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6"/>
  </p:notesMasterIdLst>
  <p:sldIdLst>
    <p:sldId id="256" r:id="rId3"/>
    <p:sldId id="269" r:id="rId4"/>
    <p:sldId id="257" r:id="rId5"/>
    <p:sldId id="274" r:id="rId6"/>
    <p:sldId id="272" r:id="rId7"/>
    <p:sldId id="273" r:id="rId8"/>
    <p:sldId id="262" r:id="rId9"/>
    <p:sldId id="264" r:id="rId10"/>
    <p:sldId id="265" r:id="rId11"/>
    <p:sldId id="270" r:id="rId12"/>
    <p:sldId id="266" r:id="rId13"/>
    <p:sldId id="271"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1162"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43E3CC-FE82-4A5E-8DCC-912D9265AC8E}"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A71CBF-769E-40A0-861E-88E4AAA820E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5C90AE9-E16E-4488-B5B8-80AEB3C3ADC7}" type="datetime1">
              <a:rPr lang="en-US" smtClean="0"/>
            </a:fld>
            <a:endParaRPr lang="en-US"/>
          </a:p>
        </p:txBody>
      </p:sp>
      <p:sp>
        <p:nvSpPr>
          <p:cNvPr id="5" name="Footer Placeholder 4"/>
          <p:cNvSpPr>
            <a:spLocks noGrp="1"/>
          </p:cNvSpPr>
          <p:nvPr>
            <p:ph type="ftr" sz="quarter" idx="11"/>
          </p:nvPr>
        </p:nvSpPr>
        <p:spPr/>
        <p:txBody>
          <a:bodyPr/>
          <a:lstStyle/>
          <a:p>
            <a:r>
              <a:rPr lang="en-US"/>
              <a:t>Mini Project -20ISE59</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F20A0E6-22E4-4891-9201-E7D4BFC5C3C7}" type="datetime1">
              <a:rPr lang="en-US" smtClean="0"/>
            </a:fld>
            <a:endParaRPr lang="en-US"/>
          </a:p>
        </p:txBody>
      </p:sp>
      <p:sp>
        <p:nvSpPr>
          <p:cNvPr id="5" name="Footer Placeholder 4"/>
          <p:cNvSpPr>
            <a:spLocks noGrp="1"/>
          </p:cNvSpPr>
          <p:nvPr>
            <p:ph type="ftr" sz="quarter" idx="11"/>
          </p:nvPr>
        </p:nvSpPr>
        <p:spPr/>
        <p:txBody>
          <a:bodyPr/>
          <a:lstStyle/>
          <a:p>
            <a:r>
              <a:rPr lang="en-US"/>
              <a:t>Mini Project -20ISE59</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1BAAD43-C4E7-4813-8748-9A8B47F29214}" type="datetime1">
              <a:rPr lang="en-US" smtClean="0"/>
            </a:fld>
            <a:endParaRPr lang="en-US"/>
          </a:p>
        </p:txBody>
      </p:sp>
      <p:sp>
        <p:nvSpPr>
          <p:cNvPr id="5" name="Footer Placeholder 4"/>
          <p:cNvSpPr>
            <a:spLocks noGrp="1"/>
          </p:cNvSpPr>
          <p:nvPr>
            <p:ph type="ftr" sz="quarter" idx="11"/>
          </p:nvPr>
        </p:nvSpPr>
        <p:spPr/>
        <p:txBody>
          <a:bodyPr/>
          <a:lstStyle/>
          <a:p>
            <a:r>
              <a:rPr lang="en-US"/>
              <a:t>Mini Project -20ISE59</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44DFF53-C44F-492A-84D4-BF1605FFEEDD}" type="datetime1">
              <a:rPr lang="en-US" smtClean="0"/>
            </a:fld>
            <a:endParaRPr lang="en-US"/>
          </a:p>
        </p:txBody>
      </p:sp>
      <p:sp>
        <p:nvSpPr>
          <p:cNvPr id="5" name="Footer Placeholder 4"/>
          <p:cNvSpPr>
            <a:spLocks noGrp="1"/>
          </p:cNvSpPr>
          <p:nvPr>
            <p:ph type="ftr" sz="quarter" idx="11"/>
          </p:nvPr>
        </p:nvSpPr>
        <p:spPr/>
        <p:txBody>
          <a:bodyPr/>
          <a:lstStyle/>
          <a:p>
            <a:r>
              <a:rPr lang="en-US"/>
              <a:t>Mini Project -20ISE59</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EAFEBD4-9694-42DC-874E-0792B178EE61}" type="datetime1">
              <a:rPr lang="en-US" smtClean="0"/>
            </a:fld>
            <a:endParaRPr lang="en-US"/>
          </a:p>
        </p:txBody>
      </p:sp>
      <p:sp>
        <p:nvSpPr>
          <p:cNvPr id="5" name="Footer Placeholder 4"/>
          <p:cNvSpPr>
            <a:spLocks noGrp="1"/>
          </p:cNvSpPr>
          <p:nvPr>
            <p:ph type="ftr" sz="quarter" idx="11"/>
          </p:nvPr>
        </p:nvSpPr>
        <p:spPr/>
        <p:txBody>
          <a:bodyPr/>
          <a:lstStyle/>
          <a:p>
            <a:r>
              <a:rPr lang="en-US"/>
              <a:t>Mini Project -20ISE59</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4642ED5-F3BD-4F75-848A-759484554FAF}" type="datetime1">
              <a:rPr lang="en-US" smtClean="0"/>
            </a:fld>
            <a:endParaRPr lang="en-US"/>
          </a:p>
        </p:txBody>
      </p:sp>
      <p:sp>
        <p:nvSpPr>
          <p:cNvPr id="6" name="Footer Placeholder 5"/>
          <p:cNvSpPr>
            <a:spLocks noGrp="1"/>
          </p:cNvSpPr>
          <p:nvPr>
            <p:ph type="ftr" sz="quarter" idx="11"/>
          </p:nvPr>
        </p:nvSpPr>
        <p:spPr/>
        <p:txBody>
          <a:bodyPr/>
          <a:lstStyle/>
          <a:p>
            <a:r>
              <a:rPr lang="en-US"/>
              <a:t>Mini Project -20ISE59</a:t>
            </a:r>
            <a:endParaRPr lang="en-US"/>
          </a:p>
        </p:txBody>
      </p:sp>
      <p:sp>
        <p:nvSpPr>
          <p:cNvPr id="7" name="Slide Number Placeholder 6"/>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21A7373-D757-4C35-9FE9-E37221EC568B}" type="datetime1">
              <a:rPr lang="en-US" smtClean="0"/>
            </a:fld>
            <a:endParaRPr lang="en-US"/>
          </a:p>
        </p:txBody>
      </p:sp>
      <p:sp>
        <p:nvSpPr>
          <p:cNvPr id="8" name="Footer Placeholder 7"/>
          <p:cNvSpPr>
            <a:spLocks noGrp="1"/>
          </p:cNvSpPr>
          <p:nvPr>
            <p:ph type="ftr" sz="quarter" idx="11"/>
          </p:nvPr>
        </p:nvSpPr>
        <p:spPr/>
        <p:txBody>
          <a:bodyPr/>
          <a:lstStyle/>
          <a:p>
            <a:r>
              <a:rPr lang="en-US"/>
              <a:t>Mini Project -20ISE59</a:t>
            </a:r>
            <a:endParaRPr lang="en-US"/>
          </a:p>
        </p:txBody>
      </p:sp>
      <p:sp>
        <p:nvSpPr>
          <p:cNvPr id="9" name="Slide Number Placeholder 8"/>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17AD0E2-488C-4FF5-9519-55D153719AAA}" type="datetime1">
              <a:rPr lang="en-US" smtClean="0"/>
            </a:fld>
            <a:endParaRPr lang="en-US"/>
          </a:p>
        </p:txBody>
      </p:sp>
      <p:sp>
        <p:nvSpPr>
          <p:cNvPr id="4" name="Footer Placeholder 3"/>
          <p:cNvSpPr>
            <a:spLocks noGrp="1"/>
          </p:cNvSpPr>
          <p:nvPr>
            <p:ph type="ftr" sz="quarter" idx="11"/>
          </p:nvPr>
        </p:nvSpPr>
        <p:spPr/>
        <p:txBody>
          <a:bodyPr/>
          <a:lstStyle/>
          <a:p>
            <a:r>
              <a:rPr lang="en-US"/>
              <a:t>Mini Project -20ISE59</a:t>
            </a:r>
            <a:endParaRPr lang="en-US"/>
          </a:p>
        </p:txBody>
      </p:sp>
      <p:sp>
        <p:nvSpPr>
          <p:cNvPr id="5" name="Slide Number Placeholder 4"/>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EF04F-410C-4D4C-817D-EC260ED0E96B}" type="datetime1">
              <a:rPr lang="en-US" smtClean="0"/>
            </a:fld>
            <a:endParaRPr lang="en-US"/>
          </a:p>
        </p:txBody>
      </p:sp>
      <p:sp>
        <p:nvSpPr>
          <p:cNvPr id="3" name="Footer Placeholder 2"/>
          <p:cNvSpPr>
            <a:spLocks noGrp="1"/>
          </p:cNvSpPr>
          <p:nvPr>
            <p:ph type="ftr" sz="quarter" idx="11"/>
          </p:nvPr>
        </p:nvSpPr>
        <p:spPr/>
        <p:txBody>
          <a:bodyPr/>
          <a:lstStyle/>
          <a:p>
            <a:r>
              <a:rPr lang="en-US"/>
              <a:t>Mini Project -20ISE59</a:t>
            </a:r>
            <a:endParaRPr lang="en-US"/>
          </a:p>
        </p:txBody>
      </p:sp>
      <p:sp>
        <p:nvSpPr>
          <p:cNvPr id="4" name="Slide Number Placeholder 3"/>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AC716CD-30A5-4FC0-8F21-28F09157EA19}" type="datetime1">
              <a:rPr lang="en-US" smtClean="0"/>
            </a:fld>
            <a:endParaRPr lang="en-US"/>
          </a:p>
        </p:txBody>
      </p:sp>
      <p:sp>
        <p:nvSpPr>
          <p:cNvPr id="6" name="Footer Placeholder 5"/>
          <p:cNvSpPr>
            <a:spLocks noGrp="1"/>
          </p:cNvSpPr>
          <p:nvPr>
            <p:ph type="ftr" sz="quarter" idx="11"/>
          </p:nvPr>
        </p:nvSpPr>
        <p:spPr/>
        <p:txBody>
          <a:bodyPr/>
          <a:lstStyle/>
          <a:p>
            <a:r>
              <a:rPr lang="en-US"/>
              <a:t>Mini Project -20ISE59</a:t>
            </a:r>
            <a:endParaRPr lang="en-US"/>
          </a:p>
        </p:txBody>
      </p:sp>
      <p:sp>
        <p:nvSpPr>
          <p:cNvPr id="7" name="Slide Number Placeholder 6"/>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C1FB88E-4616-444F-94E0-E010B922492C}" type="datetime1">
              <a:rPr lang="en-US" smtClean="0"/>
            </a:fld>
            <a:endParaRPr lang="en-US"/>
          </a:p>
        </p:txBody>
      </p:sp>
      <p:sp>
        <p:nvSpPr>
          <p:cNvPr id="6" name="Footer Placeholder 5"/>
          <p:cNvSpPr>
            <a:spLocks noGrp="1"/>
          </p:cNvSpPr>
          <p:nvPr>
            <p:ph type="ftr" sz="quarter" idx="11"/>
          </p:nvPr>
        </p:nvSpPr>
        <p:spPr/>
        <p:txBody>
          <a:bodyPr/>
          <a:lstStyle/>
          <a:p>
            <a:r>
              <a:rPr lang="en-US"/>
              <a:t>Mini Project -20ISE59</a:t>
            </a:r>
            <a:endParaRPr lang="en-US"/>
          </a:p>
        </p:txBody>
      </p:sp>
      <p:sp>
        <p:nvSpPr>
          <p:cNvPr id="7" name="Slide Number Placeholder 6"/>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7AD732-C3FA-432F-98E4-8E643D68BCB4}"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Mini Project -20ISE59</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F9C3E-79AB-4D1D-AF94-F9B1D785080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67335"/>
            <a:ext cx="6400800" cy="855345"/>
          </a:xfrm>
        </p:spPr>
        <p:txBody>
          <a:bodyPr>
            <a:normAutofit/>
          </a:bodyPr>
          <a:lstStyle/>
          <a:p>
            <a:r>
              <a:rPr lang="en-US" sz="2800" dirty="0">
                <a:solidFill>
                  <a:schemeClr val="accent2">
                    <a:lumMod val="50000"/>
                  </a:schemeClr>
                </a:solidFill>
              </a:rPr>
              <a:t>“EARLY DETECTION OF DIABETES”</a:t>
            </a:r>
            <a:endParaRPr lang="en-US" sz="2800" dirty="0">
              <a:solidFill>
                <a:schemeClr val="accent2">
                  <a:lumMod val="50000"/>
                </a:schemeClr>
              </a:solidFill>
            </a:endParaRPr>
          </a:p>
          <a:p>
            <a:endParaRPr lang="en-US" sz="2400" dirty="0">
              <a:solidFill>
                <a:schemeClr val="accent2">
                  <a:lumMod val="50000"/>
                </a:schemeClr>
              </a:solidFill>
            </a:endParaRPr>
          </a:p>
        </p:txBody>
      </p:sp>
      <p:sp>
        <p:nvSpPr>
          <p:cNvPr id="4" name="Subtitle 2"/>
          <p:cNvSpPr txBox="1"/>
          <p:nvPr/>
        </p:nvSpPr>
        <p:spPr>
          <a:xfrm>
            <a:off x="457200" y="1598295"/>
            <a:ext cx="8091805" cy="4726305"/>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400" b="0" i="0" u="none" strike="noStrike" kern="1200" cap="none" spc="0" normalizeH="0" baseline="0" noProof="0" dirty="0">
                <a:ln>
                  <a:noFill/>
                </a:ln>
                <a:effectLst/>
                <a:uLnTx/>
                <a:uFillTx/>
                <a:latin typeface="+mn-lt"/>
                <a:ea typeface="+mn-ea"/>
                <a:cs typeface="+mn-cs"/>
              </a:rPr>
              <a:t>Presentation by,</a:t>
            </a:r>
            <a:endParaRPr kumimoji="0" lang="en-US" sz="2400" b="0" i="0" u="none" strike="noStrike" kern="1200" cap="none" spc="0" normalizeH="0" baseline="0" noProof="0" dirty="0">
              <a:ln>
                <a:noFill/>
              </a:ln>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600" dirty="0">
                <a:solidFill>
                  <a:schemeClr val="accent2">
                    <a:lumMod val="50000"/>
                  </a:schemeClr>
                </a:solidFill>
              </a:rPr>
              <a:t>NAME : Harinath reddy K</a:t>
            </a:r>
            <a:endParaRPr lang="en-US" sz="2600" dirty="0">
              <a:solidFill>
                <a:schemeClr val="accent2">
                  <a:lumMod val="50000"/>
                </a:schemeClr>
              </a:solidFill>
            </a:endParaRPr>
          </a:p>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600" dirty="0">
                <a:solidFill>
                  <a:schemeClr val="accent2">
                    <a:lumMod val="50000"/>
                  </a:schemeClr>
                </a:solidFill>
              </a:rPr>
              <a:t>               Parnika Reddy</a:t>
            </a:r>
            <a:endParaRPr lang="en-US" sz="2600" dirty="0">
              <a:solidFill>
                <a:schemeClr val="accent2">
                  <a:lumMod val="50000"/>
                </a:schemeClr>
              </a:solidFill>
            </a:endParaRPr>
          </a:p>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600" dirty="0">
                <a:solidFill>
                  <a:schemeClr val="accent2">
                    <a:lumMod val="50000"/>
                  </a:schemeClr>
                </a:solidFill>
              </a:rPr>
              <a:t>               Ajay B J</a:t>
            </a:r>
            <a:endParaRPr lang="en-US" sz="2600" dirty="0">
              <a:solidFill>
                <a:schemeClr val="accent2">
                  <a:lumMod val="50000"/>
                </a:schemeClr>
              </a:solidFill>
            </a:endParaRPr>
          </a:p>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600" dirty="0">
                <a:solidFill>
                  <a:schemeClr val="accent2">
                    <a:lumMod val="50000"/>
                  </a:schemeClr>
                </a:solidFill>
              </a:rPr>
              <a:t>               Suhas D R</a:t>
            </a:r>
            <a:endParaRPr lang="en-US" sz="2600" dirty="0">
              <a:solidFill>
                <a:schemeClr val="accent2">
                  <a:lumMod val="50000"/>
                </a:schemeClr>
              </a:solidFill>
            </a:endParaRPr>
          </a:p>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Algorithm / Flowchart</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endParaRPr lang="en-US" dirty="0"/>
          </a:p>
          <a:p>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pic>
        <p:nvPicPr>
          <p:cNvPr id="7" name="Picture 6"/>
          <p:cNvPicPr>
            <a:picLocks noChangeAspect="1" noChangeArrowheads="1"/>
          </p:cNvPicPr>
          <p:nvPr/>
        </p:nvPicPr>
        <p:blipFill>
          <a:blip r:embed="rId1"/>
          <a:srcRect/>
          <a:stretch>
            <a:fillRect/>
          </a:stretch>
        </p:blipFill>
        <p:spPr bwMode="auto">
          <a:xfrm>
            <a:off x="2057400" y="1370012"/>
            <a:ext cx="5029200" cy="4611687"/>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Conclusion</a:t>
            </a:r>
            <a:endParaRPr lang="en-US" dirty="0">
              <a:solidFill>
                <a:srgbClr val="FF0000"/>
              </a:solidFill>
            </a:endParaRPr>
          </a:p>
        </p:txBody>
      </p:sp>
      <p:sp>
        <p:nvSpPr>
          <p:cNvPr id="3" name="Content Placeholder 2"/>
          <p:cNvSpPr>
            <a:spLocks noGrp="1"/>
          </p:cNvSpPr>
          <p:nvPr>
            <p:ph idx="1"/>
          </p:nvPr>
        </p:nvSpPr>
        <p:spPr/>
        <p:txBody>
          <a:bodyPr>
            <a:normAutofit fontScale="62500" lnSpcReduction="20000"/>
          </a:bodyPr>
          <a:lstStyle/>
          <a:p>
            <a:pPr>
              <a:buFont typeface="Arial" panose="020B0604020202020204" pitchFamily="34" charset="0"/>
              <a:buChar char="•"/>
              <a:defRPr/>
            </a:pPr>
            <a:r>
              <a:rPr lang="en-US" dirty="0">
                <a:cs typeface="Times New Roman" panose="02020603050405020304" pitchFamily="18" charset="0"/>
              </a:rPr>
              <a:t>Now  a days most of them in the world is suffering from diabetes which is lethal non</a:t>
            </a:r>
            <a:endParaRPr lang="en-US" dirty="0">
              <a:cs typeface="Times New Roman" panose="02020603050405020304" pitchFamily="18" charset="0"/>
            </a:endParaRPr>
          </a:p>
          <a:p>
            <a:pPr>
              <a:defRPr/>
            </a:pPr>
            <a:r>
              <a:rPr lang="en-US" dirty="0">
                <a:cs typeface="Times New Roman" panose="02020603050405020304" pitchFamily="18" charset="0"/>
              </a:rPr>
              <a:t>      communicable disease.</a:t>
            </a:r>
            <a:endParaRPr lang="en-US" dirty="0">
              <a:cs typeface="Times New Roman" panose="02020603050405020304" pitchFamily="18" charset="0"/>
            </a:endParaRPr>
          </a:p>
          <a:p>
            <a:pPr>
              <a:buFont typeface="Arial" panose="020B0604020202020204" pitchFamily="34" charset="0"/>
              <a:buChar char="•"/>
              <a:defRPr/>
            </a:pPr>
            <a:r>
              <a:rPr lang="en-US" dirty="0">
                <a:cs typeface="Times New Roman" panose="02020603050405020304" pitchFamily="18" charset="0"/>
              </a:rPr>
              <a:t>    In this we are analyzing the diabetes in early stage by the different methods and </a:t>
            </a:r>
            <a:endParaRPr lang="en-US" dirty="0">
              <a:cs typeface="Times New Roman" panose="02020603050405020304" pitchFamily="18" charset="0"/>
            </a:endParaRPr>
          </a:p>
          <a:p>
            <a:pPr>
              <a:defRPr/>
            </a:pPr>
            <a:r>
              <a:rPr lang="en-US" dirty="0">
                <a:cs typeface="Times New Roman" panose="02020603050405020304" pitchFamily="18" charset="0"/>
              </a:rPr>
              <a:t>      </a:t>
            </a:r>
            <a:r>
              <a:rPr lang="en-US" dirty="0" err="1">
                <a:cs typeface="Times New Roman" panose="02020603050405020304" pitchFamily="18" charset="0"/>
              </a:rPr>
              <a:t>technologies,which</a:t>
            </a:r>
            <a:r>
              <a:rPr lang="en-US" dirty="0">
                <a:cs typeface="Times New Roman" panose="02020603050405020304" pitchFamily="18" charset="0"/>
              </a:rPr>
              <a:t> is useful for</a:t>
            </a:r>
            <a:r>
              <a:rPr lang="en-IN" dirty="0">
                <a:cs typeface="Times New Roman" panose="02020603050405020304" pitchFamily="18" charset="0"/>
              </a:rPr>
              <a:t> t</a:t>
            </a:r>
            <a:r>
              <a:rPr lang="en-US" dirty="0">
                <a:cs typeface="Times New Roman" panose="02020603050405020304" pitchFamily="18" charset="0"/>
              </a:rPr>
              <a:t>he prevention of diabetes in many.</a:t>
            </a:r>
            <a:endParaRPr lang="en-US" dirty="0">
              <a:cs typeface="Times New Roman" panose="02020603050405020304" pitchFamily="18" charset="0"/>
            </a:endParaRPr>
          </a:p>
          <a:p>
            <a:pPr>
              <a:buFont typeface="Arial" panose="020B0604020202020204" pitchFamily="34" charset="0"/>
              <a:buChar char="•"/>
              <a:defRPr/>
            </a:pPr>
            <a:r>
              <a:rPr lang="en-US" dirty="0">
                <a:cs typeface="Times New Roman" panose="02020603050405020304" pitchFamily="18" charset="0"/>
              </a:rPr>
              <a:t>    By early detection we can give a proper medication to control the diabetes which is </a:t>
            </a:r>
            <a:endParaRPr lang="en-US" dirty="0">
              <a:cs typeface="Times New Roman" panose="02020603050405020304" pitchFamily="18" charset="0"/>
            </a:endParaRPr>
          </a:p>
          <a:p>
            <a:pPr>
              <a:defRPr/>
            </a:pPr>
            <a:r>
              <a:rPr lang="en-US" dirty="0">
                <a:cs typeface="Times New Roman" panose="02020603050405020304" pitchFamily="18" charset="0"/>
              </a:rPr>
              <a:t>     harmful if we neglect.</a:t>
            </a:r>
            <a:endParaRPr lang="en-US" dirty="0">
              <a:cs typeface="Times New Roman" panose="02020603050405020304" pitchFamily="18" charset="0"/>
            </a:endParaRPr>
          </a:p>
          <a:p>
            <a:pPr>
              <a:buFont typeface="Arial" panose="020B0604020202020204" pitchFamily="34" charset="0"/>
              <a:buChar char="•"/>
              <a:defRPr/>
            </a:pPr>
            <a:r>
              <a:rPr lang="en-GB" dirty="0">
                <a:cs typeface="Times New Roman" panose="02020603050405020304" pitchFamily="18" charset="0"/>
              </a:rPr>
              <a:t>   Exploring and reviewing various research findings infers that a single algorithm or </a:t>
            </a:r>
            <a:endParaRPr lang="en-GB" dirty="0">
              <a:cs typeface="Times New Roman" panose="02020603050405020304" pitchFamily="18" charset="0"/>
            </a:endParaRPr>
          </a:p>
          <a:p>
            <a:pPr>
              <a:defRPr/>
            </a:pPr>
            <a:r>
              <a:rPr lang="en-GB" dirty="0">
                <a:cs typeface="Times New Roman" panose="02020603050405020304" pitchFamily="18" charset="0"/>
              </a:rPr>
              <a:t>     method is not enough for a precise study.</a:t>
            </a:r>
            <a:endParaRPr lang="en-GB" dirty="0">
              <a:cs typeface="Times New Roman" panose="02020603050405020304" pitchFamily="18" charset="0"/>
            </a:endParaRPr>
          </a:p>
          <a:p>
            <a:pPr>
              <a:buFont typeface="Arial" panose="020B0604020202020204" pitchFamily="34" charset="0"/>
              <a:buChar char="•"/>
              <a:defRPr/>
            </a:pPr>
            <a:r>
              <a:rPr lang="en-GB" dirty="0">
                <a:cs typeface="Times New Roman" panose="02020603050405020304" pitchFamily="18" charset="0"/>
              </a:rPr>
              <a:t>   In the future, we need more effective systems by taking the real-world data sets into </a:t>
            </a:r>
            <a:endParaRPr lang="en-GB" dirty="0">
              <a:cs typeface="Times New Roman" panose="02020603050405020304" pitchFamily="18" charset="0"/>
            </a:endParaRPr>
          </a:p>
          <a:p>
            <a:pPr>
              <a:defRPr/>
            </a:pPr>
            <a:r>
              <a:rPr lang="en-GB" dirty="0">
                <a:cs typeface="Times New Roman" panose="02020603050405020304" pitchFamily="18" charset="0"/>
              </a:rPr>
              <a:t>     account for analysis</a:t>
            </a:r>
            <a:endParaRPr lang="en-IN" dirty="0">
              <a:cs typeface="Times New Roman" panose="02020603050405020304" pitchFamily="18" charset="0"/>
            </a:endParaRPr>
          </a:p>
          <a:p>
            <a:pPr marL="0" indent="0">
              <a:buNone/>
            </a:pPr>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References</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b="1" i="1" u="sng" dirty="0">
                <a:latin typeface="Times New Roman" panose="02020603050405020304" pitchFamily="18" charset="0"/>
                <a:cs typeface="Times New Roman" panose="02020603050405020304" pitchFamily="18" charset="0"/>
              </a:rPr>
              <a:t> </a:t>
            </a:r>
            <a:r>
              <a:rPr lang="en-IN" i="1" u="sng" dirty="0">
                <a:cs typeface="Times New Roman" panose="02020603050405020304" pitchFamily="18" charset="0"/>
              </a:rPr>
              <a:t>Prediction of Diabetes Risk based on Machine Learning Techniques </a:t>
            </a:r>
            <a:r>
              <a:rPr lang="en-IN" dirty="0">
                <a:cs typeface="Times New Roman" panose="02020603050405020304" pitchFamily="18" charset="0"/>
              </a:rPr>
              <a:t>by </a:t>
            </a:r>
            <a:r>
              <a:rPr lang="en-IN" dirty="0" err="1">
                <a:cs typeface="Times New Roman" panose="02020603050405020304" pitchFamily="18" charset="0"/>
              </a:rPr>
              <a:t>Madhusmita</a:t>
            </a:r>
            <a:r>
              <a:rPr lang="en-IN" dirty="0">
                <a:cs typeface="Times New Roman" panose="02020603050405020304" pitchFamily="18" charset="0"/>
              </a:rPr>
              <a:t> Rout and Amandeep </a:t>
            </a:r>
            <a:r>
              <a:rPr lang="en-IN" dirty="0" err="1">
                <a:cs typeface="Times New Roman" panose="02020603050405020304" pitchFamily="18" charset="0"/>
              </a:rPr>
              <a:t>Kaur,</a:t>
            </a:r>
            <a:r>
              <a:rPr lang="en-IN" i="1" dirty="0" err="1">
                <a:cs typeface="Times New Roman" panose="02020603050405020304" pitchFamily="18" charset="0"/>
              </a:rPr>
              <a:t>Department</a:t>
            </a:r>
            <a:r>
              <a:rPr lang="en-IN" i="1" dirty="0">
                <a:cs typeface="Times New Roman" panose="02020603050405020304" pitchFamily="18" charset="0"/>
              </a:rPr>
              <a:t> of computer science and </a:t>
            </a:r>
            <a:r>
              <a:rPr lang="en-IN" i="1" dirty="0" err="1">
                <a:cs typeface="Times New Roman" panose="02020603050405020304" pitchFamily="18" charset="0"/>
              </a:rPr>
              <a:t>engineering</a:t>
            </a:r>
            <a:r>
              <a:rPr lang="en-IN" dirty="0" err="1">
                <a:cs typeface="Times New Roman" panose="02020603050405020304" pitchFamily="18" charset="0"/>
              </a:rPr>
              <a:t>,</a:t>
            </a:r>
            <a:r>
              <a:rPr lang="en-IN" i="1" dirty="0" err="1">
                <a:cs typeface="Times New Roman" panose="02020603050405020304" pitchFamily="18" charset="0"/>
              </a:rPr>
              <a:t>Lovely</a:t>
            </a:r>
            <a:r>
              <a:rPr lang="en-IN" i="1" dirty="0">
                <a:cs typeface="Times New Roman" panose="02020603050405020304" pitchFamily="18" charset="0"/>
              </a:rPr>
              <a:t> Professional University</a:t>
            </a:r>
            <a:endParaRPr lang="en-IN" dirty="0">
              <a:cs typeface="Times New Roman" panose="02020603050405020304" pitchFamily="18" charset="0"/>
            </a:endParaRPr>
          </a:p>
          <a:p>
            <a:endParaRPr lang="en-IN" dirty="0">
              <a:cs typeface="Times New Roman" panose="02020603050405020304" pitchFamily="18" charset="0"/>
            </a:endParaRPr>
          </a:p>
          <a:p>
            <a:pPr>
              <a:buFont typeface="Arial" panose="020B0604020202020204" pitchFamily="34" charset="0"/>
              <a:buChar char="•"/>
            </a:pPr>
            <a:r>
              <a:rPr lang="en-IN" i="1" u="sng" dirty="0">
                <a:cs typeface="Times New Roman" panose="02020603050405020304" pitchFamily="18" charset="0"/>
              </a:rPr>
              <a:t>  Diabetes Disease Prediction using Machine Learning on Big Data of Healthcare </a:t>
            </a:r>
            <a:r>
              <a:rPr lang="en-IN" dirty="0">
                <a:cs typeface="Times New Roman" panose="02020603050405020304" pitchFamily="18" charset="0"/>
              </a:rPr>
              <a:t>by</a:t>
            </a:r>
            <a:r>
              <a:rPr lang="en-IN" u="sng" dirty="0">
                <a:cs typeface="Times New Roman" panose="02020603050405020304" pitchFamily="18" charset="0"/>
              </a:rPr>
              <a:t> </a:t>
            </a:r>
            <a:r>
              <a:rPr lang="en-IN" dirty="0">
                <a:cs typeface="Times New Roman" panose="02020603050405020304" pitchFamily="18" charset="0"/>
              </a:rPr>
              <a:t>Ayman Mir and Sudhir N. </a:t>
            </a:r>
            <a:r>
              <a:rPr lang="en-IN" dirty="0" err="1">
                <a:cs typeface="Times New Roman" panose="02020603050405020304" pitchFamily="18" charset="0"/>
              </a:rPr>
              <a:t>Dhage</a:t>
            </a:r>
            <a:r>
              <a:rPr lang="en-IN" dirty="0">
                <a:cs typeface="Times New Roman" panose="02020603050405020304" pitchFamily="18" charset="0"/>
              </a:rPr>
              <a:t> , </a:t>
            </a:r>
            <a:r>
              <a:rPr lang="en-IN" i="1" dirty="0">
                <a:cs typeface="Times New Roman" panose="02020603050405020304" pitchFamily="18" charset="0"/>
              </a:rPr>
              <a:t>Department of Computer Engineering Sardar Patel Institute of Technology Mumbai, India</a:t>
            </a:r>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
        <p:nvSpPr>
          <p:cNvPr id="7" name="Rectangle 6"/>
          <p:cNvSpPr/>
          <p:nvPr/>
        </p:nvSpPr>
        <p:spPr>
          <a:xfrm>
            <a:off x="2971800" y="1828800"/>
            <a:ext cx="316682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8" name="Rectangle 7"/>
          <p:cNvSpPr/>
          <p:nvPr/>
        </p:nvSpPr>
        <p:spPr>
          <a:xfrm>
            <a:off x="2819400" y="3505200"/>
            <a:ext cx="35052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Queries ?</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lnSpcReduction="10000"/>
          </a:bodyPr>
          <a:lstStyle/>
          <a:p>
            <a:pPr>
              <a:buFont typeface="Wingdings" panose="05000000000000000000" pitchFamily="2" charset="2"/>
              <a:buChar char="Ø"/>
            </a:pPr>
            <a:r>
              <a:rPr lang="en-US" dirty="0"/>
              <a:t>Introduction</a:t>
            </a:r>
            <a:endParaRPr lang="en-US" dirty="0"/>
          </a:p>
          <a:p>
            <a:pPr>
              <a:buFont typeface="Wingdings" panose="05000000000000000000" pitchFamily="2" charset="2"/>
              <a:buChar char="Ø"/>
            </a:pPr>
            <a:r>
              <a:rPr lang="en-US" dirty="0"/>
              <a:t>Literature survey / Existing system</a:t>
            </a:r>
            <a:endParaRPr lang="en-US" dirty="0"/>
          </a:p>
          <a:p>
            <a:pPr>
              <a:buFont typeface="Wingdings" panose="05000000000000000000" pitchFamily="2" charset="2"/>
              <a:buChar char="Ø"/>
            </a:pPr>
            <a:r>
              <a:rPr lang="en-US" dirty="0"/>
              <a:t>Limitations of Existing System</a:t>
            </a:r>
            <a:endParaRPr lang="en-US" dirty="0"/>
          </a:p>
          <a:p>
            <a:pPr>
              <a:buFont typeface="Wingdings" panose="05000000000000000000" pitchFamily="2" charset="2"/>
              <a:buChar char="Ø"/>
            </a:pPr>
            <a:r>
              <a:rPr lang="en-US" dirty="0"/>
              <a:t>Problem Definition</a:t>
            </a:r>
            <a:endParaRPr lang="en-US" dirty="0"/>
          </a:p>
          <a:p>
            <a:pPr>
              <a:buFont typeface="Wingdings" panose="05000000000000000000" pitchFamily="2" charset="2"/>
              <a:buChar char="Ø"/>
            </a:pPr>
            <a:r>
              <a:rPr lang="en-US" dirty="0"/>
              <a:t>Proposed system</a:t>
            </a:r>
            <a:endParaRPr lang="en-US" dirty="0"/>
          </a:p>
          <a:p>
            <a:pPr>
              <a:buFont typeface="Wingdings" panose="05000000000000000000" pitchFamily="2" charset="2"/>
              <a:buChar char="Ø"/>
            </a:pPr>
            <a:r>
              <a:rPr lang="en-US" dirty="0"/>
              <a:t>Objectives</a:t>
            </a:r>
            <a:endParaRPr lang="en-US" dirty="0"/>
          </a:p>
          <a:p>
            <a:pPr>
              <a:buFont typeface="Wingdings" panose="05000000000000000000" pitchFamily="2" charset="2"/>
              <a:buChar char="Ø"/>
            </a:pPr>
            <a:r>
              <a:rPr lang="en-US" dirty="0"/>
              <a:t>Design modules</a:t>
            </a:r>
            <a:endParaRPr lang="en-US" dirty="0"/>
          </a:p>
          <a:p>
            <a:pPr>
              <a:buFont typeface="Wingdings" panose="05000000000000000000" pitchFamily="2" charset="2"/>
              <a:buChar char="Ø"/>
            </a:pPr>
            <a:r>
              <a:rPr lang="en-US"/>
              <a:t>Algorithm / Flow </a:t>
            </a:r>
            <a:r>
              <a:rPr lang="en-US" dirty="0"/>
              <a:t>chart</a:t>
            </a:r>
            <a:endParaRPr lang="en-US" dirty="0"/>
          </a:p>
          <a:p>
            <a:pPr>
              <a:buFont typeface="Wingdings" panose="05000000000000000000" pitchFamily="2" charset="2"/>
              <a:buChar char="Ø"/>
            </a:pPr>
            <a:r>
              <a:rPr lang="en-US" dirty="0"/>
              <a:t>Conclusion</a:t>
            </a: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
        <p:nvSpPr>
          <p:cNvPr id="7" name="Title 1"/>
          <p:cNvSpPr>
            <a:spLocks noGrp="1"/>
          </p:cNvSpPr>
          <p:nvPr>
            <p:ph type="title"/>
          </p:nvPr>
        </p:nvSpPr>
        <p:spPr>
          <a:xfrm>
            <a:off x="457200" y="228600"/>
            <a:ext cx="8229600" cy="563562"/>
          </a:xfrm>
        </p:spPr>
        <p:txBody>
          <a:bodyPr>
            <a:normAutofit fontScale="90000"/>
          </a:bodyPr>
          <a:lstStyle/>
          <a:p>
            <a:r>
              <a:rPr lang="en-US" dirty="0">
                <a:solidFill>
                  <a:srgbClr val="FF0000"/>
                </a:solidFill>
              </a:rPr>
              <a:t>Agenda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Introduction </a:t>
            </a:r>
            <a:endParaRPr lang="en-US" dirty="0">
              <a:solidFill>
                <a:srgbClr val="FF0000"/>
              </a:solidFill>
            </a:endParaRPr>
          </a:p>
        </p:txBody>
      </p:sp>
      <p:sp>
        <p:nvSpPr>
          <p:cNvPr id="3" name="Content Placeholder 2"/>
          <p:cNvSpPr>
            <a:spLocks noGrp="1"/>
          </p:cNvSpPr>
          <p:nvPr>
            <p:ph idx="1"/>
          </p:nvPr>
        </p:nvSpPr>
        <p:spPr/>
        <p:txBody>
          <a:bodyPr>
            <a:normAutofit fontScale="55000" lnSpcReduction="20000"/>
          </a:bodyPr>
          <a:lstStyle/>
          <a:p>
            <a:pPr marL="457200" indent="-457200">
              <a:lnSpc>
                <a:spcPct val="150000"/>
              </a:lnSpc>
              <a:buFont typeface="Arial" panose="020B0604020202020204" pitchFamily="34" charset="0"/>
              <a:buChar char="•"/>
            </a:pPr>
            <a:r>
              <a:rPr lang="en-IN" dirty="0"/>
              <a:t>Diabetes mellitus (DM) is one of the most lethal noncommunicable diseases in the world. Earlier medical records show that the prediction and prevention of diabetes have become a major challenge.</a:t>
            </a:r>
            <a:endParaRPr lang="en-IN" dirty="0"/>
          </a:p>
          <a:p>
            <a:pPr marL="457200" indent="-457200">
              <a:lnSpc>
                <a:spcPct val="150000"/>
              </a:lnSpc>
              <a:buFont typeface="Arial" panose="020B0604020202020204" pitchFamily="34" charset="0"/>
              <a:buChar char="•"/>
            </a:pPr>
            <a:r>
              <a:rPr lang="en-IN" dirty="0"/>
              <a:t> As the number of diagnosed patients is increasing, the medications are still not enough to control the disease.</a:t>
            </a:r>
            <a:endParaRPr lang="en-IN" dirty="0"/>
          </a:p>
          <a:p>
            <a:pPr marL="457200" indent="-457200">
              <a:lnSpc>
                <a:spcPct val="150000"/>
              </a:lnSpc>
              <a:buFont typeface="Arial" panose="020B0604020202020204" pitchFamily="34" charset="0"/>
              <a:buChar char="•"/>
            </a:pPr>
            <a:r>
              <a:rPr lang="en-IN" dirty="0"/>
              <a:t>So a better predictive analysis is required to treat diabetes at an early stage which can help solve fewer issues that can help to treat the patient with fewer medications and affordability.</a:t>
            </a:r>
            <a:endParaRPr lang="en-IN" dirty="0"/>
          </a:p>
          <a:p>
            <a:pPr marL="457200" indent="-457200">
              <a:lnSpc>
                <a:spcPct val="150000"/>
              </a:lnSpc>
              <a:buFont typeface="Arial" panose="020B0604020202020204" pitchFamily="34" charset="0"/>
              <a:buChar char="•"/>
            </a:pPr>
            <a:r>
              <a:rPr lang="en-IN" dirty="0"/>
              <a:t>In general, diabetes occurs when the use or production of insulin in a person's body is not balanced well</a:t>
            </a:r>
            <a:br>
              <a:rPr lang="en-US" sz="4800" dirty="0">
                <a:latin typeface="+mn-lt"/>
                <a:cs typeface="+mn-cs"/>
              </a:rPr>
            </a:br>
            <a:r>
              <a:rPr lang="en-US" sz="4800" dirty="0">
                <a:latin typeface="+mn-lt"/>
                <a:cs typeface="+mn-cs"/>
              </a:rPr>
              <a:t> </a:t>
            </a:r>
            <a:endParaRPr lang="en-US" sz="4800" dirty="0">
              <a:latin typeface="+mn-lt"/>
              <a:cs typeface="+mn-cs"/>
            </a:endParaRPr>
          </a:p>
          <a:p>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pPr marL="457200" indent="-457200">
              <a:lnSpc>
                <a:spcPct val="150000"/>
              </a:lnSpc>
            </a:pPr>
            <a:r>
              <a:rPr lang="en-IN" dirty="0"/>
              <a:t>Diabetes can be classified into following types i.e.</a:t>
            </a:r>
            <a:endParaRPr lang="en-IN" dirty="0"/>
          </a:p>
          <a:p>
            <a:pPr marL="457200" indent="-457200">
              <a:lnSpc>
                <a:spcPct val="150000"/>
              </a:lnSpc>
              <a:buFont typeface="Arial" panose="020B0604020202020204" pitchFamily="34" charset="0"/>
              <a:buChar char="•"/>
            </a:pPr>
            <a:r>
              <a:rPr lang="en-IN" b="1" dirty="0"/>
              <a:t>Type-1 diabetes-</a:t>
            </a:r>
            <a:r>
              <a:rPr lang="en-IN" dirty="0"/>
              <a:t> It’s a cause of insulin deficiency because the pancreas is unable to produce enough </a:t>
            </a:r>
            <a:r>
              <a:rPr lang="en-IN" dirty="0" err="1"/>
              <a:t>insulin.The</a:t>
            </a:r>
            <a:r>
              <a:rPr lang="en-IN" dirty="0"/>
              <a:t> exact reason behind this is still not known but mostly the genes are attributed to be playing a role in it. </a:t>
            </a:r>
            <a:endParaRPr lang="en-IN" dirty="0"/>
          </a:p>
          <a:p>
            <a:pPr marL="457200" indent="-457200">
              <a:lnSpc>
                <a:spcPct val="150000"/>
              </a:lnSpc>
              <a:buFont typeface="Arial" panose="020B0604020202020204" pitchFamily="34" charset="0"/>
              <a:buChar char="•"/>
            </a:pPr>
            <a:r>
              <a:rPr lang="en-IN" b="1" dirty="0"/>
              <a:t>Type-2 diabetes- </a:t>
            </a:r>
            <a:r>
              <a:rPr lang="en-IN" dirty="0"/>
              <a:t>This form of diabetes is a very common condition that occurs when the insulin is produced enough in the body but the cells do not use it efficiently which leads the glucose level rise in the blood </a:t>
            </a:r>
            <a:r>
              <a:rPr lang="en-IN" dirty="0" err="1"/>
              <a:t>itself.Over</a:t>
            </a:r>
            <a:r>
              <a:rPr lang="en-IN" dirty="0"/>
              <a:t> time, the pancreas may slowdown in producing insulin.</a:t>
            </a:r>
            <a:endParaRPr lang="en-IN" dirty="0"/>
          </a:p>
          <a:p>
            <a:pPr marL="457200" indent="-457200">
              <a:lnSpc>
                <a:spcPct val="150000"/>
              </a:lnSpc>
              <a:buFont typeface="Arial" panose="020B0604020202020204" pitchFamily="34" charset="0"/>
              <a:buChar char="•"/>
            </a:pPr>
            <a:r>
              <a:rPr lang="en-IN" b="1" dirty="0"/>
              <a:t>Gestational diabetes- </a:t>
            </a:r>
            <a:r>
              <a:rPr lang="en-IN" dirty="0"/>
              <a:t>It’s a short-term condition occurs during pregnancy which is identified as a risk of type-2 diabetes in the future for both mother and </a:t>
            </a:r>
            <a:r>
              <a:rPr lang="en-IN" dirty="0" err="1"/>
              <a:t>child.Though</a:t>
            </a:r>
            <a:r>
              <a:rPr lang="en-IN" dirty="0"/>
              <a:t> in most cases, these conditions go away after the delivery but still the chances of developing the disease in later life are present </a:t>
            </a:r>
            <a:br>
              <a:rPr lang="en-US" sz="4800" dirty="0">
                <a:latin typeface="+mn-lt"/>
                <a:cs typeface="+mn-cs"/>
              </a:rPr>
            </a:br>
            <a:endParaRPr lang="en-IN" dirty="0"/>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rPr>
              <a:t>Liretarature survey / Existing systems</a:t>
            </a:r>
            <a:endParaRPr lang="en-US" sz="4000" dirty="0">
              <a:solidFill>
                <a:srgbClr val="FF0000"/>
              </a:solidFill>
            </a:endParaRPr>
          </a:p>
        </p:txBody>
      </p:sp>
      <p:sp>
        <p:nvSpPr>
          <p:cNvPr id="3" name="Content Placeholder 2"/>
          <p:cNvSpPr>
            <a:spLocks noGrp="1"/>
          </p:cNvSpPr>
          <p:nvPr>
            <p:ph idx="1"/>
          </p:nvPr>
        </p:nvSpPr>
        <p:spPr/>
        <p:txBody>
          <a:bodyPr>
            <a:normAutofit fontScale="62500" lnSpcReduction="20000"/>
          </a:bodyPr>
          <a:lstStyle/>
          <a:p>
            <a:pPr>
              <a:buFont typeface="Arial" panose="020B0604020202020204" pitchFamily="34" charset="0"/>
              <a:buChar char="•"/>
            </a:pPr>
            <a:r>
              <a:rPr lang="en-IN" i="1" u="sng" dirty="0">
                <a:cs typeface="Times New Roman" panose="02020603050405020304" pitchFamily="18" charset="0"/>
              </a:rPr>
              <a:t> In this Analysis and Prediction of Diabetes Using Machine Learning Survey. (International                Journal of </a:t>
            </a:r>
            <a:r>
              <a:rPr lang="en-IN" i="1" u="sng" dirty="0" err="1">
                <a:cs typeface="Times New Roman" panose="02020603050405020304" pitchFamily="18" charset="0"/>
              </a:rPr>
              <a:t>EmergingTechnology</a:t>
            </a:r>
            <a:r>
              <a:rPr lang="en-IN" i="1" u="sng" dirty="0">
                <a:cs typeface="Times New Roman" panose="02020603050405020304" pitchFamily="18" charset="0"/>
              </a:rPr>
              <a:t> and Innovative Engineering) </a:t>
            </a:r>
            <a:r>
              <a:rPr lang="en-US" dirty="0">
                <a:cs typeface="Times New Roman" panose="02020603050405020304" pitchFamily="18" charset="0"/>
              </a:rPr>
              <a:t>:</a:t>
            </a:r>
            <a:endParaRPr lang="en-IN" dirty="0">
              <a:cs typeface="Times New Roman" panose="02020603050405020304" pitchFamily="18" charset="0"/>
            </a:endParaRPr>
          </a:p>
          <a:p>
            <a:r>
              <a:rPr lang="en-IN" dirty="0">
                <a:cs typeface="Times New Roman" panose="02020603050405020304" pitchFamily="18" charset="0"/>
              </a:rPr>
              <a:t> Compared different classifiers and accuracy for better prediction using Pima Indian dataset    by building a predictive model. WEKA software is used to implement the Decision Tree, Naive Bayes, and KNN algorithms. The bootstrapping technique is used to enhance the accuracy rates. The proposed ensemble method obtained an accuracy of 94.44%.</a:t>
            </a:r>
            <a:endParaRPr lang="en-IN" dirty="0">
              <a:cs typeface="Times New Roman" panose="02020603050405020304" pitchFamily="18" charset="0"/>
            </a:endParaRPr>
          </a:p>
          <a:p>
            <a:endParaRPr lang="en-IN" dirty="0">
              <a:cs typeface="Times New Roman" panose="02020603050405020304" pitchFamily="18" charset="0"/>
            </a:endParaRPr>
          </a:p>
          <a:p>
            <a:pPr>
              <a:buFont typeface="Arial" panose="020B0604020202020204" pitchFamily="34" charset="0"/>
              <a:buChar char="•"/>
            </a:pPr>
            <a:r>
              <a:rPr lang="en-IN" i="1" u="sng" dirty="0">
                <a:cs typeface="Times New Roman" panose="02020603050405020304" pitchFamily="18" charset="0"/>
              </a:rPr>
              <a:t>  In this Diabetes Disease Prediction Using Machine Learning on Big Data of Healthcare Survey:</a:t>
            </a:r>
            <a:endParaRPr lang="en-IN" i="1" u="sng" dirty="0">
              <a:cs typeface="Times New Roman" panose="02020603050405020304" pitchFamily="18" charset="0"/>
            </a:endParaRPr>
          </a:p>
          <a:p>
            <a:r>
              <a:rPr lang="en-IN" dirty="0" err="1">
                <a:cs typeface="Times New Roman" panose="02020603050405020304" pitchFamily="18" charset="0"/>
              </a:rPr>
              <a:t>Analyzed</a:t>
            </a:r>
            <a:r>
              <a:rPr lang="en-IN" dirty="0">
                <a:cs typeface="Times New Roman" panose="02020603050405020304" pitchFamily="18" charset="0"/>
              </a:rPr>
              <a:t> the Pima dataset to suggest the optimal algorithm based on their experimental results using the WEKA or JUPYTER tool. Some of the previous works with their outcomes and </a:t>
            </a:r>
            <a:r>
              <a:rPr lang="en-IN" dirty="0" err="1">
                <a:cs typeface="Times New Roman" panose="02020603050405020304" pitchFamily="18" charset="0"/>
              </a:rPr>
              <a:t>limitations.The</a:t>
            </a:r>
            <a:r>
              <a:rPr lang="en-IN" dirty="0">
                <a:cs typeface="Times New Roman" panose="02020603050405020304" pitchFamily="18" charset="0"/>
              </a:rPr>
              <a:t> confusion matrix is used to examine the performance of each algorithm.</a:t>
            </a:r>
            <a:endParaRPr lang="en-IN" dirty="0">
              <a:cs typeface="Times New Roman" panose="02020603050405020304" pitchFamily="18" charset="0"/>
            </a:endParaRPr>
          </a:p>
          <a:p>
            <a:pPr marL="0" indent="0">
              <a:buNone/>
            </a:pPr>
            <a:endParaRPr lang="en-US" dirty="0"/>
          </a:p>
          <a:p>
            <a:pPr>
              <a:buNone/>
            </a:pPr>
            <a:endParaRPr lang="en-US" dirty="0"/>
          </a:p>
          <a:p>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rgbClr val="FF0000"/>
                </a:solidFill>
              </a:rPr>
              <a:t>Limitations of Existing Systems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457200" indent="-4572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early detection of </a:t>
            </a:r>
            <a:r>
              <a:rPr lang="en-US" dirty="0" err="1">
                <a:latin typeface="Times New Roman" panose="02020603050405020304" pitchFamily="18" charset="0"/>
                <a:cs typeface="Times New Roman" panose="02020603050405020304" pitchFamily="18" charset="0"/>
              </a:rPr>
              <a:t>diabetes,we</a:t>
            </a:r>
            <a:r>
              <a:rPr lang="en-US" dirty="0">
                <a:latin typeface="Times New Roman" panose="02020603050405020304" pitchFamily="18" charset="0"/>
                <a:cs typeface="Times New Roman" panose="02020603050405020304" pitchFamily="18" charset="0"/>
              </a:rPr>
              <a:t> use different types of datasets for analyzing the </a:t>
            </a:r>
            <a:r>
              <a:rPr lang="en-US" dirty="0" err="1">
                <a:latin typeface="Times New Roman" panose="02020603050405020304" pitchFamily="18" charset="0"/>
                <a:cs typeface="Times New Roman" panose="02020603050405020304" pitchFamily="18" charset="0"/>
              </a:rPr>
              <a:t>diabetes.Using</a:t>
            </a:r>
            <a:r>
              <a:rPr lang="en-US" dirty="0">
                <a:latin typeface="Times New Roman" panose="02020603050405020304" pitchFamily="18" charset="0"/>
                <a:cs typeface="Times New Roman" panose="02020603050405020304" pitchFamily="18" charset="0"/>
              </a:rPr>
              <a:t> the local Clinical dataset is some complicated.</a:t>
            </a:r>
            <a:endParaRPr lang="en-US"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can’t stick only one type of dataset for analyzing diabetes.</a:t>
            </a:r>
            <a:endParaRPr lang="en-US"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early detection of diabetes we can more than one methods and technologies </a:t>
            </a:r>
            <a:endParaRPr lang="en-US" dirty="0"/>
          </a:p>
          <a:p>
            <a:pPr>
              <a:buNone/>
            </a:pPr>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Problem Definition</a:t>
            </a:r>
            <a:endParaRPr lang="en-US"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pPr marL="457200" indent="-457200">
              <a:lnSpc>
                <a:spcPct val="150000"/>
              </a:lnSpc>
              <a:buFont typeface="Arial" panose="020B0604020202020204" pitchFamily="34" charset="0"/>
              <a:buChar char="•"/>
            </a:pPr>
            <a:r>
              <a:rPr lang="en-US" dirty="0">
                <a:cs typeface="Times New Roman" panose="02020603050405020304" pitchFamily="18" charset="0"/>
              </a:rPr>
              <a:t>The explosive population growth and health maintenance is an extremely crucial matter worldwide. </a:t>
            </a:r>
            <a:endParaRPr lang="en-US" dirty="0">
              <a:cs typeface="Times New Roman" panose="02020603050405020304" pitchFamily="18" charset="0"/>
            </a:endParaRPr>
          </a:p>
          <a:p>
            <a:pPr marL="457200" indent="-457200">
              <a:lnSpc>
                <a:spcPct val="150000"/>
              </a:lnSpc>
              <a:buFont typeface="Arial" panose="020B0604020202020204" pitchFamily="34" charset="0"/>
              <a:buChar char="•"/>
            </a:pPr>
            <a:r>
              <a:rPr lang="en-US" dirty="0">
                <a:cs typeface="Times New Roman" panose="02020603050405020304" pitchFamily="18" charset="0"/>
              </a:rPr>
              <a:t>Many lethal diseases are causing threats at a high peak in recent years. </a:t>
            </a:r>
            <a:endParaRPr lang="en-US" dirty="0">
              <a:cs typeface="Times New Roman" panose="02020603050405020304" pitchFamily="18" charset="0"/>
            </a:endParaRPr>
          </a:p>
          <a:p>
            <a:pPr marL="457200" indent="-457200">
              <a:lnSpc>
                <a:spcPct val="150000"/>
              </a:lnSpc>
              <a:buFont typeface="Arial" panose="020B0604020202020204" pitchFamily="34" charset="0"/>
              <a:buChar char="•"/>
            </a:pPr>
            <a:r>
              <a:rPr lang="en-US" dirty="0">
                <a:cs typeface="Times New Roman" panose="02020603050405020304" pitchFamily="18" charset="0"/>
              </a:rPr>
              <a:t>Introducing machine learning technologies into healthcare for </a:t>
            </a:r>
            <a:r>
              <a:rPr lang="en-US" dirty="0" err="1">
                <a:cs typeface="Times New Roman" panose="02020603050405020304" pitchFamily="18" charset="0"/>
              </a:rPr>
              <a:t>carly</a:t>
            </a:r>
            <a:r>
              <a:rPr lang="en-US" dirty="0">
                <a:cs typeface="Times New Roman" panose="02020603050405020304" pitchFamily="18" charset="0"/>
              </a:rPr>
              <a:t> prognosis and diagnosis need to be more accurate based on the parameters and frames selected from the available clinical databases. </a:t>
            </a:r>
            <a:br>
              <a:rPr lang="en-US" sz="4800" dirty="0">
                <a:latin typeface="+mn-lt"/>
                <a:cs typeface="+mn-cs"/>
              </a:rPr>
            </a:br>
            <a:r>
              <a:rPr lang="en-US" sz="4800" dirty="0">
                <a:latin typeface="+mn-lt"/>
                <a:cs typeface="+mn-cs"/>
              </a:rPr>
              <a:t> </a:t>
            </a:r>
            <a:endParaRPr lang="en-US" sz="4800" dirty="0">
              <a:latin typeface="+mn-lt"/>
              <a:cs typeface="+mn-cs"/>
            </a:endParaRPr>
          </a:p>
          <a:p>
            <a:pPr marL="0" indent="0">
              <a:buNone/>
            </a:pPr>
            <a:endParaRPr lang="en-US" dirty="0"/>
          </a:p>
          <a:p>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Objectives</a:t>
            </a:r>
            <a:endParaRPr lang="en-US"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pPr marL="457200" indent="-457200">
              <a:lnSpc>
                <a:spcPct val="150000"/>
              </a:lnSpc>
              <a:buFont typeface="Arial" panose="020B0604020202020204" pitchFamily="34" charset="0"/>
              <a:buChar char="•"/>
            </a:pPr>
            <a:r>
              <a:rPr lang="en-US" dirty="0">
                <a:cs typeface="Times New Roman" panose="02020603050405020304" pitchFamily="18" charset="0"/>
              </a:rPr>
              <a:t>The explosive population growth and health maintenance is an extremely crucial matter worldwide. </a:t>
            </a:r>
            <a:endParaRPr lang="en-US" dirty="0">
              <a:cs typeface="Times New Roman" panose="02020603050405020304" pitchFamily="18" charset="0"/>
            </a:endParaRPr>
          </a:p>
          <a:p>
            <a:pPr marL="457200" indent="-457200">
              <a:lnSpc>
                <a:spcPct val="150000"/>
              </a:lnSpc>
              <a:buFont typeface="Arial" panose="020B0604020202020204" pitchFamily="34" charset="0"/>
              <a:buChar char="•"/>
            </a:pPr>
            <a:r>
              <a:rPr lang="en-US" dirty="0">
                <a:cs typeface="Times New Roman" panose="02020603050405020304" pitchFamily="18" charset="0"/>
              </a:rPr>
              <a:t>Many lethal diseases are causing threats at a high peak in recent years. </a:t>
            </a:r>
            <a:endParaRPr lang="en-US" dirty="0">
              <a:cs typeface="Times New Roman" panose="02020603050405020304" pitchFamily="18" charset="0"/>
            </a:endParaRPr>
          </a:p>
          <a:p>
            <a:pPr marL="457200" indent="-457200">
              <a:lnSpc>
                <a:spcPct val="150000"/>
              </a:lnSpc>
              <a:buFont typeface="Arial" panose="020B0604020202020204" pitchFamily="34" charset="0"/>
              <a:buChar char="•"/>
            </a:pPr>
            <a:r>
              <a:rPr lang="en-US" dirty="0">
                <a:cs typeface="Times New Roman" panose="02020603050405020304" pitchFamily="18" charset="0"/>
              </a:rPr>
              <a:t>Introducing machine learning technologies into healthcare for </a:t>
            </a:r>
            <a:r>
              <a:rPr lang="en-US" dirty="0" err="1">
                <a:cs typeface="Times New Roman" panose="02020603050405020304" pitchFamily="18" charset="0"/>
              </a:rPr>
              <a:t>carly</a:t>
            </a:r>
            <a:r>
              <a:rPr lang="en-US" dirty="0">
                <a:cs typeface="Times New Roman" panose="02020603050405020304" pitchFamily="18" charset="0"/>
              </a:rPr>
              <a:t> prognosis and diagnosis need to be more accurate based on the parameters and frames selected from the available clinical databases. </a:t>
            </a:r>
            <a:br>
              <a:rPr lang="en-US" sz="4800" dirty="0">
                <a:latin typeface="+mn-lt"/>
                <a:cs typeface="+mn-cs"/>
              </a:rPr>
            </a:br>
            <a:r>
              <a:rPr lang="en-US" sz="4800" dirty="0">
                <a:latin typeface="+mn-lt"/>
                <a:cs typeface="+mn-cs"/>
              </a:rPr>
              <a:t> </a:t>
            </a:r>
            <a:endParaRPr lang="en-US" sz="4800" dirty="0">
              <a:latin typeface="+mn-lt"/>
              <a:cs typeface="+mn-cs"/>
            </a:endParaRPr>
          </a:p>
          <a:p>
            <a:pPr marL="0" indent="0">
              <a:buNone/>
            </a:pPr>
            <a:endParaRPr lang="en-US" dirty="0"/>
          </a:p>
          <a:p>
            <a:pPr>
              <a:buNone/>
            </a:pPr>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Design Modules</a:t>
            </a:r>
            <a:endParaRPr lang="en-US"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pPr marL="457200" indent="-457200">
              <a:lnSpc>
                <a:spcPct val="150000"/>
              </a:lnSpc>
              <a:buFont typeface="Arial" panose="020B0604020202020204" pitchFamily="34" charset="0"/>
              <a:buChar char="•"/>
            </a:pPr>
            <a:r>
              <a:rPr lang="en-IN" dirty="0">
                <a:cs typeface="Times New Roman" panose="02020603050405020304" pitchFamily="18" charset="0"/>
              </a:rPr>
              <a:t> As per the problems mentioned in the introduction section, this is the existing classification model is used with machine learning techniques to enhance the prediction accuracy of predict diabetes.</a:t>
            </a:r>
            <a:endParaRPr lang="en-IN" dirty="0">
              <a:cs typeface="Times New Roman" panose="02020603050405020304" pitchFamily="18" charset="0"/>
            </a:endParaRPr>
          </a:p>
          <a:p>
            <a:pPr marL="457200" indent="-457200">
              <a:lnSpc>
                <a:spcPct val="150000"/>
              </a:lnSpc>
              <a:buFont typeface="Arial" panose="020B0604020202020204" pitchFamily="34" charset="0"/>
              <a:buChar char="•"/>
            </a:pPr>
            <a:r>
              <a:rPr lang="en-IN" dirty="0">
                <a:cs typeface="Times New Roman" panose="02020603050405020304" pitchFamily="18" charset="0"/>
              </a:rPr>
              <a:t> For this study, the PIMA Indian dataset is collected from the UCI Machine Learning </a:t>
            </a:r>
            <a:r>
              <a:rPr lang="en-IN" dirty="0" err="1">
                <a:cs typeface="Times New Roman" panose="02020603050405020304" pitchFamily="18" charset="0"/>
              </a:rPr>
              <a:t>Repository.The</a:t>
            </a:r>
            <a:r>
              <a:rPr lang="en-IN" dirty="0">
                <a:cs typeface="Times New Roman" panose="02020603050405020304" pitchFamily="18" charset="0"/>
              </a:rPr>
              <a:t> following are the parameters of the dataset</a:t>
            </a:r>
            <a:r>
              <a:rPr lang="en-IN" dirty="0"/>
              <a:t>.</a:t>
            </a:r>
            <a:endParaRPr lang="en-IN" dirty="0">
              <a:cs typeface="Times New Roman" panose="02020603050405020304" pitchFamily="18" charset="0"/>
            </a:endParaRPr>
          </a:p>
          <a:p>
            <a:pPr marL="457200" indent="-457200">
              <a:lnSpc>
                <a:spcPct val="150000"/>
              </a:lnSpc>
              <a:buFont typeface="Arial" panose="020B0604020202020204" pitchFamily="34" charset="0"/>
              <a:buChar char="•"/>
            </a:pPr>
            <a:r>
              <a:rPr lang="en-IN" dirty="0">
                <a:cs typeface="Times New Roman" panose="02020603050405020304" pitchFamily="18" charset="0"/>
              </a:rPr>
              <a:t>For implementation we had take Random Forest Classifier into account and we implemented in </a:t>
            </a:r>
            <a:r>
              <a:rPr lang="en-IN" dirty="0" err="1">
                <a:cs typeface="Times New Roman" panose="02020603050405020304" pitchFamily="18" charset="0"/>
              </a:rPr>
              <a:t>Jupyter</a:t>
            </a:r>
            <a:r>
              <a:rPr lang="en-IN" dirty="0">
                <a:cs typeface="Times New Roman" panose="02020603050405020304" pitchFamily="18" charset="0"/>
              </a:rPr>
              <a:t> Software</a:t>
            </a:r>
            <a:endParaRPr lang="en-IN" dirty="0">
              <a:cs typeface="Times New Roman" panose="02020603050405020304" pitchFamily="18" charset="0"/>
            </a:endParaRPr>
          </a:p>
          <a:p>
            <a:pPr marL="0" indent="0">
              <a:buNone/>
            </a:pPr>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5331</Words>
  <Application>WPS Presentation</Application>
  <PresentationFormat>On-screen Show (4:3)</PresentationFormat>
  <Paragraphs>134</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Times New Roman</vt:lpstr>
      <vt:lpstr>Calibri</vt:lpstr>
      <vt:lpstr>Microsoft YaHei</vt:lpstr>
      <vt:lpstr>Arial Unicode MS</vt:lpstr>
      <vt:lpstr>Office Theme</vt:lpstr>
      <vt:lpstr>DEPARTMENT OF INFORMATION SCIENCE &amp; ENGINEERING</vt:lpstr>
      <vt:lpstr>Agenda</vt:lpstr>
      <vt:lpstr>Introduction </vt:lpstr>
      <vt:lpstr>PowerPoint 演示文稿</vt:lpstr>
      <vt:lpstr>Liretarature survey / Existing systems</vt:lpstr>
      <vt:lpstr>Limitations of Existing Systems </vt:lpstr>
      <vt:lpstr>Problem Definition</vt:lpstr>
      <vt:lpstr>Objectives</vt:lpstr>
      <vt:lpstr>Design Modules</vt:lpstr>
      <vt:lpstr>Algorithm / Flowchart</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SCIENCE &amp; ENGINEERING</dc:title>
  <dc:creator>GANGADHAR</dc:creator>
  <cp:lastModifiedBy>harin</cp:lastModifiedBy>
  <cp:revision>28</cp:revision>
  <dcterms:created xsi:type="dcterms:W3CDTF">2019-03-07T05:34:00Z</dcterms:created>
  <dcterms:modified xsi:type="dcterms:W3CDTF">2022-12-10T03:18:41Z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88EADE6CDC6C41D8BEBF4FF49D048C29</vt:lpwstr>
  </property>
  <property fmtid="{D5CDD505-2E9C-101B-9397-08002B2CF9AE}" pid="3" name="KSOProductBuildVer">
    <vt:lpwstr>1033-11.2.0.11417</vt:lpwstr>
  </property>
</Properties>
</file>