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9" r:id="rId3"/>
    <p:sldId id="257" r:id="rId4"/>
    <p:sldId id="274" r:id="rId5"/>
    <p:sldId id="272" r:id="rId6"/>
    <p:sldId id="273" r:id="rId7"/>
    <p:sldId id="262" r:id="rId8"/>
    <p:sldId id="264" r:id="rId9"/>
    <p:sldId id="265" r:id="rId10"/>
    <p:sldId id="270" r:id="rId11"/>
    <p:sldId id="266" r:id="rId12"/>
    <p:sldId id="27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C90AE9-E16E-4488-B5B8-80AEB3C3ADC7}" type="datetime1">
              <a:rPr lang="en-US" smtClean="0"/>
              <a:pPr/>
              <a:t>12/2/2021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0A0E6-22E4-4891-9201-E7D4BFC5C3C7}" type="datetime1">
              <a:rPr lang="en-US" smtClean="0"/>
              <a:pPr/>
              <a:t>12/2/2021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AAD43-C4E7-4813-8748-9A8B47F29214}" type="datetime1">
              <a:rPr lang="en-US" smtClean="0"/>
              <a:pPr/>
              <a:t>12/2/2021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DFF53-C44F-492A-84D4-BF1605FFEEDD}" type="datetime1">
              <a:rPr lang="en-US" smtClean="0"/>
              <a:pPr/>
              <a:t>12/2/2021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12/2/2021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42ED5-F3BD-4F75-848A-759484554FAF}" type="datetime1">
              <a:rPr lang="en-US" smtClean="0"/>
              <a:pPr/>
              <a:t>12/2/2021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A7373-D757-4C35-9FE9-E37221EC568B}" type="datetime1">
              <a:rPr lang="en-US" smtClean="0"/>
              <a:pPr/>
              <a:t>12/2/2021</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AD0E2-488C-4FF5-9519-55D153719AAA}" type="datetime1">
              <a:rPr lang="en-US" smtClean="0"/>
              <a:pPr/>
              <a:t>12/2/2021</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pPr/>
              <a:t>12/2/2021</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pPr/>
              <a:t>12/2/2021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12/2/2021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pPr/>
              <a:t>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a:solidFill>
                  <a:schemeClr val="accent2">
                    <a:lumMod val="50000"/>
                  </a:schemeClr>
                </a:solidFill>
              </a:rPr>
              <a:t>“</a:t>
            </a:r>
            <a:r>
              <a:rPr lang="en-US" sz="2800" b="1" dirty="0">
                <a:solidFill>
                  <a:schemeClr val="accent2">
                    <a:lumMod val="50000"/>
                  </a:schemeClr>
                </a:solidFill>
              </a:rPr>
              <a:t>TITLE OF THE PROJECT</a:t>
            </a:r>
            <a:r>
              <a:rPr lang="en-US" sz="2800" dirty="0">
                <a:solidFill>
                  <a:schemeClr val="accent2">
                    <a:lumMod val="50000"/>
                  </a:schemeClr>
                </a:solidFill>
              </a:rPr>
              <a:t>”</a:t>
            </a:r>
          </a:p>
          <a:p>
            <a:r>
              <a:rPr lang="en-US" sz="2400" dirty="0">
                <a:solidFill>
                  <a:schemeClr val="accent2">
                    <a:lumMod val="50000"/>
                  </a:schemeClr>
                </a:solidFill>
              </a:rPr>
              <a:t>COURSE NAME : MINI PROJECT</a:t>
            </a:r>
          </a:p>
          <a:p>
            <a:r>
              <a:rPr lang="en-US" sz="2400" dirty="0">
                <a:solidFill>
                  <a:schemeClr val="accent2">
                    <a:lumMod val="50000"/>
                  </a:schemeClr>
                </a:solidFill>
              </a:rPr>
              <a:t>COURSE CODE: 20ISE391A</a:t>
            </a:r>
          </a:p>
        </p:txBody>
      </p:sp>
      <p:sp>
        <p:nvSpPr>
          <p:cNvPr id="4" name="Subtitle 2"/>
          <p:cNvSpPr txBox="1">
            <a:spLocks/>
          </p:cNvSpPr>
          <p:nvPr/>
        </p:nvSpPr>
        <p:spPr>
          <a:xfrm>
            <a:off x="457200" y="4495800"/>
            <a:ext cx="38862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NAME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USN</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49530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Designation</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905000" y="533400"/>
            <a:ext cx="5334000" cy="10477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Algorithm / Flowchart</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Date Placeholder 3"/>
          <p:cNvSpPr>
            <a:spLocks noGrp="1"/>
          </p:cNvSpPr>
          <p:nvPr>
            <p:ph type="dt" sz="half" idx="10"/>
          </p:nvPr>
        </p:nvSpPr>
        <p:spPr/>
        <p:txBody>
          <a:bodyPr/>
          <a:lstStyle/>
          <a:p>
            <a:fld id="{1E84D06D-00B5-4D44-88FF-C67866A23189}"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pic>
        <p:nvPicPr>
          <p:cNvPr id="7" name="Picture 6">
            <a:extLst>
              <a:ext uri="{FF2B5EF4-FFF2-40B4-BE49-F238E27FC236}">
                <a16:creationId xmlns:a16="http://schemas.microsoft.com/office/drawing/2014/main" id="{DA2CA99E-AB76-4242-872C-B1D7F447041C}"/>
              </a:ext>
            </a:extLst>
          </p:cNvPr>
          <p:cNvPicPr>
            <a:picLocks noChangeAspect="1" noChangeArrowheads="1"/>
          </p:cNvPicPr>
          <p:nvPr/>
        </p:nvPicPr>
        <p:blipFill>
          <a:blip r:embed="rId2"/>
          <a:srcRect/>
          <a:stretch>
            <a:fillRect/>
          </a:stretch>
        </p:blipFill>
        <p:spPr bwMode="auto">
          <a:xfrm>
            <a:off x="2057400" y="1370012"/>
            <a:ext cx="5029200" cy="461168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p:txBody>
          <a:bodyPr>
            <a:normAutofit fontScale="62500" lnSpcReduction="20000"/>
          </a:bodyPr>
          <a:lstStyle/>
          <a:p>
            <a:pPr>
              <a:buFont typeface="Arial" pitchFamily="34" charset="0"/>
              <a:buChar char="•"/>
              <a:defRPr/>
            </a:pPr>
            <a:r>
              <a:rPr lang="en-US" dirty="0">
                <a:cs typeface="Times New Roman" pitchFamily="18" charset="0"/>
              </a:rPr>
              <a:t>Now  a days most of them in the world is suffering from diabetes which is lethal non</a:t>
            </a:r>
          </a:p>
          <a:p>
            <a:pPr>
              <a:defRPr/>
            </a:pPr>
            <a:r>
              <a:rPr lang="en-US" dirty="0">
                <a:cs typeface="Times New Roman" pitchFamily="18" charset="0"/>
              </a:rPr>
              <a:t>      communicable disease.</a:t>
            </a:r>
          </a:p>
          <a:p>
            <a:pPr>
              <a:buFont typeface="Arial" pitchFamily="34" charset="0"/>
              <a:buChar char="•"/>
              <a:defRPr/>
            </a:pPr>
            <a:r>
              <a:rPr lang="en-US" dirty="0">
                <a:cs typeface="Times New Roman" pitchFamily="18" charset="0"/>
              </a:rPr>
              <a:t>    In this we are analyzing the diabetes in early stage by the different methods and </a:t>
            </a:r>
          </a:p>
          <a:p>
            <a:pPr>
              <a:defRPr/>
            </a:pPr>
            <a:r>
              <a:rPr lang="en-US" dirty="0">
                <a:cs typeface="Times New Roman" pitchFamily="18" charset="0"/>
              </a:rPr>
              <a:t>      </a:t>
            </a:r>
            <a:r>
              <a:rPr lang="en-US" dirty="0" err="1">
                <a:cs typeface="Times New Roman" pitchFamily="18" charset="0"/>
              </a:rPr>
              <a:t>technologies,which</a:t>
            </a:r>
            <a:r>
              <a:rPr lang="en-US" dirty="0">
                <a:cs typeface="Times New Roman" pitchFamily="18" charset="0"/>
              </a:rPr>
              <a:t> is useful for</a:t>
            </a:r>
            <a:r>
              <a:rPr lang="en-IN" dirty="0">
                <a:cs typeface="Times New Roman" pitchFamily="18" charset="0"/>
              </a:rPr>
              <a:t> t</a:t>
            </a:r>
            <a:r>
              <a:rPr lang="en-US" dirty="0">
                <a:cs typeface="Times New Roman" pitchFamily="18" charset="0"/>
              </a:rPr>
              <a:t>he prevention of diabetes in many.</a:t>
            </a:r>
          </a:p>
          <a:p>
            <a:pPr>
              <a:buFont typeface="Arial" pitchFamily="34" charset="0"/>
              <a:buChar char="•"/>
              <a:defRPr/>
            </a:pPr>
            <a:r>
              <a:rPr lang="en-US" dirty="0">
                <a:cs typeface="Times New Roman" pitchFamily="18" charset="0"/>
              </a:rPr>
              <a:t>    By early detection we can give a proper medication to control the diabetes which is </a:t>
            </a:r>
          </a:p>
          <a:p>
            <a:pPr>
              <a:defRPr/>
            </a:pPr>
            <a:r>
              <a:rPr lang="en-US" dirty="0">
                <a:cs typeface="Times New Roman" pitchFamily="18" charset="0"/>
              </a:rPr>
              <a:t>     harmful if we neglect.</a:t>
            </a:r>
          </a:p>
          <a:p>
            <a:pPr>
              <a:buFont typeface="Arial" pitchFamily="34" charset="0"/>
              <a:buChar char="•"/>
              <a:defRPr/>
            </a:pPr>
            <a:r>
              <a:rPr lang="en-GB" dirty="0">
                <a:cs typeface="Times New Roman" pitchFamily="18" charset="0"/>
              </a:rPr>
              <a:t>   Exploring and reviewing various research findings infers that a single algorithm or </a:t>
            </a:r>
          </a:p>
          <a:p>
            <a:pPr>
              <a:defRPr/>
            </a:pPr>
            <a:r>
              <a:rPr lang="en-GB" dirty="0">
                <a:cs typeface="Times New Roman" pitchFamily="18" charset="0"/>
              </a:rPr>
              <a:t>     method is not enough for a precise study.</a:t>
            </a:r>
          </a:p>
          <a:p>
            <a:pPr>
              <a:buFont typeface="Arial" pitchFamily="34" charset="0"/>
              <a:buChar char="•"/>
              <a:defRPr/>
            </a:pPr>
            <a:r>
              <a:rPr lang="en-GB" dirty="0">
                <a:cs typeface="Times New Roman" pitchFamily="18" charset="0"/>
              </a:rPr>
              <a:t>   In the future, we need more effective systems by taking the real-world data sets into </a:t>
            </a:r>
          </a:p>
          <a:p>
            <a:pPr>
              <a:defRPr/>
            </a:pPr>
            <a:r>
              <a:rPr lang="en-GB" dirty="0">
                <a:cs typeface="Times New Roman" pitchFamily="18" charset="0"/>
              </a:rPr>
              <a:t>     account for analysis</a:t>
            </a:r>
            <a:endParaRPr lang="en-IN" dirty="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549177F-2424-43C0-8FD5-8D8159C0DCBB}"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1" i="1" u="sng" dirty="0">
                <a:latin typeface="Times New Roman" pitchFamily="18" charset="0"/>
                <a:cs typeface="Times New Roman" pitchFamily="18" charset="0"/>
              </a:rPr>
              <a:t> </a:t>
            </a:r>
            <a:r>
              <a:rPr lang="en-IN" i="1" u="sng" dirty="0">
                <a:cs typeface="Times New Roman" pitchFamily="18" charset="0"/>
              </a:rPr>
              <a:t>Prediction of Diabetes Risk based on Machine Learning Techniques </a:t>
            </a:r>
            <a:r>
              <a:rPr lang="en-IN" dirty="0">
                <a:cs typeface="Times New Roman" pitchFamily="18" charset="0"/>
              </a:rPr>
              <a:t>by </a:t>
            </a:r>
            <a:r>
              <a:rPr lang="en-IN" dirty="0" err="1">
                <a:cs typeface="Times New Roman" pitchFamily="18" charset="0"/>
              </a:rPr>
              <a:t>Madhusmita</a:t>
            </a:r>
            <a:r>
              <a:rPr lang="en-IN" dirty="0">
                <a:cs typeface="Times New Roman" pitchFamily="18" charset="0"/>
              </a:rPr>
              <a:t> Rout and Amandeep </a:t>
            </a:r>
            <a:r>
              <a:rPr lang="en-IN" dirty="0" err="1">
                <a:cs typeface="Times New Roman" pitchFamily="18" charset="0"/>
              </a:rPr>
              <a:t>Kaur,</a:t>
            </a:r>
            <a:r>
              <a:rPr lang="en-IN" i="1" dirty="0" err="1">
                <a:cs typeface="Times New Roman" pitchFamily="18" charset="0"/>
              </a:rPr>
              <a:t>Department</a:t>
            </a:r>
            <a:r>
              <a:rPr lang="en-IN" i="1" dirty="0">
                <a:cs typeface="Times New Roman" pitchFamily="18" charset="0"/>
              </a:rPr>
              <a:t> of computer science and </a:t>
            </a:r>
            <a:r>
              <a:rPr lang="en-IN" i="1" dirty="0" err="1">
                <a:cs typeface="Times New Roman" pitchFamily="18" charset="0"/>
              </a:rPr>
              <a:t>engineering</a:t>
            </a:r>
            <a:r>
              <a:rPr lang="en-IN" dirty="0" err="1">
                <a:cs typeface="Times New Roman" pitchFamily="18" charset="0"/>
              </a:rPr>
              <a:t>,</a:t>
            </a:r>
            <a:r>
              <a:rPr lang="en-IN" i="1" dirty="0" err="1">
                <a:cs typeface="Times New Roman" pitchFamily="18" charset="0"/>
              </a:rPr>
              <a:t>Lovely</a:t>
            </a:r>
            <a:r>
              <a:rPr lang="en-IN" i="1" dirty="0">
                <a:cs typeface="Times New Roman" pitchFamily="18" charset="0"/>
              </a:rPr>
              <a:t> Professional University</a:t>
            </a:r>
            <a:endParaRPr lang="en-IN" dirty="0">
              <a:cs typeface="Times New Roman" pitchFamily="18" charset="0"/>
            </a:endParaRPr>
          </a:p>
          <a:p>
            <a:endParaRPr lang="en-IN" dirty="0">
              <a:cs typeface="Times New Roman" pitchFamily="18" charset="0"/>
            </a:endParaRPr>
          </a:p>
          <a:p>
            <a:pPr>
              <a:buFont typeface="Arial" pitchFamily="34" charset="0"/>
              <a:buChar char="•"/>
            </a:pPr>
            <a:r>
              <a:rPr lang="en-IN" i="1" u="sng" dirty="0">
                <a:cs typeface="Times New Roman" pitchFamily="18" charset="0"/>
              </a:rPr>
              <a:t>  Diabetes Disease Prediction using Machine Learning on Big Data of Healthcare </a:t>
            </a:r>
            <a:r>
              <a:rPr lang="en-IN" dirty="0">
                <a:cs typeface="Times New Roman" pitchFamily="18" charset="0"/>
              </a:rPr>
              <a:t>by</a:t>
            </a:r>
            <a:r>
              <a:rPr lang="en-IN" u="sng" dirty="0">
                <a:cs typeface="Times New Roman" pitchFamily="18" charset="0"/>
              </a:rPr>
              <a:t> </a:t>
            </a:r>
            <a:r>
              <a:rPr lang="en-IN" dirty="0">
                <a:cs typeface="Times New Roman" pitchFamily="18" charset="0"/>
              </a:rPr>
              <a:t>Ayman Mir and Sudhir N. </a:t>
            </a:r>
            <a:r>
              <a:rPr lang="en-IN" dirty="0" err="1">
                <a:cs typeface="Times New Roman" pitchFamily="18" charset="0"/>
              </a:rPr>
              <a:t>Dhage</a:t>
            </a:r>
            <a:r>
              <a:rPr lang="en-IN" dirty="0">
                <a:cs typeface="Times New Roman" pitchFamily="18" charset="0"/>
              </a:rPr>
              <a:t> , </a:t>
            </a:r>
            <a:r>
              <a:rPr lang="en-IN" i="1" dirty="0">
                <a:cs typeface="Times New Roman" pitchFamily="18" charset="0"/>
              </a:rPr>
              <a:t>Department of Computer Engineering Sardar Patel Institute of Technology Mumbai, India</a:t>
            </a:r>
            <a:endParaRPr lang="en-US" dirty="0"/>
          </a:p>
        </p:txBody>
      </p:sp>
      <p:sp>
        <p:nvSpPr>
          <p:cNvPr id="4" name="Date Placeholder 3"/>
          <p:cNvSpPr>
            <a:spLocks noGrp="1"/>
          </p:cNvSpPr>
          <p:nvPr>
            <p:ph type="dt" sz="half" idx="10"/>
          </p:nvPr>
        </p:nvSpPr>
        <p:spPr/>
        <p:txBody>
          <a:bodyPr/>
          <a:lstStyle/>
          <a:p>
            <a:fld id="{24A1B9CB-EEF3-4EED-B453-788204C060EC}"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BDF5FD-5C15-4D30-B1BF-130267201E94}"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a:t>
            </a:r>
            <a:r>
              <a:rPr lang="en-US"/>
              <a:t>Project -20ISE391A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13</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itchFamily="2" charset="2"/>
              <a:buChar char="Ø"/>
            </a:pPr>
            <a:r>
              <a:rPr lang="en-US" dirty="0"/>
              <a:t>Introduction</a:t>
            </a:r>
          </a:p>
          <a:p>
            <a:pPr>
              <a:buFont typeface="Wingdings" pitchFamily="2" charset="2"/>
              <a:buChar char="Ø"/>
            </a:pPr>
            <a:r>
              <a:rPr lang="en-US" dirty="0"/>
              <a:t>Literature survey / Existing system</a:t>
            </a:r>
          </a:p>
          <a:p>
            <a:pPr>
              <a:buFont typeface="Wingdings" pitchFamily="2" charset="2"/>
              <a:buChar char="Ø"/>
            </a:pPr>
            <a:r>
              <a:rPr lang="en-US" dirty="0"/>
              <a:t>Limitations of Existing System</a:t>
            </a:r>
          </a:p>
          <a:p>
            <a:pPr>
              <a:buFont typeface="Wingdings" pitchFamily="2" charset="2"/>
              <a:buChar char="Ø"/>
            </a:pPr>
            <a:r>
              <a:rPr lang="en-US" dirty="0"/>
              <a:t>Problem Definition</a:t>
            </a:r>
          </a:p>
          <a:p>
            <a:pPr>
              <a:buFont typeface="Wingdings" pitchFamily="2" charset="2"/>
              <a:buChar char="Ø"/>
            </a:pPr>
            <a:r>
              <a:rPr lang="en-US" dirty="0"/>
              <a:t>Proposed system</a:t>
            </a:r>
          </a:p>
          <a:p>
            <a:pPr>
              <a:buFont typeface="Wingdings" pitchFamily="2" charset="2"/>
              <a:buChar char="Ø"/>
            </a:pPr>
            <a:r>
              <a:rPr lang="en-US" dirty="0"/>
              <a:t>Objectives</a:t>
            </a:r>
          </a:p>
          <a:p>
            <a:pPr>
              <a:buFont typeface="Wingdings" pitchFamily="2" charset="2"/>
              <a:buChar char="Ø"/>
            </a:pPr>
            <a:r>
              <a:rPr lang="en-US" dirty="0"/>
              <a:t>Design modules</a:t>
            </a:r>
          </a:p>
          <a:p>
            <a:pPr>
              <a:buFont typeface="Wingdings" pitchFamily="2" charset="2"/>
              <a:buChar char="Ø"/>
            </a:pPr>
            <a:r>
              <a:rPr lang="en-US"/>
              <a:t>Algorithm / Flow </a:t>
            </a:r>
            <a:r>
              <a:rPr lang="en-US" dirty="0"/>
              <a:t>chart</a:t>
            </a:r>
          </a:p>
          <a:p>
            <a:pPr>
              <a:buFont typeface="Wingdings" pitchFamily="2" charset="2"/>
              <a:buChar char="Ø"/>
            </a:pPr>
            <a:r>
              <a:rPr lang="en-US" dirty="0"/>
              <a:t>Conclusion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6DC52D0C-C379-43B3-817E-33092A01F230}"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p>
        </p:txBody>
      </p:sp>
      <p:sp>
        <p:nvSpPr>
          <p:cNvPr id="3" name="Content Placeholder 2"/>
          <p:cNvSpPr>
            <a:spLocks noGrp="1"/>
          </p:cNvSpPr>
          <p:nvPr>
            <p:ph idx="1"/>
          </p:nvPr>
        </p:nvSpPr>
        <p:spPr/>
        <p:txBody>
          <a:bodyPr>
            <a:normAutofit fontScale="55000" lnSpcReduction="20000"/>
          </a:bodyPr>
          <a:lstStyle/>
          <a:p>
            <a:pPr marL="457200" indent="-457200">
              <a:lnSpc>
                <a:spcPct val="150000"/>
              </a:lnSpc>
              <a:buFont typeface="Arial" pitchFamily="34" charset="0"/>
              <a:buChar char="•"/>
            </a:pPr>
            <a:r>
              <a:rPr lang="en-IN" dirty="0"/>
              <a:t>Diabetes mellitus (DM) is one of the most lethal noncommunicable diseases in the world. Earlier medical records show that the prediction and prevention of diabetes have become a major challenge.</a:t>
            </a:r>
          </a:p>
          <a:p>
            <a:pPr marL="457200" indent="-457200">
              <a:lnSpc>
                <a:spcPct val="150000"/>
              </a:lnSpc>
              <a:buFont typeface="Arial" pitchFamily="34" charset="0"/>
              <a:buChar char="•"/>
            </a:pPr>
            <a:r>
              <a:rPr lang="en-IN" dirty="0"/>
              <a:t> As the number of diagnosed patients is increasing, the medications are still not enough to control the disease.</a:t>
            </a:r>
          </a:p>
          <a:p>
            <a:pPr marL="457200" indent="-457200">
              <a:lnSpc>
                <a:spcPct val="150000"/>
              </a:lnSpc>
              <a:buFont typeface="Arial" pitchFamily="34" charset="0"/>
              <a:buChar char="•"/>
            </a:pPr>
            <a:r>
              <a:rPr lang="en-IN" dirty="0"/>
              <a:t>So a better predictive analysis is required to treat diabetes at an early stage which can help solve fewer issues that can help to treat the patient with fewer medications and affordability.</a:t>
            </a:r>
          </a:p>
          <a:p>
            <a:pPr marL="457200" indent="-457200">
              <a:lnSpc>
                <a:spcPct val="150000"/>
              </a:lnSpc>
              <a:buFont typeface="Arial" pitchFamily="34" charset="0"/>
              <a:buChar char="•"/>
            </a:pPr>
            <a:r>
              <a:rPr lang="en-IN" dirty="0"/>
              <a:t>In general, diabetes occurs when the use or production of insulin in a person's body is not balanced well</a:t>
            </a:r>
            <a:br>
              <a:rPr lang="en-US" sz="4800" dirty="0">
                <a:latin typeface="+mn-lt"/>
                <a:cs typeface="+mn-cs"/>
              </a:rPr>
            </a:br>
            <a:r>
              <a:rPr lang="en-US" sz="4800" dirty="0">
                <a:latin typeface="+mn-lt"/>
                <a:cs typeface="+mn-cs"/>
              </a:rPr>
              <a:t> </a:t>
            </a:r>
          </a:p>
          <a:p>
            <a:endParaRPr lang="en-US" dirty="0"/>
          </a:p>
        </p:txBody>
      </p:sp>
      <p:sp>
        <p:nvSpPr>
          <p:cNvPr id="4" name="Date Placeholder 3"/>
          <p:cNvSpPr>
            <a:spLocks noGrp="1"/>
          </p:cNvSpPr>
          <p:nvPr>
            <p:ph type="dt" sz="half" idx="10"/>
          </p:nvPr>
        </p:nvSpPr>
        <p:spPr/>
        <p:txBody>
          <a:bodyPr/>
          <a:lstStyle/>
          <a:p>
            <a:fld id="{3CEE0E53-1004-4A55-9044-59FA885CFCCA}"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27E9-992C-4780-A5EB-5C830BBB14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F00303-F527-4730-9624-474F2ECE529F}"/>
              </a:ext>
            </a:extLst>
          </p:cNvPr>
          <p:cNvSpPr>
            <a:spLocks noGrp="1"/>
          </p:cNvSpPr>
          <p:nvPr>
            <p:ph idx="1"/>
          </p:nvPr>
        </p:nvSpPr>
        <p:spPr/>
        <p:txBody>
          <a:bodyPr>
            <a:normAutofit fontScale="47500" lnSpcReduction="20000"/>
          </a:bodyPr>
          <a:lstStyle/>
          <a:p>
            <a:pPr marL="457200" indent="-457200">
              <a:lnSpc>
                <a:spcPct val="150000"/>
              </a:lnSpc>
            </a:pPr>
            <a:r>
              <a:rPr lang="en-IN" dirty="0"/>
              <a:t>Diabetes can be classified into following types i.e.</a:t>
            </a:r>
          </a:p>
          <a:p>
            <a:pPr marL="457200" indent="-457200">
              <a:lnSpc>
                <a:spcPct val="150000"/>
              </a:lnSpc>
              <a:buFont typeface="Arial" pitchFamily="34" charset="0"/>
              <a:buChar char="•"/>
            </a:pPr>
            <a:r>
              <a:rPr lang="en-IN" b="1" dirty="0"/>
              <a:t>Type-1 diabetes-</a:t>
            </a:r>
            <a:r>
              <a:rPr lang="en-IN" dirty="0"/>
              <a:t> It’s a cause of insulin deficiency because the pancreas is unable to produce enough </a:t>
            </a:r>
            <a:r>
              <a:rPr lang="en-IN" dirty="0" err="1"/>
              <a:t>insulin.The</a:t>
            </a:r>
            <a:r>
              <a:rPr lang="en-IN" dirty="0"/>
              <a:t> exact reason behind this is still not known but mostly the genes are attributed to be playing a role in it. </a:t>
            </a:r>
          </a:p>
          <a:p>
            <a:pPr marL="457200" indent="-457200">
              <a:lnSpc>
                <a:spcPct val="150000"/>
              </a:lnSpc>
              <a:buFont typeface="Arial" pitchFamily="34" charset="0"/>
              <a:buChar char="•"/>
            </a:pPr>
            <a:r>
              <a:rPr lang="en-IN" b="1" dirty="0"/>
              <a:t>Type-2 diabetes- </a:t>
            </a:r>
            <a:r>
              <a:rPr lang="en-IN" dirty="0"/>
              <a:t>This form of diabetes is a very common condition that occurs when the insulin is produced enough in the body but the cells do not use it efficiently which leads the glucose level rise in the blood </a:t>
            </a:r>
            <a:r>
              <a:rPr lang="en-IN" dirty="0" err="1"/>
              <a:t>itself.Over</a:t>
            </a:r>
            <a:r>
              <a:rPr lang="en-IN" dirty="0"/>
              <a:t> time, the pancreas may slowdown in producing insulin.</a:t>
            </a:r>
          </a:p>
          <a:p>
            <a:pPr marL="457200" indent="-457200">
              <a:lnSpc>
                <a:spcPct val="150000"/>
              </a:lnSpc>
              <a:buFont typeface="Arial" pitchFamily="34" charset="0"/>
              <a:buChar char="•"/>
            </a:pPr>
            <a:r>
              <a:rPr lang="en-IN" b="1" dirty="0"/>
              <a:t>Gestational diabetes- </a:t>
            </a:r>
            <a:r>
              <a:rPr lang="en-IN" dirty="0"/>
              <a:t>It’s a short-term condition occurs during pregnancy which is identified as a risk of type-2 diabetes in the future for both mother and </a:t>
            </a:r>
            <a:r>
              <a:rPr lang="en-IN" dirty="0" err="1"/>
              <a:t>child.Though</a:t>
            </a:r>
            <a:r>
              <a:rPr lang="en-IN" dirty="0"/>
              <a:t> in most cases, these conditions go away after the delivery but still the chances of developing the disease in later life are present </a:t>
            </a:r>
            <a:br>
              <a:rPr lang="en-US" sz="4800" dirty="0">
                <a:latin typeface="+mn-lt"/>
                <a:cs typeface="+mn-cs"/>
              </a:rPr>
            </a:br>
            <a:endParaRPr lang="en-IN" dirty="0"/>
          </a:p>
        </p:txBody>
      </p:sp>
      <p:sp>
        <p:nvSpPr>
          <p:cNvPr id="4" name="Date Placeholder 3">
            <a:extLst>
              <a:ext uri="{FF2B5EF4-FFF2-40B4-BE49-F238E27FC236}">
                <a16:creationId xmlns:a16="http://schemas.microsoft.com/office/drawing/2014/main" id="{9EB71D9F-8704-4BD2-8DD8-FA5C3E868906}"/>
              </a:ext>
            </a:extLst>
          </p:cNvPr>
          <p:cNvSpPr>
            <a:spLocks noGrp="1"/>
          </p:cNvSpPr>
          <p:nvPr>
            <p:ph type="dt" sz="half" idx="10"/>
          </p:nvPr>
        </p:nvSpPr>
        <p:spPr/>
        <p:txBody>
          <a:bodyPr/>
          <a:lstStyle/>
          <a:p>
            <a:fld id="{644DFF53-C44F-492A-84D4-BF1605FFEEDD}" type="datetime1">
              <a:rPr lang="en-US" smtClean="0"/>
              <a:pPr/>
              <a:t>12/2/2021</a:t>
            </a:fld>
            <a:endParaRPr lang="en-US"/>
          </a:p>
        </p:txBody>
      </p:sp>
      <p:sp>
        <p:nvSpPr>
          <p:cNvPr id="5" name="Footer Placeholder 4">
            <a:extLst>
              <a:ext uri="{FF2B5EF4-FFF2-40B4-BE49-F238E27FC236}">
                <a16:creationId xmlns:a16="http://schemas.microsoft.com/office/drawing/2014/main" id="{1146523B-9B7A-438E-87FF-2AF3C88720AC}"/>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E7EDE941-858C-4D5E-8077-6E4BF9F33E2A}"/>
              </a:ext>
            </a:extLst>
          </p:cNvPr>
          <p:cNvSpPr>
            <a:spLocks noGrp="1"/>
          </p:cNvSpPr>
          <p:nvPr>
            <p:ph type="sldNum" sz="quarter" idx="12"/>
          </p:nvPr>
        </p:nvSpPr>
        <p:spPr/>
        <p:txBody>
          <a:bodyPr/>
          <a:lstStyle/>
          <a:p>
            <a:fld id="{3C0F9C3E-79AB-4D1D-AF94-F9B1D785080B}" type="slidenum">
              <a:rPr lang="en-US" smtClean="0"/>
              <a:pPr/>
              <a:t>4</a:t>
            </a:fld>
            <a:endParaRPr lang="en-US"/>
          </a:p>
        </p:txBody>
      </p:sp>
    </p:spTree>
    <p:extLst>
      <p:ext uri="{BB962C8B-B14F-4D97-AF65-F5344CB8AC3E}">
        <p14:creationId xmlns:p14="http://schemas.microsoft.com/office/powerpoint/2010/main" val="370939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Liretarature survey / Existing systems</a:t>
            </a:r>
          </a:p>
        </p:txBody>
      </p:sp>
      <p:sp>
        <p:nvSpPr>
          <p:cNvPr id="3" name="Content Placeholder 2"/>
          <p:cNvSpPr>
            <a:spLocks noGrp="1"/>
          </p:cNvSpPr>
          <p:nvPr>
            <p:ph idx="1"/>
          </p:nvPr>
        </p:nvSpPr>
        <p:spPr/>
        <p:txBody>
          <a:bodyPr>
            <a:normAutofit fontScale="62500" lnSpcReduction="20000"/>
          </a:bodyPr>
          <a:lstStyle/>
          <a:p>
            <a:pPr>
              <a:buFont typeface="Arial" pitchFamily="34" charset="0"/>
              <a:buChar char="•"/>
            </a:pPr>
            <a:r>
              <a:rPr lang="en-IN" i="1" u="sng" dirty="0">
                <a:cs typeface="Times New Roman" pitchFamily="18" charset="0"/>
              </a:rPr>
              <a:t> In this Analysis and Prediction of Diabetes Using Machine Learning Survey. (International                Journal of </a:t>
            </a:r>
            <a:r>
              <a:rPr lang="en-IN" i="1" u="sng" dirty="0" err="1">
                <a:cs typeface="Times New Roman" pitchFamily="18" charset="0"/>
              </a:rPr>
              <a:t>EmergingTechnology</a:t>
            </a:r>
            <a:r>
              <a:rPr lang="en-IN" i="1" u="sng" dirty="0">
                <a:cs typeface="Times New Roman" pitchFamily="18" charset="0"/>
              </a:rPr>
              <a:t> and Innovative Engineering) </a:t>
            </a:r>
            <a:r>
              <a:rPr lang="en-US" dirty="0">
                <a:cs typeface="Times New Roman" pitchFamily="18" charset="0"/>
              </a:rPr>
              <a:t>:</a:t>
            </a:r>
            <a:endParaRPr lang="en-IN" dirty="0">
              <a:cs typeface="Times New Roman" pitchFamily="18" charset="0"/>
            </a:endParaRPr>
          </a:p>
          <a:p>
            <a:r>
              <a:rPr lang="en-IN" dirty="0">
                <a:cs typeface="Times New Roman" pitchFamily="18" charset="0"/>
              </a:rPr>
              <a:t> Compared different classifiers and accuracy for better prediction using Pima Indian dataset    by building a predictive model. WEKA software is used to implement the Decision Tree, Naive Bayes, and KNN algorithms. The bootstrapping technique is used to enhance the accuracy rates. The proposed ensemble method obtained an accuracy of 94.44%.</a:t>
            </a:r>
          </a:p>
          <a:p>
            <a:endParaRPr lang="en-IN" dirty="0">
              <a:cs typeface="Times New Roman" pitchFamily="18" charset="0"/>
            </a:endParaRPr>
          </a:p>
          <a:p>
            <a:pPr>
              <a:buFont typeface="Arial" pitchFamily="34" charset="0"/>
              <a:buChar char="•"/>
            </a:pPr>
            <a:r>
              <a:rPr lang="en-IN" i="1" u="sng" dirty="0">
                <a:cs typeface="Times New Roman" pitchFamily="18" charset="0"/>
              </a:rPr>
              <a:t>  In this Diabetes Disease Prediction Using Machine Learning on Big Data of Healthcare Survey:</a:t>
            </a:r>
          </a:p>
          <a:p>
            <a:r>
              <a:rPr lang="en-IN" dirty="0" err="1">
                <a:cs typeface="Times New Roman" pitchFamily="18" charset="0"/>
              </a:rPr>
              <a:t>Analyzed</a:t>
            </a:r>
            <a:r>
              <a:rPr lang="en-IN" dirty="0">
                <a:cs typeface="Times New Roman" pitchFamily="18" charset="0"/>
              </a:rPr>
              <a:t> the Pima dataset to suggest the optimal algorithm based on their experimental results using the WEKA or JUPYTER tool. Some of the previous works with their outcomes and </a:t>
            </a:r>
            <a:r>
              <a:rPr lang="en-IN" dirty="0" err="1">
                <a:cs typeface="Times New Roman" pitchFamily="18" charset="0"/>
              </a:rPr>
              <a:t>limitations.The</a:t>
            </a:r>
            <a:r>
              <a:rPr lang="en-IN" dirty="0">
                <a:cs typeface="Times New Roman" pitchFamily="18" charset="0"/>
              </a:rPr>
              <a:t> confusion matrix is used to examine the performance of each algorithm.</a:t>
            </a:r>
          </a:p>
          <a:p>
            <a:pPr marL="0" indent="0">
              <a:buNone/>
            </a:pPr>
            <a:endParaRPr lang="en-US" dirty="0"/>
          </a:p>
          <a:p>
            <a:pPr>
              <a:buNone/>
            </a:pPr>
            <a:endParaRPr lang="en-US" dirty="0"/>
          </a:p>
          <a:p>
            <a:endParaRPr lang="en-US" dirty="0"/>
          </a:p>
        </p:txBody>
      </p:sp>
      <p:sp>
        <p:nvSpPr>
          <p:cNvPr id="4" name="Date Placeholder 3"/>
          <p:cNvSpPr>
            <a:spLocks noGrp="1"/>
          </p:cNvSpPr>
          <p:nvPr>
            <p:ph type="dt" sz="half" idx="10"/>
          </p:nvPr>
        </p:nvSpPr>
        <p:spPr/>
        <p:txBody>
          <a:bodyPr/>
          <a:lstStyle/>
          <a:p>
            <a:fld id="{6303F359-BA4E-420B-98AF-421EC1E2CE51}"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rgbClr val="FF0000"/>
                </a:solidFill>
              </a:rPr>
              <a:t>Limitations of Existing Systems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457200" indent="-457200">
              <a:lnSpc>
                <a:spcPct val="150000"/>
              </a:lnSpc>
              <a:buFont typeface="Arial" pitchFamily="34" charset="0"/>
              <a:buChar char="•"/>
            </a:pPr>
            <a:r>
              <a:rPr lang="en-US" dirty="0">
                <a:latin typeface="Times New Roman" pitchFamily="18" charset="0"/>
                <a:cs typeface="Times New Roman" pitchFamily="18" charset="0"/>
              </a:rPr>
              <a:t>In the early detection of </a:t>
            </a:r>
            <a:r>
              <a:rPr lang="en-US" dirty="0" err="1">
                <a:latin typeface="Times New Roman" pitchFamily="18" charset="0"/>
                <a:cs typeface="Times New Roman" pitchFamily="18" charset="0"/>
              </a:rPr>
              <a:t>diabetes,we</a:t>
            </a:r>
            <a:r>
              <a:rPr lang="en-US" dirty="0">
                <a:latin typeface="Times New Roman" pitchFamily="18" charset="0"/>
                <a:cs typeface="Times New Roman" pitchFamily="18" charset="0"/>
              </a:rPr>
              <a:t> use different types of datasets for analyzing the </a:t>
            </a:r>
            <a:r>
              <a:rPr lang="en-US" dirty="0" err="1">
                <a:latin typeface="Times New Roman" pitchFamily="18" charset="0"/>
                <a:cs typeface="Times New Roman" pitchFamily="18" charset="0"/>
              </a:rPr>
              <a:t>diabetes.Using</a:t>
            </a:r>
            <a:r>
              <a:rPr lang="en-US" dirty="0">
                <a:latin typeface="Times New Roman" pitchFamily="18" charset="0"/>
                <a:cs typeface="Times New Roman" pitchFamily="18" charset="0"/>
              </a:rPr>
              <a:t> the local Clinical dataset is some complicated.</a:t>
            </a:r>
          </a:p>
          <a:p>
            <a:pPr marL="457200" indent="-457200">
              <a:lnSpc>
                <a:spcPct val="150000"/>
              </a:lnSpc>
              <a:buFont typeface="Arial" pitchFamily="34" charset="0"/>
              <a:buChar char="•"/>
            </a:pPr>
            <a:r>
              <a:rPr lang="en-US" dirty="0">
                <a:latin typeface="Times New Roman" pitchFamily="18" charset="0"/>
                <a:cs typeface="Times New Roman" pitchFamily="18" charset="0"/>
              </a:rPr>
              <a:t>We can’t stick only one type of dataset for analyzing diabetes.</a:t>
            </a:r>
          </a:p>
          <a:p>
            <a:pPr marL="457200" indent="-457200">
              <a:lnSpc>
                <a:spcPct val="150000"/>
              </a:lnSpc>
              <a:buFont typeface="Arial" pitchFamily="34" charset="0"/>
              <a:buChar char="•"/>
            </a:pPr>
            <a:r>
              <a:rPr lang="en-US" dirty="0">
                <a:latin typeface="Times New Roman" pitchFamily="18" charset="0"/>
                <a:cs typeface="Times New Roman" pitchFamily="18" charset="0"/>
              </a:rPr>
              <a:t>For early detection of diabetes we can more than one methods and technologies </a:t>
            </a:r>
            <a:endParaRPr lang="en-US" dirty="0"/>
          </a:p>
          <a:p>
            <a:pPr>
              <a:buNone/>
            </a:pPr>
            <a:endParaRPr lang="en-US" dirty="0"/>
          </a:p>
        </p:txBody>
      </p:sp>
      <p:sp>
        <p:nvSpPr>
          <p:cNvPr id="4" name="Date Placeholder 3"/>
          <p:cNvSpPr>
            <a:spLocks noGrp="1"/>
          </p:cNvSpPr>
          <p:nvPr>
            <p:ph type="dt" sz="half" idx="10"/>
          </p:nvPr>
        </p:nvSpPr>
        <p:spPr/>
        <p:txBody>
          <a:bodyPr/>
          <a:lstStyle/>
          <a:p>
            <a:fld id="{51E613B4-565B-473A-9A4C-2546B57CF16F}"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itchFamily="34" charset="0"/>
              <a:buChar char="•"/>
            </a:pPr>
            <a:r>
              <a:rPr lang="en-US" dirty="0">
                <a:cs typeface="Times New Roman" pitchFamily="18" charset="0"/>
              </a:rPr>
              <a:t>The explosive population growth and health maintenance is an extremely crucial matter worldwide. </a:t>
            </a:r>
          </a:p>
          <a:p>
            <a:pPr marL="457200" indent="-457200">
              <a:lnSpc>
                <a:spcPct val="150000"/>
              </a:lnSpc>
              <a:buFont typeface="Arial" pitchFamily="34" charset="0"/>
              <a:buChar char="•"/>
            </a:pPr>
            <a:r>
              <a:rPr lang="en-US" dirty="0">
                <a:cs typeface="Times New Roman" pitchFamily="18" charset="0"/>
              </a:rPr>
              <a:t>Many lethal diseases are causing threats at a high peak in recent years. </a:t>
            </a:r>
          </a:p>
          <a:p>
            <a:pPr marL="457200" indent="-457200">
              <a:lnSpc>
                <a:spcPct val="150000"/>
              </a:lnSpc>
              <a:buFont typeface="Arial" pitchFamily="34" charset="0"/>
              <a:buChar char="•"/>
            </a:pPr>
            <a:r>
              <a:rPr lang="en-US" dirty="0">
                <a:cs typeface="Times New Roman" pitchFamily="18" charset="0"/>
              </a:rPr>
              <a:t>Introducing machine learning technologies into healthcare for </a:t>
            </a:r>
            <a:r>
              <a:rPr lang="en-US" dirty="0" err="1">
                <a:cs typeface="Times New Roman" pitchFamily="18" charset="0"/>
              </a:rPr>
              <a:t>carly</a:t>
            </a:r>
            <a:r>
              <a:rPr lang="en-US" dirty="0">
                <a:cs typeface="Times New Roman" pitchFamily="18" charset="0"/>
              </a:rPr>
              <a:t> prognosis and diagnosis need to be more accurate based on the parameters and frames selected from the available clinical databases. </a:t>
            </a:r>
            <a:br>
              <a:rPr lang="en-US" sz="4800" dirty="0">
                <a:latin typeface="+mn-lt"/>
                <a:cs typeface="+mn-cs"/>
              </a:rPr>
            </a:br>
            <a:r>
              <a:rPr lang="en-US" sz="4800" dirty="0">
                <a:latin typeface="+mn-lt"/>
                <a:cs typeface="+mn-cs"/>
              </a:rPr>
              <a:t>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5D503AA2-91A0-4F2E-8524-7BFF4AEE8FED}"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itchFamily="34" charset="0"/>
              <a:buChar char="•"/>
            </a:pPr>
            <a:r>
              <a:rPr lang="en-US" dirty="0">
                <a:cs typeface="Times New Roman" pitchFamily="18" charset="0"/>
              </a:rPr>
              <a:t>The explosive population growth and health maintenance is an extremely crucial matter worldwide. </a:t>
            </a:r>
          </a:p>
          <a:p>
            <a:pPr marL="457200" indent="-457200">
              <a:lnSpc>
                <a:spcPct val="150000"/>
              </a:lnSpc>
              <a:buFont typeface="Arial" pitchFamily="34" charset="0"/>
              <a:buChar char="•"/>
            </a:pPr>
            <a:r>
              <a:rPr lang="en-US" dirty="0">
                <a:cs typeface="Times New Roman" pitchFamily="18" charset="0"/>
              </a:rPr>
              <a:t>Many lethal diseases are causing threats at a high peak in recent years. </a:t>
            </a:r>
          </a:p>
          <a:p>
            <a:pPr marL="457200" indent="-457200">
              <a:lnSpc>
                <a:spcPct val="150000"/>
              </a:lnSpc>
              <a:buFont typeface="Arial" pitchFamily="34" charset="0"/>
              <a:buChar char="•"/>
            </a:pPr>
            <a:r>
              <a:rPr lang="en-US" dirty="0">
                <a:cs typeface="Times New Roman" pitchFamily="18" charset="0"/>
              </a:rPr>
              <a:t>Introducing machine learning technologies into healthcare for </a:t>
            </a:r>
            <a:r>
              <a:rPr lang="en-US" dirty="0" err="1">
                <a:cs typeface="Times New Roman" pitchFamily="18" charset="0"/>
              </a:rPr>
              <a:t>carly</a:t>
            </a:r>
            <a:r>
              <a:rPr lang="en-US" dirty="0">
                <a:cs typeface="Times New Roman" pitchFamily="18" charset="0"/>
              </a:rPr>
              <a:t> prognosis and diagnosis need to be more accurate based on the parameters and frames selected from the available clinical databases. </a:t>
            </a:r>
            <a:br>
              <a:rPr lang="en-US" sz="4800" dirty="0">
                <a:latin typeface="+mn-lt"/>
                <a:cs typeface="+mn-cs"/>
              </a:rPr>
            </a:br>
            <a:r>
              <a:rPr lang="en-US" sz="4800" dirty="0">
                <a:latin typeface="+mn-lt"/>
                <a:cs typeface="+mn-cs"/>
              </a:rPr>
              <a:t> </a:t>
            </a:r>
          </a:p>
          <a:p>
            <a:pPr marL="0" indent="0">
              <a:buNone/>
            </a:pPr>
            <a:endParaRPr lang="en-US" dirty="0"/>
          </a:p>
          <a:p>
            <a:pPr>
              <a:buNone/>
            </a:pPr>
            <a:endParaRPr lang="en-US" dirty="0"/>
          </a:p>
        </p:txBody>
      </p:sp>
      <p:sp>
        <p:nvSpPr>
          <p:cNvPr id="4" name="Date Placeholder 3"/>
          <p:cNvSpPr>
            <a:spLocks noGrp="1"/>
          </p:cNvSpPr>
          <p:nvPr>
            <p:ph type="dt" sz="half" idx="10"/>
          </p:nvPr>
        </p:nvSpPr>
        <p:spPr/>
        <p:txBody>
          <a:bodyPr/>
          <a:lstStyle/>
          <a:p>
            <a:fld id="{98213994-D285-4F6E-A20B-7CD8752B78B2}"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itchFamily="34" charset="0"/>
              <a:buChar char="•"/>
            </a:pPr>
            <a:r>
              <a:rPr lang="en-IN" dirty="0">
                <a:cs typeface="Times New Roman" pitchFamily="18" charset="0"/>
              </a:rPr>
              <a:t> As per the problems mentioned in the introduction section, this is the existing classification model is used with machine learning techniques to enhance the prediction accuracy of predict diabetes.</a:t>
            </a:r>
          </a:p>
          <a:p>
            <a:pPr marL="457200" indent="-457200">
              <a:lnSpc>
                <a:spcPct val="150000"/>
              </a:lnSpc>
              <a:buFont typeface="Arial" pitchFamily="34" charset="0"/>
              <a:buChar char="•"/>
            </a:pPr>
            <a:r>
              <a:rPr lang="en-IN" dirty="0">
                <a:cs typeface="Times New Roman" pitchFamily="18" charset="0"/>
              </a:rPr>
              <a:t> For this study, the PIMA Indian dataset is collected from the UCI Machine Learning </a:t>
            </a:r>
            <a:r>
              <a:rPr lang="en-IN" dirty="0" err="1">
                <a:cs typeface="Times New Roman" pitchFamily="18" charset="0"/>
              </a:rPr>
              <a:t>Repository.The</a:t>
            </a:r>
            <a:r>
              <a:rPr lang="en-IN" dirty="0">
                <a:cs typeface="Times New Roman" pitchFamily="18" charset="0"/>
              </a:rPr>
              <a:t> following are the parameters of the dataset</a:t>
            </a:r>
            <a:r>
              <a:rPr lang="en-IN" dirty="0"/>
              <a:t>.</a:t>
            </a:r>
            <a:endParaRPr lang="en-IN" dirty="0">
              <a:cs typeface="Times New Roman" pitchFamily="18" charset="0"/>
            </a:endParaRPr>
          </a:p>
          <a:p>
            <a:pPr marL="457200" indent="-457200">
              <a:lnSpc>
                <a:spcPct val="150000"/>
              </a:lnSpc>
              <a:buFont typeface="Arial" pitchFamily="34" charset="0"/>
              <a:buChar char="•"/>
            </a:pPr>
            <a:r>
              <a:rPr lang="en-IN" dirty="0">
                <a:cs typeface="Times New Roman" pitchFamily="18" charset="0"/>
              </a:rPr>
              <a:t>For implementation we had take Random Forest Classifier into account and we implemented in </a:t>
            </a:r>
            <a:r>
              <a:rPr lang="en-IN" dirty="0" err="1">
                <a:cs typeface="Times New Roman" pitchFamily="18" charset="0"/>
              </a:rPr>
              <a:t>Jupyter</a:t>
            </a:r>
            <a:r>
              <a:rPr lang="en-IN" dirty="0">
                <a:cs typeface="Times New Roman" pitchFamily="18" charset="0"/>
              </a:rPr>
              <a:t> Software</a:t>
            </a:r>
          </a:p>
          <a:p>
            <a:pPr marL="0" indent="0">
              <a:buNone/>
            </a:pPr>
            <a:endParaRPr lang="en-US" dirty="0"/>
          </a:p>
        </p:txBody>
      </p:sp>
      <p:sp>
        <p:nvSpPr>
          <p:cNvPr id="4" name="Date Placeholder 3"/>
          <p:cNvSpPr>
            <a:spLocks noGrp="1"/>
          </p:cNvSpPr>
          <p:nvPr>
            <p:ph type="dt" sz="half" idx="10"/>
          </p:nvPr>
        </p:nvSpPr>
        <p:spPr/>
        <p:txBody>
          <a:bodyPr/>
          <a:lstStyle/>
          <a:p>
            <a:fld id="{51C73864-20F9-4AE1-934F-8040E512C41C}" type="datetime1">
              <a:rPr lang="en-US" smtClean="0"/>
              <a:pPr/>
              <a:t>12/2/2021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985</Words>
  <Application>Microsoft Office PowerPoint</Application>
  <PresentationFormat>On-screen Show (4:3)</PresentationFormat>
  <Paragraphs>107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DEPARTMENT OF INFORMATION SCIENCE &amp; ENGINEERING</vt:lpstr>
      <vt:lpstr>Agenda</vt:lpstr>
      <vt:lpstr>Introduction </vt:lpstr>
      <vt:lpstr>PowerPoint Presentation</vt:lpstr>
      <vt:lpstr>Liretarature survey / Existing systems</vt:lpstr>
      <vt:lpstr>Limitations of Existing Systems </vt:lpstr>
      <vt:lpstr>Problem Definition</vt:lpstr>
      <vt:lpstr>Objectives</vt:lpstr>
      <vt:lpstr>Design Modules</vt:lpstr>
      <vt:lpstr>Algorithm / Flowchart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Siva kurusu</cp:lastModifiedBy>
  <cp:revision>26</cp:revision>
  <dcterms:created xsi:type="dcterms:W3CDTF">2019-03-07T05:34:07Z</dcterms:created>
  <dcterms:modified xsi:type="dcterms:W3CDTF">2021-12-02T16:17:11Z</dcterms:modified>
</cp:coreProperties>
</file>