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10F0-A793-2FD3-BDF2-EC4324E8312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88714-3ACE-864B-B0E3-2E551E6FF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981E-845F-8090-CB86-750EDBB776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5B5C7B-4DCD-4743-A26D-6B31D49DA233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8110-86B3-2B6B-6434-0EE9E2F950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286B-2828-F1BD-E3AA-4218FE6ED1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3E3FBE-0FCC-4815-95B9-7A605FA9C89C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82230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0579-9380-5D4C-1F8D-6E96AF7E05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C6572-5F50-77ED-E0A2-CEA009775D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8996-D5A7-8EF5-AC51-E83F0E7BF4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588E7E-73B2-47D8-B535-AACC72F8AF3C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0269-C089-C72A-F28A-54910CC656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1BEC-D216-EE04-9A40-8104D8A622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8884EA-32C9-44BE-A9D6-2FE3179931A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722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7A09-AC81-879C-7E80-8D18E034D45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E7F9-4955-5D9D-E8CD-A4E15C57CF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9949-7D13-02F0-F61B-85CE2C43C7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6FAB6C-592A-4B49-99EB-1593BB8F7276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38D5-38DE-405A-DCDF-679E49577B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F7C8-28F0-3A6E-5084-9F3B78D64B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855A1C-B203-4C5C-BB5A-5CDD4A3B2CE1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382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3AB1-DBDF-BB6A-9406-8FA81334CF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AF01-CC2C-06F5-FFCE-E6A0235A505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A4C7-B566-560F-8FAA-7DC2D4DB74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360AEE-697E-4AEB-BA6C-DCDC55D30897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171-7566-0A71-8F23-2915F1B349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DC76-A99C-2BB7-A525-CDA9A6242C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8E65AE-E3D5-42C8-818D-C05A490C951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99044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D952-6745-9F0E-2095-29FD663BD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F6C1-7AB9-0DF9-FEAE-107DD1A9F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1E90-4D1C-4EF9-A933-D5AF3E6413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180B1A-BA05-4FFD-B864-E3EF0DC3C799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BFA70-2DBC-DF2E-5F7F-4F34EBE07D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01EA-E927-FA72-334F-2AC56CAB5B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62C836-E050-4FEA-9A86-F0D6281520A0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584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C489-4DE3-FDF5-6EC6-74128AF000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14D2-4411-0996-E9F3-8782FE7E37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242-6676-514A-5C50-EC3EFFD0F98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0FB0A-7768-1F8E-52BF-1DCE20F92F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9C07D-D530-468D-A676-162D3440EE67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31E4D-D84D-32AF-31BF-B8C1F55E50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A6F3-0599-C38A-9988-849F305CEF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E1B31C-A4D0-47A7-AB71-B207AAD2BE37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240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B72-5C14-7B00-28EA-5130BC8C7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229A-466C-BAC1-2DEB-83ABD5E4A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958E3-F32C-F990-53CB-4EBEAC6AAC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0A977-E40F-0AFF-5F58-33FDA89C897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43062-4A87-6938-100B-0E1AE7A63F2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17FA-CC4E-87CF-31CE-87950F22B8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B06253-9BBC-437D-B111-83CCD7CD5460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5364F-9121-3CE7-617F-AE4D5DBE01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D032C-F243-9E9D-2207-8C67591EBD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36C6CD-2D35-4006-97FB-BD40B3B954D4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19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A889-F2F4-A562-B2A9-5D60D9E985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99950-8342-3D83-2EFA-DD50BB51CC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8D77A0-70F9-493F-B574-4EDB35F11167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74148-048B-0929-A485-24DE3705A9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313A-C48E-1D0D-5935-B42AC34F1B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69C5C0-900A-4360-B85A-97D22F9E96B0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33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5F5EA-5282-5F15-1D95-E6E51BE7DC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709BD6-8B3E-42F4-BCF3-8B4CC03A7C39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1E615-6FD3-BA99-6EAF-D62815909C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04029-3A80-5757-CFE8-BE6C33E882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A82CEF-861F-44CE-B95F-98DAADE33824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281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24E5-5755-7012-047B-8D63C601D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14B3-754E-6BB3-8858-F691DECFDA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81344-2D5E-5F47-BDBB-39DC72114E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AFCA-2296-E5AD-B969-E4C212BE68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DB10C2-8B86-4404-9087-5313F06630C7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C2952-66B0-06A4-48C0-93ED4B194C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0008-2C6E-1654-29FB-9FFB3715FC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FC789B-8A60-4E72-A7D9-9C7979906FFC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5172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10D7-FB80-1809-40A4-0F2A15FFB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3C3B5-23F5-E05F-E231-DF42B6D069A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SE" sz="3200"/>
            </a:lvl1pPr>
          </a:lstStyle>
          <a:p>
            <a:pPr lvl="0"/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433F1-90F5-C824-1D81-AFF3DFC39AD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CD997-AD87-38B3-D187-34B5D9172E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38C796-AEC3-4BCF-9202-9DA1BDD6D50C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DE95-7964-50FD-FBC7-FC0B7AF310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1D23-7CED-B42F-878F-6C21A39DE5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8169E7-A938-4C9F-A30B-DDED1CBD3F4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32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CE1A-757C-3C9B-3057-F78E4E3E3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71AC4-C2EE-4AFA-2664-D7882D502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2203-3AC8-5311-2F8F-38E75E3113B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S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0FB6EA5-FB91-4680-9385-46A01221B0E5}" type="datetime1">
              <a:rPr lang="en-SE"/>
              <a:pPr lvl="0"/>
              <a:t>2023-05-17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BAC5-A74B-C5C6-CA01-068876C16D4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S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182B-E02D-9EE0-6DB7-70D9074277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S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C4EBD62-FFFD-413A-9167-A27169D0323D}" type="slidenum">
              <a:t>‹#›</a:t>
            </a:fld>
            <a:endParaRPr lang="en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!!Rectangle">
            <a:extLst>
              <a:ext uri="{FF2B5EF4-FFF2-40B4-BE49-F238E27FC236}">
                <a16:creationId xmlns:a16="http://schemas.microsoft.com/office/drawing/2014/main" id="{B2574BE3-F408-C818-BD73-BEEEECC90FF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4" descr="3D render of cells">
            <a:extLst>
              <a:ext uri="{FF2B5EF4-FFF2-40B4-BE49-F238E27FC236}">
                <a16:creationId xmlns:a16="http://schemas.microsoft.com/office/drawing/2014/main" id="{67B9FC0F-A66D-2955-1FD8-0E3AD2E4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m!!text rectangle">
            <a:extLst>
              <a:ext uri="{FF2B5EF4-FFF2-40B4-BE49-F238E27FC236}">
                <a16:creationId xmlns:a16="http://schemas.microsoft.com/office/drawing/2014/main" id="{DB549A13-75CF-D472-6C6B-1F06F135DAEA}"/>
              </a:ext>
            </a:extLst>
          </p:cNvPr>
          <p:cNvSpPr>
            <a:spLocks noMove="1" noResize="1"/>
          </p:cNvSpPr>
          <p:nvPr/>
        </p:nvSpPr>
        <p:spPr>
          <a:xfrm>
            <a:off x="1903616" y="4638504"/>
            <a:ext cx="8384773" cy="1332637"/>
          </a:xfrm>
          <a:prstGeom prst="rect">
            <a:avLst/>
          </a:prstGeom>
          <a:solidFill>
            <a:srgbClr val="FFFFFF">
              <a:alpha val="95000"/>
            </a:srgbClr>
          </a:solidFill>
          <a:ln w="12701" cap="flat">
            <a:solidFill>
              <a:srgbClr val="EFEFE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D54068-B4D3-AAFF-0A1D-BE12000F40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03120" y="4727173"/>
            <a:ext cx="7985756" cy="868826"/>
          </a:xfrm>
        </p:spPr>
        <p:txBody>
          <a:bodyPr anchor="ctr"/>
          <a:lstStyle/>
          <a:p>
            <a:pPr lvl="0"/>
            <a:r>
              <a:rPr lang="en-US" sz="1600" i="1"/>
              <a:t>De novo </a:t>
            </a:r>
            <a:r>
              <a:rPr lang="en-US" sz="1600"/>
              <a:t>Assembly and</a:t>
            </a:r>
            <a:br>
              <a:rPr lang="en-US" sz="1600"/>
            </a:br>
            <a:r>
              <a:rPr lang="en-US" sz="1600"/>
              <a:t>Differential GENE Expression of</a:t>
            </a:r>
            <a:br>
              <a:rPr lang="en-US" sz="1600"/>
            </a:br>
            <a:r>
              <a:rPr lang="en-US" sz="1600" i="1"/>
              <a:t>Enterococcus faecium </a:t>
            </a:r>
            <a:r>
              <a:rPr lang="en-US" sz="1600"/>
              <a:t>E745</a:t>
            </a:r>
            <a:endParaRPr lang="en-SE" sz="1600"/>
          </a:p>
        </p:txBody>
      </p:sp>
      <p:sp>
        <p:nvSpPr>
          <p:cNvPr id="6" name="m!!accent">
            <a:extLst>
              <a:ext uri="{FF2B5EF4-FFF2-40B4-BE49-F238E27FC236}">
                <a16:creationId xmlns:a16="http://schemas.microsoft.com/office/drawing/2014/main" id="{53087559-6283-E687-6B59-B20391941D03}"/>
              </a:ext>
            </a:extLst>
          </p:cNvPr>
          <p:cNvSpPr>
            <a:spLocks noMove="1" noResize="1"/>
          </p:cNvSpPr>
          <p:nvPr/>
        </p:nvSpPr>
        <p:spPr>
          <a:xfrm>
            <a:off x="2483108" y="5628232"/>
            <a:ext cx="7225780" cy="68580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D7D3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18C387-DA1E-F4E9-B466-5268A6B494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5741" y="5680636"/>
            <a:ext cx="6960522" cy="598520"/>
          </a:xfrm>
        </p:spPr>
        <p:txBody>
          <a:bodyPr anchor="ctr"/>
          <a:lstStyle/>
          <a:p>
            <a:pPr lvl="0"/>
            <a:r>
              <a:rPr lang="en-US" sz="1400" b="1">
                <a:solidFill>
                  <a:srgbClr val="FFFFFF"/>
                </a:solidFill>
                <a:latin typeface="15"/>
              </a:rPr>
              <a:t>Paper I – RNA-seq and Tn-seq reveal fitness determinants of vancomycin-resistant </a:t>
            </a:r>
            <a:r>
              <a:rPr lang="en-US" sz="1400" b="1" i="1">
                <a:solidFill>
                  <a:srgbClr val="FFFFFF"/>
                </a:solidFill>
                <a:latin typeface="15"/>
              </a:rPr>
              <a:t>Enterococcus faecium </a:t>
            </a:r>
            <a:r>
              <a:rPr lang="en-US" sz="1400" b="1">
                <a:solidFill>
                  <a:srgbClr val="FFFFFF"/>
                </a:solidFill>
                <a:latin typeface="15"/>
              </a:rPr>
              <a:t>during growth in human serum (Zhang </a:t>
            </a:r>
            <a:r>
              <a:rPr lang="en-US" sz="1400" b="1" i="1">
                <a:solidFill>
                  <a:srgbClr val="FFFFFF"/>
                </a:solidFill>
                <a:latin typeface="17"/>
              </a:rPr>
              <a:t>et al. </a:t>
            </a:r>
            <a:r>
              <a:rPr lang="en-US" sz="1400" b="1">
                <a:solidFill>
                  <a:srgbClr val="FFFFFF"/>
                </a:solidFill>
                <a:latin typeface="15"/>
              </a:rPr>
              <a:t>2017)</a:t>
            </a:r>
            <a:endParaRPr lang="en-SE" sz="1400" b="1">
              <a:solidFill>
                <a:srgbClr val="FFFFFF"/>
              </a:solidFill>
              <a:latin typeface="Avenir Next LT Pro"/>
            </a:endParaRPr>
          </a:p>
          <a:p>
            <a:pPr lvl="0"/>
            <a:endParaRPr lang="en-SE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7E1AEA3-B8CB-2643-26BB-C313EEB0270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4B166A-F853-6517-6424-F8F67EBA2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325370"/>
            <a:ext cx="4368600" cy="1956843"/>
          </a:xfrm>
        </p:spPr>
        <p:txBody>
          <a:bodyPr anchor="b"/>
          <a:lstStyle/>
          <a:p>
            <a:pPr lvl="0"/>
            <a:r>
              <a:rPr lang="en-US" sz="5400"/>
              <a:t>Homology Search</a:t>
            </a:r>
            <a:endParaRPr lang="en-SE" sz="5400"/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74CE807D-F92A-B16B-4D22-3159E99FC13D}"/>
              </a:ext>
            </a:extLst>
          </p:cNvPr>
          <p:cNvSpPr>
            <a:spLocks noMove="1" noResize="1"/>
          </p:cNvSpPr>
          <p:nvPr/>
        </p:nvSpPr>
        <p:spPr>
          <a:xfrm>
            <a:off x="640080" y="2586993"/>
            <a:ext cx="3474720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4FC30-620A-E34C-2963-83985FE49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" y="2872898"/>
            <a:ext cx="4243593" cy="3320671"/>
          </a:xfrm>
        </p:spPr>
        <p:txBody>
          <a:bodyPr/>
          <a:lstStyle/>
          <a:p>
            <a:pPr lvl="0"/>
            <a:r>
              <a:rPr lang="en-SE" sz="2200" kern="0">
                <a:latin typeface="ArialMT"/>
              </a:rPr>
              <a:t>Synteny comparison with a closely related genome</a:t>
            </a:r>
            <a:endParaRPr lang="en-US" sz="2200" kern="0">
              <a:latin typeface="ArialMT"/>
            </a:endParaRPr>
          </a:p>
          <a:p>
            <a:pPr lvl="0"/>
            <a:endParaRPr lang="en-SE" sz="2200"/>
          </a:p>
        </p:txBody>
      </p:sp>
      <p:pic>
        <p:nvPicPr>
          <p:cNvPr id="6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9E191B-5F97-F410-5716-751F3E0D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" r="26987"/>
          <a:stretch>
            <a:fillRect/>
          </a:stretch>
        </p:blipFill>
        <p:spPr>
          <a:xfrm>
            <a:off x="5313221" y="325370"/>
            <a:ext cx="6878775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7E3A8-248F-E384-5A1B-E2539BDD3E9F}"/>
              </a:ext>
            </a:extLst>
          </p:cNvPr>
          <p:cNvSpPr txBox="1"/>
          <p:nvPr/>
        </p:nvSpPr>
        <p:spPr>
          <a:xfrm>
            <a:off x="6892033" y="467752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B5395"/>
                </a:solidFill>
                <a:uFillTx/>
                <a:latin typeface="19"/>
              </a:rPr>
              <a:t>E. faecium E745 vs Reference E. faecium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925E127-4F80-92E9-5834-59DC04B42E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7580" y="1305013"/>
            <a:ext cx="10800426" cy="4880820"/>
          </a:xfrm>
        </p:spPr>
        <p:txBody>
          <a:bodyPr/>
          <a:lstStyle/>
          <a:p>
            <a:pPr marL="0" lvl="0" indent="0">
              <a:buNone/>
            </a:pPr>
            <a:r>
              <a:rPr lang="en-US" sz="4000">
                <a:solidFill>
                  <a:srgbClr val="0B5395"/>
                </a:solidFill>
                <a:latin typeface="19"/>
              </a:rPr>
              <a:t>Transcriptomics</a:t>
            </a:r>
          </a:p>
          <a:p>
            <a:pPr marL="0" lvl="0" indent="0">
              <a:buNone/>
            </a:pPr>
            <a:r>
              <a:rPr lang="en-US" sz="3600">
                <a:solidFill>
                  <a:srgbClr val="0B5395"/>
                </a:solidFill>
              </a:rPr>
              <a:t>Mapping, counting reads, compare E. faecium in Rich Medium vs Human Serum</a:t>
            </a:r>
            <a:endParaRPr lang="en-SE" sz="360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9B17E66-AB8D-4D2A-38F5-DC8E62DADFCB}"/>
              </a:ext>
            </a:extLst>
          </p:cNvPr>
          <p:cNvSpPr txBox="1"/>
          <p:nvPr/>
        </p:nvSpPr>
        <p:spPr>
          <a:xfrm>
            <a:off x="553376" y="3953179"/>
            <a:ext cx="609452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BWA (index, mem)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Samtools (sort, index)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Mapping RNA reads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into assembled genome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223B82CA-A0FB-24C4-15FD-F55837C9DF6F}"/>
              </a:ext>
            </a:extLst>
          </p:cNvPr>
          <p:cNvSpPr txBox="1"/>
          <p:nvPr/>
        </p:nvSpPr>
        <p:spPr>
          <a:xfrm>
            <a:off x="3349099" y="4091683"/>
            <a:ext cx="329879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B5395"/>
                </a:solidFill>
                <a:uFillTx/>
                <a:latin typeface="15"/>
              </a:rPr>
              <a:t>HTSeq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B5395"/>
                </a:solidFill>
                <a:uFillTx/>
                <a:latin typeface="15"/>
              </a:rPr>
              <a:t>Count number of transcripts mapped to each gene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A285A321-BCE7-CBEE-493D-5D8C6EE6E2BE}"/>
              </a:ext>
            </a:extLst>
          </p:cNvPr>
          <p:cNvSpPr txBox="1"/>
          <p:nvPr/>
        </p:nvSpPr>
        <p:spPr>
          <a:xfrm>
            <a:off x="6344573" y="4214789"/>
            <a:ext cx="4681490" cy="6771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B5395"/>
                </a:solidFill>
                <a:uFillTx/>
                <a:latin typeface="19"/>
              </a:rPr>
              <a:t>DeSeq2 RStudio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B5395"/>
                </a:solidFill>
                <a:uFillTx/>
                <a:latin typeface="15"/>
              </a:rPr>
              <a:t>Differential expression Plots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BA0-A576-09AD-4536-EEE5684FDE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0B5395"/>
                </a:solidFill>
                <a:latin typeface="19"/>
              </a:rPr>
              <a:t>DeSeq2</a:t>
            </a:r>
            <a:endParaRPr lang="en-SE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4E54F3C-2837-5EC3-DA93-7CACEF471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14" y="1784415"/>
            <a:ext cx="4597429" cy="2743200"/>
          </a:xfr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3F996B5-52B9-89AA-FABA-10446107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08" y="2269815"/>
            <a:ext cx="6904104" cy="12528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0FB3B87A-C37C-5F45-CA57-145A1B3B5AE2}"/>
              </a:ext>
            </a:extLst>
          </p:cNvPr>
          <p:cNvSpPr txBox="1"/>
          <p:nvPr/>
        </p:nvSpPr>
        <p:spPr>
          <a:xfrm>
            <a:off x="4884935" y="4101760"/>
            <a:ext cx="6371950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531 genes </a:t>
            </a:r>
            <a:r>
              <a:rPr lang="en-US" sz="1800" b="0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was significantly expressed between cultures at (q &lt; 0.001 and a fold change in expression of &gt;2)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In the published article </a:t>
            </a:r>
            <a:r>
              <a:rPr lang="en-US" sz="1800" b="1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860 genes </a:t>
            </a:r>
            <a:r>
              <a:rPr lang="en-US" sz="1800" b="0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exhibited significantly (q &lt; 0.001 and a fold change in expression of &gt;2 between cultures grown in BHI versus heat-inactivated serum) different. 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DCF7-92C6-C299-954F-78F75EF896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 plot</a:t>
            </a:r>
            <a:endParaRPr lang="en-SE"/>
          </a:p>
        </p:txBody>
      </p:sp>
      <p:pic>
        <p:nvPicPr>
          <p:cNvPr id="3" name="Content Placeholder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5B8BDD3-EF68-F03B-015D-4CFA15D3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43" y="1571350"/>
            <a:ext cx="6853601" cy="3968322"/>
          </a:xfrm>
        </p:spPr>
      </p:pic>
      <p:pic>
        <p:nvPicPr>
          <p:cNvPr id="4" name="Picture 6" descr="A picture containing diagram, text, screenshot&#10;&#10;Description automatically generated">
            <a:extLst>
              <a:ext uri="{FF2B5EF4-FFF2-40B4-BE49-F238E27FC236}">
                <a16:creationId xmlns:a16="http://schemas.microsoft.com/office/drawing/2014/main" id="{285964C5-0B7A-A7A7-4AAC-6630119D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1571350"/>
            <a:ext cx="5203585" cy="396832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5B0EE5DF-9561-A2BC-07E3-44378181BCD0}"/>
              </a:ext>
            </a:extLst>
          </p:cNvPr>
          <p:cNvSpPr txBox="1"/>
          <p:nvPr/>
        </p:nvSpPr>
        <p:spPr>
          <a:xfrm>
            <a:off x="1305013" y="5539663"/>
            <a:ext cx="855807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1F2328"/>
                </a:solidFill>
                <a:uFillTx/>
                <a:latin typeface="-apple-system"/>
              </a:rPr>
              <a:t>An MA plot with a high number of data points falling above the one threshold on the y-axis would indicate a more significant number of genes being upregulated, while more below −1 would indicate high levels of downregulation in genes.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71B6-C172-249C-F75B-4CA359296D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Heatmap</a:t>
            </a:r>
            <a:endParaRPr lang="en-SE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936A25A-4E2E-69C6-9210-73B404210E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32030" y="208117"/>
          <a:ext cx="6196614" cy="6200628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78753">
                  <a:extLst>
                    <a:ext uri="{9D8B030D-6E8A-4147-A177-3AD203B41FA5}">
                      <a16:colId xmlns:a16="http://schemas.microsoft.com/office/drawing/2014/main" val="2363552682"/>
                    </a:ext>
                  </a:extLst>
                </a:gridCol>
                <a:gridCol w="753090">
                  <a:extLst>
                    <a:ext uri="{9D8B030D-6E8A-4147-A177-3AD203B41FA5}">
                      <a16:colId xmlns:a16="http://schemas.microsoft.com/office/drawing/2014/main" val="3771506439"/>
                    </a:ext>
                  </a:extLst>
                </a:gridCol>
                <a:gridCol w="2169221">
                  <a:extLst>
                    <a:ext uri="{9D8B030D-6E8A-4147-A177-3AD203B41FA5}">
                      <a16:colId xmlns:a16="http://schemas.microsoft.com/office/drawing/2014/main" val="370450845"/>
                    </a:ext>
                  </a:extLst>
                </a:gridCol>
                <a:gridCol w="2095548">
                  <a:extLst>
                    <a:ext uri="{9D8B030D-6E8A-4147-A177-3AD203B41FA5}">
                      <a16:colId xmlns:a16="http://schemas.microsoft.com/office/drawing/2014/main" val="1680007766"/>
                    </a:ext>
                  </a:extLst>
                </a:gridCol>
              </a:tblGrid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b="1" u="none" strike="noStrike"/>
                        <a:t>locus_tag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b="1" u="none" strike="noStrike"/>
                        <a:t>gene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b="1" u="none" strike="noStrike"/>
                        <a:t>product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b="1" u="none" strike="noStrike"/>
                        <a:t>GO terms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468626277"/>
                  </a:ext>
                </a:extLst>
              </a:tr>
              <a:tr h="496446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HHPPMOJD_00728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tuf_1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Elongation factor Tu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function (polypeptide elongation process of protein synthesis)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2046816808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HHPPMOJD_00458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 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hypothetical protein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773359917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HHPPMOJD_01310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fba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Fructose-bisphosphate aldolase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Biological process (Glycolysis)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2929357363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HHPPMOJD_00260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rplJ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50S ribosomal protein L10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 (Repressor, Ribosomal protein)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674406615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HHPPMOJD_01759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gap_1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Glyceraldehyde-3-phosphate dehydrogenase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Biological process (Glycolysis)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2910869524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HHPPMOJD_00727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fus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Elongation factor G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 (translation elongation factor activity)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215674248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HHPPMOJD_01573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folT_1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Folate transporter FolT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process (Transport of protein and molecule)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353788789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HHPPMOJD_00750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secY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Protein translocase subunit SecY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process (Protein transport)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2207155654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HHPPMOJD_02990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 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hypothetical protein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 </a:t>
                      </a:r>
                      <a:endParaRPr lang="en-SE" sz="1100" b="1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113867831"/>
                  </a:ext>
                </a:extLst>
              </a:tr>
              <a:tr h="496446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HHPPMOJD_01762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eno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Enolase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Biological process (Glycolysis), Transcription, Transcription regulation)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871996150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HHPPMOJD_00077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ptsI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Phosphoenolpyruvate-protein phosphotransferase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100" u="none" strike="noStrike">
                          <a:highlight>
                            <a:srgbClr val="FFFF00"/>
                          </a:highlight>
                        </a:rPr>
                        <a:t>Biological process ( Phosphotransferase system)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4084609034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HHPPMOJD_01555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dppE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Dipeptide-binding protein DppE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Dipeptide transport system 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213353169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HHPPMOJD_02367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pbp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Beta-lactam-inducible penicillin-binding protein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process 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4124663269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HHPPMOJD_02146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argS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Arginine--tRNA ligase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Biological process (Protein biosynthesis)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954207201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HHPPMOJD_00757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rplQ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50S ribosomal protein L17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443185227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HHPPMOJD_00259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rplL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50S ribosomal protein L7/L12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152945334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HHPPMOJD_02620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purL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Phosphoribosylformylglycinamidine synthase subunit PurL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FFFF00"/>
                          </a:highlight>
                        </a:rPr>
                        <a:t>Biological process (Purine biosynthesis)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42541531"/>
                  </a:ext>
                </a:extLst>
              </a:tr>
              <a:tr h="174897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HHPPMOJD_01760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pgk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Phosphoglycerate kinase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>
                          <a:highlight>
                            <a:srgbClr val="00FF00"/>
                          </a:highlight>
                        </a:rPr>
                        <a:t>Biological process (Glycolysis)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737909742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HHPPMOJD_00624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rpoB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DNA-directed RNA polymerase subunit beta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 (Nucleotidyltransferase, Transferase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1861387136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HHPPMOJD_00885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adhE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Aldehyde-alcohol dehydrogenase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SE" sz="1100" u="none" strike="noStrike"/>
                        <a:t>Molecular function (Multifunctional enzyme)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552" marR="7552" marT="7552" marB="0" anchor="ctr"/>
                </a:tc>
                <a:extLst>
                  <a:ext uri="{0D108BD9-81ED-4DB2-BD59-A6C34878D82A}">
                    <a16:rowId xmlns:a16="http://schemas.microsoft.com/office/drawing/2014/main" val="3839659859"/>
                  </a:ext>
                </a:extLst>
              </a:tr>
            </a:tbl>
          </a:graphicData>
        </a:graphic>
      </p:graphicFrame>
      <p:pic>
        <p:nvPicPr>
          <p:cNvPr id="4" name="Picture 5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E312E667-29E4-782C-B328-F5272763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" y="2175028"/>
            <a:ext cx="5977112" cy="34168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BBA8B0CC-CDCE-524B-5D2D-3461D681D681}"/>
              </a:ext>
            </a:extLst>
          </p:cNvPr>
          <p:cNvSpPr txBox="1"/>
          <p:nvPr/>
        </p:nvSpPr>
        <p:spPr>
          <a:xfrm>
            <a:off x="82862" y="1367521"/>
            <a:ext cx="617442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1D1C1D"/>
                </a:solidFill>
                <a:uFillTx/>
                <a:latin typeface="Arial" pitchFamily="34"/>
                <a:ea typeface="Times New Roman" pitchFamily="18"/>
              </a:rPr>
              <a:t>T</a:t>
            </a:r>
            <a:r>
              <a:rPr lang="en-SE" sz="1800" b="0" i="0" u="none" strike="noStrike" kern="0" cap="none" spc="0" baseline="0">
                <a:solidFill>
                  <a:srgbClr val="1D1C1D"/>
                </a:solidFill>
                <a:uFillTx/>
                <a:latin typeface="Arial" pitchFamily="34"/>
                <a:ea typeface="Times New Roman" pitchFamily="18"/>
              </a:rPr>
              <a:t>op 20 genes with the largest difference in expression between the two environments</a:t>
            </a:r>
            <a:endParaRPr lang="en-US" sz="1800" b="0" i="0" u="none" strike="noStrike" kern="0" cap="none" spc="0" baseline="0">
              <a:solidFill>
                <a:srgbClr val="1D1C1D"/>
              </a:solidFill>
              <a:uFillTx/>
              <a:latin typeface="Arial" pitchFamily="34"/>
              <a:ea typeface="Times New Roman" pitchFamily="1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7A60-EBB5-F185-BD60-08A195004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601" y="177549"/>
            <a:ext cx="10515600" cy="896642"/>
          </a:xfrm>
        </p:spPr>
        <p:txBody>
          <a:bodyPr/>
          <a:lstStyle/>
          <a:p>
            <a:pPr lvl="0"/>
            <a:r>
              <a:rPr lang="en-US"/>
              <a:t>In Article</a:t>
            </a:r>
            <a:endParaRPr lang="en-SE"/>
          </a:p>
        </p:txBody>
      </p:sp>
      <p:pic>
        <p:nvPicPr>
          <p:cNvPr id="3" name="Content Placeholder 7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27336FD8-48B0-583A-F9D3-02F41E015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45" y="1074200"/>
            <a:ext cx="9411233" cy="3940058"/>
          </a:xfr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C3920329-FAEF-B6A6-D995-F6A42D043CC0}"/>
              </a:ext>
            </a:extLst>
          </p:cNvPr>
          <p:cNvSpPr txBox="1"/>
          <p:nvPr/>
        </p:nvSpPr>
        <p:spPr>
          <a:xfrm>
            <a:off x="765700" y="5094158"/>
            <a:ext cx="9647806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D5156"/>
                </a:solidFill>
                <a:uFillTx/>
                <a:latin typeface="Google Sans"/>
              </a:rPr>
              <a:t>Biosynthetic gene clusters (BGCs) are </a:t>
            </a:r>
            <a:r>
              <a:rPr lang="en-US" sz="1800" b="0" i="0" u="none" strike="noStrike" kern="1200" cap="none" spc="0" baseline="0">
                <a:solidFill>
                  <a:srgbClr val="040C28"/>
                </a:solidFill>
                <a:uFillTx/>
                <a:latin typeface="Google Sans"/>
              </a:rPr>
              <a:t>responsible for the production of various secondary metabolites that contribute to interference competition between different microbes</a:t>
            </a:r>
            <a:r>
              <a:rPr lang="en-US" sz="1800" b="0" i="0" u="none" strike="noStrike" kern="1200" cap="none" spc="0" baseline="0">
                <a:solidFill>
                  <a:srgbClr val="4D5156"/>
                </a:solidFill>
                <a:uFillTx/>
                <a:latin typeface="Google Sans"/>
              </a:rPr>
              <a:t>, and usually provide resistance against the self-produced antibiotic to protect the host cell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7529-1C33-1F74-4F85-FC01FE5917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Conclusion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EC29-1B48-8C92-8177-2A4874C254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Many genes involving in glycolysis (glycolytic genes)  </a:t>
            </a:r>
            <a:r>
              <a:rPr lang="en-US" b="1"/>
              <a:t>gapA, pgk, fba and eno </a:t>
            </a:r>
            <a:r>
              <a:rPr lang="en-US"/>
              <a:t>were highly expressed in Rich Medium BHI</a:t>
            </a:r>
          </a:p>
          <a:p>
            <a:pPr lvl="0"/>
            <a:r>
              <a:rPr lang="en-US"/>
              <a:t>In bacteria, glycolysis is an pathways by which bacteria can catabolically attack glucose. </a:t>
            </a:r>
          </a:p>
          <a:p>
            <a:pPr lvl="0"/>
            <a:r>
              <a:rPr lang="en-US"/>
              <a:t>It involves breaking down </a:t>
            </a:r>
            <a:r>
              <a:rPr lang="en-SE"/>
              <a:t>glucose to lactate or pyruvate, resulting in energy stored in the form of adenosine triphosphate (ATP</a:t>
            </a:r>
            <a:r>
              <a:rPr lang="en-US"/>
              <a:t>)</a:t>
            </a:r>
          </a:p>
          <a:p>
            <a:pPr lvl="0"/>
            <a:r>
              <a:rPr lang="en-US"/>
              <a:t>It produce energy during stress environment such as nutrient limitation. 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S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7423-DD07-3D96-E259-BCA139C32B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Conclusion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8DAF-0E4B-65D9-8736-288731F8D3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351336"/>
          </a:xfrm>
        </p:spPr>
        <p:txBody>
          <a:bodyPr>
            <a:noAutofit/>
          </a:bodyPr>
          <a:lstStyle/>
          <a:p>
            <a:pPr lvl="0" fontAlgn="ctr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1F2328"/>
                </a:solidFill>
              </a:rPr>
              <a:t>The genes that showed effect on growth of E. faecium in serum included genes that are involved in carbohydrate phosphotransferase system (PTS) (ptsL), protein biosynthesis (</a:t>
            </a:r>
            <a:r>
              <a:rPr lang="en-SE" sz="2400"/>
              <a:t>argS</a:t>
            </a:r>
            <a:r>
              <a:rPr lang="en-US" sz="2400">
                <a:solidFill>
                  <a:srgbClr val="1F2328"/>
                </a:solidFill>
              </a:rPr>
              <a:t>) and genes involved in the biosynthesis of purine and pyrimidine nucleotides (purL) </a:t>
            </a: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solidFill>
                <a:srgbClr val="1F2328"/>
              </a:solidFill>
            </a:endParaRPr>
          </a:p>
          <a:p>
            <a:pPr lvl="0" fontAlgn="ctr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1F2328"/>
                </a:solidFill>
              </a:rPr>
              <a:t>While in </a:t>
            </a:r>
            <a:r>
              <a:rPr lang="en-US" sz="2400"/>
              <a:t>Rich Medium BHI </a:t>
            </a:r>
            <a:r>
              <a:rPr lang="en-US" sz="2400">
                <a:solidFill>
                  <a:srgbClr val="1F2328"/>
                </a:solidFill>
              </a:rPr>
              <a:t>carbohydrate degradation (gap_1, pgk,fba),gene that involves in two metabolic pathways (eno) (conversion of D-2-phosphoglycerate (2PGA) and phosphoenolpyruvate (PEP) in glycolysis and gluconeogenesis) showed effect on growth of E.faecium</a:t>
            </a:r>
          </a:p>
          <a:p>
            <a:pPr lvl="0" fontAlgn="ctr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1F2328"/>
                </a:solidFill>
              </a:rPr>
              <a:t> purL gene which participates in Phosphotransferase system and plays a role as a major carbohydrate transport system in bacteria was highly expressed in human serum than rich medium BHI</a:t>
            </a:r>
            <a:endParaRPr lang="en-SE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0C4D-3BD3-AC56-E645-8B72884115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E1C9-D681-8D5E-BEB5-8D338FFC99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>
                <a:solidFill>
                  <a:srgbClr val="131413"/>
                </a:solidFill>
              </a:rPr>
              <a:t>The Gram-positive bacterium Enterococcus faecium mutual live in human gastrointestinal tract </a:t>
            </a:r>
          </a:p>
          <a:p>
            <a:pPr marL="0" lvl="0" indent="0">
              <a:buNone/>
            </a:pPr>
            <a:r>
              <a:rPr lang="en-US" sz="1800" b="1">
                <a:solidFill>
                  <a:srgbClr val="131413"/>
                </a:solidFill>
              </a:rPr>
              <a:t>Problem</a:t>
            </a:r>
          </a:p>
          <a:p>
            <a:pPr lvl="0"/>
            <a:r>
              <a:rPr lang="en-US" sz="1800">
                <a:solidFill>
                  <a:srgbClr val="131413"/>
                </a:solidFill>
              </a:rPr>
              <a:t>Cause bloodstream infections in hospitalized patients. (How????)</a:t>
            </a:r>
          </a:p>
          <a:p>
            <a:pPr lvl="0"/>
            <a:r>
              <a:rPr lang="en-US" sz="1800">
                <a:solidFill>
                  <a:srgbClr val="131413"/>
                </a:solidFill>
              </a:rPr>
              <a:t>The mechanisms by which E. faecium</a:t>
            </a:r>
          </a:p>
          <a:p>
            <a:pPr marL="0" lvl="0" indent="0">
              <a:buNone/>
            </a:pPr>
            <a:r>
              <a:rPr lang="en-US" sz="1800" b="1">
                <a:solidFill>
                  <a:srgbClr val="131413"/>
                </a:solidFill>
              </a:rPr>
              <a:t>Aim</a:t>
            </a:r>
          </a:p>
          <a:p>
            <a:pPr lvl="0"/>
            <a:r>
              <a:rPr lang="en-US" sz="1800">
                <a:solidFill>
                  <a:srgbClr val="131413"/>
                </a:solidFill>
              </a:rPr>
              <a:t>Identify genes that contribute to growth of E. faecium in human serum </a:t>
            </a:r>
          </a:p>
          <a:p>
            <a:pPr lvl="1">
              <a:buFont typeface="Wingdings" pitchFamily="2"/>
              <a:buChar char="Ø"/>
            </a:pPr>
            <a:r>
              <a:rPr lang="en-US" sz="1800">
                <a:solidFill>
                  <a:srgbClr val="131413"/>
                </a:solidFill>
              </a:rPr>
              <a:t>Transcriptome profiling (RNA-seq)</a:t>
            </a:r>
          </a:p>
          <a:p>
            <a:pPr lvl="1">
              <a:buFont typeface="Wingdings" pitchFamily="2"/>
              <a:buChar char="Ø"/>
            </a:pPr>
            <a:r>
              <a:rPr lang="en-US" sz="1800">
                <a:solidFill>
                  <a:srgbClr val="131413"/>
                </a:solidFill>
              </a:rPr>
              <a:t>transposon mutant library sequencing approach (Tn-seq)</a:t>
            </a:r>
          </a:p>
          <a:p>
            <a:pPr lvl="0"/>
            <a:r>
              <a:rPr lang="en-SE" sz="1800" kern="0"/>
              <a:t>Differential expression analysis between rich medium and heat-inactivated serum</a:t>
            </a:r>
            <a:endParaRPr lang="en-US" sz="1800">
              <a:solidFill>
                <a:srgbClr val="1314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6516-994E-4B6F-C2FD-842562C01D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797850"/>
          </a:xfrm>
        </p:spPr>
        <p:txBody>
          <a:bodyPr/>
          <a:lstStyle/>
          <a:p>
            <a:pPr lvl="0"/>
            <a:r>
              <a:rPr lang="en-US"/>
              <a:t>WORKFLOW</a:t>
            </a:r>
            <a:endParaRPr lang="en-SE"/>
          </a:p>
        </p:txBody>
      </p:sp>
      <p:grpSp>
        <p:nvGrpSpPr>
          <p:cNvPr id="3" name="Content Placeholder 2">
            <a:extLst>
              <a:ext uri="{FF2B5EF4-FFF2-40B4-BE49-F238E27FC236}">
                <a16:creationId xmlns:a16="http://schemas.microsoft.com/office/drawing/2014/main" id="{2A1BB5B2-8E67-CCEA-25E4-BD15C30AF006}"/>
              </a:ext>
            </a:extLst>
          </p:cNvPr>
          <p:cNvGrpSpPr/>
          <p:nvPr/>
        </p:nvGrpSpPr>
        <p:grpSpPr>
          <a:xfrm>
            <a:off x="838203" y="1243090"/>
            <a:ext cx="10515599" cy="5397191"/>
            <a:chOff x="838203" y="1243090"/>
            <a:chExt cx="10515599" cy="539719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433D9C-66D9-01F8-6B81-99138A814584}"/>
                </a:ext>
              </a:extLst>
            </p:cNvPr>
            <p:cNvSpPr/>
            <p:nvPr/>
          </p:nvSpPr>
          <p:spPr>
            <a:xfrm>
              <a:off x="838203" y="1243090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1. Quality check -FastQC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97A0C83-B875-A6FC-7CF0-71A85AA129B6}"/>
                </a:ext>
              </a:extLst>
            </p:cNvPr>
            <p:cNvSpPr/>
            <p:nvPr/>
          </p:nvSpPr>
          <p:spPr>
            <a:xfrm>
              <a:off x="838203" y="1921776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2. 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Reads 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preprocessing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: trimming + quality check (after trimmed) 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–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Trimmomatic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C913F8-BC28-8B2F-44C2-3DB315111667}"/>
                </a:ext>
              </a:extLst>
            </p:cNvPr>
            <p:cNvSpPr/>
            <p:nvPr/>
          </p:nvSpPr>
          <p:spPr>
            <a:xfrm>
              <a:off x="4623819" y="2665101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82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PacBio </a:t>
              </a: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+</a:t>
              </a: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Nanopore </a:t>
              </a: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–</a:t>
              </a: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Canu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Illumina + Nanopore Assembly</a:t>
              </a: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- </a:t>
              </a: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SPAdes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Illumina+Nanopore BWA aligned PacBio + Nanopore 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4BB80B-65B6-D69C-360C-3617DF4F0310}"/>
                </a:ext>
              </a:extLst>
            </p:cNvPr>
            <p:cNvSpPr/>
            <p:nvPr/>
          </p:nvSpPr>
          <p:spPr>
            <a:xfrm>
              <a:off x="838203" y="2600462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3. Genome Asembly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6E8B38-23EC-5F6F-1ABD-43432FCF9B51}"/>
                </a:ext>
              </a:extLst>
            </p:cNvPr>
            <p:cNvSpPr/>
            <p:nvPr/>
          </p:nvSpPr>
          <p:spPr>
            <a:xfrm>
              <a:off x="4623819" y="3343796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82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QUAST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MUMmerplot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A28592-1453-782C-97C8-0256F977D481}"/>
                </a:ext>
              </a:extLst>
            </p:cNvPr>
            <p:cNvSpPr/>
            <p:nvPr/>
          </p:nvSpPr>
          <p:spPr>
            <a:xfrm>
              <a:off x="838203" y="3279157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4. 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Assembly evaluation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75442D-C07D-7FE7-FCDF-4584DDDACD87}"/>
                </a:ext>
              </a:extLst>
            </p:cNvPr>
            <p:cNvSpPr/>
            <p:nvPr/>
          </p:nvSpPr>
          <p:spPr>
            <a:xfrm>
              <a:off x="4623819" y="4022482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82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Artemis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F82C50-BCDA-4F90-0BD4-FE698C298185}"/>
                </a:ext>
              </a:extLst>
            </p:cNvPr>
            <p:cNvSpPr/>
            <p:nvPr/>
          </p:nvSpPr>
          <p:spPr>
            <a:xfrm>
              <a:off x="838203" y="3957843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5.</a:t>
              </a:r>
              <a:r>
                <a:rPr lang="en-SE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Structural and functional annotation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-Prokka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459F72E-AF62-8355-DF2A-278601C175D0}"/>
                </a:ext>
              </a:extLst>
            </p:cNvPr>
            <p:cNvSpPr/>
            <p:nvPr/>
          </p:nvSpPr>
          <p:spPr>
            <a:xfrm>
              <a:off x="4623819" y="4701168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91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Blastn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Artemis ACT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A21656-6CA3-49DF-903F-AD13A626CE35}"/>
                </a:ext>
              </a:extLst>
            </p:cNvPr>
            <p:cNvSpPr/>
            <p:nvPr/>
          </p:nvSpPr>
          <p:spPr>
            <a:xfrm>
              <a:off x="838203" y="4636529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6. Homology Search</a:t>
              </a:r>
              <a:endPara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73C699-21BA-2848-925C-FA861D90A153}"/>
                </a:ext>
              </a:extLst>
            </p:cNvPr>
            <p:cNvSpPr/>
            <p:nvPr/>
          </p:nvSpPr>
          <p:spPr>
            <a:xfrm>
              <a:off x="4623819" y="5379863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91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BWA-MEM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4812F9-3F94-B1E2-3D4E-6031A34DA3F2}"/>
                </a:ext>
              </a:extLst>
            </p:cNvPr>
            <p:cNvSpPr/>
            <p:nvPr/>
          </p:nvSpPr>
          <p:spPr>
            <a:xfrm>
              <a:off x="838203" y="5315224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7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. Mapping (</a:t>
              </a:r>
              <a:r>
                <a:rPr lang="en-SE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RNA-Seq reads alignment against the assembled genome</a:t>
              </a: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)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896DB1-5567-8F10-F6AC-EB914742675E}"/>
                </a:ext>
              </a:extLst>
            </p:cNvPr>
            <p:cNvSpPr/>
            <p:nvPr/>
          </p:nvSpPr>
          <p:spPr>
            <a:xfrm>
              <a:off x="4623819" y="6058549"/>
              <a:ext cx="6729983" cy="5170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7096"/>
                <a:gd name="f7" fmla="val 6729984"/>
                <a:gd name="f8" fmla="val 1121686"/>
                <a:gd name="f9" fmla="val 5608298"/>
                <a:gd name="f10" fmla="val 6227783"/>
                <a:gd name="f11" fmla="val 514131"/>
                <a:gd name="f12" fmla="val 6729977"/>
                <a:gd name="f13" fmla="val 510474"/>
                <a:gd name="f14" fmla="val 7"/>
                <a:gd name="f15" fmla="val 502201"/>
                <a:gd name="f16" fmla="+- 0 0 -90"/>
                <a:gd name="f17" fmla="*/ f3 1 517096"/>
                <a:gd name="f18" fmla="*/ f4 1 672998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17096"/>
                <a:gd name="f27" fmla="*/ f23 1 6729984"/>
                <a:gd name="f28" fmla="*/ 86184 f24 1"/>
                <a:gd name="f29" fmla="*/ 0 f23 1"/>
                <a:gd name="f30" fmla="*/ 430912 f24 1"/>
                <a:gd name="f31" fmla="*/ 517096 f24 1"/>
                <a:gd name="f32" fmla="*/ 86184 f23 1"/>
                <a:gd name="f33" fmla="*/ 6729984 f23 1"/>
                <a:gd name="f34" fmla="*/ 0 f24 1"/>
                <a:gd name="f35" fmla="+- f25 0 f1"/>
                <a:gd name="f36" fmla="*/ f28 1 517096"/>
                <a:gd name="f37" fmla="*/ f29 1 6729984"/>
                <a:gd name="f38" fmla="*/ f30 1 517096"/>
                <a:gd name="f39" fmla="*/ f31 1 517096"/>
                <a:gd name="f40" fmla="*/ f32 1 6729984"/>
                <a:gd name="f41" fmla="*/ f33 1 6729984"/>
                <a:gd name="f42" fmla="*/ f34 1 517096"/>
                <a:gd name="f43" fmla="*/ f19 1 f26"/>
                <a:gd name="f44" fmla="*/ f20 1 f26"/>
                <a:gd name="f45" fmla="*/ f19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6"/>
                <a:gd name="f51" fmla="*/ f40 1 f27"/>
                <a:gd name="f52" fmla="*/ f41 1 f27"/>
                <a:gd name="f53" fmla="*/ f42 1 f26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7 1"/>
                <a:gd name="f62" fmla="*/ f51 f18 1"/>
                <a:gd name="f63" fmla="*/ f52 f18 1"/>
                <a:gd name="f64" fmla="*/ f5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59"/>
                </a:cxn>
                <a:cxn ang="f35">
                  <a:pos x="f61" y="f62"/>
                </a:cxn>
                <a:cxn ang="f35">
                  <a:pos x="f61" y="f63"/>
                </a:cxn>
                <a:cxn ang="f35">
                  <a:pos x="f61" y="f63"/>
                </a:cxn>
                <a:cxn ang="f35">
                  <a:pos x="f64" y="f63"/>
                </a:cxn>
                <a:cxn ang="f35">
                  <a:pos x="f64" y="f63"/>
                </a:cxn>
                <a:cxn ang="f35">
                  <a:pos x="f64" y="f62"/>
                </a:cxn>
                <a:cxn ang="f35">
                  <a:pos x="f58" y="f59"/>
                </a:cxn>
              </a:cxnLst>
              <a:rect l="f54" t="f57" r="f55" b="f56"/>
              <a:pathLst>
                <a:path w="517096" h="6729984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34290" tIns="42391" rIns="59527" bIns="42391" anchor="ctr" anchorCtr="0" compatLnSpc="1">
              <a:noAutofit/>
            </a:bodyPr>
            <a:lstStyle/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Read counting-HTSeq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57150" marR="0" lvl="1" indent="-57150" algn="l" defTabSz="40005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SE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Differential expression analysis</a:t>
              </a:r>
              <a:r>
                <a:rPr lang="en-US" sz="9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- DESeq2</a:t>
              </a:r>
              <a:endPara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ACA62EF-D0F4-0E01-0CB3-3B9030BDB119}"/>
                </a:ext>
              </a:extLst>
            </p:cNvPr>
            <p:cNvSpPr/>
            <p:nvPr/>
          </p:nvSpPr>
          <p:spPr>
            <a:xfrm>
              <a:off x="838203" y="5993910"/>
              <a:ext cx="3785615" cy="646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5616"/>
                <a:gd name="f7" fmla="val 646370"/>
                <a:gd name="f8" fmla="val 107730"/>
                <a:gd name="f9" fmla="val 48232"/>
                <a:gd name="f10" fmla="val 3677886"/>
                <a:gd name="f11" fmla="val 3737384"/>
                <a:gd name="f12" fmla="val 538640"/>
                <a:gd name="f13" fmla="val 598138"/>
                <a:gd name="f14" fmla="+- 0 0 -90"/>
                <a:gd name="f15" fmla="*/ f3 1 3785616"/>
                <a:gd name="f16" fmla="*/ f4 1 6463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3785616"/>
                <a:gd name="f25" fmla="*/ f21 1 646370"/>
                <a:gd name="f26" fmla="*/ 0 f22 1"/>
                <a:gd name="f27" fmla="*/ 107730 f21 1"/>
                <a:gd name="f28" fmla="*/ 107730 f22 1"/>
                <a:gd name="f29" fmla="*/ 0 f21 1"/>
                <a:gd name="f30" fmla="*/ 3677886 f22 1"/>
                <a:gd name="f31" fmla="*/ 3785616 f22 1"/>
                <a:gd name="f32" fmla="*/ 538640 f21 1"/>
                <a:gd name="f33" fmla="*/ 646370 f21 1"/>
                <a:gd name="f34" fmla="+- f23 0 f1"/>
                <a:gd name="f35" fmla="*/ f26 1 3785616"/>
                <a:gd name="f36" fmla="*/ f27 1 646370"/>
                <a:gd name="f37" fmla="*/ f28 1 3785616"/>
                <a:gd name="f38" fmla="*/ f29 1 646370"/>
                <a:gd name="f39" fmla="*/ f30 1 3785616"/>
                <a:gd name="f40" fmla="*/ f31 1 3785616"/>
                <a:gd name="f41" fmla="*/ f32 1 646370"/>
                <a:gd name="f42" fmla="*/ f33 1 6463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3785616" h="6463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2509" tIns="62032" rIns="92509" bIns="62032" anchor="ctr" anchorCtr="1" compatLnSpc="1">
              <a:noAutofit/>
            </a:bodyPr>
            <a:lstStyle/>
            <a:p>
              <a:pPr marL="0" marR="0" lvl="0" indent="0" algn="ctr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8. Expression analyses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A2F-AFDE-4741-EFC7-0EEBF453F9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Data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FFA2-5441-4B21-D2BB-E0B63B4295D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DNAseq from</a:t>
            </a:r>
          </a:p>
          <a:p>
            <a:pPr lvl="1"/>
            <a:r>
              <a:rPr lang="en-US"/>
              <a:t>PacBio RSII</a:t>
            </a:r>
          </a:p>
          <a:p>
            <a:pPr lvl="1"/>
            <a:r>
              <a:rPr lang="en-US"/>
              <a:t>illumina HiSeq 2500</a:t>
            </a:r>
          </a:p>
          <a:p>
            <a:pPr lvl="1"/>
            <a:r>
              <a:rPr lang="en-US"/>
              <a:t>NanoPore MinION 2D</a:t>
            </a:r>
          </a:p>
          <a:p>
            <a:pPr lvl="0"/>
            <a:r>
              <a:rPr lang="en-US"/>
              <a:t>RNAseq (and Tn) from rich medium and human serum</a:t>
            </a:r>
          </a:p>
          <a:p>
            <a:pPr lvl="1"/>
            <a:r>
              <a:rPr lang="en-US"/>
              <a:t> illumina HiSeq 2500</a:t>
            </a:r>
            <a:endParaRPr lang="en-S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DFD9-F71A-AE17-8B65-88754D52D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828" y="203197"/>
            <a:ext cx="10515600" cy="1325559"/>
          </a:xfrm>
        </p:spPr>
        <p:txBody>
          <a:bodyPr/>
          <a:lstStyle/>
          <a:p>
            <a:pPr lvl="0"/>
            <a:r>
              <a:rPr lang="en-US"/>
              <a:t>Results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F2CE-0B11-8E5C-CBB5-B0D6AA9A43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3828" y="1054897"/>
            <a:ext cx="10515600" cy="4348164"/>
          </a:xfrm>
        </p:spPr>
        <p:txBody>
          <a:bodyPr/>
          <a:lstStyle/>
          <a:p>
            <a:pPr lvl="0"/>
            <a:r>
              <a:rPr lang="en-US"/>
              <a:t>FastQC</a:t>
            </a:r>
          </a:p>
          <a:p>
            <a:pPr lvl="0"/>
            <a:endParaRPr lang="en-SE"/>
          </a:p>
        </p:txBody>
      </p:sp>
      <p:pic>
        <p:nvPicPr>
          <p:cNvPr id="4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00C40A0-226B-C258-622E-CAC24746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8" y="1438022"/>
            <a:ext cx="4020196" cy="293466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C211D47-51EA-E1E5-4F2E-CD639C54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419" y="1639610"/>
            <a:ext cx="4541010" cy="34297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4D758FA1-B025-0EEE-9EA9-9B41E7511D0E}"/>
              </a:ext>
            </a:extLst>
          </p:cNvPr>
          <p:cNvSpPr txBox="1"/>
          <p:nvPr/>
        </p:nvSpPr>
        <p:spPr>
          <a:xfrm>
            <a:off x="5573944" y="2971800"/>
            <a:ext cx="914400" cy="914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7A2B8EB0-8646-0B5F-ED9B-2DF5A986BB47}"/>
              </a:ext>
            </a:extLst>
          </p:cNvPr>
          <p:cNvSpPr txBox="1"/>
          <p:nvPr/>
        </p:nvSpPr>
        <p:spPr>
          <a:xfrm>
            <a:off x="2418021" y="1068695"/>
            <a:ext cx="94421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Before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6DA80F7-B866-1001-2C75-03065C063EF6}"/>
              </a:ext>
            </a:extLst>
          </p:cNvPr>
          <p:cNvSpPr txBox="1"/>
          <p:nvPr/>
        </p:nvSpPr>
        <p:spPr>
          <a:xfrm>
            <a:off x="8428289" y="1238920"/>
            <a:ext cx="134569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After trim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4" descr="Sequence length distribution">
            <a:extLst>
              <a:ext uri="{FF2B5EF4-FFF2-40B4-BE49-F238E27FC236}">
                <a16:creationId xmlns:a16="http://schemas.microsoft.com/office/drawing/2014/main" id="{D995D8D1-1D3D-635B-6D1A-BE6CD7FA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93127" y="2848986"/>
            <a:ext cx="4133654" cy="34057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6" descr="Sequence length distribution">
            <a:extLst>
              <a:ext uri="{FF2B5EF4-FFF2-40B4-BE49-F238E27FC236}">
                <a16:creationId xmlns:a16="http://schemas.microsoft.com/office/drawing/2014/main" id="{8C571DE3-B159-2879-44A3-48AD355497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33126" y="3176826"/>
            <a:ext cx="3971824" cy="29788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24C2-8741-533B-8224-69643A2506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926" y="141402"/>
            <a:ext cx="10957876" cy="1684224"/>
          </a:xfrm>
        </p:spPr>
        <p:txBody>
          <a:bodyPr/>
          <a:lstStyle/>
          <a:p>
            <a:pPr lvl="0"/>
            <a:r>
              <a:rPr lang="en-US"/>
              <a:t>QUAST</a:t>
            </a:r>
            <a:br>
              <a:rPr lang="en-US"/>
            </a:br>
            <a:endParaRPr lang="en-SE"/>
          </a:p>
        </p:txBody>
      </p:sp>
      <p:pic>
        <p:nvPicPr>
          <p:cNvPr id="3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2CFBB54-1BCA-DD3B-B232-4927CDAF1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590" y="639860"/>
            <a:ext cx="3699598" cy="6219309"/>
          </a:xfrm>
        </p:spPr>
      </p:pic>
      <p:sp>
        <p:nvSpPr>
          <p:cNvPr id="4" name="TextBox 17">
            <a:extLst>
              <a:ext uri="{FF2B5EF4-FFF2-40B4-BE49-F238E27FC236}">
                <a16:creationId xmlns:a16="http://schemas.microsoft.com/office/drawing/2014/main" id="{7F14E575-32A2-0A36-7099-BE3056651ADF}"/>
              </a:ext>
            </a:extLst>
          </p:cNvPr>
          <p:cNvSpPr txBox="1"/>
          <p:nvPr/>
        </p:nvSpPr>
        <p:spPr>
          <a:xfrm rot="16200004">
            <a:off x="-1173226" y="2525969"/>
            <a:ext cx="486965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D84C7"/>
                </a:solidFill>
                <a:uFillTx/>
                <a:latin typeface="ArialMT"/>
              </a:rPr>
              <a:t>Article:</a:t>
            </a:r>
            <a:br>
              <a:rPr lang="en-US" sz="1800" b="0" i="0" u="none" strike="noStrike" kern="1200" cap="none" spc="0" baseline="0">
                <a:solidFill>
                  <a:srgbClr val="3D84C7"/>
                </a:solidFill>
                <a:uFillTx/>
                <a:latin typeface="ArialMT"/>
              </a:rPr>
            </a:br>
            <a:r>
              <a:rPr lang="en-US" sz="1800" b="0" i="0" u="none" strike="noStrike" kern="1200" cap="none" spc="0" baseline="0">
                <a:solidFill>
                  <a:srgbClr val="3D84C7"/>
                </a:solidFill>
                <a:uFillTx/>
                <a:latin typeface="ArialMT"/>
              </a:rPr>
              <a:t>1 circular chromosome: 2.764Mb</a:t>
            </a:r>
            <a:br>
              <a:rPr lang="en-US" sz="1800" b="0" i="0" u="none" strike="noStrike" kern="1200" cap="none" spc="0" baseline="0">
                <a:solidFill>
                  <a:srgbClr val="3D84C7"/>
                </a:solidFill>
                <a:uFillTx/>
                <a:latin typeface="ArialMT"/>
              </a:rPr>
            </a:br>
            <a:r>
              <a:rPr lang="en-US" sz="1800" b="0" i="0" u="none" strike="noStrike" kern="1200" cap="none" spc="0" baseline="0">
                <a:solidFill>
                  <a:srgbClr val="3D84C7"/>
                </a:solidFill>
                <a:uFillTx/>
                <a:latin typeface="ArialMT"/>
              </a:rPr>
              <a:t>6 plasmids: 9.3 - 223.7kbp</a:t>
            </a:r>
            <a:br>
              <a:rPr lang="en-US" sz="1800" b="0" i="0" u="none" strike="noStrike" kern="1200" cap="none" spc="0" baseline="0">
                <a:solidFill>
                  <a:srgbClr val="3D84C7"/>
                </a:solidFill>
                <a:uFillTx/>
                <a:latin typeface="ArialMT"/>
              </a:rPr>
            </a:br>
            <a:r>
              <a:rPr lang="en-US" sz="1800" b="0" i="0" u="none" strike="noStrike" kern="1200" cap="none" spc="0" baseline="0">
                <a:solidFill>
                  <a:srgbClr val="3D84C7"/>
                </a:solidFill>
                <a:uFillTx/>
                <a:latin typeface="ArialMT"/>
              </a:rPr>
              <a:t>Total length: 3.168Mb</a:t>
            </a:r>
            <a:br>
              <a:rPr lang="en-US" sz="1800" b="0" i="0" u="none" strike="noStrike" kern="1200" cap="none" spc="0" baseline="0">
                <a:solidFill>
                  <a:srgbClr val="3D84C7"/>
                </a:solidFill>
                <a:uFillTx/>
                <a:latin typeface="ArialMT"/>
              </a:rPr>
            </a:br>
            <a:r>
              <a:rPr lang="en-US" sz="1800" b="0" i="0" u="none" strike="noStrike" kern="1200" cap="none" spc="0" baseline="0">
                <a:solidFill>
                  <a:srgbClr val="3D84C7"/>
                </a:solidFill>
                <a:uFillTx/>
                <a:latin typeface="ArialMT"/>
              </a:rPr>
              <a:t>3095 predicted coding sequences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3CC686E6-7BD9-0E2F-5D71-724802A797F0}"/>
              </a:ext>
            </a:extLst>
          </p:cNvPr>
          <p:cNvSpPr txBox="1"/>
          <p:nvPr/>
        </p:nvSpPr>
        <p:spPr>
          <a:xfrm>
            <a:off x="3054644" y="352190"/>
            <a:ext cx="12225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Canu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B8C1D63F-3C86-ECAE-2004-41057828E8E0}"/>
              </a:ext>
            </a:extLst>
          </p:cNvPr>
          <p:cNvSpPr txBox="1"/>
          <p:nvPr/>
        </p:nvSpPr>
        <p:spPr>
          <a:xfrm>
            <a:off x="9815462" y="62590"/>
            <a:ext cx="12225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Pilon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Picture 2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278954-BB59-2914-D7DE-35CD2573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37" y="510738"/>
            <a:ext cx="4541916" cy="62846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469AE4-C88C-F574-A88F-CCD716224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635" y="235741"/>
            <a:ext cx="6705496" cy="6386517"/>
          </a:xfr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74AB6F6B-BC31-2A01-5170-B2F1C14515EA}"/>
              </a:ext>
            </a:extLst>
          </p:cNvPr>
          <p:cNvSpPr txBox="1"/>
          <p:nvPr/>
        </p:nvSpPr>
        <p:spPr>
          <a:xfrm>
            <a:off x="499372" y="121615"/>
            <a:ext cx="60945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SPAdes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25FCCDB-727D-B572-466B-A58C58117B92}"/>
              </a:ext>
            </a:extLst>
          </p:cNvPr>
          <p:cNvGraphicFramePr>
            <a:graphicFrameLocks noGrp="1"/>
          </p:cNvGraphicFramePr>
          <p:nvPr/>
        </p:nvGraphicFramePr>
        <p:xfrm>
          <a:off x="6593884" y="2547893"/>
          <a:ext cx="4671870" cy="2840857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915046">
                  <a:extLst>
                    <a:ext uri="{9D8B030D-6E8A-4147-A177-3AD203B41FA5}">
                      <a16:colId xmlns:a16="http://schemas.microsoft.com/office/drawing/2014/main" val="1719788881"/>
                    </a:ext>
                  </a:extLst>
                </a:gridCol>
                <a:gridCol w="1010137">
                  <a:extLst>
                    <a:ext uri="{9D8B030D-6E8A-4147-A177-3AD203B41FA5}">
                      <a16:colId xmlns:a16="http://schemas.microsoft.com/office/drawing/2014/main" val="1587484873"/>
                    </a:ext>
                  </a:extLst>
                </a:gridCol>
                <a:gridCol w="1746696">
                  <a:extLst>
                    <a:ext uri="{9D8B030D-6E8A-4147-A177-3AD203B41FA5}">
                      <a16:colId xmlns:a16="http://schemas.microsoft.com/office/drawing/2014/main" val="1929611338"/>
                    </a:ext>
                  </a:extLst>
                </a:gridCol>
              </a:tblGrid>
              <a:tr h="688259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Plasmid name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Size (bp)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Accession number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9620107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Chromosome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000" kern="0"/>
                        <a:t>2775856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 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071735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rep17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16563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AF507977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953145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rep1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40010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AF007787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4126283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repUS7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14316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AB206333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9421111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repUS15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47809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CP004064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6045532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rep29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15457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E" sz="1100" kern="0"/>
                        <a:t>Aus0085</a:t>
                      </a:r>
                      <a:endParaRPr lang="en-SE" sz="1100" kern="12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5766505"/>
                  </a:ext>
                </a:extLst>
              </a:tr>
            </a:tbl>
          </a:graphicData>
        </a:graphic>
      </p:graphicFrame>
      <p:sp>
        <p:nvSpPr>
          <p:cNvPr id="5" name="TextBox 9">
            <a:extLst>
              <a:ext uri="{FF2B5EF4-FFF2-40B4-BE49-F238E27FC236}">
                <a16:creationId xmlns:a16="http://schemas.microsoft.com/office/drawing/2014/main" id="{FEA89994-8B36-58B3-8891-3F0A47AF6CD1}"/>
              </a:ext>
            </a:extLst>
          </p:cNvPr>
          <p:cNvSpPr txBox="1"/>
          <p:nvPr/>
        </p:nvSpPr>
        <p:spPr>
          <a:xfrm>
            <a:off x="6401485" y="1524908"/>
            <a:ext cx="60945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</a:rPr>
              <a:t>Using plasmidfinder and Blastn I detected 5 plasmids</a:t>
            </a:r>
            <a:endParaRPr lang="en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2FEB-7A0A-6C21-B381-14C7D219EB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MUmmerplot</a:t>
            </a:r>
            <a:endParaRPr lang="en-SE"/>
          </a:p>
        </p:txBody>
      </p:sp>
      <p:pic>
        <p:nvPicPr>
          <p:cNvPr id="3" name="Content Placeholder 4" descr="A red and blue dots&#10;&#10;Description automatically generated with low confidence">
            <a:extLst>
              <a:ext uri="{FF2B5EF4-FFF2-40B4-BE49-F238E27FC236}">
                <a16:creationId xmlns:a16="http://schemas.microsoft.com/office/drawing/2014/main" id="{E8DD77FB-30FD-C454-2E03-35FD59FF4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296" y="1825627"/>
            <a:ext cx="6505571" cy="452756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CFA140B-B37E-7E15-1B08-6F7422002B7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1943AC-429E-F5E9-1345-D8BD9FA64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/>
          <a:lstStyle/>
          <a:p>
            <a:pPr lvl="0"/>
            <a:r>
              <a:rPr lang="en-US" sz="4800"/>
              <a:t>Annotation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9A82CB2B-1702-09D5-4912-7DD844D8BDCA}"/>
              </a:ext>
            </a:extLst>
          </p:cNvPr>
          <p:cNvSpPr>
            <a:spLocks noMove="1" noResize="1"/>
          </p:cNvSpPr>
          <p:nvPr/>
        </p:nvSpPr>
        <p:spPr>
          <a:xfrm rot="5400013">
            <a:off x="4471416" y="1412748"/>
            <a:ext cx="1554480" cy="18288"/>
          </a:xfrm>
          <a:prstGeom prst="rect">
            <a:avLst/>
          </a:prstGeom>
          <a:solidFill>
            <a:srgbClr val="ED7D31"/>
          </a:solidFill>
          <a:ln w="41276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8E2FA17-6959-AF62-8A56-F374468FB96D}"/>
              </a:ext>
            </a:extLst>
          </p:cNvPr>
          <p:cNvSpPr txBox="1"/>
          <p:nvPr/>
        </p:nvSpPr>
        <p:spPr>
          <a:xfrm>
            <a:off x="5541264" y="457200"/>
            <a:ext cx="6181344" cy="20002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&lt;Feature tig00000001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885	244	CDS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db_xref	COG:COG1455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gene	licC_1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inference	ab initio prediction:Prodigal:002006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inference	similar to AA sequence:UniProtKB:P46317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locus_tag	HHPPMOJD_00001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	Lichenan permease IIC component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1410 proteins as 'hypothetical protein</a:t>
            </a:r>
          </a:p>
        </p:txBody>
      </p:sp>
      <p:pic>
        <p:nvPicPr>
          <p:cNvPr id="6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7F9BB6-0F13-32BA-211C-469E8F69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42" y="2569463"/>
            <a:ext cx="5236915" cy="36789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0F14D5D-8094-227C-7D91-545CB0B4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2717706"/>
            <a:ext cx="5468112" cy="338244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1031</Words>
  <Application>Microsoft Office PowerPoint</Application>
  <PresentationFormat>Widescreen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15</vt:lpstr>
      <vt:lpstr>17</vt:lpstr>
      <vt:lpstr>19</vt:lpstr>
      <vt:lpstr>-apple-system</vt:lpstr>
      <vt:lpstr>Arial</vt:lpstr>
      <vt:lpstr>ArialMT</vt:lpstr>
      <vt:lpstr>Avenir Next LT Pro</vt:lpstr>
      <vt:lpstr>Calibri</vt:lpstr>
      <vt:lpstr>Calibri Light</vt:lpstr>
      <vt:lpstr>Google Sans</vt:lpstr>
      <vt:lpstr>Times New Roman</vt:lpstr>
      <vt:lpstr>Wingdings</vt:lpstr>
      <vt:lpstr>Office Theme</vt:lpstr>
      <vt:lpstr>De novo Assembly and Differential GENE Expression of Enterococcus faecium E745</vt:lpstr>
      <vt:lpstr>Introduction</vt:lpstr>
      <vt:lpstr>WORKFLOW</vt:lpstr>
      <vt:lpstr>Data</vt:lpstr>
      <vt:lpstr>Results</vt:lpstr>
      <vt:lpstr>QUAST </vt:lpstr>
      <vt:lpstr>PowerPoint Presentation</vt:lpstr>
      <vt:lpstr>MUmmerplot</vt:lpstr>
      <vt:lpstr>Annotation</vt:lpstr>
      <vt:lpstr>Homology Search</vt:lpstr>
      <vt:lpstr>PowerPoint Presentation</vt:lpstr>
      <vt:lpstr>DeSeq2</vt:lpstr>
      <vt:lpstr>MA plot</vt:lpstr>
      <vt:lpstr>Heatmap</vt:lpstr>
      <vt:lpstr>In Article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novo Assembly and Differential GENE Expression of Enterococcus faecium E745</dc:title>
  <dc:creator>Redempta Athanas Kajungiro</dc:creator>
  <cp:lastModifiedBy>Redempta Athanas Kajungiro</cp:lastModifiedBy>
  <cp:revision>7</cp:revision>
  <dcterms:created xsi:type="dcterms:W3CDTF">2023-05-17T10:32:36Z</dcterms:created>
  <dcterms:modified xsi:type="dcterms:W3CDTF">2023-05-17T14:08:03Z</dcterms:modified>
</cp:coreProperties>
</file>