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257" r:id="rId5"/>
    <p:sldId id="258" r:id="rId6"/>
    <p:sldId id="266" r:id="rId7"/>
    <p:sldId id="263" r:id="rId8"/>
    <p:sldId id="275" r:id="rId9"/>
    <p:sldId id="265" r:id="rId10"/>
    <p:sldId id="281" r:id="rId11"/>
    <p:sldId id="282" r:id="rId12"/>
    <p:sldId id="288" r:id="rId13"/>
    <p:sldId id="261" r:id="rId14"/>
    <p:sldId id="283" r:id="rId15"/>
    <p:sldId id="284" r:id="rId16"/>
    <p:sldId id="287" r:id="rId17"/>
    <p:sldId id="273"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CDD8AA"/>
    <a:srgbClr val="B1C38C"/>
    <a:srgbClr val="A2B37E"/>
    <a:srgbClr val="A2B06C"/>
    <a:srgbClr val="758D55"/>
    <a:srgbClr val="556740"/>
    <a:srgbClr val="AFBB79"/>
    <a:srgbClr val="B2B2B2"/>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250"/>
        <p:guide pos="3867"/>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0">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6" Type="http://schemas.openxmlformats.org/officeDocument/2006/relationships/slideLayout" Target="../slideLayouts/slideLayout2.xml"/><Relationship Id="rId25" Type="http://schemas.openxmlformats.org/officeDocument/2006/relationships/tags" Target="../tags/tag48.xml"/><Relationship Id="rId24" Type="http://schemas.openxmlformats.org/officeDocument/2006/relationships/image" Target="../media/image5.png"/><Relationship Id="rId23" Type="http://schemas.openxmlformats.org/officeDocument/2006/relationships/image" Target="../media/image4.png"/><Relationship Id="rId22" Type="http://schemas.openxmlformats.org/officeDocument/2006/relationships/image" Target="../media/image2.png"/><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tags" Target="../tags/tag28.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9.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0.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7" Type="http://schemas.openxmlformats.org/officeDocument/2006/relationships/slideLayout" Target="../slideLayouts/slideLayout2.xml"/><Relationship Id="rId16" Type="http://schemas.openxmlformats.org/officeDocument/2006/relationships/tags" Target="../tags/tag19.xml"/><Relationship Id="rId15" Type="http://schemas.openxmlformats.org/officeDocument/2006/relationships/image" Target="../media/image2.png"/><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2"/>
          <a:stretch>
            <a:fillRect/>
          </a:stretch>
        </p:blipFill>
        <p:spPr>
          <a:xfrm>
            <a:off x="4347210" y="2007235"/>
            <a:ext cx="3939540" cy="4850765"/>
          </a:xfrm>
          <a:prstGeom prst="rect">
            <a:avLst/>
          </a:prstGeom>
        </p:spPr>
      </p:pic>
      <p:sp>
        <p:nvSpPr>
          <p:cNvPr id="6" name="椭圆 5"/>
          <p:cNvSpPr/>
          <p:nvPr/>
        </p:nvSpPr>
        <p:spPr>
          <a:xfrm>
            <a:off x="3903980" y="913765"/>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3"/>
            </p:custDataLst>
          </p:nvPr>
        </p:nvSpPr>
        <p:spPr>
          <a:xfrm>
            <a:off x="3014345" y="261620"/>
            <a:ext cx="6047740" cy="3174365"/>
          </a:xfrm>
          <a:ln>
            <a:solidFill>
              <a:srgbClr val="FEFEFE"/>
            </a:solidFill>
          </a:ln>
        </p:spPr>
        <p:txBody>
          <a:bodyPr vert="horz">
            <a:noAutofit/>
          </a:bodyPr>
          <a:lstStyle/>
          <a:p>
            <a:pPr>
              <a:lnSpc>
                <a:spcPct val="100000"/>
              </a:lnSpc>
            </a:pPr>
            <a:r>
              <a:rPr lang="zh-CN" altLang="en-US" sz="3600" b="1" dirty="0">
                <a:solidFill>
                  <a:schemeClr val="tx1">
                    <a:lumMod val="85000"/>
                    <a:lumOff val="15000"/>
                  </a:schemeClr>
                </a:solidFill>
                <a:latin typeface="逐浪马列大楷体" panose="03000509000000000000" charset="-122"/>
                <a:ea typeface="逐浪马列大楷体" panose="03000509000000000000" charset="-122"/>
              </a:rPr>
              <a:t>Predoo: Precision Testing of Deep Learning Operators</a:t>
            </a:r>
            <a:endParaRPr lang="zh-CN" altLang="en-US" sz="3600" b="1" dirty="0">
              <a:solidFill>
                <a:schemeClr val="tx1">
                  <a:lumMod val="85000"/>
                  <a:lumOff val="15000"/>
                </a:schemeClr>
              </a:solidFill>
              <a:latin typeface="逐浪马列大楷体" panose="03000509000000000000" charset="-122"/>
              <a:ea typeface="逐浪马列大楷体" panose="03000509000000000000" charset="-122"/>
            </a:endParaRPr>
          </a:p>
        </p:txBody>
      </p:sp>
    </p:spTree>
    <p:custDataLst>
      <p:tags r:id="rId4"/>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9" name="TextBox 28"/>
          <p:cNvSpPr txBox="1"/>
          <p:nvPr/>
        </p:nvSpPr>
        <p:spPr>
          <a:xfrm>
            <a:off x="4173855" y="965835"/>
            <a:ext cx="3580765" cy="91186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Predoo</a:t>
            </a:r>
            <a:r>
              <a:rPr lang="zh-CN" altLang="en-US" sz="2665" b="1" dirty="0" smtClean="0">
                <a:solidFill>
                  <a:schemeClr val="bg1"/>
                </a:solidFill>
                <a:latin typeface="Mangal" panose="02040503050203030202" pitchFamily="18" charset="0"/>
                <a:cs typeface="Mangal" panose="02040503050203030202" pitchFamily="18" charset="0"/>
              </a:rPr>
              <a:t>工作过程中的重要部分</a:t>
            </a:r>
            <a:r>
              <a:rPr lang="zh-CN" altLang="en-US" sz="2665" b="1" dirty="0" smtClean="0">
                <a:solidFill>
                  <a:schemeClr val="bg1"/>
                </a:solidFill>
                <a:latin typeface="Mangal" panose="02040503050203030202" pitchFamily="18" charset="0"/>
                <a:cs typeface="Mangal" panose="02040503050203030202" pitchFamily="18" charset="0"/>
              </a:rPr>
              <a:t>解析</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1612265" y="3360420"/>
            <a:ext cx="4090035" cy="2306955"/>
          </a:xfrm>
          <a:prstGeom prst="rect">
            <a:avLst/>
          </a:prstGeom>
          <a:noFill/>
        </p:spPr>
        <p:txBody>
          <a:bodyPr wrap="square" rtlCol="0">
            <a:spAutoFit/>
          </a:bodyPr>
          <a:p>
            <a:pPr algn="l"/>
            <a:r>
              <a:rPr lang="en-US" altLang="zh-CN" dirty="0">
                <a:solidFill>
                  <a:schemeClr val="tx1">
                    <a:lumMod val="75000"/>
                    <a:lumOff val="25000"/>
                  </a:schemeClr>
                </a:solidFill>
              </a:rPr>
              <a:t>       </a:t>
            </a:r>
            <a:r>
              <a:rPr lang="zh-CN" altLang="en-US" dirty="0">
                <a:solidFill>
                  <a:schemeClr val="tx1">
                    <a:lumMod val="75000"/>
                    <a:lumOff val="25000"/>
                  </a:schemeClr>
                </a:solidFill>
              </a:rPr>
              <a:t>三种指导策略，</a:t>
            </a:r>
            <a:r>
              <a:rPr lang="en-US" altLang="zh-CN" dirty="0">
                <a:solidFill>
                  <a:schemeClr val="tx1">
                    <a:lumMod val="75000"/>
                    <a:lumOff val="25000"/>
                  </a:schemeClr>
                </a:solidFill>
                <a:sym typeface="+mn-ea"/>
              </a:rPr>
              <a:t>random</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max</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mean</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max</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mean</a:t>
            </a:r>
            <a:r>
              <a:rPr lang="zh-CN" altLang="en-US" dirty="0">
                <a:solidFill>
                  <a:schemeClr val="tx1">
                    <a:lumMod val="75000"/>
                    <a:lumOff val="25000"/>
                  </a:schemeClr>
                </a:solidFill>
                <a:sym typeface="+mn-ea"/>
              </a:rPr>
              <a:t>属于启发式算法，引入了错误引导策略，误差通过</a:t>
            </a:r>
            <a:r>
              <a:rPr lang="en-US" altLang="zh-CN" dirty="0">
                <a:solidFill>
                  <a:schemeClr val="tx1">
                    <a:lumMod val="75000"/>
                    <a:lumOff val="25000"/>
                  </a:schemeClr>
                </a:solidFill>
                <a:sym typeface="+mn-ea"/>
              </a:rPr>
              <a:t>Inorm</a:t>
            </a:r>
            <a:r>
              <a:rPr lang="zh-CN" altLang="en-US" dirty="0">
                <a:solidFill>
                  <a:schemeClr val="tx1">
                    <a:lumMod val="75000"/>
                    <a:lumOff val="25000"/>
                  </a:schemeClr>
                </a:solidFill>
                <a:sym typeface="+mn-ea"/>
              </a:rPr>
              <a:t>距离计算。</a:t>
            </a:r>
            <a:r>
              <a:rPr lang="en-US" altLang="zh-CN" dirty="0">
                <a:solidFill>
                  <a:schemeClr val="tx1">
                    <a:lumMod val="75000"/>
                    <a:lumOff val="25000"/>
                  </a:schemeClr>
                </a:solidFill>
                <a:sym typeface="+mn-ea"/>
              </a:rPr>
              <a:t>max</a:t>
            </a:r>
            <a:r>
              <a:rPr lang="zh-CN" altLang="en-US" dirty="0">
                <a:solidFill>
                  <a:schemeClr val="tx1">
                    <a:lumMod val="75000"/>
                    <a:lumOff val="25000"/>
                  </a:schemeClr>
                </a:solidFill>
                <a:sym typeface="+mn-ea"/>
              </a:rPr>
              <a:t>策略专注于元素精度的最大化，用于解决输入内部的局部误差，而</a:t>
            </a:r>
            <a:r>
              <a:rPr lang="en-US" altLang="zh-CN" dirty="0">
                <a:solidFill>
                  <a:schemeClr val="tx1">
                    <a:lumMod val="75000"/>
                    <a:lumOff val="25000"/>
                  </a:schemeClr>
                </a:solidFill>
                <a:sym typeface="+mn-ea"/>
              </a:rPr>
              <a:t>mean</a:t>
            </a:r>
            <a:r>
              <a:rPr lang="zh-CN" altLang="en-US" dirty="0">
                <a:solidFill>
                  <a:schemeClr val="tx1">
                    <a:lumMod val="75000"/>
                    <a:lumOff val="25000"/>
                  </a:schemeClr>
                </a:solidFill>
                <a:sym typeface="+mn-ea"/>
              </a:rPr>
              <a:t>策略则用于输出的整体误差估计。</a:t>
            </a:r>
            <a:r>
              <a:rPr lang="en-US" altLang="zh-CN" dirty="0">
                <a:solidFill>
                  <a:schemeClr val="tx1">
                    <a:lumMod val="75000"/>
                    <a:lumOff val="25000"/>
                  </a:schemeClr>
                </a:solidFill>
                <a:sym typeface="+mn-ea"/>
              </a:rPr>
              <a:t>random</a:t>
            </a:r>
            <a:r>
              <a:rPr lang="zh-CN" altLang="en-US" dirty="0">
                <a:solidFill>
                  <a:schemeClr val="tx1">
                    <a:lumMod val="75000"/>
                    <a:lumOff val="25000"/>
                  </a:schemeClr>
                </a:solidFill>
                <a:sym typeface="+mn-ea"/>
              </a:rPr>
              <a:t>就如同其含义一样，对输入不加以任何指导，</a:t>
            </a:r>
            <a:r>
              <a:rPr lang="zh-CN" altLang="en-US" dirty="0">
                <a:solidFill>
                  <a:schemeClr val="tx1">
                    <a:lumMod val="75000"/>
                    <a:lumOff val="25000"/>
                  </a:schemeClr>
                </a:solidFill>
                <a:sym typeface="+mn-ea"/>
              </a:rPr>
              <a:t>即随机</a:t>
            </a:r>
            <a:r>
              <a:rPr lang="zh-CN" altLang="en-US" dirty="0">
                <a:solidFill>
                  <a:schemeClr val="tx1">
                    <a:lumMod val="75000"/>
                    <a:lumOff val="25000"/>
                  </a:schemeClr>
                </a:solidFill>
                <a:sym typeface="+mn-ea"/>
              </a:rPr>
              <a:t>输入。</a:t>
            </a:r>
            <a:endParaRPr lang="zh-CN" altLang="en-US" dirty="0">
              <a:solidFill>
                <a:schemeClr val="tx1">
                  <a:lumMod val="75000"/>
                  <a:lumOff val="25000"/>
                </a:schemeClr>
              </a:solidFill>
              <a:sym typeface="+mn-ea"/>
            </a:endParaRPr>
          </a:p>
        </p:txBody>
      </p:sp>
      <p:pic>
        <p:nvPicPr>
          <p:cNvPr id="3" name="图片 2" descr="0172d0dc26b25d2e622eceade12082b0b4877cadcac02-NCB2wE_fw658"/>
          <p:cNvPicPr>
            <a:picLocks noChangeAspect="1"/>
          </p:cNvPicPr>
          <p:nvPr/>
        </p:nvPicPr>
        <p:blipFill>
          <a:blip r:embed="rId2"/>
          <a:stretch>
            <a:fillRect/>
          </a:stretch>
        </p:blipFill>
        <p:spPr>
          <a:xfrm>
            <a:off x="612140" y="-283210"/>
            <a:ext cx="1847850" cy="2275840"/>
          </a:xfrm>
          <a:prstGeom prst="rect">
            <a:avLst/>
          </a:prstGeom>
        </p:spPr>
      </p:pic>
      <p:grpSp>
        <p:nvGrpSpPr>
          <p:cNvPr id="7" name="组合 6"/>
          <p:cNvGrpSpPr/>
          <p:nvPr/>
        </p:nvGrpSpPr>
        <p:grpSpPr>
          <a:xfrm>
            <a:off x="2278918" y="2276005"/>
            <a:ext cx="1651635" cy="869150"/>
            <a:chOff x="3604" y="3392"/>
            <a:chExt cx="3295" cy="2407"/>
          </a:xfrm>
        </p:grpSpPr>
        <p:sp>
          <p:nvSpPr>
            <p:cNvPr id="8" name="椭圆 7"/>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604" y="3392"/>
              <a:ext cx="3295" cy="1957"/>
            </a:xfrm>
            <a:prstGeom prst="rect">
              <a:avLst/>
            </a:prstGeom>
            <a:noFill/>
          </p:spPr>
          <p:txBody>
            <a:bodyPr wrap="square" rtlCol="0">
              <a:spAutoFit/>
            </a:bodyPr>
            <a:p>
              <a:r>
                <a:rPr lang="en-US" altLang="zh-CN" sz="4000">
                  <a:solidFill>
                    <a:srgbClr val="556740"/>
                  </a:solidFill>
                  <a:latin typeface="+mj-ea"/>
                  <a:ea typeface="+mj-ea"/>
                </a:rPr>
                <a:t>  </a:t>
              </a:r>
              <a:r>
                <a:rPr lang="en-US" altLang="zh-CN" sz="2000">
                  <a:solidFill>
                    <a:srgbClr val="556740"/>
                  </a:solidFill>
                  <a:latin typeface="+mj-ea"/>
                  <a:ea typeface="+mj-ea"/>
                </a:rPr>
                <a:t> </a:t>
              </a:r>
              <a:r>
                <a:rPr lang="zh-CN" altLang="en-US" sz="2000">
                  <a:solidFill>
                    <a:srgbClr val="556740"/>
                  </a:solidFill>
                  <a:latin typeface="+mj-ea"/>
                  <a:ea typeface="+mj-ea"/>
                </a:rPr>
                <a:t>指导</a:t>
              </a:r>
              <a:r>
                <a:rPr lang="zh-CN" altLang="en-US" sz="2000">
                  <a:solidFill>
                    <a:srgbClr val="556740"/>
                  </a:solidFill>
                  <a:latin typeface="+mj-ea"/>
                  <a:ea typeface="+mj-ea"/>
                </a:rPr>
                <a:t>策略</a:t>
              </a:r>
              <a:endParaRPr lang="zh-CN" altLang="en-US" sz="2000">
                <a:solidFill>
                  <a:srgbClr val="556740"/>
                </a:solidFill>
                <a:latin typeface="+mj-ea"/>
                <a:ea typeface="+mj-ea"/>
              </a:endParaRPr>
            </a:p>
          </p:txBody>
        </p:sp>
      </p:gr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7" name="文本框 16"/>
          <p:cNvSpPr txBox="1"/>
          <p:nvPr>
            <p:custDataLst>
              <p:tags r:id="rId2"/>
            </p:custDataLst>
          </p:nvPr>
        </p:nvSpPr>
        <p:spPr>
          <a:xfrm>
            <a:off x="14560550" y="8639175"/>
            <a:ext cx="735330" cy="521970"/>
          </a:xfrm>
          <a:prstGeom prst="rect">
            <a:avLst/>
          </a:prstGeom>
          <a:noFill/>
        </p:spPr>
        <p:txBody>
          <a:bodyPr wrap="square" rtlCol="0">
            <a:spAutoFit/>
          </a:bodyPr>
          <a:p>
            <a:pPr algn="ctr"/>
            <a:r>
              <a:rPr lang="en-US" altLang="zh-CN" sz="2800" dirty="0">
                <a:sym typeface="Arial" panose="020B0604020202020204" pitchFamily="34" charset="0"/>
              </a:rPr>
              <a:t>04</a:t>
            </a:r>
            <a:endParaRPr lang="zh-CN" altLang="en-US" sz="2800" dirty="0">
              <a:sym typeface="Arial" panose="020B0604020202020204" pitchFamily="34" charset="0"/>
            </a:endParaRPr>
          </a:p>
        </p:txBody>
      </p:sp>
      <p:sp>
        <p:nvSpPr>
          <p:cNvPr id="2" name="矩形 1"/>
          <p:cNvSpPr/>
          <p:nvPr>
            <p:custDataLst>
              <p:tags r:id="rId3"/>
            </p:custDataLst>
          </p:nvPr>
        </p:nvSpPr>
        <p:spPr>
          <a:xfrm>
            <a:off x="12738923" y="8623060"/>
            <a:ext cx="1685825" cy="621213"/>
          </a:xfrm>
          <a:prstGeom prst="rect">
            <a:avLst/>
          </a:prstGeom>
        </p:spPr>
        <p:txBody>
          <a:bodyPr wrap="square" anchor="t" anchorCtr="0">
            <a:normAutofit fontScale="90000" lnSpcReduction="20000"/>
          </a:bodyPr>
          <a:p>
            <a:pPr algn="just">
              <a:lnSpc>
                <a:spcPct val="120000"/>
              </a:lnSpc>
            </a:pPr>
            <a:r>
              <a:rPr lang="en-US" altLang="zh-CN" kern="0" dirty="0">
                <a:sym typeface="Arial" panose="020B0604020202020204" pitchFamily="34" charset="0"/>
              </a:rPr>
              <a:t>Lorem ipsum dolor sit amet, </a:t>
            </a:r>
            <a:endParaRPr lang="en-US" altLang="zh-CN" kern="0" dirty="0">
              <a:sym typeface="Arial" panose="020B0604020202020204" pitchFamily="34" charset="0"/>
            </a:endParaRPr>
          </a:p>
        </p:txBody>
      </p:sp>
      <p:sp>
        <p:nvSpPr>
          <p:cNvPr id="19" name="矩形 18"/>
          <p:cNvSpPr/>
          <p:nvPr>
            <p:custDataLst>
              <p:tags r:id="rId4"/>
            </p:custDataLst>
          </p:nvPr>
        </p:nvSpPr>
        <p:spPr>
          <a:xfrm>
            <a:off x="12738923" y="8274852"/>
            <a:ext cx="1685825" cy="348486"/>
          </a:xfrm>
          <a:prstGeom prst="rect">
            <a:avLst/>
          </a:prstGeom>
        </p:spPr>
        <p:txBody>
          <a:bodyPr wrap="square" anchor="ctr" anchorCtr="0">
            <a:normAutofit fontScale="90000" lnSpcReduction="20000"/>
          </a:bodyPr>
          <a:p>
            <a:pPr algn="just">
              <a:lnSpc>
                <a:spcPct val="120000"/>
              </a:lnSpc>
            </a:pPr>
            <a:r>
              <a:rPr lang="en-US" altLang="zh-CN" b="1" kern="0" dirty="0">
                <a:solidFill>
                  <a:srgbClr val="63A537">
                    <a:lumMod val="75000"/>
                  </a:srgbClr>
                </a:solidFill>
                <a:latin typeface="Calibri Light" panose="020F0302020204030204"/>
                <a:ea typeface="+mn-ea"/>
                <a:cs typeface="+mn-ea"/>
                <a:sym typeface="Arial" panose="020B0604020202020204" pitchFamily="34" charset="0"/>
              </a:rPr>
              <a:t>Lorem ipsum </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20" name="文本框 19"/>
          <p:cNvSpPr txBox="1"/>
          <p:nvPr>
            <p:custDataLst>
              <p:tags r:id="rId5"/>
            </p:custDataLst>
          </p:nvPr>
        </p:nvSpPr>
        <p:spPr>
          <a:xfrm>
            <a:off x="14561185" y="9756775"/>
            <a:ext cx="734695" cy="521970"/>
          </a:xfrm>
          <a:prstGeom prst="rect">
            <a:avLst/>
          </a:prstGeom>
          <a:noFill/>
        </p:spPr>
        <p:txBody>
          <a:bodyPr wrap="square" rtlCol="0">
            <a:spAutoFit/>
          </a:bodyPr>
          <a:p>
            <a:pPr algn="ctr"/>
            <a:r>
              <a:rPr lang="en-US" altLang="zh-CN" sz="2800" dirty="0">
                <a:sym typeface="Arial" panose="020B0604020202020204" pitchFamily="34" charset="0"/>
              </a:rPr>
              <a:t>02</a:t>
            </a:r>
            <a:endParaRPr lang="zh-CN" altLang="en-US" sz="2800" dirty="0">
              <a:sym typeface="Arial" panose="020B0604020202020204" pitchFamily="34" charset="0"/>
            </a:endParaRPr>
          </a:p>
        </p:txBody>
      </p:sp>
      <p:sp>
        <p:nvSpPr>
          <p:cNvPr id="21" name="矩形 20"/>
          <p:cNvSpPr/>
          <p:nvPr>
            <p:custDataLst>
              <p:tags r:id="rId6"/>
            </p:custDataLst>
          </p:nvPr>
        </p:nvSpPr>
        <p:spPr>
          <a:xfrm>
            <a:off x="12738923" y="9715877"/>
            <a:ext cx="1685825" cy="621213"/>
          </a:xfrm>
          <a:prstGeom prst="rect">
            <a:avLst/>
          </a:prstGeom>
        </p:spPr>
        <p:txBody>
          <a:bodyPr wrap="square" anchor="t" anchorCtr="0">
            <a:normAutofit fontScale="90000" lnSpcReduction="20000"/>
          </a:bodyPr>
          <a:p>
            <a:pPr algn="just">
              <a:lnSpc>
                <a:spcPct val="120000"/>
              </a:lnSpc>
            </a:pPr>
            <a:r>
              <a:rPr lang="en-US" altLang="zh-CN" kern="0" dirty="0">
                <a:sym typeface="Arial" panose="020B0604020202020204" pitchFamily="34" charset="0"/>
              </a:rPr>
              <a:t>Lorem ipsum dolor sit amet, </a:t>
            </a:r>
            <a:endParaRPr lang="en-US" altLang="zh-CN" kern="0" dirty="0">
              <a:sym typeface="Arial" panose="020B0604020202020204" pitchFamily="34" charset="0"/>
            </a:endParaRPr>
          </a:p>
        </p:txBody>
      </p:sp>
      <p:sp>
        <p:nvSpPr>
          <p:cNvPr id="22" name="矩形 21"/>
          <p:cNvSpPr/>
          <p:nvPr>
            <p:custDataLst>
              <p:tags r:id="rId7"/>
            </p:custDataLst>
          </p:nvPr>
        </p:nvSpPr>
        <p:spPr>
          <a:xfrm>
            <a:off x="12738923" y="9392434"/>
            <a:ext cx="1685825" cy="348486"/>
          </a:xfrm>
          <a:prstGeom prst="rect">
            <a:avLst/>
          </a:prstGeom>
        </p:spPr>
        <p:txBody>
          <a:bodyPr wrap="square" anchor="ctr" anchorCtr="0">
            <a:normAutofit fontScale="90000" lnSpcReduction="20000"/>
          </a:bodyPr>
          <a:p>
            <a:pPr algn="just">
              <a:lnSpc>
                <a:spcPct val="120000"/>
              </a:lnSpc>
            </a:pPr>
            <a:r>
              <a:rPr lang="en-US" altLang="zh-CN" b="1" kern="0">
                <a:solidFill>
                  <a:srgbClr val="63A537">
                    <a:lumMod val="75000"/>
                  </a:srgbClr>
                </a:solidFill>
                <a:latin typeface="Calibri Light" panose="020F0302020204030204"/>
                <a:ea typeface="+mn-ea"/>
                <a:cs typeface="+mn-ea"/>
                <a:sym typeface="Arial" panose="020B0604020202020204" pitchFamily="34" charset="0"/>
              </a:rPr>
              <a:t>Lorem ipsum </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23" name="文本框 22"/>
          <p:cNvSpPr txBox="1"/>
          <p:nvPr>
            <p:custDataLst>
              <p:tags r:id="rId8"/>
            </p:custDataLst>
          </p:nvPr>
        </p:nvSpPr>
        <p:spPr>
          <a:xfrm>
            <a:off x="15754350" y="8075930"/>
            <a:ext cx="871220" cy="521970"/>
          </a:xfrm>
          <a:prstGeom prst="rect">
            <a:avLst/>
          </a:prstGeom>
          <a:noFill/>
        </p:spPr>
        <p:txBody>
          <a:bodyPr wrap="square" rtlCol="0">
            <a:spAutoFit/>
          </a:bodyPr>
          <a:p>
            <a:pPr algn="ctr"/>
            <a:r>
              <a:rPr lang="en-US" altLang="zh-CN" sz="2800" dirty="0">
                <a:sym typeface="Arial" panose="020B0604020202020204" pitchFamily="34" charset="0"/>
              </a:rPr>
              <a:t>05</a:t>
            </a:r>
            <a:endParaRPr lang="zh-CN" altLang="en-US" sz="2800" dirty="0">
              <a:sym typeface="Arial" panose="020B0604020202020204" pitchFamily="34" charset="0"/>
            </a:endParaRPr>
          </a:p>
        </p:txBody>
      </p:sp>
      <p:sp>
        <p:nvSpPr>
          <p:cNvPr id="24" name="矩形 23"/>
          <p:cNvSpPr/>
          <p:nvPr>
            <p:custDataLst>
              <p:tags r:id="rId9"/>
            </p:custDataLst>
          </p:nvPr>
        </p:nvSpPr>
        <p:spPr>
          <a:xfrm>
            <a:off x="16625482" y="8035246"/>
            <a:ext cx="1685825" cy="621213"/>
          </a:xfrm>
          <a:prstGeom prst="rect">
            <a:avLst/>
          </a:prstGeom>
        </p:spPr>
        <p:txBody>
          <a:bodyPr wrap="square" anchor="t" anchorCtr="0">
            <a:normAutofit fontScale="90000" lnSpcReduction="20000"/>
          </a:bodyPr>
          <a:p>
            <a:pPr algn="just">
              <a:lnSpc>
                <a:spcPct val="120000"/>
              </a:lnSpc>
            </a:pPr>
            <a:r>
              <a:rPr lang="da-DK" altLang="zh-CN" kern="0">
                <a:sym typeface="Arial" panose="020B0604020202020204" pitchFamily="34" charset="0"/>
              </a:rPr>
              <a:t>Lorem ipsum dolor sit amet, </a:t>
            </a:r>
            <a:endParaRPr lang="en-US" altLang="zh-CN" kern="0" dirty="0">
              <a:sym typeface="Arial" panose="020B0604020202020204" pitchFamily="34" charset="0"/>
            </a:endParaRPr>
          </a:p>
        </p:txBody>
      </p:sp>
      <p:sp>
        <p:nvSpPr>
          <p:cNvPr id="25" name="矩形 24"/>
          <p:cNvSpPr/>
          <p:nvPr>
            <p:custDataLst>
              <p:tags r:id="rId10"/>
            </p:custDataLst>
          </p:nvPr>
        </p:nvSpPr>
        <p:spPr>
          <a:xfrm>
            <a:off x="16625482" y="7711803"/>
            <a:ext cx="1685825" cy="348486"/>
          </a:xfrm>
          <a:prstGeom prst="rect">
            <a:avLst/>
          </a:prstGeom>
        </p:spPr>
        <p:txBody>
          <a:bodyPr wrap="square" anchor="ctr" anchorCtr="0">
            <a:normAutofit fontScale="90000" lnSpcReduction="20000"/>
          </a:bodyPr>
          <a:p>
            <a:pPr algn="just">
              <a:lnSpc>
                <a:spcPct val="120000"/>
              </a:lnSpc>
            </a:pPr>
            <a:r>
              <a:rPr lang="en-US" altLang="zh-CN" b="1" kern="0">
                <a:solidFill>
                  <a:srgbClr val="63A537">
                    <a:lumMod val="75000"/>
                  </a:srgbClr>
                </a:solidFill>
                <a:latin typeface="Calibri Light" panose="020F0302020204030204"/>
                <a:ea typeface="+mn-ea"/>
                <a:cs typeface="+mn-ea"/>
                <a:sym typeface="Arial" panose="020B0604020202020204" pitchFamily="34" charset="0"/>
              </a:rPr>
              <a:t>Lorem ipsum </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26" name="文本框 25"/>
          <p:cNvSpPr txBox="1"/>
          <p:nvPr>
            <p:custDataLst>
              <p:tags r:id="rId11"/>
            </p:custDataLst>
          </p:nvPr>
        </p:nvSpPr>
        <p:spPr>
          <a:xfrm>
            <a:off x="15754350" y="9194800"/>
            <a:ext cx="871220" cy="521970"/>
          </a:xfrm>
          <a:prstGeom prst="rect">
            <a:avLst/>
          </a:prstGeom>
          <a:noFill/>
        </p:spPr>
        <p:txBody>
          <a:bodyPr wrap="square" rtlCol="0">
            <a:spAutoFit/>
          </a:bodyPr>
          <a:p>
            <a:pPr algn="ctr"/>
            <a:r>
              <a:rPr lang="en-US" altLang="zh-CN" sz="2800" dirty="0">
                <a:sym typeface="Arial" panose="020B0604020202020204" pitchFamily="34" charset="0"/>
              </a:rPr>
              <a:t>03</a:t>
            </a:r>
            <a:endParaRPr lang="zh-CN" altLang="en-US" sz="2800" dirty="0">
              <a:sym typeface="Arial" panose="020B0604020202020204" pitchFamily="34" charset="0"/>
            </a:endParaRPr>
          </a:p>
        </p:txBody>
      </p:sp>
      <p:sp>
        <p:nvSpPr>
          <p:cNvPr id="27" name="矩形 26"/>
          <p:cNvSpPr/>
          <p:nvPr>
            <p:custDataLst>
              <p:tags r:id="rId12"/>
            </p:custDataLst>
          </p:nvPr>
        </p:nvSpPr>
        <p:spPr>
          <a:xfrm>
            <a:off x="16625482" y="9154163"/>
            <a:ext cx="1685825" cy="621213"/>
          </a:xfrm>
          <a:prstGeom prst="rect">
            <a:avLst/>
          </a:prstGeom>
        </p:spPr>
        <p:txBody>
          <a:bodyPr wrap="square" anchor="t" anchorCtr="0">
            <a:normAutofit fontScale="90000" lnSpcReduction="20000"/>
          </a:bodyPr>
          <a:p>
            <a:pPr algn="just">
              <a:lnSpc>
                <a:spcPct val="120000"/>
              </a:lnSpc>
            </a:pPr>
            <a:r>
              <a:rPr lang="en-US" altLang="zh-CN" kern="0" dirty="0">
                <a:sym typeface="Arial" panose="020B0604020202020204" pitchFamily="34" charset="0"/>
              </a:rPr>
              <a:t>Lorem ipsum dolor sit amet, </a:t>
            </a:r>
            <a:endParaRPr lang="en-US" altLang="zh-CN" kern="0" dirty="0">
              <a:sym typeface="Arial" panose="020B0604020202020204" pitchFamily="34" charset="0"/>
            </a:endParaRPr>
          </a:p>
        </p:txBody>
      </p:sp>
      <p:sp>
        <p:nvSpPr>
          <p:cNvPr id="28" name="矩形 27"/>
          <p:cNvSpPr/>
          <p:nvPr>
            <p:custDataLst>
              <p:tags r:id="rId13"/>
            </p:custDataLst>
          </p:nvPr>
        </p:nvSpPr>
        <p:spPr>
          <a:xfrm>
            <a:off x="16625482" y="8830721"/>
            <a:ext cx="1685825" cy="348486"/>
          </a:xfrm>
          <a:prstGeom prst="rect">
            <a:avLst/>
          </a:prstGeom>
        </p:spPr>
        <p:txBody>
          <a:bodyPr wrap="square" anchor="ctr" anchorCtr="0">
            <a:normAutofit fontScale="90000" lnSpcReduction="20000"/>
          </a:bodyPr>
          <a:p>
            <a:pPr algn="just">
              <a:lnSpc>
                <a:spcPct val="120000"/>
              </a:lnSpc>
            </a:pPr>
            <a:r>
              <a:rPr lang="en-US" altLang="zh-CN" b="1" kern="0">
                <a:solidFill>
                  <a:srgbClr val="63A537">
                    <a:lumMod val="75000"/>
                  </a:srgbClr>
                </a:solidFill>
                <a:latin typeface="Calibri Light" panose="020F0302020204030204"/>
                <a:ea typeface="+mn-ea"/>
                <a:cs typeface="+mn-ea"/>
                <a:sym typeface="Arial" panose="020B0604020202020204" pitchFamily="34" charset="0"/>
              </a:rPr>
              <a:t>Lorem ipsum </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29" name="文本框 28"/>
          <p:cNvSpPr txBox="1"/>
          <p:nvPr>
            <p:custDataLst>
              <p:tags r:id="rId14"/>
            </p:custDataLst>
          </p:nvPr>
        </p:nvSpPr>
        <p:spPr>
          <a:xfrm>
            <a:off x="15754350" y="10323195"/>
            <a:ext cx="991870" cy="521970"/>
          </a:xfrm>
          <a:prstGeom prst="rect">
            <a:avLst/>
          </a:prstGeom>
          <a:noFill/>
        </p:spPr>
        <p:txBody>
          <a:bodyPr wrap="square" rtlCol="0">
            <a:spAutoFit/>
          </a:bodyPr>
          <a:p>
            <a:pPr algn="ctr"/>
            <a:r>
              <a:rPr lang="en-US" altLang="zh-CN" sz="2800" dirty="0">
                <a:sym typeface="Arial" panose="020B0604020202020204" pitchFamily="34" charset="0"/>
              </a:rPr>
              <a:t>01</a:t>
            </a:r>
            <a:endParaRPr lang="zh-CN" altLang="en-US" sz="2800" dirty="0">
              <a:sym typeface="Arial" panose="020B0604020202020204" pitchFamily="34" charset="0"/>
            </a:endParaRPr>
          </a:p>
        </p:txBody>
      </p:sp>
      <p:sp>
        <p:nvSpPr>
          <p:cNvPr id="30" name="矩形 29"/>
          <p:cNvSpPr/>
          <p:nvPr>
            <p:custDataLst>
              <p:tags r:id="rId15"/>
            </p:custDataLst>
          </p:nvPr>
        </p:nvSpPr>
        <p:spPr>
          <a:xfrm>
            <a:off x="16625482" y="10282408"/>
            <a:ext cx="1685825" cy="621213"/>
          </a:xfrm>
          <a:prstGeom prst="rect">
            <a:avLst/>
          </a:prstGeom>
        </p:spPr>
        <p:txBody>
          <a:bodyPr wrap="square" anchor="t" anchorCtr="0">
            <a:normAutofit fontScale="90000" lnSpcReduction="20000"/>
          </a:bodyPr>
          <a:p>
            <a:pPr algn="just">
              <a:lnSpc>
                <a:spcPct val="120000"/>
              </a:lnSpc>
            </a:pPr>
            <a:r>
              <a:rPr lang="da-DK" altLang="zh-CN" kern="0">
                <a:sym typeface="Arial" panose="020B0604020202020204" pitchFamily="34" charset="0"/>
              </a:rPr>
              <a:t>Lorem ipsum dolor sit amet, </a:t>
            </a:r>
            <a:endParaRPr lang="en-US" altLang="zh-CN" kern="0" dirty="0">
              <a:sym typeface="Arial" panose="020B0604020202020204" pitchFamily="34" charset="0"/>
            </a:endParaRPr>
          </a:p>
        </p:txBody>
      </p:sp>
      <p:sp>
        <p:nvSpPr>
          <p:cNvPr id="31" name="矩形 30"/>
          <p:cNvSpPr/>
          <p:nvPr>
            <p:custDataLst>
              <p:tags r:id="rId16"/>
            </p:custDataLst>
          </p:nvPr>
        </p:nvSpPr>
        <p:spPr>
          <a:xfrm>
            <a:off x="16625482" y="9958965"/>
            <a:ext cx="1685825" cy="348486"/>
          </a:xfrm>
          <a:prstGeom prst="rect">
            <a:avLst/>
          </a:prstGeom>
        </p:spPr>
        <p:txBody>
          <a:bodyPr wrap="square" anchor="ctr" anchorCtr="0">
            <a:normAutofit fontScale="90000" lnSpcReduction="20000"/>
          </a:bodyPr>
          <a:p>
            <a:pPr algn="just">
              <a:lnSpc>
                <a:spcPct val="120000"/>
              </a:lnSpc>
            </a:pPr>
            <a:r>
              <a:rPr lang="en-US" altLang="zh-CN" b="1" kern="0">
                <a:solidFill>
                  <a:srgbClr val="63A537">
                    <a:lumMod val="75000"/>
                  </a:srgbClr>
                </a:solidFill>
                <a:latin typeface="Calibri Light" panose="020F0302020204030204"/>
                <a:ea typeface="+mn-ea"/>
                <a:cs typeface="+mn-ea"/>
                <a:sym typeface="Arial" panose="020B0604020202020204" pitchFamily="34" charset="0"/>
              </a:rPr>
              <a:t>Lorem ipsum </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3" name="KSO_Shape"/>
          <p:cNvSpPr/>
          <p:nvPr>
            <p:custDataLst>
              <p:tags r:id="rId17"/>
            </p:custDataLst>
          </p:nvPr>
        </p:nvSpPr>
        <p:spPr>
          <a:xfrm>
            <a:off x="15431335" y="7639105"/>
            <a:ext cx="1194148" cy="999864"/>
          </a:xfrm>
          <a:prstGeom prst="bentArrow">
            <a:avLst>
              <a:gd name="adj1" fmla="val 18510"/>
              <a:gd name="adj2" fmla="val 25000"/>
              <a:gd name="adj3" fmla="val 25000"/>
              <a:gd name="adj4" fmla="val 27631"/>
            </a:avLst>
          </a:prstGeom>
          <a:solidFill>
            <a:srgbClr val="CDD8AA"/>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13" name="KSO_Shape"/>
          <p:cNvSpPr/>
          <p:nvPr>
            <p:custDataLst>
              <p:tags r:id="rId18"/>
            </p:custDataLst>
          </p:nvPr>
        </p:nvSpPr>
        <p:spPr>
          <a:xfrm flipH="1">
            <a:off x="14424750" y="8198739"/>
            <a:ext cx="1194148" cy="999864"/>
          </a:xfrm>
          <a:prstGeom prst="bentArrow">
            <a:avLst>
              <a:gd name="adj1" fmla="val 18510"/>
              <a:gd name="adj2" fmla="val 25000"/>
              <a:gd name="adj3" fmla="val 25000"/>
              <a:gd name="adj4" fmla="val 27631"/>
            </a:avLst>
          </a:prstGeom>
          <a:solidFill>
            <a:srgbClr val="B1C38C"/>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15" name="KSO_Shape"/>
          <p:cNvSpPr/>
          <p:nvPr>
            <p:custDataLst>
              <p:tags r:id="rId19"/>
            </p:custDataLst>
          </p:nvPr>
        </p:nvSpPr>
        <p:spPr>
          <a:xfrm>
            <a:off x="15431335" y="8758373"/>
            <a:ext cx="1194148" cy="999864"/>
          </a:xfrm>
          <a:prstGeom prst="bentArrow">
            <a:avLst>
              <a:gd name="adj1" fmla="val 18510"/>
              <a:gd name="adj2" fmla="val 25000"/>
              <a:gd name="adj3" fmla="val 25000"/>
              <a:gd name="adj4" fmla="val 27631"/>
            </a:avLst>
          </a:prstGeom>
          <a:solidFill>
            <a:srgbClr val="A2B06C"/>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32" name="KSO_Shape"/>
          <p:cNvSpPr/>
          <p:nvPr>
            <p:custDataLst>
              <p:tags r:id="rId20"/>
            </p:custDataLst>
          </p:nvPr>
        </p:nvSpPr>
        <p:spPr>
          <a:xfrm flipH="1">
            <a:off x="14424750" y="9318007"/>
            <a:ext cx="1194148" cy="999864"/>
          </a:xfrm>
          <a:prstGeom prst="bentArrow">
            <a:avLst>
              <a:gd name="adj1" fmla="val 18510"/>
              <a:gd name="adj2" fmla="val 25000"/>
              <a:gd name="adj3" fmla="val 25000"/>
              <a:gd name="adj4" fmla="val 27631"/>
            </a:avLst>
          </a:prstGeom>
          <a:solidFill>
            <a:srgbClr val="758D55"/>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33" name="KSO_Shape"/>
          <p:cNvSpPr/>
          <p:nvPr>
            <p:custDataLst>
              <p:tags r:id="rId21"/>
            </p:custDataLst>
          </p:nvPr>
        </p:nvSpPr>
        <p:spPr>
          <a:xfrm>
            <a:off x="15431336" y="9877641"/>
            <a:ext cx="1194148" cy="999864"/>
          </a:xfrm>
          <a:prstGeom prst="bentArrow">
            <a:avLst>
              <a:gd name="adj1" fmla="val 18510"/>
              <a:gd name="adj2" fmla="val 25000"/>
              <a:gd name="adj3" fmla="val 25000"/>
              <a:gd name="adj4" fmla="val 27631"/>
            </a:avLst>
          </a:prstGeom>
          <a:solidFill>
            <a:srgbClr val="556740"/>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pic>
        <p:nvPicPr>
          <p:cNvPr id="34" name="图片 33" descr="0172d0dc26b25d2e622eceade12082b0b4877cadcac02-NCB2wE_fw658"/>
          <p:cNvPicPr>
            <a:picLocks noChangeAspect="1"/>
          </p:cNvPicPr>
          <p:nvPr/>
        </p:nvPicPr>
        <p:blipFill>
          <a:blip r:embed="rId22"/>
          <a:stretch>
            <a:fillRect/>
          </a:stretch>
        </p:blipFill>
        <p:spPr>
          <a:xfrm>
            <a:off x="878840" y="-182245"/>
            <a:ext cx="2775585" cy="3418840"/>
          </a:xfrm>
          <a:prstGeom prst="rect">
            <a:avLst/>
          </a:prstGeom>
        </p:spPr>
      </p:pic>
      <p:sp>
        <p:nvSpPr>
          <p:cNvPr id="35" name="TextBox 28"/>
          <p:cNvSpPr txBox="1"/>
          <p:nvPr/>
        </p:nvSpPr>
        <p:spPr>
          <a:xfrm>
            <a:off x="4751705" y="1066800"/>
            <a:ext cx="2688590"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Predoo </a:t>
            </a:r>
            <a:r>
              <a:rPr lang="zh-CN" altLang="en-US" sz="2665" b="1" dirty="0" smtClean="0">
                <a:solidFill>
                  <a:schemeClr val="bg1"/>
                </a:solidFill>
                <a:latin typeface="Mangal" panose="02040503050203030202" pitchFamily="18" charset="0"/>
                <a:cs typeface="Mangal" panose="02040503050203030202" pitchFamily="18" charset="0"/>
              </a:rPr>
              <a:t>有效性</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6" name="TextBox 24"/>
          <p:cNvSpPr txBox="1"/>
          <p:nvPr/>
        </p:nvSpPr>
        <p:spPr>
          <a:xfrm>
            <a:off x="1395095" y="2913380"/>
            <a:ext cx="4251325" cy="2378710"/>
          </a:xfrm>
          <a:prstGeom prst="rect">
            <a:avLst/>
          </a:prstGeom>
          <a:noFill/>
        </p:spPr>
        <p:txBody>
          <a:bodyPr wrap="square" rtlCol="0">
            <a:spAutoFit/>
          </a:bodyPr>
          <a:p>
            <a:r>
              <a:rPr lang="en-US" altLang="zh-CN" sz="1860" dirty="0">
                <a:solidFill>
                  <a:schemeClr val="tx1">
                    <a:lumMod val="75000"/>
                    <a:lumOff val="25000"/>
                  </a:schemeClr>
                </a:solidFill>
              </a:rPr>
              <a:t>        </a:t>
            </a:r>
            <a:r>
              <a:rPr lang="zh-CN" altLang="en-US" sz="1860" dirty="0">
                <a:solidFill>
                  <a:schemeClr val="tx1">
                    <a:lumMod val="75000"/>
                    <a:lumOff val="25000"/>
                  </a:schemeClr>
                </a:solidFill>
              </a:rPr>
              <a:t>从</a:t>
            </a:r>
            <a:r>
              <a:rPr lang="en-US" altLang="zh-CN" sz="1860" dirty="0">
                <a:solidFill>
                  <a:schemeClr val="tx1">
                    <a:lumMod val="75000"/>
                    <a:lumOff val="25000"/>
                  </a:schemeClr>
                </a:solidFill>
              </a:rPr>
              <a:t>Predoo</a:t>
            </a:r>
            <a:r>
              <a:rPr lang="zh-CN" altLang="en-US" sz="1860" dirty="0">
                <a:solidFill>
                  <a:schemeClr val="tx1">
                    <a:lumMod val="75000"/>
                    <a:lumOff val="25000"/>
                  </a:schemeClr>
                </a:solidFill>
              </a:rPr>
              <a:t>所揭示的各算子的最大误差与</a:t>
            </a:r>
            <a:r>
              <a:rPr lang="en-US" altLang="zh-CN" sz="1860" dirty="0">
                <a:solidFill>
                  <a:schemeClr val="tx1">
                    <a:lumMod val="75000"/>
                    <a:lumOff val="25000"/>
                  </a:schemeClr>
                </a:solidFill>
              </a:rPr>
              <a:t>TensorFlow</a:t>
            </a:r>
            <a:r>
              <a:rPr lang="zh-CN" altLang="en-US" sz="1860" dirty="0">
                <a:solidFill>
                  <a:schemeClr val="tx1">
                    <a:lumMod val="75000"/>
                    <a:lumOff val="25000"/>
                  </a:schemeClr>
                </a:solidFill>
              </a:rPr>
              <a:t>中各算子的内置阈值</a:t>
            </a:r>
            <a:r>
              <a:rPr lang="zh-CN" altLang="en-US" sz="1860" dirty="0">
                <a:solidFill>
                  <a:schemeClr val="tx1">
                    <a:lumMod val="75000"/>
                    <a:lumOff val="25000"/>
                  </a:schemeClr>
                </a:solidFill>
              </a:rPr>
              <a:t>的对比中不难看出，</a:t>
            </a:r>
            <a:r>
              <a:rPr lang="en-US" altLang="zh-CN" sz="1860" dirty="0">
                <a:solidFill>
                  <a:schemeClr val="tx1">
                    <a:lumMod val="75000"/>
                    <a:lumOff val="25000"/>
                  </a:schemeClr>
                </a:solidFill>
              </a:rPr>
              <a:t>Predoo</a:t>
            </a:r>
            <a:r>
              <a:rPr lang="zh-CN" altLang="en-US" sz="1860" dirty="0">
                <a:solidFill>
                  <a:schemeClr val="tx1">
                    <a:lumMod val="75000"/>
                    <a:lumOff val="25000"/>
                  </a:schemeClr>
                </a:solidFill>
              </a:rPr>
              <a:t>为所有</a:t>
            </a:r>
            <a:r>
              <a:rPr lang="en-US" altLang="zh-CN" sz="1860" dirty="0">
                <a:solidFill>
                  <a:schemeClr val="tx1">
                    <a:lumMod val="75000"/>
                    <a:lumOff val="25000"/>
                  </a:schemeClr>
                </a:solidFill>
              </a:rPr>
              <a:t>DL</a:t>
            </a:r>
            <a:r>
              <a:rPr lang="zh-CN" altLang="en-US" sz="1860" dirty="0">
                <a:solidFill>
                  <a:schemeClr val="tx1">
                    <a:lumMod val="75000"/>
                    <a:lumOff val="25000"/>
                  </a:schemeClr>
                </a:solidFill>
              </a:rPr>
              <a:t>算子找出了更高的</a:t>
            </a:r>
            <a:r>
              <a:rPr lang="zh-CN" altLang="en-US" sz="1860" dirty="0">
                <a:solidFill>
                  <a:schemeClr val="tx1">
                    <a:lumMod val="75000"/>
                    <a:lumOff val="25000"/>
                  </a:schemeClr>
                </a:solidFill>
              </a:rPr>
              <a:t>误差。</a:t>
            </a:r>
            <a:endParaRPr lang="zh-CN" altLang="en-US" sz="1860" dirty="0">
              <a:solidFill>
                <a:schemeClr val="tx1">
                  <a:lumMod val="75000"/>
                  <a:lumOff val="25000"/>
                </a:schemeClr>
              </a:solidFill>
            </a:endParaRPr>
          </a:p>
          <a:p>
            <a:r>
              <a:rPr lang="en-US" altLang="zh-CN" sz="1860" dirty="0">
                <a:solidFill>
                  <a:schemeClr val="tx1">
                    <a:lumMod val="75000"/>
                    <a:lumOff val="25000"/>
                  </a:schemeClr>
                </a:solidFill>
              </a:rPr>
              <a:t>       </a:t>
            </a:r>
            <a:r>
              <a:rPr lang="zh-CN" altLang="en-US" sz="1860" dirty="0">
                <a:solidFill>
                  <a:schemeClr val="tx1">
                    <a:lumMod val="75000"/>
                    <a:lumOff val="25000"/>
                  </a:schemeClr>
                </a:solidFill>
              </a:rPr>
              <a:t>同时</a:t>
            </a:r>
            <a:r>
              <a:rPr lang="en-US" altLang="zh-CN" sz="1860" dirty="0">
                <a:solidFill>
                  <a:schemeClr val="tx1">
                    <a:lumMod val="75000"/>
                    <a:lumOff val="25000"/>
                  </a:schemeClr>
                </a:solidFill>
              </a:rPr>
              <a:t>Predoo</a:t>
            </a:r>
            <a:r>
              <a:rPr lang="zh-CN" altLang="en-US" sz="1860" dirty="0">
                <a:solidFill>
                  <a:schemeClr val="tx1">
                    <a:lumMod val="75000"/>
                    <a:lumOff val="25000"/>
                  </a:schemeClr>
                </a:solidFill>
              </a:rPr>
              <a:t>可以为算子产生比内置测试输入高多个数量级的测试输入。在运行时间上，得益于启发式算法，</a:t>
            </a:r>
            <a:r>
              <a:rPr lang="en-US" altLang="zh-CN" sz="1860" dirty="0">
                <a:solidFill>
                  <a:schemeClr val="tx1">
                    <a:lumMod val="75000"/>
                    <a:lumOff val="25000"/>
                  </a:schemeClr>
                </a:solidFill>
              </a:rPr>
              <a:t>Predoo</a:t>
            </a:r>
            <a:r>
              <a:rPr lang="zh-CN" altLang="en-US" sz="1860" dirty="0">
                <a:solidFill>
                  <a:schemeClr val="tx1">
                    <a:lumMod val="75000"/>
                    <a:lumOff val="25000"/>
                  </a:schemeClr>
                </a:solidFill>
              </a:rPr>
              <a:t>运行时间</a:t>
            </a:r>
            <a:r>
              <a:rPr lang="zh-CN" altLang="en-US" sz="1860" dirty="0">
                <a:solidFill>
                  <a:schemeClr val="tx1">
                    <a:lumMod val="75000"/>
                    <a:lumOff val="25000"/>
                  </a:schemeClr>
                </a:solidFill>
              </a:rPr>
              <a:t>更短。</a:t>
            </a:r>
            <a:endParaRPr lang="zh-CN" altLang="en-US" sz="1860" dirty="0">
              <a:solidFill>
                <a:schemeClr val="tx1">
                  <a:lumMod val="75000"/>
                  <a:lumOff val="25000"/>
                </a:schemeClr>
              </a:solidFill>
            </a:endParaRPr>
          </a:p>
        </p:txBody>
      </p:sp>
      <p:pic>
        <p:nvPicPr>
          <p:cNvPr id="4" name="图片 3"/>
          <p:cNvPicPr>
            <a:picLocks noChangeAspect="1"/>
          </p:cNvPicPr>
          <p:nvPr/>
        </p:nvPicPr>
        <p:blipFill>
          <a:blip r:embed="rId23"/>
          <a:stretch>
            <a:fillRect/>
          </a:stretch>
        </p:blipFill>
        <p:spPr>
          <a:xfrm>
            <a:off x="7931785" y="906780"/>
            <a:ext cx="3700780" cy="2265680"/>
          </a:xfrm>
          <a:prstGeom prst="rect">
            <a:avLst/>
          </a:prstGeom>
        </p:spPr>
      </p:pic>
      <p:pic>
        <p:nvPicPr>
          <p:cNvPr id="5" name="图片 4"/>
          <p:cNvPicPr>
            <a:picLocks noChangeAspect="1"/>
          </p:cNvPicPr>
          <p:nvPr/>
        </p:nvPicPr>
        <p:blipFill>
          <a:blip r:embed="rId24"/>
          <a:stretch>
            <a:fillRect/>
          </a:stretch>
        </p:blipFill>
        <p:spPr>
          <a:xfrm>
            <a:off x="7165340" y="3236595"/>
            <a:ext cx="4667250" cy="3390900"/>
          </a:xfrm>
          <a:prstGeom prst="rect">
            <a:avLst/>
          </a:prstGeom>
        </p:spPr>
      </p:pic>
    </p:spTree>
    <p:custDataLst>
      <p:tags r:id="rId2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18770" y="393065"/>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901315"/>
            <a:ext cx="3275965" cy="1198880"/>
          </a:xfrm>
          <a:prstGeom prst="rect">
            <a:avLst/>
          </a:prstGeom>
          <a:noFill/>
        </p:spPr>
        <p:txBody>
          <a:bodyPr wrap="square" rtlCol="0">
            <a:spAutoFit/>
          </a:bodyPr>
          <a:p>
            <a:r>
              <a:rPr lang="en-US" altLang="zh-CN" sz="3600" b="1">
                <a:latin typeface="逐浪粗宋简体" panose="02010601030101010101" charset="-122"/>
                <a:ea typeface="逐浪粗宋简体" panose="02010601030101010101" charset="-122"/>
              </a:rPr>
              <a:t>Predoo</a:t>
            </a:r>
            <a:r>
              <a:rPr lang="zh-CN" altLang="en-US" sz="3600" b="1">
                <a:latin typeface="逐浪粗宋简体" panose="02010601030101010101" charset="-122"/>
                <a:ea typeface="逐浪粗宋简体" panose="02010601030101010101" charset="-122"/>
              </a:rPr>
              <a:t>文件解析</a:t>
            </a:r>
            <a:endParaRPr lang="zh-CN" altLang="en-US" sz="3600" b="1">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03</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组合 11"/>
          <p:cNvGrpSpPr/>
          <p:nvPr/>
        </p:nvGrpSpPr>
        <p:grpSpPr>
          <a:xfrm>
            <a:off x="3967665" y="814070"/>
            <a:ext cx="9539757" cy="5260453"/>
            <a:chOff x="3379" y="3440"/>
            <a:chExt cx="9807" cy="1980"/>
          </a:xfrm>
        </p:grpSpPr>
        <p:sp>
          <p:nvSpPr>
            <p:cNvPr id="29" name="TextBox 28"/>
            <p:cNvSpPr txBox="1"/>
            <p:nvPr/>
          </p:nvSpPr>
          <p:spPr>
            <a:xfrm>
              <a:off x="3379" y="3440"/>
              <a:ext cx="4234" cy="189"/>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文件结构</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7157" y="3718"/>
              <a:ext cx="6029" cy="1702"/>
            </a:xfrm>
            <a:prstGeom prst="rect">
              <a:avLst/>
            </a:prstGeom>
            <a:noFill/>
          </p:spPr>
          <p:txBody>
            <a:bodyPr wrap="square" rtlCol="0">
              <a:spAutoFit/>
            </a:bodyPr>
            <a:p>
              <a:r>
                <a:rPr sz="1600" dirty="0">
                  <a:solidFill>
                    <a:schemeClr val="tx1">
                      <a:lumMod val="75000"/>
                      <a:lumOff val="25000"/>
                    </a:schemeClr>
                  </a:solidFill>
                </a:rPr>
                <a:t>experiment</a:t>
              </a:r>
              <a:endParaRPr sz="1600" dirty="0">
                <a:solidFill>
                  <a:schemeClr val="tx1">
                    <a:lumMod val="75000"/>
                    <a:lumOff val="25000"/>
                  </a:schemeClr>
                </a:solidFill>
              </a:endParaRPr>
            </a:p>
            <a:p>
              <a:r>
                <a:rPr sz="1600" dirty="0">
                  <a:solidFill>
                    <a:schemeClr val="tx1">
                      <a:lumMod val="75000"/>
                      <a:lumOff val="25000"/>
                    </a:schemeClr>
                  </a:solidFill>
                </a:rPr>
                <a:t>│  ├─Heuristic_based</a:t>
              </a:r>
              <a:endParaRPr sz="1600" dirty="0">
                <a:solidFill>
                  <a:schemeClr val="tx1">
                    <a:lumMod val="75000"/>
                    <a:lumOff val="25000"/>
                  </a:schemeClr>
                </a:solidFill>
              </a:endParaRPr>
            </a:p>
            <a:p>
              <a:r>
                <a:rPr sz="1600" dirty="0">
                  <a:solidFill>
                    <a:schemeClr val="tx1">
                      <a:lumMod val="75000"/>
                      <a:lumOff val="25000"/>
                    </a:schemeClr>
                  </a:solidFill>
                </a:rPr>
                <a:t>│  │      conv2d_guided.py</a:t>
              </a:r>
              <a:endParaRPr sz="1600" dirty="0">
                <a:solidFill>
                  <a:schemeClr val="tx1">
                    <a:lumMod val="75000"/>
                    <a:lumOff val="25000"/>
                  </a:schemeClr>
                </a:solidFill>
              </a:endParaRPr>
            </a:p>
            <a:p>
              <a:r>
                <a:rPr sz="1600" dirty="0">
                  <a:solidFill>
                    <a:schemeClr val="tx1">
                      <a:lumMod val="75000"/>
                      <a:lumOff val="25000"/>
                    </a:schemeClr>
                  </a:solidFill>
                </a:rPr>
                <a:t>│  │      Norm_guided.py</a:t>
              </a:r>
              <a:endParaRPr sz="1600" dirty="0">
                <a:solidFill>
                  <a:schemeClr val="tx1">
                    <a:lumMod val="75000"/>
                    <a:lumOff val="25000"/>
                  </a:schemeClr>
                </a:solidFill>
              </a:endParaRPr>
            </a:p>
            <a:p>
              <a:r>
                <a:rPr sz="1600" dirty="0">
                  <a:solidFill>
                    <a:schemeClr val="tx1">
                      <a:lumMod val="75000"/>
                      <a:lumOff val="25000"/>
                    </a:schemeClr>
                  </a:solidFill>
                </a:rPr>
                <a:t>│  │      pooing_guided.py</a:t>
              </a:r>
              <a:endParaRPr sz="1600" dirty="0">
                <a:solidFill>
                  <a:schemeClr val="tx1">
                    <a:lumMod val="75000"/>
                    <a:lumOff val="25000"/>
                  </a:schemeClr>
                </a:solidFill>
              </a:endParaRPr>
            </a:p>
            <a:p>
              <a:r>
                <a:rPr sz="1600" dirty="0">
                  <a:solidFill>
                    <a:schemeClr val="tx1">
                      <a:lumMod val="75000"/>
                      <a:lumOff val="25000"/>
                    </a:schemeClr>
                  </a:solidFill>
                </a:rPr>
                <a:t>│  │      relu_guided.py</a:t>
              </a:r>
              <a:endParaRPr sz="1600" dirty="0">
                <a:solidFill>
                  <a:schemeClr val="tx1">
                    <a:lumMod val="75000"/>
                    <a:lumOff val="25000"/>
                  </a:schemeClr>
                </a:solidFill>
              </a:endParaRPr>
            </a:p>
            <a:p>
              <a:r>
                <a:rPr sz="1600" dirty="0">
                  <a:solidFill>
                    <a:schemeClr val="tx1">
                      <a:lumMod val="75000"/>
                      <a:lumOff val="25000"/>
                    </a:schemeClr>
                  </a:solidFill>
                </a:rPr>
                <a:t>│  │      sigmoid_guided.py</a:t>
              </a:r>
              <a:endParaRPr sz="1600" dirty="0">
                <a:solidFill>
                  <a:schemeClr val="tx1">
                    <a:lumMod val="75000"/>
                    <a:lumOff val="25000"/>
                  </a:schemeClr>
                </a:solidFill>
              </a:endParaRPr>
            </a:p>
            <a:p>
              <a:r>
                <a:rPr sz="1600" dirty="0">
                  <a:solidFill>
                    <a:schemeClr val="tx1">
                      <a:lumMod val="75000"/>
                      <a:lumOff val="25000"/>
                    </a:schemeClr>
                  </a:solidFill>
                </a:rPr>
                <a:t>│  │      softmax_guided.py</a:t>
              </a:r>
              <a:endParaRPr sz="1600" dirty="0">
                <a:solidFill>
                  <a:schemeClr val="tx1">
                    <a:lumMod val="75000"/>
                    <a:lumOff val="25000"/>
                  </a:schemeClr>
                </a:solidFill>
              </a:endParaRPr>
            </a:p>
            <a:p>
              <a:r>
                <a:rPr sz="1600" dirty="0">
                  <a:solidFill>
                    <a:schemeClr val="tx1">
                      <a:lumMod val="75000"/>
                      <a:lumOff val="25000"/>
                    </a:schemeClr>
                  </a:solidFill>
                </a:rPr>
                <a:t>│  │      tanh_guided.py</a:t>
              </a:r>
              <a:endParaRPr sz="1600" dirty="0">
                <a:solidFill>
                  <a:schemeClr val="tx1">
                    <a:lumMod val="75000"/>
                    <a:lumOff val="25000"/>
                  </a:schemeClr>
                </a:solidFill>
              </a:endParaRPr>
            </a:p>
            <a:p>
              <a:r>
                <a:rPr sz="1600" dirty="0">
                  <a:solidFill>
                    <a:schemeClr val="tx1">
                      <a:lumMod val="75000"/>
                      <a:lumOff val="25000"/>
                    </a:schemeClr>
                  </a:solidFill>
                </a:rPr>
                <a:t>│  │</a:t>
              </a:r>
              <a:endParaRPr sz="1600" dirty="0">
                <a:solidFill>
                  <a:schemeClr val="tx1">
                    <a:lumMod val="75000"/>
                    <a:lumOff val="25000"/>
                  </a:schemeClr>
                </a:solidFill>
              </a:endParaRPr>
            </a:p>
            <a:p>
              <a:r>
                <a:rPr sz="1600" dirty="0">
                  <a:solidFill>
                    <a:schemeClr val="tx1">
                      <a:lumMod val="75000"/>
                      <a:lumOff val="25000"/>
                    </a:schemeClr>
                  </a:solidFill>
                </a:rPr>
                <a:t>│  └─random</a:t>
              </a:r>
              <a:endParaRPr sz="1600" dirty="0">
                <a:solidFill>
                  <a:schemeClr val="tx1">
                    <a:lumMod val="75000"/>
                    <a:lumOff val="25000"/>
                  </a:schemeClr>
                </a:solidFill>
              </a:endParaRPr>
            </a:p>
            <a:p>
              <a:r>
                <a:rPr sz="1600" dirty="0">
                  <a:solidFill>
                    <a:schemeClr val="tx1">
                      <a:lumMod val="75000"/>
                      <a:lumOff val="25000"/>
                    </a:schemeClr>
                  </a:solidFill>
                </a:rPr>
                <a:t>│          conv2dTest.py</a:t>
              </a:r>
              <a:endParaRPr sz="1600" dirty="0">
                <a:solidFill>
                  <a:schemeClr val="tx1">
                    <a:lumMod val="75000"/>
                    <a:lumOff val="25000"/>
                  </a:schemeClr>
                </a:solidFill>
              </a:endParaRPr>
            </a:p>
            <a:p>
              <a:r>
                <a:rPr sz="1600" dirty="0">
                  <a:solidFill>
                    <a:schemeClr val="tx1">
                      <a:lumMod val="75000"/>
                      <a:lumOff val="25000"/>
                    </a:schemeClr>
                  </a:solidFill>
                </a:rPr>
                <a:t>│          NormTest.py</a:t>
              </a:r>
              <a:endParaRPr sz="1600" dirty="0">
                <a:solidFill>
                  <a:schemeClr val="tx1">
                    <a:lumMod val="75000"/>
                    <a:lumOff val="25000"/>
                  </a:schemeClr>
                </a:solidFill>
              </a:endParaRPr>
            </a:p>
            <a:p>
              <a:r>
                <a:rPr sz="1600" dirty="0">
                  <a:solidFill>
                    <a:schemeClr val="tx1">
                      <a:lumMod val="75000"/>
                      <a:lumOff val="25000"/>
                    </a:schemeClr>
                  </a:solidFill>
                </a:rPr>
                <a:t>│          poolingTest.py</a:t>
              </a:r>
              <a:endParaRPr sz="1600" dirty="0">
                <a:solidFill>
                  <a:schemeClr val="tx1">
                    <a:lumMod val="75000"/>
                    <a:lumOff val="25000"/>
                  </a:schemeClr>
                </a:solidFill>
              </a:endParaRPr>
            </a:p>
            <a:p>
              <a:r>
                <a:rPr sz="1600" dirty="0">
                  <a:solidFill>
                    <a:schemeClr val="tx1">
                      <a:lumMod val="75000"/>
                      <a:lumOff val="25000"/>
                    </a:schemeClr>
                  </a:solidFill>
                </a:rPr>
                <a:t>│          reluTest.py</a:t>
              </a:r>
              <a:endParaRPr sz="1600" dirty="0">
                <a:solidFill>
                  <a:schemeClr val="tx1">
                    <a:lumMod val="75000"/>
                    <a:lumOff val="25000"/>
                  </a:schemeClr>
                </a:solidFill>
              </a:endParaRPr>
            </a:p>
            <a:p>
              <a:r>
                <a:rPr sz="1600" dirty="0">
                  <a:solidFill>
                    <a:schemeClr val="tx1">
                      <a:lumMod val="75000"/>
                      <a:lumOff val="25000"/>
                    </a:schemeClr>
                  </a:solidFill>
                </a:rPr>
                <a:t>│          sigmoidTest.py</a:t>
              </a:r>
              <a:endParaRPr sz="1600" dirty="0">
                <a:solidFill>
                  <a:schemeClr val="tx1">
                    <a:lumMod val="75000"/>
                    <a:lumOff val="25000"/>
                  </a:schemeClr>
                </a:solidFill>
              </a:endParaRPr>
            </a:p>
            <a:p>
              <a:r>
                <a:rPr sz="1600" dirty="0">
                  <a:solidFill>
                    <a:schemeClr val="tx1">
                      <a:lumMod val="75000"/>
                      <a:lumOff val="25000"/>
                    </a:schemeClr>
                  </a:solidFill>
                </a:rPr>
                <a:t>│          softmaxTest.py</a:t>
              </a:r>
              <a:endParaRPr sz="1600" dirty="0">
                <a:solidFill>
                  <a:schemeClr val="tx1">
                    <a:lumMod val="75000"/>
                    <a:lumOff val="25000"/>
                  </a:schemeClr>
                </a:solidFill>
              </a:endParaRPr>
            </a:p>
            <a:p>
              <a:r>
                <a:rPr sz="1600" dirty="0">
                  <a:solidFill>
                    <a:schemeClr val="tx1">
                      <a:lumMod val="75000"/>
                      <a:lumOff val="25000"/>
                    </a:schemeClr>
                  </a:solidFill>
                </a:rPr>
                <a:t>│          tanhTest.py</a:t>
              </a:r>
              <a:endParaRPr sz="1600" dirty="0">
                <a:solidFill>
                  <a:schemeClr val="tx1">
                    <a:lumMod val="75000"/>
                    <a:lumOff val="25000"/>
                  </a:schemeClr>
                </a:solidFill>
              </a:endParaRPr>
            </a:p>
          </p:txBody>
        </p:sp>
      </p:grpSp>
      <p:pic>
        <p:nvPicPr>
          <p:cNvPr id="3" name="图片 2" descr="0172d0dc26b25d2e622eceade12082b0b4877cadcac02-NCB2wE_fw658"/>
          <p:cNvPicPr>
            <a:picLocks noChangeAspect="1"/>
          </p:cNvPicPr>
          <p:nvPr/>
        </p:nvPicPr>
        <p:blipFill>
          <a:blip r:embed="rId2"/>
          <a:stretch>
            <a:fillRect/>
          </a:stretch>
        </p:blipFill>
        <p:spPr>
          <a:xfrm>
            <a:off x="504825" y="-295910"/>
            <a:ext cx="1847850" cy="2275840"/>
          </a:xfrm>
          <a:prstGeom prst="rect">
            <a:avLst/>
          </a:prstGeom>
        </p:spPr>
      </p:pic>
      <p:sp>
        <p:nvSpPr>
          <p:cNvPr id="2" name="TextBox 24"/>
          <p:cNvSpPr txBox="1"/>
          <p:nvPr/>
        </p:nvSpPr>
        <p:spPr>
          <a:xfrm>
            <a:off x="4444762" y="1552659"/>
            <a:ext cx="5864709" cy="2306955"/>
          </a:xfrm>
          <a:prstGeom prst="rect">
            <a:avLst/>
          </a:prstGeom>
          <a:noFill/>
        </p:spPr>
        <p:txBody>
          <a:bodyPr wrap="square" rtlCol="0">
            <a:spAutoFit/>
          </a:bodyPr>
          <a:p>
            <a:r>
              <a:rPr sz="1600" dirty="0">
                <a:solidFill>
                  <a:schemeClr val="tx1">
                    <a:lumMod val="75000"/>
                    <a:lumOff val="25000"/>
                  </a:schemeClr>
                </a:solidFill>
              </a:rPr>
              <a:t>release</a:t>
            </a:r>
            <a:endParaRPr sz="1600" dirty="0">
              <a:solidFill>
                <a:schemeClr val="tx1">
                  <a:lumMod val="75000"/>
                  <a:lumOff val="25000"/>
                </a:schemeClr>
              </a:solidFill>
            </a:endParaRPr>
          </a:p>
          <a:p>
            <a:r>
              <a:rPr sz="1600" dirty="0">
                <a:solidFill>
                  <a:schemeClr val="tx1">
                    <a:lumMod val="75000"/>
                    <a:lumOff val="25000"/>
                  </a:schemeClr>
                </a:solidFill>
              </a:rPr>
              <a:t>    │  CreateCorpus.py</a:t>
            </a:r>
            <a:endParaRPr sz="1600" dirty="0">
              <a:solidFill>
                <a:schemeClr val="tx1">
                  <a:lumMod val="75000"/>
                  <a:lumOff val="25000"/>
                </a:schemeClr>
              </a:solidFill>
            </a:endParaRPr>
          </a:p>
          <a:p>
            <a:r>
              <a:rPr sz="1600" dirty="0">
                <a:solidFill>
                  <a:schemeClr val="tx1">
                    <a:lumMod val="75000"/>
                    <a:lumOff val="25000"/>
                  </a:schemeClr>
                </a:solidFill>
              </a:rPr>
              <a:t>    │  createOpJson.py</a:t>
            </a:r>
            <a:endParaRPr sz="1600" dirty="0">
              <a:solidFill>
                <a:schemeClr val="tx1">
                  <a:lumMod val="75000"/>
                  <a:lumOff val="25000"/>
                </a:schemeClr>
              </a:solidFill>
            </a:endParaRPr>
          </a:p>
          <a:p>
            <a:r>
              <a:rPr sz="1600" dirty="0">
                <a:solidFill>
                  <a:schemeClr val="tx1">
                    <a:lumMod val="75000"/>
                    <a:lumOff val="25000"/>
                  </a:schemeClr>
                </a:solidFill>
              </a:rPr>
              <a:t>    │  main.py</a:t>
            </a:r>
            <a:endParaRPr sz="1600" dirty="0">
              <a:solidFill>
                <a:schemeClr val="tx1">
                  <a:lumMod val="75000"/>
                  <a:lumOff val="25000"/>
                </a:schemeClr>
              </a:solidFill>
            </a:endParaRPr>
          </a:p>
          <a:p>
            <a:r>
              <a:rPr sz="1600" dirty="0">
                <a:solidFill>
                  <a:schemeClr val="tx1">
                    <a:lumMod val="75000"/>
                    <a:lumOff val="25000"/>
                  </a:schemeClr>
                </a:solidFill>
              </a:rPr>
              <a:t>    │  OpInfo.json</a:t>
            </a:r>
            <a:endParaRPr sz="1600" dirty="0">
              <a:solidFill>
                <a:schemeClr val="tx1">
                  <a:lumMod val="75000"/>
                  <a:lumOff val="25000"/>
                </a:schemeClr>
              </a:solidFill>
            </a:endParaRPr>
          </a:p>
          <a:p>
            <a:r>
              <a:rPr sz="1600" dirty="0">
                <a:solidFill>
                  <a:schemeClr val="tx1">
                    <a:lumMod val="75000"/>
                    <a:lumOff val="25000"/>
                  </a:schemeClr>
                </a:solidFill>
              </a:rPr>
              <a:t>    │  Op_execute.py</a:t>
            </a:r>
            <a:endParaRPr sz="1600" dirty="0">
              <a:solidFill>
                <a:schemeClr val="tx1">
                  <a:lumMod val="75000"/>
                  <a:lumOff val="25000"/>
                </a:schemeClr>
              </a:solidFill>
            </a:endParaRPr>
          </a:p>
          <a:p>
            <a:r>
              <a:rPr sz="1600" dirty="0">
                <a:solidFill>
                  <a:schemeClr val="tx1">
                    <a:lumMod val="75000"/>
                    <a:lumOff val="25000"/>
                  </a:schemeClr>
                </a:solidFill>
              </a:rPr>
              <a:t>    │  readme.txt</a:t>
            </a:r>
            <a:endParaRPr sz="1600" dirty="0">
              <a:solidFill>
                <a:schemeClr val="tx1">
                  <a:lumMod val="75000"/>
                  <a:lumOff val="25000"/>
                </a:schemeClr>
              </a:solidFill>
            </a:endParaRPr>
          </a:p>
          <a:p>
            <a:r>
              <a:rPr sz="1600" dirty="0">
                <a:solidFill>
                  <a:schemeClr val="tx1">
                    <a:lumMod val="75000"/>
                    <a:lumOff val="25000"/>
                  </a:schemeClr>
                </a:solidFill>
              </a:rPr>
              <a:t>    │  readOpJson.py</a:t>
            </a:r>
            <a:endParaRPr sz="1600" dirty="0">
              <a:solidFill>
                <a:schemeClr val="tx1">
                  <a:lumMod val="75000"/>
                  <a:lumOff val="25000"/>
                </a:schemeClr>
              </a:solidFill>
            </a:endParaRPr>
          </a:p>
          <a:p>
            <a:r>
              <a:rPr sz="1600" dirty="0">
                <a:solidFill>
                  <a:schemeClr val="tx1">
                    <a:lumMod val="75000"/>
                    <a:lumOff val="25000"/>
                  </a:schemeClr>
                </a:solidFill>
              </a:rPr>
              <a:t>    │  seed.py</a:t>
            </a:r>
            <a:endParaRPr sz="1600" dirty="0">
              <a:solidFill>
                <a:schemeClr val="tx1">
                  <a:lumMod val="75000"/>
                  <a:lumOff val="25000"/>
                </a:schemeClr>
              </a:solidFill>
            </a:endParaRPr>
          </a:p>
        </p:txBody>
      </p:sp>
      <p:sp>
        <p:nvSpPr>
          <p:cNvPr id="4" name="TextBox 24"/>
          <p:cNvSpPr txBox="1"/>
          <p:nvPr/>
        </p:nvSpPr>
        <p:spPr>
          <a:xfrm>
            <a:off x="961152" y="1552659"/>
            <a:ext cx="5864709" cy="1814830"/>
          </a:xfrm>
          <a:prstGeom prst="rect">
            <a:avLst/>
          </a:prstGeom>
          <a:noFill/>
        </p:spPr>
        <p:txBody>
          <a:bodyPr wrap="square" rtlCol="0">
            <a:spAutoFit/>
          </a:bodyPr>
          <a:p>
            <a:r>
              <a:rPr lang="zh-CN" sz="1600" dirty="0">
                <a:solidFill>
                  <a:schemeClr val="tx1">
                    <a:lumMod val="75000"/>
                    <a:lumOff val="25000"/>
                  </a:schemeClr>
                </a:solidFill>
              </a:rPr>
              <a:t>总的文件树结构</a:t>
            </a:r>
            <a:endParaRPr sz="1600" dirty="0">
              <a:solidFill>
                <a:schemeClr val="tx1">
                  <a:lumMod val="75000"/>
                  <a:lumOff val="25000"/>
                </a:schemeClr>
              </a:solidFill>
            </a:endParaRPr>
          </a:p>
          <a:p>
            <a:endParaRPr sz="1600" dirty="0">
              <a:solidFill>
                <a:schemeClr val="tx1">
                  <a:lumMod val="75000"/>
                  <a:lumOff val="25000"/>
                </a:schemeClr>
              </a:solidFill>
            </a:endParaRPr>
          </a:p>
          <a:p>
            <a:r>
              <a:rPr sz="1600" dirty="0">
                <a:solidFill>
                  <a:schemeClr val="tx1">
                    <a:lumMod val="75000"/>
                    <a:lumOff val="25000"/>
                  </a:schemeClr>
                </a:solidFill>
              </a:rPr>
              <a:t>├─experiment</a:t>
            </a:r>
            <a:endParaRPr sz="1600" dirty="0">
              <a:solidFill>
                <a:schemeClr val="tx1">
                  <a:lumMod val="75000"/>
                  <a:lumOff val="25000"/>
                </a:schemeClr>
              </a:solidFill>
            </a:endParaRPr>
          </a:p>
          <a:p>
            <a:r>
              <a:rPr sz="1600" dirty="0">
                <a:solidFill>
                  <a:schemeClr val="tx1">
                    <a:lumMod val="75000"/>
                    <a:lumOff val="25000"/>
                  </a:schemeClr>
                </a:solidFill>
              </a:rPr>
              <a:t>├─max_guided_data</a:t>
            </a:r>
            <a:endParaRPr sz="1600" dirty="0">
              <a:solidFill>
                <a:schemeClr val="tx1">
                  <a:lumMod val="75000"/>
                  <a:lumOff val="25000"/>
                </a:schemeClr>
              </a:solidFill>
            </a:endParaRPr>
          </a:p>
          <a:p>
            <a:r>
              <a:rPr sz="1600" dirty="0">
                <a:solidFill>
                  <a:schemeClr val="tx1">
                    <a:lumMod val="75000"/>
                    <a:lumOff val="25000"/>
                  </a:schemeClr>
                </a:solidFill>
              </a:rPr>
              <a:t>├─mean_guided_data</a:t>
            </a:r>
            <a:endParaRPr sz="1600" dirty="0">
              <a:solidFill>
                <a:schemeClr val="tx1">
                  <a:lumMod val="75000"/>
                  <a:lumOff val="25000"/>
                </a:schemeClr>
              </a:solidFill>
            </a:endParaRPr>
          </a:p>
          <a:p>
            <a:r>
              <a:rPr sz="1600" dirty="0">
                <a:solidFill>
                  <a:schemeClr val="tx1">
                    <a:lumMod val="75000"/>
                    <a:lumOff val="25000"/>
                  </a:schemeClr>
                </a:solidFill>
              </a:rPr>
              <a:t>├─random_data</a:t>
            </a:r>
            <a:endParaRPr sz="1600" dirty="0">
              <a:solidFill>
                <a:schemeClr val="tx1">
                  <a:lumMod val="75000"/>
                  <a:lumOff val="25000"/>
                </a:schemeClr>
              </a:solidFill>
            </a:endParaRPr>
          </a:p>
          <a:p>
            <a:r>
              <a:rPr sz="1600" dirty="0">
                <a:solidFill>
                  <a:schemeClr val="tx1">
                    <a:lumMod val="75000"/>
                    <a:lumOff val="25000"/>
                  </a:schemeClr>
                </a:solidFill>
              </a:rPr>
              <a:t>└─release</a:t>
            </a:r>
            <a:endParaRPr sz="1600" dirty="0">
              <a:solidFill>
                <a:schemeClr val="tx1">
                  <a:lumMod val="75000"/>
                  <a:lumOff val="25000"/>
                </a:schemeClr>
              </a:solidFill>
            </a:endParaRPr>
          </a:p>
        </p:txBody>
      </p:sp>
      <p:sp>
        <p:nvSpPr>
          <p:cNvPr id="6" name="TextBox 24"/>
          <p:cNvSpPr txBox="1"/>
          <p:nvPr/>
        </p:nvSpPr>
        <p:spPr>
          <a:xfrm>
            <a:off x="691912" y="4342214"/>
            <a:ext cx="5864709" cy="2306955"/>
          </a:xfrm>
          <a:prstGeom prst="rect">
            <a:avLst/>
          </a:prstGeom>
          <a:noFill/>
        </p:spPr>
        <p:txBody>
          <a:bodyPr wrap="square" rtlCol="0">
            <a:spAutoFit/>
          </a:bodyPr>
          <a:p>
            <a:r>
              <a:rPr lang="en-US" sz="1600" dirty="0">
                <a:solidFill>
                  <a:schemeClr val="tx1">
                    <a:lumMod val="75000"/>
                    <a:lumOff val="25000"/>
                  </a:schemeClr>
                </a:solidFill>
              </a:rPr>
              <a:t>        experiment</a:t>
            </a:r>
            <a:r>
              <a:rPr lang="zh-CN" altLang="en-US" sz="1600" dirty="0">
                <a:solidFill>
                  <a:schemeClr val="tx1">
                    <a:lumMod val="75000"/>
                    <a:lumOff val="25000"/>
                  </a:schemeClr>
                </a:solidFill>
              </a:rPr>
              <a:t>中是对</a:t>
            </a:r>
            <a:r>
              <a:rPr lang="en-US" altLang="zh-CN" sz="1600" dirty="0">
                <a:solidFill>
                  <a:schemeClr val="tx1">
                    <a:lumMod val="75000"/>
                    <a:lumOff val="25000"/>
                  </a:schemeClr>
                </a:solidFill>
              </a:rPr>
              <a:t>TensorFlow7</a:t>
            </a:r>
            <a:r>
              <a:rPr lang="zh-CN" altLang="en-US" sz="1600" dirty="0">
                <a:solidFill>
                  <a:schemeClr val="tx1">
                    <a:lumMod val="75000"/>
                    <a:lumOff val="25000"/>
                  </a:schemeClr>
                </a:solidFill>
              </a:rPr>
              <a:t>种算子以启发式算法和随机算法进行指导，对两万条输入进行误差分析，得出全局最大误差以及当前最大误差和其</a:t>
            </a:r>
            <a:r>
              <a:rPr lang="zh-CN" altLang="en-US" sz="1600" dirty="0">
                <a:solidFill>
                  <a:schemeClr val="tx1">
                    <a:lumMod val="75000"/>
                    <a:lumOff val="25000"/>
                  </a:schemeClr>
                </a:solidFill>
              </a:rPr>
              <a:t>编号。</a:t>
            </a:r>
            <a:endParaRPr lang="zh-CN" altLang="en-US" sz="1600" dirty="0">
              <a:solidFill>
                <a:schemeClr val="tx1">
                  <a:lumMod val="75000"/>
                  <a:lumOff val="25000"/>
                </a:schemeClr>
              </a:solidFill>
            </a:endParaRPr>
          </a:p>
          <a:p>
            <a:r>
              <a:rPr lang="en-US" altLang="zh-CN" sz="1600" dirty="0">
                <a:solidFill>
                  <a:schemeClr val="tx1">
                    <a:lumMod val="75000"/>
                    <a:lumOff val="25000"/>
                  </a:schemeClr>
                </a:solidFill>
              </a:rPr>
              <a:t>        </a:t>
            </a:r>
            <a:r>
              <a:rPr lang="zh-CN" altLang="en-US" sz="1600" dirty="0">
                <a:solidFill>
                  <a:schemeClr val="tx1">
                    <a:lumMod val="75000"/>
                    <a:lumOff val="25000"/>
                  </a:schemeClr>
                </a:solidFill>
              </a:rPr>
              <a:t>其中</a:t>
            </a:r>
            <a:r>
              <a:rPr lang="en-US" altLang="zh-CN" sz="1600" dirty="0">
                <a:solidFill>
                  <a:schemeClr val="tx1">
                    <a:lumMod val="75000"/>
                    <a:lumOff val="25000"/>
                  </a:schemeClr>
                </a:solidFill>
              </a:rPr>
              <a:t>3</a:t>
            </a:r>
            <a:r>
              <a:rPr lang="zh-CN" altLang="en-US" sz="1600" dirty="0">
                <a:solidFill>
                  <a:schemeClr val="tx1">
                    <a:lumMod val="75000"/>
                    <a:lumOff val="25000"/>
                  </a:schemeClr>
                </a:solidFill>
              </a:rPr>
              <a:t>种指导策略包括</a:t>
            </a:r>
            <a:r>
              <a:rPr lang="en-US" altLang="zh-CN" sz="1600" dirty="0">
                <a:solidFill>
                  <a:schemeClr val="tx1">
                    <a:lumMod val="75000"/>
                    <a:lumOff val="25000"/>
                  </a:schemeClr>
                </a:solidFill>
              </a:rPr>
              <a:t>random</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max</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mean</a:t>
            </a:r>
            <a:r>
              <a:rPr lang="zh-CN" altLang="en-US" sz="1600" dirty="0">
                <a:solidFill>
                  <a:schemeClr val="tx1">
                    <a:lumMod val="75000"/>
                    <a:lumOff val="25000"/>
                  </a:schemeClr>
                </a:solidFill>
              </a:rPr>
              <a:t>并把处理好的数据存到</a:t>
            </a:r>
            <a:r>
              <a:rPr lang="en-US" altLang="zh-CN" sz="1600" dirty="0">
                <a:solidFill>
                  <a:schemeClr val="tx1">
                    <a:lumMod val="75000"/>
                    <a:lumOff val="25000"/>
                  </a:schemeClr>
                </a:solidFill>
              </a:rPr>
              <a:t>max_guided_data</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mean_guided_data</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random_data</a:t>
            </a:r>
            <a:r>
              <a:rPr lang="zh-CN" altLang="en-US" sz="1600" dirty="0">
                <a:solidFill>
                  <a:schemeClr val="tx1">
                    <a:lumMod val="75000"/>
                    <a:lumOff val="25000"/>
                  </a:schemeClr>
                </a:solidFill>
              </a:rPr>
              <a:t>中其中还包括不同的</a:t>
            </a:r>
            <a:r>
              <a:rPr lang="en-US" altLang="zh-CN" sz="1600" dirty="0">
                <a:solidFill>
                  <a:schemeClr val="tx1">
                    <a:lumMod val="75000"/>
                    <a:lumOff val="25000"/>
                  </a:schemeClr>
                </a:solidFill>
              </a:rPr>
              <a:t>TensorFlow</a:t>
            </a:r>
            <a:r>
              <a:rPr lang="zh-CN" altLang="en-US" sz="1600" dirty="0">
                <a:solidFill>
                  <a:schemeClr val="tx1">
                    <a:lumMod val="75000"/>
                    <a:lumOff val="25000"/>
                  </a:schemeClr>
                </a:solidFill>
              </a:rPr>
              <a:t>版本（</a:t>
            </a:r>
            <a:r>
              <a:rPr lang="en-US" altLang="zh-CN" sz="1600" dirty="0">
                <a:solidFill>
                  <a:schemeClr val="tx1">
                    <a:lumMod val="75000"/>
                    <a:lumOff val="25000"/>
                  </a:schemeClr>
                </a:solidFill>
              </a:rPr>
              <a:t>2.0.0</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2.3.1</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2.4.0</a:t>
            </a:r>
            <a:r>
              <a:rPr lang="zh-CN" altLang="en-US" sz="1600" dirty="0">
                <a:solidFill>
                  <a:schemeClr val="tx1">
                    <a:lumMod val="75000"/>
                    <a:lumOff val="25000"/>
                  </a:schemeClr>
                </a:solidFill>
              </a:rPr>
              <a:t>）以及在</a:t>
            </a:r>
            <a:r>
              <a:rPr lang="en-US" altLang="zh-CN" sz="1600" dirty="0">
                <a:solidFill>
                  <a:schemeClr val="tx1">
                    <a:lumMod val="75000"/>
                    <a:lumOff val="25000"/>
                  </a:schemeClr>
                </a:solidFill>
              </a:rPr>
              <a:t>gpu</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cpu</a:t>
            </a:r>
            <a:r>
              <a:rPr lang="zh-CN" altLang="en-US" sz="1600" dirty="0">
                <a:solidFill>
                  <a:schemeClr val="tx1">
                    <a:lumMod val="75000"/>
                    <a:lumOff val="25000"/>
                  </a:schemeClr>
                </a:solidFill>
              </a:rPr>
              <a:t>上运行的分析结果。</a:t>
            </a:r>
            <a:r>
              <a:rPr lang="en-US" altLang="zh-CN" sz="1600" dirty="0">
                <a:solidFill>
                  <a:schemeClr val="tx1">
                    <a:lumMod val="75000"/>
                    <a:lumOff val="25000"/>
                  </a:schemeClr>
                </a:solidFill>
              </a:rPr>
              <a:t>max</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mean</a:t>
            </a:r>
            <a:r>
              <a:rPr lang="zh-CN" altLang="en-US" sz="1600" dirty="0">
                <a:solidFill>
                  <a:schemeClr val="tx1">
                    <a:lumMod val="75000"/>
                    <a:lumOff val="25000"/>
                  </a:schemeClr>
                </a:solidFill>
              </a:rPr>
              <a:t>指导策略在</a:t>
            </a:r>
            <a:r>
              <a:rPr lang="en-US" altLang="zh-CN" sz="1600" dirty="0">
                <a:solidFill>
                  <a:schemeClr val="tx1">
                    <a:lumMod val="75000"/>
                    <a:lumOff val="25000"/>
                  </a:schemeClr>
                </a:solidFill>
              </a:rPr>
              <a:t>Heuristic_based</a:t>
            </a:r>
            <a:r>
              <a:rPr lang="zh-CN" altLang="en-US" sz="1600" dirty="0">
                <a:solidFill>
                  <a:schemeClr val="tx1">
                    <a:lumMod val="75000"/>
                    <a:lumOff val="25000"/>
                  </a:schemeClr>
                </a:solidFill>
              </a:rPr>
              <a:t>中实现，</a:t>
            </a:r>
            <a:r>
              <a:rPr lang="en-US" altLang="zh-CN" sz="1600" dirty="0">
                <a:solidFill>
                  <a:schemeClr val="tx1">
                    <a:lumMod val="75000"/>
                    <a:lumOff val="25000"/>
                  </a:schemeClr>
                </a:solidFill>
              </a:rPr>
              <a:t>random</a:t>
            </a:r>
            <a:r>
              <a:rPr lang="zh-CN" altLang="en-US" sz="1600" dirty="0">
                <a:solidFill>
                  <a:schemeClr val="tx1">
                    <a:lumMod val="75000"/>
                    <a:lumOff val="25000"/>
                  </a:schemeClr>
                </a:solidFill>
              </a:rPr>
              <a:t>策略在</a:t>
            </a:r>
            <a:r>
              <a:rPr lang="en-US" altLang="zh-CN" sz="1600" dirty="0">
                <a:solidFill>
                  <a:schemeClr val="tx1">
                    <a:lumMod val="75000"/>
                    <a:lumOff val="25000"/>
                  </a:schemeClr>
                </a:solidFill>
              </a:rPr>
              <a:t>random</a:t>
            </a:r>
            <a:r>
              <a:rPr lang="zh-CN" altLang="en-US" sz="1600" dirty="0">
                <a:solidFill>
                  <a:schemeClr val="tx1">
                    <a:lumMod val="75000"/>
                    <a:lumOff val="25000"/>
                  </a:schemeClr>
                </a:solidFill>
              </a:rPr>
              <a:t>中</a:t>
            </a:r>
            <a:r>
              <a:rPr lang="zh-CN" altLang="en-US" sz="1600" dirty="0">
                <a:solidFill>
                  <a:schemeClr val="tx1">
                    <a:lumMod val="75000"/>
                    <a:lumOff val="25000"/>
                  </a:schemeClr>
                </a:solidFill>
              </a:rPr>
              <a:t>实现。</a:t>
            </a:r>
            <a:endParaRPr lang="zh-CN" altLang="en-US" sz="1600" dirty="0">
              <a:solidFill>
                <a:schemeClr val="tx1">
                  <a:lumMod val="75000"/>
                  <a:lumOff val="25000"/>
                </a:schemeClr>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组合 11"/>
          <p:cNvGrpSpPr/>
          <p:nvPr/>
        </p:nvGrpSpPr>
        <p:grpSpPr>
          <a:xfrm>
            <a:off x="3967665" y="814070"/>
            <a:ext cx="9539757" cy="5260453"/>
            <a:chOff x="3379" y="3440"/>
            <a:chExt cx="9807" cy="1980"/>
          </a:xfrm>
        </p:grpSpPr>
        <p:sp>
          <p:nvSpPr>
            <p:cNvPr id="29" name="TextBox 28"/>
            <p:cNvSpPr txBox="1"/>
            <p:nvPr/>
          </p:nvSpPr>
          <p:spPr>
            <a:xfrm>
              <a:off x="3379" y="3440"/>
              <a:ext cx="4234" cy="189"/>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文件结构</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7157" y="3718"/>
              <a:ext cx="6029" cy="1702"/>
            </a:xfrm>
            <a:prstGeom prst="rect">
              <a:avLst/>
            </a:prstGeom>
            <a:noFill/>
          </p:spPr>
          <p:txBody>
            <a:bodyPr wrap="square" rtlCol="0">
              <a:spAutoFit/>
            </a:bodyPr>
            <a:p>
              <a:r>
                <a:rPr sz="1600" dirty="0">
                  <a:solidFill>
                    <a:schemeClr val="tx1">
                      <a:lumMod val="75000"/>
                      <a:lumOff val="25000"/>
                    </a:schemeClr>
                  </a:solidFill>
                </a:rPr>
                <a:t>experiment</a:t>
              </a:r>
              <a:endParaRPr sz="1600" dirty="0">
                <a:solidFill>
                  <a:schemeClr val="tx1">
                    <a:lumMod val="75000"/>
                    <a:lumOff val="25000"/>
                  </a:schemeClr>
                </a:solidFill>
              </a:endParaRPr>
            </a:p>
            <a:p>
              <a:r>
                <a:rPr sz="1600" dirty="0">
                  <a:solidFill>
                    <a:schemeClr val="tx1">
                      <a:lumMod val="75000"/>
                      <a:lumOff val="25000"/>
                    </a:schemeClr>
                  </a:solidFill>
                </a:rPr>
                <a:t>│  ├─Heuristic_based</a:t>
              </a:r>
              <a:endParaRPr sz="1600" dirty="0">
                <a:solidFill>
                  <a:schemeClr val="tx1">
                    <a:lumMod val="75000"/>
                    <a:lumOff val="25000"/>
                  </a:schemeClr>
                </a:solidFill>
              </a:endParaRPr>
            </a:p>
            <a:p>
              <a:r>
                <a:rPr sz="1600" dirty="0">
                  <a:solidFill>
                    <a:schemeClr val="tx1">
                      <a:lumMod val="75000"/>
                      <a:lumOff val="25000"/>
                    </a:schemeClr>
                  </a:solidFill>
                </a:rPr>
                <a:t>│  │      conv2d_guided.py</a:t>
              </a:r>
              <a:endParaRPr sz="1600" dirty="0">
                <a:solidFill>
                  <a:schemeClr val="tx1">
                    <a:lumMod val="75000"/>
                    <a:lumOff val="25000"/>
                  </a:schemeClr>
                </a:solidFill>
              </a:endParaRPr>
            </a:p>
            <a:p>
              <a:r>
                <a:rPr sz="1600" dirty="0">
                  <a:solidFill>
                    <a:schemeClr val="tx1">
                      <a:lumMod val="75000"/>
                      <a:lumOff val="25000"/>
                    </a:schemeClr>
                  </a:solidFill>
                </a:rPr>
                <a:t>│  │      Norm_guided.py</a:t>
              </a:r>
              <a:endParaRPr sz="1600" dirty="0">
                <a:solidFill>
                  <a:schemeClr val="tx1">
                    <a:lumMod val="75000"/>
                    <a:lumOff val="25000"/>
                  </a:schemeClr>
                </a:solidFill>
              </a:endParaRPr>
            </a:p>
            <a:p>
              <a:r>
                <a:rPr sz="1600" dirty="0">
                  <a:solidFill>
                    <a:schemeClr val="tx1">
                      <a:lumMod val="75000"/>
                      <a:lumOff val="25000"/>
                    </a:schemeClr>
                  </a:solidFill>
                </a:rPr>
                <a:t>│  │      pooing_guided.py</a:t>
              </a:r>
              <a:endParaRPr sz="1600" dirty="0">
                <a:solidFill>
                  <a:schemeClr val="tx1">
                    <a:lumMod val="75000"/>
                    <a:lumOff val="25000"/>
                  </a:schemeClr>
                </a:solidFill>
              </a:endParaRPr>
            </a:p>
            <a:p>
              <a:r>
                <a:rPr sz="1600" dirty="0">
                  <a:solidFill>
                    <a:schemeClr val="tx1">
                      <a:lumMod val="75000"/>
                      <a:lumOff val="25000"/>
                    </a:schemeClr>
                  </a:solidFill>
                </a:rPr>
                <a:t>│  │      relu_guided.py</a:t>
              </a:r>
              <a:endParaRPr sz="1600" dirty="0">
                <a:solidFill>
                  <a:schemeClr val="tx1">
                    <a:lumMod val="75000"/>
                    <a:lumOff val="25000"/>
                  </a:schemeClr>
                </a:solidFill>
              </a:endParaRPr>
            </a:p>
            <a:p>
              <a:r>
                <a:rPr sz="1600" dirty="0">
                  <a:solidFill>
                    <a:schemeClr val="tx1">
                      <a:lumMod val="75000"/>
                      <a:lumOff val="25000"/>
                    </a:schemeClr>
                  </a:solidFill>
                </a:rPr>
                <a:t>│  │      sigmoid_guided.py</a:t>
              </a:r>
              <a:endParaRPr sz="1600" dirty="0">
                <a:solidFill>
                  <a:schemeClr val="tx1">
                    <a:lumMod val="75000"/>
                    <a:lumOff val="25000"/>
                  </a:schemeClr>
                </a:solidFill>
              </a:endParaRPr>
            </a:p>
            <a:p>
              <a:r>
                <a:rPr sz="1600" dirty="0">
                  <a:solidFill>
                    <a:schemeClr val="tx1">
                      <a:lumMod val="75000"/>
                      <a:lumOff val="25000"/>
                    </a:schemeClr>
                  </a:solidFill>
                </a:rPr>
                <a:t>│  │      softmax_guided.py</a:t>
              </a:r>
              <a:endParaRPr sz="1600" dirty="0">
                <a:solidFill>
                  <a:schemeClr val="tx1">
                    <a:lumMod val="75000"/>
                    <a:lumOff val="25000"/>
                  </a:schemeClr>
                </a:solidFill>
              </a:endParaRPr>
            </a:p>
            <a:p>
              <a:r>
                <a:rPr sz="1600" dirty="0">
                  <a:solidFill>
                    <a:schemeClr val="tx1">
                      <a:lumMod val="75000"/>
                      <a:lumOff val="25000"/>
                    </a:schemeClr>
                  </a:solidFill>
                </a:rPr>
                <a:t>│  │      tanh_guided.py</a:t>
              </a:r>
              <a:endParaRPr sz="1600" dirty="0">
                <a:solidFill>
                  <a:schemeClr val="tx1">
                    <a:lumMod val="75000"/>
                    <a:lumOff val="25000"/>
                  </a:schemeClr>
                </a:solidFill>
              </a:endParaRPr>
            </a:p>
            <a:p>
              <a:r>
                <a:rPr sz="1600" dirty="0">
                  <a:solidFill>
                    <a:schemeClr val="tx1">
                      <a:lumMod val="75000"/>
                      <a:lumOff val="25000"/>
                    </a:schemeClr>
                  </a:solidFill>
                </a:rPr>
                <a:t>│  │</a:t>
              </a:r>
              <a:endParaRPr sz="1600" dirty="0">
                <a:solidFill>
                  <a:schemeClr val="tx1">
                    <a:lumMod val="75000"/>
                    <a:lumOff val="25000"/>
                  </a:schemeClr>
                </a:solidFill>
              </a:endParaRPr>
            </a:p>
            <a:p>
              <a:r>
                <a:rPr sz="1600" dirty="0">
                  <a:solidFill>
                    <a:schemeClr val="tx1">
                      <a:lumMod val="75000"/>
                      <a:lumOff val="25000"/>
                    </a:schemeClr>
                  </a:solidFill>
                </a:rPr>
                <a:t>│  └─random</a:t>
              </a:r>
              <a:endParaRPr sz="1600" dirty="0">
                <a:solidFill>
                  <a:schemeClr val="tx1">
                    <a:lumMod val="75000"/>
                    <a:lumOff val="25000"/>
                  </a:schemeClr>
                </a:solidFill>
              </a:endParaRPr>
            </a:p>
            <a:p>
              <a:r>
                <a:rPr sz="1600" dirty="0">
                  <a:solidFill>
                    <a:schemeClr val="tx1">
                      <a:lumMod val="75000"/>
                      <a:lumOff val="25000"/>
                    </a:schemeClr>
                  </a:solidFill>
                </a:rPr>
                <a:t>│          conv2dTest.py</a:t>
              </a:r>
              <a:endParaRPr sz="1600" dirty="0">
                <a:solidFill>
                  <a:schemeClr val="tx1">
                    <a:lumMod val="75000"/>
                    <a:lumOff val="25000"/>
                  </a:schemeClr>
                </a:solidFill>
              </a:endParaRPr>
            </a:p>
            <a:p>
              <a:r>
                <a:rPr sz="1600" dirty="0">
                  <a:solidFill>
                    <a:schemeClr val="tx1">
                      <a:lumMod val="75000"/>
                      <a:lumOff val="25000"/>
                    </a:schemeClr>
                  </a:solidFill>
                </a:rPr>
                <a:t>│          NormTest.py</a:t>
              </a:r>
              <a:endParaRPr sz="1600" dirty="0">
                <a:solidFill>
                  <a:schemeClr val="tx1">
                    <a:lumMod val="75000"/>
                    <a:lumOff val="25000"/>
                  </a:schemeClr>
                </a:solidFill>
              </a:endParaRPr>
            </a:p>
            <a:p>
              <a:r>
                <a:rPr sz="1600" dirty="0">
                  <a:solidFill>
                    <a:schemeClr val="tx1">
                      <a:lumMod val="75000"/>
                      <a:lumOff val="25000"/>
                    </a:schemeClr>
                  </a:solidFill>
                </a:rPr>
                <a:t>│          poolingTest.py</a:t>
              </a:r>
              <a:endParaRPr sz="1600" dirty="0">
                <a:solidFill>
                  <a:schemeClr val="tx1">
                    <a:lumMod val="75000"/>
                    <a:lumOff val="25000"/>
                  </a:schemeClr>
                </a:solidFill>
              </a:endParaRPr>
            </a:p>
            <a:p>
              <a:r>
                <a:rPr sz="1600" dirty="0">
                  <a:solidFill>
                    <a:schemeClr val="tx1">
                      <a:lumMod val="75000"/>
                      <a:lumOff val="25000"/>
                    </a:schemeClr>
                  </a:solidFill>
                </a:rPr>
                <a:t>│          reluTest.py</a:t>
              </a:r>
              <a:endParaRPr sz="1600" dirty="0">
                <a:solidFill>
                  <a:schemeClr val="tx1">
                    <a:lumMod val="75000"/>
                    <a:lumOff val="25000"/>
                  </a:schemeClr>
                </a:solidFill>
              </a:endParaRPr>
            </a:p>
            <a:p>
              <a:r>
                <a:rPr sz="1600" dirty="0">
                  <a:solidFill>
                    <a:schemeClr val="tx1">
                      <a:lumMod val="75000"/>
                      <a:lumOff val="25000"/>
                    </a:schemeClr>
                  </a:solidFill>
                </a:rPr>
                <a:t>│          sigmoidTest.py</a:t>
              </a:r>
              <a:endParaRPr sz="1600" dirty="0">
                <a:solidFill>
                  <a:schemeClr val="tx1">
                    <a:lumMod val="75000"/>
                    <a:lumOff val="25000"/>
                  </a:schemeClr>
                </a:solidFill>
              </a:endParaRPr>
            </a:p>
            <a:p>
              <a:r>
                <a:rPr sz="1600" dirty="0">
                  <a:solidFill>
                    <a:schemeClr val="tx1">
                      <a:lumMod val="75000"/>
                      <a:lumOff val="25000"/>
                    </a:schemeClr>
                  </a:solidFill>
                </a:rPr>
                <a:t>│          softmaxTest.py</a:t>
              </a:r>
              <a:endParaRPr sz="1600" dirty="0">
                <a:solidFill>
                  <a:schemeClr val="tx1">
                    <a:lumMod val="75000"/>
                    <a:lumOff val="25000"/>
                  </a:schemeClr>
                </a:solidFill>
              </a:endParaRPr>
            </a:p>
            <a:p>
              <a:r>
                <a:rPr sz="1600" dirty="0">
                  <a:solidFill>
                    <a:schemeClr val="tx1">
                      <a:lumMod val="75000"/>
                      <a:lumOff val="25000"/>
                    </a:schemeClr>
                  </a:solidFill>
                </a:rPr>
                <a:t>│          tanhTest.py</a:t>
              </a:r>
              <a:endParaRPr sz="1600" dirty="0">
                <a:solidFill>
                  <a:schemeClr val="tx1">
                    <a:lumMod val="75000"/>
                    <a:lumOff val="25000"/>
                  </a:schemeClr>
                </a:solidFill>
              </a:endParaRPr>
            </a:p>
          </p:txBody>
        </p:sp>
      </p:grpSp>
      <p:pic>
        <p:nvPicPr>
          <p:cNvPr id="3" name="图片 2" descr="0172d0dc26b25d2e622eceade12082b0b4877cadcac02-NCB2wE_fw658"/>
          <p:cNvPicPr>
            <a:picLocks noChangeAspect="1"/>
          </p:cNvPicPr>
          <p:nvPr/>
        </p:nvPicPr>
        <p:blipFill>
          <a:blip r:embed="rId2"/>
          <a:stretch>
            <a:fillRect/>
          </a:stretch>
        </p:blipFill>
        <p:spPr>
          <a:xfrm>
            <a:off x="504825" y="-295910"/>
            <a:ext cx="1847850" cy="2275840"/>
          </a:xfrm>
          <a:prstGeom prst="rect">
            <a:avLst/>
          </a:prstGeom>
        </p:spPr>
      </p:pic>
      <p:sp>
        <p:nvSpPr>
          <p:cNvPr id="2" name="TextBox 24"/>
          <p:cNvSpPr txBox="1"/>
          <p:nvPr/>
        </p:nvSpPr>
        <p:spPr>
          <a:xfrm>
            <a:off x="4444762" y="1552659"/>
            <a:ext cx="5864709" cy="2306955"/>
          </a:xfrm>
          <a:prstGeom prst="rect">
            <a:avLst/>
          </a:prstGeom>
          <a:noFill/>
        </p:spPr>
        <p:txBody>
          <a:bodyPr wrap="square" rtlCol="0">
            <a:spAutoFit/>
          </a:bodyPr>
          <a:p>
            <a:r>
              <a:rPr sz="1600" dirty="0">
                <a:solidFill>
                  <a:schemeClr val="tx1">
                    <a:lumMod val="75000"/>
                    <a:lumOff val="25000"/>
                  </a:schemeClr>
                </a:solidFill>
              </a:rPr>
              <a:t>release</a:t>
            </a:r>
            <a:endParaRPr sz="1600" dirty="0">
              <a:solidFill>
                <a:schemeClr val="tx1">
                  <a:lumMod val="75000"/>
                  <a:lumOff val="25000"/>
                </a:schemeClr>
              </a:solidFill>
            </a:endParaRPr>
          </a:p>
          <a:p>
            <a:r>
              <a:rPr sz="1600" dirty="0">
                <a:solidFill>
                  <a:schemeClr val="tx1">
                    <a:lumMod val="75000"/>
                    <a:lumOff val="25000"/>
                  </a:schemeClr>
                </a:solidFill>
              </a:rPr>
              <a:t>    │  CreateCorpus.py</a:t>
            </a:r>
            <a:endParaRPr sz="1600" dirty="0">
              <a:solidFill>
                <a:schemeClr val="tx1">
                  <a:lumMod val="75000"/>
                  <a:lumOff val="25000"/>
                </a:schemeClr>
              </a:solidFill>
            </a:endParaRPr>
          </a:p>
          <a:p>
            <a:r>
              <a:rPr sz="1600" dirty="0">
                <a:solidFill>
                  <a:schemeClr val="tx1">
                    <a:lumMod val="75000"/>
                    <a:lumOff val="25000"/>
                  </a:schemeClr>
                </a:solidFill>
              </a:rPr>
              <a:t>    │  createOpJson.py</a:t>
            </a:r>
            <a:endParaRPr sz="1600" dirty="0">
              <a:solidFill>
                <a:schemeClr val="tx1">
                  <a:lumMod val="75000"/>
                  <a:lumOff val="25000"/>
                </a:schemeClr>
              </a:solidFill>
            </a:endParaRPr>
          </a:p>
          <a:p>
            <a:r>
              <a:rPr sz="1600" dirty="0">
                <a:solidFill>
                  <a:schemeClr val="tx1">
                    <a:lumMod val="75000"/>
                    <a:lumOff val="25000"/>
                  </a:schemeClr>
                </a:solidFill>
              </a:rPr>
              <a:t>    │  main.py</a:t>
            </a:r>
            <a:endParaRPr sz="1600" dirty="0">
              <a:solidFill>
                <a:schemeClr val="tx1">
                  <a:lumMod val="75000"/>
                  <a:lumOff val="25000"/>
                </a:schemeClr>
              </a:solidFill>
            </a:endParaRPr>
          </a:p>
          <a:p>
            <a:r>
              <a:rPr sz="1600" dirty="0">
                <a:solidFill>
                  <a:schemeClr val="tx1">
                    <a:lumMod val="75000"/>
                    <a:lumOff val="25000"/>
                  </a:schemeClr>
                </a:solidFill>
              </a:rPr>
              <a:t>    │  OpInfo.json</a:t>
            </a:r>
            <a:endParaRPr sz="1600" dirty="0">
              <a:solidFill>
                <a:schemeClr val="tx1">
                  <a:lumMod val="75000"/>
                  <a:lumOff val="25000"/>
                </a:schemeClr>
              </a:solidFill>
            </a:endParaRPr>
          </a:p>
          <a:p>
            <a:r>
              <a:rPr sz="1600" dirty="0">
                <a:solidFill>
                  <a:schemeClr val="tx1">
                    <a:lumMod val="75000"/>
                    <a:lumOff val="25000"/>
                  </a:schemeClr>
                </a:solidFill>
              </a:rPr>
              <a:t>    │  Op_execute.py</a:t>
            </a:r>
            <a:endParaRPr sz="1600" dirty="0">
              <a:solidFill>
                <a:schemeClr val="tx1">
                  <a:lumMod val="75000"/>
                  <a:lumOff val="25000"/>
                </a:schemeClr>
              </a:solidFill>
            </a:endParaRPr>
          </a:p>
          <a:p>
            <a:r>
              <a:rPr sz="1600" dirty="0">
                <a:solidFill>
                  <a:schemeClr val="tx1">
                    <a:lumMod val="75000"/>
                    <a:lumOff val="25000"/>
                  </a:schemeClr>
                </a:solidFill>
              </a:rPr>
              <a:t>    │  readme.txt</a:t>
            </a:r>
            <a:endParaRPr sz="1600" dirty="0">
              <a:solidFill>
                <a:schemeClr val="tx1">
                  <a:lumMod val="75000"/>
                  <a:lumOff val="25000"/>
                </a:schemeClr>
              </a:solidFill>
            </a:endParaRPr>
          </a:p>
          <a:p>
            <a:r>
              <a:rPr sz="1600" dirty="0">
                <a:solidFill>
                  <a:schemeClr val="tx1">
                    <a:lumMod val="75000"/>
                    <a:lumOff val="25000"/>
                  </a:schemeClr>
                </a:solidFill>
              </a:rPr>
              <a:t>    │  readOpJson.py</a:t>
            </a:r>
            <a:endParaRPr sz="1600" dirty="0">
              <a:solidFill>
                <a:schemeClr val="tx1">
                  <a:lumMod val="75000"/>
                  <a:lumOff val="25000"/>
                </a:schemeClr>
              </a:solidFill>
            </a:endParaRPr>
          </a:p>
          <a:p>
            <a:r>
              <a:rPr sz="1600" dirty="0">
                <a:solidFill>
                  <a:schemeClr val="tx1">
                    <a:lumMod val="75000"/>
                    <a:lumOff val="25000"/>
                  </a:schemeClr>
                </a:solidFill>
              </a:rPr>
              <a:t>    │  seed.py</a:t>
            </a:r>
            <a:endParaRPr sz="1600" dirty="0">
              <a:solidFill>
                <a:schemeClr val="tx1">
                  <a:lumMod val="75000"/>
                  <a:lumOff val="25000"/>
                </a:schemeClr>
              </a:solidFill>
            </a:endParaRPr>
          </a:p>
        </p:txBody>
      </p:sp>
      <p:sp>
        <p:nvSpPr>
          <p:cNvPr id="4" name="TextBox 24"/>
          <p:cNvSpPr txBox="1"/>
          <p:nvPr/>
        </p:nvSpPr>
        <p:spPr>
          <a:xfrm>
            <a:off x="961152" y="1552659"/>
            <a:ext cx="5864709" cy="1814830"/>
          </a:xfrm>
          <a:prstGeom prst="rect">
            <a:avLst/>
          </a:prstGeom>
          <a:noFill/>
        </p:spPr>
        <p:txBody>
          <a:bodyPr wrap="square" rtlCol="0">
            <a:spAutoFit/>
          </a:bodyPr>
          <a:p>
            <a:r>
              <a:rPr lang="zh-CN" sz="1600" dirty="0">
                <a:solidFill>
                  <a:schemeClr val="tx1">
                    <a:lumMod val="75000"/>
                    <a:lumOff val="25000"/>
                  </a:schemeClr>
                </a:solidFill>
              </a:rPr>
              <a:t>总的文件树结构</a:t>
            </a:r>
            <a:endParaRPr sz="1600" dirty="0">
              <a:solidFill>
                <a:schemeClr val="tx1">
                  <a:lumMod val="75000"/>
                  <a:lumOff val="25000"/>
                </a:schemeClr>
              </a:solidFill>
            </a:endParaRPr>
          </a:p>
          <a:p>
            <a:endParaRPr sz="1600" dirty="0">
              <a:solidFill>
                <a:schemeClr val="tx1">
                  <a:lumMod val="75000"/>
                  <a:lumOff val="25000"/>
                </a:schemeClr>
              </a:solidFill>
            </a:endParaRPr>
          </a:p>
          <a:p>
            <a:r>
              <a:rPr sz="1600" dirty="0">
                <a:solidFill>
                  <a:schemeClr val="tx1">
                    <a:lumMod val="75000"/>
                    <a:lumOff val="25000"/>
                  </a:schemeClr>
                </a:solidFill>
              </a:rPr>
              <a:t>├─experiment</a:t>
            </a:r>
            <a:endParaRPr sz="1600" dirty="0">
              <a:solidFill>
                <a:schemeClr val="tx1">
                  <a:lumMod val="75000"/>
                  <a:lumOff val="25000"/>
                </a:schemeClr>
              </a:solidFill>
            </a:endParaRPr>
          </a:p>
          <a:p>
            <a:r>
              <a:rPr sz="1600" dirty="0">
                <a:solidFill>
                  <a:schemeClr val="tx1">
                    <a:lumMod val="75000"/>
                    <a:lumOff val="25000"/>
                  </a:schemeClr>
                </a:solidFill>
              </a:rPr>
              <a:t>├─max_guided_data</a:t>
            </a:r>
            <a:endParaRPr sz="1600" dirty="0">
              <a:solidFill>
                <a:schemeClr val="tx1">
                  <a:lumMod val="75000"/>
                  <a:lumOff val="25000"/>
                </a:schemeClr>
              </a:solidFill>
            </a:endParaRPr>
          </a:p>
          <a:p>
            <a:r>
              <a:rPr sz="1600" dirty="0">
                <a:solidFill>
                  <a:schemeClr val="tx1">
                    <a:lumMod val="75000"/>
                    <a:lumOff val="25000"/>
                  </a:schemeClr>
                </a:solidFill>
              </a:rPr>
              <a:t>├─mean_guided_data</a:t>
            </a:r>
            <a:endParaRPr sz="1600" dirty="0">
              <a:solidFill>
                <a:schemeClr val="tx1">
                  <a:lumMod val="75000"/>
                  <a:lumOff val="25000"/>
                </a:schemeClr>
              </a:solidFill>
            </a:endParaRPr>
          </a:p>
          <a:p>
            <a:r>
              <a:rPr sz="1600" dirty="0">
                <a:solidFill>
                  <a:schemeClr val="tx1">
                    <a:lumMod val="75000"/>
                    <a:lumOff val="25000"/>
                  </a:schemeClr>
                </a:solidFill>
              </a:rPr>
              <a:t>├─random_data</a:t>
            </a:r>
            <a:endParaRPr sz="1600" dirty="0">
              <a:solidFill>
                <a:schemeClr val="tx1">
                  <a:lumMod val="75000"/>
                  <a:lumOff val="25000"/>
                </a:schemeClr>
              </a:solidFill>
            </a:endParaRPr>
          </a:p>
          <a:p>
            <a:r>
              <a:rPr sz="1600" dirty="0">
                <a:solidFill>
                  <a:schemeClr val="tx1">
                    <a:lumMod val="75000"/>
                    <a:lumOff val="25000"/>
                  </a:schemeClr>
                </a:solidFill>
              </a:rPr>
              <a:t>└─release</a:t>
            </a:r>
            <a:endParaRPr sz="1600" dirty="0">
              <a:solidFill>
                <a:schemeClr val="tx1">
                  <a:lumMod val="75000"/>
                  <a:lumOff val="25000"/>
                </a:schemeClr>
              </a:solidFill>
            </a:endParaRPr>
          </a:p>
        </p:txBody>
      </p:sp>
      <p:sp>
        <p:nvSpPr>
          <p:cNvPr id="6" name="TextBox 24"/>
          <p:cNvSpPr txBox="1"/>
          <p:nvPr/>
        </p:nvSpPr>
        <p:spPr>
          <a:xfrm>
            <a:off x="691912" y="4342214"/>
            <a:ext cx="5864709" cy="2061210"/>
          </a:xfrm>
          <a:prstGeom prst="rect">
            <a:avLst/>
          </a:prstGeom>
          <a:noFill/>
        </p:spPr>
        <p:txBody>
          <a:bodyPr wrap="square" rtlCol="0">
            <a:spAutoFit/>
          </a:bodyPr>
          <a:p>
            <a:r>
              <a:rPr lang="en-US" altLang="zh-CN" sz="1600" dirty="0">
                <a:solidFill>
                  <a:schemeClr val="tx1">
                    <a:lumMod val="75000"/>
                    <a:lumOff val="25000"/>
                  </a:schemeClr>
                </a:solidFill>
              </a:rPr>
              <a:t>        release</a:t>
            </a:r>
            <a:r>
              <a:rPr lang="zh-CN" altLang="en-US" sz="1600" dirty="0">
                <a:solidFill>
                  <a:schemeClr val="tx1">
                    <a:lumMod val="75000"/>
                    <a:lumOff val="25000"/>
                  </a:schemeClr>
                </a:solidFill>
              </a:rPr>
              <a:t>中展示的是</a:t>
            </a:r>
            <a:r>
              <a:rPr lang="en-US" altLang="zh-CN" sz="1600" dirty="0">
                <a:solidFill>
                  <a:schemeClr val="tx1">
                    <a:lumMod val="75000"/>
                    <a:lumOff val="25000"/>
                  </a:schemeClr>
                </a:solidFill>
              </a:rPr>
              <a:t>Predoo</a:t>
            </a:r>
            <a:r>
              <a:rPr lang="zh-CN" altLang="en-US" sz="1600" dirty="0">
                <a:solidFill>
                  <a:schemeClr val="tx1">
                    <a:lumMod val="75000"/>
                    <a:lumOff val="25000"/>
                  </a:schemeClr>
                </a:solidFill>
              </a:rPr>
              <a:t>的工作流程，</a:t>
            </a:r>
            <a:r>
              <a:rPr lang="en-US" altLang="zh-CN" sz="1600" dirty="0">
                <a:solidFill>
                  <a:schemeClr val="tx1">
                    <a:lumMod val="75000"/>
                    <a:lumOff val="25000"/>
                  </a:schemeClr>
                </a:solidFill>
              </a:rPr>
              <a:t>CreateCorpus</a:t>
            </a:r>
            <a:r>
              <a:rPr lang="zh-CN" altLang="en-US" sz="1600" dirty="0">
                <a:solidFill>
                  <a:schemeClr val="tx1">
                    <a:lumMod val="75000"/>
                    <a:lumOff val="25000"/>
                  </a:schemeClr>
                </a:solidFill>
              </a:rPr>
              <a:t>创造指定大小的语料库，</a:t>
            </a:r>
            <a:r>
              <a:rPr lang="en-US" altLang="zh-CN" sz="1600" dirty="0">
                <a:solidFill>
                  <a:schemeClr val="tx1">
                    <a:lumMod val="75000"/>
                    <a:lumOff val="25000"/>
                  </a:schemeClr>
                </a:solidFill>
              </a:rPr>
              <a:t>CreateOpJson</a:t>
            </a:r>
            <a:r>
              <a:rPr lang="zh-CN" altLang="en-US" sz="1600" dirty="0">
                <a:solidFill>
                  <a:schemeClr val="tx1">
                    <a:lumMod val="75000"/>
                    <a:lumOff val="25000"/>
                  </a:schemeClr>
                </a:solidFill>
              </a:rPr>
              <a:t>建立</a:t>
            </a:r>
            <a:r>
              <a:rPr lang="en-US" altLang="zh-CN" sz="1600" dirty="0">
                <a:solidFill>
                  <a:schemeClr val="tx1">
                    <a:lumMod val="75000"/>
                    <a:lumOff val="25000"/>
                  </a:schemeClr>
                </a:solidFill>
              </a:rPr>
              <a:t>OpInfo.json</a:t>
            </a:r>
            <a:r>
              <a:rPr lang="zh-CN" altLang="en-US" sz="1600" dirty="0">
                <a:solidFill>
                  <a:schemeClr val="tx1">
                    <a:lumMod val="75000"/>
                    <a:lumOff val="25000"/>
                  </a:schemeClr>
                </a:solidFill>
              </a:rPr>
              <a:t>文件，</a:t>
            </a:r>
            <a:r>
              <a:rPr lang="en-US" altLang="zh-CN" sz="1600" dirty="0">
                <a:solidFill>
                  <a:schemeClr val="tx1">
                    <a:lumMod val="75000"/>
                    <a:lumOff val="25000"/>
                  </a:schemeClr>
                </a:solidFill>
              </a:rPr>
              <a:t>OpInfo</a:t>
            </a:r>
            <a:r>
              <a:rPr lang="zh-CN" altLang="en-US" sz="1600" dirty="0">
                <a:solidFill>
                  <a:schemeClr val="tx1">
                    <a:lumMod val="75000"/>
                    <a:lumOff val="25000"/>
                  </a:schemeClr>
                </a:solidFill>
              </a:rPr>
              <a:t>中包括</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OpName"、 "InputShape"    "MeanErr_threshold"</a:t>
            </a:r>
            <a:r>
              <a:rPr lang="en-US" altLang="zh-CN" sz="1600" dirty="0">
                <a:solidFill>
                  <a:schemeClr val="tx1">
                    <a:lumMod val="75000"/>
                    <a:lumOff val="25000"/>
                  </a:schemeClr>
                </a:solidFill>
              </a:rPr>
              <a:t> </a:t>
            </a:r>
            <a:r>
              <a:rPr lang="zh-CN" altLang="en-US" sz="1600" dirty="0">
                <a:solidFill>
                  <a:schemeClr val="tx1">
                    <a:lumMod val="75000"/>
                    <a:lumOff val="25000"/>
                  </a:schemeClr>
                </a:solidFill>
              </a:rPr>
              <a:t>、"MaxErr_threshold"、 "data_format"、"filters"、 "kernel_size"、</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strides</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 、"padding"。</a:t>
            </a:r>
            <a:r>
              <a:rPr lang="en-US" altLang="zh-CN" sz="1600" dirty="0">
                <a:solidFill>
                  <a:schemeClr val="tx1">
                    <a:lumMod val="75000"/>
                    <a:lumOff val="25000"/>
                  </a:schemeClr>
                </a:solidFill>
              </a:rPr>
              <a:t>main</a:t>
            </a:r>
            <a:r>
              <a:rPr lang="zh-CN" altLang="en-US" sz="1600" dirty="0">
                <a:solidFill>
                  <a:schemeClr val="tx1">
                    <a:lumMod val="75000"/>
                    <a:lumOff val="25000"/>
                  </a:schemeClr>
                </a:solidFill>
              </a:rPr>
              <a:t>是程序运行入口。</a:t>
            </a:r>
            <a:r>
              <a:rPr lang="en-US" altLang="zh-CN" sz="1600" dirty="0">
                <a:solidFill>
                  <a:schemeClr val="tx1">
                    <a:lumMod val="75000"/>
                    <a:lumOff val="25000"/>
                  </a:schemeClr>
                </a:solidFill>
              </a:rPr>
              <a:t>Op_execute</a:t>
            </a:r>
            <a:r>
              <a:rPr lang="zh-CN" altLang="en-US" sz="1600" dirty="0">
                <a:solidFill>
                  <a:schemeClr val="tx1">
                    <a:lumMod val="75000"/>
                    <a:lumOff val="25000"/>
                  </a:schemeClr>
                </a:solidFill>
              </a:rPr>
              <a:t>是对语料库中的张量根据算子进行运算并进行误差分析，生成对应的</a:t>
            </a:r>
            <a:r>
              <a:rPr lang="en-US" altLang="zh-CN" sz="1600" dirty="0">
                <a:solidFill>
                  <a:schemeClr val="tx1">
                    <a:lumMod val="75000"/>
                    <a:lumOff val="25000"/>
                  </a:schemeClr>
                </a:solidFill>
              </a:rPr>
              <a:t>csv</a:t>
            </a:r>
            <a:r>
              <a:rPr lang="zh-CN" altLang="en-US" sz="1600" dirty="0">
                <a:solidFill>
                  <a:schemeClr val="tx1">
                    <a:lumMod val="75000"/>
                    <a:lumOff val="25000"/>
                  </a:schemeClr>
                </a:solidFill>
              </a:rPr>
              <a:t>文件。</a:t>
            </a:r>
            <a:r>
              <a:rPr lang="en-US" altLang="zh-CN" sz="1600" dirty="0">
                <a:solidFill>
                  <a:schemeClr val="tx1">
                    <a:lumMod val="75000"/>
                    <a:lumOff val="25000"/>
                  </a:schemeClr>
                </a:solidFill>
              </a:rPr>
              <a:t>readOpJson</a:t>
            </a:r>
            <a:r>
              <a:rPr lang="zh-CN" altLang="en-US" sz="1600" dirty="0">
                <a:solidFill>
                  <a:schemeClr val="tx1">
                    <a:lumMod val="75000"/>
                    <a:lumOff val="25000"/>
                  </a:schemeClr>
                </a:solidFill>
              </a:rPr>
              <a:t>是读取</a:t>
            </a:r>
            <a:r>
              <a:rPr lang="en-US" altLang="zh-CN" sz="1600" dirty="0">
                <a:solidFill>
                  <a:schemeClr val="tx1">
                    <a:lumMod val="75000"/>
                    <a:lumOff val="25000"/>
                  </a:schemeClr>
                </a:solidFill>
              </a:rPr>
              <a:t>json</a:t>
            </a:r>
            <a:r>
              <a:rPr lang="zh-CN" altLang="en-US" sz="1600" dirty="0">
                <a:solidFill>
                  <a:schemeClr val="tx1">
                    <a:lumMod val="75000"/>
                    <a:lumOff val="25000"/>
                  </a:schemeClr>
                </a:solidFill>
              </a:rPr>
              <a:t>文件。</a:t>
            </a:r>
            <a:r>
              <a:rPr lang="en-US" altLang="zh-CN" sz="1600" dirty="0">
                <a:solidFill>
                  <a:schemeClr val="tx1">
                    <a:lumMod val="75000"/>
                    <a:lumOff val="25000"/>
                  </a:schemeClr>
                </a:solidFill>
              </a:rPr>
              <a:t>seed</a:t>
            </a:r>
            <a:r>
              <a:rPr lang="zh-CN" altLang="en-US" sz="1600" dirty="0">
                <a:solidFill>
                  <a:schemeClr val="tx1">
                    <a:lumMod val="75000"/>
                    <a:lumOff val="25000"/>
                  </a:schemeClr>
                </a:solidFill>
              </a:rPr>
              <a:t>对种子施加扰动并将其加入</a:t>
            </a:r>
            <a:r>
              <a:rPr lang="zh-CN" altLang="en-US" sz="1600" dirty="0">
                <a:solidFill>
                  <a:schemeClr val="tx1">
                    <a:lumMod val="75000"/>
                    <a:lumOff val="25000"/>
                  </a:schemeClr>
                </a:solidFill>
              </a:rPr>
              <a:t>语料库。</a:t>
            </a:r>
            <a:endParaRPr lang="zh-CN" altLang="en-US" sz="1600" dirty="0">
              <a:solidFill>
                <a:schemeClr val="tx1">
                  <a:lumMod val="75000"/>
                  <a:lumOff val="25000"/>
                </a:schemeClr>
              </a:solidFill>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椭圆 5"/>
          <p:cNvSpPr/>
          <p:nvPr/>
        </p:nvSpPr>
        <p:spPr>
          <a:xfrm>
            <a:off x="3903980" y="1557020"/>
            <a:ext cx="3964305" cy="380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2"/>
            </p:custDataLst>
          </p:nvPr>
        </p:nvSpPr>
        <p:spPr>
          <a:xfrm>
            <a:off x="3938905" y="2972435"/>
            <a:ext cx="3893820" cy="1180465"/>
          </a:xfrm>
          <a:solidFill>
            <a:srgbClr val="556740"/>
          </a:solidFill>
        </p:spPr>
        <p:txBody>
          <a:bodyPr vert="horz">
            <a:noAutofit/>
          </a:bodyPr>
          <a:lstStyle/>
          <a:p>
            <a:pPr>
              <a:lnSpc>
                <a:spcPct val="100000"/>
              </a:lnSpc>
            </a:pPr>
            <a:r>
              <a:rPr lang="en-US" altLang="zh-CN" sz="6600" dirty="0">
                <a:solidFill>
                  <a:schemeClr val="bg1"/>
                </a:solidFill>
                <a:latin typeface="+mj-ea"/>
                <a:cs typeface="+mj-ea"/>
              </a:rPr>
              <a:t>THANKS</a:t>
            </a:r>
            <a:endParaRPr lang="en-US" altLang="zh-CN" sz="6600" dirty="0">
              <a:solidFill>
                <a:schemeClr val="bg1"/>
              </a:solidFill>
              <a:latin typeface="+mj-ea"/>
              <a:cs typeface="+mj-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7" name="PA_MH_Others_11" descr="#wm#_48_07_*Z"/>
          <p:cNvSpPr>
            <a:spLocks noChangeArrowheads="1"/>
          </p:cNvSpPr>
          <p:nvPr>
            <p:custDataLst>
              <p:tags r:id="rId2"/>
            </p:custDataLst>
          </p:nvPr>
        </p:nvSpPr>
        <p:spPr bwMode="auto">
          <a:xfrm>
            <a:off x="8419465" y="1092200"/>
            <a:ext cx="1088390" cy="1091565"/>
          </a:xfrm>
          <a:prstGeom prst="ellipse">
            <a:avLst/>
          </a:prstGeom>
          <a:solidFill>
            <a:schemeClr val="tx2">
              <a:lumMod val="90000"/>
              <a:alpha val="86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endParaRPr lang="zh-CN" altLang="zh-CN" sz="3300" kern="0" dirty="0">
              <a:solidFill>
                <a:schemeClr val="bg1">
                  <a:lumMod val="50000"/>
                </a:schemeClr>
              </a:solidFill>
              <a:ea typeface="微软雅黑" panose="020B0503020204020204" charset="-122"/>
              <a:cs typeface="+mn-ea"/>
            </a:endParaRPr>
          </a:p>
        </p:txBody>
      </p:sp>
      <p:sp>
        <p:nvSpPr>
          <p:cNvPr id="58" name="椭圆 57"/>
          <p:cNvSpPr/>
          <p:nvPr/>
        </p:nvSpPr>
        <p:spPr>
          <a:xfrm>
            <a:off x="9316720" y="1299845"/>
            <a:ext cx="2088515" cy="200723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MH_Others_12"/>
          <p:cNvSpPr txBox="1"/>
          <p:nvPr>
            <p:custDataLst>
              <p:tags r:id="rId3"/>
            </p:custDataLst>
          </p:nvPr>
        </p:nvSpPr>
        <p:spPr>
          <a:xfrm>
            <a:off x="9169400" y="2480310"/>
            <a:ext cx="720090" cy="3230880"/>
          </a:xfrm>
          <a:prstGeom prst="rect">
            <a:avLst/>
          </a:prstGeom>
          <a:noFill/>
        </p:spPr>
        <p:txBody>
          <a:bodyPr vert="eaVert" wrap="square" lIns="0" tIns="0" rIns="0" bIns="0" rtlCol="0" anchor="ctr" anchorCtr="0">
            <a:normAutofit/>
          </a:bodyPr>
          <a:lstStyle/>
          <a:p>
            <a:r>
              <a:rPr lang="en-US" altLang="zh-CN"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CONTENTS</a:t>
            </a:r>
            <a:endParaRPr lang="zh-CN" altLang="en-US"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54" name="组合 53"/>
          <p:cNvGrpSpPr/>
          <p:nvPr/>
        </p:nvGrpSpPr>
        <p:grpSpPr>
          <a:xfrm>
            <a:off x="2336165" y="2027114"/>
            <a:ext cx="5753100" cy="2512139"/>
            <a:chOff x="7340" y="2923"/>
            <a:chExt cx="9060" cy="3956"/>
          </a:xfrm>
        </p:grpSpPr>
        <p:grpSp>
          <p:nvGrpSpPr>
            <p:cNvPr id="37" name="组合 36"/>
            <p:cNvGrpSpPr/>
            <p:nvPr/>
          </p:nvGrpSpPr>
          <p:grpSpPr>
            <a:xfrm>
              <a:off x="7340" y="2923"/>
              <a:ext cx="9060" cy="1203"/>
              <a:chOff x="3494405" y="1392118"/>
              <a:chExt cx="5753100" cy="763864"/>
            </a:xfrm>
          </p:grpSpPr>
          <p:sp>
            <p:nvSpPr>
              <p:cNvPr id="38" name="文本框 37"/>
              <p:cNvSpPr txBox="1"/>
              <p:nvPr>
                <p:custDataLst>
                  <p:tags r:id="rId4"/>
                </p:custDataLst>
              </p:nvPr>
            </p:nvSpPr>
            <p:spPr>
              <a:xfrm>
                <a:off x="3494405" y="1392118"/>
                <a:ext cx="739742" cy="684261"/>
              </a:xfrm>
              <a:prstGeom prst="rect">
                <a:avLst/>
              </a:prstGeom>
              <a:noFill/>
            </p:spPr>
            <p:txBody>
              <a:bodyPr wrap="square" tIns="46800" bIns="46800" anchor="ctr">
                <a:normAutofit fontScale="92500" lnSpcReduction="10000"/>
              </a:bodyPr>
              <a:p>
                <a:pPr algn="ctr" fontAlgn="auto">
                  <a:lnSpc>
                    <a:spcPct val="120000"/>
                  </a:lnSpc>
                </a:pPr>
                <a:r>
                  <a:rPr lang="en-US" altLang="zh-CN" sz="3600" dirty="0">
                    <a:solidFill>
                      <a:schemeClr val="tx1">
                        <a:lumMod val="65000"/>
                        <a:lumOff val="35000"/>
                      </a:schemeClr>
                    </a:solidFill>
                    <a:latin typeface="逐浪温莎雅楷体" panose="03000509000000000000" charset="-122"/>
                    <a:ea typeface="逐浪温莎雅楷体" panose="03000509000000000000" charset="-122"/>
                  </a:rPr>
                  <a:t>01</a:t>
                </a:r>
                <a:endParaRPr lang="en-US" altLang="zh-CN" sz="3600" dirty="0">
                  <a:solidFill>
                    <a:schemeClr val="tx1">
                      <a:lumMod val="65000"/>
                      <a:lumOff val="35000"/>
                    </a:schemeClr>
                  </a:solidFill>
                  <a:latin typeface="逐浪温莎雅楷体" panose="03000509000000000000" charset="-122"/>
                  <a:ea typeface="逐浪温莎雅楷体" panose="03000509000000000000" charset="-122"/>
                </a:endParaRPr>
              </a:p>
            </p:txBody>
          </p:sp>
          <p:sp>
            <p:nvSpPr>
              <p:cNvPr id="39" name="文本框 38"/>
              <p:cNvSpPr txBox="1"/>
              <p:nvPr>
                <p:custDataLst>
                  <p:tags r:id="rId5"/>
                </p:custDataLst>
              </p:nvPr>
            </p:nvSpPr>
            <p:spPr>
              <a:xfrm>
                <a:off x="4270318" y="1548786"/>
                <a:ext cx="4940992" cy="417311"/>
              </a:xfrm>
              <a:prstGeom prst="rect">
                <a:avLst/>
              </a:prstGeom>
              <a:noFill/>
            </p:spPr>
            <p:txBody>
              <a:bodyPr wrap="square" lIns="90000" tIns="46800" rIns="90000" bIns="0" anchor="b" anchorCtr="0">
                <a:normAutofit/>
              </a:bodyPr>
              <a:p>
                <a:pPr fontAlgn="auto">
                  <a:lnSpc>
                    <a:spcPct val="120000"/>
                  </a:lnSpc>
                </a:pPr>
                <a:r>
                  <a:rPr lang="en-US" altLang="zh-CN" sz="2000" b="1" spc="300" dirty="0">
                    <a:solidFill>
                      <a:schemeClr val="tx1">
                        <a:lumMod val="65000"/>
                        <a:lumOff val="35000"/>
                      </a:schemeClr>
                    </a:solidFill>
                    <a:latin typeface="逐浪温莎雅楷体" panose="03000509000000000000" charset="-122"/>
                    <a:ea typeface="逐浪温莎雅楷体" panose="03000509000000000000" charset="-122"/>
                    <a:cs typeface="+mj-cs"/>
                  </a:rPr>
                  <a:t>DeepLearning</a:t>
                </a:r>
                <a:r>
                  <a:rPr lang="zh-CN" altLang="en-US" sz="2000" b="1" spc="300" dirty="0">
                    <a:solidFill>
                      <a:schemeClr val="tx1">
                        <a:lumMod val="65000"/>
                        <a:lumOff val="35000"/>
                      </a:schemeClr>
                    </a:solidFill>
                    <a:latin typeface="逐浪温莎雅楷体" panose="03000509000000000000" charset="-122"/>
                    <a:ea typeface="逐浪温莎雅楷体" panose="03000509000000000000" charset="-122"/>
                    <a:cs typeface="+mj-cs"/>
                  </a:rPr>
                  <a:t>和精度测试背景</a:t>
                </a:r>
                <a:endParaRPr lang="zh-CN" altLang="en-US" sz="2000"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sp>
            <p:nvSpPr>
              <p:cNvPr id="40" name="文本框 39"/>
              <p:cNvSpPr txBox="1"/>
              <p:nvPr>
                <p:custDataLst>
                  <p:tags r:id="rId6"/>
                </p:custDataLst>
              </p:nvPr>
            </p:nvSpPr>
            <p:spPr>
              <a:xfrm>
                <a:off x="4306513" y="1798976"/>
                <a:ext cx="4940992" cy="357006"/>
              </a:xfrm>
              <a:prstGeom prst="rect">
                <a:avLst/>
              </a:prstGeom>
            </p:spPr>
            <p:txBody>
              <a:bodyPr vert="horz" wrap="square" lIns="90000" tIns="0" rIns="90000" bIns="46800" anchor="ctr" anchorCtr="0">
                <a:normAutofit/>
              </a:bodyPr>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nvGrpSpPr>
            <p:cNvPr id="41" name="组合 40"/>
            <p:cNvGrpSpPr/>
            <p:nvPr/>
          </p:nvGrpSpPr>
          <p:grpSpPr>
            <a:xfrm>
              <a:off x="7340" y="4347"/>
              <a:ext cx="9060" cy="1156"/>
              <a:chOff x="3494405" y="2296694"/>
              <a:chExt cx="5753100" cy="733944"/>
            </a:xfrm>
          </p:grpSpPr>
          <p:sp>
            <p:nvSpPr>
              <p:cNvPr id="42" name="文本框 41"/>
              <p:cNvSpPr txBox="1"/>
              <p:nvPr>
                <p:custDataLst>
                  <p:tags r:id="rId7"/>
                </p:custDataLst>
              </p:nvPr>
            </p:nvSpPr>
            <p:spPr>
              <a:xfrm>
                <a:off x="3494405" y="2296694"/>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75000"/>
                        <a:lumOff val="25000"/>
                      </a:schemeClr>
                    </a:solidFill>
                    <a:latin typeface="逐浪温莎雅楷体" panose="03000509000000000000" charset="-122"/>
                    <a:ea typeface="逐浪温莎雅楷体" panose="03000509000000000000" charset="-122"/>
                  </a:rPr>
                  <a:t>02</a:t>
                </a:r>
                <a:endParaRPr lang="en-US" altLang="zh-CN" sz="3600" dirty="0">
                  <a:solidFill>
                    <a:schemeClr val="tx1">
                      <a:lumMod val="75000"/>
                      <a:lumOff val="25000"/>
                    </a:schemeClr>
                  </a:solidFill>
                  <a:latin typeface="逐浪温莎雅楷体" panose="03000509000000000000" charset="-122"/>
                  <a:ea typeface="逐浪温莎雅楷体" panose="03000509000000000000" charset="-122"/>
                </a:endParaRPr>
              </a:p>
            </p:txBody>
          </p:sp>
          <p:sp>
            <p:nvSpPr>
              <p:cNvPr id="43" name="文本框 42"/>
              <p:cNvSpPr txBox="1"/>
              <p:nvPr>
                <p:custDataLst>
                  <p:tags r:id="rId8"/>
                </p:custDataLst>
              </p:nvPr>
            </p:nvSpPr>
            <p:spPr>
              <a:xfrm>
                <a:off x="4306513" y="2410741"/>
                <a:ext cx="4940992" cy="417311"/>
              </a:xfrm>
              <a:prstGeom prst="rect">
                <a:avLst/>
              </a:prstGeom>
              <a:noFill/>
            </p:spPr>
            <p:txBody>
              <a:bodyPr wrap="square" lIns="90000" tIns="46800" rIns="90000" bIns="0" anchor="b" anchorCtr="0">
                <a:normAutofit/>
              </a:bodyPr>
              <a:p>
                <a:pPr fontAlgn="auto">
                  <a:lnSpc>
                    <a:spcPct val="120000"/>
                  </a:lnSpc>
                </a:pPr>
                <a:r>
                  <a:rPr lang="en-US" altLang="zh-CN" sz="2000" b="1" spc="300" dirty="0">
                    <a:solidFill>
                      <a:schemeClr val="tx1">
                        <a:lumMod val="75000"/>
                        <a:lumOff val="25000"/>
                      </a:schemeClr>
                    </a:solidFill>
                    <a:latin typeface="逐浪温莎雅楷体" panose="03000509000000000000" charset="-122"/>
                    <a:ea typeface="逐浪温莎雅楷体" panose="03000509000000000000" charset="-122"/>
                    <a:cs typeface="+mj-cs"/>
                  </a:rPr>
                  <a:t>Predoo</a:t>
                </a:r>
                <a:endParaRPr lang="en-US" altLang="zh-CN" sz="2000" b="1" spc="300" dirty="0">
                  <a:solidFill>
                    <a:schemeClr val="tx1">
                      <a:lumMod val="75000"/>
                      <a:lumOff val="25000"/>
                    </a:schemeClr>
                  </a:solidFill>
                  <a:latin typeface="逐浪温莎雅楷体" panose="03000509000000000000" charset="-122"/>
                  <a:ea typeface="逐浪温莎雅楷体" panose="03000509000000000000" charset="-122"/>
                  <a:cs typeface="+mj-cs"/>
                </a:endParaRPr>
              </a:p>
            </p:txBody>
          </p:sp>
          <p:sp>
            <p:nvSpPr>
              <p:cNvPr id="44" name="文本框 43"/>
              <p:cNvSpPr txBox="1"/>
              <p:nvPr>
                <p:custDataLst>
                  <p:tags r:id="rId9"/>
                </p:custDataLst>
              </p:nvPr>
            </p:nvSpPr>
            <p:spPr>
              <a:xfrm>
                <a:off x="4306513" y="2673632"/>
                <a:ext cx="4940992" cy="357006"/>
              </a:xfrm>
              <a:prstGeom prst="rect">
                <a:avLst/>
              </a:prstGeom>
            </p:spPr>
            <p:txBody>
              <a:bodyPr vert="horz" wrap="square" lIns="90000" tIns="0" rIns="90000" bIns="46800" anchor="ctr" anchorCtr="0">
                <a:normAutofit/>
              </a:bodyPr>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nvGrpSpPr>
            <p:cNvPr id="45" name="组合 44"/>
            <p:cNvGrpSpPr/>
            <p:nvPr/>
          </p:nvGrpSpPr>
          <p:grpSpPr>
            <a:xfrm>
              <a:off x="7340" y="5773"/>
              <a:ext cx="9060" cy="1106"/>
              <a:chOff x="3494405" y="3201269"/>
              <a:chExt cx="5753100" cy="702755"/>
            </a:xfrm>
          </p:grpSpPr>
          <p:sp>
            <p:nvSpPr>
              <p:cNvPr id="46" name="文本框 45"/>
              <p:cNvSpPr txBox="1"/>
              <p:nvPr>
                <p:custDataLst>
                  <p:tags r:id="rId10"/>
                </p:custDataLst>
              </p:nvPr>
            </p:nvSpPr>
            <p:spPr>
              <a:xfrm>
                <a:off x="3494405" y="3201269"/>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85000"/>
                        <a:lumOff val="15000"/>
                      </a:schemeClr>
                    </a:solidFill>
                    <a:latin typeface="逐浪温莎雅楷体" panose="03000509000000000000" charset="-122"/>
                    <a:ea typeface="逐浪温莎雅楷体" panose="03000509000000000000" charset="-122"/>
                  </a:rPr>
                  <a:t>03</a:t>
                </a:r>
                <a:endParaRPr lang="en-US" altLang="zh-CN" sz="360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47" name="文本框 46"/>
              <p:cNvSpPr txBox="1"/>
              <p:nvPr>
                <p:custDataLst>
                  <p:tags r:id="rId11"/>
                </p:custDataLst>
              </p:nvPr>
            </p:nvSpPr>
            <p:spPr>
              <a:xfrm>
                <a:off x="4306513" y="3292382"/>
                <a:ext cx="4940992" cy="417311"/>
              </a:xfrm>
              <a:prstGeom prst="rect">
                <a:avLst/>
              </a:prstGeom>
              <a:noFill/>
            </p:spPr>
            <p:txBody>
              <a:bodyPr wrap="square" lIns="90000" tIns="46800" rIns="90000" bIns="0" anchor="b" anchorCtr="0">
                <a:normAutofit/>
              </a:bodyPr>
              <a:p>
                <a:pPr fontAlgn="auto">
                  <a:lnSpc>
                    <a:spcPct val="120000"/>
                  </a:lnSpc>
                </a:pPr>
                <a:r>
                  <a:rPr lang="en-US" altLang="zh-CN" sz="2000" b="1" spc="300" dirty="0">
                    <a:solidFill>
                      <a:schemeClr val="tx1">
                        <a:lumMod val="85000"/>
                        <a:lumOff val="15000"/>
                      </a:schemeClr>
                    </a:solidFill>
                    <a:latin typeface="逐浪温莎雅楷体" panose="03000509000000000000" charset="-122"/>
                    <a:ea typeface="逐浪温莎雅楷体" panose="03000509000000000000" charset="-122"/>
                    <a:cs typeface="+mj-cs"/>
                  </a:rPr>
                  <a:t>Predoo</a:t>
                </a:r>
                <a:r>
                  <a:rPr lang="zh-CN" altLang="en-US" sz="2000" b="1" spc="300" dirty="0">
                    <a:solidFill>
                      <a:schemeClr val="tx1">
                        <a:lumMod val="85000"/>
                        <a:lumOff val="15000"/>
                      </a:schemeClr>
                    </a:solidFill>
                    <a:latin typeface="逐浪温莎雅楷体" panose="03000509000000000000" charset="-122"/>
                    <a:ea typeface="逐浪温莎雅楷体" panose="03000509000000000000" charset="-122"/>
                    <a:cs typeface="+mj-cs"/>
                  </a:rPr>
                  <a:t>文件解析</a:t>
                </a:r>
                <a:endParaRPr lang="zh-CN" altLang="en-US" sz="2000" b="1" spc="300" dirty="0">
                  <a:solidFill>
                    <a:schemeClr val="tx1">
                      <a:lumMod val="85000"/>
                      <a:lumOff val="15000"/>
                    </a:schemeClr>
                  </a:solidFill>
                  <a:latin typeface="逐浪温莎雅楷体" panose="03000509000000000000" charset="-122"/>
                  <a:ea typeface="逐浪温莎雅楷体" panose="03000509000000000000" charset="-122"/>
                  <a:cs typeface="+mj-cs"/>
                </a:endParaRPr>
              </a:p>
            </p:txBody>
          </p:sp>
          <p:sp>
            <p:nvSpPr>
              <p:cNvPr id="48" name="文本框 47"/>
              <p:cNvSpPr txBox="1"/>
              <p:nvPr>
                <p:custDataLst>
                  <p:tags r:id="rId12"/>
                </p:custDataLst>
              </p:nvPr>
            </p:nvSpPr>
            <p:spPr>
              <a:xfrm>
                <a:off x="4306513" y="3547018"/>
                <a:ext cx="4940992" cy="357006"/>
              </a:xfrm>
              <a:prstGeom prst="rect">
                <a:avLst/>
              </a:prstGeom>
            </p:spPr>
            <p:txBody>
              <a:bodyPr vert="horz" wrap="square" lIns="90000" tIns="0" rIns="90000" bIns="46800" anchor="ctr" anchorCtr="0">
                <a:normAutofit/>
              </a:bodyPr>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sp>
        <p:nvSpPr>
          <p:cNvPr id="61" name="标题 60"/>
          <p:cNvSpPr>
            <a:spLocks noGrp="1"/>
          </p:cNvSpPr>
          <p:nvPr>
            <p:ph type="ctrTitle"/>
            <p:custDataLst>
              <p:tags r:id="rId13"/>
            </p:custDataLst>
          </p:nvPr>
        </p:nvSpPr>
        <p:spPr>
          <a:xfrm>
            <a:off x="10001885" y="1761490"/>
            <a:ext cx="1403350" cy="1701165"/>
          </a:xfrm>
        </p:spPr>
        <p:txBody>
          <a:bodyPr vert="eaVert">
            <a:noAutofit/>
          </a:bodyPr>
          <a:p>
            <a:pPr algn="dist">
              <a:lnSpc>
                <a:spcPct val="200000"/>
              </a:lnSpc>
            </a:pPr>
            <a:r>
              <a:rPr lang="zh-CN" altLang="en-US" sz="8800" b="0" dirty="0">
                <a:solidFill>
                  <a:schemeClr val="tx1">
                    <a:lumMod val="85000"/>
                    <a:lumOff val="15000"/>
                  </a:schemeClr>
                </a:solidFill>
                <a:latin typeface="逐浪温莎雅楷体" panose="03000509000000000000" charset="-122"/>
                <a:ea typeface="逐浪温莎雅楷体" panose="03000509000000000000" charset="-122"/>
              </a:rPr>
              <a:t>录</a:t>
            </a:r>
            <a:endParaRPr lang="zh-CN" altLang="en-US" sz="8800" b="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62" name="标题 60"/>
          <p:cNvSpPr>
            <a:spLocks noGrp="1"/>
          </p:cNvSpPr>
          <p:nvPr>
            <p:custDataLst>
              <p:tags r:id="rId14"/>
            </p:custDataLst>
          </p:nvPr>
        </p:nvSpPr>
        <p:spPr>
          <a:xfrm>
            <a:off x="8089265" y="1172845"/>
            <a:ext cx="1403350" cy="1104265"/>
          </a:xfrm>
          <a:prstGeom prst="rect">
            <a:avLst/>
          </a:prstGeom>
        </p:spPr>
        <p:txBody>
          <a:bodyPr vert="eaVert" lIns="91440" tIns="45720" rIns="91440" bIns="45720" rtlCol="0"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pPr algn="dist">
              <a:lnSpc>
                <a:spcPct val="100000"/>
              </a:lnSpc>
            </a:pPr>
            <a:r>
              <a:rPr lang="zh-CN" altLang="en-US" sz="5400" b="0" dirty="0">
                <a:solidFill>
                  <a:schemeClr val="tx1">
                    <a:lumMod val="85000"/>
                    <a:lumOff val="15000"/>
                  </a:schemeClr>
                </a:solidFill>
                <a:latin typeface="逐浪温莎雅楷体" panose="03000509000000000000" charset="-122"/>
                <a:ea typeface="逐浪温莎雅楷体" panose="03000509000000000000" charset="-122"/>
              </a:rPr>
              <a:t>目</a:t>
            </a:r>
            <a:endParaRPr lang="zh-CN" altLang="en-US" sz="5400" b="0" dirty="0">
              <a:solidFill>
                <a:schemeClr val="tx1">
                  <a:lumMod val="85000"/>
                  <a:lumOff val="15000"/>
                </a:schemeClr>
              </a:solidFill>
              <a:latin typeface="逐浪温莎雅楷体" panose="03000509000000000000" charset="-122"/>
              <a:ea typeface="逐浪温莎雅楷体" panose="03000509000000000000" charset="-122"/>
            </a:endParaRPr>
          </a:p>
        </p:txBody>
      </p:sp>
      <p:pic>
        <p:nvPicPr>
          <p:cNvPr id="3" name="图片 2" descr="0172d0dc26b25d2e622eceade12082b0b4877cadcac02-NCB2wE_fw658"/>
          <p:cNvPicPr>
            <a:picLocks noChangeAspect="1"/>
          </p:cNvPicPr>
          <p:nvPr/>
        </p:nvPicPr>
        <p:blipFill>
          <a:blip r:embed="rId15"/>
          <a:stretch>
            <a:fillRect/>
          </a:stretch>
        </p:blipFill>
        <p:spPr>
          <a:xfrm>
            <a:off x="9690735" y="2860675"/>
            <a:ext cx="1847850" cy="2275840"/>
          </a:xfrm>
          <a:prstGeom prst="rect">
            <a:avLst/>
          </a:prstGeom>
        </p:spPr>
      </p:pic>
    </p:spTree>
    <p:custDataLst>
      <p:tags r:id="rId16"/>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39725" y="29210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6620" y="2160905"/>
            <a:ext cx="3275330" cy="1863090"/>
          </a:xfrm>
          <a:prstGeom prst="rect">
            <a:avLst/>
          </a:prstGeom>
          <a:noFill/>
        </p:spPr>
        <p:txBody>
          <a:bodyPr wrap="square" rtlCol="0">
            <a:spAutoFit/>
          </a:bodyPr>
          <a:p>
            <a:pPr fontAlgn="auto">
              <a:lnSpc>
                <a:spcPct val="120000"/>
              </a:lnSpc>
            </a:pPr>
            <a:r>
              <a:rPr lang="en-US" altLang="zh-CN" sz="3200" b="1" spc="300" dirty="0">
                <a:solidFill>
                  <a:schemeClr val="tx1">
                    <a:lumMod val="65000"/>
                    <a:lumOff val="35000"/>
                  </a:schemeClr>
                </a:solidFill>
                <a:latin typeface="逐浪温莎雅楷体" panose="03000509000000000000" charset="-122"/>
                <a:ea typeface="逐浪温莎雅楷体" panose="03000509000000000000" charset="-122"/>
                <a:cs typeface="+mj-cs"/>
                <a:sym typeface="+mn-ea"/>
              </a:rPr>
              <a:t>DeepLearning</a:t>
            </a:r>
            <a:r>
              <a:rPr lang="zh-CN" altLang="en-US" sz="3200" b="1" spc="300" dirty="0">
                <a:solidFill>
                  <a:schemeClr val="tx1">
                    <a:lumMod val="65000"/>
                    <a:lumOff val="35000"/>
                  </a:schemeClr>
                </a:solidFill>
                <a:latin typeface="逐浪温莎雅楷体" panose="03000509000000000000" charset="-122"/>
                <a:ea typeface="逐浪温莎雅楷体" panose="03000509000000000000" charset="-122"/>
                <a:cs typeface="+mj-cs"/>
                <a:sym typeface="+mn-ea"/>
              </a:rPr>
              <a:t>和精度测试背景</a:t>
            </a:r>
            <a:endParaRPr lang="zh-CN" altLang="en-US" sz="32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01</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Freeform 12"/>
          <p:cNvSpPr/>
          <p:nvPr/>
        </p:nvSpPr>
        <p:spPr bwMode="auto">
          <a:xfrm>
            <a:off x="1243330" y="2174875"/>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8" name="组合 7"/>
          <p:cNvGrpSpPr/>
          <p:nvPr/>
        </p:nvGrpSpPr>
        <p:grpSpPr>
          <a:xfrm rot="0">
            <a:off x="1469390" y="2244725"/>
            <a:ext cx="1151255" cy="883920"/>
            <a:chOff x="1283891" y="1695061"/>
            <a:chExt cx="857250" cy="571500"/>
          </a:xfrm>
        </p:grpSpPr>
        <p:sp>
          <p:nvSpPr>
            <p:cNvPr id="9"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 name="组合 1"/>
            <p:cNvGrpSpPr/>
            <p:nvPr/>
          </p:nvGrpSpPr>
          <p:grpSpPr>
            <a:xfrm>
              <a:off x="1320404" y="1695061"/>
              <a:ext cx="820737" cy="522685"/>
              <a:chOff x="1320404" y="1695061"/>
              <a:chExt cx="820737" cy="522685"/>
            </a:xfrm>
          </p:grpSpPr>
          <p:sp>
            <p:nvSpPr>
              <p:cNvPr id="11"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5"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cxnSp>
        <p:nvCxnSpPr>
          <p:cNvPr id="17" name="直接连接符 16"/>
          <p:cNvCxnSpPr/>
          <p:nvPr/>
        </p:nvCxnSpPr>
        <p:spPr>
          <a:xfrm>
            <a:off x="1243330" y="3502660"/>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18" name="矩形 17"/>
          <p:cNvSpPr/>
          <p:nvPr/>
        </p:nvSpPr>
        <p:spPr>
          <a:xfrm>
            <a:off x="1797685" y="2994025"/>
            <a:ext cx="2371725" cy="368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DeepLearning</a:t>
            </a:r>
            <a:r>
              <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介绍</a:t>
            </a:r>
            <a:endPar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2" name="文本框 51"/>
          <p:cNvSpPr txBox="1"/>
          <p:nvPr/>
        </p:nvSpPr>
        <p:spPr>
          <a:xfrm>
            <a:off x="1243330" y="3705225"/>
            <a:ext cx="3335020" cy="2651125"/>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       </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深度学习技术作为机器学习的一种有效形式，被集成在各种</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DL</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库中，比如谷歌研发的</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TensorFlow</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以及</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FAIR</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推出的</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PyTorch</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等等。在</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DL</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库中，对于多维输入也就是张量的处理被实现为可调用的</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DL</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算子。本文讨论的</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DL</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算子本质上就是一个执行张量操作的</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API</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调用。</a:t>
            </a:r>
            <a:endPar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pic>
        <p:nvPicPr>
          <p:cNvPr id="3" name="图片 2" descr="0172d0dc26b25d2e622eceade12082b0b4877cadcac02-NCB2wE_fw658"/>
          <p:cNvPicPr>
            <a:picLocks noChangeAspect="1"/>
          </p:cNvPicPr>
          <p:nvPr/>
        </p:nvPicPr>
        <p:blipFill>
          <a:blip r:embed="rId2"/>
          <a:stretch>
            <a:fillRect/>
          </a:stretch>
        </p:blipFill>
        <p:spPr>
          <a:xfrm>
            <a:off x="1437640" y="-73025"/>
            <a:ext cx="1847850" cy="2275840"/>
          </a:xfrm>
          <a:prstGeom prst="rect">
            <a:avLst/>
          </a:prstGeom>
        </p:spPr>
      </p:pic>
      <p:sp>
        <p:nvSpPr>
          <p:cNvPr id="6" name="Freeform 12"/>
          <p:cNvSpPr/>
          <p:nvPr/>
        </p:nvSpPr>
        <p:spPr bwMode="auto">
          <a:xfrm>
            <a:off x="6343650" y="214376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10" name="组合 9"/>
          <p:cNvGrpSpPr/>
          <p:nvPr/>
        </p:nvGrpSpPr>
        <p:grpSpPr>
          <a:xfrm rot="0">
            <a:off x="6569710" y="2213610"/>
            <a:ext cx="1151255" cy="883920"/>
            <a:chOff x="1283891" y="1695061"/>
            <a:chExt cx="857250" cy="571500"/>
          </a:xfrm>
        </p:grpSpPr>
        <p:sp>
          <p:nvSpPr>
            <p:cNvPr id="12"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13" name="组合 12"/>
            <p:cNvGrpSpPr/>
            <p:nvPr/>
          </p:nvGrpSpPr>
          <p:grpSpPr>
            <a:xfrm>
              <a:off x="1320404" y="1695061"/>
              <a:ext cx="820737" cy="522685"/>
              <a:chOff x="1320404" y="1695061"/>
              <a:chExt cx="820737" cy="522685"/>
            </a:xfrm>
          </p:grpSpPr>
          <p:sp>
            <p:nvSpPr>
              <p:cNvPr id="56"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9"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60"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62"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cxnSp>
        <p:nvCxnSpPr>
          <p:cNvPr id="63" name="直接连接符 62"/>
          <p:cNvCxnSpPr/>
          <p:nvPr/>
        </p:nvCxnSpPr>
        <p:spPr>
          <a:xfrm>
            <a:off x="6343650" y="347154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64" name="矩形 63"/>
          <p:cNvSpPr/>
          <p:nvPr/>
        </p:nvSpPr>
        <p:spPr>
          <a:xfrm>
            <a:off x="6898005" y="2962910"/>
            <a:ext cx="3082290" cy="368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DeepLearning</a:t>
            </a:r>
            <a:r>
              <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技术</a:t>
            </a:r>
            <a:r>
              <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应用</a:t>
            </a:r>
            <a:endPar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65" name="文本框 64"/>
          <p:cNvSpPr txBox="1"/>
          <p:nvPr/>
        </p:nvSpPr>
        <p:spPr>
          <a:xfrm>
            <a:off x="6343650" y="3674110"/>
            <a:ext cx="3716655" cy="2011045"/>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       DL</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技术促进各个领域的研究发展，包括计算机视觉、医疗等等。然而，现有的</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DL</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库并不具有稳定的性能，容易受到扰动。并且由于开发人员对这些</a:t>
            </a:r>
            <a:r>
              <a:rPr kumimoji="0" lang="en-US" altLang="zh-CN"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DL</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库本身的实现知之甚少，因此带来</a:t>
            </a:r>
            <a:r>
              <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的风险很大。</a:t>
            </a:r>
            <a:endParaRPr kumimoji="0" lang="zh-CN" altLang="en-US" sz="16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66" name="TextBox 28"/>
          <p:cNvSpPr txBox="1"/>
          <p:nvPr/>
        </p:nvSpPr>
        <p:spPr>
          <a:xfrm>
            <a:off x="4723130" y="907415"/>
            <a:ext cx="2688590"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DeepLearning</a:t>
            </a:r>
            <a:endParaRPr lang="en-US" altLang="zh-CN" sz="2665" b="1" dirty="0" smtClean="0">
              <a:solidFill>
                <a:schemeClr val="bg1"/>
              </a:solidFill>
              <a:latin typeface="Mangal" panose="02040503050203030202" pitchFamily="18" charset="0"/>
              <a:cs typeface="Mangal" panose="02040503050203030202" pitchFamily="18" charset="0"/>
            </a:endParaRPr>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9" name="TextBox 28"/>
          <p:cNvSpPr txBox="1"/>
          <p:nvPr/>
        </p:nvSpPr>
        <p:spPr>
          <a:xfrm>
            <a:off x="4751705" y="965835"/>
            <a:ext cx="2688590" cy="501650"/>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精度测试</a:t>
            </a:r>
            <a:r>
              <a:rPr lang="zh-CN" altLang="en-US" sz="2665" b="1" dirty="0" smtClean="0">
                <a:solidFill>
                  <a:schemeClr val="bg1"/>
                </a:solidFill>
                <a:latin typeface="Mangal" panose="02040503050203030202" pitchFamily="18" charset="0"/>
                <a:cs typeface="Mangal" panose="02040503050203030202" pitchFamily="18" charset="0"/>
              </a:rPr>
              <a:t>背景</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1612265" y="3360420"/>
            <a:ext cx="3279140" cy="2306955"/>
          </a:xfrm>
          <a:prstGeom prst="rect">
            <a:avLst/>
          </a:prstGeom>
          <a:noFill/>
        </p:spPr>
        <p:txBody>
          <a:bodyPr wrap="square" rtlCol="0">
            <a:spAutoFit/>
          </a:bodyPr>
          <a:p>
            <a:pPr algn="l"/>
            <a:r>
              <a:rPr lang="en-US" altLang="zh-CN" sz="1600" dirty="0">
                <a:solidFill>
                  <a:schemeClr val="tx1">
                    <a:lumMod val="75000"/>
                    <a:lumOff val="25000"/>
                  </a:schemeClr>
                </a:solidFill>
              </a:rPr>
              <a:t>       </a:t>
            </a:r>
            <a:r>
              <a:rPr lang="zh-CN" altLang="en-US" sz="1600" dirty="0">
                <a:solidFill>
                  <a:schemeClr val="tx1">
                    <a:lumMod val="75000"/>
                    <a:lumOff val="25000"/>
                  </a:schemeClr>
                </a:solidFill>
              </a:rPr>
              <a:t>由浮点数计算近似而引起的与进度相关的误差可能会影响尤其是数值计算程序的功能。对数值软件库的研究表明，数值</a:t>
            </a:r>
            <a:r>
              <a:rPr lang="en-US" altLang="zh-CN" sz="1600" dirty="0">
                <a:solidFill>
                  <a:schemeClr val="tx1">
                    <a:lumMod val="75000"/>
                    <a:lumOff val="25000"/>
                  </a:schemeClr>
                </a:solidFill>
              </a:rPr>
              <a:t>bug</a:t>
            </a:r>
            <a:r>
              <a:rPr lang="zh-CN" altLang="en-US" sz="1600" dirty="0">
                <a:solidFill>
                  <a:schemeClr val="tx1">
                    <a:lumMod val="75000"/>
                    <a:lumOff val="25000"/>
                  </a:schemeClr>
                </a:solidFill>
              </a:rPr>
              <a:t>占所有被研究的</a:t>
            </a:r>
            <a:r>
              <a:rPr lang="en-US" altLang="zh-CN" sz="1600" dirty="0">
                <a:solidFill>
                  <a:schemeClr val="tx1">
                    <a:lumMod val="75000"/>
                    <a:lumOff val="25000"/>
                  </a:schemeClr>
                </a:solidFill>
              </a:rPr>
              <a:t>bug</a:t>
            </a:r>
            <a:r>
              <a:rPr lang="zh-CN" altLang="en-US" sz="1600" dirty="0">
                <a:solidFill>
                  <a:schemeClr val="tx1">
                    <a:lumMod val="75000"/>
                    <a:lumOff val="25000"/>
                  </a:schemeClr>
                </a:solidFill>
              </a:rPr>
              <a:t>中的</a:t>
            </a:r>
            <a:r>
              <a:rPr lang="en-US" altLang="zh-CN" sz="1600" dirty="0">
                <a:solidFill>
                  <a:schemeClr val="tx1">
                    <a:lumMod val="75000"/>
                    <a:lumOff val="25000"/>
                  </a:schemeClr>
                </a:solidFill>
              </a:rPr>
              <a:t>32%</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endParaRPr>
          </a:p>
          <a:p>
            <a:pPr algn="l"/>
            <a:r>
              <a:rPr lang="en-US" altLang="zh-CN" sz="1600" dirty="0">
                <a:solidFill>
                  <a:schemeClr val="tx1">
                    <a:lumMod val="75000"/>
                    <a:lumOff val="25000"/>
                  </a:schemeClr>
                </a:solidFill>
              </a:rPr>
              <a:t>       </a:t>
            </a:r>
            <a:r>
              <a:rPr lang="zh-CN" altLang="en-US" sz="1600" dirty="0">
                <a:solidFill>
                  <a:schemeClr val="tx1">
                    <a:lumMod val="75000"/>
                    <a:lumOff val="25000"/>
                  </a:schemeClr>
                </a:solidFill>
              </a:rPr>
              <a:t>在精度测试中，错误分析复杂且需要专业知识，计算机有限位表示所带来的错误的不确定性和不可</a:t>
            </a:r>
            <a:r>
              <a:rPr lang="zh-CN" altLang="en-US" sz="1600" dirty="0">
                <a:solidFill>
                  <a:schemeClr val="tx1">
                    <a:lumMod val="75000"/>
                    <a:lumOff val="25000"/>
                  </a:schemeClr>
                </a:solidFill>
              </a:rPr>
              <a:t>预测性。</a:t>
            </a:r>
            <a:endParaRPr lang="zh-CN" altLang="en-US" sz="1600" dirty="0">
              <a:solidFill>
                <a:schemeClr val="tx1">
                  <a:lumMod val="75000"/>
                  <a:lumOff val="25000"/>
                </a:schemeClr>
              </a:solidFill>
            </a:endParaRPr>
          </a:p>
        </p:txBody>
      </p:sp>
      <p:pic>
        <p:nvPicPr>
          <p:cNvPr id="3" name="图片 2" descr="0172d0dc26b25d2e622eceade12082b0b4877cadcac02-NCB2wE_fw658"/>
          <p:cNvPicPr>
            <a:picLocks noChangeAspect="1"/>
          </p:cNvPicPr>
          <p:nvPr/>
        </p:nvPicPr>
        <p:blipFill>
          <a:blip r:embed="rId2"/>
          <a:stretch>
            <a:fillRect/>
          </a:stretch>
        </p:blipFill>
        <p:spPr>
          <a:xfrm>
            <a:off x="612140" y="-283210"/>
            <a:ext cx="1847850" cy="2275840"/>
          </a:xfrm>
          <a:prstGeom prst="rect">
            <a:avLst/>
          </a:prstGeom>
        </p:spPr>
      </p:pic>
      <p:grpSp>
        <p:nvGrpSpPr>
          <p:cNvPr id="2" name="组合 1"/>
          <p:cNvGrpSpPr/>
          <p:nvPr/>
        </p:nvGrpSpPr>
        <p:grpSpPr>
          <a:xfrm>
            <a:off x="8288790" y="2397125"/>
            <a:ext cx="1307390" cy="803910"/>
            <a:chOff x="3665" y="3177"/>
            <a:chExt cx="3295" cy="2622"/>
          </a:xfrm>
        </p:grpSpPr>
        <p:sp>
          <p:nvSpPr>
            <p:cNvPr id="4" name="椭圆 3"/>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665" y="3177"/>
              <a:ext cx="3295" cy="2305"/>
            </a:xfrm>
            <a:prstGeom prst="rect">
              <a:avLst/>
            </a:prstGeom>
            <a:noFill/>
          </p:spPr>
          <p:txBody>
            <a:bodyPr wrap="square" rtlCol="0">
              <a:spAutoFit/>
            </a:bodyPr>
            <a:p>
              <a:r>
                <a:rPr lang="en-US" altLang="zh-CN" sz="4000">
                  <a:solidFill>
                    <a:srgbClr val="556740"/>
                  </a:solidFill>
                  <a:latin typeface="+mj-ea"/>
                  <a:ea typeface="+mj-ea"/>
                </a:rPr>
                <a:t>  </a:t>
              </a:r>
              <a:r>
                <a:rPr lang="en-US" altLang="zh-CN" sz="2000">
                  <a:solidFill>
                    <a:srgbClr val="556740"/>
                  </a:solidFill>
                  <a:latin typeface="+mj-ea"/>
                  <a:ea typeface="+mj-ea"/>
                </a:rPr>
                <a:t> </a:t>
              </a:r>
              <a:r>
                <a:rPr lang="zh-CN" altLang="en-US" sz="2000">
                  <a:solidFill>
                    <a:srgbClr val="556740"/>
                  </a:solidFill>
                  <a:latin typeface="+mj-ea"/>
                  <a:ea typeface="+mj-ea"/>
                </a:rPr>
                <a:t>挑战</a:t>
              </a:r>
              <a:endParaRPr lang="zh-CN" altLang="en-US" sz="2000">
                <a:solidFill>
                  <a:srgbClr val="556740"/>
                </a:solidFill>
                <a:latin typeface="+mj-ea"/>
                <a:ea typeface="+mj-ea"/>
              </a:endParaRPr>
            </a:p>
          </p:txBody>
        </p:sp>
      </p:grpSp>
      <p:grpSp>
        <p:nvGrpSpPr>
          <p:cNvPr id="7" name="组合 6"/>
          <p:cNvGrpSpPr/>
          <p:nvPr/>
        </p:nvGrpSpPr>
        <p:grpSpPr>
          <a:xfrm>
            <a:off x="2289310" y="2331085"/>
            <a:ext cx="1307390" cy="803910"/>
            <a:chOff x="3665" y="3177"/>
            <a:chExt cx="3295" cy="2622"/>
          </a:xfrm>
        </p:grpSpPr>
        <p:sp>
          <p:nvSpPr>
            <p:cNvPr id="8" name="椭圆 7"/>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665" y="3177"/>
              <a:ext cx="3295" cy="2305"/>
            </a:xfrm>
            <a:prstGeom prst="rect">
              <a:avLst/>
            </a:prstGeom>
            <a:noFill/>
          </p:spPr>
          <p:txBody>
            <a:bodyPr wrap="square" rtlCol="0">
              <a:spAutoFit/>
            </a:bodyPr>
            <a:p>
              <a:r>
                <a:rPr lang="en-US" altLang="zh-CN" sz="4000">
                  <a:solidFill>
                    <a:srgbClr val="556740"/>
                  </a:solidFill>
                  <a:latin typeface="+mj-ea"/>
                  <a:ea typeface="+mj-ea"/>
                </a:rPr>
                <a:t>  </a:t>
              </a:r>
              <a:r>
                <a:rPr lang="en-US" altLang="zh-CN" sz="2000">
                  <a:solidFill>
                    <a:srgbClr val="556740"/>
                  </a:solidFill>
                  <a:latin typeface="+mj-ea"/>
                  <a:ea typeface="+mj-ea"/>
                </a:rPr>
                <a:t> </a:t>
              </a:r>
              <a:r>
                <a:rPr lang="zh-CN" altLang="en-US" sz="2000">
                  <a:solidFill>
                    <a:srgbClr val="556740"/>
                  </a:solidFill>
                  <a:latin typeface="+mj-ea"/>
                  <a:ea typeface="+mj-ea"/>
                </a:rPr>
                <a:t>背景</a:t>
              </a:r>
              <a:endParaRPr lang="zh-CN" altLang="en-US" sz="2000">
                <a:solidFill>
                  <a:srgbClr val="556740"/>
                </a:solidFill>
                <a:latin typeface="+mj-ea"/>
                <a:ea typeface="+mj-ea"/>
              </a:endParaRPr>
            </a:p>
          </p:txBody>
        </p:sp>
      </p:grpSp>
      <p:sp>
        <p:nvSpPr>
          <p:cNvPr id="17" name="TextBox 24"/>
          <p:cNvSpPr txBox="1"/>
          <p:nvPr/>
        </p:nvSpPr>
        <p:spPr>
          <a:xfrm>
            <a:off x="7440295" y="3360420"/>
            <a:ext cx="3279140" cy="2553335"/>
          </a:xfrm>
          <a:prstGeom prst="rect">
            <a:avLst/>
          </a:prstGeom>
          <a:noFill/>
        </p:spPr>
        <p:txBody>
          <a:bodyPr wrap="square" rtlCol="0">
            <a:spAutoFit/>
          </a:bodyPr>
          <a:p>
            <a:pPr algn="l"/>
            <a:r>
              <a:rPr lang="en-US" altLang="zh-CN" sz="1600" dirty="0">
                <a:solidFill>
                  <a:schemeClr val="tx1">
                    <a:lumMod val="75000"/>
                    <a:lumOff val="25000"/>
                  </a:schemeClr>
                </a:solidFill>
              </a:rPr>
              <a:t>       </a:t>
            </a:r>
            <a:r>
              <a:rPr lang="zh-CN" altLang="en-US" sz="1600" dirty="0">
                <a:solidFill>
                  <a:schemeClr val="tx1">
                    <a:lumMod val="75000"/>
                    <a:lumOff val="25000"/>
                  </a:schemeClr>
                </a:solidFill>
              </a:rPr>
              <a:t>提供测试预言，包括隐式和显式</a:t>
            </a:r>
            <a:r>
              <a:rPr lang="zh-CN" altLang="en-US" sz="1600" dirty="0">
                <a:solidFill>
                  <a:schemeClr val="tx1">
                    <a:lumMod val="75000"/>
                    <a:lumOff val="25000"/>
                  </a:schemeClr>
                </a:solidFill>
              </a:rPr>
              <a:t>预言。</a:t>
            </a:r>
            <a:endParaRPr lang="zh-CN" altLang="en-US" sz="1600" dirty="0">
              <a:solidFill>
                <a:schemeClr val="tx1">
                  <a:lumMod val="75000"/>
                  <a:lumOff val="25000"/>
                </a:schemeClr>
              </a:solidFill>
            </a:endParaRPr>
          </a:p>
          <a:p>
            <a:pPr algn="l"/>
            <a:r>
              <a:rPr lang="en-US" altLang="zh-CN" sz="1600" dirty="0">
                <a:solidFill>
                  <a:schemeClr val="tx1">
                    <a:lumMod val="75000"/>
                    <a:lumOff val="25000"/>
                  </a:schemeClr>
                </a:solidFill>
              </a:rPr>
              <a:t>       </a:t>
            </a:r>
            <a:r>
              <a:rPr lang="zh-CN" altLang="en-US" sz="1600" dirty="0">
                <a:solidFill>
                  <a:schemeClr val="tx1">
                    <a:lumMod val="75000"/>
                    <a:lumOff val="25000"/>
                  </a:schemeClr>
                </a:solidFill>
              </a:rPr>
              <a:t>提供足够的测试输入。本质原因</a:t>
            </a:r>
            <a:r>
              <a:rPr lang="zh-CN" altLang="en-US" sz="1600" dirty="0">
                <a:solidFill>
                  <a:schemeClr val="tx1">
                    <a:lumMod val="75000"/>
                    <a:lumOff val="25000"/>
                  </a:schemeClr>
                </a:solidFill>
              </a:rPr>
              <a:t>在于张量在其形状上有相当复杂的</a:t>
            </a:r>
            <a:r>
              <a:rPr lang="zh-CN" altLang="en-US" sz="1600" dirty="0">
                <a:solidFill>
                  <a:schemeClr val="tx1">
                    <a:lumMod val="75000"/>
                    <a:lumOff val="25000"/>
                  </a:schemeClr>
                </a:solidFill>
              </a:rPr>
              <a:t>结构。</a:t>
            </a:r>
            <a:endParaRPr lang="zh-CN" altLang="en-US" sz="1600" dirty="0">
              <a:solidFill>
                <a:schemeClr val="tx1">
                  <a:lumMod val="75000"/>
                  <a:lumOff val="25000"/>
                </a:schemeClr>
              </a:solidFill>
            </a:endParaRPr>
          </a:p>
          <a:p>
            <a:pPr algn="l"/>
            <a:r>
              <a:rPr lang="en-US" altLang="zh-CN" sz="1600" dirty="0">
                <a:solidFill>
                  <a:schemeClr val="tx1">
                    <a:lumMod val="75000"/>
                    <a:lumOff val="25000"/>
                  </a:schemeClr>
                </a:solidFill>
              </a:rPr>
              <a:t>       </a:t>
            </a:r>
            <a:r>
              <a:rPr lang="zh-CN" altLang="en-US" sz="1600" dirty="0">
                <a:solidFill>
                  <a:schemeClr val="tx1">
                    <a:lumMod val="75000"/>
                    <a:lumOff val="25000"/>
                  </a:schemeClr>
                </a:solidFill>
              </a:rPr>
              <a:t>错误边界的确定。避免边界太大无法暴露程序缺陷或者边界太小使得关注的问题不够</a:t>
            </a:r>
            <a:r>
              <a:rPr lang="zh-CN" altLang="en-US" sz="1600" dirty="0">
                <a:solidFill>
                  <a:schemeClr val="tx1">
                    <a:lumMod val="75000"/>
                    <a:lumOff val="25000"/>
                  </a:schemeClr>
                </a:solidFill>
              </a:rPr>
              <a:t>关键。</a:t>
            </a:r>
            <a:endParaRPr lang="zh-CN" altLang="en-US" sz="1600" dirty="0">
              <a:solidFill>
                <a:schemeClr val="tx1">
                  <a:lumMod val="75000"/>
                  <a:lumOff val="25000"/>
                </a:schemeClr>
              </a:solidFill>
            </a:endParaRPr>
          </a:p>
          <a:p>
            <a:pPr algn="l"/>
            <a:r>
              <a:rPr lang="en-US" altLang="zh-CN" sz="1600" dirty="0">
                <a:solidFill>
                  <a:schemeClr val="tx1">
                    <a:lumMod val="75000"/>
                    <a:lumOff val="25000"/>
                  </a:schemeClr>
                </a:solidFill>
              </a:rPr>
              <a:t>       </a:t>
            </a:r>
            <a:r>
              <a:rPr lang="zh-CN" altLang="en-US" sz="1600" dirty="0">
                <a:solidFill>
                  <a:schemeClr val="tx1">
                    <a:lumMod val="75000"/>
                    <a:lumOff val="25000"/>
                  </a:schemeClr>
                </a:solidFill>
              </a:rPr>
              <a:t>各种算子以及低层硬件</a:t>
            </a:r>
            <a:r>
              <a:rPr lang="zh-CN" altLang="en-US" sz="1600" dirty="0">
                <a:solidFill>
                  <a:schemeClr val="tx1">
                    <a:lumMod val="75000"/>
                    <a:lumOff val="25000"/>
                  </a:schemeClr>
                </a:solidFill>
              </a:rPr>
              <a:t>支持的</a:t>
            </a:r>
            <a:r>
              <a:rPr lang="zh-CN" altLang="en-US" sz="1600" dirty="0">
                <a:solidFill>
                  <a:schemeClr val="tx1">
                    <a:lumMod val="75000"/>
                    <a:lumOff val="25000"/>
                  </a:schemeClr>
                </a:solidFill>
              </a:rPr>
              <a:t>差异性。</a:t>
            </a:r>
            <a:endParaRPr lang="zh-CN" altLang="en-US" sz="1600" dirty="0">
              <a:solidFill>
                <a:schemeClr val="tx1">
                  <a:lumMod val="75000"/>
                  <a:lumOff val="25000"/>
                </a:schemeClr>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259080" y="28194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901315"/>
            <a:ext cx="3275965" cy="645160"/>
          </a:xfrm>
          <a:prstGeom prst="rect">
            <a:avLst/>
          </a:prstGeom>
          <a:noFill/>
        </p:spPr>
        <p:txBody>
          <a:bodyPr wrap="square" rtlCol="0">
            <a:spAutoFit/>
          </a:bodyPr>
          <a:p>
            <a:r>
              <a:rPr lang="en-US" altLang="zh-CN" sz="3600">
                <a:latin typeface="逐浪粗宋简体" panose="02010601030101010101" charset="-122"/>
                <a:ea typeface="逐浪粗宋简体" panose="02010601030101010101" charset="-122"/>
              </a:rPr>
              <a:t>Predoo</a:t>
            </a:r>
            <a:endParaRPr lang="en-US" altLang="zh-CN"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02</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组合 11"/>
          <p:cNvGrpSpPr/>
          <p:nvPr/>
        </p:nvGrpSpPr>
        <p:grpSpPr>
          <a:xfrm>
            <a:off x="2714239" y="1215390"/>
            <a:ext cx="6512560" cy="3894861"/>
            <a:chOff x="1924" y="3440"/>
            <a:chExt cx="6695" cy="1466"/>
          </a:xfrm>
        </p:grpSpPr>
        <p:sp>
          <p:nvSpPr>
            <p:cNvPr id="29" name="TextBox 28"/>
            <p:cNvSpPr txBox="1"/>
            <p:nvPr/>
          </p:nvSpPr>
          <p:spPr>
            <a:xfrm>
              <a:off x="3379" y="3440"/>
              <a:ext cx="4234" cy="189"/>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Predoo</a:t>
              </a:r>
              <a:r>
                <a:rPr lang="zh-CN" altLang="en-US" sz="2665" b="1" dirty="0" smtClean="0">
                  <a:solidFill>
                    <a:schemeClr val="bg1"/>
                  </a:solidFill>
                  <a:latin typeface="Mangal" panose="02040503050203030202" pitchFamily="18" charset="0"/>
                  <a:cs typeface="Mangal" panose="02040503050203030202" pitchFamily="18" charset="0"/>
                </a:rPr>
                <a:t>简介</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1924" y="4038"/>
              <a:ext cx="6695" cy="868"/>
            </a:xfrm>
            <a:prstGeom prst="rect">
              <a:avLst/>
            </a:prstGeom>
            <a:noFill/>
          </p:spPr>
          <p:txBody>
            <a:bodyPr wrap="square" rtlCol="0">
              <a:spAutoFit/>
            </a:bodyPr>
            <a:p>
              <a:r>
                <a:rPr lang="en-US" altLang="zh-CN" sz="1860" dirty="0">
                  <a:solidFill>
                    <a:schemeClr val="tx1">
                      <a:lumMod val="75000"/>
                      <a:lumOff val="25000"/>
                    </a:schemeClr>
                  </a:solidFill>
                </a:rPr>
                <a:t>      </a:t>
              </a:r>
              <a:r>
                <a:rPr lang="en-US" altLang="zh-CN" sz="2400" dirty="0">
                  <a:solidFill>
                    <a:schemeClr val="tx1">
                      <a:lumMod val="75000"/>
                      <a:lumOff val="25000"/>
                    </a:schemeClr>
                  </a:solidFill>
                </a:rPr>
                <a:t> Predoo</a:t>
              </a:r>
              <a:r>
                <a:rPr lang="zh-CN" altLang="en-US" sz="2400" dirty="0">
                  <a:solidFill>
                    <a:schemeClr val="tx1">
                      <a:lumMod val="75000"/>
                      <a:lumOff val="25000"/>
                    </a:schemeClr>
                  </a:solidFill>
                </a:rPr>
                <a:t>是一种基于模糊的精度测试方法。</a:t>
              </a:r>
              <a:r>
                <a:rPr lang="en-US" altLang="zh-CN" sz="2400" dirty="0">
                  <a:solidFill>
                    <a:schemeClr val="tx1">
                      <a:lumMod val="75000"/>
                      <a:lumOff val="25000"/>
                    </a:schemeClr>
                  </a:solidFill>
                </a:rPr>
                <a:t>Predoo</a:t>
              </a:r>
              <a:r>
                <a:rPr lang="zh-CN" altLang="en-US" sz="2400" dirty="0">
                  <a:solidFill>
                    <a:schemeClr val="tx1">
                      <a:lumMod val="75000"/>
                      <a:lumOff val="25000"/>
                    </a:schemeClr>
                  </a:solidFill>
                </a:rPr>
                <a:t>将数值精度检验扩展到</a:t>
              </a:r>
              <a:r>
                <a:rPr lang="en-US" altLang="zh-CN" sz="2400" dirty="0">
                  <a:solidFill>
                    <a:schemeClr val="tx1">
                      <a:lumMod val="75000"/>
                      <a:lumOff val="25000"/>
                    </a:schemeClr>
                  </a:solidFill>
                </a:rPr>
                <a:t>DL</a:t>
              </a:r>
              <a:r>
                <a:rPr lang="zh-CN" altLang="en-US" sz="2400" dirty="0">
                  <a:solidFill>
                    <a:schemeClr val="tx1">
                      <a:lumMod val="75000"/>
                      <a:lumOff val="25000"/>
                    </a:schemeClr>
                  </a:solidFill>
                </a:rPr>
                <a:t>算子，处理更复杂的张量输入。同时引用突变方法提供大量测试输入。不同于传统的模糊技术，</a:t>
              </a:r>
              <a:r>
                <a:rPr lang="en-US" altLang="zh-CN" sz="2400" dirty="0">
                  <a:solidFill>
                    <a:schemeClr val="tx1">
                      <a:lumMod val="75000"/>
                      <a:lumOff val="25000"/>
                    </a:schemeClr>
                  </a:solidFill>
                </a:rPr>
                <a:t>Predoo</a:t>
              </a:r>
              <a:r>
                <a:rPr lang="zh-CN" altLang="en-US" sz="2400" dirty="0">
                  <a:solidFill>
                    <a:schemeClr val="tx1">
                      <a:lumMod val="75000"/>
                      <a:lumOff val="25000"/>
                    </a:schemeClr>
                  </a:solidFill>
                </a:rPr>
                <a:t>实现了有效的形状变量输入和精细的精度误差评估</a:t>
              </a:r>
              <a:r>
                <a:rPr lang="zh-CN" altLang="en-US" sz="1860" dirty="0">
                  <a:solidFill>
                    <a:schemeClr val="tx1">
                      <a:lumMod val="75000"/>
                      <a:lumOff val="25000"/>
                    </a:schemeClr>
                  </a:solidFill>
                </a:rPr>
                <a:t>。</a:t>
              </a:r>
              <a:endParaRPr lang="zh-CN" altLang="en-US" sz="1860" dirty="0">
                <a:solidFill>
                  <a:schemeClr val="tx1">
                    <a:lumMod val="75000"/>
                    <a:lumOff val="25000"/>
                  </a:schemeClr>
                </a:solidFill>
              </a:endParaRPr>
            </a:p>
          </p:txBody>
        </p:sp>
      </p:grpSp>
      <p:pic>
        <p:nvPicPr>
          <p:cNvPr id="3" name="图片 2" descr="0172d0dc26b25d2e622eceade12082b0b4877cadcac02-NCB2wE_fw658"/>
          <p:cNvPicPr>
            <a:picLocks noChangeAspect="1"/>
          </p:cNvPicPr>
          <p:nvPr/>
        </p:nvPicPr>
        <p:blipFill>
          <a:blip r:embed="rId2"/>
          <a:stretch>
            <a:fillRect/>
          </a:stretch>
        </p:blipFill>
        <p:spPr>
          <a:xfrm>
            <a:off x="1437640" y="-73025"/>
            <a:ext cx="1847850" cy="227584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组合 11"/>
          <p:cNvGrpSpPr/>
          <p:nvPr/>
        </p:nvGrpSpPr>
        <p:grpSpPr>
          <a:xfrm>
            <a:off x="677545" y="1924685"/>
            <a:ext cx="4251325" cy="3574527"/>
            <a:chOff x="2388" y="3440"/>
            <a:chExt cx="6695" cy="2905"/>
          </a:xfrm>
        </p:grpSpPr>
        <p:sp>
          <p:nvSpPr>
            <p:cNvPr id="29" name="TextBox 28"/>
            <p:cNvSpPr txBox="1"/>
            <p:nvPr/>
          </p:nvSpPr>
          <p:spPr>
            <a:xfrm>
              <a:off x="3124" y="3440"/>
              <a:ext cx="4489" cy="408"/>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Predoo</a:t>
              </a:r>
              <a:r>
                <a:rPr lang="zh-CN" altLang="en-US" sz="2665" b="1" dirty="0" smtClean="0">
                  <a:solidFill>
                    <a:schemeClr val="bg1"/>
                  </a:solidFill>
                  <a:latin typeface="Mangal" panose="02040503050203030202" pitchFamily="18" charset="0"/>
                  <a:cs typeface="Mangal" panose="02040503050203030202" pitchFamily="18" charset="0"/>
                </a:rPr>
                <a:t>工作流程</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388" y="4644"/>
              <a:ext cx="6695" cy="1701"/>
            </a:xfrm>
            <a:prstGeom prst="rect">
              <a:avLst/>
            </a:prstGeom>
            <a:noFill/>
          </p:spPr>
          <p:txBody>
            <a:bodyPr wrap="square" rtlCol="0">
              <a:spAutoFit/>
            </a:bodyPr>
            <a:p>
              <a:r>
                <a:rPr lang="en-US" altLang="zh-CN" sz="1860" dirty="0">
                  <a:solidFill>
                    <a:schemeClr val="tx1">
                      <a:lumMod val="75000"/>
                      <a:lumOff val="25000"/>
                    </a:schemeClr>
                  </a:solidFill>
                </a:rPr>
                <a:t>        </a:t>
              </a:r>
              <a:r>
                <a:rPr lang="zh-CN" altLang="en-US" sz="1860" dirty="0">
                  <a:solidFill>
                    <a:schemeClr val="tx1">
                      <a:lumMod val="75000"/>
                      <a:lumOff val="25000"/>
                    </a:schemeClr>
                  </a:solidFill>
                </a:rPr>
                <a:t>给定形状，在有限大小的集合中随机生成种子作为初始测试输入。进入语料池，转化为</a:t>
              </a:r>
              <a:r>
                <a:rPr lang="zh-CN" altLang="en-US" sz="1860" dirty="0">
                  <a:solidFill>
                    <a:schemeClr val="tx1">
                      <a:lumMod val="75000"/>
                      <a:lumOff val="25000"/>
                    </a:schemeClr>
                  </a:solidFill>
                </a:rPr>
                <a:t>张量，添加扰动来生成新的测试输入。根据参数对测试输入格式化，引入测试准备。最后根据选择的策略进行测试过程。</a:t>
              </a:r>
              <a:r>
                <a:rPr lang="en-US" altLang="zh-CN" sz="1860" dirty="0">
                  <a:solidFill>
                    <a:schemeClr val="tx1">
                      <a:lumMod val="75000"/>
                      <a:lumOff val="25000"/>
                    </a:schemeClr>
                  </a:solidFill>
                </a:rPr>
                <a:t>Predoo</a:t>
              </a:r>
              <a:r>
                <a:rPr lang="zh-CN" altLang="en-US" sz="1860" dirty="0">
                  <a:solidFill>
                    <a:schemeClr val="tx1">
                      <a:lumMod val="75000"/>
                      <a:lumOff val="25000"/>
                    </a:schemeClr>
                  </a:solidFill>
                </a:rPr>
                <a:t>适用于各种</a:t>
              </a:r>
              <a:r>
                <a:rPr lang="en-US" altLang="zh-CN" sz="1860" dirty="0">
                  <a:solidFill>
                    <a:schemeClr val="tx1">
                      <a:lumMod val="75000"/>
                      <a:lumOff val="25000"/>
                    </a:schemeClr>
                  </a:solidFill>
                </a:rPr>
                <a:t>DL</a:t>
              </a:r>
              <a:r>
                <a:rPr lang="zh-CN" altLang="en-US" sz="1860" dirty="0">
                  <a:solidFill>
                    <a:schemeClr val="tx1">
                      <a:lumMod val="75000"/>
                      <a:lumOff val="25000"/>
                    </a:schemeClr>
                  </a:solidFill>
                </a:rPr>
                <a:t>算子。</a:t>
              </a:r>
              <a:endParaRPr lang="zh-CN" altLang="en-US" sz="1860" dirty="0">
                <a:solidFill>
                  <a:schemeClr val="tx1">
                    <a:lumMod val="75000"/>
                    <a:lumOff val="25000"/>
                  </a:schemeClr>
                </a:solidFill>
              </a:endParaRPr>
            </a:p>
          </p:txBody>
        </p:sp>
      </p:grpSp>
      <p:pic>
        <p:nvPicPr>
          <p:cNvPr id="3" name="图片 2" descr="0172d0dc26b25d2e622eceade12082b0b4877cadcac02-NCB2wE_fw658"/>
          <p:cNvPicPr>
            <a:picLocks noChangeAspect="1"/>
          </p:cNvPicPr>
          <p:nvPr/>
        </p:nvPicPr>
        <p:blipFill>
          <a:blip r:embed="rId2"/>
          <a:stretch>
            <a:fillRect/>
          </a:stretch>
        </p:blipFill>
        <p:spPr>
          <a:xfrm>
            <a:off x="828675" y="395605"/>
            <a:ext cx="1130935" cy="1263650"/>
          </a:xfrm>
          <a:prstGeom prst="rect">
            <a:avLst/>
          </a:prstGeom>
        </p:spPr>
      </p:pic>
      <p:sp>
        <p:nvSpPr>
          <p:cNvPr id="6" name="椭圆 5"/>
          <p:cNvSpPr/>
          <p:nvPr/>
        </p:nvSpPr>
        <p:spPr>
          <a:xfrm>
            <a:off x="208915" y="130810"/>
            <a:ext cx="1250950" cy="11887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5007610" y="1386840"/>
            <a:ext cx="7099935" cy="419544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9" name="TextBox 28"/>
          <p:cNvSpPr txBox="1"/>
          <p:nvPr/>
        </p:nvSpPr>
        <p:spPr>
          <a:xfrm>
            <a:off x="4173855" y="965835"/>
            <a:ext cx="3580765" cy="91186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Predoo</a:t>
            </a:r>
            <a:r>
              <a:rPr lang="zh-CN" altLang="en-US" sz="2665" b="1" dirty="0" smtClean="0">
                <a:solidFill>
                  <a:schemeClr val="bg1"/>
                </a:solidFill>
                <a:latin typeface="Mangal" panose="02040503050203030202" pitchFamily="18" charset="0"/>
                <a:cs typeface="Mangal" panose="02040503050203030202" pitchFamily="18" charset="0"/>
              </a:rPr>
              <a:t>工作过程中的重要部分</a:t>
            </a:r>
            <a:r>
              <a:rPr lang="zh-CN" altLang="en-US" sz="2665" b="1" dirty="0" smtClean="0">
                <a:solidFill>
                  <a:schemeClr val="bg1"/>
                </a:solidFill>
                <a:latin typeface="Mangal" panose="02040503050203030202" pitchFamily="18" charset="0"/>
                <a:cs typeface="Mangal" panose="02040503050203030202" pitchFamily="18" charset="0"/>
              </a:rPr>
              <a:t>解析</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1612265" y="3360420"/>
            <a:ext cx="3279140" cy="2306955"/>
          </a:xfrm>
          <a:prstGeom prst="rect">
            <a:avLst/>
          </a:prstGeom>
          <a:noFill/>
        </p:spPr>
        <p:txBody>
          <a:bodyPr wrap="square" rtlCol="0">
            <a:spAutoFit/>
          </a:bodyPr>
          <a:p>
            <a:pPr algn="l"/>
            <a:r>
              <a:rPr lang="en-US" altLang="zh-CN" dirty="0">
                <a:solidFill>
                  <a:schemeClr val="tx1">
                    <a:lumMod val="75000"/>
                    <a:lumOff val="25000"/>
                  </a:schemeClr>
                </a:solidFill>
              </a:rPr>
              <a:t>       </a:t>
            </a:r>
            <a:r>
              <a:rPr lang="zh-CN" altLang="en-US" dirty="0">
                <a:solidFill>
                  <a:schemeClr val="tx1">
                    <a:lumMod val="75000"/>
                    <a:lumOff val="25000"/>
                  </a:schemeClr>
                </a:solidFill>
              </a:rPr>
              <a:t>确定扰动的范围，</a:t>
            </a:r>
            <a:r>
              <a:rPr lang="en-US" altLang="zh-CN" dirty="0">
                <a:solidFill>
                  <a:schemeClr val="tx1">
                    <a:lumMod val="75000"/>
                    <a:lumOff val="25000"/>
                  </a:schemeClr>
                </a:solidFill>
              </a:rPr>
              <a:t>1e-4,1e-6,1e-8</a:t>
            </a:r>
            <a:r>
              <a:rPr lang="zh-CN" altLang="en-US" dirty="0">
                <a:solidFill>
                  <a:schemeClr val="tx1">
                    <a:lumMod val="75000"/>
                    <a:lumOff val="25000"/>
                  </a:schemeClr>
                </a:solidFill>
              </a:rPr>
              <a:t>代表不同的扰动程度，同时扰动是一个与原始输入形状相同的张量。突变过程中提供了启发式的方法，扰动可以解释为一个方向</a:t>
            </a:r>
            <a:r>
              <a:rPr lang="zh-CN" altLang="en-US" dirty="0">
                <a:solidFill>
                  <a:schemeClr val="tx1">
                    <a:lumMod val="75000"/>
                    <a:lumOff val="25000"/>
                  </a:schemeClr>
                </a:solidFill>
              </a:rPr>
              <a:t>张量，使得测试人员可以控制原始输入变化的方向。</a:t>
            </a:r>
            <a:endParaRPr lang="zh-CN" altLang="en-US" dirty="0">
              <a:solidFill>
                <a:schemeClr val="tx1">
                  <a:lumMod val="75000"/>
                  <a:lumOff val="25000"/>
                </a:schemeClr>
              </a:solidFill>
            </a:endParaRPr>
          </a:p>
        </p:txBody>
      </p:sp>
      <p:pic>
        <p:nvPicPr>
          <p:cNvPr id="3" name="图片 2" descr="0172d0dc26b25d2e622eceade12082b0b4877cadcac02-NCB2wE_fw658"/>
          <p:cNvPicPr>
            <a:picLocks noChangeAspect="1"/>
          </p:cNvPicPr>
          <p:nvPr/>
        </p:nvPicPr>
        <p:blipFill>
          <a:blip r:embed="rId2"/>
          <a:stretch>
            <a:fillRect/>
          </a:stretch>
        </p:blipFill>
        <p:spPr>
          <a:xfrm>
            <a:off x="612140" y="-283210"/>
            <a:ext cx="1847850" cy="2275840"/>
          </a:xfrm>
          <a:prstGeom prst="rect">
            <a:avLst/>
          </a:prstGeom>
        </p:spPr>
      </p:pic>
      <p:grpSp>
        <p:nvGrpSpPr>
          <p:cNvPr id="2" name="组合 1"/>
          <p:cNvGrpSpPr/>
          <p:nvPr/>
        </p:nvGrpSpPr>
        <p:grpSpPr>
          <a:xfrm>
            <a:off x="7648369" y="2245680"/>
            <a:ext cx="1610995" cy="870890"/>
            <a:chOff x="3536" y="3392"/>
            <a:chExt cx="3295" cy="2407"/>
          </a:xfrm>
        </p:grpSpPr>
        <p:sp>
          <p:nvSpPr>
            <p:cNvPr id="4" name="椭圆 3"/>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536" y="3448"/>
              <a:ext cx="3295" cy="1953"/>
            </a:xfrm>
            <a:prstGeom prst="rect">
              <a:avLst/>
            </a:prstGeom>
            <a:noFill/>
          </p:spPr>
          <p:txBody>
            <a:bodyPr wrap="square" rtlCol="0">
              <a:spAutoFit/>
            </a:bodyPr>
            <a:p>
              <a:r>
                <a:rPr lang="en-US" altLang="zh-CN" sz="4000">
                  <a:solidFill>
                    <a:srgbClr val="556740"/>
                  </a:solidFill>
                  <a:latin typeface="+mj-ea"/>
                  <a:ea typeface="+mj-ea"/>
                </a:rPr>
                <a:t>  </a:t>
              </a:r>
              <a:r>
                <a:rPr lang="en-US" altLang="zh-CN" sz="2000">
                  <a:solidFill>
                    <a:srgbClr val="556740"/>
                  </a:solidFill>
                  <a:latin typeface="+mj-ea"/>
                  <a:ea typeface="+mj-ea"/>
                </a:rPr>
                <a:t>    </a:t>
              </a:r>
              <a:r>
                <a:rPr lang="zh-CN" altLang="en-US" sz="2000">
                  <a:solidFill>
                    <a:srgbClr val="556740"/>
                  </a:solidFill>
                  <a:latin typeface="+mj-ea"/>
                  <a:ea typeface="+mj-ea"/>
                </a:rPr>
                <a:t>误差</a:t>
              </a:r>
              <a:endParaRPr lang="zh-CN" altLang="en-US" sz="2000">
                <a:solidFill>
                  <a:srgbClr val="556740"/>
                </a:solidFill>
                <a:latin typeface="+mj-ea"/>
                <a:ea typeface="+mj-ea"/>
              </a:endParaRPr>
            </a:p>
          </p:txBody>
        </p:sp>
      </p:grpSp>
      <p:grpSp>
        <p:nvGrpSpPr>
          <p:cNvPr id="7" name="组合 6"/>
          <p:cNvGrpSpPr/>
          <p:nvPr/>
        </p:nvGrpSpPr>
        <p:grpSpPr>
          <a:xfrm>
            <a:off x="2289310" y="2331085"/>
            <a:ext cx="1307390" cy="803910"/>
            <a:chOff x="3665" y="3177"/>
            <a:chExt cx="3295" cy="2622"/>
          </a:xfrm>
        </p:grpSpPr>
        <p:sp>
          <p:nvSpPr>
            <p:cNvPr id="8" name="椭圆 7"/>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665" y="3177"/>
              <a:ext cx="3295" cy="2305"/>
            </a:xfrm>
            <a:prstGeom prst="rect">
              <a:avLst/>
            </a:prstGeom>
            <a:noFill/>
          </p:spPr>
          <p:txBody>
            <a:bodyPr wrap="square" rtlCol="0">
              <a:spAutoFit/>
            </a:bodyPr>
            <a:p>
              <a:r>
                <a:rPr lang="en-US" altLang="zh-CN" sz="4000">
                  <a:solidFill>
                    <a:srgbClr val="556740"/>
                  </a:solidFill>
                  <a:latin typeface="+mj-ea"/>
                  <a:ea typeface="+mj-ea"/>
                </a:rPr>
                <a:t>  </a:t>
              </a:r>
              <a:r>
                <a:rPr lang="en-US" altLang="zh-CN" sz="2000">
                  <a:solidFill>
                    <a:srgbClr val="556740"/>
                  </a:solidFill>
                  <a:latin typeface="+mj-ea"/>
                  <a:ea typeface="+mj-ea"/>
                </a:rPr>
                <a:t> </a:t>
              </a:r>
              <a:r>
                <a:rPr lang="zh-CN" altLang="en-US" sz="2000">
                  <a:solidFill>
                    <a:srgbClr val="556740"/>
                  </a:solidFill>
                  <a:latin typeface="+mj-ea"/>
                  <a:ea typeface="+mj-ea"/>
                </a:rPr>
                <a:t>突变</a:t>
              </a:r>
              <a:endParaRPr lang="zh-CN" altLang="en-US" sz="2000">
                <a:solidFill>
                  <a:srgbClr val="556740"/>
                </a:solidFill>
                <a:latin typeface="+mj-ea"/>
                <a:ea typeface="+mj-ea"/>
              </a:endParaRPr>
            </a:p>
          </p:txBody>
        </p:sp>
      </p:grpSp>
      <p:sp>
        <p:nvSpPr>
          <p:cNvPr id="17" name="TextBox 24"/>
          <p:cNvSpPr txBox="1"/>
          <p:nvPr/>
        </p:nvSpPr>
        <p:spPr>
          <a:xfrm>
            <a:off x="6879590" y="3360420"/>
            <a:ext cx="3744595" cy="2306955"/>
          </a:xfrm>
          <a:prstGeom prst="rect">
            <a:avLst/>
          </a:prstGeom>
          <a:noFill/>
        </p:spPr>
        <p:txBody>
          <a:bodyPr wrap="square" rtlCol="0">
            <a:spAutoFit/>
          </a:bodyPr>
          <a:p>
            <a:pPr algn="l"/>
            <a:r>
              <a:rPr lang="en-US" altLang="zh-CN" dirty="0">
                <a:solidFill>
                  <a:schemeClr val="tx1">
                    <a:lumMod val="75000"/>
                    <a:lumOff val="25000"/>
                  </a:schemeClr>
                </a:solidFill>
              </a:rPr>
              <a:t>       </a:t>
            </a:r>
            <a:r>
              <a:rPr lang="zh-CN" altLang="en-US" dirty="0">
                <a:solidFill>
                  <a:schemeClr val="tx1">
                    <a:lumMod val="75000"/>
                    <a:lumOff val="25000"/>
                  </a:schemeClr>
                </a:solidFill>
              </a:rPr>
              <a:t>对于</a:t>
            </a:r>
            <a:r>
              <a:rPr lang="en-US" altLang="zh-CN" dirty="0">
                <a:solidFill>
                  <a:schemeClr val="tx1">
                    <a:lumMod val="75000"/>
                    <a:lumOff val="25000"/>
                  </a:schemeClr>
                </a:solidFill>
              </a:rPr>
              <a:t>TensorFlow</a:t>
            </a:r>
            <a:r>
              <a:rPr lang="zh-CN" altLang="en-US" dirty="0">
                <a:solidFill>
                  <a:schemeClr val="tx1">
                    <a:lumMod val="75000"/>
                    <a:lumOff val="25000"/>
                  </a:schemeClr>
                </a:solidFill>
              </a:rPr>
              <a:t>中</a:t>
            </a:r>
            <a:r>
              <a:rPr lang="en-US" altLang="zh-CN" dirty="0">
                <a:solidFill>
                  <a:schemeClr val="tx1">
                    <a:lumMod val="75000"/>
                    <a:lumOff val="25000"/>
                  </a:schemeClr>
                </a:solidFill>
              </a:rPr>
              <a:t>7</a:t>
            </a:r>
            <a:r>
              <a:rPr lang="zh-CN" altLang="en-US" dirty="0">
                <a:solidFill>
                  <a:schemeClr val="tx1">
                    <a:lumMod val="75000"/>
                    <a:lumOff val="25000"/>
                  </a:schemeClr>
                </a:solidFill>
              </a:rPr>
              <a:t>种算子的计算精度进行测试，为了提高效率采用启发式算法，并收集中间测试输入。误差通过</a:t>
            </a:r>
            <a:r>
              <a:rPr lang="en-US" altLang="zh-CN" dirty="0">
                <a:solidFill>
                  <a:schemeClr val="tx1">
                    <a:lumMod val="75000"/>
                    <a:lumOff val="25000"/>
                  </a:schemeClr>
                </a:solidFill>
              </a:rPr>
              <a:t>lnorm</a:t>
            </a:r>
            <a:r>
              <a:rPr lang="zh-CN" altLang="en-US" dirty="0">
                <a:solidFill>
                  <a:schemeClr val="tx1">
                    <a:lumMod val="75000"/>
                    <a:lumOff val="25000"/>
                  </a:schemeClr>
                </a:solidFill>
              </a:rPr>
              <a:t>距离来计算。同时对于不同精度的输入分别计算。最后对语料集的计算结果</a:t>
            </a:r>
            <a:r>
              <a:rPr lang="zh-CN" altLang="en-US" dirty="0">
                <a:solidFill>
                  <a:schemeClr val="tx1">
                    <a:lumMod val="75000"/>
                    <a:lumOff val="25000"/>
                  </a:schemeClr>
                </a:solidFill>
              </a:rPr>
              <a:t>分组求最大误差。</a:t>
            </a:r>
            <a:endParaRPr lang="zh-CN" altLang="en-US" dirty="0">
              <a:solidFill>
                <a:schemeClr val="tx1">
                  <a:lumMod val="75000"/>
                  <a:lumOff val="25000"/>
                </a:schemeClr>
              </a:solidFill>
            </a:endParaRPr>
          </a:p>
          <a:p>
            <a:pPr algn="l"/>
            <a:r>
              <a:rPr lang="zh-CN" altLang="en-US" dirty="0">
                <a:solidFill>
                  <a:schemeClr val="tx1">
                    <a:lumMod val="75000"/>
                    <a:lumOff val="25000"/>
                  </a:schemeClr>
                </a:solidFill>
              </a:rPr>
              <a:t>lnorm(t,t′) = (Σdi=1(||ti − t′i||k))(1/k)</a:t>
            </a:r>
            <a:endParaRPr lang="zh-CN" altLang="en-US" dirty="0">
              <a:solidFill>
                <a:schemeClr val="tx1">
                  <a:lumMod val="75000"/>
                  <a:lumOff val="25000"/>
                </a:schemeClr>
              </a:solidFill>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EMPLATE_CATEGORY" val="diagram"/>
  <p:tag name="KSO_WM_TEMPLATE_INDEX" val="20187691"/>
  <p:tag name="KSO_WM_UNIT_ID" val="diagram20187691_4*m_h_f*1_1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1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ags/tag11.xml><?xml version="1.0" encoding="utf-8"?>
<p:tagLst xmlns:p="http://schemas.openxmlformats.org/presentationml/2006/main">
  <p:tag name="KSO_WM_TEMPLATE_CATEGORY" val="diagram"/>
  <p:tag name="KSO_WM_TEMPLATE_INDEX" val="20187691"/>
  <p:tag name="KSO_WM_UNIT_ID" val="diagram20187691_4*m_h_i*1_2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2_1"/>
  <p:tag name="KSO_WM_UNIT_DIAGRAM_ISNUMVISUAL" val="0"/>
  <p:tag name="KSO_WM_UNIT_DIAGRAM_ISREFERUNIT" val="0"/>
  <p:tag name="KSO_WM_UNIT_TEXT_FILL_FORE_SCHEMECOLOR_INDEX" val="6"/>
  <p:tag name="KSO_WM_UNIT_TEXT_FILL_TYPE" val="1"/>
  <p:tag name="KSO_WM_UNIT_USESOURCEFORMAT_APPLY" val="0"/>
</p:tagLst>
</file>

<file path=ppt/tags/tag12.xml><?xml version="1.0" encoding="utf-8"?>
<p:tagLst xmlns:p="http://schemas.openxmlformats.org/presentationml/2006/main">
  <p:tag name="KSO_WM_TEMPLATE_CATEGORY" val="diagram"/>
  <p:tag name="KSO_WM_TEMPLATE_INDEX" val="20187691"/>
  <p:tag name="KSO_WM_UNIT_ID" val="diagram20187691_4*m_h_a*1_2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2_1"/>
  <p:tag name="KSO_WM_UNIT_PRESET_TEXT" val="单击此处添加标题"/>
  <p:tag name="KSO_WM_UNIT_DIAGRAM_ISNUMVISUAL" val="0"/>
  <p:tag name="KSO_WM_UNIT_DIAGRAM_ISREFERUNIT" val="0"/>
  <p:tag name="KSO_WM_UNIT_TEXT_FILL_FORE_SCHEMECOLOR_INDEX" val="6"/>
  <p:tag name="KSO_WM_UNIT_TEXT_FILL_TYPE" val="1"/>
  <p:tag name="KSO_WM_UNIT_USESOURCEFORMAT_APPLY" val="0"/>
</p:tagLst>
</file>

<file path=ppt/tags/tag13.xml><?xml version="1.0" encoding="utf-8"?>
<p:tagLst xmlns:p="http://schemas.openxmlformats.org/presentationml/2006/main">
  <p:tag name="KSO_WM_TEMPLATE_CATEGORY" val="diagram"/>
  <p:tag name="KSO_WM_TEMPLATE_INDEX" val="20187691"/>
  <p:tag name="KSO_WM_UNIT_ID" val="diagram20187691_4*m_h_f*1_2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2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ags/tag14.xml><?xml version="1.0" encoding="utf-8"?>
<p:tagLst xmlns:p="http://schemas.openxmlformats.org/presentationml/2006/main">
  <p:tag name="KSO_WM_TEMPLATE_CATEGORY" val="diagram"/>
  <p:tag name="KSO_WM_TEMPLATE_INDEX" val="20187691"/>
  <p:tag name="KSO_WM_UNIT_ID" val="diagram20187691_4*m_h_i*1_3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3_1"/>
  <p:tag name="KSO_WM_UNIT_DIAGRAM_ISNUMVISUAL" val="0"/>
  <p:tag name="KSO_WM_UNIT_DIAGRAM_ISREFERUNIT" val="0"/>
  <p:tag name="KSO_WM_UNIT_TEXT_FILL_FORE_SCHEMECOLOR_INDEX" val="7"/>
  <p:tag name="KSO_WM_UNIT_TEXT_FILL_TYPE" val="1"/>
  <p:tag name="KSO_WM_UNIT_USESOURCEFORMAT_APPLY" val="0"/>
</p:tagLst>
</file>

<file path=ppt/tags/tag15.xml><?xml version="1.0" encoding="utf-8"?>
<p:tagLst xmlns:p="http://schemas.openxmlformats.org/presentationml/2006/main">
  <p:tag name="KSO_WM_TEMPLATE_CATEGORY" val="diagram"/>
  <p:tag name="KSO_WM_TEMPLATE_INDEX" val="20187691"/>
  <p:tag name="KSO_WM_UNIT_ID" val="diagram20187691_4*m_h_a*1_3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3_1"/>
  <p:tag name="KSO_WM_UNIT_PRESET_TEXT" val="单击此处添加标题"/>
  <p:tag name="KSO_WM_UNIT_DIAGRAM_ISNUMVISUAL" val="0"/>
  <p:tag name="KSO_WM_UNIT_DIAGRAM_ISREFERUNIT" val="0"/>
  <p:tag name="KSO_WM_UNIT_TEXT_FILL_FORE_SCHEMECOLOR_INDEX" val="7"/>
  <p:tag name="KSO_WM_UNIT_TEXT_FILL_TYPE" val="1"/>
  <p:tag name="KSO_WM_UNIT_USESOURCEFORMAT_APPLY" val="0"/>
</p:tagLst>
</file>

<file path=ppt/tags/tag16.xml><?xml version="1.0" encoding="utf-8"?>
<p:tagLst xmlns:p="http://schemas.openxmlformats.org/presentationml/2006/main">
  <p:tag name="KSO_WM_TEMPLATE_CATEGORY" val="diagram"/>
  <p:tag name="KSO_WM_TEMPLATE_INDEX" val="20187691"/>
  <p:tag name="KSO_WM_UNIT_ID" val="diagram20187691_4*m_h_f*1_3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3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ags/tag17.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8.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8.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
  <p:tag name="KSO_WM_UNIT_ID" val="diagram160132_2*m_i*1_1"/>
  <p:tag name="KSO_WM_UNIT_CLEAR" val="1"/>
  <p:tag name="KSO_WM_UNIT_LAYERLEVEL" val="1_1"/>
  <p:tag name="KSO_WM_DIAGRAM_GROUP_CODE" val="m1-1"/>
  <p:tag name="KSO_WM_UNIT_TEXT_FILL_FORE_SCHEMECOLOR_INDEX" val="13"/>
  <p:tag name="KSO_WM_UNIT_TEXT_FILL_TYPE" val="1"/>
</p:tagLst>
</file>

<file path=ppt/tags/tag29.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4_1"/>
  <p:tag name="KSO_WM_UNIT_ID" val="diagram160132_2*m_h_f*1_4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4_1"/>
  <p:tag name="KSO_WM_UNIT_ID" val="diagram160132_2*m_h_a*1_4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31.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2"/>
  <p:tag name="KSO_WM_UNIT_ID" val="diagram160132_2*m_i*1_2"/>
  <p:tag name="KSO_WM_UNIT_CLEAR" val="1"/>
  <p:tag name="KSO_WM_UNIT_LAYERLEVEL" val="1_1"/>
  <p:tag name="KSO_WM_DIAGRAM_GROUP_CODE" val="m1-1"/>
  <p:tag name="KSO_WM_UNIT_TEXT_FILL_FORE_SCHEMECOLOR_INDEX" val="13"/>
  <p:tag name="KSO_WM_UNIT_TEXT_FILL_TYPE" val="1"/>
</p:tagLst>
</file>

<file path=ppt/tags/tag32.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2_1"/>
  <p:tag name="KSO_WM_UNIT_ID" val="diagram160132_2*m_h_f*1_2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33.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2_1"/>
  <p:tag name="KSO_WM_UNIT_ID" val="diagram160132_2*m_h_a*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34.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3"/>
  <p:tag name="KSO_WM_UNIT_ID" val="diagram160132_2*m_i*1_3"/>
  <p:tag name="KSO_WM_UNIT_CLEAR" val="1"/>
  <p:tag name="KSO_WM_UNIT_LAYERLEVEL" val="1_1"/>
  <p:tag name="KSO_WM_DIAGRAM_GROUP_CODE" val="m1-1"/>
  <p:tag name="KSO_WM_UNIT_TEXT_FILL_FORE_SCHEMECOLOR_INDEX" val="13"/>
  <p:tag name="KSO_WM_UNIT_TEXT_FILL_TYPE" val="1"/>
</p:tagLst>
</file>

<file path=ppt/tags/tag35.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5_1"/>
  <p:tag name="KSO_WM_UNIT_ID" val="diagram160132_2*m_h_f*1_5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36.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5_1"/>
  <p:tag name="KSO_WM_UNIT_ID" val="diagram160132_2*m_h_a*1_5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37.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4"/>
  <p:tag name="KSO_WM_UNIT_ID" val="diagram160132_2*m_i*1_4"/>
  <p:tag name="KSO_WM_UNIT_CLEAR" val="1"/>
  <p:tag name="KSO_WM_UNIT_LAYERLEVEL" val="1_1"/>
  <p:tag name="KSO_WM_DIAGRAM_GROUP_CODE" val="m1-1"/>
  <p:tag name="KSO_WM_UNIT_TEXT_FILL_FORE_SCHEMECOLOR_INDEX" val="13"/>
  <p:tag name="KSO_WM_UNIT_TEXT_FILL_TYPE" val="1"/>
</p:tagLst>
</file>

<file path=ppt/tags/tag38.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3_1"/>
  <p:tag name="KSO_WM_UNIT_ID" val="diagram160132_2*m_h_f*1_3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39.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3_1"/>
  <p:tag name="KSO_WM_UNIT_ID" val="diagram160132_2*m_h_a*1_3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40.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5"/>
  <p:tag name="KSO_WM_UNIT_ID" val="diagram160132_2*m_i*1_5"/>
  <p:tag name="KSO_WM_UNIT_CLEAR" val="1"/>
  <p:tag name="KSO_WM_UNIT_LAYERLEVEL" val="1_1"/>
  <p:tag name="KSO_WM_DIAGRAM_GROUP_CODE" val="m1-1"/>
  <p:tag name="KSO_WM_UNIT_TEXT_FILL_FORE_SCHEMECOLOR_INDEX" val="13"/>
  <p:tag name="KSO_WM_UNIT_TEXT_FILL_TYPE" val="1"/>
</p:tagLst>
</file>

<file path=ppt/tags/tag41.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1_1"/>
  <p:tag name="KSO_WM_UNIT_ID" val="diagram160132_2*m_h_f*1_1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42.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1_1"/>
  <p:tag name="KSO_WM_UNIT_ID" val="diagram160132_2*m_h_a*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43.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6"/>
  <p:tag name="KSO_WM_UNIT_ID" val="diagram160132_2*m_i*1_6"/>
  <p:tag name="KSO_WM_UNIT_CLEAR" val="1"/>
  <p:tag name="KSO_WM_UNIT_LAYERLEVEL" val="1_1"/>
  <p:tag name="KSO_WM_DIAGRAM_GROUP_CODE" val="m1-1"/>
  <p:tag name="KSO_WM_UNIT_FILL_FORE_SCHEMECOLOR_INDEX" val="5"/>
  <p:tag name="KSO_WM_UNIT_FILL_TYPE" val="1"/>
</p:tagLst>
</file>

<file path=ppt/tags/tag44.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7"/>
  <p:tag name="KSO_WM_UNIT_ID" val="diagram160132_2*m_i*1_7"/>
  <p:tag name="KSO_WM_UNIT_CLEAR" val="1"/>
  <p:tag name="KSO_WM_UNIT_LAYERLEVEL" val="1_1"/>
  <p:tag name="KSO_WM_DIAGRAM_GROUP_CODE" val="m1-1"/>
  <p:tag name="KSO_WM_UNIT_FILL_FORE_SCHEMECOLOR_INDEX" val="5"/>
  <p:tag name="KSO_WM_UNIT_FILL_TYPE" val="1"/>
</p:tagLst>
</file>

<file path=ppt/tags/tag45.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8"/>
  <p:tag name="KSO_WM_UNIT_ID" val="diagram160132_2*m_i*1_8"/>
  <p:tag name="KSO_WM_UNIT_CLEAR" val="1"/>
  <p:tag name="KSO_WM_UNIT_LAYERLEVEL" val="1_1"/>
  <p:tag name="KSO_WM_DIAGRAM_GROUP_CODE" val="m1-1"/>
  <p:tag name="KSO_WM_UNIT_FILL_FORE_SCHEMECOLOR_INDEX" val="5"/>
  <p:tag name="KSO_WM_UNIT_FILL_TYPE" val="1"/>
</p:tagLst>
</file>

<file path=ppt/tags/tag46.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9"/>
  <p:tag name="KSO_WM_UNIT_ID" val="diagram160132_2*m_i*1_9"/>
  <p:tag name="KSO_WM_UNIT_CLEAR" val="1"/>
  <p:tag name="KSO_WM_UNIT_LAYERLEVEL" val="1_1"/>
  <p:tag name="KSO_WM_DIAGRAM_GROUP_CODE" val="m1-1"/>
  <p:tag name="KSO_WM_UNIT_FILL_FORE_SCHEMECOLOR_INDEX" val="5"/>
  <p:tag name="KSO_WM_UNIT_FILL_TYPE" val="1"/>
</p:tagLst>
</file>

<file path=ppt/tags/tag47.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0"/>
  <p:tag name="KSO_WM_UNIT_ID" val="diagram160132_2*m_i*1_10"/>
  <p:tag name="KSO_WM_UNIT_CLEAR" val="1"/>
  <p:tag name="KSO_WM_UNIT_LAYERLEVEL" val="1_1"/>
  <p:tag name="KSO_WM_DIAGRAM_GROUP_CODE" val="m1-1"/>
  <p:tag name="KSO_WM_UNIT_FILL_FORE_SCHEMECOLOR_INDEX" val="5"/>
  <p:tag name="KSO_WM_UNIT_FILL_TYPE" val="1"/>
</p:tagLst>
</file>

<file path=ppt/tags/tag4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4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PECIAL_SOURCE" val="bdnull"/>
</p:tagLst>
</file>

<file path=ppt/tags/tag5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5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52.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53.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PECIAL_SOURCE" val="bdnull"/>
</p:tagLst>
</file>

<file path=ppt/tags/tag6.xml><?xml version="1.0" encoding="utf-8"?>
<p:tagLst xmlns:p="http://schemas.openxmlformats.org/presentationml/2006/main">
  <p:tag name="MH" val="20170626084737"/>
  <p:tag name="MH_LIBRARY" val="CONTENTS"/>
  <p:tag name="MH_TYPE" val="OTHERS"/>
  <p:tag name="ID" val="626765"/>
  <p:tag name="PA" val="v3.2.0"/>
</p:tagLst>
</file>

<file path=ppt/tags/tag7.xml><?xml version="1.0" encoding="utf-8"?>
<p:tagLst xmlns:p="http://schemas.openxmlformats.org/presentationml/2006/main">
  <p:tag name="MH" val="20170626084737"/>
  <p:tag name="MH_LIBRARY" val="CONTENTS"/>
  <p:tag name="MH_TYPE" val="OTHERS"/>
  <p:tag name="ID" val="626765"/>
  <p:tag name="PA" val="v3.2.0"/>
</p:tagLst>
</file>

<file path=ppt/tags/tag8.xml><?xml version="1.0" encoding="utf-8"?>
<p:tagLst xmlns:p="http://schemas.openxmlformats.org/presentationml/2006/main">
  <p:tag name="KSO_WM_TEMPLATE_CATEGORY" val="diagram"/>
  <p:tag name="KSO_WM_TEMPLATE_INDEX" val="20187691"/>
  <p:tag name="KSO_WM_UNIT_ID" val="diagram20187691_4*m_h_i*1_1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1_1"/>
  <p:tag name="KSO_WM_UNIT_DIAGRAM_ISNUMVISUAL" val="0"/>
  <p:tag name="KSO_WM_UNIT_DIAGRAM_ISREFERUNIT" val="0"/>
  <p:tag name="KSO_WM_UNIT_TEXT_FILL_FORE_SCHEMECOLOR_INDEX" val="5"/>
  <p:tag name="KSO_WM_UNIT_TEXT_FILL_TYPE" val="1"/>
  <p:tag name="KSO_WM_UNIT_USESOURCEFORMAT_APPLY" val="0"/>
</p:tagLst>
</file>

<file path=ppt/tags/tag9.xml><?xml version="1.0" encoding="utf-8"?>
<p:tagLst xmlns:p="http://schemas.openxmlformats.org/presentationml/2006/main">
  <p:tag name="KSO_WM_TEMPLATE_CATEGORY" val="diagram"/>
  <p:tag name="KSO_WM_TEMPLATE_INDEX" val="20187691"/>
  <p:tag name="KSO_WM_UNIT_ID" val="diagram20187691_4*m_h_a*1_1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1_1"/>
  <p:tag name="KSO_WM_UNIT_PRESET_TEXT" val="单击此处添加标题"/>
  <p:tag name="KSO_WM_UNIT_DIAGRAM_ISNUMVISUAL" val="0"/>
  <p:tag name="KSO_WM_UNIT_DIAGRAM_ISREFERUNIT" val="0"/>
  <p:tag name="KSO_WM_UNIT_TEXT_FILL_FORE_SCHEMECOLOR_INDEX" val="5"/>
  <p:tag name="KSO_WM_UNIT_TEXT_FILL_TYPE" val="1"/>
  <p:tag name="KSO_WM_UNIT_USESOURCEFORMAT_APPLY" val="0"/>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3633</Words>
  <Application>WPS 演示</Application>
  <PresentationFormat>宽屏</PresentationFormat>
  <Paragraphs>201</Paragraphs>
  <Slides>15</Slides>
  <Notes>15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逐浪马列大楷体</vt:lpstr>
      <vt:lpstr>黑体</vt:lpstr>
      <vt:lpstr>微软雅黑</vt:lpstr>
      <vt:lpstr>逐浪温莎雅楷体</vt:lpstr>
      <vt:lpstr>逐浪粗宋简体</vt:lpstr>
      <vt:lpstr>Mangal</vt:lpstr>
      <vt:lpstr>Segoe Print</vt:lpstr>
      <vt:lpstr>Calibri Light</vt:lpstr>
      <vt:lpstr>Arial Unicode MS</vt:lpstr>
      <vt:lpstr>等线</vt:lpstr>
      <vt:lpstr>Calibri</vt:lpstr>
      <vt:lpstr>Office 主题​​</vt:lpstr>
      <vt:lpstr>Predoo: Precision Testing of Deep Learning Operators</vt:lpstr>
      <vt:lpstr>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daydreamer</cp:lastModifiedBy>
  <cp:revision>400</cp:revision>
  <dcterms:created xsi:type="dcterms:W3CDTF">2017-08-03T09:01:00Z</dcterms:created>
  <dcterms:modified xsi:type="dcterms:W3CDTF">2021-11-30T08:14:34Z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KSOTemplateUUID">
    <vt:lpwstr>v1.0_mb_FPecCcmLKouqEV03EOe2mg==</vt:lpwstr>
  </property>
  <property fmtid="{D5CDD505-2E9C-101B-9397-08002B2CF9AE}" pid="4" name="ICV">
    <vt:lpwstr>0E37B27986034C9AA90B6A7DF76D3744</vt:lpwstr>
  </property>
</Properties>
</file>