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6ac892da9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6ac892da9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ec8a3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ec8a3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ec8a36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6ec8a36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ec8a36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6ec8a36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6ec8a36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6ec8a36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6ec8a36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6ec8a36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6ec8a368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6ec8a368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6ec8a368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6ec8a36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6ec8a368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6ec8a36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6ec8a36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6ec8a36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207434d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207434d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6ec8a36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6ec8a36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6ec8a368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6ec8a368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6ec8a368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6ec8a36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6ec8a368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6ec8a368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6ec8a368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6ec8a368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6ec8a368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6ec8a368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6ec8a36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6ec8a36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6ec8a368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6ec8a368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6ec8a368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66ec8a368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6ec8a368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66ec8a368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207434d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207434d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6ec8a368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66ec8a368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6ec8a368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6ec8a368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6ec8a368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66ec8a368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6ec8a368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66ec8a368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6ec8a36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66ec8a36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7025622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67025622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7025622a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7025622a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67025622a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67025622a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7025622a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7025622a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7025622a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67025622a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6ac892da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6ac892da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7025622a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7025622a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7025622a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7025622a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67025622a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67025622a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67025622a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67025622a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67025622a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67025622a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7025622aa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7025622aa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67025622a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67025622a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67025622a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67025622a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67025622a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67025622a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6f7a31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66f7a31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6ac892da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6ac892da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67f13b64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67f13b64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67f13b646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67f13b646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67025622aa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67025622a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66f7a312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66f7a312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6f7a312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66f7a312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66f7a312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66f7a312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66f7a312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66f7a312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6ac892d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6ac892d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66ac892da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66ac892da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221e147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221e147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6ac892da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6ac892da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207434d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6207434d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6207434d6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6207434d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679ac21e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679ac21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679ac21e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679ac21e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679ac21e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679ac21e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679ac21e4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679ac21e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679ac21e4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679ac21e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6207434d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6207434d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207434d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6207434d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679ac21e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679ac21e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6ac892da9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6ac892da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6207434d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6207434d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6207434d6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6207434d6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6207434d6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6207434d6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6207434d6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6207434d6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67f13b6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67f13b6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67f13b64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67f13b64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6207434d6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6207434d6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6207434d6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6207434d6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67f13b64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67f13b64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6207434d6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6207434d6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6ac892da9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6ac892da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6221e1474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6221e1474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6221e1474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36221e1474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6221e1474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6221e1474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6ac892da9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6ac892da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6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www.geeksforgeeks.org/underfitting-and-overfitting-in-machine-learning/" TargetMode="External"/><Relationship Id="rId4" Type="http://schemas.openxmlformats.org/officeDocument/2006/relationships/hyperlink" Target="https://www.deeplearningbook.com.br/o-neuronio-biologico-e-matematico/" TargetMode="External"/><Relationship Id="rId5" Type="http://schemas.openxmlformats.org/officeDocument/2006/relationships/hyperlink" Target="https://www.ibm.com/br-pt/think/topics/data-augment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Descidas de gradiente (batch, mini-batch, estocástica), Overfitting e Underfitting (Viés e Variância) e Técnicas de Regularização de Modelos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0175" y="3173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Filipe Pinheiro e Guilherme Matos</a:t>
            </a:r>
            <a:endParaRPr sz="24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81875" cy="9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77461" t="0"/>
          <a:stretch/>
        </p:blipFill>
        <p:spPr>
          <a:xfrm>
            <a:off x="8098750" y="0"/>
            <a:ext cx="1045251" cy="9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</a:t>
            </a:r>
            <a:r>
              <a:rPr lang="en" sz="2600"/>
              <a:t>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676" y="2155038"/>
            <a:ext cx="3474561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672" y="3332850"/>
            <a:ext cx="3767075" cy="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</a:t>
            </a:r>
            <a:r>
              <a:rPr lang="en" sz="2600"/>
              <a:t>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</a:t>
            </a:r>
            <a:r>
              <a:rPr lang="en" sz="2600"/>
              <a:t>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Os dados a serem calculados são: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859" y="2428075"/>
            <a:ext cx="1340541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a inicialização: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Inicialmente, calcular a predição para cada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460" y="2428075"/>
            <a:ext cx="2523090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Calculando a diferença entre o valor predito e o valor real: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447" y="3973175"/>
            <a:ext cx="299980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6" name="Google Shape;166;p26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 seguida é realizado o cálculo do gradiente: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649300"/>
            <a:ext cx="5581975" cy="12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5" name="Google Shape;175;p2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0" y="2571750"/>
            <a:ext cx="4711000" cy="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para todo o conjunto;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</a:t>
            </a:r>
            <a:r>
              <a:rPr lang="en" sz="2600"/>
              <a:t>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todos os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 que é um processo estocástico?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usando apenas um dado por vez;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“Como subir uma montanha no nevoeiro dando passos baseados só no que você vê”;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rápido, porém errático.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</a:t>
            </a:r>
            <a:r>
              <a:rPr lang="en" sz="2300"/>
              <a:t>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609" y="2072238"/>
            <a:ext cx="3238800" cy="9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095900" y="2285400"/>
            <a:ext cx="69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Batch, Estocástico e Mini-Batch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777" y="1862158"/>
            <a:ext cx="3448455" cy="23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1" name="Google Shape;231;p3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Os dados a serem calculados são: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859" y="2428075"/>
            <a:ext cx="1340541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a inicialização: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2" name="Google Shape;242;p3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É </a:t>
            </a:r>
            <a:r>
              <a:rPr lang="en" sz="1800">
                <a:solidFill>
                  <a:schemeClr val="dk1"/>
                </a:solidFill>
              </a:rPr>
              <a:t>calculado</a:t>
            </a:r>
            <a:r>
              <a:rPr lang="en" sz="1800">
                <a:solidFill>
                  <a:schemeClr val="dk1"/>
                </a:solidFill>
              </a:rPr>
              <a:t> o gradiente somente para o primeiro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163" y="2647450"/>
            <a:ext cx="4691675" cy="1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1" name="Google Shape;251;p36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 conforme os gradientes para o primeiro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874" y="2647450"/>
            <a:ext cx="4222700" cy="10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60" name="Google Shape;260;p3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Os dados a serem calculados são: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859" y="2428075"/>
            <a:ext cx="1340541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a inicialização: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850" y="3770362"/>
            <a:ext cx="1340550" cy="108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1" name="Google Shape;271;p38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É calculado o gradiente somente para o segundo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100" y="2571750"/>
            <a:ext cx="6511800" cy="1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0" name="Google Shape;280;p3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 conforme os gradientes para o segundo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825" y="2571750"/>
            <a:ext cx="5720350" cy="1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somente para o exemplo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o exemplo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</p:txBody>
      </p:sp>
      <p:sp>
        <p:nvSpPr>
          <p:cNvPr id="294" name="Google Shape;29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com pequenos grupos de dados; 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Batch = grupo de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“O melhor dos dois mundos”;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Compromisso entre precisão e velocidade;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Depende do número de Batchs.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são métodos de otimização?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Exemplos: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Momentum;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Adagrad (Adaptive Gradient Algorithm);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RMSProp (Root Mean Square Propagation);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Adam (Adaptive Moment Estimation);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…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</a:t>
            </a:r>
            <a:r>
              <a:rPr lang="en" sz="2300"/>
              <a:t>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92" y="2047560"/>
            <a:ext cx="4761600" cy="12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311700" y="3690450"/>
            <a:ext cx="538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m: número de exemplos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676" y="2155038"/>
            <a:ext cx="3474561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672" y="3332850"/>
            <a:ext cx="3767075" cy="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38" name="Google Shape;338;p46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Os dados a serem calculados são: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a inicialização: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573" y="2428075"/>
            <a:ext cx="2897977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49" name="Google Shape;349;p47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Inicialmente é feito a separação dos Batchs.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Aqui o tamanho do batch será 2: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0" name="Google Shape;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475" y="2748100"/>
            <a:ext cx="39338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58" name="Google Shape;358;p48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Para a primeira iteração, será feito o ŷ para x = [1, 2] e y = [2, 4], junto a sua diferença: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460" y="2705275"/>
            <a:ext cx="252309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447" y="3653925"/>
            <a:ext cx="299980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68" name="Google Shape;368;p4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 seguida é realizado o cálculo do gradiente: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69" name="Google Shape;3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649300"/>
            <a:ext cx="5581975" cy="12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77" name="Google Shape;377;p50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78" name="Google Shape;3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0" y="2571750"/>
            <a:ext cx="4711000" cy="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86" name="Google Shape;386;p51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Relembrando os Batchs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os par</a:t>
            </a:r>
            <a:r>
              <a:rPr lang="en" sz="1800">
                <a:solidFill>
                  <a:schemeClr val="dk1"/>
                </a:solidFill>
              </a:rPr>
              <a:t>âmetros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88" name="Google Shape;3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158" y="2375475"/>
            <a:ext cx="2953680" cy="10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525" y="3671250"/>
            <a:ext cx="1212950" cy="13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Método de otimização iterativo;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Definida por: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3264625"/>
            <a:ext cx="8520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 a ajustar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α: taxa de aprendizado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∇J(θ): gradiente da função de custo em relação a θ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2243138"/>
            <a:ext cx="36766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97" name="Google Shape;397;p52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Para a segunda iteração, será feito o ŷ para x = [3, 4] e y = [6, 8], junto a sua diferença: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98" name="Google Shape;3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846" y="2705271"/>
            <a:ext cx="29843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838" y="3756224"/>
            <a:ext cx="295906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07" name="Google Shape;407;p53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 seguida é realizado o cálculo do gradiente: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08" name="Google Shape;4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571750"/>
            <a:ext cx="67818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16" name="Google Shape;416;p5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17" name="Google Shape;4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25" y="2571750"/>
            <a:ext cx="61912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25" name="Google Shape;425;p5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Relembrando os Batchs: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6" name="Google Shape;426;p55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os parâmetros: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27" name="Google Shape;42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158" y="2375475"/>
            <a:ext cx="2953680" cy="10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525" y="3785825"/>
            <a:ext cx="1212950" cy="124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36" name="Google Shape;436;p56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Para a segunda iteração, será feito o ŷ para x = [5, 6] e y = [10, 12], junto a sua diferença: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37" name="Google Shape;4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037" y="2643850"/>
            <a:ext cx="3252625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075" y="3707150"/>
            <a:ext cx="3372555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46" name="Google Shape;446;p5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 seguida é realizado o cálculo do gradiente: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47" name="Google Shape;4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925" y="2571750"/>
            <a:ext cx="68008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5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55" name="Google Shape;455;p58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56" name="Google Shape;4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363" y="2571750"/>
            <a:ext cx="5895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5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Batchs e separar os dados de acordo;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para o Batch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o Batch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0" name="Google Shape;4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15" y="1017725"/>
            <a:ext cx="7148973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>
            <p:ph type="title"/>
          </p:nvPr>
        </p:nvSpPr>
        <p:spPr>
          <a:xfrm>
            <a:off x="2861550" y="2285400"/>
            <a:ext cx="34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Partindo para o c</a:t>
            </a:r>
            <a:r>
              <a:rPr lang="en"/>
              <a:t>ódigo…</a:t>
            </a:r>
            <a:br>
              <a:rPr lang="en"/>
            </a:br>
            <a:endParaRPr/>
          </a:p>
        </p:txBody>
      </p:sp>
      <p:sp>
        <p:nvSpPr>
          <p:cNvPr id="476" name="Google Shape;47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85850"/>
            <a:ext cx="7620000" cy="326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2" name="Google Shape;4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5" y="1581775"/>
            <a:ext cx="2669650" cy="1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975" y="1526975"/>
            <a:ext cx="2743543" cy="20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600" y="1526963"/>
            <a:ext cx="2743550" cy="203476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Comparativo do Custo x Itera</a:t>
            </a:r>
            <a:r>
              <a:rPr lang="en"/>
              <a:t>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2"/>
          <p:cNvSpPr txBox="1"/>
          <p:nvPr/>
        </p:nvSpPr>
        <p:spPr>
          <a:xfrm>
            <a:off x="785450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Função de custo Batch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62"/>
          <p:cNvSpPr txBox="1"/>
          <p:nvPr/>
        </p:nvSpPr>
        <p:spPr>
          <a:xfrm>
            <a:off x="3801150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Função de custo Estocástico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88" name="Google Shape;488;p62"/>
          <p:cNvSpPr txBox="1"/>
          <p:nvPr/>
        </p:nvSpPr>
        <p:spPr>
          <a:xfrm>
            <a:off x="6808775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Função de custo Mini-Batch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Comparativo do Contorno da Fun</a:t>
            </a:r>
            <a:r>
              <a:rPr lang="en"/>
              <a:t>ção de Custo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" y="1363285"/>
            <a:ext cx="2922575" cy="250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874" y="1363261"/>
            <a:ext cx="2922575" cy="250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587" y="1363275"/>
            <a:ext cx="2922563" cy="25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3"/>
          <p:cNvSpPr txBox="1"/>
          <p:nvPr/>
        </p:nvSpPr>
        <p:spPr>
          <a:xfrm>
            <a:off x="627863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Contorno do</a:t>
            </a:r>
            <a:r>
              <a:rPr lang="en" sz="1500">
                <a:solidFill>
                  <a:schemeClr val="dk1"/>
                </a:solidFill>
              </a:rPr>
              <a:t> Batch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63"/>
          <p:cNvSpPr txBox="1"/>
          <p:nvPr/>
        </p:nvSpPr>
        <p:spPr>
          <a:xfrm>
            <a:off x="3731400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Contorno do Estocástico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00" name="Google Shape;500;p63"/>
          <p:cNvSpPr txBox="1"/>
          <p:nvPr/>
        </p:nvSpPr>
        <p:spPr>
          <a:xfrm>
            <a:off x="6719263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Contorno do Mini-Batch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/>
          <p:nvPr>
            <p:ph type="title"/>
          </p:nvPr>
        </p:nvSpPr>
        <p:spPr>
          <a:xfrm>
            <a:off x="1698450" y="2285400"/>
            <a:ext cx="574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Underfitting, Overfitting e Goodfitting</a:t>
            </a:r>
            <a:endParaRPr/>
          </a:p>
        </p:txBody>
      </p:sp>
      <p:sp>
        <p:nvSpPr>
          <p:cNvPr id="506" name="Google Shape;50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da Generalização</a:t>
            </a:r>
            <a:endParaRPr/>
          </a:p>
        </p:txBody>
      </p:sp>
      <p:sp>
        <p:nvSpPr>
          <p:cNvPr id="512" name="Google Shape;512;p65"/>
          <p:cNvSpPr txBox="1"/>
          <p:nvPr>
            <p:ph idx="1" type="body"/>
          </p:nvPr>
        </p:nvSpPr>
        <p:spPr>
          <a:xfrm>
            <a:off x="311700" y="1152475"/>
            <a:ext cx="81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de machine learning aprendem com dados de treino;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desafio: ir bem nos dados novos, não só nos que já viu;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Isso se chama generalização;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Mas o modelo pode errar por aprender pouco ou demais.</a:t>
            </a:r>
            <a:endParaRPr sz="2200"/>
          </a:p>
        </p:txBody>
      </p:sp>
      <p:sp>
        <p:nvSpPr>
          <p:cNvPr id="513" name="Google Shape;51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(Aprendizado insuficiente)</a:t>
            </a:r>
            <a:endParaRPr/>
          </a:p>
        </p:txBody>
      </p:sp>
      <p:sp>
        <p:nvSpPr>
          <p:cNvPr id="519" name="Google Shape;519;p66"/>
          <p:cNvSpPr txBox="1"/>
          <p:nvPr>
            <p:ph idx="1" type="body"/>
          </p:nvPr>
        </p:nvSpPr>
        <p:spPr>
          <a:xfrm>
            <a:off x="311700" y="1152475"/>
            <a:ext cx="85206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não consegue aprender nem o básico;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Resultado: baixa performance no treino e no teste;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Sinal de viés alto;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Causas comuns: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muito simples;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 tempo de treino;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Poucos dados ou dados mal representados.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1" name="Google Shape;521;p66"/>
          <p:cNvPicPr preferRelativeResize="0"/>
          <p:nvPr/>
        </p:nvPicPr>
        <p:blipFill rotWithShape="1">
          <a:blip r:embed="rId3">
            <a:alphaModFix/>
          </a:blip>
          <a:srcRect b="22281" l="9559" r="0" t="0"/>
          <a:stretch/>
        </p:blipFill>
        <p:spPr>
          <a:xfrm>
            <a:off x="4969775" y="2624825"/>
            <a:ext cx="1546525" cy="14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200" y="2624825"/>
            <a:ext cx="1441200" cy="14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6"/>
          <p:cNvSpPr txBox="1"/>
          <p:nvPr/>
        </p:nvSpPr>
        <p:spPr>
          <a:xfrm>
            <a:off x="5286152" y="4048100"/>
            <a:ext cx="1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Regressão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24" name="Google Shape;524;p66"/>
          <p:cNvSpPr txBox="1"/>
          <p:nvPr/>
        </p:nvSpPr>
        <p:spPr>
          <a:xfrm>
            <a:off x="7043675" y="4048100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Classificação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(Aprendeu demais)</a:t>
            </a:r>
            <a:endParaRPr/>
          </a:p>
        </p:txBody>
      </p:sp>
      <p:sp>
        <p:nvSpPr>
          <p:cNvPr id="530" name="Google Shape;530;p67"/>
          <p:cNvSpPr txBox="1"/>
          <p:nvPr>
            <p:ph idx="1" type="body"/>
          </p:nvPr>
        </p:nvSpPr>
        <p:spPr>
          <a:xfrm>
            <a:off x="311700" y="1152475"/>
            <a:ext cx="85206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memoriza demais os dados de treino;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Vai muito bem no treino, mas mal no teste;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Sinal de variância alta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Causas comuns: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muito complexo;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Poucos dados;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Treinou por tempo demais.</a:t>
            </a:r>
            <a:endParaRPr/>
          </a:p>
        </p:txBody>
      </p:sp>
      <p:sp>
        <p:nvSpPr>
          <p:cNvPr id="531" name="Google Shape;53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2" name="Google Shape;532;p67"/>
          <p:cNvPicPr preferRelativeResize="0"/>
          <p:nvPr/>
        </p:nvPicPr>
        <p:blipFill rotWithShape="1">
          <a:blip r:embed="rId3">
            <a:alphaModFix/>
          </a:blip>
          <a:srcRect b="24104" l="0" r="0" t="0"/>
          <a:stretch/>
        </p:blipFill>
        <p:spPr>
          <a:xfrm>
            <a:off x="3994400" y="2680725"/>
            <a:ext cx="2191375" cy="13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450" y="2420500"/>
            <a:ext cx="1689900" cy="16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7"/>
          <p:cNvSpPr/>
          <p:nvPr/>
        </p:nvSpPr>
        <p:spPr>
          <a:xfrm>
            <a:off x="4131425" y="3111775"/>
            <a:ext cx="151200" cy="45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7"/>
          <p:cNvSpPr txBox="1"/>
          <p:nvPr/>
        </p:nvSpPr>
        <p:spPr>
          <a:xfrm>
            <a:off x="4689477" y="4033225"/>
            <a:ext cx="1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Regressão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36" name="Google Shape;536;p67"/>
          <p:cNvSpPr txBox="1"/>
          <p:nvPr/>
        </p:nvSpPr>
        <p:spPr>
          <a:xfrm>
            <a:off x="6447000" y="4033225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Classificação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Goodfitting (Ajuste ideal)</a:t>
            </a:r>
            <a:endParaRPr/>
          </a:p>
        </p:txBody>
      </p:sp>
      <p:sp>
        <p:nvSpPr>
          <p:cNvPr id="542" name="Google Shape;542;p6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aprende os padrões reais dos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Vai bem tanto no treino quanto no teste;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Nem simples demais, nem complexo demais;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 é o objetivo final ao treinar qualquer modelo.</a:t>
            </a:r>
            <a:endParaRPr/>
          </a:p>
        </p:txBody>
      </p:sp>
      <p:sp>
        <p:nvSpPr>
          <p:cNvPr id="543" name="Google Shape;54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68"/>
          <p:cNvPicPr preferRelativeResize="0"/>
          <p:nvPr/>
        </p:nvPicPr>
        <p:blipFill rotWithShape="1">
          <a:blip r:embed="rId3">
            <a:alphaModFix/>
          </a:blip>
          <a:srcRect b="21948" l="7063" r="0" t="0"/>
          <a:stretch/>
        </p:blipFill>
        <p:spPr>
          <a:xfrm>
            <a:off x="2673725" y="2849400"/>
            <a:ext cx="1723600" cy="13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918" y="2706525"/>
            <a:ext cx="1666432" cy="1568593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8"/>
          <p:cNvSpPr txBox="1"/>
          <p:nvPr/>
        </p:nvSpPr>
        <p:spPr>
          <a:xfrm>
            <a:off x="3017727" y="4199600"/>
            <a:ext cx="1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Regressão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47" name="Google Shape;547;p68"/>
          <p:cNvSpPr txBox="1"/>
          <p:nvPr/>
        </p:nvSpPr>
        <p:spPr>
          <a:xfrm>
            <a:off x="5110150" y="4199600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Classificação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 txBox="1"/>
          <p:nvPr>
            <p:ph type="title"/>
          </p:nvPr>
        </p:nvSpPr>
        <p:spPr>
          <a:xfrm>
            <a:off x="1095900" y="2285400"/>
            <a:ext cx="69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 e Variância em Redes Neurais Artificiais</a:t>
            </a:r>
            <a:endParaRPr/>
          </a:p>
        </p:txBody>
      </p:sp>
      <p:sp>
        <p:nvSpPr>
          <p:cNvPr id="553" name="Google Shape;55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 (como parâmetro da rede)</a:t>
            </a:r>
            <a:endParaRPr/>
          </a:p>
        </p:txBody>
      </p:sp>
      <p:sp>
        <p:nvSpPr>
          <p:cNvPr id="559" name="Google Shape;55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É um valor ajustável que é somado à saída de cada neurônio;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Funciona como um "ajuste fino" que ajuda a rede a aprender funções mais complexas;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Não depende das entradas;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Não precisa ser pequeno ou grande, apenas o valor certo para a tarefa;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Treinado junto com os pesos durante o aprendizado.</a:t>
            </a:r>
            <a:endParaRPr sz="2000"/>
          </a:p>
        </p:txBody>
      </p:sp>
      <p:sp>
        <p:nvSpPr>
          <p:cNvPr id="560" name="Google Shape;56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 (como parâmetro da rede)</a:t>
            </a:r>
            <a:endParaRPr/>
          </a:p>
        </p:txBody>
      </p:sp>
      <p:sp>
        <p:nvSpPr>
          <p:cNvPr id="566" name="Google Shape;56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7" name="Google Shape;5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89" y="1503025"/>
            <a:ext cx="5577625" cy="30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1"/>
          <p:cNvSpPr/>
          <p:nvPr/>
        </p:nvSpPr>
        <p:spPr>
          <a:xfrm>
            <a:off x="5071025" y="1660300"/>
            <a:ext cx="6096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75" y="1017725"/>
            <a:ext cx="52742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 (como componente de erro do modelo)</a:t>
            </a:r>
            <a:endParaRPr/>
          </a:p>
        </p:txBody>
      </p:sp>
      <p:sp>
        <p:nvSpPr>
          <p:cNvPr id="574" name="Google Shape;57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Refere-se à simplicidade do modelo;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Um modelo com alto viés (bias):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É muito simples para aprender os padrões;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Comete muitos erros mesmo nos dados de treino;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Sofre de underfitting.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Causa: rede pequena demais, mal </a:t>
            </a:r>
            <a:r>
              <a:rPr lang="en" sz="2000"/>
              <a:t>configurada</a:t>
            </a:r>
            <a:r>
              <a:rPr lang="en" sz="2000"/>
              <a:t> ou treinada.</a:t>
            </a:r>
            <a:endParaRPr sz="2000"/>
          </a:p>
        </p:txBody>
      </p:sp>
      <p:sp>
        <p:nvSpPr>
          <p:cNvPr id="575" name="Google Shape;57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Variância</a:t>
            </a:r>
            <a:endParaRPr/>
          </a:p>
        </p:txBody>
      </p:sp>
      <p:sp>
        <p:nvSpPr>
          <p:cNvPr id="581" name="Google Shape;58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Mede o quanto o modelo muda se os dados mudarem;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Um modelo com alta variância: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Aprende até os ruídos dos dados de treino;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Vai muito bem no treino, mas mal nos dados novos;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Sofre de overfitting.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Causa: rede muito complexa, com poucos dados ou sem regularização.</a:t>
            </a:r>
            <a:endParaRPr sz="2000"/>
          </a:p>
        </p:txBody>
      </p:sp>
      <p:sp>
        <p:nvSpPr>
          <p:cNvPr id="582" name="Google Shape;58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durante o Treinamento</a:t>
            </a:r>
            <a:endParaRPr/>
          </a:p>
        </p:txBody>
      </p:sp>
      <p:sp>
        <p:nvSpPr>
          <p:cNvPr id="588" name="Google Shape;58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9" name="Google Shape;589;p74" title="bias_train.png"/>
          <p:cNvPicPr preferRelativeResize="0"/>
          <p:nvPr/>
        </p:nvPicPr>
        <p:blipFill rotWithShape="1">
          <a:blip r:embed="rId3">
            <a:alphaModFix/>
          </a:blip>
          <a:srcRect b="15154" l="4487" r="4669" t="15071"/>
          <a:stretch/>
        </p:blipFill>
        <p:spPr>
          <a:xfrm>
            <a:off x="1486650" y="1593650"/>
            <a:ext cx="6170702" cy="26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durante o Teste</a:t>
            </a:r>
            <a:endParaRPr/>
          </a:p>
        </p:txBody>
      </p:sp>
      <p:sp>
        <p:nvSpPr>
          <p:cNvPr id="595" name="Google Shape;59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6" name="Google Shape;596;p75" title="bias_test.png"/>
          <p:cNvPicPr preferRelativeResize="0"/>
          <p:nvPr/>
        </p:nvPicPr>
        <p:blipFill rotWithShape="1">
          <a:blip r:embed="rId3">
            <a:alphaModFix/>
          </a:blip>
          <a:srcRect b="15345" l="4421" r="4403" t="15469"/>
          <a:stretch/>
        </p:blipFill>
        <p:spPr>
          <a:xfrm>
            <a:off x="1475338" y="1616300"/>
            <a:ext cx="6193325" cy="2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</a:t>
            </a:r>
            <a:r>
              <a:rPr lang="en"/>
              <a:t>ão viés (bias) treino e teste</a:t>
            </a:r>
            <a:endParaRPr/>
          </a:p>
        </p:txBody>
      </p:sp>
      <p:sp>
        <p:nvSpPr>
          <p:cNvPr id="602" name="Google Shape;602;p76"/>
          <p:cNvSpPr txBox="1"/>
          <p:nvPr>
            <p:ph idx="1" type="body"/>
          </p:nvPr>
        </p:nvSpPr>
        <p:spPr>
          <a:xfrm>
            <a:off x="311700" y="3489425"/>
            <a:ext cx="85206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f3 </a:t>
            </a:r>
            <a:r>
              <a:rPr lang="en"/>
              <a:t>tem baixo viés por ser flexível, mas alta variância, com pior desempenho em novos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f3 é overfitting: trabalha bem com os dados de treino, mas é ruim no dataset de teste.</a:t>
            </a:r>
            <a:endParaRPr/>
          </a:p>
        </p:txBody>
      </p:sp>
      <p:sp>
        <p:nvSpPr>
          <p:cNvPr id="603" name="Google Shape;60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76" title="bias_train.png"/>
          <p:cNvPicPr preferRelativeResize="0"/>
          <p:nvPr/>
        </p:nvPicPr>
        <p:blipFill rotWithShape="1">
          <a:blip r:embed="rId3">
            <a:alphaModFix/>
          </a:blip>
          <a:srcRect b="13872" l="4501" r="46881" t="12920"/>
          <a:stretch/>
        </p:blipFill>
        <p:spPr>
          <a:xfrm>
            <a:off x="1788775" y="1525700"/>
            <a:ext cx="2116022" cy="1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6" title="bias_test.png"/>
          <p:cNvPicPr preferRelativeResize="0"/>
          <p:nvPr/>
        </p:nvPicPr>
        <p:blipFill rotWithShape="1">
          <a:blip r:embed="rId4">
            <a:alphaModFix/>
          </a:blip>
          <a:srcRect b="15145" l="4068" r="46249" t="14048"/>
          <a:stretch/>
        </p:blipFill>
        <p:spPr>
          <a:xfrm>
            <a:off x="5119425" y="1525700"/>
            <a:ext cx="2235802" cy="18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6"/>
          <p:cNvSpPr txBox="1"/>
          <p:nvPr/>
        </p:nvSpPr>
        <p:spPr>
          <a:xfrm>
            <a:off x="2477350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 de treino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7" name="Google Shape;607;p76"/>
          <p:cNvSpPr txBox="1"/>
          <p:nvPr/>
        </p:nvSpPr>
        <p:spPr>
          <a:xfrm>
            <a:off x="5613125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 de teste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 viés (bias) treino e teste</a:t>
            </a:r>
            <a:endParaRPr/>
          </a:p>
        </p:txBody>
      </p:sp>
      <p:sp>
        <p:nvSpPr>
          <p:cNvPr id="613" name="Google Shape;613;p77"/>
          <p:cNvSpPr txBox="1"/>
          <p:nvPr>
            <p:ph idx="1" type="body"/>
          </p:nvPr>
        </p:nvSpPr>
        <p:spPr>
          <a:xfrm>
            <a:off x="311700" y="3859500"/>
            <a:ext cx="8520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f2</a:t>
            </a:r>
            <a:r>
              <a:rPr lang="en"/>
              <a:t> </a:t>
            </a:r>
            <a:r>
              <a:rPr lang="en"/>
              <a:t>é underfitting (possui um viés alto, mas ao mesmo tempo, uma baixa variância)</a:t>
            </a:r>
            <a:endParaRPr/>
          </a:p>
        </p:txBody>
      </p:sp>
      <p:sp>
        <p:nvSpPr>
          <p:cNvPr id="614" name="Google Shape;61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5" name="Google Shape;615;p77" title="bias_train.png"/>
          <p:cNvPicPr preferRelativeResize="0"/>
          <p:nvPr/>
        </p:nvPicPr>
        <p:blipFill rotWithShape="1">
          <a:blip r:embed="rId3">
            <a:alphaModFix/>
          </a:blip>
          <a:srcRect b="13872" l="4501" r="46881" t="12920"/>
          <a:stretch/>
        </p:blipFill>
        <p:spPr>
          <a:xfrm>
            <a:off x="1909612" y="1525700"/>
            <a:ext cx="20241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7" title="bias_test.png"/>
          <p:cNvPicPr preferRelativeResize="0"/>
          <p:nvPr/>
        </p:nvPicPr>
        <p:blipFill rotWithShape="1">
          <a:blip r:embed="rId4">
            <a:alphaModFix/>
          </a:blip>
          <a:srcRect b="15145" l="4068" r="46249" t="14048"/>
          <a:stretch/>
        </p:blipFill>
        <p:spPr>
          <a:xfrm>
            <a:off x="5095657" y="1525700"/>
            <a:ext cx="2138731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7"/>
          <p:cNvSpPr txBox="1"/>
          <p:nvPr/>
        </p:nvSpPr>
        <p:spPr>
          <a:xfrm>
            <a:off x="2477350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 de treino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8" name="Google Shape;618;p77"/>
          <p:cNvSpPr txBox="1"/>
          <p:nvPr/>
        </p:nvSpPr>
        <p:spPr>
          <a:xfrm>
            <a:off x="5613125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 de teste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Ilustraç</a:t>
            </a:r>
            <a:r>
              <a:rPr lang="en"/>
              <a:t>ão gráfica de bias e variância</a:t>
            </a:r>
            <a:endParaRPr/>
          </a:p>
        </p:txBody>
      </p:sp>
      <p:sp>
        <p:nvSpPr>
          <p:cNvPr id="624" name="Google Shape;62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5" name="Google Shape;625;p78"/>
          <p:cNvPicPr preferRelativeResize="0"/>
          <p:nvPr/>
        </p:nvPicPr>
        <p:blipFill rotWithShape="1">
          <a:blip r:embed="rId3">
            <a:alphaModFix/>
          </a:blip>
          <a:srcRect b="14374" l="16331" r="11819" t="9085"/>
          <a:stretch/>
        </p:blipFill>
        <p:spPr>
          <a:xfrm>
            <a:off x="3354463" y="1608750"/>
            <a:ext cx="2756800" cy="28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8"/>
          <p:cNvSpPr txBox="1"/>
          <p:nvPr/>
        </p:nvSpPr>
        <p:spPr>
          <a:xfrm>
            <a:off x="3482863" y="1291550"/>
            <a:ext cx="11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Baixa variância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7" name="Google Shape;627;p78"/>
          <p:cNvSpPr txBox="1"/>
          <p:nvPr/>
        </p:nvSpPr>
        <p:spPr>
          <a:xfrm>
            <a:off x="4896588" y="1291550"/>
            <a:ext cx="106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Alta</a:t>
            </a:r>
            <a:r>
              <a:rPr lang="en" sz="1200">
                <a:solidFill>
                  <a:schemeClr val="dk2"/>
                </a:solidFill>
              </a:rPr>
              <a:t> variância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8" name="Google Shape;628;p78"/>
          <p:cNvSpPr txBox="1"/>
          <p:nvPr/>
        </p:nvSpPr>
        <p:spPr>
          <a:xfrm rot="-5400000">
            <a:off x="2794838" y="2080750"/>
            <a:ext cx="8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Baixo bias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9" name="Google Shape;629;p78"/>
          <p:cNvSpPr txBox="1"/>
          <p:nvPr/>
        </p:nvSpPr>
        <p:spPr>
          <a:xfrm rot="-5400000">
            <a:off x="2842388" y="3627900"/>
            <a:ext cx="7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Alto</a:t>
            </a:r>
            <a:r>
              <a:rPr lang="en" sz="1200">
                <a:solidFill>
                  <a:schemeClr val="dk2"/>
                </a:solidFill>
              </a:rPr>
              <a:t> bias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30" name="Google Shape;630;p78"/>
          <p:cNvCxnSpPr/>
          <p:nvPr/>
        </p:nvCxnSpPr>
        <p:spPr>
          <a:xfrm>
            <a:off x="2922950" y="1533225"/>
            <a:ext cx="627000" cy="279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78"/>
          <p:cNvSpPr txBox="1"/>
          <p:nvPr/>
        </p:nvSpPr>
        <p:spPr>
          <a:xfrm>
            <a:off x="2258450" y="1239450"/>
            <a:ext cx="7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IDEAL!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Dilema Viés x Variância</a:t>
            </a:r>
            <a:endParaRPr/>
          </a:p>
        </p:txBody>
      </p:sp>
      <p:sp>
        <p:nvSpPr>
          <p:cNvPr id="637" name="Google Shape;63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simples demais = alto viés;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complexos demais = alta variância;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desafio é encontrar o ponto ideal: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Aprender bem os dados;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Generalizar para novos exemplos.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644" name="Google Shape;644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Viés pode significar parâmetro do neurônio ou erro do modelo;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Variância mede a sensibilidade do modelo aos dados de treino;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Buscar o equilíbrio entre os dois é essencial;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Técnicas como regularização, validação cruzada, e arquitetura adequada ajudam nesse equilíbrio.</a:t>
            </a:r>
            <a:endParaRPr sz="2000"/>
          </a:p>
        </p:txBody>
      </p:sp>
      <p:sp>
        <p:nvSpPr>
          <p:cNvPr id="645" name="Google Shape;645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Quantos par</a:t>
            </a:r>
            <a:r>
              <a:rPr lang="en"/>
              <a:t>âmetros uma rede neural profunda tem?</a:t>
            </a:r>
            <a:endParaRPr/>
          </a:p>
        </p:txBody>
      </p:sp>
      <p:sp>
        <p:nvSpPr>
          <p:cNvPr id="651" name="Google Shape;651;p81"/>
          <p:cNvSpPr txBox="1"/>
          <p:nvPr>
            <p:ph idx="1" type="body"/>
          </p:nvPr>
        </p:nvSpPr>
        <p:spPr>
          <a:xfrm>
            <a:off x="311700" y="1152475"/>
            <a:ext cx="8520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Uma rede neural profunda pode possuir muitos par</a:t>
            </a:r>
            <a:r>
              <a:rPr lang="en"/>
              <a:t>âmetros (pesos e bias) a serem aprendidos:</a:t>
            </a:r>
            <a:endParaRPr/>
          </a:p>
        </p:txBody>
      </p:sp>
      <p:sp>
        <p:nvSpPr>
          <p:cNvPr id="652" name="Google Shape;65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81"/>
          <p:cNvSpPr/>
          <p:nvPr/>
        </p:nvSpPr>
        <p:spPr>
          <a:xfrm>
            <a:off x="964325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atributos</a:t>
            </a:r>
            <a:endParaRPr/>
          </a:p>
        </p:txBody>
      </p:sp>
      <p:sp>
        <p:nvSpPr>
          <p:cNvPr id="654" name="Google Shape;654;p81"/>
          <p:cNvSpPr/>
          <p:nvPr/>
        </p:nvSpPr>
        <p:spPr>
          <a:xfrm>
            <a:off x="294565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 neur</a:t>
            </a:r>
            <a:r>
              <a:rPr lang="en"/>
              <a:t>ônios</a:t>
            </a:r>
            <a:endParaRPr/>
          </a:p>
        </p:txBody>
      </p:sp>
      <p:sp>
        <p:nvSpPr>
          <p:cNvPr id="655" name="Google Shape;655;p81"/>
          <p:cNvSpPr/>
          <p:nvPr/>
        </p:nvSpPr>
        <p:spPr>
          <a:xfrm>
            <a:off x="492700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50 neurônios</a:t>
            </a:r>
            <a:endParaRPr/>
          </a:p>
        </p:txBody>
      </p:sp>
      <p:sp>
        <p:nvSpPr>
          <p:cNvPr id="656" name="Google Shape;656;p81"/>
          <p:cNvSpPr/>
          <p:nvPr/>
        </p:nvSpPr>
        <p:spPr>
          <a:xfrm>
            <a:off x="690835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</a:t>
            </a:r>
            <a:r>
              <a:rPr lang="en"/>
              <a:t>ída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neurônio</a:t>
            </a:r>
            <a:endParaRPr/>
          </a:p>
        </p:txBody>
      </p:sp>
      <p:sp>
        <p:nvSpPr>
          <p:cNvPr id="657" name="Google Shape;657;p81"/>
          <p:cNvSpPr txBox="1"/>
          <p:nvPr/>
        </p:nvSpPr>
        <p:spPr>
          <a:xfrm>
            <a:off x="964325" y="3330825"/>
            <a:ext cx="17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FC: fully connected layer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58" name="Google Shape;658;p81"/>
          <p:cNvSpPr txBox="1"/>
          <p:nvPr/>
        </p:nvSpPr>
        <p:spPr>
          <a:xfrm>
            <a:off x="2937475" y="3700125"/>
            <a:ext cx="326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1ª camada: 500.000 pesos + 500 bias terms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ª camada: 25.000 pesos + 50 bias terms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Camada de saída: 50 pesos + 1 bias term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Total: 525.601 params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Resultando, assim, em modelos muito complexos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59" name="Google Shape;659;p81"/>
          <p:cNvCxnSpPr>
            <a:stCxn id="653" idx="3"/>
            <a:endCxn id="654" idx="1"/>
          </p:cNvCxnSpPr>
          <p:nvPr/>
        </p:nvCxnSpPr>
        <p:spPr>
          <a:xfrm>
            <a:off x="2235725" y="2642000"/>
            <a:ext cx="7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81"/>
          <p:cNvCxnSpPr>
            <a:stCxn id="654" idx="3"/>
            <a:endCxn id="655" idx="1"/>
          </p:cNvCxnSpPr>
          <p:nvPr/>
        </p:nvCxnSpPr>
        <p:spPr>
          <a:xfrm>
            <a:off x="4217050" y="2642000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81"/>
          <p:cNvCxnSpPr>
            <a:stCxn id="655" idx="3"/>
            <a:endCxn id="656" idx="1"/>
          </p:cNvCxnSpPr>
          <p:nvPr/>
        </p:nvCxnSpPr>
        <p:spPr>
          <a:xfrm>
            <a:off x="6198400" y="2642000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com todos os dados de uma vez;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Batch = grupo de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“Você espera ver todos os dados antes de dar um passo”;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preciso;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lento.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2"/>
          <p:cNvSpPr txBox="1"/>
          <p:nvPr>
            <p:ph type="title"/>
          </p:nvPr>
        </p:nvSpPr>
        <p:spPr>
          <a:xfrm>
            <a:off x="1685700" y="2285400"/>
            <a:ext cx="57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Técnicas de Regularização de Modelos</a:t>
            </a:r>
            <a:endParaRPr/>
          </a:p>
        </p:txBody>
      </p:sp>
      <p:sp>
        <p:nvSpPr>
          <p:cNvPr id="667" name="Google Shape;667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Regularização?</a:t>
            </a:r>
            <a:endParaRPr/>
          </a:p>
        </p:txBody>
      </p:sp>
      <p:sp>
        <p:nvSpPr>
          <p:cNvPr id="673" name="Google Shape;673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Técnicas que ajudam a evitar o overfitting;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Fazem o modelo generalizar melhor para novos dados;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Agem como um "freio" na complexidade da rede;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Objetivo: equilíbrio entre aprender e não exagerar.</a:t>
            </a:r>
            <a:endParaRPr sz="2200"/>
          </a:p>
        </p:txBody>
      </p:sp>
      <p:sp>
        <p:nvSpPr>
          <p:cNvPr id="674" name="Google Shape;67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680" name="Google Shape;680;p8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Durante o treino, alguns neurônios são desligados aleatoriamente;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rede aprende a não depender de um caminho só;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Melhora a robustez do modelo;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teste, todos os neurônios voltam.</a:t>
            </a:r>
            <a:endParaRPr/>
          </a:p>
        </p:txBody>
      </p:sp>
      <p:sp>
        <p:nvSpPr>
          <p:cNvPr id="681" name="Google Shape;681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2" name="Google Shape;68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75" y="2838050"/>
            <a:ext cx="1713150" cy="17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899" y="2838060"/>
            <a:ext cx="1713150" cy="179051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84"/>
          <p:cNvSpPr txBox="1"/>
          <p:nvPr/>
        </p:nvSpPr>
        <p:spPr>
          <a:xfrm>
            <a:off x="2462225" y="2499350"/>
            <a:ext cx="86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Sem dropout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685" name="Google Shape;685;p84"/>
          <p:cNvSpPr txBox="1"/>
          <p:nvPr/>
        </p:nvSpPr>
        <p:spPr>
          <a:xfrm>
            <a:off x="5059975" y="2499350"/>
            <a:ext cx="86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Com</a:t>
            </a:r>
            <a:r>
              <a:rPr lang="en" sz="1000">
                <a:solidFill>
                  <a:srgbClr val="6AA84F"/>
                </a:solidFill>
              </a:rPr>
              <a:t> dropout</a:t>
            </a:r>
            <a:endParaRPr sz="10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e Mais Dados</a:t>
            </a:r>
            <a:endParaRPr/>
          </a:p>
        </p:txBody>
      </p:sp>
      <p:sp>
        <p:nvSpPr>
          <p:cNvPr id="691" name="Google Shape;691;p8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variações nos dados de treino;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rotação, corte, espelhamento em imagens;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Torna o modelo mais generalista;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possível, mais dados reais também ajudam.</a:t>
            </a:r>
            <a:endParaRPr/>
          </a:p>
        </p:txBody>
      </p:sp>
      <p:sp>
        <p:nvSpPr>
          <p:cNvPr id="692" name="Google Shape;692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Google Shape;693;p85"/>
          <p:cNvPicPr preferRelativeResize="0"/>
          <p:nvPr/>
        </p:nvPicPr>
        <p:blipFill rotWithShape="1">
          <a:blip r:embed="rId3">
            <a:alphaModFix/>
          </a:blip>
          <a:srcRect b="3935" l="14139" r="15018" t="7435"/>
          <a:stretch/>
        </p:blipFill>
        <p:spPr>
          <a:xfrm>
            <a:off x="3144500" y="2654150"/>
            <a:ext cx="2854999" cy="20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Regularizaç</a:t>
            </a:r>
            <a:r>
              <a:rPr lang="en"/>
              <a:t>ões L2 (Weight Decay)</a:t>
            </a:r>
            <a:endParaRPr/>
          </a:p>
        </p:txBody>
      </p:sp>
      <p:sp>
        <p:nvSpPr>
          <p:cNvPr id="699" name="Google Shape;699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eduz pesos grandes, mantendo o modelo simples;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um termo de penalização na função de erro;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Evita que o modelo dependa demais de conexões específicas;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 total = Erro + λ⋅∑w²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são os pesos;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 (lambda) é um número que diz quanto a gente se importa com a regularização (ex: 0.01 ou 0.1).</a:t>
            </a:r>
            <a:endParaRPr/>
          </a:p>
        </p:txBody>
      </p:sp>
      <p:sp>
        <p:nvSpPr>
          <p:cNvPr id="700" name="Google Shape;700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Google Shape;70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50" y="2553362"/>
            <a:ext cx="5736499" cy="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Regularizações L1 (Lasso)</a:t>
            </a:r>
            <a:endParaRPr/>
          </a:p>
        </p:txBody>
      </p:sp>
      <p:sp>
        <p:nvSpPr>
          <p:cNvPr id="707" name="Google Shape;707;p87"/>
          <p:cNvSpPr txBox="1"/>
          <p:nvPr>
            <p:ph idx="1" type="body"/>
          </p:nvPr>
        </p:nvSpPr>
        <p:spPr>
          <a:xfrm>
            <a:off x="311700" y="1152475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Penaliza pesos, mas tende a zerar alguns deles;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um termo de penalização mais agressivo na função de custo;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com menos conexões ativas;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 total = Erro + λ⋅∑∣w∣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são os pesos;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 (lambda) é um número que diz import</a:t>
            </a:r>
            <a:r>
              <a:rPr lang="en"/>
              <a:t>ância</a:t>
            </a:r>
            <a:r>
              <a:rPr lang="en"/>
              <a:t> dada </a:t>
            </a:r>
            <a:r>
              <a:rPr lang="en"/>
              <a:t>à</a:t>
            </a:r>
            <a:r>
              <a:rPr lang="en"/>
              <a:t> regularização (ex: 0.01 ou 0.1).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Pode-se combinar</a:t>
            </a:r>
            <a:r>
              <a:rPr lang="en"/>
              <a:t> L1 + L2, o que é conhecido como Elastic Net.</a:t>
            </a:r>
            <a:endParaRPr/>
          </a:p>
        </p:txBody>
      </p:sp>
      <p:sp>
        <p:nvSpPr>
          <p:cNvPr id="708" name="Google Shape;70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9" name="Google Shape;70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772" y="2285399"/>
            <a:ext cx="5718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Stopping</a:t>
            </a:r>
            <a:endParaRPr/>
          </a:p>
        </p:txBody>
      </p:sp>
      <p:sp>
        <p:nvSpPr>
          <p:cNvPr id="715" name="Google Shape;715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Observa o erro em dados de validação;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 o erro piora mesmo com mais épocas, paramos o treinamento;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Evita que o modelo comece a memorizar os dados;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Simples e eficaz.</a:t>
            </a:r>
            <a:endParaRPr sz="2200"/>
          </a:p>
        </p:txBody>
      </p:sp>
      <p:sp>
        <p:nvSpPr>
          <p:cNvPr id="716" name="Google Shape;71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722" name="Google Shape;722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Técnicas abordadas: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Dropout;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Aumento de Dados;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Regularização L1 e L2;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Early Stopping;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Regularização = controle contra overfitting;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segredo está no equilíbrio entre aprender e não decorar.</a:t>
            </a:r>
            <a:endParaRPr sz="2200"/>
          </a:p>
        </p:txBody>
      </p:sp>
      <p:sp>
        <p:nvSpPr>
          <p:cNvPr id="723" name="Google Shape;72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0"/>
          <p:cNvSpPr txBox="1"/>
          <p:nvPr>
            <p:ph type="title"/>
          </p:nvPr>
        </p:nvSpPr>
        <p:spPr>
          <a:xfrm>
            <a:off x="2685600" y="2285400"/>
            <a:ext cx="37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Partindo para o c</a:t>
            </a:r>
            <a:r>
              <a:rPr lang="en"/>
              <a:t>ódigo…</a:t>
            </a:r>
            <a:endParaRPr/>
          </a:p>
        </p:txBody>
      </p:sp>
      <p:sp>
        <p:nvSpPr>
          <p:cNvPr id="729" name="Google Shape;729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735" name="Google Shape;735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https://www.geeksforgeeks.org/underfitting-and-overfitting-in-machine-learning/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https://www.deeplearningbook.com.br/o-neuronio-biologico-e-matematico/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https://www.ibm.com/br-pt/think/topics/data-augmentation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</a:t>
            </a:r>
            <a:r>
              <a:rPr lang="en" sz="2300"/>
              <a:t>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</a:t>
            </a:r>
            <a:r>
              <a:rPr lang="en" sz="2300"/>
              <a:t>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Reconhecimentos e Direitos Autorais</a:t>
            </a:r>
            <a:endParaRPr/>
          </a:p>
        </p:txBody>
      </p:sp>
      <p:sp>
        <p:nvSpPr>
          <p:cNvPr id="742" name="Google Shape;742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@autor: [Filipe das Chagas Pinheiro e Guilherme Roberto Matos Silva]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@contato: [filipe.pinheiro@discente.ufma.br - matos.guilherme@discente.ufma.br]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@data última versão: [13/06/2025]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@versão: 1.0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@outros repositórios: [https://github.com/filipe-pinheiro - https://github.com/guilherme-rms-cv]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@Agradecimentos: Universidade Federal do Maranhão (UFMA), Professor Doutor Thales Levi Azevedo Valente, e colegas de curso.</a:t>
            </a:r>
            <a:endParaRPr/>
          </a:p>
        </p:txBody>
      </p:sp>
      <p:sp>
        <p:nvSpPr>
          <p:cNvPr id="743" name="Google Shape;743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/ License</a:t>
            </a:r>
            <a:endParaRPr/>
          </a:p>
        </p:txBody>
      </p:sp>
      <p:sp>
        <p:nvSpPr>
          <p:cNvPr id="749" name="Google Shape;749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Este material é resultado de um trabalho acadêmico para a disciplina EECP0053 - TÓPICOS EM ENGENHARIA DA COMPUTAÇÃO II - FUNDAMENTOS DE REDES NEURAIS, sob a orientação do professor Dr. Thales Levi Azevedo Valente, semestre letivo 2025.1, curso Engenharia da Computação, na Universidade Federal do Maranhão (UFMA).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Todo o material sob esta licença é software livre: pode ser usado para fins acadêmicos e comerciais sem nenhum custo.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Não há papelada, nem royalties, nem restrições de "copyleft" do tipo GNU.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Ele é licenciado sob os termos da Licença MIT, conforme descrito abaixo, e, portanto, é compatível com a GPL e também se qualifica como software de código aberto.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É de domínio público. O espírito desta licença é que você é livre para usar este material para qualquer finalidade, sem nenhum custo.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 único requisito é que, se você usá-lo, nos dê crédito.</a:t>
            </a:r>
            <a:endParaRPr/>
          </a:p>
        </p:txBody>
      </p:sp>
      <p:sp>
        <p:nvSpPr>
          <p:cNvPr id="750" name="Google Shape;750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Licenciado sob a Licença MIT.</a:t>
            </a:r>
            <a:endParaRPr/>
          </a:p>
        </p:txBody>
      </p:sp>
      <p:sp>
        <p:nvSpPr>
          <p:cNvPr id="756" name="Google Shape;756;p94"/>
          <p:cNvSpPr txBox="1"/>
          <p:nvPr>
            <p:ph idx="1" type="body"/>
          </p:nvPr>
        </p:nvSpPr>
        <p:spPr>
          <a:xfrm>
            <a:off x="311700" y="1017725"/>
            <a:ext cx="85206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Permissão é concedida, gratuitamente, a qualquer pessoa que obtenha uma cópia deste software e dos arquivos de documentação associados (o "Software"), para lidar no Software sem restrição, incluindo sem limitação os direitos de usar, copiar, modificar, mesclar, publicar, distribuir, sublicenciar e/ou vender cópias do Software, e permitir pessoas a quem o Software é fornecido a fazê-lo, sujeito às seguintes condições: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Este aviso de direitos autorais e este aviso de permissão devem ser incluídos em todas as cópias ou partes substanciais do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 SOFTWARE É FORNECIDO "COMO ESTÁ", SEM GARANTIA DE QUALQUER TIPO,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EXPRESSA OU IMPLÍCITA, INCLUINDO MAS NÃO SE LIMITANDO ÀS GARANTIAS DE COMERCIALIZAÇÃO,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ADEQUAÇÃO A UM DETERMINADO FIM E NÃO INFRINGÊNCIA.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EM NENHUM CASO OS AUTORES OU DETENTORES DE DIREITOS AUTORAIS SERÃO RESPONSÁVEIS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POR QUALQUER RECLAMAÇÃO, DANOS OU OUTRA RESPONSABILIDADE,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SEJA EM AÇÃO DE CONTRATO, TORT OU OUTRA FORMA,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DECORRENTE DE, FORA DE OU EM CONEXÃO COM O SOFTWARE OU O USO OU OUTRAS NEGOCIAÇÕES NO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Para mais informações sobre a Licença MIT: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https://opensource.org/licenses/MIT</a:t>
            </a:r>
            <a:endParaRPr/>
          </a:p>
        </p:txBody>
      </p:sp>
      <p:sp>
        <p:nvSpPr>
          <p:cNvPr id="757" name="Google Shape;757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</a:t>
            </a:r>
            <a:r>
              <a:rPr lang="en" sz="2600"/>
              <a:t>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92" y="2047560"/>
            <a:ext cx="4761600" cy="12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11700" y="3690450"/>
            <a:ext cx="538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</a:t>
            </a:r>
            <a:r>
              <a:rPr lang="en" sz="2300">
                <a:solidFill>
                  <a:schemeClr val="dk2"/>
                </a:solidFill>
              </a:rPr>
              <a:t>: número de exemplos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