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9" roundtripDataSignature="AMtx7mjRvbHIYaOM2LLtjxEJO9LlNhl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customschemas.google.com/relationships/presentationmetadata" Target="metadata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97901a640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97901a640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97901a640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697901a640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97901a640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97901a640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97901a640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97901a64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97901a640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697901a640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97901a640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697901a640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97901a640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697901a640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97901a640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697901a640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97901a640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697901a640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97901a640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3697901a640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97901a640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697901a640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97901a64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97901a64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713ce00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3713ce00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69846bba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g369846bba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69846bba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69846bba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69846bba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69846bba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69846bba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369846bba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69846bba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69846bba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69846bba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69846bba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6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9.png"/><Relationship Id="rId4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1.png"/><Relationship Id="rId4" Type="http://schemas.openxmlformats.org/officeDocument/2006/relationships/image" Target="../media/image5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6.png"/><Relationship Id="rId4" Type="http://schemas.openxmlformats.org/officeDocument/2006/relationships/image" Target="../media/image68.png"/><Relationship Id="rId5" Type="http://schemas.openxmlformats.org/officeDocument/2006/relationships/image" Target="../media/image6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www.geeksforgeeks.org/underfitting-and-overfitting-in-machine-learning/" TargetMode="External"/><Relationship Id="rId4" Type="http://schemas.openxmlformats.org/officeDocument/2006/relationships/hyperlink" Target="https://www.deeplearningbook.com.br/o-neuronio-biologico-e-matematico/" TargetMode="External"/><Relationship Id="rId5" Type="http://schemas.openxmlformats.org/officeDocument/2006/relationships/hyperlink" Target="https://www.ibm.com/br-pt/think/topics/data-augmentation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Descidas de gradiente (batch, mini-batch, estocástica), Overfitting e Underfitting (Viés e Variância) e Técnicas de Regularização de Modelos</a:t>
            </a:r>
            <a:endParaRPr sz="30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60175" y="3173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Filipe Pinheiro e Guilherme Matos</a:t>
            </a:r>
            <a:endParaRPr sz="2400"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81875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77461" t="0"/>
          <a:stretch/>
        </p:blipFill>
        <p:spPr>
          <a:xfrm>
            <a:off x="8098750" y="0"/>
            <a:ext cx="1045251" cy="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97901a640_1_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23" name="Google Shape;123;g3697901a640_1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g3697901a640_1_204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5" name="Google Shape;125;g3697901a640_1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697901a640_1_204"/>
          <p:cNvSpPr txBox="1"/>
          <p:nvPr/>
        </p:nvSpPr>
        <p:spPr>
          <a:xfrm>
            <a:off x="311700" y="3690450"/>
            <a:ext cx="5387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m: número de exemplos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ŷ - y: erro das predições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51" name="Google Shape;151;p12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100" y="3696350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63" y="2511726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62" name="Google Shape;162;p13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Inicialmente, calcular a predição para cada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513" y="2571748"/>
            <a:ext cx="2450975" cy="2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97901a640_1_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69" name="Google Shape;169;g3697901a640_1_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g3697901a640_1_36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71" name="Google Shape;171;g3697901a640_1_36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Calculando o erro, sendo a diferença entre o valor predito e o valor real: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2" name="Google Shape;172;g3697901a640_1_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612" y="2500100"/>
            <a:ext cx="3014775" cy="2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0" name="Google Shape;180;p1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 é realizado o cálculo do gradiente: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8" y="2571750"/>
            <a:ext cx="8113025" cy="13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9" name="Google Shape;189;p1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2428075"/>
            <a:ext cx="47339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todo o conjunto;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todos os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 que é um processo estocástico?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usando apenas um dado por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“Como subir uma montanha no nevoeiro dando passos baseados só no que você vê”;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rápido, porém errático.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Gradiente Batch, Estocástico e Mini-Batch</a:t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97901a640_1_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19" name="Google Shape;219;g3697901a640_1_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g3697901a640_1_257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1" name="Google Shape;221;g3697901a640_1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09" y="2072238"/>
            <a:ext cx="3238800" cy="9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697901a640_1_257"/>
          <p:cNvSpPr txBox="1"/>
          <p:nvPr/>
        </p:nvSpPr>
        <p:spPr>
          <a:xfrm>
            <a:off x="311700" y="3690450"/>
            <a:ext cx="53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ŷ - y: erro da predição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777" y="1862158"/>
            <a:ext cx="3448455" cy="2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46" name="Google Shape;246;p22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63" y="2511726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57" name="Google Shape;257;p23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primeiro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163" y="2647450"/>
            <a:ext cx="4691675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66" name="Google Shape;266;p2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primeiro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874" y="2647450"/>
            <a:ext cx="4222700" cy="10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75" name="Google Shape;275;p2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850" y="3770362"/>
            <a:ext cx="1340550" cy="108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900" y="2428076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86" name="Google Shape;286;p2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segundo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100" y="2571750"/>
            <a:ext cx="6511800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95" name="Google Shape;295;p2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segundo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825" y="2571750"/>
            <a:ext cx="5720350" cy="1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7901a640_1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70" name="Google Shape;70;g3697901a640_1_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(Batch, Estocástico e Mini-Batch);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Underfitting, Overfitting e Goodfitting;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Viés e Variância;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Técnicas de Regularização (Dropout, Data augmentation, L2, L1 e Early Stopping).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" name="Google Shape;71;g3697901a640_1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97901a640_1_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2" name="Google Shape;302;g3697901a640_1_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g3697901a640_1_38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04" name="Google Shape;304;g3697901a640_1_380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3697901a640_1_380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3697901a640_1_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900" y="2428076"/>
            <a:ext cx="1823575" cy="10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3697901a640_1_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900" y="3710525"/>
            <a:ext cx="1425100" cy="13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97901a640_1_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3" name="Google Shape;313;g3697901a640_1_3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g3697901a640_1_391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15" name="Google Shape;315;g3697901a640_1_391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</a:t>
            </a:r>
            <a:r>
              <a:rPr lang="en" sz="1800">
                <a:solidFill>
                  <a:schemeClr val="dk1"/>
                </a:solidFill>
              </a:rPr>
              <a:t>terceiro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3697901a640_1_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95" y="2571750"/>
            <a:ext cx="6482806" cy="13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97901a640_1_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2" name="Google Shape;322;g3697901a640_1_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g3697901a640_1_40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24" name="Google Shape;324;g3697901a640_1_400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</a:t>
            </a:r>
            <a:r>
              <a:rPr lang="en" sz="1800">
                <a:solidFill>
                  <a:schemeClr val="dk1"/>
                </a:solidFill>
              </a:rPr>
              <a:t>terceiro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3697901a640_1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571750"/>
            <a:ext cx="55435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97901a640_1_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31" name="Google Shape;331;g3697901a640_1_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g3697901a640_1_40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(4ª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33" name="Google Shape;333;g3697901a640_1_40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697901a640_1_409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3697901a640_1_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900" y="2428076"/>
            <a:ext cx="1823575" cy="10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697901a640_1_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666" y="3797200"/>
            <a:ext cx="1255683" cy="13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97901a640_1_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42" name="Google Shape;342;g3697901a640_1_4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g3697901a640_1_41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(4ª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44" name="Google Shape;344;g3697901a640_1_41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calculado o gradiente somente para o </a:t>
            </a:r>
            <a:r>
              <a:rPr lang="en" sz="1800">
                <a:solidFill>
                  <a:schemeClr val="dk1"/>
                </a:solidFill>
              </a:rPr>
              <a:t>quarto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3697901a640_1_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88" y="2571744"/>
            <a:ext cx="6860624" cy="1293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97901a640_1_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51" name="Google Shape;351;g3697901a640_1_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g3697901a640_1_42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(4ª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53" name="Google Shape;353;g3697901a640_1_42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 conforme os gradientes para o </a:t>
            </a:r>
            <a:r>
              <a:rPr lang="en" sz="1800">
                <a:solidFill>
                  <a:schemeClr val="dk1"/>
                </a:solidFill>
              </a:rPr>
              <a:t>terceiro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g3697901a640_1_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2571750"/>
            <a:ext cx="55911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somente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</p:txBody>
      </p:sp>
      <p:sp>
        <p:nvSpPr>
          <p:cNvPr id="367" name="Google Shape;3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29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pequenos grupos de dados; 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“O melhor dos dois mundos”;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Compromisso entre precisão e velocidade;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Depende do número de Batchs.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97901a640_1_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697901a640_1_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g3697901a640_1_31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85" name="Google Shape;385;g3697901a640_1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3697901a640_1_310"/>
          <p:cNvSpPr txBox="1"/>
          <p:nvPr/>
        </p:nvSpPr>
        <p:spPr>
          <a:xfrm>
            <a:off x="311700" y="3690450"/>
            <a:ext cx="5387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m: número de exemplos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ŷ - y: erro das predições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7901a640_1_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são métodos de otimização?</a:t>
            </a:r>
            <a:endParaRPr/>
          </a:p>
        </p:txBody>
      </p:sp>
      <p:sp>
        <p:nvSpPr>
          <p:cNvPr id="77" name="Google Shape;77;g3697901a640_1_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Exemplos: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Batch;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Estocástico;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 Mini-Batch;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…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" name="Google Shape;78;g3697901a640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403" name="Google Shape;4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11" name="Google Shape;411;p3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a serem calculados são: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a inicialização: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50" y="2398851"/>
            <a:ext cx="1823575" cy="10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22" name="Google Shape;422;p35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Inicialmente é feito a separação dos Batchs.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Aqui o tamanho do batch será 2: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2705275"/>
            <a:ext cx="2790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31" name="Google Shape;431;p36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 primeira iteração, será feito o ŷ para x = [1, 2] e y = [2, 4], junto </a:t>
            </a:r>
            <a:r>
              <a:rPr lang="en" sz="1800">
                <a:solidFill>
                  <a:schemeClr val="dk1"/>
                </a:solidFill>
              </a:rPr>
              <a:t>a seu erro de predição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460" y="2705275"/>
            <a:ext cx="252309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0447" y="3653925"/>
            <a:ext cx="299980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41" name="Google Shape;441;p3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 é realizado o cálculo do gradiente: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649300"/>
            <a:ext cx="5581975" cy="1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50" name="Google Shape;450;p38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500" y="2571750"/>
            <a:ext cx="4711000" cy="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59" name="Google Shape;459;p3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Relembrando os Batchs: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Onde, com 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5525" y="3671250"/>
            <a:ext cx="1212950" cy="13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700" y="2376361"/>
            <a:ext cx="1994550" cy="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70" name="Google Shape;470;p40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 segunda iteração, será feito o ŷ para x = [3, 4] e y = [6, 8], junto a </a:t>
            </a:r>
            <a:r>
              <a:rPr lang="en" sz="1800">
                <a:solidFill>
                  <a:schemeClr val="dk1"/>
                </a:solidFill>
              </a:rPr>
              <a:t>seu erro de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</a:rPr>
              <a:t>predição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846" y="2705271"/>
            <a:ext cx="29843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838" y="3756224"/>
            <a:ext cx="295906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78" name="Google Shape;4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41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80" name="Google Shape;480;p41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 é realizado o cálculo do gradiente: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2571750"/>
            <a:ext cx="67818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152475"/>
            <a:ext cx="85206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Método de otimização iterativo;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Definida por: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3264625"/>
            <a:ext cx="85206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 a ajustar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α: taxa de aprendizado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∇J(θ): gradiente da função de custo em relação a θ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675" y="2243138"/>
            <a:ext cx="36766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87" name="Google Shape;4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4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89" name="Google Shape;489;p42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Atualização dos parâmetros: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725" y="2571750"/>
            <a:ext cx="6191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96" name="Google Shape;4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4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Batchs e separar os dados de acordo;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Comparativo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03" name="Google Shape;50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147"/>
            <a:ext cx="8520601" cy="144705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 txBox="1"/>
          <p:nvPr>
            <p:ph idx="1" type="body"/>
          </p:nvPr>
        </p:nvSpPr>
        <p:spPr>
          <a:xfrm>
            <a:off x="311700" y="2770563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00"/>
              <a:t>Fonte: GÉRON, Aurélien., 2021. Página 102.</a:t>
            </a:r>
            <a:endParaRPr sz="600"/>
          </a:p>
        </p:txBody>
      </p:sp>
      <p:sp>
        <p:nvSpPr>
          <p:cNvPr id="506" name="Google Shape;506;p48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Onde m é o número de instâncias de treinamento e n é o número de características.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2861550" y="2285400"/>
            <a:ext cx="34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Partindo para o código…</a:t>
            </a:r>
            <a:br>
              <a:rPr lang="en"/>
            </a:br>
            <a:endParaRPr/>
          </a:p>
        </p:txBody>
      </p:sp>
      <p:sp>
        <p:nvSpPr>
          <p:cNvPr id="512" name="Google Shape;5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25" y="1581775"/>
            <a:ext cx="2669650" cy="1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9975" y="1526975"/>
            <a:ext cx="2743543" cy="2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7600" y="1526963"/>
            <a:ext cx="2743550" cy="203476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Comparativo do Custo x Iterações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22" name="Google Shape;522;p50"/>
          <p:cNvSpPr txBox="1"/>
          <p:nvPr/>
        </p:nvSpPr>
        <p:spPr>
          <a:xfrm>
            <a:off x="7854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de custo 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0"/>
          <p:cNvSpPr txBox="1"/>
          <p:nvPr/>
        </p:nvSpPr>
        <p:spPr>
          <a:xfrm>
            <a:off x="38011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de custo Estocástico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0"/>
          <p:cNvSpPr txBox="1"/>
          <p:nvPr/>
        </p:nvSpPr>
        <p:spPr>
          <a:xfrm>
            <a:off x="6808775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de custo Mini-Batch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Comparativo do Contorno da Função de Custo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31" name="Google Shape;531;p51"/>
          <p:cNvSpPr txBox="1"/>
          <p:nvPr/>
        </p:nvSpPr>
        <p:spPr>
          <a:xfrm>
            <a:off x="660151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Contorno do 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1"/>
          <p:cNvSpPr txBox="1"/>
          <p:nvPr/>
        </p:nvSpPr>
        <p:spPr>
          <a:xfrm>
            <a:off x="3735125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Contorno do Estocástico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6719263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Contorno do Mini-Batch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0" y="1478450"/>
            <a:ext cx="2740900" cy="2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275" y="1478450"/>
            <a:ext cx="2740912" cy="205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425" y="1478449"/>
            <a:ext cx="2740900" cy="205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"/>
          <p:cNvSpPr txBox="1"/>
          <p:nvPr>
            <p:ph type="title"/>
          </p:nvPr>
        </p:nvSpPr>
        <p:spPr>
          <a:xfrm>
            <a:off x="1698450" y="2285400"/>
            <a:ext cx="57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Underfitting, Overfitting e Goodfitting</a:t>
            </a:r>
            <a:endParaRPr/>
          </a:p>
        </p:txBody>
      </p:sp>
      <p:sp>
        <p:nvSpPr>
          <p:cNvPr id="542" name="Google Shape;54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 Problema da Generalização</a:t>
            </a:r>
            <a:endParaRPr/>
          </a:p>
        </p:txBody>
      </p:sp>
      <p:sp>
        <p:nvSpPr>
          <p:cNvPr id="548" name="Google Shape;548;p53"/>
          <p:cNvSpPr txBox="1"/>
          <p:nvPr>
            <p:ph idx="1" type="body"/>
          </p:nvPr>
        </p:nvSpPr>
        <p:spPr>
          <a:xfrm>
            <a:off x="311700" y="1152475"/>
            <a:ext cx="816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de machine learning aprendem com dados de treino;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desafio: ir bem nos dados novos, não só nos que já viu;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Isso se chama generalização;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Mas o modelo pode errar por aprender pouco ou demais.</a:t>
            </a:r>
            <a:endParaRPr sz="2200"/>
          </a:p>
        </p:txBody>
      </p:sp>
      <p:sp>
        <p:nvSpPr>
          <p:cNvPr id="549" name="Google Shape;5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Underfitting (Aprendizado insuficiente)</a:t>
            </a:r>
            <a:endParaRPr/>
          </a:p>
        </p:txBody>
      </p:sp>
      <p:sp>
        <p:nvSpPr>
          <p:cNvPr id="555" name="Google Shape;555;p54"/>
          <p:cNvSpPr txBox="1"/>
          <p:nvPr>
            <p:ph idx="1" type="body"/>
          </p:nvPr>
        </p:nvSpPr>
        <p:spPr>
          <a:xfrm>
            <a:off x="311700" y="1152475"/>
            <a:ext cx="85206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não consegue aprender nem o básico;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 baixa performance no treino, validaç</a:t>
            </a:r>
            <a:r>
              <a:rPr lang="en"/>
              <a:t>ão</a:t>
            </a:r>
            <a:r>
              <a:rPr lang="en"/>
              <a:t> e teste;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viés alto;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simples;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 tempo de treino;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Taxa de aprendizado muito alta;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Regularizaç</a:t>
            </a:r>
            <a:r>
              <a:rPr lang="en"/>
              <a:t>ão excessiva;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Aumento de dados mal implementado;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 ou dados mal representados.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6" name="Google Shape;5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7" name="Google Shape;557;p54"/>
          <p:cNvPicPr preferRelativeResize="0"/>
          <p:nvPr/>
        </p:nvPicPr>
        <p:blipFill rotWithShape="1">
          <a:blip r:embed="rId3">
            <a:alphaModFix/>
          </a:blip>
          <a:srcRect b="22281" l="9559" r="0" t="0"/>
          <a:stretch/>
        </p:blipFill>
        <p:spPr>
          <a:xfrm>
            <a:off x="4969775" y="2624825"/>
            <a:ext cx="1546525" cy="14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200" y="2624825"/>
            <a:ext cx="1441200" cy="1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4"/>
          <p:cNvSpPr txBox="1"/>
          <p:nvPr/>
        </p:nvSpPr>
        <p:spPr>
          <a:xfrm>
            <a:off x="5286150" y="4048100"/>
            <a:ext cx="9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7043675" y="4048100"/>
            <a:ext cx="12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Overfitting (Aprendeu demais)</a:t>
            </a:r>
            <a:endParaRPr/>
          </a:p>
        </p:txBody>
      </p:sp>
      <p:sp>
        <p:nvSpPr>
          <p:cNvPr id="566" name="Google Shape;566;p55"/>
          <p:cNvSpPr txBox="1"/>
          <p:nvPr>
            <p:ph idx="1" type="body"/>
          </p:nvPr>
        </p:nvSpPr>
        <p:spPr>
          <a:xfrm>
            <a:off x="311700" y="1152475"/>
            <a:ext cx="8520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memoriza demais os dados de treino;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muito bem no treino, mas mal na validaç</a:t>
            </a:r>
            <a:r>
              <a:rPr lang="en"/>
              <a:t>ão e</a:t>
            </a:r>
            <a:r>
              <a:rPr lang="en"/>
              <a:t> teste;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variância alta 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complexo;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Falta de regularizaç</a:t>
            </a:r>
            <a:r>
              <a:rPr lang="en"/>
              <a:t>ão;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Vazamento de dados (data leakage);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Treinou por tempo demais.</a:t>
            </a:r>
            <a:endParaRPr/>
          </a:p>
        </p:txBody>
      </p:sp>
      <p:sp>
        <p:nvSpPr>
          <p:cNvPr id="567" name="Google Shape;56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5850"/>
            <a:ext cx="7620000" cy="326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713ce00d8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Overfitting (Aprendeu demais)</a:t>
            </a:r>
            <a:endParaRPr/>
          </a:p>
        </p:txBody>
      </p:sp>
      <p:sp>
        <p:nvSpPr>
          <p:cNvPr id="573" name="Google Shape;573;g3713ce00d8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g3713ce00d89_0_0"/>
          <p:cNvPicPr preferRelativeResize="0"/>
          <p:nvPr/>
        </p:nvPicPr>
        <p:blipFill rotWithShape="1">
          <a:blip r:embed="rId3">
            <a:alphaModFix/>
          </a:blip>
          <a:srcRect b="24104" l="0" r="0" t="0"/>
          <a:stretch/>
        </p:blipFill>
        <p:spPr>
          <a:xfrm>
            <a:off x="1366900" y="1822565"/>
            <a:ext cx="3521515" cy="22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3713ce00d8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1449" y="1395300"/>
            <a:ext cx="2715651" cy="273377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3713ce00d89_0_0"/>
          <p:cNvSpPr/>
          <p:nvPr/>
        </p:nvSpPr>
        <p:spPr>
          <a:xfrm>
            <a:off x="1587098" y="2530310"/>
            <a:ext cx="243000" cy="7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3713ce00d89_0_0"/>
          <p:cNvSpPr txBox="1"/>
          <p:nvPr/>
        </p:nvSpPr>
        <p:spPr>
          <a:xfrm>
            <a:off x="1830096" y="4043250"/>
            <a:ext cx="27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3713ce00d89_0_0"/>
          <p:cNvSpPr txBox="1"/>
          <p:nvPr/>
        </p:nvSpPr>
        <p:spPr>
          <a:xfrm>
            <a:off x="5170850" y="4043250"/>
            <a:ext cx="250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Goodfitting (Ajuste ideal)</a:t>
            </a:r>
            <a:endParaRPr/>
          </a:p>
        </p:txBody>
      </p:sp>
      <p:sp>
        <p:nvSpPr>
          <p:cNvPr id="584" name="Google Shape;584;p5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aprende os padrões reais dos dados;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bem tanto no treino quanto no teste;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Nem simples demais, nem complexo demais;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 é o objetivo final ao treinar qualquer modelo.</a:t>
            </a:r>
            <a:endParaRPr/>
          </a:p>
        </p:txBody>
      </p:sp>
      <p:sp>
        <p:nvSpPr>
          <p:cNvPr id="585" name="Google Shape;58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56"/>
          <p:cNvPicPr preferRelativeResize="0"/>
          <p:nvPr/>
        </p:nvPicPr>
        <p:blipFill rotWithShape="1">
          <a:blip r:embed="rId3">
            <a:alphaModFix/>
          </a:blip>
          <a:srcRect b="21947" l="7062" r="0" t="0"/>
          <a:stretch/>
        </p:blipFill>
        <p:spPr>
          <a:xfrm>
            <a:off x="2673725" y="2849400"/>
            <a:ext cx="1723600" cy="1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918" y="2706525"/>
            <a:ext cx="1666432" cy="1568593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 txBox="1"/>
          <p:nvPr/>
        </p:nvSpPr>
        <p:spPr>
          <a:xfrm>
            <a:off x="3017727" y="4199600"/>
            <a:ext cx="10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6"/>
          <p:cNvSpPr txBox="1"/>
          <p:nvPr/>
        </p:nvSpPr>
        <p:spPr>
          <a:xfrm>
            <a:off x="5110150" y="4199600"/>
            <a:ext cx="12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7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Viés e Variância em Redes Neurais Artificiais</a:t>
            </a:r>
            <a:endParaRPr/>
          </a:p>
        </p:txBody>
      </p:sp>
      <p:sp>
        <p:nvSpPr>
          <p:cNvPr id="595" name="Google Shape;59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601" name="Google Shape;60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É um valor ajustável que é somado à saída de cada neurônio;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Funciona como um "ajuste fino" que ajuda a rede a aprender funções mais complexas;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depende das entradas;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precisa ser pequeno ou grande, apenas o valor certo para a tarefa;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Treinado junto com os pesos durante o aprendizado.</a:t>
            </a:r>
            <a:endParaRPr sz="2000"/>
          </a:p>
        </p:txBody>
      </p:sp>
      <p:sp>
        <p:nvSpPr>
          <p:cNvPr id="602" name="Google Shape;60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608" name="Google Shape;60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189" y="1503025"/>
            <a:ext cx="5577625" cy="30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9"/>
          <p:cNvSpPr/>
          <p:nvPr/>
        </p:nvSpPr>
        <p:spPr>
          <a:xfrm>
            <a:off x="5071025" y="1660300"/>
            <a:ext cx="6096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Viés (como componente de erro do modelo)</a:t>
            </a:r>
            <a:endParaRPr/>
          </a:p>
        </p:txBody>
      </p:sp>
      <p:sp>
        <p:nvSpPr>
          <p:cNvPr id="616" name="Google Shape;61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Refere-se à simplicidade do modelo;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alto viés (bias):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muito simples para aprender os padrões;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Comete muitos erros mesmo nos dados de treino;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underfitting.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pequena demais, mal configurada ou treinada.</a:t>
            </a:r>
            <a:endParaRPr sz="2000"/>
          </a:p>
        </p:txBody>
      </p:sp>
      <p:sp>
        <p:nvSpPr>
          <p:cNvPr id="617" name="Google Shape;61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Variância</a:t>
            </a:r>
            <a:endParaRPr/>
          </a:p>
        </p:txBody>
      </p:sp>
      <p:sp>
        <p:nvSpPr>
          <p:cNvPr id="623" name="Google Shape;62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Mede o quanto o modelo muda se os dados mudarem;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alta variância: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Aprende até os ruídos dos dados de treino;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Vai muito bem no treino, mas mal nos dados novos;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overfitting.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muito complexa, com poucos dados ou sem regularização.</a:t>
            </a:r>
            <a:endParaRPr sz="2000"/>
          </a:p>
        </p:txBody>
      </p:sp>
      <p:sp>
        <p:nvSpPr>
          <p:cNvPr id="624" name="Google Shape;6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Bias durante o Treinamento</a:t>
            </a:r>
            <a:endParaRPr/>
          </a:p>
        </p:txBody>
      </p:sp>
      <p:sp>
        <p:nvSpPr>
          <p:cNvPr id="630" name="Google Shape;63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1" name="Google Shape;631;p62" title="bias_train.png"/>
          <p:cNvPicPr preferRelativeResize="0"/>
          <p:nvPr/>
        </p:nvPicPr>
        <p:blipFill rotWithShape="1">
          <a:blip r:embed="rId3">
            <a:alphaModFix/>
          </a:blip>
          <a:srcRect b="15153" l="4487" r="4668" t="15071"/>
          <a:stretch/>
        </p:blipFill>
        <p:spPr>
          <a:xfrm>
            <a:off x="1486650" y="1593650"/>
            <a:ext cx="6170702" cy="26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Bias durante o Teste</a:t>
            </a:r>
            <a:endParaRPr/>
          </a:p>
        </p:txBody>
      </p:sp>
      <p:sp>
        <p:nvSpPr>
          <p:cNvPr id="637" name="Google Shape;63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8" name="Google Shape;638;p63" title="bias_test.png"/>
          <p:cNvPicPr preferRelativeResize="0"/>
          <p:nvPr/>
        </p:nvPicPr>
        <p:blipFill rotWithShape="1">
          <a:blip r:embed="rId3">
            <a:alphaModFix/>
          </a:blip>
          <a:srcRect b="15345" l="4421" r="4403" t="15469"/>
          <a:stretch/>
        </p:blipFill>
        <p:spPr>
          <a:xfrm>
            <a:off x="1475338" y="1616300"/>
            <a:ext cx="6193325" cy="2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Comparação viés (bias) treino e teste</a:t>
            </a:r>
            <a:endParaRPr/>
          </a:p>
        </p:txBody>
      </p:sp>
      <p:sp>
        <p:nvSpPr>
          <p:cNvPr id="644" name="Google Shape;644;p64"/>
          <p:cNvSpPr txBox="1"/>
          <p:nvPr>
            <p:ph idx="1" type="body"/>
          </p:nvPr>
        </p:nvSpPr>
        <p:spPr>
          <a:xfrm>
            <a:off x="311700" y="3489425"/>
            <a:ext cx="85206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tem baixo viés por ser flexível, mas alta variância, com pior desempenho em novos dados;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é overfitting: trabalha bem com os dados de treino, mas é ruim no dataset de teste.</a:t>
            </a:r>
            <a:endParaRPr/>
          </a:p>
        </p:txBody>
      </p:sp>
      <p:sp>
        <p:nvSpPr>
          <p:cNvPr id="645" name="Google Shape;64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6" name="Google Shape;646;p64" title="bias_train.png"/>
          <p:cNvPicPr preferRelativeResize="0"/>
          <p:nvPr/>
        </p:nvPicPr>
        <p:blipFill rotWithShape="1">
          <a:blip r:embed="rId3">
            <a:alphaModFix/>
          </a:blip>
          <a:srcRect b="13871" l="4501" r="46880" t="12920"/>
          <a:stretch/>
        </p:blipFill>
        <p:spPr>
          <a:xfrm>
            <a:off x="1788775" y="1525700"/>
            <a:ext cx="2116022" cy="1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64" title="bias_test.png"/>
          <p:cNvPicPr preferRelativeResize="0"/>
          <p:nvPr/>
        </p:nvPicPr>
        <p:blipFill rotWithShape="1">
          <a:blip r:embed="rId4">
            <a:alphaModFix/>
          </a:blip>
          <a:srcRect b="15144" l="4067" r="46248" t="14048"/>
          <a:stretch/>
        </p:blipFill>
        <p:spPr>
          <a:xfrm>
            <a:off x="5119425" y="1525700"/>
            <a:ext cx="2235802" cy="18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4"/>
          <p:cNvSpPr txBox="1"/>
          <p:nvPr/>
        </p:nvSpPr>
        <p:spPr>
          <a:xfrm>
            <a:off x="1890688" y="1125500"/>
            <a:ext cx="19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treino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4"/>
          <p:cNvSpPr txBox="1"/>
          <p:nvPr/>
        </p:nvSpPr>
        <p:spPr>
          <a:xfrm>
            <a:off x="5315425" y="1125500"/>
            <a:ext cx="18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teste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875" y="1017725"/>
            <a:ext cx="52742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Comparação viés (bias) treino e teste</a:t>
            </a:r>
            <a:endParaRPr/>
          </a:p>
        </p:txBody>
      </p:sp>
      <p:sp>
        <p:nvSpPr>
          <p:cNvPr id="655" name="Google Shape;655;p65"/>
          <p:cNvSpPr txBox="1"/>
          <p:nvPr>
            <p:ph idx="1" type="body"/>
          </p:nvPr>
        </p:nvSpPr>
        <p:spPr>
          <a:xfrm>
            <a:off x="311700" y="3859500"/>
            <a:ext cx="85206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f2 é underfitting (possui um viés alto, mas ao mesmo tempo, uma baixa variância)</a:t>
            </a:r>
            <a:endParaRPr/>
          </a:p>
        </p:txBody>
      </p:sp>
      <p:sp>
        <p:nvSpPr>
          <p:cNvPr id="656" name="Google Shape;65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7" name="Google Shape;657;p65" title="bias_train.png"/>
          <p:cNvPicPr preferRelativeResize="0"/>
          <p:nvPr/>
        </p:nvPicPr>
        <p:blipFill rotWithShape="1">
          <a:blip r:embed="rId3">
            <a:alphaModFix/>
          </a:blip>
          <a:srcRect b="13871" l="4501" r="46880" t="12920"/>
          <a:stretch/>
        </p:blipFill>
        <p:spPr>
          <a:xfrm>
            <a:off x="1909612" y="1525700"/>
            <a:ext cx="20241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5" title="bias_test.png"/>
          <p:cNvPicPr preferRelativeResize="0"/>
          <p:nvPr/>
        </p:nvPicPr>
        <p:blipFill rotWithShape="1">
          <a:blip r:embed="rId4">
            <a:alphaModFix/>
          </a:blip>
          <a:srcRect b="15144" l="4067" r="46248" t="14048"/>
          <a:stretch/>
        </p:blipFill>
        <p:spPr>
          <a:xfrm>
            <a:off x="5095657" y="1525700"/>
            <a:ext cx="2138731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5"/>
          <p:cNvSpPr txBox="1"/>
          <p:nvPr/>
        </p:nvSpPr>
        <p:spPr>
          <a:xfrm>
            <a:off x="2233925" y="1125500"/>
            <a:ext cx="13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treino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5"/>
          <p:cNvSpPr txBox="1"/>
          <p:nvPr/>
        </p:nvSpPr>
        <p:spPr>
          <a:xfrm>
            <a:off x="5441425" y="1125500"/>
            <a:ext cx="14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teste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Ilustração gráfica de bias e variância</a:t>
            </a:r>
            <a:endParaRPr/>
          </a:p>
        </p:txBody>
      </p:sp>
      <p:sp>
        <p:nvSpPr>
          <p:cNvPr id="666" name="Google Shape;66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7" name="Google Shape;667;p66"/>
          <p:cNvGrpSpPr/>
          <p:nvPr/>
        </p:nvGrpSpPr>
        <p:grpSpPr>
          <a:xfrm>
            <a:off x="2258450" y="1153225"/>
            <a:ext cx="3852813" cy="3333175"/>
            <a:chOff x="2258450" y="1153225"/>
            <a:chExt cx="3852813" cy="3333175"/>
          </a:xfrm>
        </p:grpSpPr>
        <p:pic>
          <p:nvPicPr>
            <p:cNvPr id="668" name="Google Shape;668;p66"/>
            <p:cNvPicPr preferRelativeResize="0"/>
            <p:nvPr/>
          </p:nvPicPr>
          <p:blipFill rotWithShape="1">
            <a:blip r:embed="rId3">
              <a:alphaModFix/>
            </a:blip>
            <a:srcRect b="14374" l="16330" r="11819" t="9085"/>
            <a:stretch/>
          </p:blipFill>
          <p:spPr>
            <a:xfrm>
              <a:off x="3354463" y="1608750"/>
              <a:ext cx="2756800" cy="2877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66"/>
            <p:cNvSpPr txBox="1"/>
            <p:nvPr/>
          </p:nvSpPr>
          <p:spPr>
            <a:xfrm>
              <a:off x="3379363" y="1153225"/>
              <a:ext cx="1170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Baixa variância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6"/>
            <p:cNvSpPr txBox="1"/>
            <p:nvPr/>
          </p:nvSpPr>
          <p:spPr>
            <a:xfrm>
              <a:off x="4896588" y="1153225"/>
              <a:ext cx="106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Alta variância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6"/>
            <p:cNvSpPr txBox="1"/>
            <p:nvPr/>
          </p:nvSpPr>
          <p:spPr>
            <a:xfrm rot="-5400000">
              <a:off x="2610038" y="1950588"/>
              <a:ext cx="845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Baixo bias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6"/>
            <p:cNvSpPr txBox="1"/>
            <p:nvPr/>
          </p:nvSpPr>
          <p:spPr>
            <a:xfrm rot="-5400000">
              <a:off x="2727313" y="3535525"/>
              <a:ext cx="75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Alto bias</a:t>
              </a:r>
              <a:endPara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3" name="Google Shape;673;p66"/>
            <p:cNvCxnSpPr/>
            <p:nvPr/>
          </p:nvCxnSpPr>
          <p:spPr>
            <a:xfrm>
              <a:off x="2922950" y="1533225"/>
              <a:ext cx="627000" cy="2793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74" name="Google Shape;674;p66"/>
            <p:cNvSpPr txBox="1"/>
            <p:nvPr/>
          </p:nvSpPr>
          <p:spPr>
            <a:xfrm>
              <a:off x="2258450" y="1239450"/>
              <a:ext cx="77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IDEAL!</a:t>
              </a:r>
              <a:endPara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Dilema Viés x Variância</a:t>
            </a:r>
            <a:endParaRPr/>
          </a:p>
        </p:txBody>
      </p:sp>
      <p:sp>
        <p:nvSpPr>
          <p:cNvPr id="680" name="Google Shape;68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simples demais = alto viés;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complexos demais = alta variância;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 é encontrar o ponto ideal: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Aprender bem os dados;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Generalizar para novos exemplos.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1" name="Google Shape;68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687" name="Google Shape;68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Viés pode significar parâmetro do neurônio ou erro do modelo;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Variância mede a sensibilidade do modelo aos dados de treino;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Buscar o equilíbrio entre os dois é essencial;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Técnicas como regularização, validação cruzada, e arquitetura adequada ajudam nesse equilíbrio.</a:t>
            </a:r>
            <a:endParaRPr sz="2000"/>
          </a:p>
        </p:txBody>
      </p:sp>
      <p:sp>
        <p:nvSpPr>
          <p:cNvPr id="688" name="Google Shape;68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Quantos parâmetros uma rede neural profunda tem?</a:t>
            </a:r>
            <a:endParaRPr/>
          </a:p>
        </p:txBody>
      </p:sp>
      <p:sp>
        <p:nvSpPr>
          <p:cNvPr id="694" name="Google Shape;694;p69"/>
          <p:cNvSpPr txBox="1"/>
          <p:nvPr>
            <p:ph idx="1" type="body"/>
          </p:nvPr>
        </p:nvSpPr>
        <p:spPr>
          <a:xfrm>
            <a:off x="311700" y="1152475"/>
            <a:ext cx="8520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Uma rede neural profunda pode possuir muitos parâmetros (pesos e bias) a serem aprendidos:</a:t>
            </a:r>
            <a:endParaRPr/>
          </a:p>
        </p:txBody>
      </p:sp>
      <p:sp>
        <p:nvSpPr>
          <p:cNvPr id="695" name="Google Shape;69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69"/>
          <p:cNvSpPr/>
          <p:nvPr/>
        </p:nvSpPr>
        <p:spPr>
          <a:xfrm>
            <a:off x="964325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9"/>
          <p:cNvSpPr/>
          <p:nvPr/>
        </p:nvSpPr>
        <p:spPr>
          <a:xfrm>
            <a:off x="29456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 neurônios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9"/>
          <p:cNvSpPr/>
          <p:nvPr/>
        </p:nvSpPr>
        <p:spPr>
          <a:xfrm>
            <a:off x="492700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 </a:t>
            </a:r>
            <a:r>
              <a:rPr lang="en">
                <a:solidFill>
                  <a:schemeClr val="dk1"/>
                </a:solidFill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neurônios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69"/>
          <p:cNvSpPr/>
          <p:nvPr/>
        </p:nvSpPr>
        <p:spPr>
          <a:xfrm>
            <a:off x="69083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neurônio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9"/>
          <p:cNvSpPr txBox="1"/>
          <p:nvPr/>
        </p:nvSpPr>
        <p:spPr>
          <a:xfrm>
            <a:off x="964325" y="3330825"/>
            <a:ext cx="17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FC: fully connected layer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9"/>
          <p:cNvSpPr txBox="1"/>
          <p:nvPr/>
        </p:nvSpPr>
        <p:spPr>
          <a:xfrm>
            <a:off x="2937475" y="3700125"/>
            <a:ext cx="426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amada FC</a:t>
            </a:r>
            <a:r>
              <a:rPr lang="en" sz="1200">
                <a:solidFill>
                  <a:schemeClr val="dk2"/>
                </a:solidFill>
              </a:rPr>
              <a:t>1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1000 </a:t>
            </a:r>
            <a:r>
              <a:rPr lang="en" sz="1200">
                <a:solidFill>
                  <a:schemeClr val="dk2"/>
                </a:solidFill>
              </a:rPr>
              <a:t>⦁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500 = 500.000 pesos + 500 bias terms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amada FC2: 5</a:t>
            </a:r>
            <a:r>
              <a:rPr lang="en" sz="1200">
                <a:solidFill>
                  <a:schemeClr val="dk2"/>
                </a:solidFill>
              </a:rPr>
              <a:t>00 ⦁ 50 = 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25.000 pesos + 50 bias terms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Camada de saída: 50 </a:t>
            </a:r>
            <a:r>
              <a:rPr lang="en" sz="1200">
                <a:solidFill>
                  <a:schemeClr val="dk2"/>
                </a:solidFill>
              </a:rPr>
              <a:t>⦁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 = 50 pesos + 1 bias term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Total: 525.601 params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Resultando, assim, em modelos muito complexos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p69"/>
          <p:cNvCxnSpPr>
            <a:stCxn id="696" idx="3"/>
            <a:endCxn id="697" idx="1"/>
          </p:cNvCxnSpPr>
          <p:nvPr/>
        </p:nvCxnSpPr>
        <p:spPr>
          <a:xfrm>
            <a:off x="2235725" y="2642000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3" name="Google Shape;703;p69"/>
          <p:cNvCxnSpPr>
            <a:stCxn id="697" idx="3"/>
            <a:endCxn id="698" idx="1"/>
          </p:cNvCxnSpPr>
          <p:nvPr/>
        </p:nvCxnSpPr>
        <p:spPr>
          <a:xfrm>
            <a:off x="421705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4" name="Google Shape;704;p69"/>
          <p:cNvCxnSpPr>
            <a:stCxn id="698" idx="3"/>
            <a:endCxn id="699" idx="1"/>
          </p:cNvCxnSpPr>
          <p:nvPr/>
        </p:nvCxnSpPr>
        <p:spPr>
          <a:xfrm>
            <a:off x="619840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0"/>
          <p:cNvSpPr txBox="1"/>
          <p:nvPr>
            <p:ph type="title"/>
          </p:nvPr>
        </p:nvSpPr>
        <p:spPr>
          <a:xfrm>
            <a:off x="1685700" y="2285400"/>
            <a:ext cx="57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Técnicas de Regularização de Modelos</a:t>
            </a:r>
            <a:endParaRPr/>
          </a:p>
        </p:txBody>
      </p:sp>
      <p:sp>
        <p:nvSpPr>
          <p:cNvPr id="710" name="Google Shape;71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 que é Regularização?</a:t>
            </a:r>
            <a:endParaRPr/>
          </a:p>
        </p:txBody>
      </p:sp>
      <p:sp>
        <p:nvSpPr>
          <p:cNvPr id="716" name="Google Shape;716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que ajudam a evitar o overfitting;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Fazem o modelo generalizar melhor para novos dados;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Agem como um "freio" na complexidade da rede;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Objetivo: equilíbrio entre aprender e não exagerar.</a:t>
            </a:r>
            <a:endParaRPr sz="2200"/>
          </a:p>
        </p:txBody>
      </p:sp>
      <p:sp>
        <p:nvSpPr>
          <p:cNvPr id="717" name="Google Shape;71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723" name="Google Shape;723;p72"/>
          <p:cNvSpPr txBox="1"/>
          <p:nvPr>
            <p:ph idx="1" type="body"/>
          </p:nvPr>
        </p:nvSpPr>
        <p:spPr>
          <a:xfrm>
            <a:off x="311700" y="1017725"/>
            <a:ext cx="85206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 de regularização para redes neurais;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Ajuda a evitar overfitting;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Durante o treino, neurônios são desligados aleatoriamente;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Reduz a dependência entre neurônios;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cada passo, uma sub-rede diferente é treinada;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teste, todos os neurônios são usados, com ajuste nos pesos.</a:t>
            </a:r>
            <a:endParaRPr sz="2000"/>
          </a:p>
        </p:txBody>
      </p:sp>
      <p:sp>
        <p:nvSpPr>
          <p:cNvPr id="724" name="Google Shape;72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5" name="Google Shape;725;p72"/>
          <p:cNvGrpSpPr/>
          <p:nvPr/>
        </p:nvGrpSpPr>
        <p:grpSpPr>
          <a:xfrm>
            <a:off x="2658349" y="3096525"/>
            <a:ext cx="3827293" cy="1701467"/>
            <a:chOff x="2043850" y="2533997"/>
            <a:chExt cx="4268674" cy="2129229"/>
          </a:xfrm>
        </p:grpSpPr>
        <p:pic>
          <p:nvPicPr>
            <p:cNvPr id="726" name="Google Shape;726;p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43850" y="2872700"/>
              <a:ext cx="1713150" cy="179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9374" y="2872710"/>
              <a:ext cx="1713150" cy="1790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72"/>
            <p:cNvSpPr txBox="1"/>
            <p:nvPr/>
          </p:nvSpPr>
          <p:spPr>
            <a:xfrm>
              <a:off x="2308514" y="2533997"/>
              <a:ext cx="11838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Sem dropout</a:t>
              </a:r>
              <a:endPara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2"/>
            <p:cNvSpPr txBox="1"/>
            <p:nvPr/>
          </p:nvSpPr>
          <p:spPr>
            <a:xfrm>
              <a:off x="4864046" y="2533997"/>
              <a:ext cx="11838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AA84F"/>
                  </a:solidFill>
                  <a:latin typeface="Arial"/>
                  <a:ea typeface="Arial"/>
                  <a:cs typeface="Arial"/>
                  <a:sym typeface="Arial"/>
                </a:rPr>
                <a:t>Com dropout</a:t>
              </a:r>
              <a:endParaRPr b="0" i="0" sz="10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69846bba2c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735" name="Google Shape;735;g369846bba2c_0_16"/>
          <p:cNvSpPr txBox="1"/>
          <p:nvPr>
            <p:ph idx="1" type="body"/>
          </p:nvPr>
        </p:nvSpPr>
        <p:spPr>
          <a:xfrm>
            <a:off x="311700" y="1017725"/>
            <a:ext cx="85206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Evita coadaptação entre neurônios;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Atua como um ensemble de sub-redes;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Taxa de dropout define quantos neurônios desligar (ex: 0.5);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Usado principalmente em camadas densas;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Simples e eficaz em muitos casos;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Cuidado com excesso: pode atrapalhar o aprendizado.</a:t>
            </a:r>
            <a:endParaRPr sz="2000"/>
          </a:p>
        </p:txBody>
      </p:sp>
      <p:sp>
        <p:nvSpPr>
          <p:cNvPr id="736" name="Google Shape;736;g369846bba2c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69846bba2c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(Aumento de Dados)</a:t>
            </a:r>
            <a:endParaRPr/>
          </a:p>
        </p:txBody>
      </p:sp>
      <p:sp>
        <p:nvSpPr>
          <p:cNvPr id="742" name="Google Shape;742;g369846bba2c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 para criar mais dados a partir dos dados existentes;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Ajuda a reduzir overfitting em modelos de machine learning;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Torna os modelos mais robustos e generalizáveis;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Pode ser aplicada em imagens, textos, áudios e mais.</a:t>
            </a:r>
            <a:endParaRPr sz="2000"/>
          </a:p>
        </p:txBody>
      </p:sp>
      <p:sp>
        <p:nvSpPr>
          <p:cNvPr id="743" name="Google Shape;743;g369846bba2c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todos os dados de uma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“Você espera ver todos os dados antes de dar um passo”;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preciso;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lento.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Aumento em Imagens</a:t>
            </a:r>
            <a:endParaRPr/>
          </a:p>
        </p:txBody>
      </p:sp>
      <p:sp>
        <p:nvSpPr>
          <p:cNvPr id="749" name="Google Shape;749;p7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Rotação, espelhamento, corte e escala;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Alterações de brilho, contraste e ruído;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Aplicação de transformações geométricas;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 variações do mundo real.</a:t>
            </a:r>
            <a:endParaRPr sz="2000"/>
          </a:p>
        </p:txBody>
      </p:sp>
      <p:sp>
        <p:nvSpPr>
          <p:cNvPr id="750" name="Google Shape;75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1" name="Google Shape;751;p73"/>
          <p:cNvPicPr preferRelativeResize="0"/>
          <p:nvPr/>
        </p:nvPicPr>
        <p:blipFill rotWithShape="1">
          <a:blip r:embed="rId3">
            <a:alphaModFix/>
          </a:blip>
          <a:srcRect b="3935" l="14139" r="15018" t="7435"/>
          <a:stretch/>
        </p:blipFill>
        <p:spPr>
          <a:xfrm>
            <a:off x="3181713" y="2706525"/>
            <a:ext cx="2780575" cy="19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69846bba2c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em Texto</a:t>
            </a:r>
            <a:endParaRPr/>
          </a:p>
        </p:txBody>
      </p:sp>
      <p:sp>
        <p:nvSpPr>
          <p:cNvPr id="757" name="Google Shape;757;g369846bba2c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Substituição por sinônimos;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Tradução e retrotradução (back-translation);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Inserção, remoção e troca de palavras;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Gera novas frases com o mesmo sentido.</a:t>
            </a:r>
            <a:endParaRPr sz="2000"/>
          </a:p>
        </p:txBody>
      </p:sp>
      <p:sp>
        <p:nvSpPr>
          <p:cNvPr id="758" name="Google Shape;758;g369846bba2c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9" name="Google Shape;759;g369846bba2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012" y="2751400"/>
            <a:ext cx="5137975" cy="18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69846bba2c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em Áudio</a:t>
            </a:r>
            <a:endParaRPr/>
          </a:p>
        </p:txBody>
      </p:sp>
      <p:sp>
        <p:nvSpPr>
          <p:cNvPr id="765" name="Google Shape;765;g369846bba2c_0_46"/>
          <p:cNvSpPr txBox="1"/>
          <p:nvPr>
            <p:ph idx="1" type="body"/>
          </p:nvPr>
        </p:nvSpPr>
        <p:spPr>
          <a:xfrm>
            <a:off x="311700" y="101772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Mudança de velocidade e pitch;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Adição de ruídos de fundo;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Corte e mistura de trechos;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 diferentes ambientes de gravação.</a:t>
            </a:r>
            <a:endParaRPr/>
          </a:p>
        </p:txBody>
      </p:sp>
      <p:sp>
        <p:nvSpPr>
          <p:cNvPr id="766" name="Google Shape;766;g369846bba2c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7" name="Google Shape;767;g369846bba2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017" y="2754688"/>
            <a:ext cx="2353725" cy="23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g369846bba2c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75" y="2754675"/>
            <a:ext cx="2353725" cy="2388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369846bba2c_0_46"/>
          <p:cNvSpPr txBox="1"/>
          <p:nvPr/>
        </p:nvSpPr>
        <p:spPr>
          <a:xfrm>
            <a:off x="4164075" y="2450925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Ruído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0" name="Google Shape;770;g369846bba2c_0_46"/>
          <p:cNvSpPr txBox="1"/>
          <p:nvPr/>
        </p:nvSpPr>
        <p:spPr>
          <a:xfrm>
            <a:off x="6878288" y="2450925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Tom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1" name="Google Shape;771;g369846bba2c_0_46"/>
          <p:cNvSpPr txBox="1"/>
          <p:nvPr/>
        </p:nvSpPr>
        <p:spPr>
          <a:xfrm>
            <a:off x="1174052" y="2450925"/>
            <a:ext cx="8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Velocidade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72" name="Google Shape;772;g369846bba2c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975" y="2754699"/>
            <a:ext cx="2353725" cy="238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Regularizações L2 (Weight Decay)</a:t>
            </a:r>
            <a:endParaRPr/>
          </a:p>
        </p:txBody>
      </p:sp>
      <p:sp>
        <p:nvSpPr>
          <p:cNvPr id="778" name="Google Shape;77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Reduz pesos grandes, mantendo o modelo simples;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na função de erro;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Evita que o modelo dependa demais de conexões específicas;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Custo total = Erro + λ⋅∑w²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quanto a gente se importa com a regularização (ex: 0.01 ou 0.1).</a:t>
            </a:r>
            <a:endParaRPr/>
          </a:p>
        </p:txBody>
      </p:sp>
      <p:sp>
        <p:nvSpPr>
          <p:cNvPr id="779" name="Google Shape;779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0" name="Google Shape;78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750" y="2553362"/>
            <a:ext cx="5736499" cy="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69846bba2c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Regularização L2 (Ridge) – Exemplo</a:t>
            </a:r>
            <a:endParaRPr/>
          </a:p>
        </p:txBody>
      </p:sp>
      <p:sp>
        <p:nvSpPr>
          <p:cNvPr id="786" name="Google Shape;786;g369846bba2c_0_63"/>
          <p:cNvSpPr txBox="1"/>
          <p:nvPr>
            <p:ph idx="1" type="body"/>
          </p:nvPr>
        </p:nvSpPr>
        <p:spPr>
          <a:xfrm>
            <a:off x="311700" y="1967650"/>
            <a:ext cx="85206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</a:t>
            </a:r>
            <a:r>
              <a:rPr lang="en"/>
              <a:t> = [2, −3, 0.5], λ =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0.1×(22 + (−3)×2 + 0.52) = 0.1 × (4 + 9 + 0.25) = 0.1×13.25 = 1.325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Todos os pesos são reduzidos suavemente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Evita overfitting sem eliminar variáveis</a:t>
            </a:r>
            <a:endParaRPr/>
          </a:p>
        </p:txBody>
      </p:sp>
      <p:sp>
        <p:nvSpPr>
          <p:cNvPr id="787" name="Google Shape;787;g369846bba2c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8" name="Google Shape;788;g369846bba2c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750" y="1234687"/>
            <a:ext cx="5736499" cy="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Regularizações L1 (Lasso)</a:t>
            </a:r>
            <a:endParaRPr/>
          </a:p>
        </p:txBody>
      </p:sp>
      <p:sp>
        <p:nvSpPr>
          <p:cNvPr id="794" name="Google Shape;794;p75"/>
          <p:cNvSpPr txBox="1"/>
          <p:nvPr>
            <p:ph idx="1" type="body"/>
          </p:nvPr>
        </p:nvSpPr>
        <p:spPr>
          <a:xfrm>
            <a:off x="311700" y="1152475"/>
            <a:ext cx="85206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Penaliza pesos, mas tende a zerar alguns deles;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mais agressivo na função de custo;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com menos conexões ativas;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Custo total = Erro + λ⋅∑∣w∣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importância dada à regularização (ex: 0.01 ou 0.1).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Pode-se combinar L1 + L2, o que é conhecido como Elastic Net.</a:t>
            </a:r>
            <a:endParaRPr/>
          </a:p>
        </p:txBody>
      </p:sp>
      <p:sp>
        <p:nvSpPr>
          <p:cNvPr id="795" name="Google Shape;79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6" name="Google Shape;79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772" y="2285399"/>
            <a:ext cx="5718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69846bba2c_0_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Regularização L1 (Lasso) – Exemplo</a:t>
            </a:r>
            <a:endParaRPr/>
          </a:p>
        </p:txBody>
      </p:sp>
      <p:sp>
        <p:nvSpPr>
          <p:cNvPr id="802" name="Google Shape;802;g369846bba2c_0_75"/>
          <p:cNvSpPr txBox="1"/>
          <p:nvPr>
            <p:ph idx="1" type="body"/>
          </p:nvPr>
        </p:nvSpPr>
        <p:spPr>
          <a:xfrm>
            <a:off x="311700" y="1760525"/>
            <a:ext cx="85206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</a:t>
            </a:r>
            <a:r>
              <a:rPr lang="en"/>
              <a:t> = [2, −3, 0.5], λ =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Penalidade: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0.1×(∣2∣ + ∣−3∣ + ∣0.5∣) = 0.1×5.5 = 0.55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penalização é somada ao erro do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tende a zerar coeficientes menos relevantes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 quando só algumas variáveis são úteis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369846bba2c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4" name="Google Shape;804;g369846bba2c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97" y="1152474"/>
            <a:ext cx="5718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Early Stopping</a:t>
            </a:r>
            <a:endParaRPr/>
          </a:p>
        </p:txBody>
      </p:sp>
      <p:sp>
        <p:nvSpPr>
          <p:cNvPr id="810" name="Google Shape;81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Observa o erro em dados de validação;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 o erro piora mesmo com mais épocas, paramos o treinamento;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Evita que o modelo comece a memorizar os dados;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Simples e eficaz.</a:t>
            </a:r>
            <a:endParaRPr sz="2200"/>
          </a:p>
        </p:txBody>
      </p:sp>
      <p:sp>
        <p:nvSpPr>
          <p:cNvPr id="811" name="Google Shape;81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817" name="Google Shape;817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abordadas: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Aumento de Dados;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Regularização L1 e L2;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Early Stopping;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Regularização = controle contra overfitting;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segredo está no equilíbrio entre aprender e não decorar.</a:t>
            </a:r>
            <a:endParaRPr sz="2200"/>
          </a:p>
        </p:txBody>
      </p:sp>
      <p:sp>
        <p:nvSpPr>
          <p:cNvPr id="818" name="Google Shape;81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8"/>
          <p:cNvSpPr txBox="1"/>
          <p:nvPr>
            <p:ph type="title"/>
          </p:nvPr>
        </p:nvSpPr>
        <p:spPr>
          <a:xfrm>
            <a:off x="2685600" y="2285400"/>
            <a:ext cx="377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Partindo para o código…</a:t>
            </a:r>
            <a:endParaRPr/>
          </a:p>
        </p:txBody>
      </p:sp>
      <p:sp>
        <p:nvSpPr>
          <p:cNvPr id="824" name="Google Shape;82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830" name="Google Shape;83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[1] Underfitting and Overfitting in Machine Learning.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https://www.geeksforgeeks.org/underfitting-and-overfitting-in-machine-learning/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[2] O Neurônio Biológico e Matemático.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https://www.deeplearningbook.com.br/o-neuronio-biologico-e-matematico/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[3] Data Augmentation.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https://www.ibm.com/br-pt/think/topics/data-augmentation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31" name="Google Shape;831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Reconhecimentos e Direitos Autorais</a:t>
            </a:r>
            <a:endParaRPr/>
          </a:p>
        </p:txBody>
      </p:sp>
      <p:sp>
        <p:nvSpPr>
          <p:cNvPr id="837" name="Google Shape;83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@autor: [Filipe das Chagas Pinheiro e Guilherme Roberto Matos Silva]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@contato: [filipe.pinheiro@discente.ufma.br - matos.guilherme@discente.ufma.br]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@data última versão: [13/06/2025]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@versão: 1.0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@outros repositórios: [https://github.com/filipe-pinheiro - https://github.com/guilherme-rms-cv]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@Agradecimentos: Universidade Federal do Maranhão (UFMA), Professor Doutor Thales Levi Azevedo Valente, e colegas de curso.</a:t>
            </a:r>
            <a:endParaRPr/>
          </a:p>
        </p:txBody>
      </p:sp>
      <p:sp>
        <p:nvSpPr>
          <p:cNvPr id="838" name="Google Shape;83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Copyright / License</a:t>
            </a:r>
            <a:endParaRPr/>
          </a:p>
        </p:txBody>
      </p:sp>
      <p:sp>
        <p:nvSpPr>
          <p:cNvPr id="844" name="Google Shape;844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Este material é resultado de um trabalho acadêmico para a disciplina EECP0053 - TÓPICOS EM ENGENHARIA DA COMPUTAÇÃO II - FUNDAMENTOS DE REDES NEURAIS, sob a orientação do professor Dr. Thales Levi Azevedo Valente, semestre letivo 2025.1, curso Engenharia da Computação, na Universidade Federal do Maranhão (UFMA).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Todo o material sob esta licença é software livre: pode ser usado para fins acadêmicos e comerciais sem nenhum custo.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Não há papelada, nem royalties, nem restrições de "copyleft" do tipo GNU.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Ele é licenciado sob os termos da Licença MIT, conforme descrito abaixo, e, portanto, é compatível com a GPL e também se qualifica como software de código aberto.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É de domínio público. O espírito desta licença é que você é livre para usar este material para qualquer finalidade, sem nenhum custo.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n"/>
              <a:t>O único requisito é que, se você usá-lo, nos dê crédito.</a:t>
            </a:r>
            <a:endParaRPr/>
          </a:p>
        </p:txBody>
      </p:sp>
      <p:sp>
        <p:nvSpPr>
          <p:cNvPr id="845" name="Google Shape;845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Licenciado sob a Licença MIT.</a:t>
            </a:r>
            <a:endParaRPr/>
          </a:p>
        </p:txBody>
      </p:sp>
      <p:sp>
        <p:nvSpPr>
          <p:cNvPr id="851" name="Google Shape;851;p82"/>
          <p:cNvSpPr txBox="1"/>
          <p:nvPr>
            <p:ph idx="1" type="body"/>
          </p:nvPr>
        </p:nvSpPr>
        <p:spPr>
          <a:xfrm>
            <a:off x="311700" y="1017725"/>
            <a:ext cx="85206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Permissão é concedida, gratuitamente, a qualquer pessoa que obtenha uma cópia deste software e dos arquivos de documentação associados (o "Software"), para lidar no Software sem restrição, incluindo sem limitação os direitos de usar, copiar, modificar, mesclar, publicar, distribuir, sublicenciar e/ou vender cópias do Software, e permitir pessoas a quem o Software é fornecido a fazê-lo, sujeito às seguintes condições: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Este aviso de direitos autorais e este aviso de permissão devem ser incluídos em todas as cópias ou partes substanciais do Software.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O SOFTWARE É FORNECIDO "COMO ESTÁ", SEM GARANTIA DE QUALQUER TIPO,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EXPRESSA OU IMPLÍCITA, INCLUINDO MAS NÃO SE LIMITANDO ÀS GARANTIAS DE COMERCIALIZAÇÃO,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ADEQUAÇÃO A UM DETERMINADO FIM E NÃO INFRINGÊNCIA.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EM NENHUM CASO OS AUTORES OU DETENTORES DE DIREITOS AUTORAIS SERÃO RESPONSÁVEIS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POR QUALQUER RECLAMAÇÃO, DANOS OU OUTRA RESPONSABILIDADE,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SEJA EM AÇÃO DE CONTRATO, TORT OU OUTRA FORMA,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DECORRENTE DE, FORA DE OU EM CONEXÃO COM O SOFTWARE OU O USO OU OUTRAS NEGOCIAÇÕES NO SOFTWARE.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Para mais informações sobre a Licença MIT: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rPr lang="en"/>
              <a:t>https://opensource.org/licenses/MIT</a:t>
            </a:r>
            <a:endParaRPr/>
          </a:p>
        </p:txBody>
      </p:sp>
      <p:sp>
        <p:nvSpPr>
          <p:cNvPr id="852" name="Google Shape;85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