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98" roundtripDataSignature="AMtx7mik6/CmuyOJA3B1atz7NIwI/UKF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8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97901a640_1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97901a640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697901a640_1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3697901a640_1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697901a640_1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697901a640_1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97901a640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97901a640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697901a640_1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3697901a640_1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697901a640_1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3697901a640_1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697901a640_1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3697901a640_1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697901a640_1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3697901a640_1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697901a640_1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3697901a640_1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697901a640_1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3697901a640_1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697901a640_1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697901a640_1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97901a640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97901a640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5" name="Google Shape;545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2" name="Google Shape;552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6" name="Google Shape;586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2" name="Google Shape;592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9" name="Google Shape;599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7" name="Google Shape;607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4" name="Google Shape;614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1" name="Google Shape;621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8" name="Google Shape;628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5" name="Google Shape;635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6" name="Google Shape;646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7" name="Google Shape;657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1" name="Google Shape;671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8" name="Google Shape;678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5" name="Google Shape;685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1" name="Google Shape;701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7" name="Google Shape;707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4" name="Google Shape;714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369846bba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6" name="Google Shape;726;g369846bba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69846bba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69846bba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0" name="Google Shape;740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369846bba2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369846bba2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369846bba2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369846bba2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9" name="Google Shape;769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69846bba2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69846bba2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5" name="Google Shape;785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369846bba2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369846bba2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1" name="Google Shape;801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8" name="Google Shape;808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5" name="Google Shape;815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1" name="Google Shape;821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8" name="Google Shape;828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5" name="Google Shape;835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2" name="Google Shape;842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9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8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8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7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Relationship Id="rId4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7.png"/><Relationship Id="rId4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8.png"/><Relationship Id="rId4" Type="http://schemas.openxmlformats.org/officeDocument/2006/relationships/image" Target="../media/image3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6.png"/><Relationship Id="rId4" Type="http://schemas.openxmlformats.org/officeDocument/2006/relationships/image" Target="../media/image3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5.png"/><Relationship Id="rId4" Type="http://schemas.openxmlformats.org/officeDocument/2006/relationships/image" Target="../media/image44.png"/><Relationship Id="rId5" Type="http://schemas.openxmlformats.org/officeDocument/2006/relationships/image" Target="../media/image5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7.png"/><Relationship Id="rId4" Type="http://schemas.openxmlformats.org/officeDocument/2006/relationships/image" Target="../media/image4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9.png"/><Relationship Id="rId4" Type="http://schemas.openxmlformats.org/officeDocument/2006/relationships/image" Target="../media/image5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0.png"/><Relationship Id="rId4" Type="http://schemas.openxmlformats.org/officeDocument/2006/relationships/image" Target="../media/image5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54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2.png"/><Relationship Id="rId4" Type="http://schemas.openxmlformats.org/officeDocument/2006/relationships/image" Target="../media/image54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52.png"/><Relationship Id="rId4" Type="http://schemas.openxmlformats.org/officeDocument/2006/relationships/image" Target="../media/image5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59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60.png"/><Relationship Id="rId4" Type="http://schemas.openxmlformats.org/officeDocument/2006/relationships/image" Target="../media/image61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7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66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64.png"/><Relationship Id="rId4" Type="http://schemas.openxmlformats.org/officeDocument/2006/relationships/image" Target="../media/image72.png"/><Relationship Id="rId5" Type="http://schemas.openxmlformats.org/officeDocument/2006/relationships/image" Target="../media/image65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69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69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70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70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hyperlink" Target="https://www.geeksforgeeks.org/underfitting-and-overfitting-in-machine-learning/" TargetMode="External"/><Relationship Id="rId4" Type="http://schemas.openxmlformats.org/officeDocument/2006/relationships/hyperlink" Target="https://www.deeplearningbook.com.br/o-neuronio-biologico-e-matematico/" TargetMode="External"/><Relationship Id="rId5" Type="http://schemas.openxmlformats.org/officeDocument/2006/relationships/hyperlink" Target="https://www.ibm.com/br-pt/think/topics/data-augmentatio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000"/>
              <a:t>Descidas de gradiente (batch, mini-batch, estocástica), Overfitting e Underfitting (Viés e Variância) e Técnicas de Regularização de Modelos</a:t>
            </a:r>
            <a:endParaRPr sz="30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60175" y="31733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Filipe Pinheiro e Guilherme Matos</a:t>
            </a:r>
            <a:endParaRPr sz="2400"/>
          </a:p>
        </p:txBody>
      </p:sp>
      <p:sp>
        <p:nvSpPr>
          <p:cNvPr id="56" name="Google Shape;5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81875" cy="98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4">
            <a:alphaModFix/>
          </a:blip>
          <a:srcRect b="0" l="0" r="77461" t="0"/>
          <a:stretch/>
        </p:blipFill>
        <p:spPr>
          <a:xfrm>
            <a:off x="8098750" y="0"/>
            <a:ext cx="1045251" cy="9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97901a640_1_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Batch</a:t>
            </a:r>
            <a:endParaRPr/>
          </a:p>
        </p:txBody>
      </p:sp>
      <p:sp>
        <p:nvSpPr>
          <p:cNvPr id="123" name="Google Shape;123;g3697901a640_1_2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g3697901a640_1_204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Função de custo (MSE):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25" name="Google Shape;125;g3697901a640_1_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192" y="2047560"/>
            <a:ext cx="4761600" cy="122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3697901a640_1_204"/>
          <p:cNvSpPr txBox="1"/>
          <p:nvPr/>
        </p:nvSpPr>
        <p:spPr>
          <a:xfrm>
            <a:off x="311700" y="3690450"/>
            <a:ext cx="53877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m: número de exemplos</a:t>
            </a:r>
            <a:endParaRPr sz="2300">
              <a:solidFill>
                <a:schemeClr val="dk2"/>
              </a:solidFill>
            </a:endParaRPr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ŷ - y: erro das predições</a:t>
            </a:r>
            <a:endParaRPr sz="2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Batch</a:t>
            </a:r>
            <a:endParaRPr/>
          </a:p>
        </p:txBody>
      </p:sp>
      <p:sp>
        <p:nvSpPr>
          <p:cNvPr id="132" name="Google Shape;13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10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Gradiente da função de custo: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pic>
        <p:nvPicPr>
          <p:cNvPr id="134" name="Google Shape;1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0676" y="2155038"/>
            <a:ext cx="3474561" cy="8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0672" y="3332850"/>
            <a:ext cx="3767075" cy="8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Batch</a:t>
            </a:r>
            <a:endParaRPr/>
          </a:p>
        </p:txBody>
      </p:sp>
      <p:sp>
        <p:nvSpPr>
          <p:cNvPr id="141" name="Google Shape;14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1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Atualização dos parâmetros: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pic>
        <p:nvPicPr>
          <p:cNvPr id="143" name="Google Shape;14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6462" y="2054785"/>
            <a:ext cx="3391075" cy="12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Batch</a:t>
            </a:r>
            <a:endParaRPr/>
          </a:p>
        </p:txBody>
      </p:sp>
      <p:sp>
        <p:nvSpPr>
          <p:cNvPr id="149" name="Google Shape;1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2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151" name="Google Shape;151;p12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dados a serem calculados são: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2"/>
          <p:cNvSpPr txBox="1"/>
          <p:nvPr/>
        </p:nvSpPr>
        <p:spPr>
          <a:xfrm>
            <a:off x="311700" y="337672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Onde, com a inicialização: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5100" y="3696350"/>
            <a:ext cx="1505675" cy="129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563" y="2511726"/>
            <a:ext cx="1823575" cy="10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Batch</a:t>
            </a:r>
            <a:endParaRPr/>
          </a:p>
        </p:txBody>
      </p:sp>
      <p:sp>
        <p:nvSpPr>
          <p:cNvPr id="160" name="Google Shape;1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3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162" name="Google Shape;162;p13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Inicialmente, calcular a predição para cada exemplo: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513" y="2571748"/>
            <a:ext cx="2450975" cy="22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97901a640_1_3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Batch</a:t>
            </a:r>
            <a:endParaRPr/>
          </a:p>
        </p:txBody>
      </p:sp>
      <p:sp>
        <p:nvSpPr>
          <p:cNvPr id="169" name="Google Shape;169;g3697901a640_1_3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g3697901a640_1_364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171" name="Google Shape;171;g3697901a640_1_364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Calculando o erro, sendo a diferença entre o valor predito e o valor real: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72" name="Google Shape;172;g3697901a640_1_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612" y="2500100"/>
            <a:ext cx="3014775" cy="23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Batch</a:t>
            </a:r>
            <a:endParaRPr/>
          </a:p>
        </p:txBody>
      </p:sp>
      <p:sp>
        <p:nvSpPr>
          <p:cNvPr id="178" name="Google Shape;17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14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180" name="Google Shape;180;p14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seguida é realizado o cálculo do gradiente: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88" y="2571750"/>
            <a:ext cx="8113025" cy="13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Batch</a:t>
            </a:r>
            <a:endParaRPr/>
          </a:p>
        </p:txBody>
      </p:sp>
      <p:sp>
        <p:nvSpPr>
          <p:cNvPr id="187" name="Google Shape;18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15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189" name="Google Shape;189;p15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Atualização dos parâmetros: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38" y="2428075"/>
            <a:ext cx="473392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Batch</a:t>
            </a:r>
            <a:endParaRPr/>
          </a:p>
        </p:txBody>
      </p:sp>
      <p:sp>
        <p:nvSpPr>
          <p:cNvPr id="196" name="Google Shape;19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16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600"/>
              <a:t>Fluxo de uma iteração: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Definir os parâmetros theta;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Calcular a predição para todo o conjunto;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Calcular diferença entre predição e valor real;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Calcular gradiente para todos os dados;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Atualizar </a:t>
            </a:r>
            <a:r>
              <a:rPr lang="en" sz="2300"/>
              <a:t>θ</a:t>
            </a:r>
            <a:r>
              <a:rPr lang="en" sz="2600"/>
              <a:t>.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Estocástico (SGD)</a:t>
            </a:r>
            <a:endParaRPr/>
          </a:p>
        </p:txBody>
      </p:sp>
      <p:sp>
        <p:nvSpPr>
          <p:cNvPr id="203" name="Google Shape;20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17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O que é um processo estocástico?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 o gradiente usando apenas um dado por vez;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“Como subir uma montanha no nevoeiro dando passos baseados só no que você vê”;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Mais rápido, porém errático.</a:t>
            </a:r>
            <a:endParaRPr sz="26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1095900" y="2285400"/>
            <a:ext cx="695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Gradiente Batch, Estocástico e Mini-Batch</a:t>
            </a:r>
            <a:endParaRPr/>
          </a:p>
        </p:txBody>
      </p:sp>
      <p:sp>
        <p:nvSpPr>
          <p:cNvPr id="64" name="Google Shape;6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Estocástico (SGD)</a:t>
            </a:r>
            <a:endParaRPr/>
          </a:p>
        </p:txBody>
      </p:sp>
      <p:sp>
        <p:nvSpPr>
          <p:cNvPr id="210" name="Google Shape;21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18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Demonstração matemática (regressão):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pic>
        <p:nvPicPr>
          <p:cNvPr id="212" name="Google Shape;21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3856" y="2329725"/>
            <a:ext cx="4656300" cy="65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8"/>
          <p:cNvSpPr txBox="1"/>
          <p:nvPr>
            <p:ph idx="1" type="body"/>
          </p:nvPr>
        </p:nvSpPr>
        <p:spPr>
          <a:xfrm>
            <a:off x="311700" y="3253250"/>
            <a:ext cx="8520600" cy="22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ŷ: predição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θ: parâmetros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x: característica passada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i: exemplo</a:t>
            </a:r>
            <a:endParaRPr sz="23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697901a640_1_2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Estocástico (SGD)</a:t>
            </a:r>
            <a:endParaRPr/>
          </a:p>
        </p:txBody>
      </p:sp>
      <p:sp>
        <p:nvSpPr>
          <p:cNvPr id="219" name="Google Shape;219;g3697901a640_1_2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g3697901a640_1_257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Função de custo (MSE):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21" name="Google Shape;221;g3697901a640_1_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609" y="2072238"/>
            <a:ext cx="3238800" cy="99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3697901a640_1_257"/>
          <p:cNvSpPr txBox="1"/>
          <p:nvPr/>
        </p:nvSpPr>
        <p:spPr>
          <a:xfrm>
            <a:off x="311700" y="3690450"/>
            <a:ext cx="538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ŷ - y: erro da predição</a:t>
            </a:r>
            <a:endParaRPr sz="2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Estocástico (SGD)</a:t>
            </a:r>
            <a:endParaRPr/>
          </a:p>
        </p:txBody>
      </p:sp>
      <p:sp>
        <p:nvSpPr>
          <p:cNvPr id="228" name="Google Shape;22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20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Gradiente da função de custo: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pic>
        <p:nvPicPr>
          <p:cNvPr id="230" name="Google Shape;2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7777" y="1862158"/>
            <a:ext cx="3448455" cy="23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Estocástico (SGD)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21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Atualização dos parâmetros: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pic>
        <p:nvPicPr>
          <p:cNvPr id="238" name="Google Shape;23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6462" y="2054785"/>
            <a:ext cx="3391075" cy="12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Estocástico (SGD)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22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246" name="Google Shape;246;p22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dados a serem calculados são: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2"/>
          <p:cNvSpPr txBox="1"/>
          <p:nvPr/>
        </p:nvSpPr>
        <p:spPr>
          <a:xfrm>
            <a:off x="311700" y="337672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Onde, com a inicialização: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9725" y="3703675"/>
            <a:ext cx="1505675" cy="129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563" y="2511726"/>
            <a:ext cx="1823575" cy="10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Estocástico (SGD)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55" name="Google Shape;25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23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257" name="Google Shape;257;p23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calculado o gradiente somente para o primeiro exemplo: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6163" y="2647450"/>
            <a:ext cx="4691675" cy="11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Estocástico (SGD)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64" name="Google Shape;26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24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266" name="Google Shape;266;p24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Atualização dos parâmetros conforme os gradientes para o primeiro exemplo: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6874" y="2647450"/>
            <a:ext cx="4222700" cy="10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Estocástico (SGD)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73" name="Google Shape;27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25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(2ª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275" name="Google Shape;275;p25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dados a serem calculados são: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5"/>
          <p:cNvSpPr txBox="1"/>
          <p:nvPr/>
        </p:nvSpPr>
        <p:spPr>
          <a:xfrm>
            <a:off x="311700" y="337672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Onde, com a inicialização: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4850" y="3770362"/>
            <a:ext cx="1340550" cy="1083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4900" y="2428076"/>
            <a:ext cx="1823575" cy="10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Estocástico (SGD)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84" name="Google Shape;28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26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(2ª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286" name="Google Shape;286;p26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calculado o gradiente somente para o segundo exemplo: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6100" y="2571750"/>
            <a:ext cx="6511800" cy="11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Estocástico (SGD)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93" name="Google Shape;29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27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(2ª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295" name="Google Shape;295;p27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Atualização dos parâmetros conforme os gradientes para o segundo exemplo: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1825" y="2571750"/>
            <a:ext cx="5720350" cy="10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97901a640_1_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Sumário</a:t>
            </a:r>
            <a:endParaRPr/>
          </a:p>
        </p:txBody>
      </p:sp>
      <p:sp>
        <p:nvSpPr>
          <p:cNvPr id="70" name="Google Shape;70;g3697901a640_1_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Gradiente Descendente (Batch, Estocástico e Mini-Batch);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Underfitting, Overfitting e Goodfitting;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Viés e Variância;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Técnicas de Regularização (Dropout, Data augmentation, L2, L1 e Early Stopping).</a:t>
            </a:r>
            <a:endParaRPr sz="2300"/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1" name="Google Shape;71;g3697901a640_1_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697901a640_1_3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Estocástico (SGD)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02" name="Google Shape;302;g3697901a640_1_3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g3697901a640_1_380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(3ª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304" name="Google Shape;304;g3697901a640_1_380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dados a serem calculados são: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3697901a640_1_380"/>
          <p:cNvSpPr txBox="1"/>
          <p:nvPr/>
        </p:nvSpPr>
        <p:spPr>
          <a:xfrm>
            <a:off x="311700" y="337672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Onde, com a inicialização: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g3697901a640_1_3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4900" y="2428076"/>
            <a:ext cx="1823575" cy="101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3697901a640_1_3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4900" y="3710525"/>
            <a:ext cx="1425100" cy="13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697901a640_1_3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Estocástico (SGD)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13" name="Google Shape;313;g3697901a640_1_3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Google Shape;314;g3697901a640_1_391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(3ª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315" name="Google Shape;315;g3697901a640_1_391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calculado o gradiente somente para o </a:t>
            </a:r>
            <a:r>
              <a:rPr lang="en" sz="1800">
                <a:solidFill>
                  <a:schemeClr val="dk1"/>
                </a:solidFill>
              </a:rPr>
              <a:t>terceiro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exemplo: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g3697901a640_1_3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595" y="2571750"/>
            <a:ext cx="6482806" cy="13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697901a640_1_4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Estocástico (SGD)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22" name="Google Shape;322;g3697901a640_1_4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g3697901a640_1_400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(3ª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324" name="Google Shape;324;g3697901a640_1_400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Atualização dos parâmetros conforme os gradientes para o </a:t>
            </a:r>
            <a:r>
              <a:rPr lang="en" sz="1800">
                <a:solidFill>
                  <a:schemeClr val="dk1"/>
                </a:solidFill>
              </a:rPr>
              <a:t>terceiro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exemplo: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g3697901a640_1_4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225" y="2571750"/>
            <a:ext cx="554355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697901a640_1_4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Estocástico (SGD)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31" name="Google Shape;331;g3697901a640_1_4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g3697901a640_1_409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(4ª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333" name="Google Shape;333;g3697901a640_1_409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dados a serem calculados são: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3697901a640_1_409"/>
          <p:cNvSpPr txBox="1"/>
          <p:nvPr/>
        </p:nvSpPr>
        <p:spPr>
          <a:xfrm>
            <a:off x="311700" y="337672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Onde, com a inicialização: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g3697901a640_1_4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4900" y="2428076"/>
            <a:ext cx="1823575" cy="101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3697901a640_1_4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5666" y="3797200"/>
            <a:ext cx="1255683" cy="13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697901a640_1_4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Estocástico (SGD)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42" name="Google Shape;342;g3697901a640_1_4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g3697901a640_1_419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(4ª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344" name="Google Shape;344;g3697901a640_1_419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calculado o gradiente somente para o </a:t>
            </a:r>
            <a:r>
              <a:rPr lang="en" sz="1800">
                <a:solidFill>
                  <a:schemeClr val="dk1"/>
                </a:solidFill>
              </a:rPr>
              <a:t>quarto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exemplo: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g3697901a640_1_4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688" y="2571744"/>
            <a:ext cx="6860624" cy="1293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697901a640_1_4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Estocástico (SGD)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51" name="Google Shape;351;g3697901a640_1_4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2" name="Google Shape;352;g3697901a640_1_427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(4ª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353" name="Google Shape;353;g3697901a640_1_427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Atualização dos parâmetros conforme os gradientes para o </a:t>
            </a:r>
            <a:r>
              <a:rPr lang="en" sz="1800">
                <a:solidFill>
                  <a:schemeClr val="dk1"/>
                </a:solidFill>
              </a:rPr>
              <a:t>terceiro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exemplo: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g3697901a640_1_4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13" y="2571750"/>
            <a:ext cx="559117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Estocástico (SGD)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60" name="Google Shape;36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28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600"/>
              <a:t>Fluxo de uma iteração: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Definir os parâmetros theta;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Calcular a predição somente para o exemplo atual;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Calcular diferença entre predição e valor real;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Calcular gradiente para o exemplo atual;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Atualizar </a:t>
            </a:r>
            <a:r>
              <a:rPr lang="en" sz="2300"/>
              <a:t>θ</a:t>
            </a:r>
            <a:r>
              <a:rPr lang="en" sz="2600"/>
              <a:t>.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Mini-Batch</a:t>
            </a:r>
            <a:endParaRPr/>
          </a:p>
        </p:txBody>
      </p:sp>
      <p:sp>
        <p:nvSpPr>
          <p:cNvPr id="367" name="Google Shape;36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29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 o gradiente com pequenos grupos de dados; 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Batch = grupo de dados;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“O melhor dos dois mundos”;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Compromisso entre precisão e velocidade;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Depende do número de Batchs.</a:t>
            </a:r>
            <a:endParaRPr sz="26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74" name="Google Shape;37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30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Demonstração matemática (regressão):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pic>
        <p:nvPicPr>
          <p:cNvPr id="376" name="Google Shape;37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3856" y="2329725"/>
            <a:ext cx="4656300" cy="65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0"/>
          <p:cNvSpPr txBox="1"/>
          <p:nvPr>
            <p:ph idx="1" type="body"/>
          </p:nvPr>
        </p:nvSpPr>
        <p:spPr>
          <a:xfrm>
            <a:off x="311700" y="3253250"/>
            <a:ext cx="8520600" cy="22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ŷ: predição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θ: parâmetros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x: característica passada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i: exemplo</a:t>
            </a:r>
            <a:endParaRPr sz="23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697901a640_1_3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3697901a640_1_3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g3697901a640_1_310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Função de custo (MSE):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385" name="Google Shape;385;g3697901a640_1_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192" y="2047560"/>
            <a:ext cx="4761600" cy="122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g3697901a640_1_310"/>
          <p:cNvSpPr txBox="1"/>
          <p:nvPr/>
        </p:nvSpPr>
        <p:spPr>
          <a:xfrm>
            <a:off x="311700" y="3690450"/>
            <a:ext cx="53877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m: número de exemplos</a:t>
            </a:r>
            <a:endParaRPr sz="2300">
              <a:solidFill>
                <a:schemeClr val="dk2"/>
              </a:solidFill>
            </a:endParaRPr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ŷ - y: erro das predições</a:t>
            </a:r>
            <a:endParaRPr sz="2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97901a640_1_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são métodos de otimização?</a:t>
            </a:r>
            <a:endParaRPr/>
          </a:p>
        </p:txBody>
      </p:sp>
      <p:sp>
        <p:nvSpPr>
          <p:cNvPr id="77" name="Google Shape;77;g3697901a640_1_1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Exemplos: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Gradiente Descendente Batch;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Gradiente Descendente Estocástico;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Gradiente Descendente Mini-Batch;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…</a:t>
            </a:r>
            <a:endParaRPr sz="2300"/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" name="Google Shape;78;g3697901a640_1_1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92" name="Google Shape;39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32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Gradiente da função de custo: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pic>
        <p:nvPicPr>
          <p:cNvPr id="394" name="Google Shape;39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0676" y="2155038"/>
            <a:ext cx="3474561" cy="8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0672" y="3332850"/>
            <a:ext cx="3767075" cy="8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01" name="Google Shape;40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33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Atualização dos parâmetros: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pic>
        <p:nvPicPr>
          <p:cNvPr id="403" name="Google Shape;40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6462" y="2054785"/>
            <a:ext cx="3391075" cy="12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09" name="Google Shape;40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34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411" name="Google Shape;411;p34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dados a serem calculados são: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4"/>
          <p:cNvSpPr txBox="1"/>
          <p:nvPr/>
        </p:nvSpPr>
        <p:spPr>
          <a:xfrm>
            <a:off x="311700" y="337672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Onde, com a inicialização: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3" name="Google Shape;41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9725" y="3703675"/>
            <a:ext cx="1505675" cy="129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550" y="2398851"/>
            <a:ext cx="1823575" cy="10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20" name="Google Shape;42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35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422" name="Google Shape;422;p35"/>
          <p:cNvSpPr txBox="1"/>
          <p:nvPr/>
        </p:nvSpPr>
        <p:spPr>
          <a:xfrm>
            <a:off x="311700" y="1966375"/>
            <a:ext cx="870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Inicialmente é feito a separação dos Batchs.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Aqui o tamanho do batch será 2: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3" name="Google Shape;4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588" y="2705275"/>
            <a:ext cx="279082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29" name="Google Shape;42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36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431" name="Google Shape;431;p36"/>
          <p:cNvSpPr txBox="1"/>
          <p:nvPr/>
        </p:nvSpPr>
        <p:spPr>
          <a:xfrm>
            <a:off x="311700" y="1966375"/>
            <a:ext cx="870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a primeira iteração, será feito o ŷ para x = [1, 2] e y = [2, 4], junto </a:t>
            </a:r>
            <a:r>
              <a:rPr lang="en" sz="1800">
                <a:solidFill>
                  <a:schemeClr val="dk1"/>
                </a:solidFill>
              </a:rPr>
              <a:t>a seu erro de predição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0460" y="2705275"/>
            <a:ext cx="2523090" cy="8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0447" y="3653925"/>
            <a:ext cx="2999803" cy="8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39" name="Google Shape;43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0" name="Google Shape;440;p37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441" name="Google Shape;441;p37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seguida é realizado o cálculo do gradiente: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2" name="Google Shape;44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649300"/>
            <a:ext cx="5581975" cy="12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48" name="Google Shape;44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38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450" name="Google Shape;450;p38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Atualização dos parâmetros: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1" name="Google Shape;45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6500" y="2571750"/>
            <a:ext cx="4711000" cy="9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57" name="Google Shape;45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8" name="Google Shape;458;p39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(2ª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459" name="Google Shape;459;p39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Relembrando os Batchs: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9"/>
          <p:cNvSpPr txBox="1"/>
          <p:nvPr/>
        </p:nvSpPr>
        <p:spPr>
          <a:xfrm>
            <a:off x="311700" y="337672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Onde, com os parâmetros: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1" name="Google Shape;46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5525" y="3671250"/>
            <a:ext cx="1212950" cy="130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0700" y="2376361"/>
            <a:ext cx="1994550" cy="8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68" name="Google Shape;46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40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(2ª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470" name="Google Shape;470;p40"/>
          <p:cNvSpPr txBox="1"/>
          <p:nvPr/>
        </p:nvSpPr>
        <p:spPr>
          <a:xfrm>
            <a:off x="311700" y="1966375"/>
            <a:ext cx="870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a segunda iteração, será feito o ŷ para x = [3, 4] e y = [6, 8], junto a </a:t>
            </a:r>
            <a:r>
              <a:rPr lang="en" sz="1800">
                <a:solidFill>
                  <a:schemeClr val="dk1"/>
                </a:solidFill>
              </a:rPr>
              <a:t>seu erro de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chemeClr val="dk1"/>
                </a:solidFill>
              </a:rPr>
              <a:t>predição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1" name="Google Shape;47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9846" y="2705271"/>
            <a:ext cx="2984300" cy="8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9838" y="3756224"/>
            <a:ext cx="2959063" cy="8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78" name="Google Shape;47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9" name="Google Shape;479;p41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(2ª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480" name="Google Shape;480;p41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seguida é realizado o cálculo do gradiente: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1" name="Google Shape;48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1100" y="2571750"/>
            <a:ext cx="678180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</a:t>
            </a:r>
            <a:endParaRPr/>
          </a:p>
        </p:txBody>
      </p:sp>
      <p:sp>
        <p:nvSpPr>
          <p:cNvPr id="84" name="Google Shape;84;p4"/>
          <p:cNvSpPr txBox="1"/>
          <p:nvPr>
            <p:ph idx="1" type="body"/>
          </p:nvPr>
        </p:nvSpPr>
        <p:spPr>
          <a:xfrm>
            <a:off x="311700" y="1152475"/>
            <a:ext cx="85206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Método de otimização iterativo;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Definida por:</a:t>
            </a:r>
            <a:endParaRPr sz="23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900"/>
          </a:p>
        </p:txBody>
      </p:sp>
      <p:sp>
        <p:nvSpPr>
          <p:cNvPr id="85" name="Google Shape;8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4"/>
          <p:cNvSpPr txBox="1"/>
          <p:nvPr>
            <p:ph idx="1" type="body"/>
          </p:nvPr>
        </p:nvSpPr>
        <p:spPr>
          <a:xfrm>
            <a:off x="311700" y="3264625"/>
            <a:ext cx="85206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θ: parâmetro a ajustar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α: taxa de aprendizado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∇J(θ): gradiente da função de custo em relação a θ</a:t>
            </a:r>
            <a:endParaRPr sz="23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900"/>
          </a:p>
        </p:txBody>
      </p:sp>
      <p:pic>
        <p:nvPicPr>
          <p:cNvPr id="87" name="Google Shape;8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3675" y="2243138"/>
            <a:ext cx="36766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87" name="Google Shape;48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8" name="Google Shape;488;p42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(2ª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489" name="Google Shape;489;p42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Atualização dos parâmetros: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0" name="Google Shape;49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0725" y="2571750"/>
            <a:ext cx="619125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96" name="Google Shape;49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7" name="Google Shape;497;p47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600"/>
              <a:t>Fluxo de uma iteração: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Definir os parâmetros theta;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Definir os Batchs e separar os dados de acordo;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Calcular a predição para o Batch atual;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Calcular diferença entre predição e valor real;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Calcular gradiente para o Batch atual;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Atualizar </a:t>
            </a:r>
            <a:r>
              <a:rPr lang="en" sz="2300"/>
              <a:t>θ</a:t>
            </a:r>
            <a:r>
              <a:rPr lang="en" sz="2600"/>
              <a:t>.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Comparativo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503" name="Google Shape;503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4" name="Google Shape;50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6147"/>
            <a:ext cx="8520601" cy="1447052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8"/>
          <p:cNvSpPr txBox="1"/>
          <p:nvPr>
            <p:ph idx="1" type="body"/>
          </p:nvPr>
        </p:nvSpPr>
        <p:spPr>
          <a:xfrm>
            <a:off x="311700" y="2770563"/>
            <a:ext cx="8520600" cy="18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000"/>
              <a:t>Fonte: GÉRON, Aurélien., 2021. Página 102.</a:t>
            </a:r>
            <a:endParaRPr sz="600"/>
          </a:p>
        </p:txBody>
      </p:sp>
      <p:sp>
        <p:nvSpPr>
          <p:cNvPr id="506" name="Google Shape;506;p48"/>
          <p:cNvSpPr txBox="1"/>
          <p:nvPr>
            <p:ph idx="1" type="body"/>
          </p:nvPr>
        </p:nvSpPr>
        <p:spPr>
          <a:xfrm>
            <a:off x="311700" y="3253250"/>
            <a:ext cx="8520600" cy="22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Onde m é o número de instâncias de treinamento e n é o número de características.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9"/>
          <p:cNvSpPr txBox="1"/>
          <p:nvPr>
            <p:ph type="title"/>
          </p:nvPr>
        </p:nvSpPr>
        <p:spPr>
          <a:xfrm>
            <a:off x="2861550" y="2285400"/>
            <a:ext cx="342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Partindo para o código…</a:t>
            </a:r>
            <a:br>
              <a:rPr lang="en"/>
            </a:br>
            <a:endParaRPr/>
          </a:p>
        </p:txBody>
      </p:sp>
      <p:sp>
        <p:nvSpPr>
          <p:cNvPr id="512" name="Google Shape;51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8" name="Google Shape;51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225" y="1581775"/>
            <a:ext cx="2669650" cy="19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69975" y="1526975"/>
            <a:ext cx="2743543" cy="203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77600" y="1526963"/>
            <a:ext cx="2743550" cy="2034763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Comparativo do Custo x Iterações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522" name="Google Shape;522;p50"/>
          <p:cNvSpPr txBox="1"/>
          <p:nvPr/>
        </p:nvSpPr>
        <p:spPr>
          <a:xfrm>
            <a:off x="785450" y="3561725"/>
            <a:ext cx="1681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Função de custo Batch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50"/>
          <p:cNvSpPr txBox="1"/>
          <p:nvPr/>
        </p:nvSpPr>
        <p:spPr>
          <a:xfrm>
            <a:off x="3801150" y="3561725"/>
            <a:ext cx="1681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Função de custo Estocástico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50"/>
          <p:cNvSpPr txBox="1"/>
          <p:nvPr/>
        </p:nvSpPr>
        <p:spPr>
          <a:xfrm>
            <a:off x="6808775" y="3561725"/>
            <a:ext cx="1681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Função de custo Mini-Batch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0" name="Google Shape;53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Comparativo do Contorno da Função de Custo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531" name="Google Shape;531;p51"/>
          <p:cNvSpPr txBox="1"/>
          <p:nvPr/>
        </p:nvSpPr>
        <p:spPr>
          <a:xfrm>
            <a:off x="660151" y="3863475"/>
            <a:ext cx="1681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Contorno do Batch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51"/>
          <p:cNvSpPr txBox="1"/>
          <p:nvPr/>
        </p:nvSpPr>
        <p:spPr>
          <a:xfrm>
            <a:off x="3735125" y="3863475"/>
            <a:ext cx="1681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Contorno do Estocástico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51"/>
          <p:cNvSpPr txBox="1"/>
          <p:nvPr/>
        </p:nvSpPr>
        <p:spPr>
          <a:xfrm>
            <a:off x="6719263" y="3863475"/>
            <a:ext cx="1681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Contorno do Mini-Batch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4" name="Google Shape;53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00" y="1478450"/>
            <a:ext cx="2740900" cy="205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5275" y="1478450"/>
            <a:ext cx="2740912" cy="2050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9425" y="1478449"/>
            <a:ext cx="2740900" cy="205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2"/>
          <p:cNvSpPr txBox="1"/>
          <p:nvPr>
            <p:ph type="title"/>
          </p:nvPr>
        </p:nvSpPr>
        <p:spPr>
          <a:xfrm>
            <a:off x="1698450" y="2285400"/>
            <a:ext cx="57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Underfitting, Overfitting e Goodfitting</a:t>
            </a:r>
            <a:endParaRPr/>
          </a:p>
        </p:txBody>
      </p:sp>
      <p:sp>
        <p:nvSpPr>
          <p:cNvPr id="542" name="Google Shape;542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 Problema da Generalização</a:t>
            </a:r>
            <a:endParaRPr/>
          </a:p>
        </p:txBody>
      </p:sp>
      <p:sp>
        <p:nvSpPr>
          <p:cNvPr id="548" name="Google Shape;548;p53"/>
          <p:cNvSpPr txBox="1"/>
          <p:nvPr>
            <p:ph idx="1" type="body"/>
          </p:nvPr>
        </p:nvSpPr>
        <p:spPr>
          <a:xfrm>
            <a:off x="311700" y="1152475"/>
            <a:ext cx="816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Modelos de machine learning aprendem com dados de treino;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 desafio: ir bem nos dados novos, não só nos que já viu;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Isso se chama generalização;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Mas o modelo pode errar por aprender pouco ou demais.</a:t>
            </a:r>
            <a:endParaRPr sz="2200"/>
          </a:p>
        </p:txBody>
      </p:sp>
      <p:sp>
        <p:nvSpPr>
          <p:cNvPr id="549" name="Google Shape;549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Underfitting (Aprendizado insuficiente)</a:t>
            </a:r>
            <a:endParaRPr/>
          </a:p>
        </p:txBody>
      </p:sp>
      <p:sp>
        <p:nvSpPr>
          <p:cNvPr id="555" name="Google Shape;555;p54"/>
          <p:cNvSpPr txBox="1"/>
          <p:nvPr>
            <p:ph idx="1" type="body"/>
          </p:nvPr>
        </p:nvSpPr>
        <p:spPr>
          <a:xfrm>
            <a:off x="311700" y="1152475"/>
            <a:ext cx="8520600" cy="3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Modelo não consegue aprender nem o básico;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Resultado: baixa performance no treino, validaç</a:t>
            </a:r>
            <a:r>
              <a:rPr lang="en"/>
              <a:t>ão</a:t>
            </a:r>
            <a:r>
              <a:rPr lang="en"/>
              <a:t> e teste;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Sinal de viés alto;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Causas comuns: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Modelo muito simples;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Pouco tempo de treino;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Taxa de aprendizado muito alta;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Regularizaç</a:t>
            </a:r>
            <a:r>
              <a:rPr lang="en"/>
              <a:t>ão excessiva;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Aumento de dados mal implementado;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Poucos dados ou dados mal representados.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56" name="Google Shape;55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7" name="Google Shape;557;p54"/>
          <p:cNvPicPr preferRelativeResize="0"/>
          <p:nvPr/>
        </p:nvPicPr>
        <p:blipFill rotWithShape="1">
          <a:blip r:embed="rId3">
            <a:alphaModFix/>
          </a:blip>
          <a:srcRect b="22281" l="9559" r="0" t="0"/>
          <a:stretch/>
        </p:blipFill>
        <p:spPr>
          <a:xfrm>
            <a:off x="4969775" y="2624825"/>
            <a:ext cx="1546525" cy="142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29200" y="2624825"/>
            <a:ext cx="1441200" cy="1423275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54"/>
          <p:cNvSpPr txBox="1"/>
          <p:nvPr/>
        </p:nvSpPr>
        <p:spPr>
          <a:xfrm>
            <a:off x="5286150" y="4048100"/>
            <a:ext cx="98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Regressão</a:t>
            </a:r>
            <a:endParaRPr b="1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54"/>
          <p:cNvSpPr txBox="1"/>
          <p:nvPr/>
        </p:nvSpPr>
        <p:spPr>
          <a:xfrm>
            <a:off x="7043675" y="4048100"/>
            <a:ext cx="122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Classificação</a:t>
            </a:r>
            <a:endParaRPr b="1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Overfitting (Aprendeu demais)</a:t>
            </a:r>
            <a:endParaRPr/>
          </a:p>
        </p:txBody>
      </p:sp>
      <p:sp>
        <p:nvSpPr>
          <p:cNvPr id="566" name="Google Shape;566;p55"/>
          <p:cNvSpPr txBox="1"/>
          <p:nvPr>
            <p:ph idx="1" type="body"/>
          </p:nvPr>
        </p:nvSpPr>
        <p:spPr>
          <a:xfrm>
            <a:off x="311700" y="1152475"/>
            <a:ext cx="85206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Modelo memoriza demais os dados de treino;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Vai muito bem no treino, mas mal na validaç</a:t>
            </a:r>
            <a:r>
              <a:rPr lang="en"/>
              <a:t>ão e</a:t>
            </a:r>
            <a:r>
              <a:rPr lang="en"/>
              <a:t> teste;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Sinal de variância alta 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Causas comuns: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Modelo muito complexo;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Poucos dados;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Falta de regularizaç</a:t>
            </a:r>
            <a:r>
              <a:rPr lang="en"/>
              <a:t>ão;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Vazamento de dados (data leakage);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Treinou por tempo demais.</a:t>
            </a:r>
            <a:endParaRPr/>
          </a:p>
        </p:txBody>
      </p:sp>
      <p:sp>
        <p:nvSpPr>
          <p:cNvPr id="567" name="Google Shape;567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8" name="Google Shape;568;p55"/>
          <p:cNvPicPr preferRelativeResize="0"/>
          <p:nvPr/>
        </p:nvPicPr>
        <p:blipFill rotWithShape="1">
          <a:blip r:embed="rId3">
            <a:alphaModFix/>
          </a:blip>
          <a:srcRect b="24104" l="0" r="0" t="0"/>
          <a:stretch/>
        </p:blipFill>
        <p:spPr>
          <a:xfrm>
            <a:off x="3994400" y="2680725"/>
            <a:ext cx="2191375" cy="13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3450" y="2420500"/>
            <a:ext cx="1689900" cy="166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5"/>
          <p:cNvSpPr/>
          <p:nvPr/>
        </p:nvSpPr>
        <p:spPr>
          <a:xfrm>
            <a:off x="4131425" y="3111775"/>
            <a:ext cx="151200" cy="45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55"/>
          <p:cNvSpPr txBox="1"/>
          <p:nvPr/>
        </p:nvSpPr>
        <p:spPr>
          <a:xfrm>
            <a:off x="4689477" y="4033225"/>
            <a:ext cx="103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Regressão</a:t>
            </a:r>
            <a:endParaRPr b="1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55"/>
          <p:cNvSpPr txBox="1"/>
          <p:nvPr/>
        </p:nvSpPr>
        <p:spPr>
          <a:xfrm>
            <a:off x="6447000" y="4033225"/>
            <a:ext cx="122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Classificação</a:t>
            </a:r>
            <a:endParaRPr b="1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</a:t>
            </a:r>
            <a:endParaRPr/>
          </a:p>
        </p:txBody>
      </p:sp>
      <p:sp>
        <p:nvSpPr>
          <p:cNvPr id="93" name="Google Shape;9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285850"/>
            <a:ext cx="7620000" cy="3262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Goodfitting (Ajuste ideal)</a:t>
            </a:r>
            <a:endParaRPr/>
          </a:p>
        </p:txBody>
      </p:sp>
      <p:sp>
        <p:nvSpPr>
          <p:cNvPr id="578" name="Google Shape;578;p56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Modelo aprende os padrões reais dos dados;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Vai bem tanto no treino quanto no teste;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Nem simples demais, nem complexo demais;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Esse é o objetivo final ao treinar qualquer modelo.</a:t>
            </a:r>
            <a:endParaRPr/>
          </a:p>
        </p:txBody>
      </p:sp>
      <p:sp>
        <p:nvSpPr>
          <p:cNvPr id="579" name="Google Shape;579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0" name="Google Shape;580;p56"/>
          <p:cNvPicPr preferRelativeResize="0"/>
          <p:nvPr/>
        </p:nvPicPr>
        <p:blipFill rotWithShape="1">
          <a:blip r:embed="rId3">
            <a:alphaModFix/>
          </a:blip>
          <a:srcRect b="21947" l="7062" r="0" t="0"/>
          <a:stretch/>
        </p:blipFill>
        <p:spPr>
          <a:xfrm>
            <a:off x="2673725" y="2849400"/>
            <a:ext cx="1723600" cy="13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4918" y="2706525"/>
            <a:ext cx="1666432" cy="1568593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56"/>
          <p:cNvSpPr txBox="1"/>
          <p:nvPr/>
        </p:nvSpPr>
        <p:spPr>
          <a:xfrm>
            <a:off x="3017727" y="4199600"/>
            <a:ext cx="103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Regressão</a:t>
            </a:r>
            <a:endParaRPr b="1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56"/>
          <p:cNvSpPr txBox="1"/>
          <p:nvPr/>
        </p:nvSpPr>
        <p:spPr>
          <a:xfrm>
            <a:off x="5110150" y="4199600"/>
            <a:ext cx="122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Classificação</a:t>
            </a:r>
            <a:endParaRPr b="1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7"/>
          <p:cNvSpPr txBox="1"/>
          <p:nvPr>
            <p:ph type="title"/>
          </p:nvPr>
        </p:nvSpPr>
        <p:spPr>
          <a:xfrm>
            <a:off x="1095900" y="2285400"/>
            <a:ext cx="695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Viés e Variância em Redes Neurais Artificiais</a:t>
            </a:r>
            <a:endParaRPr/>
          </a:p>
        </p:txBody>
      </p:sp>
      <p:sp>
        <p:nvSpPr>
          <p:cNvPr id="589" name="Google Shape;589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Viés (como parâmetro da rede)</a:t>
            </a:r>
            <a:endParaRPr/>
          </a:p>
        </p:txBody>
      </p:sp>
      <p:sp>
        <p:nvSpPr>
          <p:cNvPr id="595" name="Google Shape;595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É um valor ajustável que é somado à saída de cada neurônio;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Funciona como um "ajuste fino" que ajuda a rede a aprender funções mais complexas;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Não depende das entradas;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Não precisa ser pequeno ou grande, apenas o valor certo para a tarefa;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Treinado junto com os pesos durante o aprendizado.</a:t>
            </a:r>
            <a:endParaRPr sz="2000"/>
          </a:p>
        </p:txBody>
      </p:sp>
      <p:sp>
        <p:nvSpPr>
          <p:cNvPr id="596" name="Google Shape;596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Viés (como parâmetro da rede)</a:t>
            </a:r>
            <a:endParaRPr/>
          </a:p>
        </p:txBody>
      </p:sp>
      <p:sp>
        <p:nvSpPr>
          <p:cNvPr id="602" name="Google Shape;602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3" name="Google Shape;60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3189" y="1503025"/>
            <a:ext cx="5577625" cy="30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59"/>
          <p:cNvSpPr/>
          <p:nvPr/>
        </p:nvSpPr>
        <p:spPr>
          <a:xfrm>
            <a:off x="5071025" y="1660300"/>
            <a:ext cx="6096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Viés (como componente de erro do modelo)</a:t>
            </a:r>
            <a:endParaRPr/>
          </a:p>
        </p:txBody>
      </p:sp>
      <p:sp>
        <p:nvSpPr>
          <p:cNvPr id="610" name="Google Shape;610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Refere-se à simplicidade do modelo;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Um modelo com alto viés (bias):</a:t>
            </a:r>
            <a:endParaRPr sz="20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É muito simples para aprender os padrões;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Comete muitos erros mesmo nos dados de treino;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Sofre de underfitting.</a:t>
            </a:r>
            <a:endParaRPr sz="16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Causa: rede pequena demais, mal configurada ou treinada.</a:t>
            </a:r>
            <a:endParaRPr sz="2000"/>
          </a:p>
        </p:txBody>
      </p:sp>
      <p:sp>
        <p:nvSpPr>
          <p:cNvPr id="611" name="Google Shape;611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Variância</a:t>
            </a:r>
            <a:endParaRPr/>
          </a:p>
        </p:txBody>
      </p:sp>
      <p:sp>
        <p:nvSpPr>
          <p:cNvPr id="617" name="Google Shape;617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Mede o quanto o modelo muda se os dados mudarem;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Um modelo com alta variância:</a:t>
            </a:r>
            <a:endParaRPr sz="20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Aprende até os ruídos dos dados de treino;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Vai muito bem no treino, mas mal nos dados novos;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Sofre de overfitting.</a:t>
            </a:r>
            <a:endParaRPr sz="16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Causa: rede muito complexa, com poucos dados ou sem regularização.</a:t>
            </a:r>
            <a:endParaRPr sz="2000"/>
          </a:p>
        </p:txBody>
      </p:sp>
      <p:sp>
        <p:nvSpPr>
          <p:cNvPr id="618" name="Google Shape;618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Bias durante o Treinamento</a:t>
            </a:r>
            <a:endParaRPr/>
          </a:p>
        </p:txBody>
      </p:sp>
      <p:sp>
        <p:nvSpPr>
          <p:cNvPr id="624" name="Google Shape;624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5" name="Google Shape;625;p62" title="bias_train.png"/>
          <p:cNvPicPr preferRelativeResize="0"/>
          <p:nvPr/>
        </p:nvPicPr>
        <p:blipFill rotWithShape="1">
          <a:blip r:embed="rId3">
            <a:alphaModFix/>
          </a:blip>
          <a:srcRect b="15153" l="4487" r="4668" t="15071"/>
          <a:stretch/>
        </p:blipFill>
        <p:spPr>
          <a:xfrm>
            <a:off x="1486650" y="1593650"/>
            <a:ext cx="6170702" cy="266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Bias durante o Teste</a:t>
            </a:r>
            <a:endParaRPr/>
          </a:p>
        </p:txBody>
      </p:sp>
      <p:sp>
        <p:nvSpPr>
          <p:cNvPr id="631" name="Google Shape;631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2" name="Google Shape;632;p63" title="bias_test.png"/>
          <p:cNvPicPr preferRelativeResize="0"/>
          <p:nvPr/>
        </p:nvPicPr>
        <p:blipFill rotWithShape="1">
          <a:blip r:embed="rId3">
            <a:alphaModFix/>
          </a:blip>
          <a:srcRect b="15345" l="4421" r="4403" t="15469"/>
          <a:stretch/>
        </p:blipFill>
        <p:spPr>
          <a:xfrm>
            <a:off x="1475338" y="1616300"/>
            <a:ext cx="6193325" cy="26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Comparação viés (bias) treino e teste</a:t>
            </a:r>
            <a:endParaRPr/>
          </a:p>
        </p:txBody>
      </p:sp>
      <p:sp>
        <p:nvSpPr>
          <p:cNvPr id="638" name="Google Shape;638;p64"/>
          <p:cNvSpPr txBox="1"/>
          <p:nvPr>
            <p:ph idx="1" type="body"/>
          </p:nvPr>
        </p:nvSpPr>
        <p:spPr>
          <a:xfrm>
            <a:off x="311700" y="3489425"/>
            <a:ext cx="85206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f3 tem baixo viés por ser flexível, mas alta variância, com pior desempenho em novos dados;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f3 é overfitting: trabalha bem com os dados de treino, mas é ruim no dataset de teste.</a:t>
            </a:r>
            <a:endParaRPr/>
          </a:p>
        </p:txBody>
      </p:sp>
      <p:sp>
        <p:nvSpPr>
          <p:cNvPr id="639" name="Google Shape;639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0" name="Google Shape;640;p64" title="bias_train.png"/>
          <p:cNvPicPr preferRelativeResize="0"/>
          <p:nvPr/>
        </p:nvPicPr>
        <p:blipFill rotWithShape="1">
          <a:blip r:embed="rId3">
            <a:alphaModFix/>
          </a:blip>
          <a:srcRect b="13871" l="4501" r="46880" t="12920"/>
          <a:stretch/>
        </p:blipFill>
        <p:spPr>
          <a:xfrm>
            <a:off x="1788775" y="1525700"/>
            <a:ext cx="2116022" cy="18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64" title="bias_test.png"/>
          <p:cNvPicPr preferRelativeResize="0"/>
          <p:nvPr/>
        </p:nvPicPr>
        <p:blipFill rotWithShape="1">
          <a:blip r:embed="rId4">
            <a:alphaModFix/>
          </a:blip>
          <a:srcRect b="15144" l="4067" r="46248" t="14048"/>
          <a:stretch/>
        </p:blipFill>
        <p:spPr>
          <a:xfrm>
            <a:off x="5119425" y="1525700"/>
            <a:ext cx="2235802" cy="185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64"/>
          <p:cNvSpPr txBox="1"/>
          <p:nvPr/>
        </p:nvSpPr>
        <p:spPr>
          <a:xfrm>
            <a:off x="2477350" y="1125500"/>
            <a:ext cx="12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Base de treino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64"/>
          <p:cNvSpPr txBox="1"/>
          <p:nvPr/>
        </p:nvSpPr>
        <p:spPr>
          <a:xfrm>
            <a:off x="5613125" y="1125500"/>
            <a:ext cx="12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Base de teste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Comparação viés (bias) treino e teste</a:t>
            </a:r>
            <a:endParaRPr/>
          </a:p>
        </p:txBody>
      </p:sp>
      <p:sp>
        <p:nvSpPr>
          <p:cNvPr id="649" name="Google Shape;649;p65"/>
          <p:cNvSpPr txBox="1"/>
          <p:nvPr>
            <p:ph idx="1" type="body"/>
          </p:nvPr>
        </p:nvSpPr>
        <p:spPr>
          <a:xfrm>
            <a:off x="311700" y="3859500"/>
            <a:ext cx="85206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f2 é underfitting (possui um viés alto, mas ao mesmo tempo, uma baixa variância)</a:t>
            </a:r>
            <a:endParaRPr/>
          </a:p>
        </p:txBody>
      </p:sp>
      <p:sp>
        <p:nvSpPr>
          <p:cNvPr id="650" name="Google Shape;650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1" name="Google Shape;651;p65" title="bias_train.png"/>
          <p:cNvPicPr preferRelativeResize="0"/>
          <p:nvPr/>
        </p:nvPicPr>
        <p:blipFill rotWithShape="1">
          <a:blip r:embed="rId3">
            <a:alphaModFix/>
          </a:blip>
          <a:srcRect b="13871" l="4501" r="46880" t="12920"/>
          <a:stretch/>
        </p:blipFill>
        <p:spPr>
          <a:xfrm>
            <a:off x="1909612" y="1525700"/>
            <a:ext cx="202415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65" title="bias_test.png"/>
          <p:cNvPicPr preferRelativeResize="0"/>
          <p:nvPr/>
        </p:nvPicPr>
        <p:blipFill rotWithShape="1">
          <a:blip r:embed="rId4">
            <a:alphaModFix/>
          </a:blip>
          <a:srcRect b="15144" l="4067" r="46248" t="14048"/>
          <a:stretch/>
        </p:blipFill>
        <p:spPr>
          <a:xfrm>
            <a:off x="5095657" y="1525700"/>
            <a:ext cx="2138731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65"/>
          <p:cNvSpPr txBox="1"/>
          <p:nvPr/>
        </p:nvSpPr>
        <p:spPr>
          <a:xfrm>
            <a:off x="2477350" y="1125500"/>
            <a:ext cx="12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Base de treino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65"/>
          <p:cNvSpPr txBox="1"/>
          <p:nvPr/>
        </p:nvSpPr>
        <p:spPr>
          <a:xfrm>
            <a:off x="5613125" y="1125500"/>
            <a:ext cx="12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Base de teste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</a:t>
            </a:r>
            <a:endParaRPr/>
          </a:p>
        </p:txBody>
      </p:sp>
      <p:sp>
        <p:nvSpPr>
          <p:cNvPr id="100" name="Google Shape;10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4875" y="1017725"/>
            <a:ext cx="527425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Ilustração gráfica de bias e variância</a:t>
            </a:r>
            <a:endParaRPr/>
          </a:p>
        </p:txBody>
      </p:sp>
      <p:sp>
        <p:nvSpPr>
          <p:cNvPr id="660" name="Google Shape;660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61" name="Google Shape;661;p66"/>
          <p:cNvGrpSpPr/>
          <p:nvPr/>
        </p:nvGrpSpPr>
        <p:grpSpPr>
          <a:xfrm>
            <a:off x="2258450" y="1239450"/>
            <a:ext cx="3852813" cy="3246950"/>
            <a:chOff x="2258450" y="1239450"/>
            <a:chExt cx="3852813" cy="3246950"/>
          </a:xfrm>
        </p:grpSpPr>
        <p:pic>
          <p:nvPicPr>
            <p:cNvPr id="662" name="Google Shape;662;p66"/>
            <p:cNvPicPr preferRelativeResize="0"/>
            <p:nvPr/>
          </p:nvPicPr>
          <p:blipFill rotWithShape="1">
            <a:blip r:embed="rId3">
              <a:alphaModFix/>
            </a:blip>
            <a:srcRect b="14374" l="16330" r="11819" t="9085"/>
            <a:stretch/>
          </p:blipFill>
          <p:spPr>
            <a:xfrm>
              <a:off x="3354463" y="1608750"/>
              <a:ext cx="2756800" cy="2877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3" name="Google Shape;663;p66"/>
            <p:cNvSpPr txBox="1"/>
            <p:nvPr/>
          </p:nvSpPr>
          <p:spPr>
            <a:xfrm>
              <a:off x="3482863" y="1291550"/>
              <a:ext cx="1170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Baixa variância</a:t>
              </a:r>
              <a:endPara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6"/>
            <p:cNvSpPr txBox="1"/>
            <p:nvPr/>
          </p:nvSpPr>
          <p:spPr>
            <a:xfrm>
              <a:off x="4896588" y="1291550"/>
              <a:ext cx="1063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Alta variância</a:t>
              </a:r>
              <a:endPara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66"/>
            <p:cNvSpPr txBox="1"/>
            <p:nvPr/>
          </p:nvSpPr>
          <p:spPr>
            <a:xfrm rot="-5400000">
              <a:off x="2794838" y="2080750"/>
              <a:ext cx="845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Baixo bias</a:t>
              </a:r>
              <a:endPara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66"/>
            <p:cNvSpPr txBox="1"/>
            <p:nvPr/>
          </p:nvSpPr>
          <p:spPr>
            <a:xfrm rot="-5400000">
              <a:off x="2842388" y="3627900"/>
              <a:ext cx="75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Alto bias</a:t>
              </a:r>
              <a:endPara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67" name="Google Shape;667;p66"/>
            <p:cNvCxnSpPr/>
            <p:nvPr/>
          </p:nvCxnSpPr>
          <p:spPr>
            <a:xfrm>
              <a:off x="2922950" y="1533225"/>
              <a:ext cx="627000" cy="279300"/>
            </a:xfrm>
            <a:prstGeom prst="straightConnector1">
              <a:avLst/>
            </a:prstGeom>
            <a:noFill/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68" name="Google Shape;668;p66"/>
            <p:cNvSpPr txBox="1"/>
            <p:nvPr/>
          </p:nvSpPr>
          <p:spPr>
            <a:xfrm>
              <a:off x="2258450" y="1239450"/>
              <a:ext cx="774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IDEAL!</a:t>
              </a:r>
              <a:endPara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Dilema Viés x Variância</a:t>
            </a:r>
            <a:endParaRPr/>
          </a:p>
        </p:txBody>
      </p:sp>
      <p:sp>
        <p:nvSpPr>
          <p:cNvPr id="674" name="Google Shape;674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Modelos simples demais = alto viés;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Modelos complexos demais = alta variância;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 desafio é encontrar o ponto ideal:</a:t>
            </a:r>
            <a:endParaRPr sz="22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Aprender bem os dados;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Generalizar para novos exemplos.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75" name="Google Shape;675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Resumo</a:t>
            </a:r>
            <a:endParaRPr/>
          </a:p>
        </p:txBody>
      </p:sp>
      <p:sp>
        <p:nvSpPr>
          <p:cNvPr id="681" name="Google Shape;681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Viés pode significar parâmetro do neurônio ou erro do modelo;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Variância mede a sensibilidade do modelo aos dados de treino;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Buscar o equilíbrio entre os dois é essencial;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Técnicas como regularização, validação cruzada, e arquitetura adequada ajudam nesse equilíbrio.</a:t>
            </a:r>
            <a:endParaRPr sz="2000"/>
          </a:p>
        </p:txBody>
      </p:sp>
      <p:sp>
        <p:nvSpPr>
          <p:cNvPr id="682" name="Google Shape;682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Quantos parâmetros uma rede neural profunda tem?</a:t>
            </a:r>
            <a:endParaRPr/>
          </a:p>
        </p:txBody>
      </p:sp>
      <p:sp>
        <p:nvSpPr>
          <p:cNvPr id="688" name="Google Shape;688;p69"/>
          <p:cNvSpPr txBox="1"/>
          <p:nvPr>
            <p:ph idx="1" type="body"/>
          </p:nvPr>
        </p:nvSpPr>
        <p:spPr>
          <a:xfrm>
            <a:off x="311700" y="1152475"/>
            <a:ext cx="85206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Uma rede neural profunda pode possuir muitos parâmetros (pesos e bias) a serem aprendidos:</a:t>
            </a:r>
            <a:endParaRPr/>
          </a:p>
        </p:txBody>
      </p:sp>
      <p:sp>
        <p:nvSpPr>
          <p:cNvPr id="689" name="Google Shape;689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0" name="Google Shape;690;p69"/>
          <p:cNvSpPr/>
          <p:nvPr/>
        </p:nvSpPr>
        <p:spPr>
          <a:xfrm>
            <a:off x="964325" y="2355650"/>
            <a:ext cx="1271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1000 atributos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69"/>
          <p:cNvSpPr/>
          <p:nvPr/>
        </p:nvSpPr>
        <p:spPr>
          <a:xfrm>
            <a:off x="2945650" y="2355650"/>
            <a:ext cx="1271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FC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500 neurônios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69"/>
          <p:cNvSpPr/>
          <p:nvPr/>
        </p:nvSpPr>
        <p:spPr>
          <a:xfrm>
            <a:off x="4927000" y="2355650"/>
            <a:ext cx="1271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FC </a:t>
            </a:r>
            <a:r>
              <a:rPr lang="en">
                <a:solidFill>
                  <a:schemeClr val="dk1"/>
                </a:solidFill>
              </a:rPr>
              <a:t>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 neurônios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69"/>
          <p:cNvSpPr/>
          <p:nvPr/>
        </p:nvSpPr>
        <p:spPr>
          <a:xfrm>
            <a:off x="6908350" y="2355650"/>
            <a:ext cx="1271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Saída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neurônio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69"/>
          <p:cNvSpPr txBox="1"/>
          <p:nvPr/>
        </p:nvSpPr>
        <p:spPr>
          <a:xfrm>
            <a:off x="964325" y="3330825"/>
            <a:ext cx="179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FC: fully connected layer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69"/>
          <p:cNvSpPr txBox="1"/>
          <p:nvPr/>
        </p:nvSpPr>
        <p:spPr>
          <a:xfrm>
            <a:off x="2937475" y="3700125"/>
            <a:ext cx="4263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C</a:t>
            </a: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amada FC</a:t>
            </a:r>
            <a:r>
              <a:rPr lang="en" sz="1200">
                <a:solidFill>
                  <a:schemeClr val="dk2"/>
                </a:solidFill>
              </a:rPr>
              <a:t>1</a:t>
            </a: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1000 </a:t>
            </a:r>
            <a:r>
              <a:rPr lang="en" sz="1200">
                <a:solidFill>
                  <a:schemeClr val="dk2"/>
                </a:solidFill>
              </a:rPr>
              <a:t>⦁</a:t>
            </a: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500 = 500.000 pesos + 500 bias terms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C</a:t>
            </a: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amada FC2: 5</a:t>
            </a:r>
            <a:r>
              <a:rPr lang="en" sz="1200">
                <a:solidFill>
                  <a:schemeClr val="dk2"/>
                </a:solidFill>
              </a:rPr>
              <a:t>00 ⦁ 50 = </a:t>
            </a: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25.000 pesos + 50 bias terms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Camada de saída: 50 </a:t>
            </a:r>
            <a:r>
              <a:rPr lang="en" sz="1200">
                <a:solidFill>
                  <a:schemeClr val="dk2"/>
                </a:solidFill>
              </a:rPr>
              <a:t>⦁</a:t>
            </a: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1 = 50 pesos + 1 bias term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Total: 525.601 params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Resultando, assim, em modelos muito complexos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6" name="Google Shape;696;p69"/>
          <p:cNvCxnSpPr>
            <a:stCxn id="690" idx="3"/>
            <a:endCxn id="691" idx="1"/>
          </p:cNvCxnSpPr>
          <p:nvPr/>
        </p:nvCxnSpPr>
        <p:spPr>
          <a:xfrm>
            <a:off x="2235725" y="2642000"/>
            <a:ext cx="70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7" name="Google Shape;697;p69"/>
          <p:cNvCxnSpPr>
            <a:stCxn id="691" idx="3"/>
            <a:endCxn id="692" idx="1"/>
          </p:cNvCxnSpPr>
          <p:nvPr/>
        </p:nvCxnSpPr>
        <p:spPr>
          <a:xfrm>
            <a:off x="4217050" y="2642000"/>
            <a:ext cx="71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8" name="Google Shape;698;p69"/>
          <p:cNvCxnSpPr>
            <a:stCxn id="692" idx="3"/>
            <a:endCxn id="693" idx="1"/>
          </p:cNvCxnSpPr>
          <p:nvPr/>
        </p:nvCxnSpPr>
        <p:spPr>
          <a:xfrm>
            <a:off x="6198400" y="2642000"/>
            <a:ext cx="71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0"/>
          <p:cNvSpPr txBox="1"/>
          <p:nvPr>
            <p:ph type="title"/>
          </p:nvPr>
        </p:nvSpPr>
        <p:spPr>
          <a:xfrm>
            <a:off x="1685700" y="2285400"/>
            <a:ext cx="577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Técnicas de Regularização de Modelos</a:t>
            </a:r>
            <a:endParaRPr/>
          </a:p>
        </p:txBody>
      </p:sp>
      <p:sp>
        <p:nvSpPr>
          <p:cNvPr id="704" name="Google Shape;704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 que é Regularização?</a:t>
            </a:r>
            <a:endParaRPr/>
          </a:p>
        </p:txBody>
      </p:sp>
      <p:sp>
        <p:nvSpPr>
          <p:cNvPr id="710" name="Google Shape;710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Técnicas que ajudam a evitar o overfitting;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Fazem o modelo generalizar melhor para novos dados;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Agem como um "freio" na complexidade da rede;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Objetivo: equilíbrio entre aprender e não exagerar.</a:t>
            </a:r>
            <a:endParaRPr sz="2200"/>
          </a:p>
        </p:txBody>
      </p:sp>
      <p:sp>
        <p:nvSpPr>
          <p:cNvPr id="711" name="Google Shape;711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Dropout</a:t>
            </a:r>
            <a:endParaRPr/>
          </a:p>
        </p:txBody>
      </p:sp>
      <p:sp>
        <p:nvSpPr>
          <p:cNvPr id="717" name="Google Shape;717;p72"/>
          <p:cNvSpPr txBox="1"/>
          <p:nvPr>
            <p:ph idx="1" type="body"/>
          </p:nvPr>
        </p:nvSpPr>
        <p:spPr>
          <a:xfrm>
            <a:off x="311700" y="1017725"/>
            <a:ext cx="8520600" cy="21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Técnica de regularização para redes neurais;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Ajuda a evitar overfitting;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Durante o treino, neurônios são desligados aleatoriamente;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Reduz a dependência entre neurônios;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cada passo, uma sub-rede diferente é treinada;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 teste, todos os neurônios são usados, com ajuste nos pesos.</a:t>
            </a:r>
            <a:endParaRPr sz="2000"/>
          </a:p>
        </p:txBody>
      </p:sp>
      <p:sp>
        <p:nvSpPr>
          <p:cNvPr id="718" name="Google Shape;718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9" name="Google Shape;719;p72"/>
          <p:cNvGrpSpPr/>
          <p:nvPr/>
        </p:nvGrpSpPr>
        <p:grpSpPr>
          <a:xfrm>
            <a:off x="2658349" y="3096525"/>
            <a:ext cx="3827293" cy="1701467"/>
            <a:chOff x="2043850" y="2533997"/>
            <a:chExt cx="4268674" cy="2129229"/>
          </a:xfrm>
        </p:grpSpPr>
        <p:pic>
          <p:nvPicPr>
            <p:cNvPr id="720" name="Google Shape;720;p7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43850" y="2872700"/>
              <a:ext cx="1713150" cy="1790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1" name="Google Shape;721;p7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99374" y="2872710"/>
              <a:ext cx="1713150" cy="17905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2" name="Google Shape;722;p72"/>
            <p:cNvSpPr txBox="1"/>
            <p:nvPr/>
          </p:nvSpPr>
          <p:spPr>
            <a:xfrm>
              <a:off x="2308514" y="2533997"/>
              <a:ext cx="11838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Sem dropout</a:t>
              </a:r>
              <a:endPara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72"/>
            <p:cNvSpPr txBox="1"/>
            <p:nvPr/>
          </p:nvSpPr>
          <p:spPr>
            <a:xfrm>
              <a:off x="4864046" y="2533997"/>
              <a:ext cx="11838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6AA84F"/>
                  </a:solidFill>
                  <a:latin typeface="Arial"/>
                  <a:ea typeface="Arial"/>
                  <a:cs typeface="Arial"/>
                  <a:sym typeface="Arial"/>
                </a:rPr>
                <a:t>Com dropout</a:t>
              </a:r>
              <a:endParaRPr b="0" i="0" sz="10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369846bba2c_0_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Dropout</a:t>
            </a:r>
            <a:endParaRPr/>
          </a:p>
        </p:txBody>
      </p:sp>
      <p:sp>
        <p:nvSpPr>
          <p:cNvPr id="729" name="Google Shape;729;g369846bba2c_0_16"/>
          <p:cNvSpPr txBox="1"/>
          <p:nvPr>
            <p:ph idx="1" type="body"/>
          </p:nvPr>
        </p:nvSpPr>
        <p:spPr>
          <a:xfrm>
            <a:off x="311700" y="1017725"/>
            <a:ext cx="8520600" cy="21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Evita coadaptação entre neurônios;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Atua como um ensemble de sub-redes;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Taxa de dropout define quantos neurônios desligar (ex: 0.5);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Usado principalmente em camadas densas;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Simples e eficaz em muitos casos;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Cuidado com excesso: pode atrapalhar o aprendizado.</a:t>
            </a:r>
            <a:endParaRPr sz="2000"/>
          </a:p>
        </p:txBody>
      </p:sp>
      <p:sp>
        <p:nvSpPr>
          <p:cNvPr id="730" name="Google Shape;730;g369846bba2c_0_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369846bba2c_0_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 (Aumento de Dados)</a:t>
            </a:r>
            <a:endParaRPr/>
          </a:p>
        </p:txBody>
      </p:sp>
      <p:sp>
        <p:nvSpPr>
          <p:cNvPr id="736" name="Google Shape;736;g369846bba2c_0_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Técnica para criar mais dados a partir dos dados existentes;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Ajuda a reduzir overfitting em modelos de machine learning;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Torna os modelos mais robustos e generalizáveis;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Pode ser aplicada em imagens, textos, áudios e mais.</a:t>
            </a:r>
            <a:endParaRPr sz="2000"/>
          </a:p>
        </p:txBody>
      </p:sp>
      <p:sp>
        <p:nvSpPr>
          <p:cNvPr id="737" name="Google Shape;737;g369846bba2c_0_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Aumento em Imagens</a:t>
            </a:r>
            <a:endParaRPr/>
          </a:p>
        </p:txBody>
      </p:sp>
      <p:sp>
        <p:nvSpPr>
          <p:cNvPr id="743" name="Google Shape;743;p73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Rotação, espelhamento, corte e escala;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Alterações de brilho, contraste e ruído;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Aplicação de transformações geométricas;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Simula variações do mundo real.</a:t>
            </a:r>
            <a:endParaRPr sz="2000"/>
          </a:p>
        </p:txBody>
      </p:sp>
      <p:sp>
        <p:nvSpPr>
          <p:cNvPr id="744" name="Google Shape;744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5" name="Google Shape;745;p73"/>
          <p:cNvPicPr preferRelativeResize="0"/>
          <p:nvPr/>
        </p:nvPicPr>
        <p:blipFill rotWithShape="1">
          <a:blip r:embed="rId3">
            <a:alphaModFix/>
          </a:blip>
          <a:srcRect b="3935" l="14139" r="15018" t="7435"/>
          <a:stretch/>
        </p:blipFill>
        <p:spPr>
          <a:xfrm>
            <a:off x="3181713" y="2706525"/>
            <a:ext cx="2780575" cy="195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Batch</a:t>
            </a:r>
            <a:endParaRPr/>
          </a:p>
        </p:txBody>
      </p:sp>
      <p:sp>
        <p:nvSpPr>
          <p:cNvPr id="107" name="Google Shape;10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7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 o gradiente com todos os dados de uma vez;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Batch = grupo de dados;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“Você espera ver todos os dados antes de dar um passo”;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Mais preciso;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Mais lento.</a:t>
            </a:r>
            <a:endParaRPr sz="26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369846bba2c_0_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Aumento em Texto</a:t>
            </a:r>
            <a:endParaRPr/>
          </a:p>
        </p:txBody>
      </p:sp>
      <p:sp>
        <p:nvSpPr>
          <p:cNvPr id="751" name="Google Shape;751;g369846bba2c_0_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Substituição por sinônimos;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Tradução e retrotradução (back-translation);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Inserção, remoção e troca de palavras;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Gera novas frases com o mesmo sentido.</a:t>
            </a:r>
            <a:endParaRPr sz="2000"/>
          </a:p>
        </p:txBody>
      </p:sp>
      <p:sp>
        <p:nvSpPr>
          <p:cNvPr id="752" name="Google Shape;752;g369846bba2c_0_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3" name="Google Shape;753;g369846bba2c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012" y="2751400"/>
            <a:ext cx="5137975" cy="18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369846bba2c_0_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Aumento em Áudio</a:t>
            </a:r>
            <a:endParaRPr/>
          </a:p>
        </p:txBody>
      </p:sp>
      <p:sp>
        <p:nvSpPr>
          <p:cNvPr id="759" name="Google Shape;759;g369846bba2c_0_46"/>
          <p:cNvSpPr txBox="1"/>
          <p:nvPr>
            <p:ph idx="1" type="body"/>
          </p:nvPr>
        </p:nvSpPr>
        <p:spPr>
          <a:xfrm>
            <a:off x="311700" y="1017725"/>
            <a:ext cx="8520600" cy="15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Mudança de velocidade e pitch;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Adição de ruídos de fundo;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Corte e mistura de trechos;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Simula diferentes ambientes de gravação.</a:t>
            </a:r>
            <a:endParaRPr/>
          </a:p>
        </p:txBody>
      </p:sp>
      <p:sp>
        <p:nvSpPr>
          <p:cNvPr id="760" name="Google Shape;760;g369846bba2c_0_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1" name="Google Shape;761;g369846bba2c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4017" y="2754688"/>
            <a:ext cx="2353725" cy="238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g369846bba2c_0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75" y="2754675"/>
            <a:ext cx="2353725" cy="2388787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g369846bba2c_0_46"/>
          <p:cNvSpPr txBox="1"/>
          <p:nvPr/>
        </p:nvSpPr>
        <p:spPr>
          <a:xfrm>
            <a:off x="4164075" y="2450925"/>
            <a:ext cx="73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Ruído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64" name="Google Shape;764;g369846bba2c_0_46"/>
          <p:cNvSpPr txBox="1"/>
          <p:nvPr/>
        </p:nvSpPr>
        <p:spPr>
          <a:xfrm>
            <a:off x="6878288" y="2450925"/>
            <a:ext cx="73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Tom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65" name="Google Shape;765;g369846bba2c_0_46"/>
          <p:cNvSpPr txBox="1"/>
          <p:nvPr/>
        </p:nvSpPr>
        <p:spPr>
          <a:xfrm>
            <a:off x="1174052" y="2450925"/>
            <a:ext cx="86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Velocidade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766" name="Google Shape;766;g369846bba2c_0_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9975" y="2754699"/>
            <a:ext cx="2353725" cy="2388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Regularizações L2 (Weight Decay)</a:t>
            </a:r>
            <a:endParaRPr/>
          </a:p>
        </p:txBody>
      </p:sp>
      <p:sp>
        <p:nvSpPr>
          <p:cNvPr id="772" name="Google Shape;772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Reduz pesos grandes, mantendo o modelo simples;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Adiciona um termo de penalização na função de erro;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Evita que o modelo dependa demais de conexões específicas;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Custo total = Erro + λ⋅∑w²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 são os pesos;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λ (lambda) é um número que diz quanto a gente se importa com a regularização (ex: 0.01 ou 0.1).</a:t>
            </a:r>
            <a:endParaRPr/>
          </a:p>
        </p:txBody>
      </p:sp>
      <p:sp>
        <p:nvSpPr>
          <p:cNvPr id="773" name="Google Shape;773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4" name="Google Shape;774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3750" y="2553362"/>
            <a:ext cx="5736499" cy="6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369846bba2c_0_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Regularização L2 (Ridge) – Exemplo</a:t>
            </a:r>
            <a:endParaRPr/>
          </a:p>
        </p:txBody>
      </p:sp>
      <p:sp>
        <p:nvSpPr>
          <p:cNvPr id="780" name="Google Shape;780;g369846bba2c_0_63"/>
          <p:cNvSpPr txBox="1"/>
          <p:nvPr>
            <p:ph idx="1" type="body"/>
          </p:nvPr>
        </p:nvSpPr>
        <p:spPr>
          <a:xfrm>
            <a:off x="311700" y="1967650"/>
            <a:ext cx="8520600" cy="26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θ</a:t>
            </a:r>
            <a:r>
              <a:rPr lang="en"/>
              <a:t> = [2, −3, 0.5], λ = 0.1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Penalidade: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0.1×(22 + (−3)×2 + 0.52) = 0.1 × (4 + 9 + 0.25) = 0.1×13.25 = 1.325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Resultado: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Todos os pesos são reduzidos suavemente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Evita overfitting sem eliminar variáveis</a:t>
            </a:r>
            <a:endParaRPr/>
          </a:p>
        </p:txBody>
      </p:sp>
      <p:sp>
        <p:nvSpPr>
          <p:cNvPr id="781" name="Google Shape;781;g369846bba2c_0_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2" name="Google Shape;782;g369846bba2c_0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3750" y="1234687"/>
            <a:ext cx="5736499" cy="6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Regularizações L1 (Lasso)</a:t>
            </a:r>
            <a:endParaRPr/>
          </a:p>
        </p:txBody>
      </p:sp>
      <p:sp>
        <p:nvSpPr>
          <p:cNvPr id="788" name="Google Shape;788;p75"/>
          <p:cNvSpPr txBox="1"/>
          <p:nvPr>
            <p:ph idx="1" type="body"/>
          </p:nvPr>
        </p:nvSpPr>
        <p:spPr>
          <a:xfrm>
            <a:off x="311700" y="1152475"/>
            <a:ext cx="8520600" cy="3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Penaliza pesos, mas tende a zerar alguns deles;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Adiciona um termo de penalização mais agressivo na função de custo;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Modelo com menos conexões ativas;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Custo total = Erro + λ⋅∑∣w∣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 são os pesos;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λ (lambda) é um número que diz importância dada à regularização (ex: 0.01 ou 0.1).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Pode-se combinar L1 + L2, o que é conhecido como Elastic Net.</a:t>
            </a:r>
            <a:endParaRPr/>
          </a:p>
        </p:txBody>
      </p:sp>
      <p:sp>
        <p:nvSpPr>
          <p:cNvPr id="789" name="Google Shape;789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0" name="Google Shape;790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2772" y="2285399"/>
            <a:ext cx="571845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369846bba2c_0_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Regularização L1 (Lasso) – Exemplo</a:t>
            </a:r>
            <a:endParaRPr/>
          </a:p>
        </p:txBody>
      </p:sp>
      <p:sp>
        <p:nvSpPr>
          <p:cNvPr id="796" name="Google Shape;796;g369846bba2c_0_75"/>
          <p:cNvSpPr txBox="1"/>
          <p:nvPr>
            <p:ph idx="1" type="body"/>
          </p:nvPr>
        </p:nvSpPr>
        <p:spPr>
          <a:xfrm>
            <a:off x="311700" y="1760525"/>
            <a:ext cx="8520600" cy="30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θ</a:t>
            </a:r>
            <a:r>
              <a:rPr lang="en"/>
              <a:t> = [2, −3, 0.5], λ = 0.1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Penalidade: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0.1×(∣2∣ + ∣−3∣ + ∣0.5∣) = 0.1×5.5 = 0.55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penalização é somada ao erro do modelo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Resultado: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Modelo tende a zerar coeficientes menos relevantes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Ideal quando só algumas variáveis são úteis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g369846bba2c_0_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8" name="Google Shape;798;g369846bba2c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97" y="1152474"/>
            <a:ext cx="571845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Early Stopping</a:t>
            </a:r>
            <a:endParaRPr/>
          </a:p>
        </p:txBody>
      </p:sp>
      <p:sp>
        <p:nvSpPr>
          <p:cNvPr id="804" name="Google Shape;804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Observa o erro em dados de validação;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 o erro piora mesmo com mais épocas, paramos o treinamento;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Evita que o modelo comece a memorizar os dados;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Simples e eficaz.</a:t>
            </a:r>
            <a:endParaRPr sz="2200"/>
          </a:p>
        </p:txBody>
      </p:sp>
      <p:sp>
        <p:nvSpPr>
          <p:cNvPr id="805" name="Google Shape;805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Resumo</a:t>
            </a:r>
            <a:endParaRPr/>
          </a:p>
        </p:txBody>
      </p:sp>
      <p:sp>
        <p:nvSpPr>
          <p:cNvPr id="811" name="Google Shape;811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Técnicas abordadas:</a:t>
            </a:r>
            <a:endParaRPr sz="22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Dropout;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Aumento de Dados;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Regularização L1 e L2;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Early Stopping;</a:t>
            </a:r>
            <a:endParaRPr sz="18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Regularização = controle contra overfitting;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 segredo está no equilíbrio entre aprender e não decorar.</a:t>
            </a:r>
            <a:endParaRPr sz="2200"/>
          </a:p>
        </p:txBody>
      </p:sp>
      <p:sp>
        <p:nvSpPr>
          <p:cNvPr id="812" name="Google Shape;812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78"/>
          <p:cNvSpPr txBox="1"/>
          <p:nvPr>
            <p:ph type="title"/>
          </p:nvPr>
        </p:nvSpPr>
        <p:spPr>
          <a:xfrm>
            <a:off x="2685600" y="2285400"/>
            <a:ext cx="377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Partindo para o código…</a:t>
            </a:r>
            <a:endParaRPr/>
          </a:p>
        </p:txBody>
      </p:sp>
      <p:sp>
        <p:nvSpPr>
          <p:cNvPr id="818" name="Google Shape;818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824" name="Google Shape;824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[1] Underfitting and Overfitting in Machine Learning.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https://www.geeksforgeeks.org/underfitting-and-overfitting-in-machine-learning/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[2] O Neurônio Biológico e Matemático.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https://www.deeplearningbook.com.br/o-neuronio-biologico-e-matematico/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[3] Data Augmentation.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https://www.ibm.com/br-pt/think/topics/data-augmentation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25" name="Google Shape;825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Batch</a:t>
            </a:r>
            <a:endParaRPr/>
          </a:p>
        </p:txBody>
      </p:sp>
      <p:sp>
        <p:nvSpPr>
          <p:cNvPr id="114" name="Google Shape;11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8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Demonstração matemática (regressão):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pic>
        <p:nvPicPr>
          <p:cNvPr id="116" name="Google Shape;11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3856" y="2329725"/>
            <a:ext cx="4656300" cy="65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 txBox="1"/>
          <p:nvPr>
            <p:ph idx="1" type="body"/>
          </p:nvPr>
        </p:nvSpPr>
        <p:spPr>
          <a:xfrm>
            <a:off x="311700" y="3253250"/>
            <a:ext cx="8520600" cy="22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ŷ: predição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θ: parâmetros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x: característica passada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i: exemplo</a:t>
            </a:r>
            <a:endParaRPr sz="23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Reconhecimentos e Direitos Autorais</a:t>
            </a:r>
            <a:endParaRPr/>
          </a:p>
        </p:txBody>
      </p:sp>
      <p:sp>
        <p:nvSpPr>
          <p:cNvPr id="831" name="Google Shape;831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@autor: [Filipe das Chagas Pinheiro e Guilherme Roberto Matos Silva]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@contato: [filipe.pinheiro@discente.ufma.br - matos.guilherme@discente.ufma.br]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@data última versão: [13/06/2025]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@versão: 1.0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@outros repositórios: [https://github.com/filipe-pinheiro - https://github.com/guilherme-rms-cv]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@Agradecimentos: Universidade Federal do Maranhão (UFMA), Professor Doutor Thales Levi Azevedo Valente, e colegas de curso.</a:t>
            </a:r>
            <a:endParaRPr/>
          </a:p>
        </p:txBody>
      </p:sp>
      <p:sp>
        <p:nvSpPr>
          <p:cNvPr id="832" name="Google Shape;832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Copyright / License</a:t>
            </a:r>
            <a:endParaRPr/>
          </a:p>
        </p:txBody>
      </p:sp>
      <p:sp>
        <p:nvSpPr>
          <p:cNvPr id="838" name="Google Shape;838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Este material é resultado de um trabalho acadêmico para a disciplina EECP0053 - TÓPICOS EM ENGENHARIA DA COMPUTAÇÃO II - FUNDAMENTOS DE REDES NEURAIS, sob a orientação do professor Dr. Thales Levi Azevedo Valente, semestre letivo 2025.1, curso Engenharia da Computação, na Universidade Federal do Maranhão (UFMA).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Todo o material sob esta licença é software livre: pode ser usado para fins acadêmicos e comerciais sem nenhum custo.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Não há papelada, nem royalties, nem restrições de "copyleft" do tipo GNU.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Ele é licenciado sob os termos da Licença MIT, conforme descrito abaixo, e, portanto, é compatível com a GPL e também se qualifica como software de código aberto.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É de domínio público. O espírito desta licença é que você é livre para usar este material para qualquer finalidade, sem nenhum custo.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9032"/>
              <a:buNone/>
            </a:pPr>
            <a:r>
              <a:rPr lang="en"/>
              <a:t>O único requisito é que, se você usá-lo, nos dê crédito.</a:t>
            </a:r>
            <a:endParaRPr/>
          </a:p>
        </p:txBody>
      </p:sp>
      <p:sp>
        <p:nvSpPr>
          <p:cNvPr id="839" name="Google Shape;839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Licenciado sob a Licença MIT.</a:t>
            </a:r>
            <a:endParaRPr/>
          </a:p>
        </p:txBody>
      </p:sp>
      <p:sp>
        <p:nvSpPr>
          <p:cNvPr id="845" name="Google Shape;845;p82"/>
          <p:cNvSpPr txBox="1"/>
          <p:nvPr>
            <p:ph idx="1" type="body"/>
          </p:nvPr>
        </p:nvSpPr>
        <p:spPr>
          <a:xfrm>
            <a:off x="311700" y="1017725"/>
            <a:ext cx="8520600" cy="40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Permissão é concedida, gratuitamente, a qualquer pessoa que obtenha uma cópia deste software e dos arquivos de documentação associados (o "Software"), para lidar no Software sem restrição, incluindo sem limitação os direitos de usar, copiar, modificar, mesclar, publicar, distribuir, sublicenciar e/ou vender cópias do Software, e permitir pessoas a quem o Software é fornecido a fazê-lo, sujeito às seguintes condições: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Este aviso de direitos autorais e este aviso de permissão devem ser incluídos em todas as cópias ou partes substanciais do Software.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O SOFTWARE É FORNECIDO "COMO ESTÁ", SEM GARANTIA DE QUALQUER TIPO,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EXPRESSA OU IMPLÍCITA, INCLUINDO MAS NÃO SE LIMITANDO ÀS GARANTIAS DE COMERCIALIZAÇÃO,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ADEQUAÇÃO A UM DETERMINADO FIM E NÃO INFRINGÊNCIA.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EM NENHUM CASO OS AUTORES OU DETENTORES DE DIREITOS AUTORAIS SERÃO RESPONSÁVEIS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POR QUALQUER RECLAMAÇÃO, DANOS OU OUTRA RESPONSABILIDADE,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SEJA EM AÇÃO DE CONTRATO, TORT OU OUTRA FORMA,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DECORRENTE DE, FORA DE OU EM CONEXÃO COM O SOFTWARE OU O USO OU OUTRAS NEGOCIAÇÕES NO SOFTWARE.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Para mais informações sobre a Licença MIT: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59999"/>
              <a:buNone/>
            </a:pPr>
            <a:r>
              <a:rPr lang="en"/>
              <a:t>https://opensource.org/licenses/MIT</a:t>
            </a:r>
            <a:endParaRPr/>
          </a:p>
        </p:txBody>
      </p:sp>
      <p:sp>
        <p:nvSpPr>
          <p:cNvPr id="846" name="Google Shape;846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