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C96E76-A542-4B45-AD1B-E6B2ED378BD8}"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335264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96E76-A542-4B45-AD1B-E6B2ED378BD8}"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118169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96E76-A542-4B45-AD1B-E6B2ED378BD8}"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37E06-C3BF-42B0-8405-ADC1C93ABE0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646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96E76-A542-4B45-AD1B-E6B2ED378BD8}"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530518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96E76-A542-4B45-AD1B-E6B2ED378BD8}"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37E06-C3BF-42B0-8405-ADC1C93ABE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8964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96E76-A542-4B45-AD1B-E6B2ED378BD8}"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2745569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96E76-A542-4B45-AD1B-E6B2ED378BD8}"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1428486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96E76-A542-4B45-AD1B-E6B2ED378BD8}"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110214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96E76-A542-4B45-AD1B-E6B2ED378BD8}"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108587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96E76-A542-4B45-AD1B-E6B2ED378BD8}"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277039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96E76-A542-4B45-AD1B-E6B2ED378BD8}"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240266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96E76-A542-4B45-AD1B-E6B2ED378BD8}"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259788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96E76-A542-4B45-AD1B-E6B2ED378BD8}"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242275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96E76-A542-4B45-AD1B-E6B2ED378BD8}"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246767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C96E76-A542-4B45-AD1B-E6B2ED378BD8}"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425165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C96E76-A542-4B45-AD1B-E6B2ED378BD8}"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37E06-C3BF-42B0-8405-ADC1C93ABE0F}" type="slidenum">
              <a:rPr lang="en-US" smtClean="0"/>
              <a:t>‹#›</a:t>
            </a:fld>
            <a:endParaRPr lang="en-US"/>
          </a:p>
        </p:txBody>
      </p:sp>
    </p:spTree>
    <p:extLst>
      <p:ext uri="{BB962C8B-B14F-4D97-AF65-F5344CB8AC3E}">
        <p14:creationId xmlns:p14="http://schemas.microsoft.com/office/powerpoint/2010/main" val="108260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C96E76-A542-4B45-AD1B-E6B2ED378BD8}" type="datetimeFigureOut">
              <a:rPr lang="en-US" smtClean="0"/>
              <a:t>10/15/2023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C37E06-C3BF-42B0-8405-ADC1C93ABE0F}" type="slidenum">
              <a:rPr lang="en-US" smtClean="0"/>
              <a:t>‹#›</a:t>
            </a:fld>
            <a:endParaRPr lang="en-US"/>
          </a:p>
        </p:txBody>
      </p:sp>
    </p:spTree>
    <p:extLst>
      <p:ext uri="{BB962C8B-B14F-4D97-AF65-F5344CB8AC3E}">
        <p14:creationId xmlns:p14="http://schemas.microsoft.com/office/powerpoint/2010/main" val="33299418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what-is-sdlc-model-and-its-phases/"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www.atlassian.com/agile/scrum/ro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DA103B-FDA2-9967-BAC7-4F17998FFACA}"/>
              </a:ext>
            </a:extLst>
          </p:cNvPr>
          <p:cNvPicPr>
            <a:picLocks noChangeAspect="1"/>
          </p:cNvPicPr>
          <p:nvPr/>
        </p:nvPicPr>
        <p:blipFill rotWithShape="1">
          <a:blip r:embed="rId2"/>
          <a:srcRect l="15988" t="9091"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0DE2956-73D5-514C-7DB4-5C857654E027}"/>
              </a:ext>
            </a:extLst>
          </p:cNvPr>
          <p:cNvSpPr>
            <a:spLocks noGrp="1"/>
          </p:cNvSpPr>
          <p:nvPr>
            <p:ph type="ctrTitle"/>
          </p:nvPr>
        </p:nvSpPr>
        <p:spPr>
          <a:xfrm>
            <a:off x="668867" y="1678666"/>
            <a:ext cx="4088190" cy="2369093"/>
          </a:xfrm>
        </p:spPr>
        <p:txBody>
          <a:bodyPr>
            <a:normAutofit/>
          </a:bodyPr>
          <a:lstStyle/>
          <a:p>
            <a:r>
              <a:rPr lang="en-US" sz="4800"/>
              <a:t>Agile Presentation</a:t>
            </a:r>
          </a:p>
        </p:txBody>
      </p:sp>
      <p:sp>
        <p:nvSpPr>
          <p:cNvPr id="3" name="Subtitle 2">
            <a:extLst>
              <a:ext uri="{FF2B5EF4-FFF2-40B4-BE49-F238E27FC236}">
                <a16:creationId xmlns:a16="http://schemas.microsoft.com/office/drawing/2014/main" id="{6A5E2F04-7C56-68A1-03AD-E27A0DDF351D}"/>
              </a:ext>
            </a:extLst>
          </p:cNvPr>
          <p:cNvSpPr>
            <a:spLocks noGrp="1"/>
          </p:cNvSpPr>
          <p:nvPr>
            <p:ph type="subTitle" idx="1"/>
          </p:nvPr>
        </p:nvSpPr>
        <p:spPr>
          <a:xfrm>
            <a:off x="677335" y="4050831"/>
            <a:ext cx="4079721" cy="1096901"/>
          </a:xfrm>
        </p:spPr>
        <p:txBody>
          <a:bodyPr>
            <a:normAutofit/>
          </a:bodyPr>
          <a:lstStyle/>
          <a:p>
            <a:r>
              <a:rPr lang="en-US" sz="1600"/>
              <a:t>By</a:t>
            </a:r>
          </a:p>
          <a:p>
            <a:r>
              <a:rPr lang="en-US" sz="1600"/>
              <a:t>Dylan Cavazos</a:t>
            </a:r>
          </a:p>
        </p:txBody>
      </p:sp>
      <p:cxnSp>
        <p:nvCxnSpPr>
          <p:cNvPr id="64" name="Straight Connector 63">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2006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rge skydiving group mid-air">
            <a:extLst>
              <a:ext uri="{FF2B5EF4-FFF2-40B4-BE49-F238E27FC236}">
                <a16:creationId xmlns:a16="http://schemas.microsoft.com/office/drawing/2014/main" id="{29B98D77-2F0F-06E0-3449-1D8CAFDFA165}"/>
              </a:ext>
            </a:extLst>
          </p:cNvPr>
          <p:cNvPicPr>
            <a:picLocks noChangeAspect="1"/>
          </p:cNvPicPr>
          <p:nvPr/>
        </p:nvPicPr>
        <p:blipFill rotWithShape="1">
          <a:blip r:embed="rId2"/>
          <a:srcRect l="9091" t="15867" b="7236"/>
          <a:stretch/>
        </p:blipFill>
        <p:spPr>
          <a:xfrm>
            <a:off x="1" y="10"/>
            <a:ext cx="12191999" cy="6857990"/>
          </a:xfrm>
          <a:prstGeom prst="rect">
            <a:avLst/>
          </a:prstGeom>
        </p:spPr>
      </p:pic>
      <p:sp>
        <p:nvSpPr>
          <p:cNvPr id="14" name="Isosceles Triangle 13">
            <a:extLst>
              <a:ext uri="{FF2B5EF4-FFF2-40B4-BE49-F238E27FC236}">
                <a16:creationId xmlns:a16="http://schemas.microsoft.com/office/drawing/2014/main" id="{DD6B6433-CCD9-42F6-83C5-76BCAA8FE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Parallelogram 15">
            <a:extLst>
              <a:ext uri="{FF2B5EF4-FFF2-40B4-BE49-F238E27FC236}">
                <a16:creationId xmlns:a16="http://schemas.microsoft.com/office/drawing/2014/main" id="{442B55CB-F27D-4C06-89E5-4EC99A519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8527540-7F01-4C2E-9641-738882048E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6F60FB6-F855-43F0-A752-3719156C1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70669A81-0E9B-4B42-AFEA-8F672C6CF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15D79D2-A232-4E27-6EE6-CDF9555E855C}"/>
              </a:ext>
            </a:extLst>
          </p:cNvPr>
          <p:cNvSpPr>
            <a:spLocks noGrp="1"/>
          </p:cNvSpPr>
          <p:nvPr>
            <p:ph type="title"/>
          </p:nvPr>
        </p:nvSpPr>
        <p:spPr>
          <a:xfrm>
            <a:off x="2786047" y="609600"/>
            <a:ext cx="6487955" cy="1320800"/>
          </a:xfrm>
        </p:spPr>
        <p:txBody>
          <a:bodyPr anchor="t">
            <a:normAutofit/>
          </a:bodyPr>
          <a:lstStyle/>
          <a:p>
            <a:r>
              <a:rPr lang="en-US" dirty="0"/>
              <a:t>Scrum-Agile Team</a:t>
            </a:r>
          </a:p>
        </p:txBody>
      </p:sp>
      <p:sp>
        <p:nvSpPr>
          <p:cNvPr id="24" name="Rectangle 25">
            <a:extLst>
              <a:ext uri="{FF2B5EF4-FFF2-40B4-BE49-F238E27FC236}">
                <a16:creationId xmlns:a16="http://schemas.microsoft.com/office/drawing/2014/main" id="{8C93E0C6-CF08-4771-B5A9-6018CB3AE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A011F1B8-62C5-4D08-A621-EAD05C7D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3E858C1-1057-2307-F01C-16110573347F}"/>
              </a:ext>
            </a:extLst>
          </p:cNvPr>
          <p:cNvSpPr>
            <a:spLocks noGrp="1"/>
          </p:cNvSpPr>
          <p:nvPr>
            <p:ph idx="1"/>
          </p:nvPr>
        </p:nvSpPr>
        <p:spPr>
          <a:xfrm>
            <a:off x="2786047" y="2160589"/>
            <a:ext cx="6487955" cy="3880773"/>
          </a:xfrm>
        </p:spPr>
        <p:txBody>
          <a:bodyPr>
            <a:normAutofit/>
          </a:bodyPr>
          <a:lstStyle/>
          <a:p>
            <a:pPr>
              <a:lnSpc>
                <a:spcPct val="90000"/>
              </a:lnSpc>
            </a:pPr>
            <a:r>
              <a:rPr lang="en-US" sz="1300" b="1" dirty="0">
                <a:latin typeface="Times New Roman" panose="02020603050405020304" pitchFamily="18" charset="0"/>
                <a:cs typeface="Times New Roman" panose="02020603050405020304" pitchFamily="18" charset="0"/>
              </a:rPr>
              <a:t>Product Owner: </a:t>
            </a:r>
            <a:r>
              <a:rPr lang="en-US" sz="1300" dirty="0">
                <a:latin typeface="Times New Roman" panose="02020603050405020304" pitchFamily="18" charset="0"/>
                <a:cs typeface="Times New Roman" panose="02020603050405020304" pitchFamily="18" charset="0"/>
              </a:rPr>
              <a:t>The Product Owner essentially acts an interpreter for the customers and stakeholders. They help in defining the requirements set forth by the customers and translating those requirements to the developers. They are also responsible for managing the product backlog, which is used by the developers to pull tasks from. While the Product Owner is the intermediary between the team and the clients they also must “not only understand the customer but also have a vision or the value the scrum team is delivering to the customer.” </a:t>
            </a:r>
            <a:r>
              <a:rPr lang="en-US" sz="1300" dirty="0"/>
              <a:t>(West, n.d.)</a:t>
            </a:r>
          </a:p>
          <a:p>
            <a:pPr>
              <a:lnSpc>
                <a:spcPct val="90000"/>
              </a:lnSpc>
            </a:pPr>
            <a:r>
              <a:rPr lang="en-US" sz="1300" b="1" dirty="0">
                <a:latin typeface="Times New Roman" panose="02020603050405020304" pitchFamily="18" charset="0"/>
                <a:cs typeface="Times New Roman" panose="02020603050405020304" pitchFamily="18" charset="0"/>
              </a:rPr>
              <a:t>Scrum Master: </a:t>
            </a:r>
            <a:r>
              <a:rPr lang="en-US" sz="1300" dirty="0">
                <a:latin typeface="Times New Roman" panose="02020603050405020304" pitchFamily="18" charset="0"/>
                <a:cs typeface="Times New Roman" panose="02020603050405020304" pitchFamily="18" charset="0"/>
              </a:rPr>
              <a:t>The scrum master is the person who keeps everything together and ensures that the scrum framework is in place. They can also be described as a “servant leader” because they help in communicating the necessary value between the development team and the product owner. They also serve the product owner in several ways by helping coordinate the sprint planning and sprint reviews. </a:t>
            </a:r>
            <a:r>
              <a:rPr lang="en-US" sz="1300" dirty="0"/>
              <a:t>(West, n.d.)</a:t>
            </a:r>
            <a:endParaRPr lang="en-US" sz="1300" dirty="0">
              <a:latin typeface="Times New Roman" panose="02020603050405020304" pitchFamily="18" charset="0"/>
              <a:cs typeface="Times New Roman" panose="02020603050405020304" pitchFamily="18" charset="0"/>
            </a:endParaRPr>
          </a:p>
          <a:p>
            <a:pPr>
              <a:lnSpc>
                <a:spcPct val="90000"/>
              </a:lnSpc>
            </a:pPr>
            <a:r>
              <a:rPr lang="en-US" sz="1300" b="1" dirty="0">
                <a:latin typeface="Times New Roman" panose="02020603050405020304" pitchFamily="18" charset="0"/>
                <a:cs typeface="Times New Roman" panose="02020603050405020304" pitchFamily="18" charset="0"/>
              </a:rPr>
              <a:t>Developers: </a:t>
            </a:r>
            <a:r>
              <a:rPr lang="en-US" sz="1300" dirty="0">
                <a:latin typeface="Times New Roman" panose="02020603050405020304" pitchFamily="18" charset="0"/>
                <a:cs typeface="Times New Roman" panose="02020603050405020304" pitchFamily="18" charset="0"/>
              </a:rPr>
              <a:t>The development team is comprised of a diverse set of individuals each with contributing values. The team is often composed of various “designers, writers, programmers, etc.” </a:t>
            </a:r>
            <a:r>
              <a:rPr lang="en-US" sz="1300" dirty="0"/>
              <a:t>(West, n.d.)</a:t>
            </a:r>
            <a:r>
              <a:rPr lang="en-US" sz="1300" dirty="0">
                <a:latin typeface="Times New Roman" panose="02020603050405020304" pitchFamily="18" charset="0"/>
                <a:cs typeface="Times New Roman" panose="02020603050405020304" pitchFamily="18" charset="0"/>
              </a:rPr>
              <a:t>. While they serve multiple purposes, they primarily are responsible for building the foundation of the design. The developers also contribute to the collaboration of the scrum-agile team by initiating what’s called a “Daily Scrum” which acts as a dedicated time and space for team members to collaborate on ideas and issues and help each other through various problems. </a:t>
            </a:r>
          </a:p>
        </p:txBody>
      </p:sp>
      <p:sp>
        <p:nvSpPr>
          <p:cNvPr id="28" name="Rectangle 27">
            <a:extLst>
              <a:ext uri="{FF2B5EF4-FFF2-40B4-BE49-F238E27FC236}">
                <a16:creationId xmlns:a16="http://schemas.microsoft.com/office/drawing/2014/main" id="{C6A6AECB-428C-4CB4-B65A-359F08B6D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28D1A6ED-2AB6-46A3-A315-485B8BF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9">
            <a:extLst>
              <a:ext uri="{FF2B5EF4-FFF2-40B4-BE49-F238E27FC236}">
                <a16:creationId xmlns:a16="http://schemas.microsoft.com/office/drawing/2014/main" id="{B61CE46B-8525-46A8-AB7B-DCBCC1B65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4412B991-9935-45FB-A17E-8F30DD83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6592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3D pattern of ring shapes connected by lines">
            <a:extLst>
              <a:ext uri="{FF2B5EF4-FFF2-40B4-BE49-F238E27FC236}">
                <a16:creationId xmlns:a16="http://schemas.microsoft.com/office/drawing/2014/main" id="{83E153C3-9F2C-F403-792C-62A489967E55}"/>
              </a:ext>
            </a:extLst>
          </p:cNvPr>
          <p:cNvPicPr>
            <a:picLocks noChangeAspect="1"/>
          </p:cNvPicPr>
          <p:nvPr/>
        </p:nvPicPr>
        <p:blipFill rotWithShape="1">
          <a:blip r:embed="rId2"/>
          <a:srcRect l="9091" b="9091"/>
          <a:stretch/>
        </p:blipFill>
        <p:spPr>
          <a:xfrm>
            <a:off x="1" y="10"/>
            <a:ext cx="12191999" cy="6857990"/>
          </a:xfrm>
          <a:prstGeom prst="rect">
            <a:avLst/>
          </a:prstGeom>
        </p:spPr>
      </p:pic>
      <p:sp>
        <p:nvSpPr>
          <p:cNvPr id="28" name="Isosceles Triangle 27">
            <a:extLst>
              <a:ext uri="{FF2B5EF4-FFF2-40B4-BE49-F238E27FC236}">
                <a16:creationId xmlns:a16="http://schemas.microsoft.com/office/drawing/2014/main" id="{DD6B6433-CCD9-42F6-83C5-76BCAA8FE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Parallelogram 29">
            <a:extLst>
              <a:ext uri="{FF2B5EF4-FFF2-40B4-BE49-F238E27FC236}">
                <a16:creationId xmlns:a16="http://schemas.microsoft.com/office/drawing/2014/main" id="{442B55CB-F27D-4C06-89E5-4EC99A519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48527540-7F01-4C2E-9641-738882048E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D6F60FB6-F855-43F0-A752-3719156C1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70669A81-0E9B-4B42-AFEA-8F672C6CF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CD46B6E-B0CB-A95A-1CDE-0E619C7CD48F}"/>
              </a:ext>
            </a:extLst>
          </p:cNvPr>
          <p:cNvSpPr>
            <a:spLocks noGrp="1"/>
          </p:cNvSpPr>
          <p:nvPr>
            <p:ph type="title"/>
          </p:nvPr>
        </p:nvSpPr>
        <p:spPr>
          <a:xfrm>
            <a:off x="2786047" y="609600"/>
            <a:ext cx="6487955" cy="1320800"/>
          </a:xfrm>
        </p:spPr>
        <p:txBody>
          <a:bodyPr anchor="t">
            <a:normAutofit/>
          </a:bodyPr>
          <a:lstStyle/>
          <a:p>
            <a:r>
              <a:rPr lang="en-US" dirty="0"/>
              <a:t>Agile Software Development Lifecycle</a:t>
            </a:r>
          </a:p>
        </p:txBody>
      </p:sp>
      <p:sp>
        <p:nvSpPr>
          <p:cNvPr id="38" name="Rectangle 25">
            <a:extLst>
              <a:ext uri="{FF2B5EF4-FFF2-40B4-BE49-F238E27FC236}">
                <a16:creationId xmlns:a16="http://schemas.microsoft.com/office/drawing/2014/main" id="{8C93E0C6-CF08-4771-B5A9-6018CB3AE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A011F1B8-62C5-4D08-A621-EAD05C7D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DBDBB71-7605-7ECA-CFD1-F08A8E299A1D}"/>
              </a:ext>
            </a:extLst>
          </p:cNvPr>
          <p:cNvSpPr>
            <a:spLocks noGrp="1"/>
          </p:cNvSpPr>
          <p:nvPr>
            <p:ph idx="1"/>
          </p:nvPr>
        </p:nvSpPr>
        <p:spPr>
          <a:xfrm>
            <a:off x="2786047" y="2159000"/>
            <a:ext cx="6487955" cy="3882362"/>
          </a:xfrm>
        </p:spPr>
        <p:txBody>
          <a:bodyPr>
            <a:normAutofit fontScale="92500" lnSpcReduction="10000"/>
          </a:bodyPr>
          <a:lstStyle/>
          <a:p>
            <a:pPr>
              <a:lnSpc>
                <a:spcPct val="90000"/>
              </a:lnSpc>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The Agile Software Development Lifecycle comprises multiple phases, emphasizing an iterative approach to enable continuous development while accommodating evolving requirements.</a:t>
            </a:r>
          </a:p>
          <a:p>
            <a:pPr>
              <a:lnSpc>
                <a:spcPct val="90000"/>
              </a:lnSpc>
            </a:pPr>
            <a:r>
              <a:rPr lang="en-US" sz="1100" b="1" dirty="0">
                <a:latin typeface="Times New Roman" panose="02020603050405020304" pitchFamily="18" charset="0"/>
                <a:cs typeface="Times New Roman" panose="02020603050405020304" pitchFamily="18" charset="0"/>
              </a:rPr>
              <a:t>Requirements gathering and analysis: </a:t>
            </a:r>
            <a:r>
              <a:rPr lang="en-US" sz="1100" dirty="0">
                <a:latin typeface="Times New Roman" panose="02020603050405020304" pitchFamily="18" charset="0"/>
                <a:cs typeface="Times New Roman" panose="02020603050405020304" pitchFamily="18" charset="0"/>
              </a:rPr>
              <a:t>This phase of the SDLC is often facilitated by the product owner and is the phase where the information requirements are gathered about a particular product. These requirements are typically addressed by various stakeholders or customers. </a:t>
            </a:r>
          </a:p>
          <a:p>
            <a:pPr>
              <a:lnSpc>
                <a:spcPct val="90000"/>
              </a:lnSpc>
            </a:pPr>
            <a:r>
              <a:rPr lang="en-US" sz="1100" b="1" dirty="0">
                <a:latin typeface="Times New Roman" panose="02020603050405020304" pitchFamily="18" charset="0"/>
                <a:cs typeface="Times New Roman" panose="02020603050405020304" pitchFamily="18" charset="0"/>
              </a:rPr>
              <a:t>Design: </a:t>
            </a:r>
            <a:r>
              <a:rPr lang="en-US" sz="1100" dirty="0">
                <a:latin typeface="Times New Roman" panose="02020603050405020304" pitchFamily="18" charset="0"/>
                <a:cs typeface="Times New Roman" panose="02020603050405020304" pitchFamily="18" charset="0"/>
              </a:rPr>
              <a:t>The design phase is especially critical because it lays the foundation down for the overall structure of the product. The design also helps to identify the various use-cases and relationships between the systems users. It can be broken down into multiple steps including a high-level design and low-level design, whether the former encompasses the various software products involved and the latter illustrates how the components of a system work together. </a:t>
            </a:r>
            <a:r>
              <a:rPr lang="en-US" sz="1100" dirty="0"/>
              <a:t>(GeeksforGeeks, 2023a)</a:t>
            </a:r>
            <a:endParaRPr lang="en-US" sz="1100" b="1" dirty="0">
              <a:latin typeface="Times New Roman" panose="02020603050405020304" pitchFamily="18" charset="0"/>
              <a:cs typeface="Times New Roman" panose="02020603050405020304" pitchFamily="18" charset="0"/>
            </a:endParaRPr>
          </a:p>
          <a:p>
            <a:pPr>
              <a:lnSpc>
                <a:spcPct val="90000"/>
              </a:lnSpc>
            </a:pPr>
            <a:r>
              <a:rPr lang="en-US" sz="1100" b="1" dirty="0">
                <a:latin typeface="Times New Roman" panose="02020603050405020304" pitchFamily="18" charset="0"/>
                <a:cs typeface="Times New Roman" panose="02020603050405020304" pitchFamily="18" charset="0"/>
              </a:rPr>
              <a:t>Implementation or coding: </a:t>
            </a:r>
            <a:r>
              <a:rPr lang="en-US" sz="1100" dirty="0">
                <a:latin typeface="Times New Roman" panose="02020603050405020304" pitchFamily="18" charset="0"/>
                <a:cs typeface="Times New Roman" panose="02020603050405020304" pitchFamily="18" charset="0"/>
              </a:rPr>
              <a:t>The implementation or coding phase is the part of the lifecycle where the actual development is put into practice. The development utilizes the structure outlined in the design phase and physically demonstrates the relationships between various Classes and Objects of the design. This development phase is also the longest phase in the SDLC as it’s broken down in multiple levels which tie together each aspect of the entire system. Including the back-end, the middleware, and the front-end, which is the part of the system that the users interact with. Capturing these aspects correctly is important to meeting the requirements set forth during the first phase of the SDLC. </a:t>
            </a:r>
            <a:r>
              <a:rPr lang="en-US" sz="1100" dirty="0"/>
              <a:t>(GeeksforGeeks, 2023a)</a:t>
            </a:r>
            <a:endParaRPr lang="en-US" sz="1100" b="1" dirty="0">
              <a:latin typeface="Times New Roman" panose="02020603050405020304" pitchFamily="18" charset="0"/>
              <a:cs typeface="Times New Roman" panose="02020603050405020304" pitchFamily="18" charset="0"/>
            </a:endParaRPr>
          </a:p>
          <a:p>
            <a:pPr>
              <a:lnSpc>
                <a:spcPct val="90000"/>
              </a:lnSpc>
            </a:pPr>
            <a:r>
              <a:rPr lang="en-US" sz="1100" b="1" dirty="0">
                <a:latin typeface="Times New Roman" panose="02020603050405020304" pitchFamily="18" charset="0"/>
                <a:cs typeface="Times New Roman" panose="02020603050405020304" pitchFamily="18" charset="0"/>
              </a:rPr>
              <a:t>Testing: </a:t>
            </a:r>
            <a:r>
              <a:rPr lang="en-US" sz="1100" dirty="0">
                <a:latin typeface="Times New Roman" panose="02020603050405020304" pitchFamily="18" charset="0"/>
                <a:cs typeface="Times New Roman" panose="02020603050405020304" pitchFamily="18" charset="0"/>
              </a:rPr>
              <a:t>The testing phase is crucial in making sure that the system is working correctly, following the implementation phase. This phase is where the developers, specifically the testers ensure that the system is accurately meeting the necessary requirements and is thoroughly tested for user interaction. </a:t>
            </a:r>
            <a:endParaRPr lang="en-US" sz="1100" b="1" dirty="0">
              <a:latin typeface="Times New Roman" panose="02020603050405020304" pitchFamily="18" charset="0"/>
              <a:cs typeface="Times New Roman" panose="02020603050405020304" pitchFamily="18" charset="0"/>
            </a:endParaRPr>
          </a:p>
          <a:p>
            <a:pPr>
              <a:lnSpc>
                <a:spcPct val="90000"/>
              </a:lnSpc>
            </a:pPr>
            <a:r>
              <a:rPr lang="en-US" sz="1100" b="1" dirty="0">
                <a:latin typeface="Times New Roman" panose="02020603050405020304" pitchFamily="18" charset="0"/>
                <a:cs typeface="Times New Roman" panose="02020603050405020304" pitchFamily="18" charset="0"/>
              </a:rPr>
              <a:t>Deployment: </a:t>
            </a:r>
            <a:r>
              <a:rPr lang="en-US" sz="1100" dirty="0">
                <a:latin typeface="Times New Roman" panose="02020603050405020304" pitchFamily="18" charset="0"/>
                <a:cs typeface="Times New Roman" panose="02020603050405020304" pitchFamily="18" charset="0"/>
              </a:rPr>
              <a:t>After the testing for the system is proven to work correctly, the deployment phase is where the system is finally deployed to production where it can be accessed to the various end-users. </a:t>
            </a:r>
            <a:r>
              <a:rPr lang="en-US" sz="1100" dirty="0"/>
              <a:t>(GeeksforGeeks, 2023a)</a:t>
            </a:r>
            <a:endParaRPr lang="en-US" sz="1100" b="1" dirty="0">
              <a:latin typeface="Times New Roman" panose="02020603050405020304" pitchFamily="18" charset="0"/>
              <a:cs typeface="Times New Roman" panose="02020603050405020304" pitchFamily="18" charset="0"/>
            </a:endParaRPr>
          </a:p>
          <a:p>
            <a:pPr>
              <a:lnSpc>
                <a:spcPct val="90000"/>
              </a:lnSpc>
            </a:pPr>
            <a:r>
              <a:rPr lang="en-US" sz="1100" b="1" dirty="0">
                <a:latin typeface="Times New Roman" panose="02020603050405020304" pitchFamily="18" charset="0"/>
                <a:cs typeface="Times New Roman" panose="02020603050405020304" pitchFamily="18" charset="0"/>
              </a:rPr>
              <a:t>Maintenance: </a:t>
            </a:r>
            <a:r>
              <a:rPr lang="en-US" sz="1100" dirty="0">
                <a:latin typeface="Times New Roman" panose="02020603050405020304" pitchFamily="18" charset="0"/>
                <a:cs typeface="Times New Roman" panose="02020603050405020304" pitchFamily="18" charset="0"/>
              </a:rPr>
              <a:t>Finally, the maintenance phase helps to keep up with the support for the system, including addressing the various bugs, updates, or necessary fixes to the system. </a:t>
            </a:r>
            <a:r>
              <a:rPr lang="en-US" sz="1100" dirty="0"/>
              <a:t>(GeeksforGeeks, 2023a)</a:t>
            </a:r>
            <a:endParaRPr lang="en-US" sz="1100" b="1" dirty="0">
              <a:latin typeface="Times New Roman" panose="02020603050405020304" pitchFamily="18" charset="0"/>
              <a:cs typeface="Times New Roman" panose="02020603050405020304" pitchFamily="18" charset="0"/>
            </a:endParaRPr>
          </a:p>
        </p:txBody>
      </p:sp>
      <p:sp>
        <p:nvSpPr>
          <p:cNvPr id="42" name="Rectangle 27">
            <a:extLst>
              <a:ext uri="{FF2B5EF4-FFF2-40B4-BE49-F238E27FC236}">
                <a16:creationId xmlns:a16="http://schemas.microsoft.com/office/drawing/2014/main" id="{C6A6AECB-428C-4CB4-B65A-359F08B6D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8">
            <a:extLst>
              <a:ext uri="{FF2B5EF4-FFF2-40B4-BE49-F238E27FC236}">
                <a16:creationId xmlns:a16="http://schemas.microsoft.com/office/drawing/2014/main" id="{28D1A6ED-2AB6-46A3-A315-485B8BF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9">
            <a:extLst>
              <a:ext uri="{FF2B5EF4-FFF2-40B4-BE49-F238E27FC236}">
                <a16:creationId xmlns:a16="http://schemas.microsoft.com/office/drawing/2014/main" id="{B61CE46B-8525-46A8-AB7B-DCBCC1B65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4412B991-9935-45FB-A17E-8F30DD83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1265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16F1-2B29-1457-950F-A886CE833226}"/>
              </a:ext>
            </a:extLst>
          </p:cNvPr>
          <p:cNvSpPr>
            <a:spLocks noGrp="1"/>
          </p:cNvSpPr>
          <p:nvPr>
            <p:ph type="title"/>
          </p:nvPr>
        </p:nvSpPr>
        <p:spPr>
          <a:xfrm>
            <a:off x="2849562" y="609600"/>
            <a:ext cx="6424440" cy="1320800"/>
          </a:xfrm>
        </p:spPr>
        <p:txBody>
          <a:bodyPr>
            <a:normAutofit/>
          </a:bodyPr>
          <a:lstStyle/>
          <a:p>
            <a:r>
              <a:rPr lang="en-US" dirty="0"/>
              <a:t>Agile vs. Waterfall</a:t>
            </a:r>
          </a:p>
        </p:txBody>
      </p:sp>
      <p:pic>
        <p:nvPicPr>
          <p:cNvPr id="15" name="Picture 14" descr="Light bulb on yellow background with sketched light beams and cord">
            <a:extLst>
              <a:ext uri="{FF2B5EF4-FFF2-40B4-BE49-F238E27FC236}">
                <a16:creationId xmlns:a16="http://schemas.microsoft.com/office/drawing/2014/main" id="{2602800D-C5FE-A749-D805-40215136E46D}"/>
              </a:ext>
            </a:extLst>
          </p:cNvPr>
          <p:cNvPicPr>
            <a:picLocks noChangeAspect="1"/>
          </p:cNvPicPr>
          <p:nvPr/>
        </p:nvPicPr>
        <p:blipFill rotWithShape="1">
          <a:blip r:embed="rId2"/>
          <a:srcRect l="62993" t="142" r="12558"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2" name="Isosceles Triangle 21">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Content Placeholder 2">
            <a:extLst>
              <a:ext uri="{FF2B5EF4-FFF2-40B4-BE49-F238E27FC236}">
                <a16:creationId xmlns:a16="http://schemas.microsoft.com/office/drawing/2014/main" id="{25513D13-24F3-1056-C8C4-26C3D6BE46A4}"/>
              </a:ext>
            </a:extLst>
          </p:cNvPr>
          <p:cNvSpPr>
            <a:spLocks noGrp="1"/>
          </p:cNvSpPr>
          <p:nvPr>
            <p:ph idx="1"/>
          </p:nvPr>
        </p:nvSpPr>
        <p:spPr>
          <a:xfrm>
            <a:off x="2849562" y="2160589"/>
            <a:ext cx="6424440" cy="3880773"/>
          </a:xfrm>
        </p:spPr>
        <p:txBody>
          <a:bodyPr>
            <a:normAutofit/>
          </a:bodyPr>
          <a:lstStyle/>
          <a:p>
            <a:pPr>
              <a:lnSpc>
                <a:spcPct val="90000"/>
              </a:lnSpc>
            </a:pPr>
            <a:r>
              <a:rPr lang="en-US" sz="1300" dirty="0">
                <a:latin typeface="Times New Roman" panose="02020603050405020304" pitchFamily="18" charset="0"/>
                <a:cs typeface="Times New Roman" panose="02020603050405020304" pitchFamily="18" charset="0"/>
              </a:rPr>
              <a:t>For SNHU Travel, utilizing an agile development approach was crucial because it allowed certain adaptations when dealing with continuous refinement of requirements for the system. However, in a Waterfall approach, the process would be drastically different. Some of the reasons why include:</a:t>
            </a:r>
          </a:p>
          <a:p>
            <a:pPr>
              <a:lnSpc>
                <a:spcPct val="90000"/>
              </a:lnSpc>
            </a:pPr>
            <a:r>
              <a:rPr lang="en-US" sz="1300" dirty="0">
                <a:latin typeface="Times New Roman" panose="02020603050405020304" pitchFamily="18" charset="0"/>
                <a:cs typeface="Times New Roman" panose="02020603050405020304" pitchFamily="18" charset="0"/>
              </a:rPr>
              <a:t>Waterfall inherently has a lack of flexibility. One reason for this is that Waterfall identifies the requirements in advance, and once those requirements are properly outlined, they are often help in place until final deployment of the product. This can lead to constraints in flexibility during different phases of the life cycle, since the process is much more rigid. (Agile Vs. Waterfall, 2021b)</a:t>
            </a:r>
          </a:p>
          <a:p>
            <a:pPr>
              <a:lnSpc>
                <a:spcPct val="90000"/>
              </a:lnSpc>
            </a:pPr>
            <a:r>
              <a:rPr lang="en-US" sz="1300" dirty="0">
                <a:latin typeface="Times New Roman" panose="02020603050405020304" pitchFamily="18" charset="0"/>
                <a:cs typeface="Times New Roman" panose="02020603050405020304" pitchFamily="18" charset="0"/>
              </a:rPr>
              <a:t>There are fewer opportunities to revisit older processes for refinement. An example of this would be when the requirements changed during the development process to shift towards a new requirement for the vacation packages. While in Agile approach, this may require shift in the product backlog and the discontinuation of user stories, in a Waterfall approach, the deadline may not have allowed enough time to shift the focus back to development to meet a new requirement such as this. (Agile Vs. Waterfall, 2021b)</a:t>
            </a:r>
          </a:p>
          <a:p>
            <a:pPr>
              <a:lnSpc>
                <a:spcPct val="90000"/>
              </a:lnSpc>
            </a:pPr>
            <a:r>
              <a:rPr lang="en-US" sz="1300" dirty="0">
                <a:latin typeface="Times New Roman" panose="02020603050405020304" pitchFamily="18" charset="0"/>
                <a:cs typeface="Times New Roman" panose="02020603050405020304" pitchFamily="18" charset="0"/>
              </a:rPr>
              <a:t>Utilizing a Waterfall approach versus an Agile approach for SNHU Travel may have resulted in the process being much stricter. The Waterfall approach doesn’t compensate for unexpected changes in requirements while in the middle of design and development. </a:t>
            </a:r>
          </a:p>
          <a:p>
            <a:pPr>
              <a:lnSpc>
                <a:spcPct val="90000"/>
              </a:lnSpc>
            </a:pPr>
            <a:endParaRPr lang="en-US" sz="1300" dirty="0"/>
          </a:p>
        </p:txBody>
      </p:sp>
    </p:spTree>
    <p:extLst>
      <p:ext uri="{BB962C8B-B14F-4D97-AF65-F5344CB8AC3E}">
        <p14:creationId xmlns:p14="http://schemas.microsoft.com/office/powerpoint/2010/main" val="335888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uzzle pieces">
            <a:extLst>
              <a:ext uri="{FF2B5EF4-FFF2-40B4-BE49-F238E27FC236}">
                <a16:creationId xmlns:a16="http://schemas.microsoft.com/office/drawing/2014/main" id="{88B441BE-AE43-6B67-AE17-594729C25949}"/>
              </a:ext>
            </a:extLst>
          </p:cNvPr>
          <p:cNvPicPr>
            <a:picLocks noChangeAspect="1"/>
          </p:cNvPicPr>
          <p:nvPr/>
        </p:nvPicPr>
        <p:blipFill rotWithShape="1">
          <a:blip r:embed="rId2"/>
          <a:srcRect l="9091" t="11877" b="11227"/>
          <a:stretch/>
        </p:blipFill>
        <p:spPr>
          <a:xfrm>
            <a:off x="1" y="10"/>
            <a:ext cx="12191999" cy="6857990"/>
          </a:xfrm>
          <a:prstGeom prst="rect">
            <a:avLst/>
          </a:prstGeom>
        </p:spPr>
      </p:pic>
      <p:sp>
        <p:nvSpPr>
          <p:cNvPr id="14" name="Isosceles Triangle 13">
            <a:extLst>
              <a:ext uri="{FF2B5EF4-FFF2-40B4-BE49-F238E27FC236}">
                <a16:creationId xmlns:a16="http://schemas.microsoft.com/office/drawing/2014/main" id="{DD6B6433-CCD9-42F6-83C5-76BCAA8FE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Parallelogram 15">
            <a:extLst>
              <a:ext uri="{FF2B5EF4-FFF2-40B4-BE49-F238E27FC236}">
                <a16:creationId xmlns:a16="http://schemas.microsoft.com/office/drawing/2014/main" id="{442B55CB-F27D-4C06-89E5-4EC99A519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8527540-7F01-4C2E-9641-738882048E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6F60FB6-F855-43F0-A752-3719156C1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70669A81-0E9B-4B42-AFEA-8F672C6CF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454B45-39ED-08DD-8B2D-0B059BB696A1}"/>
              </a:ext>
            </a:extLst>
          </p:cNvPr>
          <p:cNvSpPr>
            <a:spLocks noGrp="1"/>
          </p:cNvSpPr>
          <p:nvPr>
            <p:ph type="title"/>
          </p:nvPr>
        </p:nvSpPr>
        <p:spPr>
          <a:xfrm>
            <a:off x="2786047" y="609600"/>
            <a:ext cx="6487955" cy="1320800"/>
          </a:xfrm>
        </p:spPr>
        <p:txBody>
          <a:bodyPr anchor="t">
            <a:normAutofit/>
          </a:bodyPr>
          <a:lstStyle/>
          <a:p>
            <a:r>
              <a:rPr lang="en-US" dirty="0"/>
              <a:t>Factors for Waterfall or Agile approach</a:t>
            </a:r>
          </a:p>
        </p:txBody>
      </p:sp>
      <p:sp>
        <p:nvSpPr>
          <p:cNvPr id="24" name="Rectangle 25">
            <a:extLst>
              <a:ext uri="{FF2B5EF4-FFF2-40B4-BE49-F238E27FC236}">
                <a16:creationId xmlns:a16="http://schemas.microsoft.com/office/drawing/2014/main" id="{8C93E0C6-CF08-4771-B5A9-6018CB3AE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A011F1B8-62C5-4D08-A621-EAD05C7D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8AD4E15-6C84-6718-678E-ED79A4B968BC}"/>
              </a:ext>
            </a:extLst>
          </p:cNvPr>
          <p:cNvSpPr>
            <a:spLocks noGrp="1"/>
          </p:cNvSpPr>
          <p:nvPr>
            <p:ph idx="1"/>
          </p:nvPr>
        </p:nvSpPr>
        <p:spPr>
          <a:xfrm>
            <a:off x="2786047" y="2160589"/>
            <a:ext cx="6487955" cy="3880773"/>
          </a:xfrm>
        </p:spPr>
        <p:txBody>
          <a:bodyPr>
            <a:normAutofit/>
          </a:bodyPr>
          <a:lstStyle/>
          <a:p>
            <a:pPr>
              <a:lnSpc>
                <a:spcPct val="90000"/>
              </a:lnSpc>
            </a:pPr>
            <a:r>
              <a:rPr lang="en-US" sz="1100" dirty="0">
                <a:latin typeface="Times New Roman" panose="02020603050405020304" pitchFamily="18" charset="0"/>
                <a:cs typeface="Times New Roman" panose="02020603050405020304" pitchFamily="18" charset="0"/>
              </a:rPr>
              <a:t>When trying to determine whether a Waterfall approach is best or an Agile approach some of the factors I would consider, include:</a:t>
            </a:r>
          </a:p>
          <a:p>
            <a:pPr>
              <a:lnSpc>
                <a:spcPct val="90000"/>
              </a:lnSpc>
            </a:pPr>
            <a:r>
              <a:rPr lang="en-US" sz="1100" b="1" dirty="0">
                <a:latin typeface="Times New Roman" panose="02020603050405020304" pitchFamily="18" charset="0"/>
                <a:cs typeface="Times New Roman" panose="02020603050405020304" pitchFamily="18" charset="0"/>
              </a:rPr>
              <a:t>Project Size: </a:t>
            </a:r>
            <a:r>
              <a:rPr lang="en-US" sz="1100" dirty="0">
                <a:latin typeface="Times New Roman" panose="02020603050405020304" pitchFamily="18" charset="0"/>
                <a:cs typeface="Times New Roman" panose="02020603050405020304" pitchFamily="18" charset="0"/>
              </a:rPr>
              <a:t>Depending on the size of the project, one approach may be better than the other in terms of how to handle the scope of requirements. As well what to anticipate for scope, time, and size of the process. Larger projects may tend to use a Waterfall approach over an Agile approach since larger projects may have requirements that are less geared towards a specific audience. Smaller projects benefit more from Agile since they continuously improve to capture target audiences. </a:t>
            </a:r>
          </a:p>
          <a:p>
            <a:pPr>
              <a:lnSpc>
                <a:spcPct val="90000"/>
              </a:lnSpc>
            </a:pPr>
            <a:r>
              <a:rPr lang="en-US" sz="1100" b="1" dirty="0">
                <a:latin typeface="Times New Roman" panose="02020603050405020304" pitchFamily="18" charset="0"/>
                <a:cs typeface="Times New Roman" panose="02020603050405020304" pitchFamily="18" charset="0"/>
              </a:rPr>
              <a:t>Requirements: </a:t>
            </a:r>
            <a:r>
              <a:rPr lang="en-US" sz="1100" dirty="0">
                <a:latin typeface="Times New Roman" panose="02020603050405020304" pitchFamily="18" charset="0"/>
                <a:cs typeface="Times New Roman" panose="02020603050405020304" pitchFamily="18" charset="0"/>
              </a:rPr>
              <a:t>The type of requirements set forth by the stakeholders or clients. This can determine what to expect during development and if the process is likely to feature iterative steps for continuous development. If the requirements seem unlikely to change and the product strategy is completely sound, then the system may benefit from a Waterfall approach rather than an Agile approach.</a:t>
            </a:r>
          </a:p>
          <a:p>
            <a:pPr>
              <a:lnSpc>
                <a:spcPct val="90000"/>
              </a:lnSpc>
            </a:pPr>
            <a:r>
              <a:rPr lang="en-US" sz="1100" b="1" dirty="0">
                <a:latin typeface="Times New Roman" panose="02020603050405020304" pitchFamily="18" charset="0"/>
                <a:cs typeface="Times New Roman" panose="02020603050405020304" pitchFamily="18" charset="0"/>
              </a:rPr>
              <a:t>Project deadline: </a:t>
            </a:r>
            <a:r>
              <a:rPr lang="en-US" sz="1100" dirty="0">
                <a:latin typeface="Times New Roman" panose="02020603050405020304" pitchFamily="18" charset="0"/>
                <a:cs typeface="Times New Roman" panose="02020603050405020304" pitchFamily="18" charset="0"/>
              </a:rPr>
              <a:t>While the deadline during an Agile approach may constantly shift since the processes are not linear, a deadline that is deterministic may benefit from using a Waterfall approach for development instead. The deadline is crucial to the stakeholders so choosing the right strategy is important in meeting clients demands and satisfaction. </a:t>
            </a:r>
          </a:p>
          <a:p>
            <a:pPr>
              <a:lnSpc>
                <a:spcPct val="90000"/>
              </a:lnSpc>
            </a:pPr>
            <a:r>
              <a:rPr lang="en-US" sz="1100" b="1" dirty="0">
                <a:latin typeface="Times New Roman" panose="02020603050405020304" pitchFamily="18" charset="0"/>
                <a:cs typeface="Times New Roman" panose="02020603050405020304" pitchFamily="18" charset="0"/>
              </a:rPr>
              <a:t>Flexibility: </a:t>
            </a:r>
            <a:r>
              <a:rPr lang="en-US" sz="1100" dirty="0">
                <a:latin typeface="Times New Roman" panose="02020603050405020304" pitchFamily="18" charset="0"/>
                <a:cs typeface="Times New Roman" panose="02020603050405020304" pitchFamily="18" charset="0"/>
              </a:rPr>
              <a:t>Flexibility was key during the SNHU Travel project, where the Agile approach proved invaluable for adapting to changing requirements. Fortunately, the Agile process allows for flexibility in meeting new changes set forth by the stakeholders. This is a key determination when considering Agile versus Waterfall in process development as well. Requirements are likely to change in certain projects, so this must always be kept in consideration on which approach to use for a particular system. </a:t>
            </a:r>
          </a:p>
        </p:txBody>
      </p:sp>
      <p:sp>
        <p:nvSpPr>
          <p:cNvPr id="28" name="Rectangle 27">
            <a:extLst>
              <a:ext uri="{FF2B5EF4-FFF2-40B4-BE49-F238E27FC236}">
                <a16:creationId xmlns:a16="http://schemas.microsoft.com/office/drawing/2014/main" id="{C6A6AECB-428C-4CB4-B65A-359F08B6D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28D1A6ED-2AB6-46A3-A315-485B8BF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9">
            <a:extLst>
              <a:ext uri="{FF2B5EF4-FFF2-40B4-BE49-F238E27FC236}">
                <a16:creationId xmlns:a16="http://schemas.microsoft.com/office/drawing/2014/main" id="{B61CE46B-8525-46A8-AB7B-DCBCC1B65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4412B991-9935-45FB-A17E-8F30DD83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103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Files in folders">
            <a:extLst>
              <a:ext uri="{FF2B5EF4-FFF2-40B4-BE49-F238E27FC236}">
                <a16:creationId xmlns:a16="http://schemas.microsoft.com/office/drawing/2014/main" id="{F65288E2-A261-4270-4C92-4F5BC8581B50}"/>
              </a:ext>
            </a:extLst>
          </p:cNvPr>
          <p:cNvPicPr>
            <a:picLocks noChangeAspect="1"/>
          </p:cNvPicPr>
          <p:nvPr/>
        </p:nvPicPr>
        <p:blipFill rotWithShape="1">
          <a:blip r:embed="rId2"/>
          <a:srcRect l="28228" r="26589"/>
          <a:stretch/>
        </p:blipFill>
        <p:spPr>
          <a:xfrm>
            <a:off x="7547810" y="10"/>
            <a:ext cx="4641013" cy="6856310"/>
          </a:xfrm>
          <a:prstGeom prst="rect">
            <a:avLst/>
          </a:prstGeom>
          <a:ln>
            <a:noFill/>
          </a:ln>
          <a:effectLst/>
        </p:spPr>
      </p:pic>
      <p:sp>
        <p:nvSpPr>
          <p:cNvPr id="2" name="Title 1">
            <a:extLst>
              <a:ext uri="{FF2B5EF4-FFF2-40B4-BE49-F238E27FC236}">
                <a16:creationId xmlns:a16="http://schemas.microsoft.com/office/drawing/2014/main" id="{D65A1A9F-EEF7-FCDF-59D7-74C17536E200}"/>
              </a:ext>
            </a:extLst>
          </p:cNvPr>
          <p:cNvSpPr>
            <a:spLocks noGrp="1"/>
          </p:cNvSpPr>
          <p:nvPr>
            <p:ph type="title"/>
          </p:nvPr>
        </p:nvSpPr>
        <p:spPr>
          <a:xfrm>
            <a:off x="680321" y="753228"/>
            <a:ext cx="7087552" cy="1080938"/>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7A11117C-50CE-A856-389A-75F5D878D62E}"/>
              </a:ext>
            </a:extLst>
          </p:cNvPr>
          <p:cNvSpPr>
            <a:spLocks noGrp="1"/>
          </p:cNvSpPr>
          <p:nvPr>
            <p:ph idx="1"/>
          </p:nvPr>
        </p:nvSpPr>
        <p:spPr>
          <a:xfrm>
            <a:off x="680321" y="2336873"/>
            <a:ext cx="6423211" cy="3599316"/>
          </a:xfrm>
        </p:spPr>
        <p:txBody>
          <a:bodyPr>
            <a:normAutofit/>
          </a:bodyPr>
          <a:lstStyle/>
          <a:p>
            <a:r>
              <a:rPr lang="en-US" sz="1400" i="1" dirty="0">
                <a:effectLst/>
                <a:latin typeface="Times New Roman" panose="02020603050405020304" pitchFamily="18" charset="0"/>
              </a:rPr>
              <a:t>Agile vs. Waterfall</a:t>
            </a:r>
            <a:r>
              <a:rPr lang="en-US" sz="1400" dirty="0">
                <a:effectLst/>
                <a:latin typeface="Times New Roman" panose="02020603050405020304" pitchFamily="18" charset="0"/>
              </a:rPr>
              <a:t>. (2021, August 26). Pros, Cons, and Key Differences. https://www.productplan.com/learn/agile-vs-waterfall/</a:t>
            </a:r>
          </a:p>
          <a:p>
            <a:r>
              <a:rPr lang="en-US" sz="1400" dirty="0">
                <a:effectLst/>
                <a:latin typeface="Times New Roman" panose="02020603050405020304" pitchFamily="18" charset="0"/>
              </a:rPr>
              <a:t>GeeksforGeeks. (2023a). What is SDLC Software Development Life Cycle  and its phases. </a:t>
            </a:r>
            <a:r>
              <a:rPr lang="en-US" sz="1400" i="1" dirty="0">
                <a:effectLst/>
                <a:latin typeface="Times New Roman" panose="02020603050405020304" pitchFamily="18" charset="0"/>
              </a:rPr>
              <a:t>GeeksforGeeks</a:t>
            </a:r>
            <a:r>
              <a:rPr lang="en-US" sz="1400" dirty="0">
                <a:effectLst/>
                <a:latin typeface="Times New Roman" panose="02020603050405020304" pitchFamily="18" charset="0"/>
              </a:rPr>
              <a:t>. </a:t>
            </a:r>
            <a:r>
              <a:rPr lang="en-US" sz="1400" dirty="0">
                <a:effectLst/>
                <a:latin typeface="Times New Roman" panose="02020603050405020304" pitchFamily="18" charset="0"/>
                <a:hlinkClick r:id="rId3"/>
              </a:rPr>
              <a:t>https://www.geeksforgeeks.org/what-is-sdlc-model-and-its-phases/</a:t>
            </a:r>
            <a:endParaRPr lang="en-US" sz="1400" dirty="0">
              <a:effectLst/>
              <a:latin typeface="Times New Roman" panose="02020603050405020304" pitchFamily="18" charset="0"/>
            </a:endParaRPr>
          </a:p>
          <a:p>
            <a:r>
              <a:rPr lang="en-US" sz="1400" dirty="0">
                <a:effectLst/>
                <a:latin typeface="Times New Roman" panose="02020603050405020304" pitchFamily="18" charset="0"/>
              </a:rPr>
              <a:t>West, B. D. (n.d.). </a:t>
            </a:r>
            <a:r>
              <a:rPr lang="en-US" sz="1400" i="1" dirty="0">
                <a:effectLst/>
                <a:latin typeface="Times New Roman" panose="02020603050405020304" pitchFamily="18" charset="0"/>
              </a:rPr>
              <a:t>Agile Scrum Roles | Atlassian</a:t>
            </a:r>
            <a:r>
              <a:rPr lang="en-US" sz="1400" dirty="0">
                <a:effectLst/>
                <a:latin typeface="Times New Roman" panose="02020603050405020304" pitchFamily="18" charset="0"/>
              </a:rPr>
              <a:t>. Atlassian. </a:t>
            </a:r>
            <a:r>
              <a:rPr lang="en-US" sz="1400" dirty="0">
                <a:effectLst/>
                <a:latin typeface="Times New Roman" panose="02020603050405020304" pitchFamily="18" charset="0"/>
                <a:hlinkClick r:id="rId4"/>
              </a:rPr>
              <a:t>https://www.atlassian.com/agile/scrum/roles</a:t>
            </a:r>
            <a:endParaRPr lang="en-US" sz="14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US" sz="2000" dirty="0"/>
          </a:p>
        </p:txBody>
      </p:sp>
    </p:spTree>
    <p:extLst>
      <p:ext uri="{BB962C8B-B14F-4D97-AF65-F5344CB8AC3E}">
        <p14:creationId xmlns:p14="http://schemas.microsoft.com/office/powerpoint/2010/main" val="1357865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TotalTime>
  <Words>1370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Times New Roman</vt:lpstr>
      <vt:lpstr>Trebuchet MS</vt:lpstr>
      <vt:lpstr>Wingdings</vt:lpstr>
      <vt:lpstr>Wingdings 3</vt:lpstr>
      <vt:lpstr>Facet</vt:lpstr>
      <vt:lpstr>Agile Presentation</vt:lpstr>
      <vt:lpstr>Scrum-Agile Team</vt:lpstr>
      <vt:lpstr>Agile Software Development Lifecycle</vt:lpstr>
      <vt:lpstr>Agile vs. Waterfall</vt:lpstr>
      <vt:lpstr>Factors for Waterfall or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Dylan Cavazos</dc:creator>
  <cp:lastModifiedBy>Dylan Cavazos</cp:lastModifiedBy>
  <cp:revision>35</cp:revision>
  <dcterms:created xsi:type="dcterms:W3CDTF">2023-10-15T19:45:55Z</dcterms:created>
  <dcterms:modified xsi:type="dcterms:W3CDTF">2023-10-15T22:48:51Z</dcterms:modified>
</cp:coreProperties>
</file>