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327" r:id="rId3"/>
    <p:sldId id="272" r:id="rId4"/>
    <p:sldId id="328" r:id="rId5"/>
    <p:sldId id="329" r:id="rId6"/>
    <p:sldId id="339" r:id="rId7"/>
    <p:sldId id="330" r:id="rId8"/>
    <p:sldId id="341" r:id="rId9"/>
    <p:sldId id="331" r:id="rId10"/>
    <p:sldId id="332" r:id="rId11"/>
    <p:sldId id="333" r:id="rId12"/>
    <p:sldId id="334" r:id="rId13"/>
    <p:sldId id="335" r:id="rId14"/>
    <p:sldId id="336" r:id="rId15"/>
    <p:sldId id="33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30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-6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8B76-80DB-4999-DBC7-CDB3C687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D8671-102B-5F28-15A9-77F83C392091}"/>
              </a:ext>
            </a:extLst>
          </p:cNvPr>
          <p:cNvSpPr txBox="1"/>
          <p:nvPr/>
        </p:nvSpPr>
        <p:spPr>
          <a:xfrm>
            <a:off x="448630" y="4180516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6DC46-587A-BBDA-6B9D-6170A9AC1749}"/>
              </a:ext>
            </a:extLst>
          </p:cNvPr>
          <p:cNvSpPr txBox="1"/>
          <p:nvPr/>
        </p:nvSpPr>
        <p:spPr>
          <a:xfrm>
            <a:off x="6316218" y="4759666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AKRAM</a:t>
            </a:r>
            <a:endParaRPr lang="fr-FR" sz="21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05774-73D4-D711-6B5A-9BD36C451BCD}"/>
              </a:ext>
            </a:extLst>
          </p:cNvPr>
          <p:cNvSpPr txBox="1"/>
          <p:nvPr/>
        </p:nvSpPr>
        <p:spPr>
          <a:xfrm>
            <a:off x="533329" y="4549848"/>
            <a:ext cx="16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10/06/2025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1F05C-595C-02E5-75DB-E20D9AB0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2545"/>
            <a:ext cx="9144000" cy="2710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AB59DD-08B1-AD2B-3C20-766E196D11A3}"/>
              </a:ext>
            </a:extLst>
          </p:cNvPr>
          <p:cNvSpPr txBox="1"/>
          <p:nvPr/>
        </p:nvSpPr>
        <p:spPr>
          <a:xfrm>
            <a:off x="1389888" y="3105835"/>
            <a:ext cx="6922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234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C7477-5741-BE57-1265-3FA7E0CA1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9DBA0-AD69-8A24-808E-F497354CB70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72A20-F0AD-1454-1A6C-F4DCB761CAE9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03727-C229-EEB3-7734-2809FA29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A334F-9596-08D9-CD56-591BD345C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B39196-1709-0E81-7795-61393DC0E7C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4438E-CA52-3EB3-624A-F90C73E38AC6}"/>
              </a:ext>
            </a:extLst>
          </p:cNvPr>
          <p:cNvSpPr txBox="1"/>
          <p:nvPr/>
        </p:nvSpPr>
        <p:spPr>
          <a:xfrm>
            <a:off x="2379726" y="6094560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b. Boxplots (All Variables, by Species)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3D4BCC-9E69-8214-FF70-816EB3DDA09E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4. </a:t>
            </a:r>
            <a:r>
              <a:rPr lang="fr-FR" sz="3600" b="1" dirty="0" err="1"/>
              <a:t>Correlation</a:t>
            </a:r>
            <a:r>
              <a:rPr lang="fr-FR" sz="3600" dirty="0"/>
              <a:t> &amp; </a:t>
            </a:r>
            <a:r>
              <a:rPr lang="fr-FR" sz="3600" dirty="0" err="1"/>
              <a:t>Visualization</a:t>
            </a:r>
            <a:endParaRPr lang="fr-FR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B75B05-CBCF-9233-9C5C-C77459E0F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7" y="800336"/>
            <a:ext cx="7735824" cy="529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4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FE31-45C0-DE7B-EA90-71BBDC021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1339D-9ADC-9F54-462C-77E5339296E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12DCF-B736-BD27-D94F-7B78F8DC0649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5C48-2601-219A-E23C-65F17438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0769B-D5DE-20A4-4345-63238C78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8FE90-F579-7E99-F30C-AF9D2A0CBF2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FEAAD-D592-9C93-78C3-9C24F8E72DFD}"/>
              </a:ext>
            </a:extLst>
          </p:cNvPr>
          <p:cNvSpPr txBox="1"/>
          <p:nvPr/>
        </p:nvSpPr>
        <p:spPr>
          <a:xfrm>
            <a:off x="2275493" y="6231050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c. </a:t>
            </a:r>
            <a:r>
              <a:rPr lang="fr-FR" b="1" dirty="0" err="1"/>
              <a:t>Scatter</a:t>
            </a:r>
            <a:r>
              <a:rPr lang="fr-FR" b="1" dirty="0"/>
              <a:t> Plot: </a:t>
            </a:r>
            <a:r>
              <a:rPr lang="fr-FR" b="1" dirty="0" err="1"/>
              <a:t>Petal.Length</a:t>
            </a:r>
            <a:r>
              <a:rPr lang="fr-FR" b="1" dirty="0"/>
              <a:t> vs </a:t>
            </a:r>
            <a:r>
              <a:rPr lang="fr-FR" b="1" dirty="0" err="1"/>
              <a:t>Petal.Width</a:t>
            </a:r>
            <a:endParaRPr lang="fr-FR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5DCCA8-57FE-C9E9-0629-52E4C528DE78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4. </a:t>
            </a:r>
            <a:r>
              <a:rPr lang="fr-FR" sz="3600" b="1" dirty="0" err="1"/>
              <a:t>Correlation</a:t>
            </a:r>
            <a:r>
              <a:rPr lang="fr-FR" sz="3600" dirty="0"/>
              <a:t> &amp; </a:t>
            </a:r>
            <a:r>
              <a:rPr lang="fr-FR" sz="3600" dirty="0" err="1"/>
              <a:t>Visualization</a:t>
            </a:r>
            <a:endParaRPr lang="fr-FR" sz="3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D1B49D-7535-7D96-69B2-DB1A52BCE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732" y="1074316"/>
            <a:ext cx="6911451" cy="46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717AC-D1B8-97AA-574C-DEDCC187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DAA29-61D9-FF47-DD38-5AADC541F007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0D9AFF-9E31-A7D3-5635-5FBAFCCE8444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E7113-4115-B4D9-FF72-18A5AF001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F1F47-7BA3-78A2-E714-FDD7CDEE9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46F477-C04F-127D-D186-FA11CF398BA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48956-DF62-C900-7F4B-54D0EFD44B19}"/>
              </a:ext>
            </a:extLst>
          </p:cNvPr>
          <p:cNvSpPr txBox="1"/>
          <p:nvPr/>
        </p:nvSpPr>
        <p:spPr>
          <a:xfrm>
            <a:off x="2667762" y="5845802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d. </a:t>
            </a:r>
            <a:r>
              <a:rPr lang="fr-FR" b="1" dirty="0" err="1"/>
              <a:t>Pairwise</a:t>
            </a:r>
            <a:r>
              <a:rPr lang="fr-FR" b="1" dirty="0"/>
              <a:t> Plots (</a:t>
            </a:r>
            <a:r>
              <a:rPr lang="fr-FR" b="1" dirty="0" err="1"/>
              <a:t>GGally</a:t>
            </a:r>
            <a:r>
              <a:rPr lang="fr-FR" b="1" dirty="0"/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AF5866-757C-BE2B-7EB9-700C4200F165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4. </a:t>
            </a:r>
            <a:r>
              <a:rPr lang="fr-FR" sz="3600" b="1" dirty="0" err="1"/>
              <a:t>Correlation</a:t>
            </a:r>
            <a:r>
              <a:rPr lang="fr-FR" sz="3600" dirty="0"/>
              <a:t> &amp; </a:t>
            </a:r>
            <a:r>
              <a:rPr lang="fr-FR" sz="3600" dirty="0" err="1"/>
              <a:t>Visualization</a:t>
            </a:r>
            <a:endParaRPr lang="fr-FR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4CC55C-2605-173A-8B11-4A3A9C58A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55660"/>
            <a:ext cx="9144000" cy="48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4C77E-ABDF-19BB-1385-65881A94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0E663-AD44-D055-460F-FBB67F9CF299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AF4CD1-BA29-91C4-BF9F-8637BC988766}"/>
              </a:ext>
            </a:extLst>
          </p:cNvPr>
          <p:cNvSpPr txBox="1">
            <a:spLocks/>
          </p:cNvSpPr>
          <p:nvPr/>
        </p:nvSpPr>
        <p:spPr>
          <a:xfrm>
            <a:off x="301752" y="12596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6. </a:t>
            </a:r>
            <a:r>
              <a:rPr lang="fr-FR" b="1" dirty="0" err="1"/>
              <a:t>Outlier</a:t>
            </a:r>
            <a:r>
              <a:rPr lang="fr-FR" b="1" dirty="0"/>
              <a:t> </a:t>
            </a:r>
            <a:r>
              <a:rPr lang="fr-FR" b="1" dirty="0" err="1"/>
              <a:t>Detection</a:t>
            </a:r>
            <a:endParaRPr lang="fr-FR" b="1" dirty="0"/>
          </a:p>
          <a:p>
            <a:endParaRPr lang="fr-FR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12361-86A7-59D2-BF38-435AFC7D0090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0DAAA-8FCC-FE8A-BFB8-C13AA689D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02F2C-6511-4E5D-0E8F-660C1164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06A255-6A6E-D7EE-CBED-306D1B8C0E0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12370-BDAF-1561-EA1B-AD39CB617770}"/>
              </a:ext>
            </a:extLst>
          </p:cNvPr>
          <p:cNvSpPr txBox="1"/>
          <p:nvPr/>
        </p:nvSpPr>
        <p:spPr>
          <a:xfrm>
            <a:off x="1610267" y="5413729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rule: Points outside 1.5*IQR from the first/third quartile.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BBA56A-716F-67DF-0320-4997299D0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163" y="2277191"/>
            <a:ext cx="7350431" cy="21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64E9C-9FFA-A8F6-6F17-6DF305BC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4EBBA-BA9D-0672-EF56-E8B3E0A1282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22EBE4-F66D-7C60-CB4C-1517B2244576}"/>
              </a:ext>
            </a:extLst>
          </p:cNvPr>
          <p:cNvSpPr txBox="1">
            <a:spLocks/>
          </p:cNvSpPr>
          <p:nvPr/>
        </p:nvSpPr>
        <p:spPr>
          <a:xfrm>
            <a:off x="251922" y="-7687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7. Can We Predict Species?</a:t>
            </a:r>
            <a:endParaRPr lang="fr-FR" sz="36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4DB5DF-EDDF-1614-F9A7-0AFBD040E1BC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F4873-2BD2-D9C0-7390-CE83943DD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9092C-95C3-AD01-F64B-D8FE0512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EB1F6-205D-8E01-C703-4DB56A2C4FA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DF80E-E542-B6B1-F5A9-12DC4D54F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" y="1261873"/>
            <a:ext cx="7699248" cy="52109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CCF44F-E916-3FD2-3D0B-6B6F55C9F29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1712"/>
          <a:stretch/>
        </p:blipFill>
        <p:spPr>
          <a:xfrm>
            <a:off x="3187508" y="4951564"/>
            <a:ext cx="5811645" cy="79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94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C6ED-135F-8575-0CD1-295287136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62183B-B6E7-BC93-C72F-C970328DB72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2EE4BF-1DBA-6E98-26E0-DE039E811F77}"/>
              </a:ext>
            </a:extLst>
          </p:cNvPr>
          <p:cNvSpPr txBox="1">
            <a:spLocks/>
          </p:cNvSpPr>
          <p:nvPr/>
        </p:nvSpPr>
        <p:spPr>
          <a:xfrm>
            <a:off x="-29841" y="-1650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8. Conclusions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6A745-72CB-8A02-AE2C-A756097B69FC}"/>
              </a:ext>
            </a:extLst>
          </p:cNvPr>
          <p:cNvSpPr txBox="1">
            <a:spLocks/>
          </p:cNvSpPr>
          <p:nvPr/>
        </p:nvSpPr>
        <p:spPr>
          <a:xfrm>
            <a:off x="448979" y="2212850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42D-D9F1-E2CE-DD42-0A12FDA80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00221-5B8E-232A-DFA0-6E79A1B79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9295F-4400-69C9-1AA1-09969A7617EB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399E3-2B50-0116-45AA-A1C27CFA0378}"/>
              </a:ext>
            </a:extLst>
          </p:cNvPr>
          <p:cNvSpPr txBox="1"/>
          <p:nvPr/>
        </p:nvSpPr>
        <p:spPr>
          <a:xfrm>
            <a:off x="566026" y="1471998"/>
            <a:ext cx="79955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Findings</a:t>
            </a:r>
            <a:r>
              <a:rPr lang="fr-FR" sz="2800" dirty="0"/>
              <a:t>:</a:t>
            </a:r>
          </a:p>
          <a:p>
            <a:r>
              <a:rPr lang="fr-FR" sz="2800" dirty="0"/>
              <a:t>Data </a:t>
            </a:r>
            <a:r>
              <a:rPr lang="fr-FR" sz="2800" dirty="0" err="1"/>
              <a:t>is</a:t>
            </a:r>
            <a:r>
              <a:rPr lang="fr-FR" sz="2800" dirty="0"/>
              <a:t> clean, </a:t>
            </a:r>
            <a:r>
              <a:rPr lang="fr-FR" sz="2800" dirty="0" err="1"/>
              <a:t>with</a:t>
            </a:r>
            <a:r>
              <a:rPr lang="fr-FR" sz="2800" dirty="0"/>
              <a:t> few </a:t>
            </a:r>
            <a:r>
              <a:rPr lang="fr-FR" sz="2800" dirty="0" err="1"/>
              <a:t>outliers</a:t>
            </a:r>
            <a:r>
              <a:rPr lang="fr-FR" sz="2800" dirty="0"/>
              <a:t>.</a:t>
            </a:r>
          </a:p>
          <a:p>
            <a:r>
              <a:rPr lang="fr-FR" sz="2800" dirty="0" err="1"/>
              <a:t>Petal</a:t>
            </a:r>
            <a:r>
              <a:rPr lang="fr-FR" sz="2800" dirty="0"/>
              <a:t> </a:t>
            </a:r>
            <a:r>
              <a:rPr lang="fr-FR" sz="2800" dirty="0" err="1"/>
              <a:t>measurements</a:t>
            </a:r>
            <a:r>
              <a:rPr lang="fr-FR" sz="2800" dirty="0"/>
              <a:t> are </a:t>
            </a:r>
            <a:r>
              <a:rPr lang="fr-FR" sz="2800" dirty="0" err="1"/>
              <a:t>highly</a:t>
            </a:r>
            <a:r>
              <a:rPr lang="fr-FR" sz="2800" dirty="0"/>
              <a:t> informative.</a:t>
            </a:r>
          </a:p>
          <a:p>
            <a:r>
              <a:rPr lang="fr-FR" sz="2800" dirty="0" err="1"/>
              <a:t>Setosa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easily</a:t>
            </a:r>
            <a:r>
              <a:rPr lang="fr-FR" sz="2800" dirty="0"/>
              <a:t> </a:t>
            </a:r>
            <a:r>
              <a:rPr lang="fr-FR" sz="2800" dirty="0" err="1"/>
              <a:t>distinguishable</a:t>
            </a:r>
            <a:r>
              <a:rPr lang="fr-FR" sz="2800" dirty="0"/>
              <a:t>.</a:t>
            </a:r>
          </a:p>
          <a:p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overlap</a:t>
            </a:r>
            <a:r>
              <a:rPr lang="fr-FR" sz="2800" dirty="0"/>
              <a:t> </a:t>
            </a:r>
            <a:r>
              <a:rPr lang="fr-FR" sz="2800" dirty="0" err="1"/>
              <a:t>between</a:t>
            </a:r>
            <a:r>
              <a:rPr lang="fr-FR" sz="2800" dirty="0"/>
              <a:t> </a:t>
            </a:r>
            <a:r>
              <a:rPr lang="fr-FR" sz="2800" dirty="0" err="1"/>
              <a:t>Versicolor</a:t>
            </a:r>
            <a:r>
              <a:rPr lang="fr-FR" sz="2800" dirty="0"/>
              <a:t> and </a:t>
            </a:r>
            <a:r>
              <a:rPr lang="fr-FR" sz="2800" dirty="0" err="1"/>
              <a:t>Virginica</a:t>
            </a:r>
            <a:r>
              <a:rPr lang="fr-FR" sz="2800" dirty="0"/>
              <a:t>, but </a:t>
            </a:r>
            <a:r>
              <a:rPr lang="fr-FR" sz="2800" dirty="0" err="1"/>
              <a:t>overall</a:t>
            </a:r>
            <a:r>
              <a:rPr lang="fr-FR" sz="2800" dirty="0"/>
              <a:t> good </a:t>
            </a:r>
            <a:r>
              <a:rPr lang="fr-FR" sz="2800" dirty="0" err="1"/>
              <a:t>separation</a:t>
            </a:r>
            <a:r>
              <a:rPr lang="fr-FR" sz="2800" dirty="0"/>
              <a:t>.</a:t>
            </a:r>
          </a:p>
          <a:p>
            <a:r>
              <a:rPr lang="fr-FR" sz="2800" dirty="0" err="1"/>
              <a:t>With</a:t>
            </a:r>
            <a:r>
              <a:rPr lang="fr-FR" sz="2800" dirty="0"/>
              <a:t> R2 0.79 </a:t>
            </a:r>
            <a:r>
              <a:rPr lang="fr-FR" sz="2800" dirty="0" err="1"/>
              <a:t>versicolor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</a:t>
            </a:r>
            <a:r>
              <a:rPr lang="fr-FR" sz="2800" dirty="0" err="1"/>
              <a:t>most</a:t>
            </a:r>
            <a:r>
              <a:rPr lang="fr-FR" sz="2800" dirty="0"/>
              <a:t> </a:t>
            </a:r>
            <a:r>
              <a:rPr lang="fr-FR" sz="2800" dirty="0" err="1"/>
              <a:t>predictible</a:t>
            </a:r>
            <a:endParaRPr lang="fr-FR" sz="2800" dirty="0"/>
          </a:p>
          <a:p>
            <a:r>
              <a:rPr lang="fr-FR" sz="2800" b="1" dirty="0" err="1"/>
              <a:t>Recommendation</a:t>
            </a:r>
            <a:r>
              <a:rPr lang="fr-FR" sz="2800" dirty="0"/>
              <a:t>: </a:t>
            </a:r>
          </a:p>
          <a:p>
            <a:r>
              <a:rPr lang="fr-FR" sz="2800" dirty="0" err="1"/>
              <a:t>Petal.Width</a:t>
            </a:r>
            <a:r>
              <a:rPr lang="fr-FR" sz="2800" dirty="0"/>
              <a:t> and </a:t>
            </a:r>
            <a:r>
              <a:rPr lang="fr-FR" sz="2800" dirty="0" err="1"/>
              <a:t>Petal.Length</a:t>
            </a:r>
            <a:r>
              <a:rPr lang="fr-FR" sz="2800" dirty="0"/>
              <a:t> are the best </a:t>
            </a:r>
            <a:r>
              <a:rPr lang="fr-FR" sz="2800" dirty="0" err="1"/>
              <a:t>predictors</a:t>
            </a:r>
            <a:r>
              <a:rPr lang="fr-FR" sz="2800" dirty="0"/>
              <a:t> for </a:t>
            </a:r>
            <a:r>
              <a:rPr lang="fr-FR" sz="2800" dirty="0" err="1"/>
              <a:t>species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70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4DC2-50EB-14D4-D766-1C2D75AB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F9DB6-9A2E-EE3A-95F7-8DCF124E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21BD9-5D88-16C4-9A19-A3B1307366FB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3043-6E42-D122-C80C-120AAA494B00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75301-AB72-C08B-491F-91EC456E5CA7}"/>
              </a:ext>
            </a:extLst>
          </p:cNvPr>
          <p:cNvSpPr txBox="1"/>
          <p:nvPr/>
        </p:nvSpPr>
        <p:spPr>
          <a:xfrm>
            <a:off x="644651" y="438662"/>
            <a:ext cx="7854697" cy="5802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4800" b="1" dirty="0" err="1"/>
              <a:t>Outline</a:t>
            </a:r>
            <a:r>
              <a:rPr lang="fr-FR" sz="4000" b="1" dirty="0"/>
              <a:t> </a:t>
            </a:r>
          </a:p>
          <a:p>
            <a:pPr algn="ctr">
              <a:buNone/>
            </a:pPr>
            <a:endParaRPr lang="fr-FR" sz="4000" dirty="0"/>
          </a:p>
          <a:p>
            <a:pPr>
              <a:lnSpc>
                <a:spcPct val="150000"/>
              </a:lnSpc>
            </a:pPr>
            <a:r>
              <a:rPr lang="fr-FR" sz="3200" dirty="0"/>
              <a:t>1. Project Objective &amp; </a:t>
            </a:r>
            <a:r>
              <a:rPr lang="fr-FR" sz="3200" dirty="0" err="1"/>
              <a:t>Approach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Data Structure &amp; </a:t>
            </a:r>
            <a:r>
              <a:rPr lang="fr-FR" sz="3200" dirty="0" err="1"/>
              <a:t>Preparation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Descriptive </a:t>
            </a:r>
            <a:r>
              <a:rPr lang="fr-FR" sz="3200" dirty="0" err="1"/>
              <a:t>Statistics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</a:t>
            </a:r>
            <a:r>
              <a:rPr lang="fr-FR" sz="3200" dirty="0" err="1"/>
              <a:t>Correlation</a:t>
            </a:r>
            <a:r>
              <a:rPr lang="fr-FR" sz="3200" dirty="0"/>
              <a:t> &amp; </a:t>
            </a:r>
            <a:r>
              <a:rPr lang="fr-FR" sz="3200" dirty="0" err="1"/>
              <a:t>Visualization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5. </a:t>
            </a:r>
            <a:r>
              <a:rPr lang="fr-FR" sz="3200" dirty="0" err="1"/>
              <a:t>Outlier</a:t>
            </a:r>
            <a:r>
              <a:rPr lang="fr-FR" sz="3200" dirty="0"/>
              <a:t> </a:t>
            </a:r>
            <a:r>
              <a:rPr lang="fr-FR" sz="3200" dirty="0" err="1"/>
              <a:t>Detection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6. Conclusion &amp;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71221-B805-2C44-1CC0-DA56D313C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7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1C3F-9298-8E7A-E9B8-B77C6AD2F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5F3D9-E497-C690-29EE-C412C93E722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1752" y="1021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1. Project Objective &amp; </a:t>
            </a:r>
            <a:r>
              <a:rPr lang="fr-FR" dirty="0" err="1"/>
              <a:t>Approach</a:t>
            </a: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64B79-A820-0CCA-D7B5-5D223D38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6783E-0FB0-1B16-72DA-54BF8B0F4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7B1524-F76C-8115-F6EB-9E66CE2F452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373EA-A531-D7A9-97B3-F66CDB2F041C}"/>
              </a:ext>
            </a:extLst>
          </p:cNvPr>
          <p:cNvSpPr txBox="1"/>
          <p:nvPr/>
        </p:nvSpPr>
        <p:spPr>
          <a:xfrm>
            <a:off x="626364" y="2550319"/>
            <a:ext cx="83655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Analyze the Iris dataset to understand the structure, relationships, and differences between three species of flowers.</a:t>
            </a:r>
          </a:p>
          <a:p>
            <a:endParaRPr lang="en-US" sz="2800" dirty="0"/>
          </a:p>
          <a:p>
            <a:r>
              <a:rPr lang="en-US" sz="2800" b="1" dirty="0"/>
              <a:t>Approach</a:t>
            </a:r>
            <a:r>
              <a:rPr lang="en-US" sz="2800" dirty="0"/>
              <a:t>: Use R for descriptive statistics, visualization, and detection of outliers/patterns.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1176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E64D-71BF-D48A-217A-1495AF21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DAC45-9ED8-3905-A4CE-4B73415AFD1C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C58109-D5E4-E87C-793D-038F8022ADEB}"/>
              </a:ext>
            </a:extLst>
          </p:cNvPr>
          <p:cNvSpPr txBox="1">
            <a:spLocks/>
          </p:cNvSpPr>
          <p:nvPr/>
        </p:nvSpPr>
        <p:spPr>
          <a:xfrm>
            <a:off x="301752" y="1021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2. Data Structure &amp;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C18FEB-1E06-42B0-6CE5-F3D8D7092029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6AE02-CEEF-1984-5DC9-4C40C7B5E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6E8E6-3939-5ABD-92A3-8A761D153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48B2D-BA99-E923-95D0-11176C5039E1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41665-3850-8856-8D34-6480E3D8F9BD}"/>
              </a:ext>
            </a:extLst>
          </p:cNvPr>
          <p:cNvSpPr txBox="1"/>
          <p:nvPr/>
        </p:nvSpPr>
        <p:spPr>
          <a:xfrm>
            <a:off x="626364" y="2323147"/>
            <a:ext cx="8365592" cy="323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dataset contains 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150 flowers from three species (</a:t>
            </a:r>
            <a:r>
              <a:rPr lang="en-US" sz="2400" dirty="0" err="1"/>
              <a:t>setosa</a:t>
            </a:r>
            <a:r>
              <a:rPr lang="en-US" sz="2400" dirty="0"/>
              <a:t>, versicolor, virginica).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Variables: </a:t>
            </a:r>
            <a:r>
              <a:rPr lang="en-US" sz="2400" dirty="0" err="1"/>
              <a:t>Sepal.Length</a:t>
            </a:r>
            <a:r>
              <a:rPr lang="en-US" sz="2400" dirty="0"/>
              <a:t>, </a:t>
            </a:r>
            <a:r>
              <a:rPr lang="en-US" sz="2400" dirty="0" err="1"/>
              <a:t>Sepal.Width</a:t>
            </a:r>
            <a:r>
              <a:rPr lang="en-US" sz="2400" dirty="0"/>
              <a:t>, </a:t>
            </a:r>
            <a:r>
              <a:rPr lang="en-US" sz="2400" dirty="0" err="1"/>
              <a:t>Petal.Length</a:t>
            </a:r>
            <a:r>
              <a:rPr lang="en-US" sz="2400" dirty="0"/>
              <a:t>, </a:t>
            </a:r>
            <a:r>
              <a:rPr lang="en-US" sz="2400" dirty="0" err="1"/>
              <a:t>Petal.Width</a:t>
            </a:r>
            <a:r>
              <a:rPr lang="en-US" sz="2400" dirty="0"/>
              <a:t> (all numeric), plus Species (category).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missing or duplicate values detected.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Distribution of species:50 </a:t>
            </a:r>
            <a:r>
              <a:rPr lang="en-US" sz="2400" dirty="0" err="1"/>
              <a:t>Setosa</a:t>
            </a:r>
            <a:r>
              <a:rPr lang="en-US" sz="2400" dirty="0"/>
              <a:t>, 50 Versicolor, 50 Virginica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6651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59BAE-5E08-5AEE-90A3-53A59F71F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F6B81-F432-AED3-70F3-17F5C792C440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B111B-F13E-2B13-95D8-1F457C7C28E6}"/>
              </a:ext>
            </a:extLst>
          </p:cNvPr>
          <p:cNvSpPr txBox="1">
            <a:spLocks/>
          </p:cNvSpPr>
          <p:nvPr/>
        </p:nvSpPr>
        <p:spPr>
          <a:xfrm>
            <a:off x="-320040" y="1272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3. Descriptive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0DA76-0879-7E79-DA4E-D4B0BC50CFDD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C8532-A999-2E66-887C-EEB6242E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4C3E8-2571-EBDA-737A-EB1D744F5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791A0-F3A7-ABC5-F694-930921A26E56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97523-9F76-ECE1-2FD2-F67B4C49EE66}"/>
              </a:ext>
            </a:extLst>
          </p:cNvPr>
          <p:cNvSpPr txBox="1"/>
          <p:nvPr/>
        </p:nvSpPr>
        <p:spPr>
          <a:xfrm>
            <a:off x="699516" y="2415019"/>
            <a:ext cx="8365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Means, Medians, Quartiles, Ranges, and Standard Deviations for each species and variable.</a:t>
            </a:r>
            <a:endParaRPr lang="fr-F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C9954-1FCC-2D08-6252-891C02828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032" y="3364993"/>
            <a:ext cx="591585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80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6F6C-0799-D421-3499-8F203E354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AE9EE-97EF-670F-C633-6E366D9040BC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7B96F1-71A1-AB52-B023-C3EB042CD1E9}"/>
              </a:ext>
            </a:extLst>
          </p:cNvPr>
          <p:cNvSpPr txBox="1">
            <a:spLocks/>
          </p:cNvSpPr>
          <p:nvPr/>
        </p:nvSpPr>
        <p:spPr>
          <a:xfrm>
            <a:off x="-320040" y="1272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3. Descriptive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E06EBA-798F-91B4-D539-881F712AEF00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5B5B8-0D6B-C398-553C-6878CDF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DC52E-E43B-1ED8-7871-4E68113E0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4EBF1-929F-5C25-ACB8-727042E374F2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36B57-9C3E-21C9-6880-DF6788D01820}"/>
              </a:ext>
            </a:extLst>
          </p:cNvPr>
          <p:cNvSpPr txBox="1"/>
          <p:nvPr/>
        </p:nvSpPr>
        <p:spPr>
          <a:xfrm>
            <a:off x="699516" y="2415019"/>
            <a:ext cx="8365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Means, Medians, Quartiles, Ranges, and Standard Deviations for each species and variable.</a:t>
            </a:r>
            <a:endParaRPr lang="fr-F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2AF9A-A118-0FF3-C7B6-3BD1FE2AB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689" y="3953293"/>
            <a:ext cx="6707309" cy="13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60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6440-A362-F816-919F-2E3F3914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EBCA5-A58D-36F0-03EB-820382F61100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078416-41A2-F672-24F4-801CEF45A08A}"/>
              </a:ext>
            </a:extLst>
          </p:cNvPr>
          <p:cNvSpPr txBox="1">
            <a:spLocks/>
          </p:cNvSpPr>
          <p:nvPr/>
        </p:nvSpPr>
        <p:spPr>
          <a:xfrm>
            <a:off x="301752" y="12596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400" dirty="0"/>
              <a:t>4. </a:t>
            </a:r>
            <a:r>
              <a:rPr lang="fr-FR" sz="4400" b="1" dirty="0" err="1"/>
              <a:t>Correlation</a:t>
            </a:r>
            <a:r>
              <a:rPr lang="fr-FR" sz="4400" dirty="0"/>
              <a:t> &amp; </a:t>
            </a:r>
            <a:r>
              <a:rPr lang="fr-FR" sz="4400" dirty="0" err="1"/>
              <a:t>Visualization</a:t>
            </a:r>
            <a:endParaRPr lang="fr-FR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81824-5A96-4EB3-988A-493043741687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29DA3-EAA6-34BA-82AD-3A044852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F032F-0F0B-1D14-33A9-5EAEAF007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B02DD3-19A9-71F4-73AD-7F47D0EA14B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E4DDC-8E53-01A7-477B-AE212076A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446" y="3292367"/>
            <a:ext cx="7581419" cy="11430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FDC89A3-E261-3AC0-D913-DECD8F149D92}"/>
              </a:ext>
            </a:extLst>
          </p:cNvPr>
          <p:cNvSpPr/>
          <p:nvPr/>
        </p:nvSpPr>
        <p:spPr>
          <a:xfrm rot="10800000">
            <a:off x="6637061" y="4690609"/>
            <a:ext cx="475488" cy="4216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D4A89D-D364-51A5-CB9F-0A54E73C17B9}"/>
              </a:ext>
            </a:extLst>
          </p:cNvPr>
          <p:cNvCxnSpPr/>
          <p:nvPr/>
        </p:nvCxnSpPr>
        <p:spPr>
          <a:xfrm>
            <a:off x="6637059" y="4508519"/>
            <a:ext cx="4754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3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6CFE0-78F6-ACEB-F263-6330B42CF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CD962-8701-02AA-C37F-961A9B9CA54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DE911-3487-7F50-9474-492101EFA8D6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4. </a:t>
            </a:r>
            <a:r>
              <a:rPr lang="fr-FR" sz="3600" b="1" dirty="0" err="1"/>
              <a:t>Correlation</a:t>
            </a:r>
            <a:r>
              <a:rPr lang="fr-FR" sz="3600" dirty="0"/>
              <a:t> &amp; </a:t>
            </a:r>
            <a:r>
              <a:rPr lang="fr-FR" sz="3600" dirty="0" err="1"/>
              <a:t>Visualization</a:t>
            </a:r>
            <a:endParaRPr lang="fr-FR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84603-1F15-D0FA-A15B-956EC4C32DFA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446D0-F3C7-373A-C433-EDD65A75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F58E6-6A2E-86DB-E489-166414D36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A80BAA-ED79-A191-B8CF-484E9E4A000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17243A-8C6F-02CD-7822-F0D680E64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16" y="1059769"/>
            <a:ext cx="6277356" cy="5425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D0E6A-75BE-8AD8-2338-E989235CF8D3}"/>
              </a:ext>
            </a:extLst>
          </p:cNvPr>
          <p:cNvSpPr txBox="1"/>
          <p:nvPr/>
        </p:nvSpPr>
        <p:spPr>
          <a:xfrm>
            <a:off x="6872834" y="1892763"/>
            <a:ext cx="2192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Correlation matrix: </a:t>
            </a:r>
          </a:p>
          <a:p>
            <a:r>
              <a:rPr lang="en-US" sz="1800" dirty="0"/>
              <a:t>Interpretation: </a:t>
            </a:r>
            <a:r>
              <a:rPr lang="en-US" sz="1800" dirty="0" err="1"/>
              <a:t>Petal.Length</a:t>
            </a:r>
            <a:r>
              <a:rPr lang="en-US" sz="1800" dirty="0"/>
              <a:t> and </a:t>
            </a:r>
            <a:r>
              <a:rPr lang="en-US" sz="1800" dirty="0" err="1"/>
              <a:t>Petal.Width</a:t>
            </a:r>
            <a:r>
              <a:rPr lang="en-US" sz="1800" dirty="0"/>
              <a:t> are strongly correlated</a:t>
            </a:r>
          </a:p>
          <a:p>
            <a:r>
              <a:rPr lang="en-US" sz="1800" dirty="0"/>
              <a:t> (r ≈ 0.96).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8C029-21AB-2135-66EC-D2CF9C7E733E}"/>
              </a:ext>
            </a:extLst>
          </p:cNvPr>
          <p:cNvSpPr txBox="1"/>
          <p:nvPr/>
        </p:nvSpPr>
        <p:spPr>
          <a:xfrm>
            <a:off x="818388" y="5403027"/>
            <a:ext cx="3598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Correlation heatmap: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8066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38A9B-5FD1-387D-3BB7-6C4E21D0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FDB1C-2DB9-D707-375B-E42090D62724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FDD156-9B02-6F05-A7D5-CC3F46B2356F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DA370-2283-08A4-5BFA-4D2C9B846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E5FAD-1259-4DAC-CA1C-6FD02E699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6C6C7E-3298-7161-DDF2-F8CE0FDE6295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39575-5D10-A99B-31F6-55867903DED6}"/>
              </a:ext>
            </a:extLst>
          </p:cNvPr>
          <p:cNvSpPr txBox="1"/>
          <p:nvPr/>
        </p:nvSpPr>
        <p:spPr>
          <a:xfrm>
            <a:off x="2498598" y="6354921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a. Histograms (All Variables, by Species)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38C1F6-66FB-5769-E739-4B4D0419D9BB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4. </a:t>
            </a:r>
            <a:r>
              <a:rPr lang="fr-FR" sz="3600" b="1" dirty="0" err="1"/>
              <a:t>Correlation</a:t>
            </a:r>
            <a:r>
              <a:rPr lang="fr-FR" sz="3600" dirty="0"/>
              <a:t> &amp; </a:t>
            </a:r>
            <a:r>
              <a:rPr lang="fr-FR" sz="3600" dirty="0" err="1"/>
              <a:t>Visualization</a:t>
            </a:r>
            <a:endParaRPr lang="fr-FR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E54511-C02E-FB38-A0F6-9D7770910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38" y="713668"/>
            <a:ext cx="8237246" cy="55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4315</TotalTime>
  <Words>474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microstar</dc:creator>
  <cp:keywords/>
  <dc:description>generated using python-pptx</dc:description>
  <cp:lastModifiedBy>Redha Chawki AGGOUN</cp:lastModifiedBy>
  <cp:revision>26</cp:revision>
  <dcterms:created xsi:type="dcterms:W3CDTF">2013-01-27T09:14:16Z</dcterms:created>
  <dcterms:modified xsi:type="dcterms:W3CDTF">2025-06-10T10:58:20Z</dcterms:modified>
  <cp:category/>
</cp:coreProperties>
</file>