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2" r:id="rId2"/>
    <p:sldId id="327" r:id="rId3"/>
    <p:sldId id="272" r:id="rId4"/>
    <p:sldId id="328" r:id="rId5"/>
    <p:sldId id="343" r:id="rId6"/>
    <p:sldId id="342" r:id="rId7"/>
    <p:sldId id="329" r:id="rId8"/>
    <p:sldId id="339" r:id="rId9"/>
    <p:sldId id="335" r:id="rId10"/>
    <p:sldId id="330" r:id="rId11"/>
    <p:sldId id="341" r:id="rId12"/>
    <p:sldId id="331" r:id="rId13"/>
    <p:sldId id="332" r:id="rId14"/>
    <p:sldId id="334" r:id="rId15"/>
    <p:sldId id="333" r:id="rId16"/>
    <p:sldId id="344" r:id="rId17"/>
    <p:sldId id="336" r:id="rId18"/>
    <p:sldId id="345" r:id="rId19"/>
    <p:sldId id="33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83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87096C-3178-4662-A2AA-8CEB9C8CFDC9}" type="datetimeFigureOut">
              <a:rPr lang="fr-FR" smtClean="0"/>
              <a:t>10/06/2025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D8A848-D79D-4ADD-BE30-29715611611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77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D8A848-D79D-4ADD-BE30-29715611611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015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microsoft.com/office/2007/relationships/hdphoto" Target="../media/hdphoto1.wdp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B8B76-80DB-4999-DBC7-CDB3C6876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ris Flowers, Nature Beauty, Floral Art PNG">
            <a:extLst>
              <a:ext uri="{FF2B5EF4-FFF2-40B4-BE49-F238E27FC236}">
                <a16:creationId xmlns:a16="http://schemas.microsoft.com/office/drawing/2014/main" id="{EF8EDDAC-B7F0-F351-FC29-5605B12AE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425" y="3914775"/>
            <a:ext cx="1552575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6FD8671-102B-5F28-15A9-77F83C392091}"/>
              </a:ext>
            </a:extLst>
          </p:cNvPr>
          <p:cNvSpPr txBox="1"/>
          <p:nvPr/>
        </p:nvSpPr>
        <p:spPr>
          <a:xfrm>
            <a:off x="448630" y="4180516"/>
            <a:ext cx="347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 </a:t>
            </a:r>
            <a:r>
              <a:rPr lang="en-US" b="1" dirty="0">
                <a:solidFill>
                  <a:srgbClr val="0070C0"/>
                </a:solidFill>
              </a:rPr>
              <a:t>Redha &amp; Rooney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6DC46-587A-BBDA-6B9D-6170A9AC1749}"/>
              </a:ext>
            </a:extLst>
          </p:cNvPr>
          <p:cNvSpPr txBox="1"/>
          <p:nvPr/>
        </p:nvSpPr>
        <p:spPr>
          <a:xfrm>
            <a:off x="5264658" y="4927901"/>
            <a:ext cx="26883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Supervisor: </a:t>
            </a:r>
            <a:r>
              <a:rPr lang="en-US" sz="2100" b="1" dirty="0">
                <a:solidFill>
                  <a:srgbClr val="0070C0"/>
                </a:solidFill>
              </a:rPr>
              <a:t>AKRAM</a:t>
            </a:r>
            <a:endParaRPr lang="fr-FR" sz="21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05774-73D4-D711-6B5A-9BD36C451BCD}"/>
              </a:ext>
            </a:extLst>
          </p:cNvPr>
          <p:cNvSpPr txBox="1"/>
          <p:nvPr/>
        </p:nvSpPr>
        <p:spPr>
          <a:xfrm>
            <a:off x="533329" y="4549848"/>
            <a:ext cx="165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10/06/2025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E1F05C-595C-02E5-75DB-E20D9AB0D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32545"/>
            <a:ext cx="9144000" cy="2710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AB59DD-08B1-AD2B-3C20-766E196D11A3}"/>
              </a:ext>
            </a:extLst>
          </p:cNvPr>
          <p:cNvSpPr txBox="1"/>
          <p:nvPr/>
        </p:nvSpPr>
        <p:spPr>
          <a:xfrm>
            <a:off x="1389888" y="3105835"/>
            <a:ext cx="69220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462343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C6440-A362-F816-919F-2E3F39142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1EBCA5-A58D-36F0-03EB-820382F61100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078416-41A2-F672-24F4-801CEF45A08A}"/>
              </a:ext>
            </a:extLst>
          </p:cNvPr>
          <p:cNvSpPr txBox="1">
            <a:spLocks/>
          </p:cNvSpPr>
          <p:nvPr/>
        </p:nvSpPr>
        <p:spPr>
          <a:xfrm>
            <a:off x="301752" y="12596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4400" dirty="0"/>
              <a:t>5. </a:t>
            </a:r>
            <a:r>
              <a:rPr lang="fr-FR" sz="4400" b="1" dirty="0" err="1"/>
              <a:t>Correlation</a:t>
            </a:r>
            <a:r>
              <a:rPr lang="fr-FR" sz="4400" dirty="0"/>
              <a:t> &amp; </a:t>
            </a:r>
            <a:r>
              <a:rPr lang="fr-FR" sz="4400" dirty="0" err="1"/>
              <a:t>Visualization</a:t>
            </a:r>
            <a:endParaRPr lang="fr-FR" sz="4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3781824-5A96-4EB3-988A-493043741687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29DA3-EAA6-34BA-82AD-3A0448521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7F032F-0F0B-1D14-33A9-5EAEAF0076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B02DD3-19A9-71F4-73AD-7F47D0EA14BF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E4DDC-8E53-01A7-477B-AE212076A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1446" y="3292367"/>
            <a:ext cx="7581419" cy="11430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FDC89A3-E261-3AC0-D913-DECD8F149D92}"/>
              </a:ext>
            </a:extLst>
          </p:cNvPr>
          <p:cNvSpPr/>
          <p:nvPr/>
        </p:nvSpPr>
        <p:spPr>
          <a:xfrm rot="10800000">
            <a:off x="6637061" y="4690609"/>
            <a:ext cx="475488" cy="42167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D4A89D-D364-51A5-CB9F-0A54E73C17B9}"/>
              </a:ext>
            </a:extLst>
          </p:cNvPr>
          <p:cNvCxnSpPr/>
          <p:nvPr/>
        </p:nvCxnSpPr>
        <p:spPr>
          <a:xfrm>
            <a:off x="6637059" y="4508519"/>
            <a:ext cx="47548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43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6CFE0-78F6-ACEB-F263-6330B42CF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6CD962-8701-02AA-C37F-961A9B9CA54D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8DE911-3487-7F50-9474-492101EFA8D6}"/>
              </a:ext>
            </a:extLst>
          </p:cNvPr>
          <p:cNvSpPr txBox="1">
            <a:spLocks/>
          </p:cNvSpPr>
          <p:nvPr/>
        </p:nvSpPr>
        <p:spPr>
          <a:xfrm>
            <a:off x="301752" y="-2466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600" dirty="0"/>
              <a:t>5. </a:t>
            </a:r>
            <a:r>
              <a:rPr lang="fr-FR" sz="3600" b="1" dirty="0" err="1"/>
              <a:t>Correlation</a:t>
            </a:r>
            <a:r>
              <a:rPr lang="fr-FR" sz="3600" dirty="0"/>
              <a:t> &amp; </a:t>
            </a:r>
            <a:r>
              <a:rPr lang="fr-FR" sz="3600" dirty="0" err="1"/>
              <a:t>Visualization</a:t>
            </a:r>
            <a:endParaRPr lang="fr-FR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984603-1F15-D0FA-A15B-956EC4C32DFA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446D0-F3C7-373A-C433-EDD65A758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CF58E6-6A2E-86DB-E489-166414D364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A80BAA-ED79-A191-B8CF-484E9E4A0003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17243A-8C6F-02CD-7822-F0D680E64A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516" y="1059769"/>
            <a:ext cx="6277356" cy="54251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BD0E6A-75BE-8AD8-2338-E989235CF8D3}"/>
              </a:ext>
            </a:extLst>
          </p:cNvPr>
          <p:cNvSpPr txBox="1"/>
          <p:nvPr/>
        </p:nvSpPr>
        <p:spPr>
          <a:xfrm>
            <a:off x="6872834" y="1892763"/>
            <a:ext cx="21922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Correlation matrix: </a:t>
            </a:r>
          </a:p>
          <a:p>
            <a:r>
              <a:rPr lang="en-US" sz="1800" dirty="0"/>
              <a:t>Interpretation: </a:t>
            </a:r>
            <a:r>
              <a:rPr lang="en-US" sz="1800" dirty="0" err="1"/>
              <a:t>Petal.Length</a:t>
            </a:r>
            <a:r>
              <a:rPr lang="en-US" sz="1800" dirty="0"/>
              <a:t> and </a:t>
            </a:r>
            <a:r>
              <a:rPr lang="en-US" sz="1800" dirty="0" err="1"/>
              <a:t>Petal.Width</a:t>
            </a:r>
            <a:r>
              <a:rPr lang="en-US" sz="1800" dirty="0"/>
              <a:t> are strongly correlated</a:t>
            </a:r>
          </a:p>
          <a:p>
            <a:r>
              <a:rPr lang="en-US" sz="1800" dirty="0"/>
              <a:t> (r ≈ 0.96).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78C029-21AB-2135-66EC-D2CF9C7E733E}"/>
              </a:ext>
            </a:extLst>
          </p:cNvPr>
          <p:cNvSpPr txBox="1"/>
          <p:nvPr/>
        </p:nvSpPr>
        <p:spPr>
          <a:xfrm>
            <a:off x="818388" y="5403027"/>
            <a:ext cx="35981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Correlation heatmap: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580665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38A9B-5FD1-387D-3BB7-6C4E21D0F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9FDB1C-2DB9-D707-375B-E42090D62724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FDD156-9B02-6F05-A7D5-CC3F46B2356F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8DA370-2283-08A4-5BFA-4D2C9B846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7E5FAD-1259-4DAC-CA1C-6FD02E699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B6C6C7E-3298-7161-DDF2-F8CE0FDE6295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D39575-5D10-A99B-31F6-55867903DED6}"/>
              </a:ext>
            </a:extLst>
          </p:cNvPr>
          <p:cNvSpPr txBox="1"/>
          <p:nvPr/>
        </p:nvSpPr>
        <p:spPr>
          <a:xfrm>
            <a:off x="2498598" y="6354921"/>
            <a:ext cx="4576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a. Histograms (All Variables, by Species)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38C1F6-66FB-5769-E739-4B4D0419D9BB}"/>
              </a:ext>
            </a:extLst>
          </p:cNvPr>
          <p:cNvSpPr txBox="1">
            <a:spLocks/>
          </p:cNvSpPr>
          <p:nvPr/>
        </p:nvSpPr>
        <p:spPr>
          <a:xfrm>
            <a:off x="301752" y="-2466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600" dirty="0"/>
              <a:t>5. </a:t>
            </a:r>
            <a:r>
              <a:rPr lang="fr-FR" sz="3600" dirty="0" err="1"/>
              <a:t>Correlation</a:t>
            </a:r>
            <a:r>
              <a:rPr lang="fr-FR" sz="3600" dirty="0"/>
              <a:t> &amp; </a:t>
            </a:r>
            <a:r>
              <a:rPr lang="fr-FR" sz="3600" b="1" dirty="0" err="1"/>
              <a:t>Visualization</a:t>
            </a:r>
            <a:endParaRPr lang="fr-FR" sz="36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E54511-C02E-FB38-A0F6-9D7770910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3338" y="713668"/>
            <a:ext cx="8237246" cy="55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53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C7477-5741-BE57-1265-3FA7E0CA1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F9DBA0-AD69-8A24-808E-F497354CB70A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472A20-F0AD-1454-1A6C-F4DCB761CAE9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03727-C229-EEB3-7734-2809FA294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4A334F-9596-08D9-CD56-591BD345C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B39196-1709-0E81-7795-61393DC0E7CF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4438E-CA52-3EB3-624A-F90C73E38AC6}"/>
              </a:ext>
            </a:extLst>
          </p:cNvPr>
          <p:cNvSpPr txBox="1"/>
          <p:nvPr/>
        </p:nvSpPr>
        <p:spPr>
          <a:xfrm>
            <a:off x="2379726" y="6094560"/>
            <a:ext cx="4576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b. Boxplots (All Variables, by Species)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B75B05-CBCF-9233-9C5C-C77459E0F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867" y="800336"/>
            <a:ext cx="7735824" cy="529422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266A2CD9-A912-F944-54B9-DCCBBBB3E954}"/>
              </a:ext>
            </a:extLst>
          </p:cNvPr>
          <p:cNvSpPr txBox="1">
            <a:spLocks/>
          </p:cNvSpPr>
          <p:nvPr/>
        </p:nvSpPr>
        <p:spPr>
          <a:xfrm>
            <a:off x="301752" y="-2466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600" dirty="0"/>
              <a:t>5. </a:t>
            </a:r>
            <a:r>
              <a:rPr lang="fr-FR" sz="3600" dirty="0" err="1"/>
              <a:t>Correlation</a:t>
            </a:r>
            <a:r>
              <a:rPr lang="fr-FR" sz="3600" dirty="0"/>
              <a:t> &amp; </a:t>
            </a:r>
            <a:r>
              <a:rPr lang="fr-FR" sz="3600" b="1" dirty="0" err="1"/>
              <a:t>Visualization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1003149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717AC-D1B8-97AA-574C-DEDCC1870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FDAA29-61D9-FF47-DD38-5AADC541F007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0D9AFF-9E31-A7D3-5635-5FBAFCCE8444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3E7113-4115-B4D9-FF72-18A5AF001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3F1F47-7BA3-78A2-E714-FDD7CDEE9F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46F477-C04F-127D-D186-FA11CF398BAD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48956-DF62-C900-7F4B-54D0EFD44B19}"/>
              </a:ext>
            </a:extLst>
          </p:cNvPr>
          <p:cNvSpPr txBox="1"/>
          <p:nvPr/>
        </p:nvSpPr>
        <p:spPr>
          <a:xfrm>
            <a:off x="3623187" y="5870448"/>
            <a:ext cx="4576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c. </a:t>
            </a:r>
            <a:r>
              <a:rPr lang="fr-FR" b="1" dirty="0" err="1"/>
              <a:t>Pairwise</a:t>
            </a:r>
            <a:r>
              <a:rPr lang="fr-FR" b="1" dirty="0"/>
              <a:t> Plots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A4CC55C-2605-173A-8B11-4A3A9C58AE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55660"/>
            <a:ext cx="9144000" cy="4873924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7A7BA6B5-B919-BA3B-F8F1-6FC646AA89A2}"/>
              </a:ext>
            </a:extLst>
          </p:cNvPr>
          <p:cNvSpPr txBox="1">
            <a:spLocks/>
          </p:cNvSpPr>
          <p:nvPr/>
        </p:nvSpPr>
        <p:spPr>
          <a:xfrm>
            <a:off x="301752" y="-2466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600" dirty="0"/>
              <a:t>5. </a:t>
            </a:r>
            <a:r>
              <a:rPr lang="fr-FR" sz="3600" dirty="0" err="1"/>
              <a:t>Correlation</a:t>
            </a:r>
            <a:r>
              <a:rPr lang="fr-FR" sz="3600" dirty="0"/>
              <a:t> &amp; </a:t>
            </a:r>
            <a:r>
              <a:rPr lang="fr-FR" sz="3600" b="1" dirty="0" err="1"/>
              <a:t>Visualization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386901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3FE31-45C0-DE7B-EA90-71BBDC021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1339D-9ADC-9F54-462C-77E5339296EE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012DCF-B736-BD27-D94F-7B78F8DC0649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CB5C48-2601-219A-E23C-65F174381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40769B-D5DE-20A4-4345-63238C782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88FE90-F579-7E99-F30C-AF9D2A0CBF2D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1FEAAD-D592-9C93-78C3-9C24F8E72DFD}"/>
              </a:ext>
            </a:extLst>
          </p:cNvPr>
          <p:cNvSpPr txBox="1"/>
          <p:nvPr/>
        </p:nvSpPr>
        <p:spPr>
          <a:xfrm>
            <a:off x="2275493" y="6231050"/>
            <a:ext cx="4576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d. </a:t>
            </a:r>
            <a:r>
              <a:rPr lang="fr-FR" b="1" dirty="0" err="1"/>
              <a:t>Scatter</a:t>
            </a:r>
            <a:r>
              <a:rPr lang="fr-FR" b="1" dirty="0"/>
              <a:t> Plot: </a:t>
            </a:r>
            <a:r>
              <a:rPr lang="fr-FR" b="1" dirty="0" err="1"/>
              <a:t>Petal.Length</a:t>
            </a:r>
            <a:r>
              <a:rPr lang="fr-FR" b="1" dirty="0"/>
              <a:t> vs </a:t>
            </a:r>
            <a:r>
              <a:rPr lang="fr-FR" b="1" dirty="0" err="1"/>
              <a:t>Petal.Width</a:t>
            </a:r>
            <a:endParaRPr lang="fr-FR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D1B49D-7535-7D96-69B2-DB1A52BCE1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1732" y="1074316"/>
            <a:ext cx="6911451" cy="467412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186B6DE-FBE9-F25D-DBFC-C673B6A9DA41}"/>
              </a:ext>
            </a:extLst>
          </p:cNvPr>
          <p:cNvSpPr txBox="1">
            <a:spLocks/>
          </p:cNvSpPr>
          <p:nvPr/>
        </p:nvSpPr>
        <p:spPr>
          <a:xfrm>
            <a:off x="301752" y="-24666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fr-FR" sz="3600" dirty="0"/>
              <a:t>5. </a:t>
            </a:r>
            <a:r>
              <a:rPr lang="fr-FR" sz="3600" dirty="0" err="1"/>
              <a:t>Correlation</a:t>
            </a:r>
            <a:r>
              <a:rPr lang="fr-FR" sz="3600" dirty="0"/>
              <a:t> &amp; </a:t>
            </a:r>
            <a:r>
              <a:rPr lang="fr-FR" sz="3600" b="1" dirty="0" err="1"/>
              <a:t>Visualization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203943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647C5-793E-718C-CE9B-C5F4966E6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D186DD-BBF4-6C8E-9C05-134A6CC84EB4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A17CF1B-2348-75B9-0E13-1C0DD31919FF}"/>
              </a:ext>
            </a:extLst>
          </p:cNvPr>
          <p:cNvSpPr txBox="1">
            <a:spLocks/>
          </p:cNvSpPr>
          <p:nvPr/>
        </p:nvSpPr>
        <p:spPr>
          <a:xfrm>
            <a:off x="251922" y="-7827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6. Can We Predict Species?</a:t>
            </a:r>
            <a:endParaRPr lang="fr-FR" sz="36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30EA05-2EC2-C8B1-CFE5-5AC968F07A77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92E92-B016-F817-02F0-AAA39FB1F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93B1AA-1076-344A-7738-A34E7298B6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92F843-0E33-45A9-31D0-6BD3F13B812B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54DD77-C487-C199-FC92-A48ED1DBD3E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1712"/>
          <a:stretch/>
        </p:blipFill>
        <p:spPr>
          <a:xfrm>
            <a:off x="3056032" y="2484781"/>
            <a:ext cx="5811645" cy="792107"/>
          </a:xfrm>
          <a:prstGeom prst="rect">
            <a:avLst/>
          </a:prstGeom>
        </p:spPr>
      </p:pic>
      <p:pic>
        <p:nvPicPr>
          <p:cNvPr id="6146" name="Picture 2" descr="Download Single Iris Flower Illustration PNG Image with No Background -  PNGkey.com">
            <a:extLst>
              <a:ext uri="{FF2B5EF4-FFF2-40B4-BE49-F238E27FC236}">
                <a16:creationId xmlns:a16="http://schemas.microsoft.com/office/drawing/2014/main" id="{8F60160B-C726-A785-E75F-5BAB0489B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9" y="1845851"/>
            <a:ext cx="1830513" cy="291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463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64E9C-9FFA-A8F6-6F17-6DF305BC2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E4EBBA-BA9D-0672-EF56-E8B3E0A1282A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22EBE4-F66D-7C60-CB4C-1517B2244576}"/>
              </a:ext>
            </a:extLst>
          </p:cNvPr>
          <p:cNvSpPr txBox="1">
            <a:spLocks/>
          </p:cNvSpPr>
          <p:nvPr/>
        </p:nvSpPr>
        <p:spPr>
          <a:xfrm>
            <a:off x="251922" y="-7827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6. Can We Predict Species?</a:t>
            </a:r>
            <a:endParaRPr lang="fr-FR" sz="36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4DB5DF-EDDF-1614-F9A7-0AFBD040E1BC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3F4873-2BD2-D9C0-7390-CE83943DD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E9092C-95C3-AD01-F64B-D8FE0512A8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EB1F6-205D-8E01-C703-4DB56A2C4FAE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2DF80E-E542-B6B1-F5A9-12DC4D54F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" y="1261873"/>
            <a:ext cx="7699248" cy="52109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CCF44F-E916-3FD2-3D0B-6B6F55C9F29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1712"/>
          <a:stretch/>
        </p:blipFill>
        <p:spPr>
          <a:xfrm>
            <a:off x="3187508" y="4951564"/>
            <a:ext cx="5811645" cy="792107"/>
          </a:xfrm>
          <a:prstGeom prst="rect">
            <a:avLst/>
          </a:prstGeom>
        </p:spPr>
      </p:pic>
      <p:pic>
        <p:nvPicPr>
          <p:cNvPr id="6146" name="Picture 2" descr="Download Single Iris Flower Illustration PNG Image with No Background -  PNGkey.com">
            <a:extLst>
              <a:ext uri="{FF2B5EF4-FFF2-40B4-BE49-F238E27FC236}">
                <a16:creationId xmlns:a16="http://schemas.microsoft.com/office/drawing/2014/main" id="{203837D5-D2A9-D6A3-900B-F07908396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249" y="1845851"/>
            <a:ext cx="1830513" cy="291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949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D7E7B-9D0A-B8EC-842B-C2F250A62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93BFA1-8022-AA19-737C-356B50543CFE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0964DD-E3AD-7AAE-E9C1-7F9D3F031D1A}"/>
              </a:ext>
            </a:extLst>
          </p:cNvPr>
          <p:cNvSpPr txBox="1">
            <a:spLocks/>
          </p:cNvSpPr>
          <p:nvPr/>
        </p:nvSpPr>
        <p:spPr>
          <a:xfrm>
            <a:off x="251922" y="-7827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6. Can We Predict Species?</a:t>
            </a:r>
            <a:endParaRPr lang="fr-FR" sz="36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D9820F-368A-AB51-5B9E-1E5353B3FB8D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163A3-6826-DC59-7E5A-4B80CA7CE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CF9F03-2CC6-880C-BB1D-4F824919AD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BF8A0C-D1E1-2D95-5B7B-FFCF02664086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08B2FB-E38E-722A-2DA2-1276782951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" y="1234441"/>
            <a:ext cx="7699248" cy="52109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7A512D-37C2-8029-760E-A9915A6FE196}"/>
              </a:ext>
            </a:extLst>
          </p:cNvPr>
          <p:cNvSpPr/>
          <p:nvPr/>
        </p:nvSpPr>
        <p:spPr>
          <a:xfrm>
            <a:off x="521208" y="3008376"/>
            <a:ext cx="4379976" cy="336499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623A0A-EC9C-A500-B976-67094E512AF3}"/>
              </a:ext>
            </a:extLst>
          </p:cNvPr>
          <p:cNvSpPr/>
          <p:nvPr/>
        </p:nvSpPr>
        <p:spPr>
          <a:xfrm rot="20311698">
            <a:off x="4306824" y="1522177"/>
            <a:ext cx="2221992" cy="132051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181014-7C4F-C0C0-6CAB-108D03F0EE61}"/>
              </a:ext>
            </a:extLst>
          </p:cNvPr>
          <p:cNvCxnSpPr/>
          <p:nvPr/>
        </p:nvCxnSpPr>
        <p:spPr>
          <a:xfrm flipV="1">
            <a:off x="5102352" y="1792224"/>
            <a:ext cx="978408" cy="105156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2A87E6F-4151-2112-5751-35447A4671AE}"/>
              </a:ext>
            </a:extLst>
          </p:cNvPr>
          <p:cNvSpPr/>
          <p:nvPr/>
        </p:nvSpPr>
        <p:spPr>
          <a:xfrm rot="19968186">
            <a:off x="5235574" y="2348118"/>
            <a:ext cx="2221992" cy="132051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91ADA1-9947-059F-EBBB-19168B825CED}"/>
              </a:ext>
            </a:extLst>
          </p:cNvPr>
          <p:cNvCxnSpPr>
            <a:cxnSpLocks/>
          </p:cNvCxnSpPr>
          <p:nvPr/>
        </p:nvCxnSpPr>
        <p:spPr>
          <a:xfrm flipV="1">
            <a:off x="5797296" y="2318004"/>
            <a:ext cx="1243569" cy="973836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8059C701-BB27-0EB4-7C62-47538ED89941}"/>
              </a:ext>
            </a:extLst>
          </p:cNvPr>
          <p:cNvSpPr/>
          <p:nvPr/>
        </p:nvSpPr>
        <p:spPr>
          <a:xfrm>
            <a:off x="4297680" y="2510374"/>
            <a:ext cx="1207008" cy="1196085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17506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5C6ED-135F-8575-0CD1-295287136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ris Flower PNG Clipart​ | Gallery Yopriceville - High-Quality Free Images  and Transparent PNG Clipart">
            <a:extLst>
              <a:ext uri="{FF2B5EF4-FFF2-40B4-BE49-F238E27FC236}">
                <a16:creationId xmlns:a16="http://schemas.microsoft.com/office/drawing/2014/main" id="{CBB6EED2-99C5-AB63-BAC5-526453DF1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627" y="1335385"/>
            <a:ext cx="2400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62183B-B6E7-BC93-C72F-C970328DB72E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2EE4BF-1DBA-6E98-26E0-DE039E811F77}"/>
              </a:ext>
            </a:extLst>
          </p:cNvPr>
          <p:cNvSpPr txBox="1">
            <a:spLocks/>
          </p:cNvSpPr>
          <p:nvPr/>
        </p:nvSpPr>
        <p:spPr>
          <a:xfrm>
            <a:off x="-29841" y="-1650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7. Conclusions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A6A745-72CB-8A02-AE2C-A756097B69FC}"/>
              </a:ext>
            </a:extLst>
          </p:cNvPr>
          <p:cNvSpPr txBox="1">
            <a:spLocks/>
          </p:cNvSpPr>
          <p:nvPr/>
        </p:nvSpPr>
        <p:spPr>
          <a:xfrm>
            <a:off x="448979" y="2212850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5B42D-D9F1-E2CE-DD42-0A12FDA80F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A00221-5B8E-232A-DFA0-6E79A1B797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49295F-4400-69C9-1AA1-09969A7617EB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3399E3-2B50-0116-45AA-A1C27CFA0378}"/>
              </a:ext>
            </a:extLst>
          </p:cNvPr>
          <p:cNvSpPr txBox="1"/>
          <p:nvPr/>
        </p:nvSpPr>
        <p:spPr>
          <a:xfrm>
            <a:off x="326428" y="1277239"/>
            <a:ext cx="89090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/>
              <a:t>Findings</a:t>
            </a:r>
            <a:r>
              <a:rPr lang="fr-FR" sz="2800" dirty="0"/>
              <a:t>:</a:t>
            </a:r>
          </a:p>
          <a:p>
            <a:endParaRPr lang="fr-FR" sz="2800" dirty="0"/>
          </a:p>
          <a:p>
            <a:r>
              <a:rPr lang="fr-FR" sz="2400" dirty="0"/>
              <a:t>Data </a:t>
            </a:r>
            <a:r>
              <a:rPr lang="fr-FR" sz="2400" dirty="0" err="1"/>
              <a:t>is</a:t>
            </a:r>
            <a:r>
              <a:rPr lang="fr-FR" sz="2400" dirty="0"/>
              <a:t> clean, </a:t>
            </a:r>
            <a:r>
              <a:rPr lang="fr-FR" sz="2400" dirty="0" err="1"/>
              <a:t>with</a:t>
            </a:r>
            <a:r>
              <a:rPr lang="fr-FR" sz="2400" dirty="0"/>
              <a:t> few </a:t>
            </a:r>
            <a:r>
              <a:rPr lang="fr-FR" sz="2400" dirty="0" err="1"/>
              <a:t>outliers</a:t>
            </a:r>
            <a:r>
              <a:rPr lang="fr-FR" sz="2400" dirty="0"/>
              <a:t>.</a:t>
            </a:r>
          </a:p>
          <a:p>
            <a:r>
              <a:rPr lang="fr-FR" sz="2400" dirty="0" err="1"/>
              <a:t>Petal</a:t>
            </a:r>
            <a:r>
              <a:rPr lang="fr-FR" sz="2400" dirty="0"/>
              <a:t> </a:t>
            </a:r>
            <a:r>
              <a:rPr lang="fr-FR" sz="2400" dirty="0" err="1"/>
              <a:t>measurements</a:t>
            </a:r>
            <a:r>
              <a:rPr lang="fr-FR" sz="2400" dirty="0"/>
              <a:t> are </a:t>
            </a:r>
            <a:r>
              <a:rPr lang="fr-FR" sz="2400" dirty="0" err="1"/>
              <a:t>highly</a:t>
            </a:r>
            <a:r>
              <a:rPr lang="fr-FR" sz="2400" dirty="0"/>
              <a:t> informative.</a:t>
            </a:r>
          </a:p>
          <a:p>
            <a:r>
              <a:rPr lang="fr-FR" sz="2400" dirty="0" err="1"/>
              <a:t>Setosa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easily</a:t>
            </a:r>
            <a:r>
              <a:rPr lang="fr-FR" sz="2400" dirty="0"/>
              <a:t> </a:t>
            </a:r>
            <a:r>
              <a:rPr lang="fr-FR" sz="2400" dirty="0" err="1"/>
              <a:t>distinguishable</a:t>
            </a:r>
            <a:r>
              <a:rPr lang="fr-FR" sz="2400" dirty="0"/>
              <a:t>.</a:t>
            </a:r>
          </a:p>
          <a:p>
            <a:r>
              <a:rPr lang="fr-FR" sz="2400" dirty="0" err="1"/>
              <a:t>Some</a:t>
            </a:r>
            <a:r>
              <a:rPr lang="fr-FR" sz="2400" dirty="0"/>
              <a:t> </a:t>
            </a:r>
            <a:r>
              <a:rPr lang="fr-FR" sz="2400" dirty="0" err="1"/>
              <a:t>overlap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  <a:r>
              <a:rPr lang="fr-FR" sz="2400" dirty="0" err="1"/>
              <a:t>Versicolor</a:t>
            </a:r>
            <a:r>
              <a:rPr lang="fr-FR" sz="2400" dirty="0"/>
              <a:t> and </a:t>
            </a:r>
            <a:r>
              <a:rPr lang="fr-FR" sz="2400" dirty="0" err="1"/>
              <a:t>Virginica</a:t>
            </a:r>
            <a:r>
              <a:rPr lang="fr-FR" sz="2400" dirty="0"/>
              <a:t>, but </a:t>
            </a:r>
            <a:r>
              <a:rPr lang="fr-FR" sz="2400" dirty="0" err="1"/>
              <a:t>overall</a:t>
            </a:r>
            <a:r>
              <a:rPr lang="fr-FR" sz="2400" dirty="0"/>
              <a:t> good </a:t>
            </a:r>
            <a:r>
              <a:rPr lang="fr-FR" sz="2400" dirty="0" err="1"/>
              <a:t>separation</a:t>
            </a:r>
            <a:r>
              <a:rPr lang="fr-FR" sz="2400" dirty="0"/>
              <a:t>.</a:t>
            </a:r>
          </a:p>
          <a:p>
            <a:r>
              <a:rPr lang="fr-FR" sz="2400" dirty="0" err="1"/>
              <a:t>With</a:t>
            </a:r>
            <a:r>
              <a:rPr lang="fr-FR" sz="2400" dirty="0"/>
              <a:t> R2 0.79 </a:t>
            </a:r>
            <a:r>
              <a:rPr lang="fr-FR" sz="2400" dirty="0" err="1"/>
              <a:t>versicolor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most</a:t>
            </a:r>
            <a:r>
              <a:rPr lang="fr-FR" sz="2400" dirty="0"/>
              <a:t> </a:t>
            </a:r>
            <a:r>
              <a:rPr lang="fr-FR" sz="2400" dirty="0" err="1"/>
              <a:t>predictible</a:t>
            </a:r>
            <a:endParaRPr lang="fr-FR" sz="2400" dirty="0"/>
          </a:p>
          <a:p>
            <a:r>
              <a:rPr lang="fr-FR" sz="2400" dirty="0" err="1"/>
              <a:t>Petal</a:t>
            </a:r>
            <a:r>
              <a:rPr lang="fr-FR" sz="2400" dirty="0"/>
              <a:t> </a:t>
            </a:r>
            <a:r>
              <a:rPr lang="fr-FR" sz="2400" dirty="0" err="1"/>
              <a:t>lenghth</a:t>
            </a:r>
            <a:r>
              <a:rPr lang="fr-FR" sz="2400" dirty="0"/>
              <a:t> &lt;4.5 and </a:t>
            </a:r>
            <a:r>
              <a:rPr lang="fr-FR" sz="2400" dirty="0" err="1"/>
              <a:t>Width</a:t>
            </a:r>
            <a:r>
              <a:rPr lang="fr-FR" sz="2400" dirty="0"/>
              <a:t> </a:t>
            </a:r>
            <a:r>
              <a:rPr lang="fr-FR" sz="2400" dirty="0" err="1"/>
              <a:t>less</a:t>
            </a:r>
            <a:r>
              <a:rPr lang="fr-FR" sz="2400" dirty="0"/>
              <a:t> </a:t>
            </a:r>
            <a:r>
              <a:rPr lang="fr-FR" sz="2400" dirty="0" err="1"/>
              <a:t>than</a:t>
            </a:r>
            <a:r>
              <a:rPr lang="fr-FR" sz="2400" dirty="0"/>
              <a:t> 1.5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predictible</a:t>
            </a:r>
            <a:r>
              <a:rPr lang="fr-FR" sz="2400" dirty="0"/>
              <a:t>. </a:t>
            </a:r>
          </a:p>
          <a:p>
            <a:r>
              <a:rPr lang="fr-FR" sz="2400" b="1" dirty="0" err="1"/>
              <a:t>Recommendation</a:t>
            </a:r>
            <a:r>
              <a:rPr lang="fr-FR" sz="2400" dirty="0"/>
              <a:t>: </a:t>
            </a:r>
          </a:p>
          <a:p>
            <a:r>
              <a:rPr lang="fr-FR" sz="2400" dirty="0" err="1"/>
              <a:t>Petal.Width</a:t>
            </a:r>
            <a:r>
              <a:rPr lang="fr-FR" sz="2400" dirty="0"/>
              <a:t> and </a:t>
            </a:r>
            <a:r>
              <a:rPr lang="fr-FR" sz="2400" dirty="0" err="1"/>
              <a:t>Petal.Length</a:t>
            </a:r>
            <a:r>
              <a:rPr lang="fr-FR" sz="2400" dirty="0"/>
              <a:t> are the best </a:t>
            </a:r>
            <a:r>
              <a:rPr lang="fr-FR" sz="2400" dirty="0" err="1"/>
              <a:t>predictors</a:t>
            </a:r>
            <a:r>
              <a:rPr lang="fr-FR" sz="2400" dirty="0"/>
              <a:t> for </a:t>
            </a:r>
            <a:r>
              <a:rPr lang="fr-FR" sz="2400" dirty="0" err="1"/>
              <a:t>species</a:t>
            </a:r>
            <a:r>
              <a:rPr lang="fr-FR" sz="2400" dirty="0"/>
              <a:t>.</a:t>
            </a:r>
          </a:p>
          <a:p>
            <a:r>
              <a:rPr lang="fr-FR" sz="2400" dirty="0" err="1"/>
              <a:t>With</a:t>
            </a:r>
            <a:r>
              <a:rPr lang="fr-FR" sz="2400" dirty="0"/>
              <a:t> cluster </a:t>
            </a:r>
            <a:r>
              <a:rPr lang="fr-FR" sz="2400" dirty="0" err="1"/>
              <a:t>analysis</a:t>
            </a:r>
            <a:r>
              <a:rPr lang="fr-FR" sz="2400" dirty="0"/>
              <a:t> and machine </a:t>
            </a:r>
            <a:r>
              <a:rPr lang="fr-FR" sz="2400" dirty="0" err="1"/>
              <a:t>learning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improve</a:t>
            </a:r>
            <a:r>
              <a:rPr lang="fr-FR" sz="2400" dirty="0"/>
              <a:t> </a:t>
            </a:r>
            <a:r>
              <a:rPr lang="fr-FR" sz="2400" dirty="0" err="1"/>
              <a:t>prediction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870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94DC2-50EB-14D4-D766-1C2D75AB8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4F9DB6-9A2E-EE3A-95F7-8DCF124E8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A21BD9-5D88-16C4-9A19-A3B1307366FB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83043-6E42-D122-C80C-120AAA494B00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75301-AB72-C08B-491F-91EC456E5CA7}"/>
              </a:ext>
            </a:extLst>
          </p:cNvPr>
          <p:cNvSpPr txBox="1"/>
          <p:nvPr/>
        </p:nvSpPr>
        <p:spPr>
          <a:xfrm>
            <a:off x="699516" y="284873"/>
            <a:ext cx="7854697" cy="5925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fr-FR" sz="4800" b="1" dirty="0" err="1"/>
              <a:t>Outline</a:t>
            </a:r>
            <a:r>
              <a:rPr lang="fr-FR" sz="4000" b="1" dirty="0"/>
              <a:t> </a:t>
            </a:r>
            <a:endParaRPr lang="fr-FR" sz="4000" dirty="0"/>
          </a:p>
          <a:p>
            <a:pPr>
              <a:lnSpc>
                <a:spcPct val="150000"/>
              </a:lnSpc>
            </a:pPr>
            <a:r>
              <a:rPr lang="fr-FR" sz="3200" dirty="0"/>
              <a:t>1. Project Objective &amp; </a:t>
            </a:r>
            <a:r>
              <a:rPr lang="fr-FR" sz="3200" dirty="0" err="1"/>
              <a:t>Approach</a:t>
            </a: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2. Data Structure &amp; </a:t>
            </a:r>
            <a:r>
              <a:rPr lang="fr-FR" sz="3200" dirty="0" err="1"/>
              <a:t>Preparation</a:t>
            </a: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3. Descriptive </a:t>
            </a:r>
            <a:r>
              <a:rPr lang="fr-FR" sz="3200" dirty="0" err="1"/>
              <a:t>Statistics</a:t>
            </a: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4. </a:t>
            </a:r>
            <a:r>
              <a:rPr lang="fr-FR" sz="3200" dirty="0" err="1"/>
              <a:t>Outlier</a:t>
            </a:r>
            <a:r>
              <a:rPr lang="fr-FR" sz="3200" dirty="0"/>
              <a:t> </a:t>
            </a:r>
            <a:r>
              <a:rPr lang="fr-FR" sz="3200" dirty="0" err="1"/>
              <a:t>Detection</a:t>
            </a:r>
            <a:r>
              <a:rPr lang="fr-FR" sz="3200" dirty="0"/>
              <a:t> </a:t>
            </a:r>
          </a:p>
          <a:p>
            <a:pPr>
              <a:lnSpc>
                <a:spcPct val="150000"/>
              </a:lnSpc>
            </a:pPr>
            <a:r>
              <a:rPr lang="fr-FR" sz="3200" dirty="0"/>
              <a:t>5. </a:t>
            </a:r>
            <a:r>
              <a:rPr lang="fr-FR" sz="3200" dirty="0" err="1"/>
              <a:t>Correlation</a:t>
            </a:r>
            <a:r>
              <a:rPr lang="fr-FR" sz="3200" dirty="0"/>
              <a:t> &amp; </a:t>
            </a:r>
            <a:r>
              <a:rPr lang="fr-FR" sz="3200" dirty="0" err="1"/>
              <a:t>Visualization</a:t>
            </a:r>
            <a:endParaRPr lang="fr-FR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6. Can We Predict Species?</a:t>
            </a:r>
            <a:endParaRPr lang="fr-FR" sz="3200" dirty="0"/>
          </a:p>
          <a:p>
            <a:pPr>
              <a:lnSpc>
                <a:spcPct val="150000"/>
              </a:lnSpc>
            </a:pPr>
            <a:r>
              <a:rPr lang="fr-FR" sz="3200" dirty="0"/>
              <a:t>7. Conclusion &amp; 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71221-B805-2C44-1CC0-DA56D313C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pic>
        <p:nvPicPr>
          <p:cNvPr id="2051" name="Picture 3" descr="Iris Flower PNGs for Free Download">
            <a:extLst>
              <a:ext uri="{FF2B5EF4-FFF2-40B4-BE49-F238E27FC236}">
                <a16:creationId xmlns:a16="http://schemas.microsoft.com/office/drawing/2014/main" id="{C0628368-5870-DAB4-276E-FF3E1497B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368" y="2763127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77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A1C3F-9298-8E7A-E9B8-B77C6AD2F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F5F3D9-E497-C690-29EE-C412C93E7223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301752" y="10219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1. Project Objective &amp; </a:t>
            </a:r>
            <a:r>
              <a:rPr lang="fr-FR" dirty="0" err="1"/>
              <a:t>Approach</a:t>
            </a:r>
            <a:endParaRPr lang="fr-FR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F64B79-A820-0CCA-D7B5-5D223D38D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A6783E-0FB0-1B16-72DA-54BF8B0F4B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7B1524-F76C-8115-F6EB-9E66CE2F452D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A373EA-A531-D7A9-97B3-F66CDB2F041C}"/>
              </a:ext>
            </a:extLst>
          </p:cNvPr>
          <p:cNvSpPr txBox="1"/>
          <p:nvPr/>
        </p:nvSpPr>
        <p:spPr>
          <a:xfrm>
            <a:off x="626364" y="2550319"/>
            <a:ext cx="836559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Objective</a:t>
            </a:r>
            <a:r>
              <a:rPr lang="en-US" sz="2800" dirty="0"/>
              <a:t>: Analyze the Iris dataset to understand the structure, relationships, and differences between three species of flowers.</a:t>
            </a:r>
          </a:p>
          <a:p>
            <a:endParaRPr lang="en-US" sz="2800" dirty="0"/>
          </a:p>
          <a:p>
            <a:r>
              <a:rPr lang="en-US" sz="2800" b="1" dirty="0"/>
              <a:t>Approach</a:t>
            </a:r>
            <a:r>
              <a:rPr lang="en-US" sz="2800" dirty="0"/>
              <a:t>: Use R for descriptive statistics, visualization, and detection of outliers/patterns.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811761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9E64D-71BF-D48A-217A-1495AF21B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DAC45-9ED8-3905-A4CE-4B73415AFD1C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9C58109-D5E4-E87C-793D-038F8022ADEB}"/>
              </a:ext>
            </a:extLst>
          </p:cNvPr>
          <p:cNvSpPr txBox="1">
            <a:spLocks/>
          </p:cNvSpPr>
          <p:nvPr/>
        </p:nvSpPr>
        <p:spPr>
          <a:xfrm>
            <a:off x="301752" y="10219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2. Data Structure &amp; </a:t>
            </a:r>
            <a:r>
              <a:rPr lang="fr-FR" dirty="0" err="1"/>
              <a:t>Preparation</a:t>
            </a: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C18FEB-1E06-42B0-6CE5-F3D8D7092029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36AE02-CEEF-1984-5DC9-4C40C7B5E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16E8E6-3939-5ABD-92A3-8A761D153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F48B2D-BA99-E923-95D0-11176C5039E1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A41665-3850-8856-8D34-6480E3D8F9BD}"/>
              </a:ext>
            </a:extLst>
          </p:cNvPr>
          <p:cNvSpPr txBox="1"/>
          <p:nvPr/>
        </p:nvSpPr>
        <p:spPr>
          <a:xfrm>
            <a:off x="626364" y="2323147"/>
            <a:ext cx="8365592" cy="32359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dataset contains :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150</a:t>
            </a:r>
            <a:r>
              <a:rPr lang="en-US" sz="2400" dirty="0"/>
              <a:t> flowers from </a:t>
            </a:r>
            <a:r>
              <a:rPr lang="en-US" sz="2400" b="1" dirty="0"/>
              <a:t>three</a:t>
            </a:r>
            <a:r>
              <a:rPr lang="en-US" sz="2400" dirty="0"/>
              <a:t> species (</a:t>
            </a:r>
            <a:r>
              <a:rPr lang="en-US" sz="2400" dirty="0" err="1"/>
              <a:t>setosa</a:t>
            </a:r>
            <a:r>
              <a:rPr lang="en-US" sz="2400" dirty="0"/>
              <a:t>, versicolor, virginica).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Variables: </a:t>
            </a:r>
            <a:r>
              <a:rPr lang="en-US" sz="2400" dirty="0" err="1"/>
              <a:t>Sepal.Length</a:t>
            </a:r>
            <a:r>
              <a:rPr lang="en-US" sz="2400" dirty="0"/>
              <a:t>, </a:t>
            </a:r>
            <a:r>
              <a:rPr lang="en-US" sz="2400" dirty="0" err="1"/>
              <a:t>Sepal.Width</a:t>
            </a:r>
            <a:r>
              <a:rPr lang="en-US" sz="2400" dirty="0"/>
              <a:t>, </a:t>
            </a:r>
            <a:r>
              <a:rPr lang="en-US" sz="2400" dirty="0" err="1"/>
              <a:t>Petal.Length</a:t>
            </a:r>
            <a:r>
              <a:rPr lang="en-US" sz="2400" dirty="0"/>
              <a:t>, </a:t>
            </a:r>
            <a:r>
              <a:rPr lang="en-US" sz="2400" dirty="0" err="1"/>
              <a:t>Petal.Width</a:t>
            </a:r>
            <a:r>
              <a:rPr lang="en-US" sz="2400" dirty="0"/>
              <a:t> (all numeric), plus Species (category).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No missing or duplicate values detected.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Distribution of species:50 </a:t>
            </a:r>
            <a:r>
              <a:rPr lang="en-US" sz="2400" dirty="0" err="1">
                <a:solidFill>
                  <a:srgbClr val="FFC000"/>
                </a:solidFill>
              </a:rPr>
              <a:t>Setosa</a:t>
            </a:r>
            <a:r>
              <a:rPr lang="en-US" sz="2400" dirty="0"/>
              <a:t>, 50 </a:t>
            </a:r>
            <a:r>
              <a:rPr lang="en-US" sz="2400" dirty="0">
                <a:solidFill>
                  <a:srgbClr val="00B050"/>
                </a:solidFill>
              </a:rPr>
              <a:t>Versicolor</a:t>
            </a:r>
            <a:r>
              <a:rPr lang="en-US" sz="2400" dirty="0"/>
              <a:t>, 50 </a:t>
            </a:r>
            <a:r>
              <a:rPr lang="en-US" sz="2400" dirty="0">
                <a:solidFill>
                  <a:srgbClr val="0070C0"/>
                </a:solidFill>
              </a:rPr>
              <a:t>Virginica</a:t>
            </a:r>
            <a:endParaRPr lang="fr-FR" sz="2400" dirty="0">
              <a:solidFill>
                <a:srgbClr val="0070C0"/>
              </a:solidFill>
            </a:endParaRPr>
          </a:p>
        </p:txBody>
      </p:sp>
      <p:sp>
        <p:nvSpPr>
          <p:cNvPr id="4" name="AutoShape 2" descr="IRIS EDA">
            <a:extLst>
              <a:ext uri="{FF2B5EF4-FFF2-40B4-BE49-F238E27FC236}">
                <a16:creationId xmlns:a16="http://schemas.microsoft.com/office/drawing/2014/main" id="{6709D62E-DD21-5151-7410-C9FA0251FB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51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F913C-EF66-BDEE-1340-7B7BDDD81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CE5A4F-5E88-36F3-6826-A21266971273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517841-0C4E-EDAD-4D0C-2686AD9D17DC}"/>
              </a:ext>
            </a:extLst>
          </p:cNvPr>
          <p:cNvSpPr txBox="1">
            <a:spLocks/>
          </p:cNvSpPr>
          <p:nvPr/>
        </p:nvSpPr>
        <p:spPr>
          <a:xfrm>
            <a:off x="301752" y="86023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2. Data Structure &amp; </a:t>
            </a:r>
            <a:r>
              <a:rPr lang="fr-FR" dirty="0" err="1"/>
              <a:t>Preparation</a:t>
            </a: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B1FFA14-4FC8-F6F0-34DE-F6796E8A2FAC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37D7F9-BC95-4838-A0D4-45F0BD163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763582-0D0A-D193-12C6-39B5449C4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1937BB-F3C9-7AAE-D917-1596BDD346F9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C61D2F-24A6-6B65-246C-AB063265D5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838" y="2021808"/>
            <a:ext cx="5979428" cy="431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6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FE93B-CAE4-DA63-1BA9-1BCC46706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EFC728-384C-2C0F-969F-14619745E291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205CD6-6833-36EB-357E-CE996606196F}"/>
              </a:ext>
            </a:extLst>
          </p:cNvPr>
          <p:cNvSpPr txBox="1">
            <a:spLocks/>
          </p:cNvSpPr>
          <p:nvPr/>
        </p:nvSpPr>
        <p:spPr>
          <a:xfrm>
            <a:off x="301752" y="102199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2. Data Structure &amp; </a:t>
            </a:r>
            <a:r>
              <a:rPr lang="fr-FR" dirty="0" err="1"/>
              <a:t>Preparation</a:t>
            </a: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CE03A7A-F4C6-B799-B129-812DCBAE370C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C39E4C-798F-EA6F-7B37-3360C3476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DF0F4F-40DB-1191-9359-C3E3C4A265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408DF7-AD96-5A0E-733F-3E1BF741B430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8BA7E06-235D-7777-DFCC-5CBB3BBDC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16" y="2221993"/>
            <a:ext cx="5123468" cy="385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F8C7DFF-C2F5-F1AA-B306-42A06563E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754" y="2254446"/>
            <a:ext cx="2752725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136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59BAE-5E08-5AEE-90A3-53A59F71F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F6B81-F432-AED3-70F3-17F5C792C440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6B111B-F13E-2B13-95D8-1F457C7C28E6}"/>
              </a:ext>
            </a:extLst>
          </p:cNvPr>
          <p:cNvSpPr txBox="1">
            <a:spLocks/>
          </p:cNvSpPr>
          <p:nvPr/>
        </p:nvSpPr>
        <p:spPr>
          <a:xfrm>
            <a:off x="-320040" y="127201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3. Descriptive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60DA76-0879-7E79-DA4E-D4B0BC50CFDD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FC8532-A999-2E66-887C-EEB6242E2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84C3E8-2571-EBDA-737A-EB1D744F5F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2791A0-F3A7-ABC5-F694-930921A26E56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97523-9F76-ECE1-2FD2-F67B4C49EE66}"/>
              </a:ext>
            </a:extLst>
          </p:cNvPr>
          <p:cNvSpPr txBox="1"/>
          <p:nvPr/>
        </p:nvSpPr>
        <p:spPr>
          <a:xfrm>
            <a:off x="699516" y="2415019"/>
            <a:ext cx="8365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Means, Medians, Quartiles, Ranges, and Standard Deviations for each species and variable.</a:t>
            </a:r>
            <a:endParaRPr lang="fr-FR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7C9954-1FCC-2D08-6252-891C02828A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9032" y="3364993"/>
            <a:ext cx="591585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580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E6F6C-0799-D421-3499-8F203E354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1AE9EE-97EF-670F-C633-6E366D9040BC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7B96F1-71A1-AB52-B023-C3EB042CD1E9}"/>
              </a:ext>
            </a:extLst>
          </p:cNvPr>
          <p:cNvSpPr txBox="1">
            <a:spLocks/>
          </p:cNvSpPr>
          <p:nvPr/>
        </p:nvSpPr>
        <p:spPr>
          <a:xfrm>
            <a:off x="-320040" y="127201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3. Descriptive </a:t>
            </a:r>
            <a:r>
              <a:rPr lang="fr-FR" dirty="0" err="1"/>
              <a:t>Statistics</a:t>
            </a:r>
            <a:endParaRPr lang="fr-F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E06EBA-798F-91B4-D539-881F712AEF00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95B5B8-0D6B-C398-553C-6878CDFBE0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BDC52E-E43B-1ED8-7871-4E68113E0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B4EBF1-929F-5C25-ACB8-727042E374F2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C36B57-9C3E-21C9-6880-DF6788D01820}"/>
              </a:ext>
            </a:extLst>
          </p:cNvPr>
          <p:cNvSpPr txBox="1"/>
          <p:nvPr/>
        </p:nvSpPr>
        <p:spPr>
          <a:xfrm>
            <a:off x="699516" y="2415019"/>
            <a:ext cx="83655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Means, Medians, Quartiles, Ranges, and Standard Deviations for each species and variable.</a:t>
            </a:r>
            <a:endParaRPr lang="fr-FR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42AF9A-A118-0FF3-C7B6-3BD1FE2ABA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345" y="3665379"/>
            <a:ext cx="6707309" cy="1367510"/>
          </a:xfrm>
          <a:prstGeom prst="rect">
            <a:avLst/>
          </a:prstGeom>
        </p:spPr>
      </p:pic>
      <p:pic>
        <p:nvPicPr>
          <p:cNvPr id="15362" name="Picture 2" descr="Iris Flower PNG Clipart​ | Gallery ...">
            <a:extLst>
              <a:ext uri="{FF2B5EF4-FFF2-40B4-BE49-F238E27FC236}">
                <a16:creationId xmlns:a16="http://schemas.microsoft.com/office/drawing/2014/main" id="{75E0B21C-B77A-CD04-5E72-BBB94FD26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228" y="4461730"/>
            <a:ext cx="24003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608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4C77E-ABDF-19BB-1385-65881A94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60E663-AD44-D055-460F-FBB67F9CF299}"/>
              </a:ext>
            </a:extLst>
          </p:cNvPr>
          <p:cNvSpPr txBox="1"/>
          <p:nvPr/>
        </p:nvSpPr>
        <p:spPr>
          <a:xfrm>
            <a:off x="0" y="6484966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AF4CD1-BA29-91C4-BF9F-8637BC988766}"/>
              </a:ext>
            </a:extLst>
          </p:cNvPr>
          <p:cNvSpPr txBox="1">
            <a:spLocks/>
          </p:cNvSpPr>
          <p:nvPr/>
        </p:nvSpPr>
        <p:spPr>
          <a:xfrm>
            <a:off x="301752" y="12596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4. </a:t>
            </a:r>
            <a:r>
              <a:rPr lang="fr-FR" b="1" dirty="0" err="1"/>
              <a:t>Outlier</a:t>
            </a:r>
            <a:r>
              <a:rPr lang="fr-FR" b="1" dirty="0"/>
              <a:t> </a:t>
            </a:r>
            <a:r>
              <a:rPr lang="fr-FR" b="1" dirty="0" err="1"/>
              <a:t>Detection</a:t>
            </a:r>
            <a:endParaRPr lang="fr-FR" b="1" dirty="0"/>
          </a:p>
          <a:p>
            <a:endParaRPr lang="fr-FR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B12361-86A7-59D2-BF38-435AFC7D0090}"/>
              </a:ext>
            </a:extLst>
          </p:cNvPr>
          <p:cNvSpPr txBox="1">
            <a:spLocks/>
          </p:cNvSpPr>
          <p:nvPr/>
        </p:nvSpPr>
        <p:spPr>
          <a:xfrm>
            <a:off x="448979" y="2221993"/>
            <a:ext cx="8229600" cy="3145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40DAAA-8FCC-FE8A-BFB8-C13AA689D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7334411" y="23503"/>
            <a:ext cx="1730697" cy="543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F02F2C-6511-4E5D-0E8F-660C11643D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2279"/>
          <a:stretch/>
        </p:blipFill>
        <p:spPr>
          <a:xfrm>
            <a:off x="0" y="-4677"/>
            <a:ext cx="1399032" cy="7183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06A255-6A6E-D7EE-CBED-306D1B8C0E0E}"/>
              </a:ext>
            </a:extLst>
          </p:cNvPr>
          <p:cNvSpPr txBox="1"/>
          <p:nvPr/>
        </p:nvSpPr>
        <p:spPr>
          <a:xfrm>
            <a:off x="8378594" y="6484966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10/06/2025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F12370-BDAF-1561-EA1B-AD39CB617770}"/>
              </a:ext>
            </a:extLst>
          </p:cNvPr>
          <p:cNvSpPr txBox="1"/>
          <p:nvPr/>
        </p:nvSpPr>
        <p:spPr>
          <a:xfrm>
            <a:off x="1610267" y="5413729"/>
            <a:ext cx="665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Outlier rule: Points outside 1.5*IQR from the first/third quartile.</a:t>
            </a:r>
            <a:endParaRPr lang="fr-FR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BBA56A-716F-67DF-0320-4997299D05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163" y="2277191"/>
            <a:ext cx="7350431" cy="217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311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4461</TotalTime>
  <Words>556</Words>
  <Application>Microsoft Office PowerPoint</Application>
  <PresentationFormat>On-screen Show (4:3)</PresentationFormat>
  <Paragraphs>96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microstar</dc:creator>
  <cp:keywords/>
  <dc:description>generated using python-pptx</dc:description>
  <cp:lastModifiedBy>Redha Chawki AGGOUN</cp:lastModifiedBy>
  <cp:revision>35</cp:revision>
  <dcterms:created xsi:type="dcterms:W3CDTF">2013-01-27T09:14:16Z</dcterms:created>
  <dcterms:modified xsi:type="dcterms:W3CDTF">2025-06-10T13:48:22Z</dcterms:modified>
  <cp:category/>
</cp:coreProperties>
</file>