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327" r:id="rId3"/>
    <p:sldId id="272" r:id="rId4"/>
    <p:sldId id="328" r:id="rId5"/>
    <p:sldId id="343" r:id="rId6"/>
    <p:sldId id="342" r:id="rId7"/>
    <p:sldId id="329" r:id="rId8"/>
    <p:sldId id="339" r:id="rId9"/>
    <p:sldId id="335" r:id="rId10"/>
    <p:sldId id="330" r:id="rId11"/>
    <p:sldId id="341" r:id="rId12"/>
    <p:sldId id="331" r:id="rId13"/>
    <p:sldId id="332" r:id="rId14"/>
    <p:sldId id="333" r:id="rId15"/>
    <p:sldId id="334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096C-3178-4662-A2AA-8CEB9C8CFDC9}" type="datetimeFigureOut">
              <a:rPr lang="fr-FR" smtClean="0"/>
              <a:t>10/06/2025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A848-D79D-4ADD-BE30-2971561161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848-D79D-4ADD-BE30-2971561161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1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ris Flowers, Nature Beauty, Floral Art PNG">
            <a:extLst>
              <a:ext uri="{FF2B5EF4-FFF2-40B4-BE49-F238E27FC236}">
                <a16:creationId xmlns:a16="http://schemas.microsoft.com/office/drawing/2014/main" id="{EF8EDDAC-B7F0-F351-FC29-5605B12A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914775"/>
            <a:ext cx="15525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5264658" y="4927901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5774-73D4-D711-6B5A-9BD36C451BCD}"/>
              </a:ext>
            </a:extLst>
          </p:cNvPr>
          <p:cNvSpPr txBox="1"/>
          <p:nvPr/>
        </p:nvSpPr>
        <p:spPr>
          <a:xfrm>
            <a:off x="533329" y="4549848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10/06/2025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1F05C-595C-02E5-75DB-E20D9AB0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2545"/>
            <a:ext cx="9144000" cy="271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B59DD-08B1-AD2B-3C20-766E196D11A3}"/>
              </a:ext>
            </a:extLst>
          </p:cNvPr>
          <p:cNvSpPr txBox="1"/>
          <p:nvPr/>
        </p:nvSpPr>
        <p:spPr>
          <a:xfrm>
            <a:off x="1389888" y="3105835"/>
            <a:ext cx="6922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6440-A362-F816-919F-2E3F3914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EBCA5-A58D-36F0-03EB-820382F6110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078416-41A2-F672-24F4-801CEF45A08A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400" dirty="0"/>
              <a:t>5. </a:t>
            </a:r>
            <a:r>
              <a:rPr lang="fr-FR" sz="4400" b="1" dirty="0" err="1"/>
              <a:t>Correlation</a:t>
            </a:r>
            <a:r>
              <a:rPr lang="fr-FR" sz="4400" dirty="0"/>
              <a:t> &amp; </a:t>
            </a:r>
            <a:r>
              <a:rPr lang="fr-FR" sz="4400" dirty="0" err="1"/>
              <a:t>Visualization</a:t>
            </a:r>
            <a:endParaRPr lang="fr-FR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81824-5A96-4EB3-988A-493043741687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9DA3-EAA6-34BA-82AD-3A044852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F032F-0F0B-1D14-33A9-5EAEAF00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02DD3-19A9-71F4-73AD-7F47D0EA14B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E4DDC-8E53-01A7-477B-AE212076A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446" y="3292367"/>
            <a:ext cx="7581419" cy="11430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FDC89A3-E261-3AC0-D913-DECD8F149D92}"/>
              </a:ext>
            </a:extLst>
          </p:cNvPr>
          <p:cNvSpPr/>
          <p:nvPr/>
        </p:nvSpPr>
        <p:spPr>
          <a:xfrm rot="10800000">
            <a:off x="6637061" y="4690609"/>
            <a:ext cx="475488" cy="4216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D4A89D-D364-51A5-CB9F-0A54E73C17B9}"/>
              </a:ext>
            </a:extLst>
          </p:cNvPr>
          <p:cNvCxnSpPr/>
          <p:nvPr/>
        </p:nvCxnSpPr>
        <p:spPr>
          <a:xfrm>
            <a:off x="6637059" y="4508519"/>
            <a:ext cx="475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CFE0-78F6-ACEB-F263-6330B42C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CD962-8701-02AA-C37F-961A9B9CA54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DE911-3487-7F50-9474-492101EFA8D6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84603-1F15-D0FA-A15B-956EC4C32DFA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46D0-F3C7-373A-C433-EDD65A7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F58E6-6A2E-86DB-E489-166414D3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80BAA-ED79-A191-B8CF-484E9E4A000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7243A-8C6F-02CD-7822-F0D680E64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6" y="1059769"/>
            <a:ext cx="6277356" cy="5425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D0E6A-75BE-8AD8-2338-E989235CF8D3}"/>
              </a:ext>
            </a:extLst>
          </p:cNvPr>
          <p:cNvSpPr txBox="1"/>
          <p:nvPr/>
        </p:nvSpPr>
        <p:spPr>
          <a:xfrm>
            <a:off x="6872834" y="1892763"/>
            <a:ext cx="2192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Correlation matrix: </a:t>
            </a:r>
          </a:p>
          <a:p>
            <a:r>
              <a:rPr lang="en-US" sz="1800" dirty="0"/>
              <a:t>Interpretation: </a:t>
            </a:r>
            <a:r>
              <a:rPr lang="en-US" sz="1800" dirty="0" err="1"/>
              <a:t>Petal.Length</a:t>
            </a:r>
            <a:r>
              <a:rPr lang="en-US" sz="1800" dirty="0"/>
              <a:t> and </a:t>
            </a:r>
            <a:r>
              <a:rPr lang="en-US" sz="1800" dirty="0" err="1"/>
              <a:t>Petal.Width</a:t>
            </a:r>
            <a:r>
              <a:rPr lang="en-US" sz="1800" dirty="0"/>
              <a:t> are strongly correlated</a:t>
            </a:r>
          </a:p>
          <a:p>
            <a:r>
              <a:rPr lang="en-US" sz="1800" dirty="0"/>
              <a:t> (r ≈ 0.96).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8C029-21AB-2135-66EC-D2CF9C7E733E}"/>
              </a:ext>
            </a:extLst>
          </p:cNvPr>
          <p:cNvSpPr txBox="1"/>
          <p:nvPr/>
        </p:nvSpPr>
        <p:spPr>
          <a:xfrm>
            <a:off x="818388" y="5403027"/>
            <a:ext cx="359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Correlation heatmap: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06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8A9B-5FD1-387D-3BB7-6C4E21D0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FDB1C-2DB9-D707-375B-E42090D6272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DD156-9B02-6F05-A7D5-CC3F46B2356F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A370-2283-08A4-5BFA-4D2C9B84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5FAD-1259-4DAC-CA1C-6FD02E699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C6C7E-3298-7161-DDF2-F8CE0FDE629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9575-5D10-A99B-31F6-55867903DED6}"/>
              </a:ext>
            </a:extLst>
          </p:cNvPr>
          <p:cNvSpPr txBox="1"/>
          <p:nvPr/>
        </p:nvSpPr>
        <p:spPr>
          <a:xfrm>
            <a:off x="2498598" y="6354921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a. Histograms (All Variables, by Species)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38C1F6-66FB-5769-E739-4B4D0419D9BB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54511-C02E-FB38-A0F6-9D7770910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8" y="713668"/>
            <a:ext cx="8237246" cy="55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7477-5741-BE57-1265-3FA7E0CA1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DBA0-AD69-8A24-808E-F497354CB70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72A20-F0AD-1454-1A6C-F4DCB761CAE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03727-C229-EEB3-7734-2809FA29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A334F-9596-08D9-CD56-591BD345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B39196-1709-0E81-7795-61393DC0E7C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4438E-CA52-3EB3-624A-F90C73E38AC6}"/>
              </a:ext>
            </a:extLst>
          </p:cNvPr>
          <p:cNvSpPr txBox="1"/>
          <p:nvPr/>
        </p:nvSpPr>
        <p:spPr>
          <a:xfrm>
            <a:off x="2379726" y="609456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b. Boxplots (All Variables, by Species)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B75B05-CBCF-9233-9C5C-C77459E0F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7" y="800336"/>
            <a:ext cx="7735824" cy="52942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6A2CD9-A912-F944-54B9-DCCBBBB3E954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0031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FE31-45C0-DE7B-EA90-71BBDC02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1339D-9ADC-9F54-462C-77E5339296E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12DCF-B736-BD27-D94F-7B78F8DC064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5C48-2601-219A-E23C-65F17438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0769B-D5DE-20A4-4345-63238C78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8FE90-F579-7E99-F30C-AF9D2A0CBF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FEAAD-D592-9C93-78C3-9C24F8E72DFD}"/>
              </a:ext>
            </a:extLst>
          </p:cNvPr>
          <p:cNvSpPr txBox="1"/>
          <p:nvPr/>
        </p:nvSpPr>
        <p:spPr>
          <a:xfrm>
            <a:off x="2275493" y="623105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c. </a:t>
            </a:r>
            <a:r>
              <a:rPr lang="fr-FR" b="1" dirty="0" err="1"/>
              <a:t>Scatter</a:t>
            </a:r>
            <a:r>
              <a:rPr lang="fr-FR" b="1" dirty="0"/>
              <a:t> Plot: </a:t>
            </a:r>
            <a:r>
              <a:rPr lang="fr-FR" b="1" dirty="0" err="1"/>
              <a:t>Petal.Length</a:t>
            </a:r>
            <a:r>
              <a:rPr lang="fr-FR" b="1" dirty="0"/>
              <a:t> vs </a:t>
            </a:r>
            <a:r>
              <a:rPr lang="fr-FR" b="1" dirty="0" err="1"/>
              <a:t>Petal.Width</a:t>
            </a:r>
            <a:endParaRPr lang="fr-F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1B49D-7535-7D96-69B2-DB1A52BC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32" y="1074316"/>
            <a:ext cx="6911451" cy="467412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186B6DE-FBE9-F25D-DBFC-C673B6A9DA41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0394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717AC-D1B8-97AA-574C-DEDCC187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DAA29-61D9-FF47-DD38-5AADC541F00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D9AFF-9E31-A7D3-5635-5FBAFCCE8444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E7113-4115-B4D9-FF72-18A5AF00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F1F47-7BA3-78A2-E714-FDD7CDEE9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6F477-C04F-127D-D186-FA11CF398BA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8956-DF62-C900-7F4B-54D0EFD44B19}"/>
              </a:ext>
            </a:extLst>
          </p:cNvPr>
          <p:cNvSpPr txBox="1"/>
          <p:nvPr/>
        </p:nvSpPr>
        <p:spPr>
          <a:xfrm>
            <a:off x="2667762" y="5845802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d. </a:t>
            </a:r>
            <a:r>
              <a:rPr lang="fr-FR" b="1" dirty="0" err="1"/>
              <a:t>Pairwise</a:t>
            </a:r>
            <a:r>
              <a:rPr lang="fr-FR" b="1" dirty="0"/>
              <a:t> Plots (</a:t>
            </a:r>
            <a:r>
              <a:rPr lang="fr-FR" b="1" dirty="0" err="1"/>
              <a:t>GGally</a:t>
            </a:r>
            <a:r>
              <a:rPr lang="fr-FR" b="1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CC55C-2605-173A-8B11-4A3A9C58A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5660"/>
            <a:ext cx="9144000" cy="48739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7BA6B5-B919-BA3B-F8F1-6FC646AA89A2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86901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64E9C-9FFA-A8F6-6F17-6DF305BC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4EBBA-BA9D-0672-EF56-E8B3E0A1282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22EBE4-F66D-7C60-CB4C-1517B2244576}"/>
              </a:ext>
            </a:extLst>
          </p:cNvPr>
          <p:cNvSpPr txBox="1">
            <a:spLocks/>
          </p:cNvSpPr>
          <p:nvPr/>
        </p:nvSpPr>
        <p:spPr>
          <a:xfrm>
            <a:off x="251922" y="-782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6. Can We Predict Species?</a:t>
            </a:r>
            <a:endParaRPr lang="fr-FR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4DB5DF-EDDF-1614-F9A7-0AFBD040E1B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F4873-2BD2-D9C0-7390-CE83943D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9092C-95C3-AD01-F64B-D8FE0512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EB1F6-205D-8E01-C703-4DB56A2C4FA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DF80E-E542-B6B1-F5A9-12DC4D54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1261873"/>
            <a:ext cx="7699248" cy="5210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CF44F-E916-3FD2-3D0B-6B6F55C9F2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712"/>
          <a:stretch/>
        </p:blipFill>
        <p:spPr>
          <a:xfrm>
            <a:off x="3187508" y="4951564"/>
            <a:ext cx="5811645" cy="792107"/>
          </a:xfrm>
          <a:prstGeom prst="rect">
            <a:avLst/>
          </a:prstGeom>
        </p:spPr>
      </p:pic>
      <p:pic>
        <p:nvPicPr>
          <p:cNvPr id="6146" name="Picture 2" descr="Download Single Iris Flower Illustration PNG Image with No Background -  PNGkey.com">
            <a:extLst>
              <a:ext uri="{FF2B5EF4-FFF2-40B4-BE49-F238E27FC236}">
                <a16:creationId xmlns:a16="http://schemas.microsoft.com/office/drawing/2014/main" id="{203837D5-D2A9-D6A3-900B-F0790839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9" y="1845851"/>
            <a:ext cx="1830513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4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6ED-135F-8575-0CD1-29528713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ris Flower PNG Clipart​ | Gallery Yopriceville - High-Quality Free Images  and Transparent PNG Clipart">
            <a:extLst>
              <a:ext uri="{FF2B5EF4-FFF2-40B4-BE49-F238E27FC236}">
                <a16:creationId xmlns:a16="http://schemas.microsoft.com/office/drawing/2014/main" id="{CBB6EED2-99C5-AB63-BAC5-526453DF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27" y="133538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2183B-B6E7-BC93-C72F-C970328DB72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2EE4BF-1DBA-6E98-26E0-DE039E811F77}"/>
              </a:ext>
            </a:extLst>
          </p:cNvPr>
          <p:cNvSpPr txBox="1">
            <a:spLocks/>
          </p:cNvSpPr>
          <p:nvPr/>
        </p:nvSpPr>
        <p:spPr>
          <a:xfrm>
            <a:off x="-29841" y="-165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7. Conclusions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6A745-72CB-8A02-AE2C-A756097B69FC}"/>
              </a:ext>
            </a:extLst>
          </p:cNvPr>
          <p:cNvSpPr txBox="1">
            <a:spLocks/>
          </p:cNvSpPr>
          <p:nvPr/>
        </p:nvSpPr>
        <p:spPr>
          <a:xfrm>
            <a:off x="448979" y="2212850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42D-D9F1-E2CE-DD42-0A12FDA8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00221-5B8E-232A-DFA0-6E79A1B79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9295F-4400-69C9-1AA1-09969A7617EB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399E3-2B50-0116-45AA-A1C27CFA0378}"/>
              </a:ext>
            </a:extLst>
          </p:cNvPr>
          <p:cNvSpPr txBox="1"/>
          <p:nvPr/>
        </p:nvSpPr>
        <p:spPr>
          <a:xfrm>
            <a:off x="300793" y="1268506"/>
            <a:ext cx="79955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Findings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fr-FR" sz="2800" dirty="0"/>
              <a:t>Data </a:t>
            </a:r>
            <a:r>
              <a:rPr lang="fr-FR" sz="2800" dirty="0" err="1"/>
              <a:t>is</a:t>
            </a:r>
            <a:r>
              <a:rPr lang="fr-FR" sz="2800" dirty="0"/>
              <a:t> clean, </a:t>
            </a:r>
            <a:r>
              <a:rPr lang="fr-FR" sz="2800" dirty="0" err="1"/>
              <a:t>with</a:t>
            </a:r>
            <a:r>
              <a:rPr lang="fr-FR" sz="2800" dirty="0"/>
              <a:t> few </a:t>
            </a:r>
            <a:r>
              <a:rPr lang="fr-FR" sz="2800" dirty="0" err="1"/>
              <a:t>outliers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Petal</a:t>
            </a:r>
            <a:r>
              <a:rPr lang="fr-FR" sz="2800" dirty="0"/>
              <a:t> </a:t>
            </a:r>
            <a:r>
              <a:rPr lang="fr-FR" sz="2800" dirty="0" err="1"/>
              <a:t>measurements</a:t>
            </a:r>
            <a:r>
              <a:rPr lang="fr-FR" sz="2800" dirty="0"/>
              <a:t> are </a:t>
            </a:r>
            <a:r>
              <a:rPr lang="fr-FR" sz="2800" dirty="0" err="1"/>
              <a:t>highly</a:t>
            </a:r>
            <a:r>
              <a:rPr lang="fr-FR" sz="2800" dirty="0"/>
              <a:t> informative.</a:t>
            </a:r>
          </a:p>
          <a:p>
            <a:r>
              <a:rPr lang="fr-FR" sz="2800" dirty="0" err="1"/>
              <a:t>Setosa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distinguishable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overlap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Versicolor</a:t>
            </a:r>
            <a:r>
              <a:rPr lang="fr-FR" sz="2800" dirty="0"/>
              <a:t> and </a:t>
            </a:r>
            <a:r>
              <a:rPr lang="fr-FR" sz="2800" dirty="0" err="1"/>
              <a:t>Virginica</a:t>
            </a:r>
            <a:r>
              <a:rPr lang="fr-FR" sz="2800" dirty="0"/>
              <a:t>, but </a:t>
            </a:r>
            <a:r>
              <a:rPr lang="fr-FR" sz="2800" dirty="0" err="1"/>
              <a:t>overall</a:t>
            </a:r>
            <a:r>
              <a:rPr lang="fr-FR" sz="2800" dirty="0"/>
              <a:t> good </a:t>
            </a:r>
            <a:r>
              <a:rPr lang="fr-FR" sz="2800" dirty="0" err="1"/>
              <a:t>separation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With</a:t>
            </a:r>
            <a:r>
              <a:rPr lang="fr-FR" sz="2800" dirty="0"/>
              <a:t> R2 0.79 </a:t>
            </a:r>
            <a:r>
              <a:rPr lang="fr-FR" sz="2800" dirty="0" err="1"/>
              <a:t>versicolor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most</a:t>
            </a:r>
            <a:r>
              <a:rPr lang="fr-FR" sz="2800" dirty="0"/>
              <a:t> </a:t>
            </a:r>
            <a:r>
              <a:rPr lang="fr-FR" sz="2800" dirty="0" err="1"/>
              <a:t>predictible</a:t>
            </a:r>
            <a:endParaRPr lang="fr-FR" sz="2800" dirty="0"/>
          </a:p>
          <a:p>
            <a:endParaRPr lang="fr-FR" sz="2800" dirty="0"/>
          </a:p>
          <a:p>
            <a:r>
              <a:rPr lang="fr-FR" sz="2800" b="1" dirty="0" err="1"/>
              <a:t>Recommendation</a:t>
            </a:r>
            <a:r>
              <a:rPr lang="fr-FR" sz="2800" dirty="0"/>
              <a:t>: </a:t>
            </a:r>
          </a:p>
          <a:p>
            <a:r>
              <a:rPr lang="fr-FR" sz="2800" dirty="0" err="1"/>
              <a:t>Petal.Width</a:t>
            </a:r>
            <a:r>
              <a:rPr lang="fr-FR" sz="2800" dirty="0"/>
              <a:t> and </a:t>
            </a:r>
            <a:r>
              <a:rPr lang="fr-FR" sz="2800" dirty="0" err="1"/>
              <a:t>Petal.Length</a:t>
            </a:r>
            <a:r>
              <a:rPr lang="fr-FR" sz="2800" dirty="0"/>
              <a:t> are the best </a:t>
            </a:r>
            <a:r>
              <a:rPr lang="fr-FR" sz="2800" dirty="0" err="1"/>
              <a:t>predictors</a:t>
            </a:r>
            <a:r>
              <a:rPr lang="fr-FR" sz="2800" dirty="0"/>
              <a:t> for </a:t>
            </a:r>
            <a:r>
              <a:rPr lang="fr-FR" sz="2800" dirty="0" err="1"/>
              <a:t>species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70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75301-AB72-C08B-491F-91EC456E5CA7}"/>
              </a:ext>
            </a:extLst>
          </p:cNvPr>
          <p:cNvSpPr txBox="1"/>
          <p:nvPr/>
        </p:nvSpPr>
        <p:spPr>
          <a:xfrm>
            <a:off x="699516" y="284873"/>
            <a:ext cx="7854697" cy="592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4800" b="1" dirty="0" err="1"/>
              <a:t>Outline</a:t>
            </a:r>
            <a:r>
              <a:rPr lang="fr-FR" sz="4000" b="1" dirty="0"/>
              <a:t> </a:t>
            </a: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3200" dirty="0"/>
              <a:t>1. Project Objective &amp; </a:t>
            </a:r>
            <a:r>
              <a:rPr lang="fr-FR" sz="3200" dirty="0" err="1"/>
              <a:t>Approach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Data Structure &amp; </a:t>
            </a:r>
            <a:r>
              <a:rPr lang="fr-FR" sz="3200" dirty="0" err="1"/>
              <a:t>Preparation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Descriptive </a:t>
            </a:r>
            <a:r>
              <a:rPr lang="fr-FR" sz="3200" dirty="0" err="1"/>
              <a:t>Statistics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</a:t>
            </a:r>
            <a:r>
              <a:rPr lang="fr-FR" sz="3200" dirty="0" err="1"/>
              <a:t>Outlier</a:t>
            </a:r>
            <a:r>
              <a:rPr lang="fr-FR" sz="3200" dirty="0"/>
              <a:t> </a:t>
            </a:r>
            <a:r>
              <a:rPr lang="fr-FR" sz="3200" dirty="0" err="1"/>
              <a:t>Detection</a:t>
            </a:r>
            <a:r>
              <a:rPr lang="fr-FR" sz="3200" dirty="0"/>
              <a:t> 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5. </a:t>
            </a:r>
            <a:r>
              <a:rPr lang="fr-FR" sz="3200" dirty="0" err="1"/>
              <a:t>Correlation</a:t>
            </a:r>
            <a:r>
              <a:rPr lang="fr-FR" sz="3200" dirty="0"/>
              <a:t> &amp; </a:t>
            </a:r>
            <a:r>
              <a:rPr lang="fr-FR" sz="3200" dirty="0" err="1"/>
              <a:t>Visualization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6. Can We Predict Species?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7. Conclusion &amp;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1221-B805-2C44-1CC0-DA56D313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pic>
        <p:nvPicPr>
          <p:cNvPr id="2051" name="Picture 3" descr="Iris Flower PNGs for Free Download">
            <a:extLst>
              <a:ext uri="{FF2B5EF4-FFF2-40B4-BE49-F238E27FC236}">
                <a16:creationId xmlns:a16="http://schemas.microsoft.com/office/drawing/2014/main" id="{C0628368-5870-DAB4-276E-FF3E1497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68" y="276312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1. Project Objective &amp; </a:t>
            </a:r>
            <a:r>
              <a:rPr lang="fr-FR" dirty="0" err="1"/>
              <a:t>Approach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4B79-A820-0CCA-D7B5-5D223D38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6783E-0FB0-1B16-72DA-54BF8B0F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B1524-F76C-8115-F6EB-9E66CE2F45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373EA-A531-D7A9-97B3-F66CDB2F041C}"/>
              </a:ext>
            </a:extLst>
          </p:cNvPr>
          <p:cNvSpPr txBox="1"/>
          <p:nvPr/>
        </p:nvSpPr>
        <p:spPr>
          <a:xfrm>
            <a:off x="626364" y="2550319"/>
            <a:ext cx="8365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Analyze the Iris dataset to understand the structure, relationships, and differences between three species of flowers.</a:t>
            </a:r>
          </a:p>
          <a:p>
            <a:endParaRPr lang="en-US" sz="2800" dirty="0"/>
          </a:p>
          <a:p>
            <a:r>
              <a:rPr lang="en-US" sz="2800" b="1" dirty="0"/>
              <a:t>Approach</a:t>
            </a:r>
            <a:r>
              <a:rPr lang="en-US" sz="2800" dirty="0"/>
              <a:t>: Use R for descriptive statistics, visualization, and detection of outliers/patterns.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E64D-71BF-D48A-217A-1495AF21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DAC45-9ED8-3905-A4CE-4B73415AFD1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C58109-D5E4-E87C-793D-038F8022ADEB}"/>
              </a:ext>
            </a:extLst>
          </p:cNvPr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C18FEB-1E06-42B0-6CE5-F3D8D709202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6AE02-CEEF-1984-5DC9-4C40C7B5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6E8E6-3939-5ABD-92A3-8A761D153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48B2D-BA99-E923-95D0-11176C5039E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1665-3850-8856-8D34-6480E3D8F9BD}"/>
              </a:ext>
            </a:extLst>
          </p:cNvPr>
          <p:cNvSpPr txBox="1"/>
          <p:nvPr/>
        </p:nvSpPr>
        <p:spPr>
          <a:xfrm>
            <a:off x="626364" y="2323147"/>
            <a:ext cx="8365592" cy="323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contains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150 flowers from three species (</a:t>
            </a:r>
            <a:r>
              <a:rPr lang="en-US" sz="2400" dirty="0" err="1"/>
              <a:t>setosa</a:t>
            </a:r>
            <a:r>
              <a:rPr lang="en-US" sz="2400" dirty="0"/>
              <a:t>, versicolor, virginica).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Variables: </a:t>
            </a:r>
            <a:r>
              <a:rPr lang="en-US" sz="2400" dirty="0" err="1"/>
              <a:t>Sepal.Length</a:t>
            </a:r>
            <a:r>
              <a:rPr lang="en-US" sz="2400" dirty="0"/>
              <a:t>, </a:t>
            </a:r>
            <a:r>
              <a:rPr lang="en-US" sz="2400" dirty="0" err="1"/>
              <a:t>Sepal.Width</a:t>
            </a:r>
            <a:r>
              <a:rPr lang="en-US" sz="2400" dirty="0"/>
              <a:t>, </a:t>
            </a:r>
            <a:r>
              <a:rPr lang="en-US" sz="2400" dirty="0" err="1"/>
              <a:t>Petal.Length</a:t>
            </a:r>
            <a:r>
              <a:rPr lang="en-US" sz="2400" dirty="0"/>
              <a:t>, </a:t>
            </a:r>
            <a:r>
              <a:rPr lang="en-US" sz="2400" dirty="0" err="1"/>
              <a:t>Petal.Width</a:t>
            </a:r>
            <a:r>
              <a:rPr lang="en-US" sz="2400" dirty="0"/>
              <a:t> (all numeric), plus Species (category).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missing or duplicate values detected.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Distribution of species:50 </a:t>
            </a:r>
            <a:r>
              <a:rPr lang="en-US" sz="2400" dirty="0" err="1">
                <a:solidFill>
                  <a:srgbClr val="FFC000"/>
                </a:solidFill>
              </a:rPr>
              <a:t>Setosa</a:t>
            </a:r>
            <a:r>
              <a:rPr lang="en-US" sz="2400" dirty="0"/>
              <a:t>, 50 </a:t>
            </a:r>
            <a:r>
              <a:rPr lang="en-US" sz="2400" dirty="0">
                <a:solidFill>
                  <a:srgbClr val="00B050"/>
                </a:solidFill>
              </a:rPr>
              <a:t>Versicolor</a:t>
            </a:r>
            <a:r>
              <a:rPr lang="en-US" sz="2400" dirty="0"/>
              <a:t>, 50 </a:t>
            </a:r>
            <a:r>
              <a:rPr lang="en-US" sz="2400" dirty="0">
                <a:solidFill>
                  <a:srgbClr val="0070C0"/>
                </a:solidFill>
              </a:rPr>
              <a:t>Virginica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4" name="AutoShape 2" descr="IRIS EDA">
            <a:extLst>
              <a:ext uri="{FF2B5EF4-FFF2-40B4-BE49-F238E27FC236}">
                <a16:creationId xmlns:a16="http://schemas.microsoft.com/office/drawing/2014/main" id="{6709D62E-DD21-5151-7410-C9FA0251F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1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913C-EF66-BDEE-1340-7B7BDDD8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E5A4F-5E88-36F3-6826-A2126697127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517841-0C4E-EDAD-4D0C-2686AD9D17DC}"/>
              </a:ext>
            </a:extLst>
          </p:cNvPr>
          <p:cNvSpPr txBox="1">
            <a:spLocks/>
          </p:cNvSpPr>
          <p:nvPr/>
        </p:nvSpPr>
        <p:spPr>
          <a:xfrm>
            <a:off x="301752" y="8602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1FFA14-4FC8-F6F0-34DE-F6796E8A2FA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7D7F9-BC95-4838-A0D4-45F0BD16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63582-0D0A-D193-12C6-39B5449C4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937BB-F3C9-7AAE-D917-1596BDD346F9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61D2F-24A6-6B65-246C-AB063265D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838" y="2021808"/>
            <a:ext cx="5979428" cy="43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FE93B-CAE4-DA63-1BA9-1BCC4670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FC728-384C-2C0F-969F-14619745E291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205CD6-6833-36EB-357E-CE996606196F}"/>
              </a:ext>
            </a:extLst>
          </p:cNvPr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03A7A-F4C6-B799-B129-812DCBAE370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39E4C-798F-EA6F-7B37-3360C347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F0F4F-40DB-1191-9359-C3E3C4A26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08DF7-AD96-5A0E-733F-3E1BF741B43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BA7E06-235D-7777-DFCC-5CBB3BBD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" y="2221993"/>
            <a:ext cx="5123468" cy="3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F8C7DFF-C2F5-F1AA-B306-42A06563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54" y="2254446"/>
            <a:ext cx="2752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59BAE-5E08-5AEE-90A3-53A59F71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F6B81-F432-AED3-70F3-17F5C792C44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B111B-F13E-2B13-95D8-1F457C7C28E6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0DA76-0879-7E79-DA4E-D4B0BC50CFDD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C8532-A999-2E66-887C-EEB6242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4C3E8-2571-EBDA-737A-EB1D744F5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791A0-F3A7-ABC5-F694-930921A26E5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7523-9F76-ECE1-2FD2-F67B4C49EE66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C9954-1FCC-2D08-6252-891C02828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032" y="3364993"/>
            <a:ext cx="59158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6F6C-0799-D421-3499-8F203E35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AE9EE-97EF-670F-C633-6E366D9040B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7B96F1-71A1-AB52-B023-C3EB042CD1E9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6EBA-798F-91B4-D539-881F712AEF0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B5B8-0D6B-C398-553C-6878CDF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DC52E-E43B-1ED8-7871-4E68113E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4EBF1-929F-5C25-ACB8-727042E374F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36B57-9C3E-21C9-6880-DF6788D01820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2AF9A-A118-0FF3-C7B6-3BD1FE2AB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689" y="3953293"/>
            <a:ext cx="6707309" cy="1367510"/>
          </a:xfrm>
          <a:prstGeom prst="rect">
            <a:avLst/>
          </a:prstGeom>
        </p:spPr>
      </p:pic>
      <p:pic>
        <p:nvPicPr>
          <p:cNvPr id="15362" name="Picture 2" descr="Iris Flower PNG Clipart​ | Gallery ...">
            <a:extLst>
              <a:ext uri="{FF2B5EF4-FFF2-40B4-BE49-F238E27FC236}">
                <a16:creationId xmlns:a16="http://schemas.microsoft.com/office/drawing/2014/main" id="{75E0B21C-B77A-CD04-5E72-BBB94FD2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44" y="4579966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0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C77E-ABDF-19BB-1385-65881A9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E663-AD44-D055-460F-FBB67F9CF29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AF4CD1-BA29-91C4-BF9F-8637BC988766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4. </a:t>
            </a:r>
            <a:r>
              <a:rPr lang="fr-FR" b="1" dirty="0" err="1"/>
              <a:t>Outlier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endParaRPr lang="fr-FR" b="1" dirty="0"/>
          </a:p>
          <a:p>
            <a:endParaRPr lang="fr-FR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12361-86A7-59D2-BF38-435AFC7D009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0DAAA-8FCC-FE8A-BFB8-C13AA689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02F2C-6511-4E5D-0E8F-660C1164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6A255-6A6E-D7EE-CBED-306D1B8C0E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2370-BDAF-1561-EA1B-AD39CB617770}"/>
              </a:ext>
            </a:extLst>
          </p:cNvPr>
          <p:cNvSpPr txBox="1"/>
          <p:nvPr/>
        </p:nvSpPr>
        <p:spPr>
          <a:xfrm>
            <a:off x="1610267" y="5413729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rule: Points outside 1.5*IQR from the first/third quartile.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BA56A-716F-67DF-0320-4997299D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163" y="2277191"/>
            <a:ext cx="7350431" cy="21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508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33</cp:revision>
  <dcterms:created xsi:type="dcterms:W3CDTF">2013-01-27T09:14:16Z</dcterms:created>
  <dcterms:modified xsi:type="dcterms:W3CDTF">2025-06-10T12:54:35Z</dcterms:modified>
  <cp:category/>
</cp:coreProperties>
</file>