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7" r:id="rId3"/>
    <p:sldId id="341" r:id="rId4"/>
    <p:sldId id="331" r:id="rId5"/>
    <p:sldId id="342" r:id="rId6"/>
    <p:sldId id="332" r:id="rId7"/>
    <p:sldId id="340" r:id="rId8"/>
    <p:sldId id="328" r:id="rId9"/>
    <p:sldId id="329" r:id="rId10"/>
    <p:sldId id="330" r:id="rId11"/>
    <p:sldId id="335" r:id="rId12"/>
    <p:sldId id="336" r:id="rId13"/>
    <p:sldId id="33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189" autoAdjust="0"/>
  </p:normalViewPr>
  <p:slideViewPr>
    <p:cSldViewPr snapToGrid="0">
      <p:cViewPr varScale="1">
        <p:scale>
          <a:sx n="104" d="100"/>
          <a:sy n="104" d="100"/>
        </p:scale>
        <p:origin x="8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C63AC-AF03-455B-8A47-F7F7A56720B9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FA50C-BFFE-4860-9403-012E0DDFCC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2FB7-9F27-F546-AB42-F02D9D42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F5AEA-7456-AB6B-70B9-2366C7F89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F3A4-9E2F-B793-7A47-F573A702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1C66-C214-A89E-27DB-5492F98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6287-93C9-3EDC-C2B3-7F774E59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ADAA-0518-FF90-33E4-020C2909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9170-5B86-1791-7B20-70952FC5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911F-5D18-EAF6-F786-AD60694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883F-63E8-CA40-75EC-370403E9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43DA-D1FE-ADF1-C54A-DFF2E13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9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A9267-573D-FD9E-7C49-DC3D7F22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8DFE-16A0-18E7-5898-201E2D74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ABF7-6A41-BC8E-8BD5-2AD87B6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4A21-E177-3093-59C9-94A51AB7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F590-DB3E-525C-AB55-AA73A5D8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BDE8-4B85-E899-6E5C-266DD76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E6F8-717E-D2CB-07AA-AC38A57B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B403-DD42-55C0-47DD-13F4E93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8649-F87D-03A2-ACA3-9C20D49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2B16-6712-28A7-2705-A7B276F5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87D-8FBF-0562-A07D-11E271AB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276E-5759-2404-705C-03FC39EE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68E0-590B-97AA-CCD9-D591FD0B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E8A4-D678-3B65-FEDD-F7239904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0980-C834-F56E-198D-B984DC8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5F-7982-CF1A-783C-BABBDEB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039C-EDA0-21E5-88E3-466968B4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472A-6B87-197A-0ACA-23A3FA1B8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0C2A-9FFB-2F4F-4FB7-F3901EC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45D6-DB25-BC9D-F723-7A62A2D2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4F3B-6F78-A407-A3E6-14635E5A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3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E5B2-D410-D71F-C974-37BB6605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FEDED-8E15-9289-794C-7678C5E8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D67F-48EA-4031-FF84-5A59B21F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09514-98DF-CFE7-EFB6-849188AF4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2CB2-86AB-36F8-8395-CD028510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142AA-1BA1-DA1B-7807-16961796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16569-DDAD-C9C0-E6BA-759301D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7D814-EFD9-CDBB-15EA-962451C2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5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ECD2-C983-FD65-34A0-7041D8C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27447-5781-9399-E234-AD2CD0A5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34AF-9F3A-A8F4-890F-4CFA7ED5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C34C7-83AC-A2B2-7F73-0CD24AFE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7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6FDD-D8FC-4BB0-7AE7-DCD3CDD5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613C8-ED9D-959B-6020-95CCED21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D77AA-189B-1FEF-4E25-4B9726B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D4A9-14DF-5044-F226-D936A973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437C-D197-3EA6-D95F-0BC0303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9F46-08F7-9042-648F-83E08636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879E-5E2D-B36D-147C-2072542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2D83-6307-B7EB-D575-00FDEAAE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AF72-2D0D-D408-AEEE-5B49BC9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855-DA97-C52E-59EC-E0A4C3F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749FB-C459-9164-DB3C-E5B72301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94E4-8E20-365B-B98B-2A1CBFE4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DBAE-B83B-0BAA-9816-17054103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603-910B-9D95-51CA-A78403F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BA20-A5D6-A203-080A-F97C3EBE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7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C09A3-A903-1D1B-71F3-6A86E628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C3604-24BC-D714-03B4-50DEB79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291D-5201-EA0B-9A66-D72EBE5D9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3EF1A-81A3-4B5B-9DFD-45F57CF2C6FC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BC2B-2EEE-6D76-A6B2-C41934E86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7A3E-7DFA-9765-4C37-DE070B88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32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859DE4-8C9A-CA3A-ACA8-962439E7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43000"/>
            <a:ext cx="12192000" cy="3660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6663F4-CC14-0CCB-2CEB-014F8A8F5061}"/>
              </a:ext>
            </a:extLst>
          </p:cNvPr>
          <p:cNvSpPr txBox="1"/>
          <p:nvPr/>
        </p:nvSpPr>
        <p:spPr>
          <a:xfrm>
            <a:off x="1862902" y="5030392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5829F-A82B-7D49-B4F5-09E5629C1B9B}"/>
              </a:ext>
            </a:extLst>
          </p:cNvPr>
          <p:cNvSpPr txBox="1"/>
          <p:nvPr/>
        </p:nvSpPr>
        <p:spPr>
          <a:xfrm>
            <a:off x="6788658" y="6089189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TRISTAN</a:t>
            </a:r>
            <a:endParaRPr lang="fr-FR" sz="21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214E6-1D00-03F9-AC99-1B8267E41D43}"/>
              </a:ext>
            </a:extLst>
          </p:cNvPr>
          <p:cNvSpPr txBox="1"/>
          <p:nvPr/>
        </p:nvSpPr>
        <p:spPr>
          <a:xfrm>
            <a:off x="2057329" y="5711136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03/07/2025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4FFB6-B470-46BD-41DC-5E3CD7CECC84}"/>
              </a:ext>
            </a:extLst>
          </p:cNvPr>
          <p:cNvSpPr txBox="1"/>
          <p:nvPr/>
        </p:nvSpPr>
        <p:spPr>
          <a:xfrm>
            <a:off x="534162" y="3941844"/>
            <a:ext cx="12508992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en-US" sz="4400" b="1" i="1" dirty="0">
                <a:solidFill>
                  <a:srgbClr val="1A1C1E"/>
                </a:solidFill>
                <a:effectLst/>
                <a:latin typeface="Google Sans Text"/>
              </a:rPr>
              <a:t>A feature-rich game with an integrated AI solver</a:t>
            </a:r>
            <a:endParaRPr lang="en-US" sz="4400" b="1" i="0" dirty="0">
              <a:solidFill>
                <a:srgbClr val="1A1C1E"/>
              </a:solidFill>
              <a:effectLst/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77201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85195-9E42-CDAB-5AA5-66D26081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FBC582-6E1A-173F-8107-8FD46D24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E177B7-1EE3-2969-B7FD-163F21E7135E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E07B6-06A4-70C4-2341-BCC3BCD5EF71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5D35B-773C-01A1-9EB5-C78ADA5C1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B5DE9-91BC-07CF-DA54-578B9B2097D7}"/>
              </a:ext>
            </a:extLst>
          </p:cNvPr>
          <p:cNvSpPr txBox="1"/>
          <p:nvPr/>
        </p:nvSpPr>
        <p:spPr>
          <a:xfrm>
            <a:off x="575610" y="900838"/>
            <a:ext cx="10771632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 Gameplay Features (Part 2 )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Creating a Complete Player Experience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✓ Dynamic Gameplay</a:t>
            </a:r>
            <a:r>
              <a:rPr lang="en-US" dirty="0"/>
              <a:t>: Fluid movement, box pushing, and collision detection.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Essential Controls</a:t>
            </a:r>
            <a:r>
              <a:rPr lang="en-US" dirty="0"/>
              <a:t>: Fully implemented Undo (</a:t>
            </a:r>
            <a:r>
              <a:rPr lang="en-US" b="1" dirty="0"/>
              <a:t>Z/U</a:t>
            </a:r>
            <a:r>
              <a:rPr lang="en-US" dirty="0"/>
              <a:t>) and Restart (</a:t>
            </a:r>
            <a:r>
              <a:rPr lang="en-US" b="1" dirty="0"/>
              <a:t>R</a:t>
            </a:r>
            <a:r>
              <a:rPr lang="en-US" dirty="0"/>
              <a:t>) functions.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Rich Content</a:t>
            </a:r>
            <a:r>
              <a:rPr lang="en-US" dirty="0"/>
              <a:t>: A large set of pre-built </a:t>
            </a:r>
            <a:r>
              <a:rPr lang="en-US" b="1" dirty="0"/>
              <a:t>levels</a:t>
            </a:r>
            <a:r>
              <a:rPr lang="en-US" dirty="0"/>
              <a:t> and support for </a:t>
            </a:r>
            <a:r>
              <a:rPr lang="en-US" b="1" dirty="0"/>
              <a:t>community-made maps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Immersive Audio</a:t>
            </a:r>
            <a:r>
              <a:rPr lang="en-US" dirty="0"/>
              <a:t>: Background music for menus and specific sound effects for in-game actions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Player Progression</a:t>
            </a:r>
            <a:r>
              <a:rPr lang="en-US" dirty="0"/>
              <a:t>: A robust saving system (.</a:t>
            </a:r>
            <a:r>
              <a:rPr lang="en-US" dirty="0" err="1"/>
              <a:t>json</a:t>
            </a:r>
            <a:r>
              <a:rPr lang="en-US" dirty="0"/>
              <a:t>) tracks stars per level for multiple player profiles.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✓ Competitive Spirit</a:t>
            </a:r>
            <a:r>
              <a:rPr lang="en-US" dirty="0"/>
              <a:t>: A high-score screen ranks all players by total stars earned.</a:t>
            </a:r>
          </a:p>
        </p:txBody>
      </p:sp>
      <p:pic>
        <p:nvPicPr>
          <p:cNvPr id="9" name="Picture 8" descr="A cartoon character with a green hat&#10;&#10;AI-generated content may be incorrect.">
            <a:extLst>
              <a:ext uri="{FF2B5EF4-FFF2-40B4-BE49-F238E27FC236}">
                <a16:creationId xmlns:a16="http://schemas.microsoft.com/office/drawing/2014/main" id="{D44584BA-51F3-5BE5-C79F-956653558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479" y="5108208"/>
            <a:ext cx="1219200" cy="1219200"/>
          </a:xfrm>
          <a:prstGeom prst="rect">
            <a:avLst/>
          </a:prstGeom>
        </p:spPr>
      </p:pic>
      <p:pic>
        <p:nvPicPr>
          <p:cNvPr id="11" name="Picture 10" descr="A cartoon character with a green hat&#10;&#10;AI-generated content may be incorrect.">
            <a:extLst>
              <a:ext uri="{FF2B5EF4-FFF2-40B4-BE49-F238E27FC236}">
                <a16:creationId xmlns:a16="http://schemas.microsoft.com/office/drawing/2014/main" id="{FC18E4DC-4F11-7EB1-876A-140A96B36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36" y="5133157"/>
            <a:ext cx="1219200" cy="1219200"/>
          </a:xfrm>
          <a:prstGeom prst="rect">
            <a:avLst/>
          </a:prstGeom>
        </p:spPr>
      </p:pic>
      <p:pic>
        <p:nvPicPr>
          <p:cNvPr id="13" name="Picture 12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E18E7879-7DCC-AA97-E8D2-11B85D711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504" y="5272732"/>
            <a:ext cx="890016" cy="8900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5873E0-745A-1081-4C0E-C40FF92835C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99"/>
          <a:stretch>
            <a:fillRect/>
          </a:stretch>
        </p:blipFill>
        <p:spPr>
          <a:xfrm>
            <a:off x="5695327" y="94174"/>
            <a:ext cx="3984382" cy="231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1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28CD5-5812-CD05-B821-A2ACA8C0A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DCE7BD-2534-F0B2-CEE7-59A85C354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7AA942-9295-CF1C-6947-DE9077D61CB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90EB6-AB25-8B72-842D-8D5B5E06D79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CAB9D-2CAA-AC5B-780F-B5255643B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67C19-9F75-0709-FFF3-0947C4F0A166}"/>
              </a:ext>
            </a:extLst>
          </p:cNvPr>
          <p:cNvSpPr txBox="1"/>
          <p:nvPr/>
        </p:nvSpPr>
        <p:spPr>
          <a:xfrm>
            <a:off x="3127387" y="2714044"/>
            <a:ext cx="6247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92593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4DE72-0DF4-5792-CFD6-58128AC7E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EA219E-A175-7842-EC89-682A7E4F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4E1F22-3AEA-AC88-5128-F18984B640C4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BF047-31D0-CC65-F57A-E76DD133D4BE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2EF47-F100-9454-D9A0-B7CEA5813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BF7478-F54A-5276-534C-EC6DF49CDE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205" t="646" r="28930"/>
          <a:stretch>
            <a:fillRect/>
          </a:stretch>
        </p:blipFill>
        <p:spPr>
          <a:xfrm>
            <a:off x="9410513" y="2121099"/>
            <a:ext cx="2476688" cy="3309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35B6E-76B6-B4D4-6897-75596E7E7565}"/>
              </a:ext>
            </a:extLst>
          </p:cNvPr>
          <p:cNvSpPr txBox="1"/>
          <p:nvPr/>
        </p:nvSpPr>
        <p:spPr>
          <a:xfrm>
            <a:off x="304799" y="1078453"/>
            <a:ext cx="8950538" cy="500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Project Summary</a:t>
            </a:r>
          </a:p>
          <a:p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We successfully developed a complete and polished Sokoban game that meets all requirements of the assignment.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Our modular architecture proved effective for managing complexity and adding new features.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We not only implemented the core game and AI solver but also extended the project with significant features like a level editor and a persistent player ranking system.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project was a fantastic exercise in game logic, UI design, and fundamental AI search algorithms.</a:t>
            </a:r>
          </a:p>
        </p:txBody>
      </p:sp>
    </p:spTree>
    <p:extLst>
      <p:ext uri="{BB962C8B-B14F-4D97-AF65-F5344CB8AC3E}">
        <p14:creationId xmlns:p14="http://schemas.microsoft.com/office/powerpoint/2010/main" val="418424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BAD9-BE12-C998-D8BA-53D4B6B42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2B65A3-6041-B203-5AC2-1F4D078C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9D0E3-EB8E-B3DA-9D30-8A4623D95B7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F6F42-BCD6-12CB-E4DB-0C37F1525043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CFACF-490B-0636-C7FE-5CBDAA64A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pic>
        <p:nvPicPr>
          <p:cNvPr id="11" name="Picture 10" descr="A cartoon of a person with a green hat&#10;&#10;AI-generated content may be incorrect.">
            <a:extLst>
              <a:ext uri="{FF2B5EF4-FFF2-40B4-BE49-F238E27FC236}">
                <a16:creationId xmlns:a16="http://schemas.microsoft.com/office/drawing/2014/main" id="{7FDAC8E3-5028-EBF5-A571-DD7E9B076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27" y="1028343"/>
            <a:ext cx="1219200" cy="1219200"/>
          </a:xfrm>
          <a:prstGeom prst="rect">
            <a:avLst/>
          </a:prstGeom>
        </p:spPr>
      </p:pic>
      <p:pic>
        <p:nvPicPr>
          <p:cNvPr id="13" name="Picture 12" descr="A red diamond on a black background&#10;&#10;AI-generated content may be incorrect.">
            <a:extLst>
              <a:ext uri="{FF2B5EF4-FFF2-40B4-BE49-F238E27FC236}">
                <a16:creationId xmlns:a16="http://schemas.microsoft.com/office/drawing/2014/main" id="{37FC2D52-E81F-67D8-3C2E-67F291C55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5316750"/>
            <a:ext cx="1219200" cy="1219200"/>
          </a:xfrm>
          <a:prstGeom prst="rect">
            <a:avLst/>
          </a:prstGeom>
        </p:spPr>
      </p:pic>
      <p:pic>
        <p:nvPicPr>
          <p:cNvPr id="15" name="Picture 14" descr="A blue diamond on a black background&#10;&#10;AI-generated content may be incorrect.">
            <a:extLst>
              <a:ext uri="{FF2B5EF4-FFF2-40B4-BE49-F238E27FC236}">
                <a16:creationId xmlns:a16="http://schemas.microsoft.com/office/drawing/2014/main" id="{E2362047-D524-07ED-E422-EEA12F5BE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6" y="5313794"/>
            <a:ext cx="1219200" cy="1219200"/>
          </a:xfrm>
          <a:prstGeom prst="rect">
            <a:avLst/>
          </a:prstGeom>
        </p:spPr>
      </p:pic>
      <p:pic>
        <p:nvPicPr>
          <p:cNvPr id="17" name="Picture 16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224D7077-2BCF-E575-8EB9-8FFA05C3AE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5649123"/>
            <a:ext cx="609600" cy="609600"/>
          </a:xfrm>
          <a:prstGeom prst="rect">
            <a:avLst/>
          </a:prstGeom>
        </p:spPr>
      </p:pic>
      <p:pic>
        <p:nvPicPr>
          <p:cNvPr id="18" name="Picture 17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5C75FDDD-9568-6D4E-FD00-D3A1EDA489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1" y="5649123"/>
            <a:ext cx="609600" cy="609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4CECBB-A279-31E1-C5B6-8066C5CCFFB2}"/>
              </a:ext>
            </a:extLst>
          </p:cNvPr>
          <p:cNvSpPr txBox="1"/>
          <p:nvPr/>
        </p:nvSpPr>
        <p:spPr>
          <a:xfrm>
            <a:off x="798992" y="1070683"/>
            <a:ext cx="90445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BFS Main Loop (Simplified)</a:t>
            </a:r>
          </a:p>
          <a:p>
            <a:endParaRPr lang="en-US" dirty="0"/>
          </a:p>
          <a:p>
            <a:r>
              <a:rPr lang="en-US" dirty="0"/>
              <a:t>`for _ in range(</a:t>
            </a:r>
            <a:r>
              <a:rPr lang="en-US" dirty="0" err="1"/>
              <a:t>max_iters</a:t>
            </a:r>
            <a:r>
              <a:rPr lang="en-US" dirty="0"/>
              <a:t>)`: repeat up to `</a:t>
            </a:r>
            <a:r>
              <a:rPr lang="en-US" dirty="0" err="1"/>
              <a:t>max_iters</a:t>
            </a:r>
            <a:r>
              <a:rPr lang="en-US" dirty="0"/>
              <a:t>`</a:t>
            </a:r>
          </a:p>
          <a:p>
            <a:r>
              <a:rPr lang="en-US" dirty="0"/>
              <a:t>`if not queue: break`: stop if no states left to explore</a:t>
            </a:r>
          </a:p>
          <a:p>
            <a:r>
              <a:rPr lang="en-US" dirty="0"/>
              <a:t>`</a:t>
            </a:r>
            <a:r>
              <a:rPr lang="en-US" dirty="0" err="1"/>
              <a:t>current_board</a:t>
            </a:r>
            <a:r>
              <a:rPr lang="en-US" dirty="0"/>
              <a:t>, path = </a:t>
            </a:r>
            <a:r>
              <a:rPr lang="en-US" dirty="0" err="1"/>
              <a:t>queue.popleft</a:t>
            </a:r>
            <a:r>
              <a:rPr lang="en-US" dirty="0"/>
              <a:t>()`: get the next state</a:t>
            </a:r>
          </a:p>
          <a:p>
            <a:r>
              <a:rPr lang="en-US" dirty="0"/>
              <a:t>`if </a:t>
            </a:r>
            <a:r>
              <a:rPr lang="en-US" dirty="0" err="1"/>
              <a:t>is_win</a:t>
            </a:r>
            <a:r>
              <a:rPr lang="en-US" dirty="0"/>
              <a:t>(</a:t>
            </a:r>
            <a:r>
              <a:rPr lang="en-US" dirty="0" err="1"/>
              <a:t>current_board</a:t>
            </a:r>
            <a:r>
              <a:rPr lang="en-US" dirty="0"/>
              <a:t>)`: found a solution → return path</a:t>
            </a:r>
          </a:p>
          <a:p>
            <a:r>
              <a:rPr lang="en-US" dirty="0"/>
              <a:t>`for direction in [up, down, left, right]`: try each move</a:t>
            </a:r>
          </a:p>
          <a:p>
            <a:endParaRPr lang="en-US" dirty="0"/>
          </a:p>
          <a:p>
            <a:r>
              <a:rPr lang="en-US" dirty="0"/>
              <a:t>  	 `</a:t>
            </a:r>
            <a:r>
              <a:rPr lang="en-US" dirty="0" err="1"/>
              <a:t>next_board</a:t>
            </a:r>
            <a:r>
              <a:rPr lang="en-US" dirty="0"/>
              <a:t> = move(...)`: apply the move</a:t>
            </a:r>
          </a:p>
          <a:p>
            <a:r>
              <a:rPr lang="en-US" dirty="0"/>
              <a:t>  	`if </a:t>
            </a:r>
            <a:r>
              <a:rPr lang="en-US" dirty="0" err="1"/>
              <a:t>next_board</a:t>
            </a:r>
            <a:r>
              <a:rPr lang="en-US" dirty="0"/>
              <a:t> and unseen`:</a:t>
            </a:r>
          </a:p>
          <a:p>
            <a:endParaRPr lang="en-US" dirty="0"/>
          </a:p>
          <a:p>
            <a:r>
              <a:rPr lang="en-US" dirty="0"/>
              <a:t>    		mark as visited</a:t>
            </a:r>
          </a:p>
          <a:p>
            <a:r>
              <a:rPr lang="en-US" dirty="0"/>
              <a:t>    		add to queue with updated path</a:t>
            </a:r>
          </a:p>
        </p:txBody>
      </p:sp>
    </p:spTree>
    <p:extLst>
      <p:ext uri="{BB962C8B-B14F-4D97-AF65-F5344CB8AC3E}">
        <p14:creationId xmlns:p14="http://schemas.microsoft.com/office/powerpoint/2010/main" val="24399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2A639-2ABA-066D-CF74-FFFB93BC4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5D064-9E7F-F9B7-F5D1-8CE0039C6EB1}"/>
              </a:ext>
            </a:extLst>
          </p:cNvPr>
          <p:cNvSpPr txBox="1"/>
          <p:nvPr/>
        </p:nvSpPr>
        <p:spPr>
          <a:xfrm>
            <a:off x="905256" y="1317879"/>
            <a:ext cx="105978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Project Overview &amp; Objectives</a:t>
            </a:r>
          </a:p>
          <a:p>
            <a:endParaRPr lang="en-US" sz="2000" b="1" dirty="0"/>
          </a:p>
          <a:p>
            <a:r>
              <a:rPr lang="en-US" sz="2000" b="1" dirty="0"/>
              <a:t>Goal</a:t>
            </a:r>
            <a:r>
              <a:rPr lang="en-US" sz="2000" dirty="0"/>
              <a:t>: To develop a complete Sokoban game </a:t>
            </a:r>
          </a:p>
          <a:p>
            <a:r>
              <a:rPr lang="en-US" sz="2000" dirty="0"/>
              <a:t>from scratch using Python </a:t>
            </a:r>
          </a:p>
          <a:p>
            <a:r>
              <a:rPr lang="en-US" sz="2000" dirty="0"/>
              <a:t>and </a:t>
            </a:r>
            <a:r>
              <a:rPr lang="en-US" sz="2000" dirty="0" err="1"/>
              <a:t>Pygame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Core Requirements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b="1" dirty="0"/>
              <a:t>Part 1</a:t>
            </a:r>
            <a:r>
              <a:rPr lang="en-US" sz="2000" dirty="0"/>
              <a:t>: An "intelligent" solver.</a:t>
            </a:r>
          </a:p>
          <a:p>
            <a:r>
              <a:rPr lang="en-US" sz="2000" dirty="0"/>
              <a:t>An algorithm (BFS/DFS) to find the shortest solution.</a:t>
            </a:r>
          </a:p>
          <a:p>
            <a:r>
              <a:rPr lang="en-US" sz="2000" dirty="0"/>
              <a:t>A feature to visualize the solution step-by-step.</a:t>
            </a:r>
          </a:p>
          <a:p>
            <a:endParaRPr lang="en-US" sz="2000" dirty="0"/>
          </a:p>
          <a:p>
            <a:r>
              <a:rPr lang="en-US" sz="2000" b="1" dirty="0"/>
              <a:t>Part 2</a:t>
            </a:r>
            <a:r>
              <a:rPr lang="en-US" sz="2000" dirty="0"/>
              <a:t>: A fully playable game.</a:t>
            </a:r>
          </a:p>
          <a:p>
            <a:r>
              <a:rPr lang="en-US" sz="2000" dirty="0"/>
              <a:t>	User-controlled character.</a:t>
            </a:r>
          </a:p>
          <a:p>
            <a:r>
              <a:rPr lang="en-US" sz="2000" dirty="0"/>
              <a:t>	Core puzzle mechanics (pushing, not pulling).</a:t>
            </a:r>
          </a:p>
          <a:p>
            <a:r>
              <a:rPr lang="en-US" sz="2000" dirty="0"/>
              <a:t>	Essential features: multiple levels, undo, restart, music, and a player ranking system.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0A408-CEEA-39F3-BC46-1532636E1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949" y="1069624"/>
            <a:ext cx="3226795" cy="32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45DA5-3D76-766B-13E6-A6CC92D28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D3EC6D-529B-7538-2446-0855F9E0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EF355-DA63-A0ED-0005-CB76F9FA37F0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013EE-0E7A-D33A-7C56-C8397D07E51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1A60C-84A7-BD36-062B-7C2A9E45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pic>
        <p:nvPicPr>
          <p:cNvPr id="11" name="Picture 10" descr="A cartoon of a person with a green hat&#10;&#10;AI-generated content may be incorrect.">
            <a:extLst>
              <a:ext uri="{FF2B5EF4-FFF2-40B4-BE49-F238E27FC236}">
                <a16:creationId xmlns:a16="http://schemas.microsoft.com/office/drawing/2014/main" id="{14261A44-F58E-21E7-3DD9-B5D380FF2D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27" y="1028343"/>
            <a:ext cx="1219200" cy="1219200"/>
          </a:xfrm>
          <a:prstGeom prst="rect">
            <a:avLst/>
          </a:prstGeom>
        </p:spPr>
      </p:pic>
      <p:pic>
        <p:nvPicPr>
          <p:cNvPr id="13" name="Picture 12" descr="A red diamond on a black background&#10;&#10;AI-generated content may be incorrect.">
            <a:extLst>
              <a:ext uri="{FF2B5EF4-FFF2-40B4-BE49-F238E27FC236}">
                <a16:creationId xmlns:a16="http://schemas.microsoft.com/office/drawing/2014/main" id="{6245BBD9-2E7E-EE3F-5B9F-8EA2D3BFF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5316750"/>
            <a:ext cx="1219200" cy="1219200"/>
          </a:xfrm>
          <a:prstGeom prst="rect">
            <a:avLst/>
          </a:prstGeom>
        </p:spPr>
      </p:pic>
      <p:pic>
        <p:nvPicPr>
          <p:cNvPr id="15" name="Picture 14" descr="A blue diamond on a black background&#10;&#10;AI-generated content may be incorrect.">
            <a:extLst>
              <a:ext uri="{FF2B5EF4-FFF2-40B4-BE49-F238E27FC236}">
                <a16:creationId xmlns:a16="http://schemas.microsoft.com/office/drawing/2014/main" id="{A26AF878-D229-FEC9-C7EE-A0D745149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6" y="5313794"/>
            <a:ext cx="1219200" cy="1219200"/>
          </a:xfrm>
          <a:prstGeom prst="rect">
            <a:avLst/>
          </a:prstGeom>
        </p:spPr>
      </p:pic>
      <p:pic>
        <p:nvPicPr>
          <p:cNvPr id="17" name="Picture 16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723E4E9C-A558-28AF-9500-8197E47A7A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5649123"/>
            <a:ext cx="609600" cy="609600"/>
          </a:xfrm>
          <a:prstGeom prst="rect">
            <a:avLst/>
          </a:prstGeom>
        </p:spPr>
      </p:pic>
      <p:pic>
        <p:nvPicPr>
          <p:cNvPr id="18" name="Picture 17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45DC23D3-20F6-7D31-7D08-F204B8281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1" y="5649123"/>
            <a:ext cx="609600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432319-534E-862B-DE73-258753EC6EC0}"/>
              </a:ext>
            </a:extLst>
          </p:cNvPr>
          <p:cNvSpPr txBox="1"/>
          <p:nvPr/>
        </p:nvSpPr>
        <p:spPr>
          <a:xfrm>
            <a:off x="681538" y="989980"/>
            <a:ext cx="9865689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✅ </a:t>
            </a:r>
            <a:r>
              <a:rPr lang="en-US" b="1" dirty="0"/>
              <a:t>BFS (Breadth-First Search)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Speed</a:t>
            </a:r>
            <a:r>
              <a:rPr lang="en-US" dirty="0"/>
              <a:t>: Can be slower in big spaces because it explores many states level by level.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Shortest Path</a:t>
            </a:r>
            <a:r>
              <a:rPr lang="en-US" dirty="0"/>
              <a:t>: </a:t>
            </a:r>
            <a:r>
              <a:rPr lang="en-US" i="1" dirty="0"/>
              <a:t>Always</a:t>
            </a:r>
            <a:r>
              <a:rPr lang="en-US" dirty="0"/>
              <a:t> finds the shortest path (least moves) because it goes layer by layer.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✅ </a:t>
            </a:r>
            <a:r>
              <a:rPr lang="en-US" b="1" dirty="0"/>
              <a:t>DFS (Depth-First Search)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Speed</a:t>
            </a:r>
            <a:r>
              <a:rPr lang="en-US" dirty="0"/>
              <a:t>: Can be faster if the solution is deep and lucky, but can also get stuck exploring long, wrong paths.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Shortest Path</a:t>
            </a:r>
            <a:r>
              <a:rPr lang="en-US" dirty="0"/>
              <a:t>: </a:t>
            </a:r>
            <a:r>
              <a:rPr lang="en-US" i="1" dirty="0"/>
              <a:t>Does not guarantee</a:t>
            </a:r>
            <a:r>
              <a:rPr lang="en-US" dirty="0"/>
              <a:t> the shortest path, since it dives deep before trying other options.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👉 </a:t>
            </a:r>
            <a:r>
              <a:rPr lang="en-US" b="1" dirty="0"/>
              <a:t>In short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BFS = guaranteed shortest but can be slow.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DFS = might be faster but path is not guaranteed to be shortest.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E7F21-30ED-A32C-86FD-21D3438A1540}"/>
              </a:ext>
            </a:extLst>
          </p:cNvPr>
          <p:cNvSpPr txBox="1"/>
          <p:nvPr/>
        </p:nvSpPr>
        <p:spPr>
          <a:xfrm>
            <a:off x="4964545" y="766733"/>
            <a:ext cx="2720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BFS VS DFS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1080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A7D8-539B-2CD8-0426-B680534A7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17F82D-D667-E4A1-E849-9D7F28E28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0FFB19-7B65-1857-CCD2-63641EF53019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C8C57-25E8-FC9E-B8EA-DA50CC93DBF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F0F3A-A345-632F-A789-E7669CFB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59E3C-FF26-C49B-F599-EAA27EE414D1}"/>
              </a:ext>
            </a:extLst>
          </p:cNvPr>
          <p:cNvSpPr txBox="1"/>
          <p:nvPr/>
        </p:nvSpPr>
        <p:spPr>
          <a:xfrm>
            <a:off x="909829" y="1298242"/>
            <a:ext cx="9893808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The AI Solver (Part 1)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Finding the Optimal Path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Challenge: Find the shortest sequence of moves to solve any given level.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Our Algorithm Choice: Breadth-First Search (BFS)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We chose BFS over DFS because it explores the "game state tree" level by level.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 guarantees that the first solution it finds will be the one with the fewest moves.</a:t>
            </a:r>
          </a:p>
        </p:txBody>
      </p:sp>
      <p:pic>
        <p:nvPicPr>
          <p:cNvPr id="11" name="Picture 10" descr="A cartoon of a person with a green hat&#10;&#10;AI-generated content may be incorrect.">
            <a:extLst>
              <a:ext uri="{FF2B5EF4-FFF2-40B4-BE49-F238E27FC236}">
                <a16:creationId xmlns:a16="http://schemas.microsoft.com/office/drawing/2014/main" id="{8F1AD379-DF30-9D62-F52C-381FA6E8A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27" y="1028343"/>
            <a:ext cx="1219200" cy="1219200"/>
          </a:xfrm>
          <a:prstGeom prst="rect">
            <a:avLst/>
          </a:prstGeom>
        </p:spPr>
      </p:pic>
      <p:pic>
        <p:nvPicPr>
          <p:cNvPr id="13" name="Picture 12" descr="A red diamond on a black background&#10;&#10;AI-generated content may be incorrect.">
            <a:extLst>
              <a:ext uri="{FF2B5EF4-FFF2-40B4-BE49-F238E27FC236}">
                <a16:creationId xmlns:a16="http://schemas.microsoft.com/office/drawing/2014/main" id="{DD4A701A-B4DA-CAAF-DA48-39FB25FB6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5316750"/>
            <a:ext cx="1219200" cy="1219200"/>
          </a:xfrm>
          <a:prstGeom prst="rect">
            <a:avLst/>
          </a:prstGeom>
        </p:spPr>
      </p:pic>
      <p:pic>
        <p:nvPicPr>
          <p:cNvPr id="15" name="Picture 14" descr="A blue diamond on a black background&#10;&#10;AI-generated content may be incorrect.">
            <a:extLst>
              <a:ext uri="{FF2B5EF4-FFF2-40B4-BE49-F238E27FC236}">
                <a16:creationId xmlns:a16="http://schemas.microsoft.com/office/drawing/2014/main" id="{4BE959CF-7AE9-EEC6-FB07-33DBC2239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6" y="5313794"/>
            <a:ext cx="1219200" cy="1219200"/>
          </a:xfrm>
          <a:prstGeom prst="rect">
            <a:avLst/>
          </a:prstGeom>
        </p:spPr>
      </p:pic>
      <p:pic>
        <p:nvPicPr>
          <p:cNvPr id="17" name="Picture 16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DE2BE669-EFE7-199F-1B39-16D7F9AB11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5649123"/>
            <a:ext cx="609600" cy="609600"/>
          </a:xfrm>
          <a:prstGeom prst="rect">
            <a:avLst/>
          </a:prstGeom>
        </p:spPr>
      </p:pic>
      <p:pic>
        <p:nvPicPr>
          <p:cNvPr id="18" name="Picture 17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6C07412E-254B-BFD3-A50E-FD6164091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1" y="56491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5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63641-8E71-4310-797B-1C5D6B629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DAAB3A-ADAF-34DE-576C-E7ED590D9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ADAB88-CF50-FF0C-558D-CE671874698C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614DD-A44F-DE71-B045-FDB70676FC91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706C4-071B-EF1D-493B-E47EEF26E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pic>
        <p:nvPicPr>
          <p:cNvPr id="11" name="Picture 10" descr="A cartoon of a person with a green hat&#10;&#10;AI-generated content may be incorrect.">
            <a:extLst>
              <a:ext uri="{FF2B5EF4-FFF2-40B4-BE49-F238E27FC236}">
                <a16:creationId xmlns:a16="http://schemas.microsoft.com/office/drawing/2014/main" id="{E87B2B28-301F-7ECB-2CF6-094FD2C57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227" y="1028343"/>
            <a:ext cx="1219200" cy="1219200"/>
          </a:xfrm>
          <a:prstGeom prst="rect">
            <a:avLst/>
          </a:prstGeom>
        </p:spPr>
      </p:pic>
      <p:pic>
        <p:nvPicPr>
          <p:cNvPr id="13" name="Picture 12" descr="A red diamond on a black background&#10;&#10;AI-generated content may be incorrect.">
            <a:extLst>
              <a:ext uri="{FF2B5EF4-FFF2-40B4-BE49-F238E27FC236}">
                <a16:creationId xmlns:a16="http://schemas.microsoft.com/office/drawing/2014/main" id="{4D754C2A-A4D0-48A1-7A1B-1B2107AEA3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" y="5316750"/>
            <a:ext cx="1219200" cy="1219200"/>
          </a:xfrm>
          <a:prstGeom prst="rect">
            <a:avLst/>
          </a:prstGeom>
        </p:spPr>
      </p:pic>
      <p:pic>
        <p:nvPicPr>
          <p:cNvPr id="15" name="Picture 14" descr="A blue diamond on a black background&#10;&#10;AI-generated content may be incorrect.">
            <a:extLst>
              <a:ext uri="{FF2B5EF4-FFF2-40B4-BE49-F238E27FC236}">
                <a16:creationId xmlns:a16="http://schemas.microsoft.com/office/drawing/2014/main" id="{4A352808-78EB-9F18-2149-62F8CC485A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16" y="5313794"/>
            <a:ext cx="1219200" cy="1219200"/>
          </a:xfrm>
          <a:prstGeom prst="rect">
            <a:avLst/>
          </a:prstGeom>
        </p:spPr>
      </p:pic>
      <p:pic>
        <p:nvPicPr>
          <p:cNvPr id="17" name="Picture 16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CE3E485E-3966-D0F9-DB6D-2C17186BDA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60" y="5649123"/>
            <a:ext cx="609600" cy="609600"/>
          </a:xfrm>
          <a:prstGeom prst="rect">
            <a:avLst/>
          </a:prstGeom>
        </p:spPr>
      </p:pic>
      <p:pic>
        <p:nvPicPr>
          <p:cNvPr id="18" name="Picture 17" descr="A brown square box with a black background&#10;&#10;AI-generated content may be incorrect.">
            <a:extLst>
              <a:ext uri="{FF2B5EF4-FFF2-40B4-BE49-F238E27FC236}">
                <a16:creationId xmlns:a16="http://schemas.microsoft.com/office/drawing/2014/main" id="{D57BF5AF-94C0-AB74-73AC-17FC5BBE79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691" y="5649123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4FE9D-C6B2-27B4-DF63-7C62D27F9220}"/>
              </a:ext>
            </a:extLst>
          </p:cNvPr>
          <p:cNvSpPr txBox="1"/>
          <p:nvPr/>
        </p:nvSpPr>
        <p:spPr>
          <a:xfrm>
            <a:off x="969264" y="1709544"/>
            <a:ext cx="9928391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Loop over steps</a:t>
            </a:r>
            <a:r>
              <a:rPr lang="en-US" dirty="0"/>
              <a:t>: We keep searching until we reach a maximum number of steps.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Take from the queue</a:t>
            </a:r>
            <a:r>
              <a:rPr lang="en-US" dirty="0"/>
              <a:t>: Grab the oldest board we haven’t explored yet.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Check for a win</a:t>
            </a:r>
            <a:r>
              <a:rPr lang="en-US" dirty="0"/>
              <a:t>: See if we solved the puzzle! If yes, we stop.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Try moving</a:t>
            </a:r>
            <a:r>
              <a:rPr lang="en-US" dirty="0"/>
              <a:t>: Look at all 4 directions (up, down, left, right).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the move is OK, keep going.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it hits a wall, ignore it.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Avoid repeats</a:t>
            </a:r>
            <a:r>
              <a:rPr lang="en-US" dirty="0"/>
              <a:t>: We make sure not to look at the same board twice.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Add to the queue</a:t>
            </a:r>
            <a:r>
              <a:rPr lang="en-US" dirty="0"/>
              <a:t>: Put the new board in line to explore it next.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73822-52F9-925E-441D-7C3F40CE8201}"/>
              </a:ext>
            </a:extLst>
          </p:cNvPr>
          <p:cNvSpPr txBox="1"/>
          <p:nvPr/>
        </p:nvSpPr>
        <p:spPr>
          <a:xfrm>
            <a:off x="3794760" y="8138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How does our BFS work?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1719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CC90-7131-59C9-9500-AFAB71B31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63EB7A-AE44-3D4A-6BD4-1DC1C4B8F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7D20B-293F-1916-DCA2-3C118A487C5D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EC3CF-6545-5385-79C6-39CB36144D6E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5AA60-E4BA-BEED-92DE-AF0669C06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A0C63-1E7F-BF54-AE00-C8E567423142}"/>
              </a:ext>
            </a:extLst>
          </p:cNvPr>
          <p:cNvSpPr txBox="1"/>
          <p:nvPr/>
        </p:nvSpPr>
        <p:spPr>
          <a:xfrm>
            <a:off x="545961" y="1788960"/>
            <a:ext cx="47857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Algorithm Showdown: The BFS vs. DFS Visualizer</a:t>
            </a:r>
          </a:p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r>
              <a:rPr lang="en-US" dirty="0"/>
              <a:t>An interactive educational tool to demonstrate why BFS was chosen as the core solver for our game.</a:t>
            </a:r>
          </a:p>
          <a:p>
            <a:r>
              <a:rPr lang="en-US" dirty="0"/>
              <a:t>What it Does:</a:t>
            </a:r>
          </a:p>
          <a:p>
            <a:r>
              <a:rPr lang="en-US" dirty="0"/>
              <a:t>Live Side-by-Side Comparison: Runs BFS and DFS algorithms on the same Sokoban level simultaneously, visualizing their search process in real-time.</a:t>
            </a:r>
          </a:p>
          <a:p>
            <a:r>
              <a:rPr lang="en-US" dirty="0"/>
              <a:t>Demonstrates Key Trade-Offs: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8A7D5-27B2-B286-A6F7-9794484D6F9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79" t="5099" r="11840" b="11308"/>
          <a:stretch>
            <a:fillRect/>
          </a:stretch>
        </p:blipFill>
        <p:spPr>
          <a:xfrm>
            <a:off x="5460491" y="1354850"/>
            <a:ext cx="6561685" cy="40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7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855EA-7EB6-DDCA-F017-B001DDD0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17EC5B-DDFB-9FA4-837E-AB07AB07E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FD981A-E93A-9D3D-D486-9C82F6F7FAE7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E05B6-70EC-9CFE-7D0A-8A9D56925406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CFCF2-3514-CF2B-D985-4FB9211FE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42968-3FDB-B671-8DC0-59351708A28D}"/>
              </a:ext>
            </a:extLst>
          </p:cNvPr>
          <p:cNvSpPr txBox="1"/>
          <p:nvPr/>
        </p:nvSpPr>
        <p:spPr>
          <a:xfrm>
            <a:off x="647561" y="1465687"/>
            <a:ext cx="47857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r>
              <a:rPr lang="en-US" b="1" dirty="0"/>
              <a:t>Algorithm Showdown: The BFS vs. DFS Visualizer</a:t>
            </a:r>
          </a:p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r>
              <a:rPr lang="en-US" dirty="0"/>
              <a:t>An interactive educational tool to demonstrate why BFS was chosen as the core solver for our game.</a:t>
            </a:r>
          </a:p>
          <a:p>
            <a:r>
              <a:rPr lang="en-US" dirty="0"/>
              <a:t>What it Does:</a:t>
            </a:r>
          </a:p>
          <a:p>
            <a:r>
              <a:rPr lang="en-US" dirty="0"/>
              <a:t>Live Side-by-Side Comparison: Runs BFS and DFS algorithms on the same Sokoban level simultaneously, visualizing their search process in real-time.</a:t>
            </a:r>
          </a:p>
          <a:p>
            <a:r>
              <a:rPr lang="en-US" dirty="0"/>
              <a:t>Demonstrates Key Trade-Offs: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7B6FC-BCA3-4E48-4CBD-A42464B08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9687" y="1099332"/>
            <a:ext cx="5953604" cy="50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5B2C6-D3FF-3B56-F7EC-95615749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6149BD-E1F8-50FC-E879-5A8FA8BA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3E649C-B12E-293E-B260-9E5868B7CE4A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B36EB-A12F-992E-101B-559F92C295BE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F1BD2-1ACF-8CC9-E0D1-29763E576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605D60-1696-ADCB-FD4C-D62C7C3E23D7}"/>
              </a:ext>
            </a:extLst>
          </p:cNvPr>
          <p:cNvSpPr txBox="1"/>
          <p:nvPr/>
        </p:nvSpPr>
        <p:spPr>
          <a:xfrm>
            <a:off x="438912" y="702067"/>
            <a:ext cx="11583264" cy="545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Our Solution: A Modern Architecture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How We Built It?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The assignment suggested a </a:t>
            </a:r>
            <a:r>
              <a:rPr lang="en-US" b="1" dirty="0"/>
              <a:t>build-game.py </a:t>
            </a:r>
            <a:r>
              <a:rPr lang="en-US" dirty="0"/>
              <a:t>and </a:t>
            </a:r>
            <a:r>
              <a:rPr lang="en-US" b="1" dirty="0"/>
              <a:t>display-game.py</a:t>
            </a:r>
            <a:r>
              <a:rPr lang="en-US" dirty="0"/>
              <a:t> structure. We opted for a more modular and scalable design to separate concerns effectively: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main.py: </a:t>
            </a:r>
            <a:r>
              <a:rPr lang="en-US" dirty="0"/>
              <a:t>The application's entry point and main game state manager.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- ui.py</a:t>
            </a:r>
            <a:r>
              <a:rPr lang="en-US" dirty="0"/>
              <a:t>: The Display Layer. Manages all rendering, user interaction, and screens (menus, game, editor).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game.py</a:t>
            </a:r>
            <a:r>
              <a:rPr lang="en-US" dirty="0"/>
              <a:t>: The State Layer. Manages the state of a specific game session (current board, moves, timer, player data).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core.py</a:t>
            </a:r>
            <a:r>
              <a:rPr lang="en-US" dirty="0"/>
              <a:t>: The Logic Layer. Contains pure, stateless functions for game rules (move(), </a:t>
            </a:r>
            <a:r>
              <a:rPr lang="en-US" dirty="0" err="1"/>
              <a:t>is_win</a:t>
            </a:r>
            <a:r>
              <a:rPr lang="en-US" dirty="0"/>
              <a:t>()).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- solver.py</a:t>
            </a:r>
            <a:r>
              <a:rPr lang="en-US" dirty="0"/>
              <a:t>: The AI Brain. Houses the BFS algorithm.</a:t>
            </a:r>
          </a:p>
          <a:p>
            <a:pPr>
              <a:lnSpc>
                <a:spcPct val="150000"/>
              </a:lnSpc>
            </a:pPr>
            <a:r>
              <a:rPr lang="en-US" dirty="0"/>
              <a:t>- </a:t>
            </a:r>
            <a:r>
              <a:rPr lang="en-US" b="1" dirty="0"/>
              <a:t>assets.py &amp; config.py</a:t>
            </a:r>
            <a:r>
              <a:rPr lang="en-US" dirty="0"/>
              <a:t>: Centralized management for all assets and settings.</a:t>
            </a:r>
          </a:p>
        </p:txBody>
      </p:sp>
      <p:pic>
        <p:nvPicPr>
          <p:cNvPr id="13" name="Picture 12" descr="A cartoon character with a green hat&#10;&#10;AI-generated content may be incorrect.">
            <a:extLst>
              <a:ext uri="{FF2B5EF4-FFF2-40B4-BE49-F238E27FC236}">
                <a16:creationId xmlns:a16="http://schemas.microsoft.com/office/drawing/2014/main" id="{1AC8169D-1676-27EC-13BB-1AFD56421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56" y="880872"/>
            <a:ext cx="1219200" cy="1219200"/>
          </a:xfrm>
          <a:prstGeom prst="rect">
            <a:avLst/>
          </a:prstGeom>
        </p:spPr>
      </p:pic>
      <p:pic>
        <p:nvPicPr>
          <p:cNvPr id="15" name="Picture 14" descr="A red brick wall with grey lines&#10;&#10;AI-generated content may be incorrect.">
            <a:extLst>
              <a:ext uri="{FF2B5EF4-FFF2-40B4-BE49-F238E27FC236}">
                <a16:creationId xmlns:a16="http://schemas.microsoft.com/office/drawing/2014/main" id="{EB74FB5B-CA04-363F-E61C-CF63AD637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88" y="501067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5C44-75B5-A07B-A93B-92951D56B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D56A05-1768-4CFE-D192-A298B0B94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0F635A-B6E5-C170-B7B0-22B5C5201B1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D2442-2E3E-CEC5-A45D-1F3550213D26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03/07/2025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EC222-4111-1786-4F57-CD92E8441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5175" b="40540"/>
          <a:stretch>
            <a:fillRect/>
          </a:stretch>
        </p:blipFill>
        <p:spPr>
          <a:xfrm>
            <a:off x="91441" y="94174"/>
            <a:ext cx="1636776" cy="532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AA11EC-8353-1D29-BACB-F071D0B0F55E}"/>
              </a:ext>
            </a:extLst>
          </p:cNvPr>
          <p:cNvSpPr txBox="1"/>
          <p:nvPr/>
        </p:nvSpPr>
        <p:spPr>
          <a:xfrm>
            <a:off x="2616829" y="627078"/>
            <a:ext cx="7938182" cy="5868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assets/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Contains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all images and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sound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files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 err="1">
                <a:solidFill>
                  <a:srgbClr val="1A1C1E"/>
                </a:solidFill>
                <a:effectLst/>
                <a:latin typeface="Google Sans Text"/>
              </a:rPr>
              <a:t>custom_levels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/ # User-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created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levels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are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saved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here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as .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json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main.py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Main application entry point and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game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loop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manager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ui.py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Handles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all UI screens, rendering, and user input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game.py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Core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game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state,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level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management, and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player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data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core.py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Stateless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game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logic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(move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function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win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check)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solver.py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BFS-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based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puzzle solver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assets.py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Asset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loading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and management class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config.py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Game configuration (FPS,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tile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size,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colors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)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constants.py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Game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object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enumerations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(Wall, Box, etc.)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save_load.py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Helper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functions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for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saving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/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loading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JSON data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├── </a:t>
            </a:r>
            <a:r>
              <a:rPr lang="fr-FR" b="1" i="0" dirty="0" err="1">
                <a:solidFill>
                  <a:srgbClr val="1A1C1E"/>
                </a:solidFill>
                <a:effectLst/>
                <a:latin typeface="Google Sans Text"/>
              </a:rPr>
              <a:t>sokoban_save.json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Save file for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player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 profiles and scores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└──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requirements.txt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Python package </a:t>
            </a:r>
            <a:r>
              <a:rPr lang="fr-FR" b="0" i="0" dirty="0" err="1">
                <a:solidFill>
                  <a:srgbClr val="1A1C1E"/>
                </a:solidFill>
                <a:effectLst/>
                <a:latin typeface="Google Sans Text"/>
              </a:rPr>
              <a:t>dependencies</a:t>
            </a:r>
            <a:br>
              <a:rPr lang="fr-FR" dirty="0"/>
            </a:b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└── </a:t>
            </a:r>
            <a:r>
              <a:rPr lang="fr-FR" b="1" i="0" dirty="0">
                <a:solidFill>
                  <a:srgbClr val="1A1C1E"/>
                </a:solidFill>
                <a:effectLst/>
                <a:latin typeface="Google Sans Text"/>
              </a:rPr>
              <a:t>README.md </a:t>
            </a:r>
            <a:r>
              <a:rPr lang="fr-FR" b="0" i="0" dirty="0">
                <a:solidFill>
                  <a:srgbClr val="1A1C1E"/>
                </a:solidFill>
                <a:effectLst/>
                <a:latin typeface="Google Sans Text"/>
              </a:rPr>
              <a:t># This file</a:t>
            </a:r>
            <a:endParaRPr lang="fr-FR" dirty="0"/>
          </a:p>
        </p:txBody>
      </p:sp>
      <p:pic>
        <p:nvPicPr>
          <p:cNvPr id="6" name="Picture 5" descr="A cartoon character with green hat and red pants&#10;&#10;AI-generated content may be incorrect.">
            <a:extLst>
              <a:ext uri="{FF2B5EF4-FFF2-40B4-BE49-F238E27FC236}">
                <a16:creationId xmlns:a16="http://schemas.microsoft.com/office/drawing/2014/main" id="{29A91F94-0B45-0E7A-5D71-819FA47FCA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48" y="1452191"/>
            <a:ext cx="1219200" cy="1219200"/>
          </a:xfrm>
          <a:prstGeom prst="rect">
            <a:avLst/>
          </a:prstGeom>
        </p:spPr>
      </p:pic>
      <p:pic>
        <p:nvPicPr>
          <p:cNvPr id="8" name="Picture 7" descr="A red brick wall with grey lines&#10;&#10;AI-generated content may be incorrect.">
            <a:extLst>
              <a:ext uri="{FF2B5EF4-FFF2-40B4-BE49-F238E27FC236}">
                <a16:creationId xmlns:a16="http://schemas.microsoft.com/office/drawing/2014/main" id="{C4F9D38C-9651-085E-193A-5CA822D2F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4919232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3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1292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Google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Redha Chawki AGGOUN</dc:creator>
  <cp:lastModifiedBy>Redha Chawki AGGOUN</cp:lastModifiedBy>
  <cp:revision>6</cp:revision>
  <dcterms:created xsi:type="dcterms:W3CDTF">2025-07-02T20:35:04Z</dcterms:created>
  <dcterms:modified xsi:type="dcterms:W3CDTF">2025-07-03T07:34:21Z</dcterms:modified>
</cp:coreProperties>
</file>