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31" r:id="rId3"/>
    <p:sldId id="343" r:id="rId4"/>
    <p:sldId id="328" r:id="rId5"/>
    <p:sldId id="329" r:id="rId6"/>
    <p:sldId id="330" r:id="rId7"/>
    <p:sldId id="327" r:id="rId8"/>
    <p:sldId id="344" r:id="rId9"/>
    <p:sldId id="346" r:id="rId10"/>
    <p:sldId id="348" r:id="rId11"/>
    <p:sldId id="347" r:id="rId12"/>
    <p:sldId id="349" r:id="rId13"/>
    <p:sldId id="350" r:id="rId14"/>
    <p:sldId id="351" r:id="rId15"/>
    <p:sldId id="35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  <p:sldId id="341" r:id="rId25"/>
    <p:sldId id="34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89" autoAdjust="0"/>
  </p:normalViewPr>
  <p:slideViewPr>
    <p:cSldViewPr snapToGrid="0">
      <p:cViewPr varScale="1">
        <p:scale>
          <a:sx n="104" d="100"/>
          <a:sy n="104" d="100"/>
        </p:scale>
        <p:origin x="87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8C63AC-AF03-455B-8A47-F7F7A56720B9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FA50C-BFFE-4860-9403-012E0DDFCCF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730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E2FB7-9F27-F546-AB42-F02D9D42F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CF5AEA-7456-AB6B-70B9-2366C7F89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F3A4-9E2F-B793-7A47-F573A702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41C66-C214-A89E-27DB-5492F98FB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6287-93C9-3EDC-C2B3-7F774E59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013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7ADAA-0518-FF90-33E4-020C2909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19170-5B86-1791-7B20-70952FC50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911F-5D18-EAF6-F786-AD606943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B883F-63E8-CA40-75EC-370403E95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43DA-D1FE-ADF1-C54A-DFF2E13E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897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A9267-573D-FD9E-7C49-DC3D7F220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A8DFE-16A0-18E7-5898-201E2D74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BABF7-6A41-BC8E-8BD5-2AD87B64D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14A21-E177-3093-59C9-94A51AB79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DF590-DB3E-525C-AB55-AA73A5D8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709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FBDE8-4B85-E899-6E5C-266DD76A7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EE6F8-717E-D2CB-07AA-AC38A57B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AB403-DD42-55C0-47DD-13F4E9316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28649-F87D-03A2-ACA3-9C20D49AC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32B16-6712-28A7-2705-A7B276F56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6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5587D-8FBF-0562-A07D-11E271ABF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C276E-5759-2404-705C-03FC39EEE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68E0-590B-97AA-CCD9-D591FD0B6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E8A4-D678-3B65-FEDD-F7239904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F0980-C834-F56E-198D-B984DC81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718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3A5F-7982-CF1A-783C-BABBDEB5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D039C-EDA0-21E5-88E3-466968B40D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94472A-6B87-197A-0ACA-23A3FA1B8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D0C2A-9FFB-2F4F-4FB7-F3901EC93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45D6-DB25-BC9D-F723-7A62A2D2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4F3B-6F78-A407-A3E6-14635E5A2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2530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E5B2-D410-D71F-C974-37BB6605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FEDED-8E15-9289-794C-7678C5E8C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ED67F-48EA-4031-FF84-5A59B21FD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09514-98DF-CFE7-EFB6-849188AF4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F2CB2-86AB-36F8-8395-CD028510D8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142AA-1BA1-DA1B-7807-169617960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16569-DDAD-C9C0-E6BA-759301DDA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7D814-EFD9-CDBB-15EA-962451C2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54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4ECD2-C983-FD65-34A0-7041D8CE9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27447-5781-9399-E234-AD2CD0A52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034AF-9F3A-A8F4-890F-4CFA7ED5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C34C7-83AC-A2B2-7F73-0CD24AFE1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79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B6FDD-D8FC-4BB0-7AE7-DCD3CDD55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613C8-ED9D-959B-6020-95CCED21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D77AA-189B-1FEF-4E25-4B9726B20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8D4A9-14DF-5044-F226-D936A973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437C-D197-3EA6-D95F-0BC0303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99F46-08F7-9042-648F-83E08636A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28879E-5E2D-B36D-147C-20725427B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12D83-6307-B7EB-D575-00FDEAAE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BAF72-2D0D-D408-AEEE-5B49BC9A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4428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855-DA97-C52E-59EC-E0A4C3F5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749FB-C459-9164-DB3C-E5B723013F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294E4-8E20-365B-B98B-2A1CBFE4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DBAE-B83B-0BAA-9816-170541035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29603-910B-9D95-51CA-A78403F2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5BA20-A5D6-A203-080A-F97C3EBE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75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C09A3-A903-1D1B-71F3-6A86E628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C3604-24BC-D714-03B4-50DEB79F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0291D-5201-EA0B-9A66-D72EBE5D9B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53EF1A-81A3-4B5B-9DFD-45F57CF2C6FC}" type="datetimeFigureOut">
              <a:rPr lang="fr-FR" smtClean="0"/>
              <a:t>06/07/2025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BC2B-2EEE-6D76-A6B2-C41934E862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7A3E-7DFA-9765-4C37-DE070B88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8157C3-CC86-4344-99ED-02D88191043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4329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1.wdp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663F4-CC14-0CCB-2CEB-014F8A8F5061}"/>
              </a:ext>
            </a:extLst>
          </p:cNvPr>
          <p:cNvSpPr txBox="1"/>
          <p:nvPr/>
        </p:nvSpPr>
        <p:spPr>
          <a:xfrm>
            <a:off x="1862902" y="5030392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 &amp; Rooney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829F-A82B-7D49-B4F5-09E5629C1B9B}"/>
              </a:ext>
            </a:extLst>
          </p:cNvPr>
          <p:cNvSpPr txBox="1"/>
          <p:nvPr/>
        </p:nvSpPr>
        <p:spPr>
          <a:xfrm>
            <a:off x="7444509" y="6138827"/>
            <a:ext cx="3380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Dr. TRISTAN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214E6-1D00-03F9-AC99-1B8267E41D43}"/>
              </a:ext>
            </a:extLst>
          </p:cNvPr>
          <p:cNvSpPr txBox="1"/>
          <p:nvPr/>
        </p:nvSpPr>
        <p:spPr>
          <a:xfrm>
            <a:off x="2057329" y="5711136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07/07/2025</a:t>
            </a:r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F785FD-372F-A7D7-9B10-ED513AD57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66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01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829A5-D4C1-EB91-4100-B7EC53287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6EF0B0-87CE-25D2-B6EC-BCE157115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A5CFA-D0EE-02B4-0795-E7EB2E3D93ED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D4CE68-01ED-5AFC-9385-65D15B74BA53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1C3BA-3E99-1526-9B73-FCE88EACF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ED8388-E839-E311-8F7A-51852D887EBC}"/>
              </a:ext>
            </a:extLst>
          </p:cNvPr>
          <p:cNvSpPr txBox="1"/>
          <p:nvPr/>
        </p:nvSpPr>
        <p:spPr>
          <a:xfrm>
            <a:off x="142832" y="1019451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B.2. DESCRIPTIVE STATISTICS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A8D148-FB4C-DF87-23B1-B35D7CCE2F10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163F5C-4A14-34C3-6FD8-9F47868FBF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5680" y="2171169"/>
            <a:ext cx="11500640" cy="215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908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75230-490F-E113-2797-DE11D2039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09A30F-CA3C-61A6-EC17-CFF4E7DFD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AA8363-36F8-01F4-3A89-FCBA4898A605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4723E7-D886-6E7E-7A1A-8A62B7BFD1E4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04C9A6-2332-FCFE-CD02-E3B11218C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24FFD8-08B4-D76A-8406-1D9749373C27}"/>
              </a:ext>
            </a:extLst>
          </p:cNvPr>
          <p:cNvSpPr txBox="1"/>
          <p:nvPr/>
        </p:nvSpPr>
        <p:spPr>
          <a:xfrm>
            <a:off x="142832" y="1019451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B.2. DESCRIPTIVE STATISTICS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7B12B5-42DD-BF3C-F9FB-83343B77BD95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530A55-4B0A-CABC-0AA7-FC5DA9B1C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3091" y="1886971"/>
            <a:ext cx="7667303" cy="373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9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15367-7571-FC00-C740-A94DED969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AF1A2C7-DE20-B724-FC82-5CB5F4A15D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216310-A5AF-CF02-89B4-887E15F674D2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C19CB-5A80-574C-6A97-FBE5CCDAB76A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9F98B-40C3-B696-474B-1CF8CEE26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767E8-9511-512D-2EA9-751111F38961}"/>
              </a:ext>
            </a:extLst>
          </p:cNvPr>
          <p:cNvSpPr txBox="1"/>
          <p:nvPr/>
        </p:nvSpPr>
        <p:spPr>
          <a:xfrm>
            <a:off x="142832" y="1019451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B.2. DESCRIPTIVE STATISTICS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70E9DB-D1D3-E7DB-1839-9B20A97BCFDA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778B1-6A03-2B0C-0E7A-2AAB58E7B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74236" y="2288098"/>
            <a:ext cx="5083473" cy="364028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4943021-53D7-896C-C71E-CE0672D11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290" y="2336800"/>
            <a:ext cx="5026033" cy="364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67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C0F39-6A80-A080-B82E-119033369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0C9881-D57D-3182-201C-283099DB5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4E0AC0-E899-7C62-BFB3-267BCFB2387A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A22333-91A2-9EF9-5920-FB56C9E8032A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3B8E6-EE16-4F34-50AC-CF897EEAA1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A5257C-B02D-5478-7D1A-0C52AAD9ABED}"/>
              </a:ext>
            </a:extLst>
          </p:cNvPr>
          <p:cNvSpPr txBox="1"/>
          <p:nvPr/>
        </p:nvSpPr>
        <p:spPr>
          <a:xfrm>
            <a:off x="-371737" y="748278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B.2. DESCRIPTIVE STATISTICS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C3C059-A2AF-CDDF-7266-BD1FF58AF36B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276280-01E7-FB9E-D7ED-CF8694F5B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6298" y="1508294"/>
            <a:ext cx="799147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86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9EC07-F192-BC15-A274-CF6FAADB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A84DED-0EBC-B0E9-7292-5116C26B8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0613C0-3110-6059-FE50-1BDA17438829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79801-FB11-CF2F-F097-B74489E21867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4BCBCA-9897-95E7-CC1E-16B7602A1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2F1EC-AC49-33B4-1ED7-ABF984EBC220}"/>
              </a:ext>
            </a:extLst>
          </p:cNvPr>
          <p:cNvSpPr txBox="1"/>
          <p:nvPr/>
        </p:nvSpPr>
        <p:spPr>
          <a:xfrm>
            <a:off x="-371737" y="748278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B.2. DESCRIPTIVE STATISTICS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370DE8-9A46-4577-7B47-C2AED4029516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DE867-49D0-5800-C5CC-4F6D15D3DD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755" y="3635349"/>
            <a:ext cx="3700212" cy="27427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18894D-A86A-86B6-9A30-22E5A84242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14409" y="1765511"/>
            <a:ext cx="3490297" cy="258710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93D238-6C70-C964-0ECF-23AED1B481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1148" y="3429000"/>
            <a:ext cx="3978600" cy="294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68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C3BEC-F92E-48B6-F540-A04D16800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C90D53-62B4-1568-FEC4-46156ABD8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68981C-5F95-DCA4-BFB3-E5094CC5A449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9B5DD-6EA9-1F6C-2D02-5BE9A4C5916C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0B3F7-219F-AA49-94C3-91DF2371C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A0FF89-0C94-35E2-C3D8-4D7565D19222}"/>
              </a:ext>
            </a:extLst>
          </p:cNvPr>
          <p:cNvSpPr txBox="1"/>
          <p:nvPr/>
        </p:nvSpPr>
        <p:spPr>
          <a:xfrm>
            <a:off x="-371737" y="748278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B.2. DESCRIPTIVE STATISTICS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4EF0D-E226-141D-7259-4AA6659A841D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158211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389B0-AB36-EC62-A98B-BF7FF35AB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669954-84BB-9FFB-76D8-BC0038A5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7C98E6-32C9-EDA7-FAB2-3BCEF502D72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2E36A3-457D-34F9-91E5-F8F953E7C6D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DC5580-6DC3-6065-EBCA-4EFA8A784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FC8F77-C5ED-F9A0-AC75-75C8572C9CE1}"/>
              </a:ext>
            </a:extLst>
          </p:cNvPr>
          <p:cNvSpPr txBox="1"/>
          <p:nvPr/>
        </p:nvSpPr>
        <p:spPr>
          <a:xfrm>
            <a:off x="2669309" y="1665644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(2) Identifier la variable cible et les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souscription (yes/no)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 = toutes les autres colonnes (après nettoyage)</a:t>
            </a:r>
          </a:p>
        </p:txBody>
      </p:sp>
    </p:spTree>
    <p:extLst>
      <p:ext uri="{BB962C8B-B14F-4D97-AF65-F5344CB8AC3E}">
        <p14:creationId xmlns:p14="http://schemas.microsoft.com/office/powerpoint/2010/main" val="3405696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C503-2221-F1F5-9CB5-EF9DC84FD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EA5177-ECAB-BBDD-2612-89DB6D92E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1F1DE69-1973-25F5-FF09-772309B3D3FA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C73B6-1D72-9928-A729-2EFEB9CA2B3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CD41BD-C033-4D16-CDAF-BDE01D78F3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F62A63-2961-643E-BBC8-D6497AF69F8B}"/>
              </a:ext>
            </a:extLst>
          </p:cNvPr>
          <p:cNvSpPr txBox="1"/>
          <p:nvPr/>
        </p:nvSpPr>
        <p:spPr>
          <a:xfrm>
            <a:off x="952045" y="193645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(3) Détecter et traiter les anomalies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Valeurs manquantes :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isnull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sum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Catégories absurdes (par ex. âge &lt; 18)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Valeurs aberrantes (par ex. durée des appels &gt; 4000s)</a:t>
            </a:r>
          </a:p>
        </p:txBody>
      </p:sp>
    </p:spTree>
    <p:extLst>
      <p:ext uri="{BB962C8B-B14F-4D97-AF65-F5344CB8AC3E}">
        <p14:creationId xmlns:p14="http://schemas.microsoft.com/office/powerpoint/2010/main" val="42072312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C720-AFFD-BD2B-16AC-B2F3AB059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ABD720E-30DF-1EAC-960C-B8FCF359E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C32BC8-5112-6FB2-7203-ABC491D5866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34A2B-A357-88E1-2496-0DAC33B61668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55ADD-8688-F001-AF67-5AA25CE42C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5FF85B-6493-5753-B36B-F7E924D8AD1E}"/>
              </a:ext>
            </a:extLst>
          </p:cNvPr>
          <p:cNvSpPr txBox="1"/>
          <p:nvPr/>
        </p:nvSpPr>
        <p:spPr>
          <a:xfrm>
            <a:off x="1911928" y="269033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(4) Analyse exploratoire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Statistiques descriptives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describe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Visualiser la distribution de la variable cible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Visualiser corrélations ou graphiques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pairplot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heatmap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Vérifier l’équilibre des classes</a:t>
            </a:r>
          </a:p>
        </p:txBody>
      </p:sp>
    </p:spTree>
    <p:extLst>
      <p:ext uri="{BB962C8B-B14F-4D97-AF65-F5344CB8AC3E}">
        <p14:creationId xmlns:p14="http://schemas.microsoft.com/office/powerpoint/2010/main" val="1387954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2B7F1-0E2A-69D0-048C-A756675CE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68A231-7530-0B94-31BB-B8F3A6884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1DD2129-4A5A-18CA-EAA5-AA42EF9B5E60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3F8E0-1A3F-6D0A-F64D-A4A0E92736FF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E1032C-690E-B54A-089D-98740451E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E53F4C-E1C0-B1BE-E6F0-2AA848744027}"/>
              </a:ext>
            </a:extLst>
          </p:cNvPr>
          <p:cNvSpPr txBox="1"/>
          <p:nvPr/>
        </p:nvSpPr>
        <p:spPr>
          <a:xfrm>
            <a:off x="3048000" y="264264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(5) Prétraitement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Encodage des variables catégorielles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OneHotEncoder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LabelEncoder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Mise à l’échelle des variables numériques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Gestion des classes déséquilibrées (ex :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SMOTE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ou pondération)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0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78EBD-7DE1-7E00-43A8-F322706C7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0B8EF5-512D-6911-1C03-21F589791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AD44DF1-4A88-C657-F9B1-4CA12F2F9D67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36E92-6088-9286-322C-2940701E3F3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458BF-DFE0-E205-111D-953C99FA6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313402-5471-37BA-9F1A-488EFB6D8F1D}"/>
              </a:ext>
            </a:extLst>
          </p:cNvPr>
          <p:cNvSpPr txBox="1"/>
          <p:nvPr/>
        </p:nvSpPr>
        <p:spPr>
          <a:xfrm>
            <a:off x="2499483" y="3901472"/>
            <a:ext cx="894933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Segmentation de la clientèle ( statistiques descriptifs)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prédiction du taux de désabonnement et ( modélisation)</a:t>
            </a:r>
          </a:p>
          <a:p>
            <a:endParaRPr lang="fr-FR" dirty="0"/>
          </a:p>
          <a:p>
            <a:r>
              <a:rPr lang="fr-FR" dirty="0"/>
              <a:t>Tout cela pour l'optimisation des stratégies de marketing. </a:t>
            </a:r>
          </a:p>
          <a:p>
            <a:r>
              <a:rPr lang="fr-FR" dirty="0"/>
              <a:t>( exemple: STP : Segmentation, </a:t>
            </a:r>
            <a:r>
              <a:rPr lang="fr-FR" dirty="0" err="1"/>
              <a:t>Targetting</a:t>
            </a:r>
            <a:r>
              <a:rPr lang="fr-FR" dirty="0"/>
              <a:t>, </a:t>
            </a:r>
            <a:r>
              <a:rPr lang="fr-FR" dirty="0" err="1"/>
              <a:t>Positionning</a:t>
            </a:r>
            <a:r>
              <a:rPr lang="fr-FR" dirty="0"/>
              <a:t> )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99E600-182C-80EC-78F6-0A8423FEEE50}"/>
              </a:ext>
            </a:extLst>
          </p:cNvPr>
          <p:cNvSpPr txBox="1"/>
          <p:nvPr/>
        </p:nvSpPr>
        <p:spPr>
          <a:xfrm>
            <a:off x="1089888" y="2587197"/>
            <a:ext cx="96058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INPUT      campagnes de marketing visant à promouvoir la souscription de dépôts à terme (DATA)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FE13F0-68B3-6D72-385A-D33C06AECD97}"/>
              </a:ext>
            </a:extLst>
          </p:cNvPr>
          <p:cNvSpPr txBox="1"/>
          <p:nvPr/>
        </p:nvSpPr>
        <p:spPr>
          <a:xfrm>
            <a:off x="1163779" y="3267492"/>
            <a:ext cx="8756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L’objectif: la construction de votre outil de prédiction 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11B55-646A-F811-35C8-21A676B64A04}"/>
              </a:ext>
            </a:extLst>
          </p:cNvPr>
          <p:cNvSpPr txBox="1"/>
          <p:nvPr/>
        </p:nvSpPr>
        <p:spPr>
          <a:xfrm>
            <a:off x="1163779" y="42769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OUTPUT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1889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5F865-0F97-3809-1246-82C8C7AA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4B00E0-688B-EB95-FC14-A065029CF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3A61F3-96B4-275E-73D5-CFE9D55C1C2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AAC1EE-B5FF-0205-9325-DAE17F0EC845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0FC7D7-3FFB-DFE5-BF80-0416E26108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614C08-E2AE-8089-ACC1-75EB0F9BFE1C}"/>
              </a:ext>
            </a:extLst>
          </p:cNvPr>
          <p:cNvSpPr txBox="1"/>
          <p:nvPr/>
        </p:nvSpPr>
        <p:spPr>
          <a:xfrm>
            <a:off x="3048000" y="109526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(6) Familiarisation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Installer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pip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install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pycaret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Lancer le 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setup()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avec vos données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détectera les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automatiquement</a:t>
            </a:r>
          </a:p>
        </p:txBody>
      </p:sp>
    </p:spTree>
    <p:extLst>
      <p:ext uri="{BB962C8B-B14F-4D97-AF65-F5344CB8AC3E}">
        <p14:creationId xmlns:p14="http://schemas.microsoft.com/office/powerpoint/2010/main" val="7565132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8B097-8682-388A-366C-6DF6BD9EA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53C979D-6F85-90B8-E3DD-F29BCEB5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DDDBA3-A56C-DF68-8C14-44B1B9BFE89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0D907A-2D52-EBD5-3D63-790C2E9E413C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CFF47-561A-A854-3C79-2518FD85C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E2C648-1ECF-48EF-F44F-85F69504DC95}"/>
              </a:ext>
            </a:extLst>
          </p:cNvPr>
          <p:cNvSpPr txBox="1"/>
          <p:nvPr/>
        </p:nvSpPr>
        <p:spPr>
          <a:xfrm>
            <a:off x="3048000" y="16492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(7) Entraîner et comparer les modèles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PyCaret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propose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compare_models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pour tester automatiquement plusieurs modèles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Cela te donnera un tableau de performances (dont l’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5273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01814-11C8-D942-5A8B-E85CC6853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404D428-8403-6D67-6A02-6F359C7B7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648893-A5CE-CECB-12EE-C96105E6422D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616AB0-C8C0-08CF-C322-7044DA1EE38B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98DFF-F530-847D-6A3F-0EE2F5EEE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7AE9F9-A3BC-F384-1AEA-13390774ABE8}"/>
              </a:ext>
            </a:extLst>
          </p:cNvPr>
          <p:cNvSpPr txBox="1"/>
          <p:nvPr/>
        </p:nvSpPr>
        <p:spPr>
          <a:xfrm>
            <a:off x="3048000" y="220325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(8) Interpréter la colonne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Vérifier si le modèle prédit bien,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Attention à l’équilibre des classes (voir la précision, le rappel, le F1-score aussi)</a:t>
            </a:r>
          </a:p>
        </p:txBody>
      </p:sp>
    </p:spTree>
    <p:extLst>
      <p:ext uri="{BB962C8B-B14F-4D97-AF65-F5344CB8AC3E}">
        <p14:creationId xmlns:p14="http://schemas.microsoft.com/office/powerpoint/2010/main" val="284217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C8B8D-F5B2-A73D-CC5B-C9769A17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99E4A67-84B1-A977-665D-0BAE4819C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BDFE38-B4D7-BB68-A186-338E5E996F0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546F4-7436-ADEB-6C02-91001FE8F86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F26B6B-9E05-5E77-A13E-8800420D65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BD7A1C-5717-4E34-BEF0-405F46D5367A}"/>
              </a:ext>
            </a:extLst>
          </p:cNvPr>
          <p:cNvSpPr txBox="1"/>
          <p:nvPr/>
        </p:nvSpPr>
        <p:spPr>
          <a:xfrm>
            <a:off x="952045" y="113165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(9) Afficher le meilleur modèle</a:t>
            </a: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Avec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best_model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compare_models</a:t>
            </a:r>
            <a:r>
              <a:rPr kumimoji="0" lang="fr-FR" altLang="fr-F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fr-FR" altLang="fr-F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puis </a:t>
            </a:r>
            <a:r>
              <a:rPr kumimoji="0" lang="fr-FR" altLang="fr-F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best_model</a:t>
            </a:r>
            <a:endParaRPr kumimoji="0" lang="fr-FR" altLang="fr-F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 pourras l’enregistrer et le réutiliser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311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E2B9E-9391-BA84-9EEE-F33B9176B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E9E513E-EF7C-D5FD-1564-B9B810AE0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956C817-C092-B4B1-C56E-AD753BB59562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F132C9-D9C7-7281-F554-AECC1BC7EA1D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F90D7B-4BF0-786D-0BA8-945D2F6EB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416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7EAD-0729-6091-E480-A157DF97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BFF2194-CF1D-0B6A-4003-029C8AFF3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EB5DE4E-3204-F91A-978E-93AD694CFF1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8BBA87-6011-B872-2D4B-25BC199FBF53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0D104-E471-D527-6926-B6B09CB20F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5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EC16C-CB12-78B2-AA3B-AA27FE8DD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3DC6351-555E-913C-33C6-D857173961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E92823-7C11-8BC4-8741-944C9D867C6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A28A50-F15F-E9E5-3E4F-F4229A4686D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C6BAA-67D7-F961-69AB-CD9D3C764B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FA9998-F2F3-8729-9180-E1323F25E981}"/>
              </a:ext>
            </a:extLst>
          </p:cNvPr>
          <p:cNvSpPr txBox="1"/>
          <p:nvPr/>
        </p:nvSpPr>
        <p:spPr>
          <a:xfrm>
            <a:off x="387927" y="2076671"/>
            <a:ext cx="11037455" cy="10938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4800" b="1" dirty="0"/>
              <a:t>A- 12 </a:t>
            </a:r>
            <a:r>
              <a:rPr lang="fr-FR" sz="4800" b="1" dirty="0" err="1"/>
              <a:t>Theoritical</a:t>
            </a:r>
            <a:r>
              <a:rPr lang="fr-FR" sz="4800" b="1" dirty="0"/>
              <a:t> concepts</a:t>
            </a:r>
          </a:p>
        </p:txBody>
      </p:sp>
    </p:spTree>
    <p:extLst>
      <p:ext uri="{BB962C8B-B14F-4D97-AF65-F5344CB8AC3E}">
        <p14:creationId xmlns:p14="http://schemas.microsoft.com/office/powerpoint/2010/main" val="377234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CC2B5-C488-B2B5-E8B0-57E87E2E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B30C037-B5C0-C58B-DE04-87C2F7CE4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4ED94C-CDE7-FE4E-B9B7-AAD45E9F9AB3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4537DA-884F-DB9A-610D-48A4853CEF0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B19018-92EF-B992-2600-E96B582611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95B1F9-0C26-314D-59B0-F8AF661F53C1}"/>
              </a:ext>
            </a:extLst>
          </p:cNvPr>
          <p:cNvSpPr txBox="1"/>
          <p:nvPr/>
        </p:nvSpPr>
        <p:spPr>
          <a:xfrm>
            <a:off x="461818" y="762234"/>
            <a:ext cx="11037455" cy="5585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endParaRPr lang="fr-FR" sz="2000" b="1" dirty="0"/>
          </a:p>
          <a:p>
            <a:pPr>
              <a:lnSpc>
                <a:spcPct val="150000"/>
              </a:lnSpc>
              <a:buNone/>
            </a:pPr>
            <a:r>
              <a:rPr lang="fr-FR" sz="2000" b="1" dirty="0"/>
              <a:t>1️⃣ Apprentissage supervisé</a:t>
            </a:r>
            <a:br>
              <a:rPr lang="fr-FR" sz="2000" dirty="0"/>
            </a:br>
            <a:r>
              <a:rPr lang="fr-FR" sz="2000" dirty="0"/>
              <a:t>Apprentissage à partir de données étiquetées pour prédire une réponse connue.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prédire le revenu d’une personne à partir de son âge et métier.</a:t>
            </a:r>
          </a:p>
          <a:p>
            <a:pPr>
              <a:lnSpc>
                <a:spcPct val="150000"/>
              </a:lnSpc>
              <a:buNone/>
            </a:pPr>
            <a:endParaRPr lang="fr-FR" sz="2000" dirty="0"/>
          </a:p>
          <a:p>
            <a:pPr>
              <a:lnSpc>
                <a:spcPct val="150000"/>
              </a:lnSpc>
              <a:buNone/>
            </a:pPr>
            <a:r>
              <a:rPr lang="fr-FR" sz="2000" b="1" dirty="0"/>
              <a:t>2️⃣ Données étiquetées</a:t>
            </a:r>
            <a:br>
              <a:rPr lang="fr-FR" sz="2000" dirty="0"/>
            </a:br>
            <a:r>
              <a:rPr lang="fr-FR" sz="2000" dirty="0"/>
              <a:t>Exemples avec la bonne réponse connue (le label).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tableau d’emails marqués “spam” ou “non spam”.</a:t>
            </a:r>
          </a:p>
          <a:p>
            <a:pPr>
              <a:lnSpc>
                <a:spcPct val="150000"/>
              </a:lnSpc>
              <a:buNone/>
            </a:pPr>
            <a:endParaRPr lang="fr-FR" sz="2000" dirty="0"/>
          </a:p>
          <a:p>
            <a:pPr>
              <a:lnSpc>
                <a:spcPct val="150000"/>
              </a:lnSpc>
              <a:buNone/>
            </a:pPr>
            <a:r>
              <a:rPr lang="fr-FR" sz="2000" b="1" dirty="0"/>
              <a:t>3️⃣ Classification supervisée</a:t>
            </a:r>
            <a:br>
              <a:rPr lang="fr-FR" sz="2000" dirty="0"/>
            </a:br>
            <a:r>
              <a:rPr lang="fr-FR" sz="2000" dirty="0"/>
              <a:t>Prédire la catégorie d’une donnée.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prédire si un client va souscrire à un produit bancaire (oui/non).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66495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7E9B2-30C6-FC85-4FE6-7EB6E2A2A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17DD07E-35FF-64DD-8F44-29303DCB4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832E22-623C-D492-22FB-D16582D42956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02975D-1DA3-76FD-6A3E-9557C40EBF44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3234B3-7898-59E0-21A0-833A40F96F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F08222-30A9-4B63-F8C1-AFBE8E60B73A}"/>
              </a:ext>
            </a:extLst>
          </p:cNvPr>
          <p:cNvSpPr txBox="1"/>
          <p:nvPr/>
        </p:nvSpPr>
        <p:spPr>
          <a:xfrm>
            <a:off x="692727" y="1226763"/>
            <a:ext cx="10206182" cy="512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4️⃣ Modèle d’IA</a:t>
            </a:r>
            <a:br>
              <a:rPr lang="fr-FR" sz="2000" dirty="0"/>
            </a:br>
            <a:r>
              <a:rPr lang="fr-FR" sz="2000" dirty="0"/>
              <a:t>Outil qui apprend à prédire grâce aux données d’entraînement.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modèle qui distingue un chat d’un chien sur une image.</a:t>
            </a:r>
            <a:endParaRPr lang="fr-FR" sz="2000" dirty="0"/>
          </a:p>
          <a:p>
            <a:pPr>
              <a:lnSpc>
                <a:spcPct val="150000"/>
              </a:lnSpc>
              <a:buNone/>
            </a:pPr>
            <a:endParaRPr lang="fr-FR" sz="2000" b="1" dirty="0"/>
          </a:p>
          <a:p>
            <a:pPr>
              <a:lnSpc>
                <a:spcPct val="150000"/>
              </a:lnSpc>
              <a:buNone/>
            </a:pPr>
            <a:r>
              <a:rPr lang="fr-FR" sz="2000" b="1" dirty="0"/>
              <a:t>5️⃣ Données d’entraînement</a:t>
            </a:r>
            <a:br>
              <a:rPr lang="fr-FR" sz="2000" dirty="0"/>
            </a:br>
            <a:r>
              <a:rPr lang="fr-FR" sz="2000" dirty="0"/>
              <a:t>Données connues servant à faire apprendre le modèle.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1000 profils clients déjà classés “souscrit/pas souscrit”.</a:t>
            </a:r>
          </a:p>
          <a:p>
            <a:pPr>
              <a:lnSpc>
                <a:spcPct val="150000"/>
              </a:lnSpc>
              <a:buNone/>
            </a:pPr>
            <a:endParaRPr lang="fr-FR" sz="2000" dirty="0"/>
          </a:p>
          <a:p>
            <a:pPr>
              <a:lnSpc>
                <a:spcPct val="150000"/>
              </a:lnSpc>
              <a:buNone/>
            </a:pPr>
            <a:r>
              <a:rPr lang="fr-FR" sz="2000" b="1" dirty="0"/>
              <a:t>6️⃣ Donnée cible (</a:t>
            </a:r>
            <a:r>
              <a:rPr lang="fr-FR" sz="2000" b="1" dirty="0" err="1"/>
              <a:t>target</a:t>
            </a:r>
            <a:r>
              <a:rPr lang="fr-FR" sz="2000" b="1" dirty="0"/>
              <a:t>)</a:t>
            </a:r>
            <a:br>
              <a:rPr lang="fr-FR" sz="2000" dirty="0"/>
            </a:br>
            <a:r>
              <a:rPr lang="fr-FR" sz="2000" dirty="0"/>
              <a:t>La variable à prédire.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la colonne “souscrit = oui / non” dans le tableau.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34292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E2154-A5C3-F45C-64B4-1D9629B78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8EA3602-12AF-C8ED-CD9D-EED59CB5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599FB-6B07-AA14-7452-06EBA4AF8BCF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44D11-6F77-8ACF-120D-FE1F80EC578A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85EE0-4B8F-DD26-C6F9-62F31D584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4A491B-505E-F53F-14EF-3E150A426684}"/>
              </a:ext>
            </a:extLst>
          </p:cNvPr>
          <p:cNvSpPr txBox="1"/>
          <p:nvPr/>
        </p:nvSpPr>
        <p:spPr>
          <a:xfrm>
            <a:off x="548697" y="1231475"/>
            <a:ext cx="10695709" cy="512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fr-FR" sz="2000" b="1" dirty="0"/>
              <a:t>7️⃣ Phase d’entraînement</a:t>
            </a:r>
            <a:br>
              <a:rPr lang="fr-FR" sz="2000" dirty="0"/>
            </a:br>
            <a:r>
              <a:rPr lang="fr-FR" sz="2000" dirty="0"/>
              <a:t>Ajuster le modèle pour bien reproduire les résultats attendus.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apprendre à reconnaître les clients susceptibles de souscrire.</a:t>
            </a:r>
          </a:p>
          <a:p>
            <a:pPr>
              <a:lnSpc>
                <a:spcPct val="150000"/>
              </a:lnSpc>
              <a:buNone/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b="1" dirty="0"/>
              <a:t>8️⃣ Phase de prédiction</a:t>
            </a:r>
            <a:br>
              <a:rPr lang="fr-FR" sz="2000" dirty="0"/>
            </a:br>
            <a:r>
              <a:rPr lang="fr-FR" sz="2000" dirty="0"/>
              <a:t>Utiliser le modèle pour estimer de nouvelles réponses.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prévoir si un </a:t>
            </a:r>
            <a:r>
              <a:rPr lang="fr-FR" sz="2000" b="1" i="1" dirty="0"/>
              <a:t>nouveau</a:t>
            </a:r>
            <a:r>
              <a:rPr lang="fr-FR" sz="2000" i="1" dirty="0"/>
              <a:t> client va souscrire.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b="1" dirty="0"/>
              <a:t>9️⃣ Prétraitement des données</a:t>
            </a:r>
            <a:br>
              <a:rPr lang="fr-FR" sz="2000" dirty="0"/>
            </a:br>
            <a:r>
              <a:rPr lang="fr-FR" sz="2000" dirty="0"/>
              <a:t>Nettoyer et préparer les données pour de meilleurs résultats.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remplacer des valeurs manquantes par la moyenne.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7706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F70548-668A-DE86-B222-7F826451F8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3A7EFA-5780-75A8-B9EE-00356B3EA613}"/>
              </a:ext>
            </a:extLst>
          </p:cNvPr>
          <p:cNvSpPr txBox="1"/>
          <p:nvPr/>
        </p:nvSpPr>
        <p:spPr>
          <a:xfrm>
            <a:off x="803563" y="1462902"/>
            <a:ext cx="9882909" cy="51233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 dirty="0"/>
              <a:t>🔟 </a:t>
            </a:r>
            <a:r>
              <a:rPr lang="fr-FR" sz="2000" b="1" dirty="0" err="1"/>
              <a:t>Accuracy</a:t>
            </a:r>
            <a:br>
              <a:rPr lang="fr-FR" sz="2000" dirty="0"/>
            </a:br>
            <a:r>
              <a:rPr lang="fr-FR" sz="2000" dirty="0"/>
              <a:t>Pourcentage de bonnes prédictions sur le test.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90 emails correctement classés sur 100 = 90 % d’</a:t>
            </a:r>
            <a:r>
              <a:rPr lang="fr-FR" sz="2000" i="1" dirty="0" err="1"/>
              <a:t>accuracy</a:t>
            </a:r>
            <a:r>
              <a:rPr lang="fr-FR" sz="2000" i="1" dirty="0"/>
              <a:t>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b="1" dirty="0"/>
              <a:t>1️⃣1️⃣ </a:t>
            </a:r>
            <a:r>
              <a:rPr lang="fr-FR" sz="2000" b="1" dirty="0" err="1"/>
              <a:t>AutoML</a:t>
            </a:r>
            <a:br>
              <a:rPr lang="fr-FR" sz="2000" dirty="0"/>
            </a:br>
            <a:r>
              <a:rPr lang="fr-FR" sz="2000" dirty="0"/>
              <a:t>Automatiser la création de modèles, pratique pour débuter.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</a:t>
            </a:r>
            <a:r>
              <a:rPr lang="fr-FR" sz="2000" i="1" dirty="0" err="1"/>
              <a:t>PyCaret</a:t>
            </a:r>
            <a:r>
              <a:rPr lang="fr-FR" sz="2000" i="1" dirty="0"/>
              <a:t> qui choisit automatiquement le meilleur modèle.</a:t>
            </a:r>
          </a:p>
          <a:p>
            <a:pPr>
              <a:lnSpc>
                <a:spcPct val="150000"/>
              </a:lnSpc>
            </a:pPr>
            <a:endParaRPr lang="fr-FR" sz="2000" dirty="0"/>
          </a:p>
          <a:p>
            <a:pPr>
              <a:lnSpc>
                <a:spcPct val="150000"/>
              </a:lnSpc>
            </a:pPr>
            <a:r>
              <a:rPr lang="fr-FR" sz="2000" b="1" dirty="0"/>
              <a:t>1️⃣2️⃣ Arbre de décision</a:t>
            </a:r>
            <a:br>
              <a:rPr lang="fr-FR" sz="2000" dirty="0"/>
            </a:br>
            <a:r>
              <a:rPr lang="fr-FR" sz="2000" dirty="0"/>
              <a:t>Modèle en forme d’arbre, avec des règles successives.</a:t>
            </a:r>
            <a:br>
              <a:rPr lang="fr-FR" sz="2000" dirty="0"/>
            </a:br>
            <a:r>
              <a:rPr lang="fr-FR" sz="2000" dirty="0"/>
              <a:t>	🌟 </a:t>
            </a:r>
            <a:r>
              <a:rPr lang="fr-FR" sz="2000" i="1" dirty="0"/>
              <a:t>Exemple : « Si âge &gt; 30 → oui, sinon → non ».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89504-9C68-0112-A6F5-DA4D5ED91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09706B-7A13-4F69-B249-486CEB3E9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48D166-D71C-7D48-2228-B58038557B49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596CE4-F4D5-21AE-5CB3-96D9D9C82D38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EEAE2-A553-EEC1-8CE4-14DFED8275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A53AB9-92C0-5C4D-CA1A-89C57BC56BA3}"/>
              </a:ext>
            </a:extLst>
          </p:cNvPr>
          <p:cNvSpPr txBox="1"/>
          <p:nvPr/>
        </p:nvSpPr>
        <p:spPr>
          <a:xfrm>
            <a:off x="387927" y="2076671"/>
            <a:ext cx="11037455" cy="926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4000" b="1" dirty="0"/>
              <a:t>B- Customer </a:t>
            </a:r>
            <a:r>
              <a:rPr lang="fr-FR" sz="4000" b="1" dirty="0" err="1"/>
              <a:t>Behaviour</a:t>
            </a:r>
            <a:r>
              <a:rPr lang="fr-FR" sz="4000" b="1" dirty="0"/>
              <a:t> Modeling</a:t>
            </a:r>
          </a:p>
        </p:txBody>
      </p:sp>
    </p:spTree>
    <p:extLst>
      <p:ext uri="{BB962C8B-B14F-4D97-AF65-F5344CB8AC3E}">
        <p14:creationId xmlns:p14="http://schemas.microsoft.com/office/powerpoint/2010/main" val="886415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990E1-74B5-84FC-9733-6A83037B3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EF80BC4-E19F-5932-FA05-723106D28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2C839-C052-94C1-0D8E-4613115FF5C6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&amp; Rooney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FF13DF-E523-F358-6BF5-CD21B7373745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07/07/2025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12300-1663-CF20-0FA8-9DD8217B44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-28943" r="42651" b="28943"/>
          <a:stretch>
            <a:fillRect/>
          </a:stretch>
        </p:blipFill>
        <p:spPr>
          <a:xfrm>
            <a:off x="86697" y="-146164"/>
            <a:ext cx="1730697" cy="9083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44D11-9342-C4D6-067D-A2EF721B9E6C}"/>
              </a:ext>
            </a:extLst>
          </p:cNvPr>
          <p:cNvSpPr txBox="1"/>
          <p:nvPr/>
        </p:nvSpPr>
        <p:spPr>
          <a:xfrm>
            <a:off x="142832" y="1019451"/>
            <a:ext cx="8179132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B.1. DATABASE </a:t>
            </a:r>
            <a:r>
              <a:rPr lang="en-US" dirty="0"/>
              <a:t> </a:t>
            </a:r>
            <a:endParaRPr lang="fr-FR" sz="3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AC957F-EA4D-27CD-8539-DAC9D9B503B1}"/>
              </a:ext>
            </a:extLst>
          </p:cNvPr>
          <p:cNvSpPr txBox="1"/>
          <p:nvPr/>
        </p:nvSpPr>
        <p:spPr>
          <a:xfrm>
            <a:off x="734291" y="111053"/>
            <a:ext cx="11037455" cy="760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fr-FR" sz="3200" b="1" dirty="0"/>
              <a:t>B- Customer </a:t>
            </a:r>
            <a:r>
              <a:rPr lang="fr-FR" sz="3200" b="1" dirty="0" err="1"/>
              <a:t>Behaviour</a:t>
            </a:r>
            <a:r>
              <a:rPr lang="fr-FR" sz="3200" b="1" dirty="0"/>
              <a:t> Modeling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22ACC48-5454-07B5-8833-B15125BD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870461"/>
              </p:ext>
            </p:extLst>
          </p:nvPr>
        </p:nvGraphicFramePr>
        <p:xfrm>
          <a:off x="498764" y="1779468"/>
          <a:ext cx="11272980" cy="469459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047865">
                  <a:extLst>
                    <a:ext uri="{9D8B030D-6E8A-4147-A177-3AD203B41FA5}">
                      <a16:colId xmlns:a16="http://schemas.microsoft.com/office/drawing/2014/main" val="3808053712"/>
                    </a:ext>
                  </a:extLst>
                </a:gridCol>
                <a:gridCol w="856697">
                  <a:extLst>
                    <a:ext uri="{9D8B030D-6E8A-4147-A177-3AD203B41FA5}">
                      <a16:colId xmlns:a16="http://schemas.microsoft.com/office/drawing/2014/main" val="4117329312"/>
                    </a:ext>
                  </a:extLst>
                </a:gridCol>
                <a:gridCol w="6412871">
                  <a:extLst>
                    <a:ext uri="{9D8B030D-6E8A-4147-A177-3AD203B41FA5}">
                      <a16:colId xmlns:a16="http://schemas.microsoft.com/office/drawing/2014/main" val="2816924574"/>
                    </a:ext>
                  </a:extLst>
                </a:gridCol>
                <a:gridCol w="955547">
                  <a:extLst>
                    <a:ext uri="{9D8B030D-6E8A-4147-A177-3AD203B41FA5}">
                      <a16:colId xmlns:a16="http://schemas.microsoft.com/office/drawing/2014/main" val="419114557"/>
                    </a:ext>
                  </a:extLst>
                </a:gridCol>
              </a:tblGrid>
              <a:tr h="243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category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Variable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296140"/>
                  </a:ext>
                </a:extLst>
              </a:tr>
              <a:tr h="231832">
                <a:tc rowSpan="8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Bank client data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Client’s 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Numeric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32347523"/>
                  </a:ext>
                </a:extLst>
              </a:tr>
              <a:tr h="4636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job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Type of job (admin., unknown, unemployed, management, housemaid, entrepreneur, student, blue-collar, self-employed, retired, technician, services)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Categorical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3565370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marital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Marital status (married, divorced/widowed, single)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Categorical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0013892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education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Education level (unknown, secondary, primary, tertiary)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Categorical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7763401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default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Has credit in default? (yes/no)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36981745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balance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Average yearly account balance (euros)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Numeric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7408028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housing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Has housing loan? (yes/no)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9735138"/>
                  </a:ext>
                </a:extLst>
              </a:tr>
              <a:tr h="243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loan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Has personal loan? (yes/no)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solidFill>
                            <a:srgbClr val="7030A0"/>
                          </a:solidFill>
                          <a:effectLst/>
                        </a:rPr>
                        <a:t>Binary</a:t>
                      </a:r>
                      <a:endParaRPr lang="en-US" sz="1400" b="0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59163927"/>
                  </a:ext>
                </a:extLst>
              </a:tr>
              <a:tr h="231832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Last contact of current campaign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contact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Contact communication type (unknown, telephone, cellular)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Categorical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0698696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day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Last contact day of month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Numeric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216851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month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Last contact month (</a:t>
                      </a:r>
                      <a:r>
                        <a:rPr lang="en-US" sz="1400" u="none" strike="noStrike" dirty="0" err="1">
                          <a:effectLst/>
                        </a:rPr>
                        <a:t>jan</a:t>
                      </a:r>
                      <a:r>
                        <a:rPr lang="en-US" sz="1400" u="none" strike="noStrike" dirty="0">
                          <a:effectLst/>
                        </a:rPr>
                        <a:t>-dec)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Categorical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023088"/>
                  </a:ext>
                </a:extLst>
              </a:tr>
              <a:tr h="243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duration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Last contact duration (seconds)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Numeric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4693216"/>
                  </a:ext>
                </a:extLst>
              </a:tr>
              <a:tr h="231832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Other campaign attributes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campaign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Number of contacts during this campaign (including last contact)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Numeric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756125"/>
                  </a:ext>
                </a:extLst>
              </a:tr>
              <a:tr h="46366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 err="1">
                          <a:effectLst/>
                        </a:rPr>
                        <a:t>pdays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Days passed since client was last contacted from previous campaign (-1 means never contacted)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Numeric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9787280"/>
                  </a:ext>
                </a:extLst>
              </a:tr>
              <a:tr h="23183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previous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Number of contacts performed before this campaign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Numeric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553539"/>
                  </a:ext>
                </a:extLst>
              </a:tr>
              <a:tr h="24342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poutcome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Outcome of the previous campaign (unknown, other, failure, success)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Categorical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775598"/>
                  </a:ext>
                </a:extLst>
              </a:tr>
              <a:tr h="24342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Target variable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y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Has the client subscribed a term deposit? (yes/no)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1" u="none" strike="noStrike" dirty="0">
                          <a:solidFill>
                            <a:srgbClr val="7030A0"/>
                          </a:solidFill>
                          <a:effectLst/>
                        </a:rPr>
                        <a:t>Binary</a:t>
                      </a:r>
                      <a:endParaRPr lang="en-US" sz="1400" b="1" i="0" u="none" strike="noStrike" dirty="0">
                        <a:solidFill>
                          <a:srgbClr val="7030A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2345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5021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1158</Words>
  <Application>Microsoft Office PowerPoint</Application>
  <PresentationFormat>Widescreen</PresentationFormat>
  <Paragraphs>198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Aptos Narrow</vt:lpstr>
      <vt:lpstr>Arial</vt:lpstr>
      <vt:lpstr>Arial Unicode MS</vt:lpstr>
      <vt:lpstr>Google Sans Text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Redha Chawki AGGOUN</dc:creator>
  <cp:lastModifiedBy>AGGOUN Redhachawki</cp:lastModifiedBy>
  <cp:revision>10</cp:revision>
  <dcterms:created xsi:type="dcterms:W3CDTF">2025-07-02T20:35:04Z</dcterms:created>
  <dcterms:modified xsi:type="dcterms:W3CDTF">2025-07-06T21:43:21Z</dcterms:modified>
</cp:coreProperties>
</file>