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27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189" autoAdjust="0"/>
  </p:normalViewPr>
  <p:slideViewPr>
    <p:cSldViewPr snapToGrid="0">
      <p:cViewPr varScale="1">
        <p:scale>
          <a:sx n="104" d="100"/>
          <a:sy n="104" d="100"/>
        </p:scale>
        <p:origin x="87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C63AC-AF03-455B-8A47-F7F7A56720B9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FA50C-BFFE-4860-9403-012E0DDFCC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30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2FB7-9F27-F546-AB42-F02D9D42F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F5AEA-7456-AB6B-70B9-2366C7F89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CF3A4-9E2F-B793-7A47-F573A702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41C66-C214-A89E-27DB-5492F98F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E6287-93C9-3EDC-C2B3-7F774E59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01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7ADAA-0518-FF90-33E4-020C2909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19170-5B86-1791-7B20-70952FC50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3911F-5D18-EAF6-F786-AD606943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B883F-63E8-CA40-75EC-370403E9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943DA-D1FE-ADF1-C54A-DFF2E13E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97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A9267-573D-FD9E-7C49-DC3D7F220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A8DFE-16A0-18E7-5898-201E2D74D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BABF7-6A41-BC8E-8BD5-2AD87B64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14A21-E177-3093-59C9-94A51AB7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DF590-DB3E-525C-AB55-AA73A5D8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09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BDE8-4B85-E899-6E5C-266DD76A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EE6F8-717E-D2CB-07AA-AC38A57B3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AB403-DD42-55C0-47DD-13F4E931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28649-F87D-03A2-ACA3-9C20D49A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32B16-6712-28A7-2705-A7B276F5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6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587D-8FBF-0562-A07D-11E271AB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C276E-5759-2404-705C-03FC39EEE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968E0-590B-97AA-CCD9-D591FD0B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7E8A4-D678-3B65-FEDD-F7239904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F0980-C834-F56E-198D-B984DC81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18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3A5F-7982-CF1A-783C-BABBDEB5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D039C-EDA0-21E5-88E3-466968B40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4472A-6B87-197A-0ACA-23A3FA1B8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D0C2A-9FFB-2F4F-4FB7-F3901EC9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545D6-DB25-BC9D-F723-7A62A2D2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84F3B-6F78-A407-A3E6-14635E5A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53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E5B2-D410-D71F-C974-37BB6605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FEDED-8E15-9289-794C-7678C5E8C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ED67F-48EA-4031-FF84-5A59B21FD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A09514-98DF-CFE7-EFB6-849188AF4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F2CB2-86AB-36F8-8395-CD028510D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142AA-1BA1-DA1B-7807-16961796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416569-DDAD-C9C0-E6BA-759301DD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77D814-EFD9-CDBB-15EA-962451C2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54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4ECD2-C983-FD65-34A0-7041D8CE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27447-5781-9399-E234-AD2CD0A5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034AF-9F3A-A8F4-890F-4CFA7ED5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C34C7-83AC-A2B2-7F73-0CD24AFE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79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B6FDD-D8FC-4BB0-7AE7-DCD3CDD55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613C8-ED9D-959B-6020-95CCED21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D77AA-189B-1FEF-4E25-4B9726B2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01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8D4A9-14DF-5044-F226-D936A973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6437C-D197-3EA6-D95F-0BC030327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99F46-08F7-9042-648F-83E08636A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8879E-5E2D-B36D-147C-20725427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12D83-6307-B7EB-D575-00FDEAAE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BAF72-2D0D-D408-AEEE-5B49BC9A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42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F855-DA97-C52E-59EC-E0A4C3F5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749FB-C459-9164-DB3C-E5B723013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294E4-8E20-365B-B98B-2A1CBFE40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0DBAE-B83B-0BAA-9816-17054103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29603-910B-9D95-51CA-A78403F2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5BA20-A5D6-A203-080A-F97C3EBE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75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6C09A3-A903-1D1B-71F3-6A86E628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C3604-24BC-D714-03B4-50DEB79FE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0291D-5201-EA0B-9A66-D72EBE5D9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53EF1A-81A3-4B5B-9DFD-45F57CF2C6FC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9BC2B-2EEE-6D76-A6B2-C41934E86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67A3E-7DFA-9765-4C37-DE070B88A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32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6663F4-CC14-0CCB-2CEB-014F8A8F5061}"/>
              </a:ext>
            </a:extLst>
          </p:cNvPr>
          <p:cNvSpPr txBox="1"/>
          <p:nvPr/>
        </p:nvSpPr>
        <p:spPr>
          <a:xfrm>
            <a:off x="1862902" y="5030392"/>
            <a:ext cx="347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by: </a:t>
            </a:r>
            <a:r>
              <a:rPr lang="en-US" b="1" dirty="0">
                <a:solidFill>
                  <a:srgbClr val="0070C0"/>
                </a:solidFill>
              </a:rPr>
              <a:t>Redha &amp; Rooney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F5829F-A82B-7D49-B4F5-09E5629C1B9B}"/>
              </a:ext>
            </a:extLst>
          </p:cNvPr>
          <p:cNvSpPr txBox="1"/>
          <p:nvPr/>
        </p:nvSpPr>
        <p:spPr>
          <a:xfrm>
            <a:off x="6788658" y="6089189"/>
            <a:ext cx="26883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Supervisor: </a:t>
            </a:r>
            <a:r>
              <a:rPr lang="en-US" sz="2100" b="1" dirty="0">
                <a:solidFill>
                  <a:srgbClr val="0070C0"/>
                </a:solidFill>
              </a:rPr>
              <a:t>TRISTAN</a:t>
            </a:r>
            <a:endParaRPr lang="fr-FR" sz="2100" b="1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214E6-1D00-03F9-AC99-1B8267E41D43}"/>
              </a:ext>
            </a:extLst>
          </p:cNvPr>
          <p:cNvSpPr txBox="1"/>
          <p:nvPr/>
        </p:nvSpPr>
        <p:spPr>
          <a:xfrm>
            <a:off x="2057329" y="5711136"/>
            <a:ext cx="165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A1C1E"/>
                </a:solidFill>
                <a:latin typeface="Google Sans Text"/>
              </a:rPr>
              <a:t>03/07/2025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F785FD-372F-A7D7-9B10-ED513AD57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66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14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EC720-AFFD-BD2B-16AC-B2F3AB059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BD720E-30DF-1EAC-960C-B8FCF359E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C32BC8-5112-6FB2-7203-ABC491D5866B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734A2B-A357-88E1-2496-0DAC33B61668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07/07/2025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55ADD-8688-F001-AF67-5AA25CE42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28943" r="42651" b="28943"/>
          <a:stretch>
            <a:fillRect/>
          </a:stretch>
        </p:blipFill>
        <p:spPr>
          <a:xfrm>
            <a:off x="86697" y="-146164"/>
            <a:ext cx="1730697" cy="908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5FF85B-6493-5753-B36B-F7E924D8AD1E}"/>
              </a:ext>
            </a:extLst>
          </p:cNvPr>
          <p:cNvSpPr txBox="1"/>
          <p:nvPr/>
        </p:nvSpPr>
        <p:spPr>
          <a:xfrm>
            <a:off x="1911928" y="26903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(4) Analyse exploratoire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Statistiques descriptives 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describe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Visualiser la distribution de la variable cible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Visualiser corrélations ou graphiques (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pairplot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heatmap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Vérifier l’équilibre des classes</a:t>
            </a:r>
          </a:p>
        </p:txBody>
      </p:sp>
    </p:spTree>
    <p:extLst>
      <p:ext uri="{BB962C8B-B14F-4D97-AF65-F5344CB8AC3E}">
        <p14:creationId xmlns:p14="http://schemas.microsoft.com/office/powerpoint/2010/main" val="1387954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2B7F1-0E2A-69D0-048C-A756675CE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68A231-7530-0B94-31BB-B8F3A6884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DD2129-4A5A-18CA-EAA5-AA42EF9B5E60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53F8E0-1A3F-6D0A-F64D-A4A0E92736FF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07/07/2025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1032C-690E-B54A-089D-98740451E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28943" r="42651" b="28943"/>
          <a:stretch>
            <a:fillRect/>
          </a:stretch>
        </p:blipFill>
        <p:spPr>
          <a:xfrm>
            <a:off x="86697" y="-146164"/>
            <a:ext cx="1730697" cy="908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53F4C-E1C0-B1BE-E6F0-2AA848744027}"/>
              </a:ext>
            </a:extLst>
          </p:cNvPr>
          <p:cNvSpPr txBox="1"/>
          <p:nvPr/>
        </p:nvSpPr>
        <p:spPr>
          <a:xfrm>
            <a:off x="3048000" y="26426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(5) Prétraitement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Encodage des variables catégorielles (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OneHotEncoder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LabelEncoder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Mise à l’échelle des variables numériques (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StandardScaler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Gestion des classes déséquilibrées (ex :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SMOTE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ou pondération)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059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5F865-0F97-3809-1246-82C8C7AAD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4B00E0-688B-EB95-FC14-A065029CF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3A61F3-96B4-275E-73D5-CFE9D55C1C23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AAC1EE-B5FF-0205-9325-DAE17F0EC845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07/07/2025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FC7D7-3FFB-DFE5-BF80-0416E2610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28943" r="42651" b="28943"/>
          <a:stretch>
            <a:fillRect/>
          </a:stretch>
        </p:blipFill>
        <p:spPr>
          <a:xfrm>
            <a:off x="86697" y="-146164"/>
            <a:ext cx="1730697" cy="908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614C08-E2AE-8089-ACC1-75EB0F9BFE1C}"/>
              </a:ext>
            </a:extLst>
          </p:cNvPr>
          <p:cNvSpPr txBox="1"/>
          <p:nvPr/>
        </p:nvSpPr>
        <p:spPr>
          <a:xfrm>
            <a:off x="3048000" y="109526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(6) Familiarisation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PyCaret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Installer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PyCaret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install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pycaret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Lancer le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setup()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avec vos données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PyCaret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détectera les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automatiquement</a:t>
            </a:r>
          </a:p>
        </p:txBody>
      </p:sp>
    </p:spTree>
    <p:extLst>
      <p:ext uri="{BB962C8B-B14F-4D97-AF65-F5344CB8AC3E}">
        <p14:creationId xmlns:p14="http://schemas.microsoft.com/office/powerpoint/2010/main" val="75651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8B097-8682-388A-366C-6DF6BD9EA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3C979D-6F85-90B8-E3DD-F29BCEB56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DDDBA3-A56C-DF68-8C14-44B1B9BFE89F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0D907A-2D52-EBD5-3D63-790C2E9E413C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07/07/2025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CFF47-561A-A854-3C79-2518FD85C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28943" r="42651" b="28943"/>
          <a:stretch>
            <a:fillRect/>
          </a:stretch>
        </p:blipFill>
        <p:spPr>
          <a:xfrm>
            <a:off x="86697" y="-146164"/>
            <a:ext cx="1730697" cy="908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E2C648-1ECF-48EF-F44F-85F69504DC95}"/>
              </a:ext>
            </a:extLst>
          </p:cNvPr>
          <p:cNvSpPr txBox="1"/>
          <p:nvPr/>
        </p:nvSpPr>
        <p:spPr>
          <a:xfrm>
            <a:off x="3048000" y="164925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(7) Entraîner et comparer les modèles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PyCaret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propose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compare_models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pour tester automatiquement plusieurs modèles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Cela te donnera un tableau de performances (dont l’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5273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01814-11C8-D942-5A8B-E85CC6853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04D428-8403-6D67-6A02-6F359C7B7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648893-A5CE-CECB-12EE-C96105E6422D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616AB0-C8C0-08CF-C322-7044DA1EE38B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07/07/2025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F98DFF-F530-847D-6A3F-0EE2F5EEEB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28943" r="42651" b="28943"/>
          <a:stretch>
            <a:fillRect/>
          </a:stretch>
        </p:blipFill>
        <p:spPr>
          <a:xfrm>
            <a:off x="86697" y="-146164"/>
            <a:ext cx="1730697" cy="908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7AE9F9-A3BC-F384-1AEA-13390774ABE8}"/>
              </a:ext>
            </a:extLst>
          </p:cNvPr>
          <p:cNvSpPr txBox="1"/>
          <p:nvPr/>
        </p:nvSpPr>
        <p:spPr>
          <a:xfrm>
            <a:off x="3048000" y="220325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(8) Interpréter la colonne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Vérifier si le modèle prédit bien,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Attention à l’équilibre des classes (voir la précision, le rappel, le F1-score aussi)</a:t>
            </a:r>
          </a:p>
        </p:txBody>
      </p:sp>
    </p:spTree>
    <p:extLst>
      <p:ext uri="{BB962C8B-B14F-4D97-AF65-F5344CB8AC3E}">
        <p14:creationId xmlns:p14="http://schemas.microsoft.com/office/powerpoint/2010/main" val="2842170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C8B8D-F5B2-A73D-CC5B-C9769A17F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9E4A67-84B1-A977-665D-0BAE4819C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BDFE38-B4D7-BB68-A186-338E5E996F0F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1546F4-7436-ADEB-6C02-91001FE8F869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07/07/2025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F26B6B-9E05-5E77-A13E-8800420D65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28943" r="42651" b="28943"/>
          <a:stretch>
            <a:fillRect/>
          </a:stretch>
        </p:blipFill>
        <p:spPr>
          <a:xfrm>
            <a:off x="86697" y="-146164"/>
            <a:ext cx="1730697" cy="908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BD7A1C-5717-4E34-BEF0-405F46D5367A}"/>
              </a:ext>
            </a:extLst>
          </p:cNvPr>
          <p:cNvSpPr txBox="1"/>
          <p:nvPr/>
        </p:nvSpPr>
        <p:spPr>
          <a:xfrm>
            <a:off x="952045" y="113165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(9) Afficher le meilleur modèle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Avec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best_model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compare_models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puis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best_model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 pourras l’enregistrer et le réutiliser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311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E2B9E-9391-BA84-9EEE-F33B9176B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9E513E-EF7C-D5FD-1564-B9B810AE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56C817-C092-B4B1-C56E-AD753BB59562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F132C9-D9C7-7281-F554-AECC1BC7EA1D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07/07/2025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90D7B-4BF0-786D-0BA8-945D2F6EBD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28943" r="42651" b="28943"/>
          <a:stretch>
            <a:fillRect/>
          </a:stretch>
        </p:blipFill>
        <p:spPr>
          <a:xfrm>
            <a:off x="86697" y="-146164"/>
            <a:ext cx="1730697" cy="90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16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27EAD-0729-6091-E480-A157DF975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FF2194-CF1D-0B6A-4003-029C8AFF3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B5DE4E-3204-F91A-978E-93AD694CFF1F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BBA87-6011-B872-2D4B-25BC199FBF53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07/07/2025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0D104-E471-D527-6926-B6B09CB20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28943" r="42651" b="28943"/>
          <a:stretch>
            <a:fillRect/>
          </a:stretch>
        </p:blipFill>
        <p:spPr>
          <a:xfrm>
            <a:off x="86697" y="-146164"/>
            <a:ext cx="1730697" cy="90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5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94DC2-50EB-14D4-D766-1C2D75AB8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4F9DB6-9A2E-EE3A-95F7-8DCF124E8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A21BD9-5D88-16C4-9A19-A3B1307366FB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283043-6E42-D122-C80C-120AAA494B00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07/07/2025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70548-668A-DE86-B222-7F826451F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28943" r="42651" b="28943"/>
          <a:stretch>
            <a:fillRect/>
          </a:stretch>
        </p:blipFill>
        <p:spPr>
          <a:xfrm>
            <a:off x="86697" y="-146164"/>
            <a:ext cx="1730697" cy="90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7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CC2B5-C488-B2B5-E8B0-57E87E2EC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30C037-B5C0-C58B-DE04-87C2F7CE4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4ED94C-CDE7-FE4E-B9B7-AAD45E9F9AB3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4537DA-884F-DB9A-610D-48A4853CEF06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07/07/2025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19018-92EF-B992-2600-E96B58261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28943" r="42651" b="28943"/>
          <a:stretch>
            <a:fillRect/>
          </a:stretch>
        </p:blipFill>
        <p:spPr>
          <a:xfrm>
            <a:off x="86697" y="-146164"/>
            <a:ext cx="1730697" cy="9083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95B1F9-0C26-314D-59B0-F8AF661F53C1}"/>
              </a:ext>
            </a:extLst>
          </p:cNvPr>
          <p:cNvSpPr txBox="1"/>
          <p:nvPr/>
        </p:nvSpPr>
        <p:spPr>
          <a:xfrm>
            <a:off x="609599" y="852714"/>
            <a:ext cx="10409381" cy="5451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endParaRPr lang="fr-FR" b="1" dirty="0"/>
          </a:p>
          <a:p>
            <a:pPr>
              <a:lnSpc>
                <a:spcPct val="150000"/>
              </a:lnSpc>
              <a:buNone/>
            </a:pPr>
            <a:r>
              <a:rPr lang="fr-FR" b="1" dirty="0"/>
              <a:t>1️⃣ Apprentissage supervisé</a:t>
            </a:r>
            <a:br>
              <a:rPr lang="fr-FR" dirty="0"/>
            </a:br>
            <a:r>
              <a:rPr lang="fr-FR" dirty="0"/>
              <a:t>Apprentissage à partir de données étiquetées pour prédire une réponse connue.</a:t>
            </a:r>
            <a:br>
              <a:rPr lang="fr-FR" dirty="0"/>
            </a:br>
            <a:r>
              <a:rPr lang="fr-FR" dirty="0"/>
              <a:t>	🌟 </a:t>
            </a:r>
            <a:r>
              <a:rPr lang="fr-FR" i="1" dirty="0"/>
              <a:t>Exemple : prédire le revenu d’une personne à partir de son âge et métier.</a:t>
            </a:r>
            <a:endParaRPr lang="fr-FR" dirty="0"/>
          </a:p>
          <a:p>
            <a:pPr>
              <a:lnSpc>
                <a:spcPct val="150000"/>
              </a:lnSpc>
              <a:buNone/>
            </a:pPr>
            <a:r>
              <a:rPr lang="fr-FR" b="1" dirty="0"/>
              <a:t>2️⃣ Données étiquetées</a:t>
            </a:r>
            <a:br>
              <a:rPr lang="fr-FR" dirty="0"/>
            </a:br>
            <a:r>
              <a:rPr lang="fr-FR" dirty="0"/>
              <a:t>Exemples avec la bonne réponse connue (le label).</a:t>
            </a:r>
            <a:br>
              <a:rPr lang="fr-FR" dirty="0"/>
            </a:br>
            <a:r>
              <a:rPr lang="fr-FR" dirty="0"/>
              <a:t>	🌟 </a:t>
            </a:r>
            <a:r>
              <a:rPr lang="fr-FR" i="1" dirty="0"/>
              <a:t>Exemple : tableau d’emails marqués “spam” ou “non spam”.</a:t>
            </a:r>
            <a:endParaRPr lang="fr-FR" dirty="0"/>
          </a:p>
          <a:p>
            <a:pPr>
              <a:lnSpc>
                <a:spcPct val="150000"/>
              </a:lnSpc>
              <a:buNone/>
            </a:pPr>
            <a:r>
              <a:rPr lang="fr-FR" b="1" dirty="0"/>
              <a:t>3️⃣ Classification supervisée</a:t>
            </a:r>
            <a:br>
              <a:rPr lang="fr-FR" dirty="0"/>
            </a:br>
            <a:r>
              <a:rPr lang="fr-FR" dirty="0"/>
              <a:t>Prédire la catégorie d’une donnée.</a:t>
            </a:r>
            <a:br>
              <a:rPr lang="fr-FR" dirty="0"/>
            </a:br>
            <a:r>
              <a:rPr lang="fr-FR" dirty="0"/>
              <a:t>	🌟 </a:t>
            </a:r>
            <a:r>
              <a:rPr lang="fr-FR" i="1" dirty="0"/>
              <a:t>Exemple : prédire si un client va souscrire à un produit bancaire (oui/non).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b="1" dirty="0"/>
              <a:t>4️⃣ Modèle d’IA</a:t>
            </a:r>
            <a:br>
              <a:rPr lang="fr-FR" dirty="0"/>
            </a:br>
            <a:r>
              <a:rPr lang="fr-FR" dirty="0"/>
              <a:t>Outil qui apprend à prédire grâce aux données d’entraînement.</a:t>
            </a:r>
            <a:br>
              <a:rPr lang="fr-FR" dirty="0"/>
            </a:br>
            <a:r>
              <a:rPr lang="fr-FR" dirty="0"/>
              <a:t>	🌟 </a:t>
            </a:r>
            <a:r>
              <a:rPr lang="fr-FR" i="1" dirty="0"/>
              <a:t>Exemple : modèle qui distingue un chat d’un chien sur une image.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49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7E9B2-30C6-FC85-4FE6-7EB6E2A2A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7DD07E-35FF-64DD-8F44-29303DCB4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832E22-623C-D492-22FB-D16582D42956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2975D-1DA3-76FD-6A3E-9557C40EBF44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07/07/2025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3234B3-7898-59E0-21A0-833A40F96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28943" r="42651" b="28943"/>
          <a:stretch>
            <a:fillRect/>
          </a:stretch>
        </p:blipFill>
        <p:spPr>
          <a:xfrm>
            <a:off x="86697" y="-146164"/>
            <a:ext cx="1730697" cy="9083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F08222-30A9-4B63-F8C1-AFBE8E60B73A}"/>
              </a:ext>
            </a:extLst>
          </p:cNvPr>
          <p:cNvSpPr txBox="1"/>
          <p:nvPr/>
        </p:nvSpPr>
        <p:spPr>
          <a:xfrm>
            <a:off x="720436" y="921963"/>
            <a:ext cx="10206182" cy="5035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fr-FR" b="1" dirty="0"/>
              <a:t>5️⃣ Données d’entraînement</a:t>
            </a:r>
            <a:br>
              <a:rPr lang="fr-FR" dirty="0"/>
            </a:br>
            <a:r>
              <a:rPr lang="fr-FR" dirty="0"/>
              <a:t>Données connues servant à faire apprendre le modèle.</a:t>
            </a:r>
            <a:br>
              <a:rPr lang="fr-FR" dirty="0"/>
            </a:br>
            <a:r>
              <a:rPr lang="fr-FR" dirty="0"/>
              <a:t>	🌟 </a:t>
            </a:r>
            <a:r>
              <a:rPr lang="fr-FR" i="1" dirty="0"/>
              <a:t>Exemple : 1000 profils clients déjà classés “souscrit/pas souscrit”.</a:t>
            </a:r>
            <a:endParaRPr lang="fr-FR" dirty="0"/>
          </a:p>
          <a:p>
            <a:pPr>
              <a:lnSpc>
                <a:spcPct val="150000"/>
              </a:lnSpc>
              <a:buNone/>
            </a:pPr>
            <a:r>
              <a:rPr lang="fr-FR" b="1" dirty="0"/>
              <a:t>6️⃣ Donnée cible (</a:t>
            </a:r>
            <a:r>
              <a:rPr lang="fr-FR" b="1" dirty="0" err="1"/>
              <a:t>target</a:t>
            </a:r>
            <a:r>
              <a:rPr lang="fr-FR" b="1" dirty="0"/>
              <a:t>)</a:t>
            </a:r>
            <a:br>
              <a:rPr lang="fr-FR" dirty="0"/>
            </a:br>
            <a:r>
              <a:rPr lang="fr-FR" dirty="0"/>
              <a:t>La variable à prédire.</a:t>
            </a:r>
            <a:br>
              <a:rPr lang="fr-FR" dirty="0"/>
            </a:br>
            <a:r>
              <a:rPr lang="fr-FR" dirty="0"/>
              <a:t>	🌟 </a:t>
            </a:r>
            <a:r>
              <a:rPr lang="fr-FR" i="1" dirty="0"/>
              <a:t>Exemple : la colonne “souscrit = oui / non” dans le tableau.</a:t>
            </a:r>
            <a:endParaRPr lang="fr-FR" dirty="0"/>
          </a:p>
          <a:p>
            <a:pPr>
              <a:lnSpc>
                <a:spcPct val="150000"/>
              </a:lnSpc>
              <a:buNone/>
            </a:pPr>
            <a:r>
              <a:rPr lang="fr-FR" b="1" dirty="0"/>
              <a:t>7️⃣ Phase d’entraînement</a:t>
            </a:r>
            <a:br>
              <a:rPr lang="fr-FR" dirty="0"/>
            </a:br>
            <a:r>
              <a:rPr lang="fr-FR" dirty="0"/>
              <a:t>Ajuster le modèle pour bien reproduire les résultats attendus.</a:t>
            </a:r>
            <a:br>
              <a:rPr lang="fr-FR" dirty="0"/>
            </a:br>
            <a:r>
              <a:rPr lang="fr-FR" dirty="0"/>
              <a:t>	🌟 </a:t>
            </a:r>
            <a:r>
              <a:rPr lang="fr-FR" i="1" dirty="0"/>
              <a:t>Exemple : apprendre à reconnaître les clients susceptibles de souscrire.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b="1" dirty="0"/>
              <a:t>8️⃣ Phase de prédiction</a:t>
            </a:r>
            <a:br>
              <a:rPr lang="fr-FR" dirty="0"/>
            </a:br>
            <a:r>
              <a:rPr lang="fr-FR" dirty="0"/>
              <a:t>Utiliser le modèle pour estimer de nouvelles réponses.</a:t>
            </a:r>
            <a:br>
              <a:rPr lang="fr-FR" dirty="0"/>
            </a:br>
            <a:r>
              <a:rPr lang="fr-FR" dirty="0"/>
              <a:t>	🌟 </a:t>
            </a:r>
            <a:r>
              <a:rPr lang="fr-FR" i="1" dirty="0"/>
              <a:t>Exemple : prévoir si un </a:t>
            </a:r>
            <a:r>
              <a:rPr lang="fr-FR" b="1" i="1" dirty="0"/>
              <a:t>nouveau</a:t>
            </a:r>
            <a:r>
              <a:rPr lang="fr-FR" i="1" dirty="0"/>
              <a:t> client va souscrire.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292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E2154-A5C3-F45C-64B4-1D9629B78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EA3602-12AF-C8ED-CD9D-EED59CB5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C599FB-6B07-AA14-7452-06EBA4AF8BCF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F44D11-6F77-8ACF-120D-FE1F80EC578A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07/07/2025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385EE0-4B8F-DD26-C6F9-62F31D584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28943" r="42651" b="28943"/>
          <a:stretch>
            <a:fillRect/>
          </a:stretch>
        </p:blipFill>
        <p:spPr>
          <a:xfrm>
            <a:off x="86697" y="-146164"/>
            <a:ext cx="1730697" cy="908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4A491B-505E-F53F-14EF-3E150A426684}"/>
              </a:ext>
            </a:extLst>
          </p:cNvPr>
          <p:cNvSpPr txBox="1"/>
          <p:nvPr/>
        </p:nvSpPr>
        <p:spPr>
          <a:xfrm>
            <a:off x="665017" y="1289087"/>
            <a:ext cx="10695709" cy="5035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/>
              <a:t>9️⃣ Prétraitement des données</a:t>
            </a:r>
            <a:br>
              <a:rPr lang="fr-FR" dirty="0"/>
            </a:br>
            <a:r>
              <a:rPr lang="fr-FR" dirty="0"/>
              <a:t>Nettoyer et préparer les données pour de meilleurs résultats.</a:t>
            </a:r>
            <a:br>
              <a:rPr lang="fr-FR" dirty="0"/>
            </a:br>
            <a:r>
              <a:rPr lang="fr-FR" dirty="0"/>
              <a:t>	🌟 </a:t>
            </a:r>
            <a:r>
              <a:rPr lang="fr-FR" i="1" dirty="0"/>
              <a:t>Exemple : remplacer des valeurs manquantes par la moyenne.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b="1" dirty="0"/>
              <a:t>🔟 </a:t>
            </a:r>
            <a:r>
              <a:rPr lang="fr-FR" b="1" dirty="0" err="1"/>
              <a:t>Accuracy</a:t>
            </a:r>
            <a:br>
              <a:rPr lang="fr-FR" dirty="0"/>
            </a:br>
            <a:r>
              <a:rPr lang="fr-FR" dirty="0"/>
              <a:t>Pourcentage de bonnes prédictions sur le test.</a:t>
            </a:r>
            <a:br>
              <a:rPr lang="fr-FR" dirty="0"/>
            </a:br>
            <a:r>
              <a:rPr lang="fr-FR" dirty="0"/>
              <a:t>	🌟 </a:t>
            </a:r>
            <a:r>
              <a:rPr lang="fr-FR" i="1" dirty="0"/>
              <a:t>Exemple : 90 emails correctement classés sur 100 = 90 % d’</a:t>
            </a:r>
            <a:r>
              <a:rPr lang="fr-FR" i="1" dirty="0" err="1"/>
              <a:t>accuracy</a:t>
            </a:r>
            <a:r>
              <a:rPr lang="fr-FR" i="1" dirty="0"/>
              <a:t>.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b="1" dirty="0"/>
              <a:t>1️⃣1️⃣ </a:t>
            </a:r>
            <a:r>
              <a:rPr lang="fr-FR" b="1" dirty="0" err="1"/>
              <a:t>AutoML</a:t>
            </a:r>
            <a:br>
              <a:rPr lang="fr-FR" dirty="0"/>
            </a:br>
            <a:r>
              <a:rPr lang="fr-FR" dirty="0"/>
              <a:t>Automatiser la création de modèles, pratique pour débuter.</a:t>
            </a:r>
            <a:br>
              <a:rPr lang="fr-FR" dirty="0"/>
            </a:br>
            <a:r>
              <a:rPr lang="fr-FR" dirty="0"/>
              <a:t>	🌟 </a:t>
            </a:r>
            <a:r>
              <a:rPr lang="fr-FR" i="1" dirty="0"/>
              <a:t>Exemple : </a:t>
            </a:r>
            <a:r>
              <a:rPr lang="fr-FR" i="1" dirty="0" err="1"/>
              <a:t>PyCaret</a:t>
            </a:r>
            <a:r>
              <a:rPr lang="fr-FR" i="1" dirty="0"/>
              <a:t> qui choisit automatiquement le meilleur modèle.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b="1" dirty="0"/>
              <a:t>1️⃣2️⃣ Arbre de décision</a:t>
            </a:r>
            <a:br>
              <a:rPr lang="fr-FR" dirty="0"/>
            </a:br>
            <a:r>
              <a:rPr lang="fr-FR" dirty="0"/>
              <a:t>Modèle en forme d’arbre, avec des règles successives.</a:t>
            </a:r>
            <a:br>
              <a:rPr lang="fr-FR" dirty="0"/>
            </a:br>
            <a:r>
              <a:rPr lang="fr-FR" dirty="0"/>
              <a:t>	🌟 </a:t>
            </a:r>
            <a:r>
              <a:rPr lang="fr-FR" i="1" dirty="0"/>
              <a:t>Exemple : « Si âge &gt; 30 → oui, sinon → non ».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06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78EBD-7DE1-7E00-43A8-F322706C7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0B8EF5-512D-6911-1C03-21F589791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D44DF1-4A88-C657-F9B1-4CA12F2F9D67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36E92-6088-9286-322C-2940701E3F39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07/07/2025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458BF-DFE0-E205-111D-953C99FA67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28943" r="42651" b="28943"/>
          <a:stretch>
            <a:fillRect/>
          </a:stretch>
        </p:blipFill>
        <p:spPr>
          <a:xfrm>
            <a:off x="86697" y="-146164"/>
            <a:ext cx="1730697" cy="9083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338CB7-ECFD-AB64-FFD9-E612B4F8F3F6}"/>
              </a:ext>
            </a:extLst>
          </p:cNvPr>
          <p:cNvSpPr txBox="1"/>
          <p:nvPr/>
        </p:nvSpPr>
        <p:spPr>
          <a:xfrm>
            <a:off x="480291" y="1787758"/>
            <a:ext cx="1133301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data describes clients of a Portuguese bank and their response to marketing calls to subscribe to term deposits.</a:t>
            </a:r>
          </a:p>
          <a:p>
            <a:endParaRPr lang="en-US" dirty="0"/>
          </a:p>
          <a:p>
            <a:r>
              <a:rPr lang="en-US" dirty="0"/>
              <a:t>The target variable is whether they subscribed (yes/no).</a:t>
            </a:r>
          </a:p>
          <a:p>
            <a:endParaRPr lang="en-US" dirty="0"/>
          </a:p>
          <a:p>
            <a:r>
              <a:rPr lang="en-US" dirty="0"/>
              <a:t>There are many features about the client (age, job, marital, education, previous contacts, etc.)</a:t>
            </a:r>
          </a:p>
          <a:p>
            <a:endParaRPr lang="en-US" dirty="0"/>
          </a:p>
          <a:p>
            <a:r>
              <a:rPr lang="en-US" dirty="0"/>
              <a:t>There is a class imbalance — typically very few people actually subscribe.</a:t>
            </a:r>
          </a:p>
          <a:p>
            <a:endParaRPr lang="en-US" dirty="0"/>
          </a:p>
          <a:p>
            <a:r>
              <a:rPr lang="en-US" dirty="0"/>
              <a:t>Campaign features (number of contacts, duration) are also important.</a:t>
            </a:r>
          </a:p>
          <a:p>
            <a:endParaRPr lang="en-US" dirty="0"/>
          </a:p>
          <a:p>
            <a:r>
              <a:rPr lang="en-US" dirty="0"/>
              <a:t>The previous campaign outcome (success/failure) could be a strong predictor.</a:t>
            </a:r>
          </a:p>
          <a:p>
            <a:endParaRPr lang="en-US" dirty="0"/>
          </a:p>
          <a:p>
            <a:r>
              <a:rPr lang="en-US" dirty="0"/>
              <a:t>You’ll need to clean, explore, and transform these features to use them properly.</a:t>
            </a:r>
          </a:p>
        </p:txBody>
      </p:sp>
    </p:spTree>
    <p:extLst>
      <p:ext uri="{BB962C8B-B14F-4D97-AF65-F5344CB8AC3E}">
        <p14:creationId xmlns:p14="http://schemas.microsoft.com/office/powerpoint/2010/main" val="379718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282EA-1159-F281-F5E8-F3C0ECE85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4D985C-E014-A118-BB9A-A400FD767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7A552B-16C5-00BB-6F4B-433BDA2706BE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5BDCF-2A25-F4BA-397E-B907133FBC32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07/07/2025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C7FB5D-43FC-C7E1-A474-CEDC2DD17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28943" r="42651" b="28943"/>
          <a:stretch>
            <a:fillRect/>
          </a:stretch>
        </p:blipFill>
        <p:spPr>
          <a:xfrm>
            <a:off x="86697" y="-146164"/>
            <a:ext cx="1730697" cy="908398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9C3385D-10BE-D0A9-A6DA-39C85DF6D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394" y="2279134"/>
            <a:ext cx="70218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(1) Charger les données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EAFBB1-2CD4-2D73-D174-9D29BF310EB5}"/>
              </a:ext>
            </a:extLst>
          </p:cNvPr>
          <p:cNvSpPr txBox="1"/>
          <p:nvPr/>
        </p:nvSpPr>
        <p:spPr>
          <a:xfrm>
            <a:off x="2215642" y="28686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Missing</a:t>
            </a:r>
            <a:r>
              <a:rPr lang="fr-FR" dirty="0"/>
              <a:t> </a:t>
            </a:r>
            <a:r>
              <a:rPr lang="fr-FR" dirty="0" err="1"/>
              <a:t>Attribute</a:t>
            </a:r>
            <a:r>
              <a:rPr lang="fr-FR" dirty="0"/>
              <a:t> Values: None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A7F7DC-7875-A570-E482-0544F77F2E0E}"/>
              </a:ext>
            </a:extLst>
          </p:cNvPr>
          <p:cNvSpPr txBox="1"/>
          <p:nvPr/>
        </p:nvSpPr>
        <p:spPr>
          <a:xfrm>
            <a:off x="2067860" y="3458146"/>
            <a:ext cx="96438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1) bank-full.csv </a:t>
            </a:r>
            <a:r>
              <a:rPr lang="fr-FR" dirty="0" err="1"/>
              <a:t>with</a:t>
            </a:r>
            <a:r>
              <a:rPr lang="fr-FR" dirty="0"/>
              <a:t> all </a:t>
            </a:r>
            <a:r>
              <a:rPr lang="fr-FR" dirty="0" err="1"/>
              <a:t>examples</a:t>
            </a:r>
            <a:r>
              <a:rPr lang="fr-FR" dirty="0"/>
              <a:t>, </a:t>
            </a:r>
            <a:r>
              <a:rPr lang="fr-FR" dirty="0" err="1"/>
              <a:t>ordered</a:t>
            </a:r>
            <a:r>
              <a:rPr lang="fr-FR" dirty="0"/>
              <a:t> by date (</a:t>
            </a:r>
            <a:r>
              <a:rPr lang="fr-FR" dirty="0" err="1"/>
              <a:t>from</a:t>
            </a:r>
            <a:r>
              <a:rPr lang="fr-FR" dirty="0"/>
              <a:t> May 2008 to </a:t>
            </a:r>
            <a:r>
              <a:rPr lang="fr-FR" dirty="0" err="1"/>
              <a:t>November</a:t>
            </a:r>
            <a:r>
              <a:rPr lang="fr-FR" dirty="0"/>
              <a:t> 2010).</a:t>
            </a:r>
          </a:p>
          <a:p>
            <a:r>
              <a:rPr lang="fr-FR" dirty="0"/>
              <a:t>      2) bank.csv </a:t>
            </a:r>
            <a:r>
              <a:rPr lang="fr-FR" dirty="0" err="1"/>
              <a:t>with</a:t>
            </a:r>
            <a:r>
              <a:rPr lang="fr-FR" dirty="0"/>
              <a:t> 10% of the </a:t>
            </a:r>
            <a:r>
              <a:rPr lang="fr-FR" dirty="0" err="1"/>
              <a:t>examples</a:t>
            </a:r>
            <a:r>
              <a:rPr lang="fr-FR" dirty="0"/>
              <a:t> (4521), </a:t>
            </a:r>
            <a:r>
              <a:rPr lang="fr-FR" dirty="0" err="1"/>
              <a:t>randomly</a:t>
            </a:r>
            <a:r>
              <a:rPr lang="fr-FR" dirty="0"/>
              <a:t> </a:t>
            </a:r>
            <a:r>
              <a:rPr lang="fr-FR" dirty="0" err="1"/>
              <a:t>selected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bank-full.csv.</a:t>
            </a:r>
          </a:p>
          <a:p>
            <a:r>
              <a:rPr lang="fr-FR" dirty="0"/>
              <a:t>   The </a:t>
            </a:r>
            <a:r>
              <a:rPr lang="fr-FR" dirty="0" err="1"/>
              <a:t>smallest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provided</a:t>
            </a:r>
            <a:r>
              <a:rPr lang="fr-FR" dirty="0"/>
              <a:t> to test more </a:t>
            </a:r>
            <a:r>
              <a:rPr lang="fr-FR" dirty="0" err="1"/>
              <a:t>computationally</a:t>
            </a:r>
            <a:r>
              <a:rPr lang="fr-FR" dirty="0"/>
              <a:t> </a:t>
            </a:r>
            <a:r>
              <a:rPr lang="fr-FR" dirty="0" err="1"/>
              <a:t>demanding</a:t>
            </a:r>
            <a:r>
              <a:rPr lang="fr-FR" dirty="0"/>
              <a:t> machine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algorithms</a:t>
            </a:r>
            <a:r>
              <a:rPr lang="fr-FR" dirty="0"/>
              <a:t> (e.g. SVM).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9D34D3-1024-51E4-8452-80650257EF8F}"/>
              </a:ext>
            </a:extLst>
          </p:cNvPr>
          <p:cNvSpPr txBox="1"/>
          <p:nvPr/>
        </p:nvSpPr>
        <p:spPr>
          <a:xfrm>
            <a:off x="1698405" y="5162389"/>
            <a:ext cx="9546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The classification goal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predict</a:t>
            </a:r>
            <a:r>
              <a:rPr lang="fr-FR" dirty="0"/>
              <a:t> if the client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subscribe</a:t>
            </a:r>
            <a:r>
              <a:rPr lang="fr-FR" dirty="0"/>
              <a:t> a </a:t>
            </a:r>
            <a:r>
              <a:rPr lang="fr-FR" dirty="0" err="1"/>
              <a:t>term</a:t>
            </a:r>
            <a:r>
              <a:rPr lang="fr-FR" dirty="0"/>
              <a:t> </a:t>
            </a:r>
            <a:r>
              <a:rPr lang="fr-FR" dirty="0" err="1"/>
              <a:t>deposit</a:t>
            </a:r>
            <a:r>
              <a:rPr lang="fr-FR" dirty="0"/>
              <a:t> (variable y).</a:t>
            </a:r>
          </a:p>
        </p:txBody>
      </p:sp>
    </p:spTree>
    <p:extLst>
      <p:ext uri="{BB962C8B-B14F-4D97-AF65-F5344CB8AC3E}">
        <p14:creationId xmlns:p14="http://schemas.microsoft.com/office/powerpoint/2010/main" val="92790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389B0-AB36-EC62-A98B-BF7FF35AB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669954-84BB-9FFB-76D8-BC0038A56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7C98E6-32C9-EDA7-FAB2-3BCEF502D72E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2E36A3-457D-34F9-91E5-F8F953E7C6D9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07/07/2025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DC5580-6DC3-6065-EBCA-4EFA8A784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28943" r="42651" b="28943"/>
          <a:stretch>
            <a:fillRect/>
          </a:stretch>
        </p:blipFill>
        <p:spPr>
          <a:xfrm>
            <a:off x="86697" y="-146164"/>
            <a:ext cx="1730697" cy="908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FC8F77-C5ED-F9A0-AC75-75C8572C9CE1}"/>
              </a:ext>
            </a:extLst>
          </p:cNvPr>
          <p:cNvSpPr txBox="1"/>
          <p:nvPr/>
        </p:nvSpPr>
        <p:spPr>
          <a:xfrm>
            <a:off x="2669309" y="1665644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(2) Identifier la variable cible et les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souscription (yes/no)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 = toutes les autres colonnes (après nettoyage)</a:t>
            </a:r>
          </a:p>
        </p:txBody>
      </p:sp>
    </p:spTree>
    <p:extLst>
      <p:ext uri="{BB962C8B-B14F-4D97-AF65-F5344CB8AC3E}">
        <p14:creationId xmlns:p14="http://schemas.microsoft.com/office/powerpoint/2010/main" val="340569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5C503-2221-F1F5-9CB5-EF9DC84FD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EA5177-ECAB-BBDD-2612-89DB6D92E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F1DE69-1973-25F5-FF09-772309B3D3FA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AC73B6-1D72-9928-A729-2EFEB9CA2B30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07/07/2025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CD41BD-C033-4D16-CDAF-BDE01D78F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28943" r="42651" b="28943"/>
          <a:stretch>
            <a:fillRect/>
          </a:stretch>
        </p:blipFill>
        <p:spPr>
          <a:xfrm>
            <a:off x="86697" y="-146164"/>
            <a:ext cx="1730697" cy="908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F62A63-2961-643E-BBC8-D6497AF69F8B}"/>
              </a:ext>
            </a:extLst>
          </p:cNvPr>
          <p:cNvSpPr txBox="1"/>
          <p:nvPr/>
        </p:nvSpPr>
        <p:spPr>
          <a:xfrm>
            <a:off x="952045" y="193645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(3) Détecter et traiter les anomalies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Valeurs manquantes :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isnull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Catégories absurdes (par ex. âge &lt; 18)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Valeurs aberrantes (par ex. durée des appels &gt; 4000s)</a:t>
            </a:r>
          </a:p>
        </p:txBody>
      </p:sp>
    </p:spTree>
    <p:extLst>
      <p:ext uri="{BB962C8B-B14F-4D97-AF65-F5344CB8AC3E}">
        <p14:creationId xmlns:p14="http://schemas.microsoft.com/office/powerpoint/2010/main" val="4207231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923</Words>
  <Application>Microsoft Office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Arial Unicode MS</vt:lpstr>
      <vt:lpstr>Google Sans Text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Redha Chawki AGGOUN</dc:creator>
  <cp:lastModifiedBy>Redha Chawki AGGOUN</cp:lastModifiedBy>
  <cp:revision>9</cp:revision>
  <dcterms:created xsi:type="dcterms:W3CDTF">2025-07-02T20:35:04Z</dcterms:created>
  <dcterms:modified xsi:type="dcterms:W3CDTF">2025-07-05T14:13:03Z</dcterms:modified>
</cp:coreProperties>
</file>