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72" r:id="rId3"/>
    <p:sldId id="271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9" r:id="rId13"/>
    <p:sldId id="30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8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B8B76-80DB-4999-DBC7-CDB3C6876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FD8671-102B-5F28-15A9-77F83C392091}"/>
              </a:ext>
            </a:extLst>
          </p:cNvPr>
          <p:cNvSpPr txBox="1"/>
          <p:nvPr/>
        </p:nvSpPr>
        <p:spPr>
          <a:xfrm>
            <a:off x="448630" y="4180516"/>
            <a:ext cx="347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 </a:t>
            </a:r>
            <a:r>
              <a:rPr lang="en-US" b="1" dirty="0">
                <a:solidFill>
                  <a:srgbClr val="0070C0"/>
                </a:solidFill>
              </a:rPr>
              <a:t>Redha &amp; Rooney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6DC46-587A-BBDA-6B9D-6170A9AC1749}"/>
              </a:ext>
            </a:extLst>
          </p:cNvPr>
          <p:cNvSpPr txBox="1"/>
          <p:nvPr/>
        </p:nvSpPr>
        <p:spPr>
          <a:xfrm>
            <a:off x="6316218" y="4759666"/>
            <a:ext cx="26883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Supervisor: </a:t>
            </a:r>
            <a:r>
              <a:rPr lang="en-US" sz="2100" b="1" dirty="0">
                <a:solidFill>
                  <a:srgbClr val="0070C0"/>
                </a:solidFill>
              </a:rPr>
              <a:t>AKRAM</a:t>
            </a:r>
            <a:endParaRPr lang="fr-FR" sz="2100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59AFD0-8CC2-7246-3440-B18C8B9F0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20"/>
            <a:ext cx="9144000" cy="27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4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6E485-086B-C13F-C997-66417E9D7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5F1E73-C989-5341-D541-DA3EF60725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30A011-4E06-4CEA-49C8-DBA600235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3D590A-6748-B889-147E-B62376CFAD87}"/>
              </a:ext>
            </a:extLst>
          </p:cNvPr>
          <p:cNvSpPr txBox="1"/>
          <p:nvPr/>
        </p:nvSpPr>
        <p:spPr>
          <a:xfrm>
            <a:off x="274197" y="881316"/>
            <a:ext cx="7651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5437E-27A6-E97E-E614-8A12D6A439BA}"/>
              </a:ext>
            </a:extLst>
          </p:cNvPr>
          <p:cNvSpPr txBox="1"/>
          <p:nvPr/>
        </p:nvSpPr>
        <p:spPr>
          <a:xfrm>
            <a:off x="274197" y="1600052"/>
            <a:ext cx="584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e. </a:t>
            </a:r>
            <a:r>
              <a:rPr lang="en-US" dirty="0" err="1"/>
              <a:t>Palworld_Data</a:t>
            </a:r>
            <a:r>
              <a:rPr lang="en-US" dirty="0"/>
              <a:t>--Palu refresh level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37831-6CE1-2DB7-BAA5-58DB44A241CE}"/>
              </a:ext>
            </a:extLst>
          </p:cNvPr>
          <p:cNvSpPr txBox="1"/>
          <p:nvPr/>
        </p:nvSpPr>
        <p:spPr>
          <a:xfrm>
            <a:off x="539496" y="2450490"/>
            <a:ext cx="7498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 nombreux conflits ont été identifiés dans cette base de données :</a:t>
            </a:r>
          </a:p>
          <a:p>
            <a:endParaRPr lang="fr-FR" dirty="0"/>
          </a:p>
          <a:p>
            <a:r>
              <a:rPr lang="fr-FR" dirty="0"/>
              <a:t>Plusieurs enregistrements présentent le même nom et le même identifiant (ID), mais avec des valeurs conflictuelles.</a:t>
            </a:r>
          </a:p>
          <a:p>
            <a:r>
              <a:rPr lang="fr-FR" dirty="0"/>
              <a:t> D'autres lignes affichent le même ID associé à des noms différents, ce qui nuit à la cohérence des données.</a:t>
            </a:r>
          </a:p>
          <a:p>
            <a:endParaRPr lang="fr-FR" dirty="0"/>
          </a:p>
          <a:p>
            <a:r>
              <a:rPr lang="fr-FR" dirty="0"/>
              <a:t>👉 En conséquence, nous avons envisagé de supprimer la colonne "ID", qui semble non pertinente voire source de confusion dans ce contexte.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539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53B81-7BF8-AB60-A1E2-B1DFECE72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6E08F0-D30B-D6C5-1FE4-1A5331618C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0EEE01-1747-C8A9-0C6E-E1CD814A7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18A747-55A3-CB1C-B47C-746F2F8A3E06}"/>
              </a:ext>
            </a:extLst>
          </p:cNvPr>
          <p:cNvSpPr txBox="1"/>
          <p:nvPr/>
        </p:nvSpPr>
        <p:spPr>
          <a:xfrm>
            <a:off x="274197" y="881316"/>
            <a:ext cx="7651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BFADD-B250-CA1B-0F19-968877908355}"/>
              </a:ext>
            </a:extLst>
          </p:cNvPr>
          <p:cNvSpPr txBox="1"/>
          <p:nvPr/>
        </p:nvSpPr>
        <p:spPr>
          <a:xfrm>
            <a:off x="274197" y="1600052"/>
            <a:ext cx="584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f. </a:t>
            </a:r>
            <a:r>
              <a:rPr lang="en-US" dirty="0" err="1"/>
              <a:t>Palworld_Data</a:t>
            </a:r>
            <a:r>
              <a:rPr lang="en-US" dirty="0"/>
              <a:t>-Tower BOSS attribute comparison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AF92C-A84A-3A0C-CB68-BC1AE889AFDA}"/>
              </a:ext>
            </a:extLst>
          </p:cNvPr>
          <p:cNvSpPr txBox="1"/>
          <p:nvPr/>
        </p:nvSpPr>
        <p:spPr>
          <a:xfrm>
            <a:off x="966793" y="2560320"/>
            <a:ext cx="223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is OK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DAAD4-17C8-B2E2-9D89-4B6349D51AB3}"/>
              </a:ext>
            </a:extLst>
          </p:cNvPr>
          <p:cNvSpPr txBox="1"/>
          <p:nvPr/>
        </p:nvSpPr>
        <p:spPr>
          <a:xfrm>
            <a:off x="694944" y="3694176"/>
            <a:ext cx="2502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done ..only keep the name as ID ( primary key )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7A35A-F0AE-40DA-62A3-65098801B2AB}"/>
              </a:ext>
            </a:extLst>
          </p:cNvPr>
          <p:cNvSpPr txBox="1"/>
          <p:nvPr/>
        </p:nvSpPr>
        <p:spPr>
          <a:xfrm>
            <a:off x="1682496" y="525794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table : </a:t>
            </a:r>
            <a:r>
              <a:rPr lang="fr-FR" dirty="0" err="1"/>
              <a:t>Palworld_Data-hide</a:t>
            </a:r>
            <a:r>
              <a:rPr lang="fr-FR" dirty="0"/>
              <a:t> </a:t>
            </a:r>
            <a:r>
              <a:rPr lang="fr-FR" dirty="0" err="1"/>
              <a:t>pallu</a:t>
            </a:r>
            <a:r>
              <a:rPr lang="fr-FR" dirty="0"/>
              <a:t> </a:t>
            </a:r>
            <a:r>
              <a:rPr lang="fr-FR" dirty="0" err="1"/>
              <a:t>attrib</a:t>
            </a:r>
            <a:r>
              <a:rPr lang="fr-FR" dirty="0"/>
              <a:t>, </a:t>
            </a:r>
            <a:r>
              <a:rPr lang="fr-FR" dirty="0" err="1"/>
              <a:t>names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normelized</a:t>
            </a:r>
            <a:r>
              <a:rPr lang="fr-FR" dirty="0"/>
              <a:t> to </a:t>
            </a:r>
            <a:r>
              <a:rPr lang="fr-FR" dirty="0" err="1"/>
              <a:t>name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555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56370-8B54-6A76-4D0C-0E656E37E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42B3A2-70C2-91A5-91FC-795FB618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4B10F6-244C-2797-9AA3-F464E7DB02DA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7F995-EC57-95E5-6F5F-D9D6920DA305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EDF3B8-CEAB-2254-A2FA-CECBDFAF3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95F0B0-7044-7A4F-0191-9006C930BF4B}"/>
              </a:ext>
            </a:extLst>
          </p:cNvPr>
          <p:cNvSpPr txBox="1"/>
          <p:nvPr/>
        </p:nvSpPr>
        <p:spPr>
          <a:xfrm>
            <a:off x="274197" y="881316"/>
            <a:ext cx="7651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0200F-7820-09BB-7AC8-5FB254890346}"/>
              </a:ext>
            </a:extLst>
          </p:cNvPr>
          <p:cNvSpPr txBox="1"/>
          <p:nvPr/>
        </p:nvSpPr>
        <p:spPr>
          <a:xfrm>
            <a:off x="379476" y="1584033"/>
            <a:ext cx="8069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Palworld_Data-hide</a:t>
            </a:r>
            <a:r>
              <a:rPr lang="fr-FR" dirty="0"/>
              <a:t> </a:t>
            </a:r>
            <a:r>
              <a:rPr lang="fr-FR" dirty="0" err="1"/>
              <a:t>pallu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 : </a:t>
            </a:r>
            <a:r>
              <a:rPr lang="fr-FR" dirty="0" err="1"/>
              <a:t>IsPal</a:t>
            </a:r>
            <a:r>
              <a:rPr lang="fr-FR" dirty="0"/>
              <a:t> a </a:t>
            </a:r>
            <a:r>
              <a:rPr lang="fr-FR" dirty="0" err="1"/>
              <a:t>enleuver</a:t>
            </a:r>
            <a:r>
              <a:rPr lang="fr-FR" dirty="0"/>
              <a:t> parque c tout : TRUE</a:t>
            </a:r>
          </a:p>
          <a:p>
            <a:endParaRPr lang="fr-FR" dirty="0"/>
          </a:p>
          <a:p>
            <a:r>
              <a:rPr lang="fr-FR" dirty="0"/>
              <a:t>There are </a:t>
            </a:r>
            <a:r>
              <a:rPr lang="fr-FR" dirty="0" err="1"/>
              <a:t>may</a:t>
            </a:r>
            <a:r>
              <a:rPr lang="fr-FR" dirty="0"/>
              <a:t> ‘</a:t>
            </a:r>
            <a:r>
              <a:rPr lang="fr-FR" dirty="0" err="1"/>
              <a:t>useless</a:t>
            </a:r>
            <a:r>
              <a:rPr lang="fr-FR" dirty="0"/>
              <a:t> </a:t>
            </a:r>
            <a:r>
              <a:rPr lang="fr-FR" dirty="0" err="1"/>
              <a:t>coloumns</a:t>
            </a:r>
            <a:r>
              <a:rPr lang="fr-FR" dirty="0"/>
              <a:t> but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left</a:t>
            </a:r>
            <a:r>
              <a:rPr lang="fr-FR" dirty="0"/>
              <a:t> as </a:t>
            </a:r>
            <a:r>
              <a:rPr lang="fr-FR" dirty="0" err="1"/>
              <a:t>they</a:t>
            </a:r>
            <a:r>
              <a:rPr lang="fr-FR" dirty="0"/>
              <a:t> are’, a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as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expression on </a:t>
            </a:r>
            <a:r>
              <a:rPr lang="fr-FR" dirty="0" err="1"/>
              <a:t>excel</a:t>
            </a:r>
            <a:r>
              <a:rPr lang="fr-FR" dirty="0"/>
              <a:t>: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854A95-C19D-75EE-3639-457DA5CCE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16" y="3332960"/>
            <a:ext cx="8293608" cy="903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9D9C41-D791-8896-5A08-EC4BDC574F44}"/>
              </a:ext>
            </a:extLst>
          </p:cNvPr>
          <p:cNvSpPr txBox="1"/>
          <p:nvPr/>
        </p:nvSpPr>
        <p:spPr>
          <a:xfrm>
            <a:off x="749808" y="4654296"/>
            <a:ext cx="5449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</a:t>
            </a:r>
            <a:r>
              <a:rPr lang="en-US" dirty="0" err="1"/>
              <a:t>Organisation</a:t>
            </a:r>
            <a:r>
              <a:rPr lang="en-US" dirty="0"/>
              <a:t> </a:t>
            </a:r>
            <a:r>
              <a:rPr lang="en-US" dirty="0" err="1"/>
              <a:t>colum</a:t>
            </a:r>
            <a:r>
              <a:rPr lang="en-US" dirty="0"/>
              <a:t> was removed it all contain the same : </a:t>
            </a:r>
            <a:r>
              <a:rPr lang="en-US" dirty="0" err="1"/>
              <a:t>EPalOrganizationType</a:t>
            </a:r>
            <a:r>
              <a:rPr lang="en-US" dirty="0"/>
              <a:t>::None, also weapon and weapon equip : </a:t>
            </a:r>
            <a:r>
              <a:rPr lang="en-US" dirty="0" err="1"/>
              <a:t>EPalWeaponType</a:t>
            </a:r>
            <a:r>
              <a:rPr lang="en-US" dirty="0"/>
              <a:t>::None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9257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BAF83-A3AA-2E94-C9FC-E59B1D7B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E16F55-2A48-5BE9-38E1-E1C1D76C88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5AF395-55DC-6379-EDD7-CCDB90CFB29A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1A6DC-1540-0404-9893-6EDDFB0B8D33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2722C-B557-7522-473C-C9DEDE849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16B525-7400-D8BB-0D51-86515A5C3FA9}"/>
              </a:ext>
            </a:extLst>
          </p:cNvPr>
          <p:cNvSpPr txBox="1"/>
          <p:nvPr/>
        </p:nvSpPr>
        <p:spPr>
          <a:xfrm>
            <a:off x="274197" y="881316"/>
            <a:ext cx="7651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75E23-AE28-DA6D-E0AE-3D61F6FB338F}"/>
              </a:ext>
            </a:extLst>
          </p:cNvPr>
          <p:cNvSpPr txBox="1"/>
          <p:nvPr/>
        </p:nvSpPr>
        <p:spPr>
          <a:xfrm>
            <a:off x="379476" y="1584033"/>
            <a:ext cx="80695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Primary</a:t>
            </a:r>
            <a:r>
              <a:rPr lang="fr-FR" dirty="0"/>
              <a:t> key : </a:t>
            </a:r>
            <a:r>
              <a:rPr lang="fr-FR" dirty="0" err="1"/>
              <a:t>name</a:t>
            </a:r>
            <a:r>
              <a:rPr lang="fr-FR" dirty="0"/>
              <a:t>? : in combat </a:t>
            </a:r>
            <a:r>
              <a:rPr lang="fr-FR" dirty="0" err="1"/>
              <a:t>attributes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changed</a:t>
            </a:r>
            <a:r>
              <a:rPr lang="fr-FR" dirty="0"/>
              <a:t> Name to </a:t>
            </a:r>
            <a:r>
              <a:rPr lang="fr-FR" dirty="0" err="1"/>
              <a:t>name</a:t>
            </a:r>
            <a:endParaRPr lang="fr-FR" dirty="0"/>
          </a:p>
          <a:p>
            <a:r>
              <a:rPr lang="fr-FR" dirty="0"/>
              <a:t>Et dans Job </a:t>
            </a:r>
            <a:r>
              <a:rPr lang="fr-FR" dirty="0" err="1"/>
              <a:t>Skills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changed</a:t>
            </a:r>
            <a:r>
              <a:rPr lang="fr-FR" dirty="0"/>
              <a:t> English Name to </a:t>
            </a:r>
            <a:r>
              <a:rPr lang="fr-FR" dirty="0" err="1"/>
              <a:t>name</a:t>
            </a:r>
            <a:endParaRPr lang="fr-FR" dirty="0"/>
          </a:p>
          <a:p>
            <a:endParaRPr lang="fr-FR" dirty="0"/>
          </a:p>
          <a:p>
            <a:r>
              <a:rPr lang="fr-FR" dirty="0"/>
              <a:t>The ID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anything</a:t>
            </a:r>
            <a:r>
              <a:rPr lang="fr-FR" dirty="0"/>
              <a:t> 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unconsistant</a:t>
            </a:r>
            <a:r>
              <a:rPr lang="fr-FR" dirty="0"/>
              <a:t>,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68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EE1FD-77CF-4D1D-3966-78EF499B1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97BA91-FE31-126A-1B97-D2B89900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4AF595-DC7A-46C4-D9A9-B502687FF614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7DB5B-F977-ABF2-539F-EA4552F9E44E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983B2-8050-5CDA-2408-DB71CC91C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32D85A-3EAA-F20A-0044-2C3DB94252FA}"/>
              </a:ext>
            </a:extLst>
          </p:cNvPr>
          <p:cNvSpPr txBox="1"/>
          <p:nvPr/>
        </p:nvSpPr>
        <p:spPr>
          <a:xfrm>
            <a:off x="934974" y="1742294"/>
            <a:ext cx="76512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2. Installation de </a:t>
            </a:r>
            <a:r>
              <a:rPr lang="fr-FR" b="1" dirty="0" err="1"/>
              <a:t>MariaDB</a:t>
            </a:r>
            <a:r>
              <a:rPr lang="fr-FR" b="1" dirty="0"/>
              <a:t> (ou MySQL) + </a:t>
            </a:r>
            <a:r>
              <a:rPr lang="fr-FR" b="1" dirty="0" err="1"/>
              <a:t>HeidiSQL</a:t>
            </a:r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Installer </a:t>
            </a:r>
            <a:r>
              <a:rPr lang="fr-FR" dirty="0" err="1"/>
              <a:t>MariaDB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Configurer l’utilisateur root avec un mot de passe sécurisé</a:t>
            </a:r>
          </a:p>
          <a:p>
            <a:pPr marL="285750" indent="-285750">
              <a:buFontTx/>
              <a:buChar char="-"/>
            </a:pPr>
            <a:r>
              <a:rPr lang="fr-FR" dirty="0"/>
              <a:t>Vérifier le bon fonctionnement de l’interface </a:t>
            </a:r>
            <a:r>
              <a:rPr lang="fr-FR" dirty="0" err="1"/>
              <a:t>HeidiSQL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078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086A5-67AC-9517-2D76-EB7AC0FDD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19D879-0907-D008-AAF1-90E71F0A84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B23EB8-1C99-020B-94DD-2869C95AD18E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C6EA9-6847-30E4-7091-1A6F41F75ADA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40D7A-1816-C952-B433-6D8FF585D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7B3936-9800-4467-6481-E46B46E3D56E}"/>
              </a:ext>
            </a:extLst>
          </p:cNvPr>
          <p:cNvSpPr txBox="1"/>
          <p:nvPr/>
        </p:nvSpPr>
        <p:spPr>
          <a:xfrm>
            <a:off x="697230" y="1831057"/>
            <a:ext cx="61699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3. Création de la base de données</a:t>
            </a:r>
          </a:p>
          <a:p>
            <a:endParaRPr lang="fr-FR" dirty="0"/>
          </a:p>
          <a:p>
            <a:r>
              <a:rPr lang="fr-FR" dirty="0"/>
              <a:t>Se connecter via le terminal </a:t>
            </a:r>
            <a:r>
              <a:rPr lang="fr-FR" dirty="0" err="1"/>
              <a:t>MariaDBCréer</a:t>
            </a:r>
            <a:r>
              <a:rPr lang="fr-FR" dirty="0"/>
              <a:t> la base : </a:t>
            </a:r>
            <a:r>
              <a:rPr lang="fr-FR" dirty="0" err="1"/>
              <a:t>palworld_databaseAfficher</a:t>
            </a:r>
            <a:r>
              <a:rPr lang="fr-FR" dirty="0"/>
              <a:t> les bases </a:t>
            </a:r>
            <a:r>
              <a:rPr lang="fr-FR" dirty="0" err="1"/>
              <a:t>existantesSélectionner</a:t>
            </a:r>
            <a:r>
              <a:rPr lang="fr-FR" dirty="0"/>
              <a:t> </a:t>
            </a:r>
            <a:r>
              <a:rPr lang="fr-FR" dirty="0" err="1"/>
              <a:t>palworld_database</a:t>
            </a:r>
            <a:r>
              <a:rPr lang="fr-FR" dirty="0"/>
              <a:t> pour la suite</a:t>
            </a:r>
          </a:p>
        </p:txBody>
      </p:sp>
    </p:spTree>
    <p:extLst>
      <p:ext uri="{BB962C8B-B14F-4D97-AF65-F5344CB8AC3E}">
        <p14:creationId xmlns:p14="http://schemas.microsoft.com/office/powerpoint/2010/main" val="782944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6309B-C26B-F7B1-A158-D42CC72E0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41757D-C963-DB37-9F72-CFFC851D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D45EC4-3D04-03D4-8D9C-EEB01F2F2DAE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6EED8-6427-94FF-C6B6-17CE8477735C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6218F-6A47-C970-D4F2-F7D95CA38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775273-4177-792C-118C-3FE554BA0F05}"/>
              </a:ext>
            </a:extLst>
          </p:cNvPr>
          <p:cNvSpPr txBox="1"/>
          <p:nvPr/>
        </p:nvSpPr>
        <p:spPr>
          <a:xfrm>
            <a:off x="761238" y="1784889"/>
            <a:ext cx="75415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4. Création des tables</a:t>
            </a:r>
          </a:p>
          <a:p>
            <a:endParaRPr lang="fr-FR" b="1" dirty="0"/>
          </a:p>
          <a:p>
            <a:r>
              <a:rPr lang="fr-FR" dirty="0"/>
              <a:t>Importer les 6 fichiers dans 6 tables :</a:t>
            </a:r>
          </a:p>
          <a:p>
            <a:pPr marL="342900" indent="-342900">
              <a:buAutoNum type="alphaLcPeriod"/>
            </a:pPr>
            <a:r>
              <a:rPr lang="fr-FR" dirty="0"/>
              <a:t>combat-</a:t>
            </a:r>
            <a:r>
              <a:rPr lang="fr-FR" dirty="0" err="1"/>
              <a:t>attribute</a:t>
            </a:r>
            <a:endParaRPr lang="fr-FR" dirty="0"/>
          </a:p>
          <a:p>
            <a:pPr marL="342900" indent="-342900">
              <a:buAutoNum type="alphaLcPeriod"/>
            </a:pPr>
            <a:r>
              <a:rPr lang="fr-FR" dirty="0"/>
              <a:t> job-</a:t>
            </a:r>
            <a:r>
              <a:rPr lang="fr-FR" dirty="0" err="1"/>
              <a:t>skill</a:t>
            </a:r>
            <a:endParaRPr lang="fr-FR" dirty="0"/>
          </a:p>
          <a:p>
            <a:pPr marL="342900" indent="-342900">
              <a:buAutoNum type="alphaLcPeriod"/>
            </a:pPr>
            <a:r>
              <a:rPr lang="fr-FR" dirty="0" err="1"/>
              <a:t>hidden-attribute</a:t>
            </a:r>
            <a:endParaRPr lang="fr-FR" dirty="0"/>
          </a:p>
          <a:p>
            <a:pPr marL="342900" indent="-342900">
              <a:buAutoNum type="alphaLcPeriod"/>
            </a:pPr>
            <a:r>
              <a:rPr lang="fr-FR" dirty="0" err="1"/>
              <a:t>refresh</a:t>
            </a:r>
            <a:r>
              <a:rPr lang="fr-FR" dirty="0"/>
              <a:t>-area</a:t>
            </a:r>
          </a:p>
          <a:p>
            <a:pPr marL="342900" indent="-342900">
              <a:buAutoNum type="alphaLcPeriod"/>
            </a:pPr>
            <a:r>
              <a:rPr lang="fr-FR" dirty="0" err="1"/>
              <a:t>ordinary</a:t>
            </a:r>
            <a:r>
              <a:rPr lang="fr-FR" dirty="0"/>
              <a:t>-boss-</a:t>
            </a:r>
            <a:r>
              <a:rPr lang="fr-FR" dirty="0" err="1"/>
              <a:t>attribute</a:t>
            </a:r>
            <a:endParaRPr lang="fr-FR" dirty="0"/>
          </a:p>
          <a:p>
            <a:pPr marL="342900" indent="-342900">
              <a:buAutoNum type="alphaLcPeriod"/>
            </a:pPr>
            <a:r>
              <a:rPr lang="fr-FR" dirty="0" err="1"/>
              <a:t>tower</a:t>
            </a:r>
            <a:r>
              <a:rPr lang="fr-FR" dirty="0"/>
              <a:t>-boss-</a:t>
            </a:r>
            <a:r>
              <a:rPr lang="fr-FR" dirty="0" err="1"/>
              <a:t>attribute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009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686EE-6B88-6E91-1C93-7E37F67F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3EC893-8132-093F-4143-26BBEF36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0588C1-9181-81E5-520B-AA18B9BE5B06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F0878-15D9-D4BF-25D0-18FBE937DD2D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10EB5-623D-44C3-E542-C24A1F03F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C7A9BC-6683-F625-6B79-DF64B665736E}"/>
              </a:ext>
            </a:extLst>
          </p:cNvPr>
          <p:cNvSpPr txBox="1"/>
          <p:nvPr/>
        </p:nvSpPr>
        <p:spPr>
          <a:xfrm>
            <a:off x="1117854" y="2114264"/>
            <a:ext cx="5676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Nettoyage des données</a:t>
            </a:r>
          </a:p>
          <a:p>
            <a:endParaRPr lang="fr-FR" b="1" dirty="0"/>
          </a:p>
          <a:p>
            <a:pPr marL="285750" indent="-285750">
              <a:buFontTx/>
              <a:buChar char="-"/>
            </a:pPr>
            <a:r>
              <a:rPr lang="fr-FR" dirty="0"/>
              <a:t>Traitement des valeurs manquantes</a:t>
            </a:r>
          </a:p>
          <a:p>
            <a:pPr marL="285750" indent="-285750">
              <a:buFontTx/>
              <a:buChar char="-"/>
            </a:pPr>
            <a:r>
              <a:rPr lang="fr-FR" dirty="0"/>
              <a:t>Correction des erreurs et types de données</a:t>
            </a:r>
          </a:p>
          <a:p>
            <a:pPr marL="285750" indent="-285750">
              <a:buFontTx/>
              <a:buChar char="-"/>
            </a:pPr>
            <a:r>
              <a:rPr lang="fr-FR" dirty="0"/>
              <a:t>Normalisation des formats</a:t>
            </a:r>
          </a:p>
          <a:p>
            <a:pPr marL="285750" indent="-285750">
              <a:buFontTx/>
              <a:buChar char="-"/>
            </a:pPr>
            <a:r>
              <a:rPr lang="fr-FR" dirty="0"/>
              <a:t>Suppression des doublons et redondances</a:t>
            </a:r>
          </a:p>
        </p:txBody>
      </p:sp>
    </p:spTree>
    <p:extLst>
      <p:ext uri="{BB962C8B-B14F-4D97-AF65-F5344CB8AC3E}">
        <p14:creationId xmlns:p14="http://schemas.microsoft.com/office/powerpoint/2010/main" val="167863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C8667-E6FF-06E6-53CF-C92F639AB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57D551-923F-8ACC-BB97-CC425855E9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A7E8ED-477D-7A4E-B051-D5DFB1D2CF77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543B0-F44A-4FCA-7A8F-DB4B0532709A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3CFDC-5FD9-FB5E-7F31-C1C5F4FFC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85BAD-BF14-22EB-54B4-139F7E6FFFA2}"/>
              </a:ext>
            </a:extLst>
          </p:cNvPr>
          <p:cNvSpPr txBox="1"/>
          <p:nvPr/>
        </p:nvSpPr>
        <p:spPr>
          <a:xfrm>
            <a:off x="742950" y="780991"/>
            <a:ext cx="685571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1200" b="1" dirty="0"/>
              <a:t>6. Analyse exploratoire avec SQL + Visualisation Python</a:t>
            </a:r>
          </a:p>
          <a:p>
            <a:pPr>
              <a:buNone/>
            </a:pPr>
            <a:r>
              <a:rPr lang="fr-FR" sz="1200" b="1" dirty="0"/>
              <a:t>Statistiques descriptives et visualisations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a. Distribution de la </a:t>
            </a:r>
            <a:r>
              <a:rPr lang="fr-FR" sz="1200" b="1" dirty="0"/>
              <a:t>taille</a:t>
            </a:r>
            <a:r>
              <a:rPr lang="fr-FR" sz="1200" dirty="0"/>
              <a:t> des Pals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b. Distribution des </a:t>
            </a:r>
            <a:r>
              <a:rPr lang="fr-FR" sz="1200" b="1" dirty="0"/>
              <a:t>catégories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c. Distribution des </a:t>
            </a:r>
            <a:r>
              <a:rPr lang="fr-FR" sz="1200" b="1" dirty="0"/>
              <a:t>points de vie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d. Distribution de la </a:t>
            </a:r>
            <a:r>
              <a:rPr lang="fr-FR" sz="1200" b="1" dirty="0"/>
              <a:t>rareté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e. Distribution de la </a:t>
            </a:r>
            <a:r>
              <a:rPr lang="fr-FR" sz="1200" b="1" dirty="0"/>
              <a:t>consommation alimentaire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f. Pals utiles à la production (ranch : laine, œuf, lait…)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g. Top 10 des </a:t>
            </a:r>
            <a:r>
              <a:rPr lang="fr-FR" sz="1200" b="1" dirty="0"/>
              <a:t>Pals les plus puissants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h. Corrélations entre </a:t>
            </a:r>
            <a:r>
              <a:rPr lang="fr-FR" sz="1200" b="1" dirty="0"/>
              <a:t>attributs de combat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i. Impact de la </a:t>
            </a:r>
            <a:r>
              <a:rPr lang="fr-FR" sz="1200" b="1" dirty="0"/>
              <a:t>rareté</a:t>
            </a:r>
            <a:r>
              <a:rPr lang="fr-FR" sz="1200" dirty="0"/>
              <a:t> sur les attributs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j. Rareté moyenne des Pals à </a:t>
            </a:r>
            <a:r>
              <a:rPr lang="fr-FR" sz="1200" b="1" dirty="0"/>
              <a:t>forte attaque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k. Influence de la </a:t>
            </a:r>
            <a:r>
              <a:rPr lang="fr-FR" sz="1200" b="1" dirty="0"/>
              <a:t>taille</a:t>
            </a:r>
            <a:r>
              <a:rPr lang="fr-FR" sz="1200" dirty="0"/>
              <a:t> sur la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l. Les Pals rapides sont-ils plus </a:t>
            </a:r>
            <a:r>
              <a:rPr lang="fr-FR" sz="1200" b="1" dirty="0"/>
              <a:t>efficaces</a:t>
            </a:r>
            <a:r>
              <a:rPr lang="fr-FR" sz="1200" dirty="0"/>
              <a:t>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m. Proposer une </a:t>
            </a:r>
            <a:r>
              <a:rPr lang="fr-FR" sz="1200" b="1" dirty="0"/>
              <a:t>équipe équilibrée</a:t>
            </a:r>
            <a:r>
              <a:rPr lang="fr-FR" sz="1200" dirty="0"/>
              <a:t> (5 Pals)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n. Compétences de travail </a:t>
            </a:r>
            <a:r>
              <a:rPr lang="fr-FR" sz="1200" b="1" dirty="0"/>
              <a:t>les plus répandues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o. Compétences de travail </a:t>
            </a:r>
            <a:r>
              <a:rPr lang="fr-FR" sz="1200" b="1" dirty="0"/>
              <a:t>les moins répandues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p. Nombre de Pals adaptés au </a:t>
            </a:r>
            <a:r>
              <a:rPr lang="fr-FR" sz="1200" b="1" dirty="0"/>
              <a:t>travail de nuit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q. Traits communs des Pals de </a:t>
            </a:r>
            <a:r>
              <a:rPr lang="fr-FR" sz="1200" b="1" dirty="0"/>
              <a:t>travail de nuit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r. Rareté moyenne des Pals les plus </a:t>
            </a:r>
            <a:r>
              <a:rPr lang="fr-FR" sz="1200" b="1" dirty="0"/>
              <a:t>polyvalents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s. Pals avec </a:t>
            </a:r>
            <a:r>
              <a:rPr lang="fr-FR" sz="1200" b="1" dirty="0"/>
              <a:t>vitesse de travail</a:t>
            </a:r>
            <a:r>
              <a:rPr lang="fr-FR" sz="1200" dirty="0"/>
              <a:t> maximale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t. Pals les plus </a:t>
            </a:r>
            <a:r>
              <a:rPr lang="fr-FR" sz="1200" b="1" dirty="0"/>
              <a:t>faciles à capturer</a:t>
            </a:r>
            <a:r>
              <a:rPr lang="fr-FR" sz="1200" dirty="0"/>
              <a:t> + stratégie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u. Boss avec </a:t>
            </a:r>
            <a:r>
              <a:rPr lang="fr-FR" sz="1200" b="1" dirty="0"/>
              <a:t>attributs de combat</a:t>
            </a:r>
            <a:r>
              <a:rPr lang="fr-FR" sz="1200" dirty="0"/>
              <a:t> les plus forts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v. Répartition des </a:t>
            </a:r>
            <a:r>
              <a:rPr lang="fr-FR" sz="1200" b="1" dirty="0"/>
              <a:t>niveaux d’apparition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w. Répartition des </a:t>
            </a:r>
            <a:r>
              <a:rPr lang="fr-FR" sz="1200" b="1" dirty="0"/>
              <a:t>zones d’apparition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x. Autres analyses personnelles à creuser</a:t>
            </a:r>
          </a:p>
        </p:txBody>
      </p:sp>
    </p:spTree>
    <p:extLst>
      <p:ext uri="{BB962C8B-B14F-4D97-AF65-F5344CB8AC3E}">
        <p14:creationId xmlns:p14="http://schemas.microsoft.com/office/powerpoint/2010/main" val="2157135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B9EE9-D11E-CB72-0E37-27CE7463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E6C086-27FB-7791-5E2D-7166694C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6E2359-6AAD-B8CD-6E36-2536920C6E39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FE794-A9B3-A2BD-ECBD-00D13CAD1234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0933A-B007-35F1-45D0-E6E87427D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2FF34B-43E4-FCD3-E9BB-D7AF649009C3}"/>
              </a:ext>
            </a:extLst>
          </p:cNvPr>
          <p:cNvSpPr txBox="1"/>
          <p:nvPr/>
        </p:nvSpPr>
        <p:spPr>
          <a:xfrm>
            <a:off x="1003045" y="2662053"/>
            <a:ext cx="62613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/>
              <a:t>7. Analyse complémentaire libre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Étendre l’exploration avec vos propres idées d’analyse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Aller au-delà des questions guidées</a:t>
            </a:r>
          </a:p>
        </p:txBody>
      </p:sp>
    </p:spTree>
    <p:extLst>
      <p:ext uri="{BB962C8B-B14F-4D97-AF65-F5344CB8AC3E}">
        <p14:creationId xmlns:p14="http://schemas.microsoft.com/office/powerpoint/2010/main" val="195105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A1C3F-9298-8E7A-E9B8-B77C6AD2F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35F728-F582-B280-4298-91F673D44B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F5F3D9-E497-C690-29EE-C412C93E7223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F1FA-37D7-8FF2-0984-B482A9A3060E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0DC16-EBBA-C9BC-57C8-138842619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Project Objective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Analyze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/>
              <a:t>Palworld</a:t>
            </a:r>
            <a:r>
              <a:rPr lang="fr-FR" dirty="0"/>
              <a:t> (Pals).</a:t>
            </a:r>
          </a:p>
          <a:p>
            <a:r>
              <a:rPr lang="fr-FR" dirty="0"/>
              <a:t>Clean, explore and </a:t>
            </a:r>
            <a:r>
              <a:rPr lang="fr-FR" dirty="0" err="1"/>
              <a:t>visualize</a:t>
            </a:r>
            <a:r>
              <a:rPr lang="fr-FR" dirty="0"/>
              <a:t> data.</a:t>
            </a:r>
          </a:p>
          <a:p>
            <a:r>
              <a:rPr lang="fr-FR" dirty="0" err="1"/>
              <a:t>Build</a:t>
            </a:r>
            <a:r>
              <a:rPr lang="fr-FR" dirty="0"/>
              <a:t> an interactive </a:t>
            </a:r>
            <a:r>
              <a:rPr lang="fr-FR" dirty="0" err="1"/>
              <a:t>Streamlit</a:t>
            </a:r>
            <a:r>
              <a:rPr lang="fr-FR" dirty="0"/>
              <a:t> </a:t>
            </a:r>
            <a:r>
              <a:rPr lang="fr-FR" dirty="0" err="1"/>
              <a:t>dashboard</a:t>
            </a:r>
            <a:r>
              <a:rPr lang="fr-FR" dirty="0"/>
              <a:t>.</a:t>
            </a:r>
          </a:p>
          <a:p>
            <a:r>
              <a:rPr lang="fr-FR" dirty="0" err="1"/>
              <a:t>Deliverables</a:t>
            </a:r>
            <a:r>
              <a:rPr lang="fr-FR" dirty="0"/>
              <a:t>: </a:t>
            </a:r>
            <a:r>
              <a:rPr lang="fr-FR" dirty="0" err="1"/>
              <a:t>Jupyter</a:t>
            </a:r>
            <a:r>
              <a:rPr lang="fr-FR" dirty="0"/>
              <a:t> Notebook, </a:t>
            </a:r>
            <a:r>
              <a:rPr lang="fr-FR" dirty="0" err="1"/>
              <a:t>Streamlit</a:t>
            </a:r>
            <a:r>
              <a:rPr lang="fr-FR" dirty="0"/>
              <a:t> App, README.md, Slides, GitHub Repo.</a:t>
            </a:r>
          </a:p>
        </p:txBody>
      </p:sp>
    </p:spTree>
    <p:extLst>
      <p:ext uri="{BB962C8B-B14F-4D97-AF65-F5344CB8AC3E}">
        <p14:creationId xmlns:p14="http://schemas.microsoft.com/office/powerpoint/2010/main" val="3811761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3F680-9161-2C0B-2442-AC1BF779A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65EEA0-465E-7B58-D064-FE1C76403F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9A0C81-271B-3FF4-182C-208E9F40BC05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0A824-01DE-A8A8-DC89-06845DFC86E2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70775-5C88-6CBF-B766-B7F6B04DC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CEDD76-5472-814B-AC6A-613341AFC2A4}"/>
              </a:ext>
            </a:extLst>
          </p:cNvPr>
          <p:cNvSpPr txBox="1"/>
          <p:nvPr/>
        </p:nvSpPr>
        <p:spPr>
          <a:xfrm>
            <a:off x="1333881" y="2548498"/>
            <a:ext cx="57675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 dirty="0"/>
              <a:t>8. Création de l’application </a:t>
            </a:r>
            <a:r>
              <a:rPr lang="fr-FR" b="1" dirty="0" err="1"/>
              <a:t>Streamlit</a:t>
            </a:r>
            <a:r>
              <a:rPr lang="fr-FR" b="1" dirty="0"/>
              <a:t> ("</a:t>
            </a:r>
            <a:r>
              <a:rPr lang="fr-FR" b="1" dirty="0" err="1"/>
              <a:t>Palstream</a:t>
            </a:r>
            <a:r>
              <a:rPr lang="fr-FR" b="1" dirty="0"/>
              <a:t>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Afficher uniquement les </a:t>
            </a:r>
            <a:r>
              <a:rPr lang="fr-FR" b="1" dirty="0"/>
              <a:t>visualisations clés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Application centrée sur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Optimisation des stratégies de </a:t>
            </a:r>
            <a:r>
              <a:rPr lang="fr-FR" b="1" dirty="0"/>
              <a:t>combat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Optimisation de la </a:t>
            </a:r>
            <a:r>
              <a:rPr lang="fr-FR" b="1" dirty="0"/>
              <a:t>production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8050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48708-0BD0-E247-AFA4-3D11D48B7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2AF62F-87EE-C655-7F89-A1F2EE5A21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29194B-EA31-CB82-9F78-775478413C1F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85DFA0-5F4E-FA9F-A588-D19FCF6D9F87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F6C46-9E17-D94F-C532-080AD4044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34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22336-DB94-735D-5CD6-0A1F75401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46FDD0-BF00-046C-78E0-5CB58A1628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AB3B02-AFCC-7AB4-13CE-3D60AF60465F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7E987-B1B3-BB6B-BB0E-1A17431B097F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F9FB1-E26A-1831-0A45-4CFE09442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59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D5C44-E7A6-9F12-C16D-213F73568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8870CD-D721-587E-31A1-5F1CC3A623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5B28B7-6828-FAB0-F5D6-1A54F0782B22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0F9DB-3EE7-3E46-98FF-460B6D4B6FE5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13E77-FF71-5412-AA17-08755FA5D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04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CBCBA-9CA1-E0B6-3991-623E0AA20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2B4B2C-F6CB-7730-CE1C-3CC72C12D5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E79707-5B92-C965-7955-15B995877A7D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6EA14-E910-62CC-7378-AB0AAE1C0571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BAEB4-B36A-13B6-59DE-BA7325EA1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11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E4D06-DA92-96BE-9294-A696488EB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B8C903-F385-067D-1932-6D990112A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56B148-A132-9EF1-8B16-E9D622AE6B73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DDD1F-5581-2AB0-1C82-9D6D2179AF77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422A6-C275-8875-CF9D-8823A0AF7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04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1D9AD-82D9-E988-B203-F0C1874E2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E5FB3D-EF02-698C-0137-46F3757419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D5ED6E-3654-BD82-B6A2-7F6A7C13D50B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FE71D-6BEA-5843-A551-5C6038A07728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78F97-5305-D19F-AE6E-1CCB6C95B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37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5E680-2803-8AD9-928B-FB0600392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DCACF1-2A89-1D39-154E-C9A06334A8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05314B-FC2D-46CB-59C9-AAD9D6AFBB8D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4C1D7-17E0-0A07-BF83-8DC5612E705C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D942B-D11C-4CEF-0190-ACB4EF6C2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93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BEEEF-4FDC-4717-B69E-8E82751C5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BF9D31-DBC7-DCF7-743A-50FD816A2F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EE4D77-935F-BED3-5452-1426880AE095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01A67-EAB3-E4B9-3853-8E6FF61EB4CA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AAC8A-7E01-94B9-DDBD-845F4A390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7E43B-DF1D-AEEA-EB20-D73CDC8FD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72D690-ED17-FC5D-491E-71F7734352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79C2DA-C5F1-E3EE-579A-141DFEF38538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CAA71-4CEB-7EF7-E726-82AA430FD3C7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92685-A789-65CE-6DD4-F69AB9F99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1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0487A-59AF-825D-D4BD-F38549601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DFC7F9-C529-1E31-362B-50EB72E0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0C8247-03A2-8E95-6DB8-41229A84325E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B99D6-D21F-2232-FC73-0F0192B107B3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9E2ED-BC01-7F63-5C1F-3E712E358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49E995-BCBF-6AAB-BCEB-1BBDD7022763}"/>
              </a:ext>
            </a:extLst>
          </p:cNvPr>
          <p:cNvSpPr txBox="1"/>
          <p:nvPr/>
        </p:nvSpPr>
        <p:spPr>
          <a:xfrm>
            <a:off x="934974" y="1742294"/>
            <a:ext cx="765124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  <a:p>
            <a:endParaRPr lang="fr-FR" sz="2800" b="1" dirty="0"/>
          </a:p>
          <a:p>
            <a:r>
              <a:rPr lang="fr-FR" sz="2800" dirty="0"/>
              <a:t>Télécharger et charger le </a:t>
            </a:r>
            <a:r>
              <a:rPr lang="fr-FR" sz="2800" dirty="0" err="1"/>
              <a:t>dataset</a:t>
            </a:r>
            <a:r>
              <a:rPr lang="fr-FR" sz="2800" dirty="0"/>
              <a:t> fourni (6 fichiers).</a:t>
            </a:r>
          </a:p>
          <a:p>
            <a:r>
              <a:rPr lang="fr-FR" sz="2800" dirty="0"/>
              <a:t>Examiner les tables, le nombre de colonnes, les types de données :Qualitatives vs quantitatives</a:t>
            </a:r>
          </a:p>
          <a:p>
            <a:r>
              <a:rPr lang="fr-FR" sz="2800" dirty="0"/>
              <a:t>Valeurs erronées, manquantes, doublons, </a:t>
            </a:r>
            <a:r>
              <a:rPr lang="fr-FR" sz="2800" dirty="0" err="1"/>
              <a:t>incohérencesChamps</a:t>
            </a:r>
            <a:r>
              <a:rPr lang="fr-FR" sz="2800" dirty="0"/>
              <a:t> intéressants pour l’analyse</a:t>
            </a:r>
          </a:p>
        </p:txBody>
      </p:sp>
    </p:spTree>
    <p:extLst>
      <p:ext uri="{BB962C8B-B14F-4D97-AF65-F5344CB8AC3E}">
        <p14:creationId xmlns:p14="http://schemas.microsoft.com/office/powerpoint/2010/main" val="3645390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2B5AE-4E7D-6D17-FF94-1DA97AFC0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F8D658-FEC6-9732-9AE0-F3B4DB51C3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8C71B1-8AA4-74D9-673A-68CB91F0C886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0E886-8B09-A6A5-714A-A8F1CEC8B6AA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D53EF-491E-0BDB-A0D0-B158B46C8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5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7055-0629-A2F3-2AF5-51A393A37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92EB91-7377-F87E-3968-9D9BC7D83B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008974-1B65-57D9-EAFD-4275FD1A058D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63887-0479-D2DA-90AD-2345F0CD4D54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6A774-77F8-F752-BC8B-F3EB17E04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D1EBE6-3AAC-340F-28C5-16825B5592F0}"/>
              </a:ext>
            </a:extLst>
          </p:cNvPr>
          <p:cNvSpPr txBox="1"/>
          <p:nvPr/>
        </p:nvSpPr>
        <p:spPr>
          <a:xfrm>
            <a:off x="274197" y="881316"/>
            <a:ext cx="7651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28641-0545-C569-CD1C-08E2A922D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09" y="2123273"/>
            <a:ext cx="8251108" cy="1696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47A855-14DB-0B52-46FF-3BF3F266E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388" y="4344964"/>
            <a:ext cx="8592140" cy="2140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4198F-13D1-1403-D009-0771271C50D2}"/>
              </a:ext>
            </a:extLst>
          </p:cNvPr>
          <p:cNvSpPr txBox="1"/>
          <p:nvPr/>
        </p:nvSpPr>
        <p:spPr>
          <a:xfrm>
            <a:off x="484509" y="1491277"/>
            <a:ext cx="584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a. </a:t>
            </a:r>
            <a:r>
              <a:rPr lang="fr-FR" dirty="0" err="1"/>
              <a:t>Palworld_Data-comparison</a:t>
            </a:r>
            <a:r>
              <a:rPr lang="fr-FR" dirty="0"/>
              <a:t> of </a:t>
            </a:r>
            <a:r>
              <a:rPr lang="fr-FR" dirty="0" err="1"/>
              <a:t>ordinary</a:t>
            </a:r>
            <a:r>
              <a:rPr lang="fr-FR" dirty="0"/>
              <a:t> BOSS </a:t>
            </a:r>
            <a:r>
              <a:rPr lang="fr-FR" dirty="0" err="1"/>
              <a:t>attributes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740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8F322-9E67-443D-B84F-D56657098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1CFF90-3C87-4F91-DD68-F2328669C8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41B9EB-E117-460B-0D0E-BEB9439FF2ED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C6C7E-499A-A532-B76E-B3C6F1E7313C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C0506-D6A2-FF0B-C331-66F028DAE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74286A-CA8D-FFF5-A7C2-CC856CA63903}"/>
              </a:ext>
            </a:extLst>
          </p:cNvPr>
          <p:cNvSpPr txBox="1"/>
          <p:nvPr/>
        </p:nvSpPr>
        <p:spPr>
          <a:xfrm>
            <a:off x="274197" y="881316"/>
            <a:ext cx="7651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68E2A1-A1FB-55EC-CAD0-BB2D67D747BF}"/>
              </a:ext>
            </a:extLst>
          </p:cNvPr>
          <p:cNvSpPr txBox="1"/>
          <p:nvPr/>
        </p:nvSpPr>
        <p:spPr>
          <a:xfrm>
            <a:off x="484509" y="1491277"/>
            <a:ext cx="584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a. </a:t>
            </a:r>
            <a:r>
              <a:rPr lang="fr-FR" dirty="0" err="1"/>
              <a:t>Palworld_Data-comparison</a:t>
            </a:r>
            <a:r>
              <a:rPr lang="fr-FR" dirty="0"/>
              <a:t> of </a:t>
            </a:r>
            <a:r>
              <a:rPr lang="fr-FR" dirty="0" err="1"/>
              <a:t>ordinary</a:t>
            </a:r>
            <a:r>
              <a:rPr lang="fr-FR" dirty="0"/>
              <a:t> BOSS </a:t>
            </a:r>
            <a:r>
              <a:rPr lang="fr-FR" dirty="0" err="1"/>
              <a:t>attributes</a:t>
            </a:r>
            <a:endParaRPr lang="fr-F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B92E15-E9EB-38C5-5528-B7B264650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212084"/>
              </p:ext>
            </p:extLst>
          </p:nvPr>
        </p:nvGraphicFramePr>
        <p:xfrm>
          <a:off x="1026991" y="2230251"/>
          <a:ext cx="4762499" cy="1714500"/>
        </p:xfrm>
        <a:graphic>
          <a:graphicData uri="http://schemas.openxmlformats.org/drawingml/2006/table">
            <a:tbl>
              <a:tblPr/>
              <a:tblGrid>
                <a:gridCol w="1535676">
                  <a:extLst>
                    <a:ext uri="{9D8B030D-6E8A-4147-A177-3AD203B41FA5}">
                      <a16:colId xmlns:a16="http://schemas.microsoft.com/office/drawing/2014/main" val="1478311807"/>
                    </a:ext>
                  </a:extLst>
                </a:gridCol>
                <a:gridCol w="266522">
                  <a:extLst>
                    <a:ext uri="{9D8B030D-6E8A-4147-A177-3AD203B41FA5}">
                      <a16:colId xmlns:a16="http://schemas.microsoft.com/office/drawing/2014/main" val="3563171376"/>
                    </a:ext>
                  </a:extLst>
                </a:gridCol>
                <a:gridCol w="904272">
                  <a:extLst>
                    <a:ext uri="{9D8B030D-6E8A-4147-A177-3AD203B41FA5}">
                      <a16:colId xmlns:a16="http://schemas.microsoft.com/office/drawing/2014/main" val="2568682749"/>
                    </a:ext>
                  </a:extLst>
                </a:gridCol>
                <a:gridCol w="2056029">
                  <a:extLst>
                    <a:ext uri="{9D8B030D-6E8A-4147-A177-3AD203B41FA5}">
                      <a16:colId xmlns:a16="http://schemas.microsoft.com/office/drawing/2014/main" val="6303383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Remote attack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Riding speed (BOSS is 100 higher)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179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Melupa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443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Melupa BOSS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6835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Night Caller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3742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Night Caller BOSS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15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snow mammoth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282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Snow Mammoth BOSS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881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Winter Caller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7566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Winter Caller Beast BOSS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014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451668-75F0-7146-3C2F-350A515B9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067742"/>
              </p:ext>
            </p:extLst>
          </p:nvPr>
        </p:nvGraphicFramePr>
        <p:xfrm>
          <a:off x="1026991" y="4680734"/>
          <a:ext cx="4762499" cy="952500"/>
        </p:xfrm>
        <a:graphic>
          <a:graphicData uri="http://schemas.openxmlformats.org/drawingml/2006/table">
            <a:tbl>
              <a:tblPr/>
              <a:tblGrid>
                <a:gridCol w="1535676">
                  <a:extLst>
                    <a:ext uri="{9D8B030D-6E8A-4147-A177-3AD203B41FA5}">
                      <a16:colId xmlns:a16="http://schemas.microsoft.com/office/drawing/2014/main" val="2219618727"/>
                    </a:ext>
                  </a:extLst>
                </a:gridCol>
                <a:gridCol w="266522">
                  <a:extLst>
                    <a:ext uri="{9D8B030D-6E8A-4147-A177-3AD203B41FA5}">
                      <a16:colId xmlns:a16="http://schemas.microsoft.com/office/drawing/2014/main" val="2473098392"/>
                    </a:ext>
                  </a:extLst>
                </a:gridCol>
                <a:gridCol w="904272">
                  <a:extLst>
                    <a:ext uri="{9D8B030D-6E8A-4147-A177-3AD203B41FA5}">
                      <a16:colId xmlns:a16="http://schemas.microsoft.com/office/drawing/2014/main" val="4230023931"/>
                    </a:ext>
                  </a:extLst>
                </a:gridCol>
                <a:gridCol w="2056029">
                  <a:extLst>
                    <a:ext uri="{9D8B030D-6E8A-4147-A177-3AD203B41FA5}">
                      <a16:colId xmlns:a16="http://schemas.microsoft.com/office/drawing/2014/main" val="29233312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Remote attack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Riding speed (BOSS is 100 higher)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790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Thunderbird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604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Thunderbird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12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Thunderbird BOSS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595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Thunderbird BOSS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1200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14973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CF83E97-E97A-71C2-609E-FCB9609B2E11}"/>
              </a:ext>
            </a:extLst>
          </p:cNvPr>
          <p:cNvSpPr txBox="1"/>
          <p:nvPr/>
        </p:nvSpPr>
        <p:spPr>
          <a:xfrm>
            <a:off x="6426615" y="2093071"/>
            <a:ext cx="2340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Regroupement des lignes similaires avec options multiples → réduction du volume total de lignes.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EB339-4DE2-7988-54CB-7221BF02473E}"/>
              </a:ext>
            </a:extLst>
          </p:cNvPr>
          <p:cNvSpPr txBox="1"/>
          <p:nvPr/>
        </p:nvSpPr>
        <p:spPr>
          <a:xfrm>
            <a:off x="6541364" y="4499356"/>
            <a:ext cx="2459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de doublons ou de conflits, seule la valeur minimale a été conservée.</a:t>
            </a:r>
          </a:p>
        </p:txBody>
      </p:sp>
    </p:spTree>
    <p:extLst>
      <p:ext uri="{BB962C8B-B14F-4D97-AF65-F5344CB8AC3E}">
        <p14:creationId xmlns:p14="http://schemas.microsoft.com/office/powerpoint/2010/main" val="353321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240B5-14A9-2A97-7114-82A300BCF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79F8FE-B081-894D-96A5-FF45F6F1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8CE6BF-2951-E6E8-BC6A-A3DAFC546CDA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AD0A8-07B9-49CA-10DF-322533CDA23F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B6F9F-BF47-556A-04EF-2718AFC51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376DA2-D638-1A34-58D3-56FA67AF89AA}"/>
              </a:ext>
            </a:extLst>
          </p:cNvPr>
          <p:cNvSpPr txBox="1"/>
          <p:nvPr/>
        </p:nvSpPr>
        <p:spPr>
          <a:xfrm>
            <a:off x="274197" y="881316"/>
            <a:ext cx="7651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702F4D-A1E7-35FD-82EC-7BAA62612FD8}"/>
              </a:ext>
            </a:extLst>
          </p:cNvPr>
          <p:cNvSpPr txBox="1"/>
          <p:nvPr/>
        </p:nvSpPr>
        <p:spPr>
          <a:xfrm>
            <a:off x="484509" y="1491277"/>
            <a:ext cx="584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b. </a:t>
            </a:r>
            <a:r>
              <a:rPr lang="fr-FR" dirty="0" err="1"/>
              <a:t>Palworld_Data-hide</a:t>
            </a:r>
            <a:r>
              <a:rPr lang="fr-FR" dirty="0"/>
              <a:t> </a:t>
            </a:r>
            <a:r>
              <a:rPr lang="fr-FR" dirty="0" err="1"/>
              <a:t>pallu</a:t>
            </a:r>
            <a:r>
              <a:rPr lang="fr-FR" dirty="0"/>
              <a:t> </a:t>
            </a:r>
            <a:r>
              <a:rPr lang="fr-FR" dirty="0" err="1"/>
              <a:t>attributes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3DE9D-DF42-FC5B-8AE9-9E40E5AF068D}"/>
              </a:ext>
            </a:extLst>
          </p:cNvPr>
          <p:cNvSpPr txBox="1"/>
          <p:nvPr/>
        </p:nvSpPr>
        <p:spPr>
          <a:xfrm>
            <a:off x="640080" y="2141489"/>
            <a:ext cx="7607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base de données semble globalement correcte. Nous avions envisagé de supprimer certaines colonnes jugées inutiles, mais avons finalement choisi de les conserver, au cas où elles s’avéreraient utiles ultérieurement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299FFC-6666-C5FE-E34B-0DA8B950C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35402"/>
              </p:ext>
            </p:extLst>
          </p:nvPr>
        </p:nvGraphicFramePr>
        <p:xfrm>
          <a:off x="500553" y="3533405"/>
          <a:ext cx="8677655" cy="334718"/>
        </p:xfrm>
        <a:graphic>
          <a:graphicData uri="http://schemas.openxmlformats.org/drawingml/2006/table">
            <a:tbl>
              <a:tblPr/>
              <a:tblGrid>
                <a:gridCol w="914523">
                  <a:extLst>
                    <a:ext uri="{9D8B030D-6E8A-4147-A177-3AD203B41FA5}">
                      <a16:colId xmlns:a16="http://schemas.microsoft.com/office/drawing/2014/main" val="3746222189"/>
                    </a:ext>
                  </a:extLst>
                </a:gridCol>
                <a:gridCol w="1563624">
                  <a:extLst>
                    <a:ext uri="{9D8B030D-6E8A-4147-A177-3AD203B41FA5}">
                      <a16:colId xmlns:a16="http://schemas.microsoft.com/office/drawing/2014/main" val="3100842082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3360091394"/>
                    </a:ext>
                  </a:extLst>
                </a:gridCol>
                <a:gridCol w="1947672">
                  <a:extLst>
                    <a:ext uri="{9D8B030D-6E8A-4147-A177-3AD203B41FA5}">
                      <a16:colId xmlns:a16="http://schemas.microsoft.com/office/drawing/2014/main" val="2408645921"/>
                    </a:ext>
                  </a:extLst>
                </a:gridCol>
                <a:gridCol w="2377316">
                  <a:extLst>
                    <a:ext uri="{9D8B030D-6E8A-4147-A177-3AD203B41FA5}">
                      <a16:colId xmlns:a16="http://schemas.microsoft.com/office/drawing/2014/main" val="2244700530"/>
                    </a:ext>
                  </a:extLst>
                </a:gridCol>
              </a:tblGrid>
              <a:tr h="146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Chinese name</a:t>
                      </a:r>
                    </a:p>
                  </a:txBody>
                  <a:tcPr marL="7339" marR="7339" marT="73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code </a:t>
                      </a:r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39" marR="7339" marT="73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OverrideNameTextID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39" marR="7339" marT="73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NamePrefixID</a:t>
                      </a:r>
                    </a:p>
                  </a:txBody>
                  <a:tcPr marL="7339" marR="7339" marT="73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OverridePartnerSkillTextID</a:t>
                      </a:r>
                    </a:p>
                  </a:txBody>
                  <a:tcPr marL="7339" marR="7339" marT="73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011687"/>
                  </a:ext>
                </a:extLst>
              </a:tr>
              <a:tr h="146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Allother</a:t>
                      </a:r>
                    </a:p>
                  </a:txBody>
                  <a:tcPr marL="7339" marR="7339" marT="73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BOSS_SakuraSaurus_Water</a:t>
                      </a:r>
                    </a:p>
                  </a:txBody>
                  <a:tcPr marL="7339" marR="7339" marT="73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PAL_NAME_SakuraSaurus_Water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39" marR="7339" marT="73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BOSS_NAME_SakuraSaurus_Water</a:t>
                      </a:r>
                    </a:p>
                  </a:txBody>
                  <a:tcPr marL="7339" marR="7339" marT="73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PARTNERSKILL_SakuraSaurus_Water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339" marR="7339" marT="733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89944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4B73625-CA08-9E61-27BC-9391E51846E2}"/>
              </a:ext>
            </a:extLst>
          </p:cNvPr>
          <p:cNvSpPr txBox="1"/>
          <p:nvPr/>
        </p:nvSpPr>
        <p:spPr>
          <a:xfrm>
            <a:off x="409194" y="4108049"/>
            <a:ext cx="7838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a juste </a:t>
            </a:r>
            <a:r>
              <a:rPr lang="fr-FR" dirty="0" err="1"/>
              <a:t>enleve</a:t>
            </a:r>
            <a:r>
              <a:rPr lang="fr-FR" dirty="0"/>
              <a:t> la colonne : </a:t>
            </a:r>
            <a:r>
              <a:rPr lang="fr-FR" dirty="0" err="1"/>
              <a:t>chinease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, car elle contient du </a:t>
            </a:r>
            <a:r>
              <a:rPr lang="fr-FR" dirty="0" err="1"/>
              <a:t>choinois</a:t>
            </a:r>
            <a:r>
              <a:rPr lang="fr-FR" dirty="0"/>
              <a:t>  et il y des noms manquants..</a:t>
            </a:r>
          </a:p>
          <a:p>
            <a:endParaRPr lang="fr-FR" dirty="0"/>
          </a:p>
          <a:p>
            <a:r>
              <a:rPr lang="fr-FR" dirty="0"/>
              <a:t>Ce personnage semble être un cas particulier : ni un Boss, ni un Pal ordinaire.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1AD5B79-F436-6C47-AB48-A15C3A78C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19160"/>
              </p:ext>
            </p:extLst>
          </p:nvPr>
        </p:nvGraphicFramePr>
        <p:xfrm>
          <a:off x="3802003" y="5387138"/>
          <a:ext cx="1892300" cy="1143000"/>
        </p:xfrm>
        <a:graphic>
          <a:graphicData uri="http://schemas.openxmlformats.org/drawingml/2006/table">
            <a:tbl>
              <a:tblPr/>
              <a:tblGrid>
                <a:gridCol w="1892300">
                  <a:extLst>
                    <a:ext uri="{9D8B030D-6E8A-4147-A177-3AD203B41FA5}">
                      <a16:colId xmlns:a16="http://schemas.microsoft.com/office/drawing/2014/main" val="15923471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code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684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GYM_ThunderDragonMan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279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GYM_LilyQueen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97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GYM_Horus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029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GYM_BlackGriffon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2066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GYM_ElecPanda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7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20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B2371-BF51-8C99-928E-5881ECC41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221C24-7130-0B25-A992-F94E42422C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25404C-C936-832A-D2C5-C910A1C0465E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0C8BC-04C3-267D-9911-0CA69BCF72FC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97BF8-52EF-CC79-6A9D-3D948A30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07C560-FC69-05BE-B79B-4BB025507FA7}"/>
              </a:ext>
            </a:extLst>
          </p:cNvPr>
          <p:cNvSpPr txBox="1"/>
          <p:nvPr/>
        </p:nvSpPr>
        <p:spPr>
          <a:xfrm>
            <a:off x="274197" y="881316"/>
            <a:ext cx="7651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A61F0-47D2-FD85-D53B-DD150DF81D80}"/>
              </a:ext>
            </a:extLst>
          </p:cNvPr>
          <p:cNvSpPr txBox="1"/>
          <p:nvPr/>
        </p:nvSpPr>
        <p:spPr>
          <a:xfrm>
            <a:off x="484509" y="1491277"/>
            <a:ext cx="584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c. </a:t>
            </a:r>
            <a:r>
              <a:rPr lang="fr-FR" dirty="0" err="1"/>
              <a:t>Palworld_Data-hide</a:t>
            </a:r>
            <a:r>
              <a:rPr lang="fr-FR" dirty="0"/>
              <a:t> </a:t>
            </a:r>
            <a:r>
              <a:rPr lang="fr-FR" dirty="0" err="1"/>
              <a:t>pallu</a:t>
            </a:r>
            <a:r>
              <a:rPr lang="fr-FR" dirty="0"/>
              <a:t> </a:t>
            </a:r>
            <a:r>
              <a:rPr lang="fr-FR" dirty="0" err="1"/>
              <a:t>attributes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1983F-A611-9F34-D90E-371B9152607C}"/>
              </a:ext>
            </a:extLst>
          </p:cNvPr>
          <p:cNvSpPr txBox="1"/>
          <p:nvPr/>
        </p:nvSpPr>
        <p:spPr>
          <a:xfrm>
            <a:off x="1472184" y="2487168"/>
            <a:ext cx="2761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Entete</a:t>
            </a:r>
            <a:r>
              <a:rPr lang="en-US" dirty="0"/>
              <a:t>, ID et </a:t>
            </a:r>
            <a:r>
              <a:rPr lang="en-US" dirty="0" err="1"/>
              <a:t>Chinease</a:t>
            </a:r>
            <a:r>
              <a:rPr lang="en-US" dirty="0"/>
              <a:t> name </a:t>
            </a:r>
            <a:r>
              <a:rPr lang="en-US" dirty="0" err="1"/>
              <a:t>enleve</a:t>
            </a:r>
            <a:r>
              <a:rPr lang="en-US" dirty="0"/>
              <a:t> </a:t>
            </a:r>
          </a:p>
          <a:p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4328B-1AFB-8A7B-47C5-BB1C2AC4201D}"/>
              </a:ext>
            </a:extLst>
          </p:cNvPr>
          <p:cNvSpPr txBox="1"/>
          <p:nvPr/>
        </p:nvSpPr>
        <p:spPr>
          <a:xfrm>
            <a:off x="1042416" y="3429000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case ( Override name): </a:t>
            </a:r>
            <a:endParaRPr lang="fr-FR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0836EB-AB07-ED12-A472-65B5AE3AE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132981"/>
              </p:ext>
            </p:extLst>
          </p:nvPr>
        </p:nvGraphicFramePr>
        <p:xfrm>
          <a:off x="2551176" y="4084915"/>
          <a:ext cx="4013201" cy="381000"/>
        </p:xfrm>
        <a:graphic>
          <a:graphicData uri="http://schemas.openxmlformats.org/drawingml/2006/table">
            <a:tbl>
              <a:tblPr/>
              <a:tblGrid>
                <a:gridCol w="1116717">
                  <a:extLst>
                    <a:ext uri="{9D8B030D-6E8A-4147-A177-3AD203B41FA5}">
                      <a16:colId xmlns:a16="http://schemas.microsoft.com/office/drawing/2014/main" val="2082243664"/>
                    </a:ext>
                  </a:extLst>
                </a:gridCol>
                <a:gridCol w="1513278">
                  <a:extLst>
                    <a:ext uri="{9D8B030D-6E8A-4147-A177-3AD203B41FA5}">
                      <a16:colId xmlns:a16="http://schemas.microsoft.com/office/drawing/2014/main" val="2840756696"/>
                    </a:ext>
                  </a:extLst>
                </a:gridCol>
                <a:gridCol w="1383206">
                  <a:extLst>
                    <a:ext uri="{9D8B030D-6E8A-4147-A177-3AD203B41FA5}">
                      <a16:colId xmlns:a16="http://schemas.microsoft.com/office/drawing/2014/main" val="6405997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CodeName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OverrideNameTextID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65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Gumoss (Special)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PlantSlime_Flower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PAL_NAME_PlantSlime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3313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DB245FE-0705-92C1-8F3A-45BC909E2F92}"/>
              </a:ext>
            </a:extLst>
          </p:cNvPr>
          <p:cNvSpPr txBox="1"/>
          <p:nvPr/>
        </p:nvSpPr>
        <p:spPr>
          <a:xfrm>
            <a:off x="1188720" y="5193792"/>
            <a:ext cx="3758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prefix id ( none) , is pal,  has been removed ( true)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35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D1927-CD27-9C16-89B9-B03012CAB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8B45E8-FB4C-3812-16C1-C9E611A0ED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FF62D1-3EE4-AA7A-6F98-DF13C4C09AB8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4C121-2BAF-355B-5F96-BDF8E01F9D81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E6996-79C6-3E14-810E-C0E0985F0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AAB24D-DF3C-C074-635F-650C51D42F63}"/>
              </a:ext>
            </a:extLst>
          </p:cNvPr>
          <p:cNvSpPr txBox="1"/>
          <p:nvPr/>
        </p:nvSpPr>
        <p:spPr>
          <a:xfrm>
            <a:off x="274197" y="881316"/>
            <a:ext cx="7651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78613-4C52-5CA3-BE4A-8F650B76E537}"/>
              </a:ext>
            </a:extLst>
          </p:cNvPr>
          <p:cNvSpPr txBox="1"/>
          <p:nvPr/>
        </p:nvSpPr>
        <p:spPr>
          <a:xfrm>
            <a:off x="484509" y="1491277"/>
            <a:ext cx="584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d. </a:t>
            </a:r>
            <a:r>
              <a:rPr lang="en-US" dirty="0" err="1"/>
              <a:t>Palworld_Data</a:t>
            </a:r>
            <a:r>
              <a:rPr lang="en-US" dirty="0"/>
              <a:t>-Palu Job Skills Table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59F31-9F11-2080-2189-2756AD010C3C}"/>
              </a:ext>
            </a:extLst>
          </p:cNvPr>
          <p:cNvSpPr txBox="1"/>
          <p:nvPr/>
        </p:nvSpPr>
        <p:spPr>
          <a:xfrm>
            <a:off x="667512" y="2094862"/>
            <a:ext cx="266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 </a:t>
            </a:r>
            <a:r>
              <a:rPr lang="en-US" dirty="0" err="1"/>
              <a:t>entete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6B69E-0911-5D44-FF04-DE97C64AE92F}"/>
              </a:ext>
            </a:extLst>
          </p:cNvPr>
          <p:cNvSpPr txBox="1"/>
          <p:nvPr/>
        </p:nvSpPr>
        <p:spPr>
          <a:xfrm>
            <a:off x="484509" y="2604998"/>
            <a:ext cx="584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e. </a:t>
            </a:r>
            <a:r>
              <a:rPr lang="en-US" dirty="0" err="1"/>
              <a:t>Palworld_Data</a:t>
            </a:r>
            <a:r>
              <a:rPr lang="en-US" dirty="0"/>
              <a:t>--Palu refresh level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2BB86B-59E9-28D2-08FC-8B7703C41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09" y="3115134"/>
            <a:ext cx="5157339" cy="13174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904762-EC56-CA48-C086-EE1D87F6BA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21" y="4833498"/>
            <a:ext cx="5294499" cy="119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5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B9D8B-32BD-7E1A-95DF-FEDE50195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B69F2D-DDBB-A132-8F17-96583738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47" r="3227" b="69068"/>
          <a:stretch/>
        </p:blipFill>
        <p:spPr>
          <a:xfrm>
            <a:off x="7270403" y="142202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411541-10DE-5A2C-50F9-9C94C322A54B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72951-19F7-01E8-0F85-10F490C76B97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20/05/2025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5EB5A-1F04-4878-4367-FCE33BD1D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871" y="158809"/>
            <a:ext cx="1768349" cy="526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B94148-5505-730A-BC14-7B52E563D069}"/>
              </a:ext>
            </a:extLst>
          </p:cNvPr>
          <p:cNvSpPr txBox="1"/>
          <p:nvPr/>
        </p:nvSpPr>
        <p:spPr>
          <a:xfrm>
            <a:off x="274197" y="881316"/>
            <a:ext cx="76512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sz="2800" b="1" dirty="0"/>
              <a:t>Récupération et exploration initiale du </a:t>
            </a:r>
            <a:r>
              <a:rPr lang="fr-FR" sz="2800" b="1" dirty="0" err="1"/>
              <a:t>dataset</a:t>
            </a:r>
            <a:endParaRPr lang="fr-FR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25A1D-97A6-FF51-85BB-39A5CD74D887}"/>
              </a:ext>
            </a:extLst>
          </p:cNvPr>
          <p:cNvSpPr txBox="1"/>
          <p:nvPr/>
        </p:nvSpPr>
        <p:spPr>
          <a:xfrm>
            <a:off x="274197" y="1600052"/>
            <a:ext cx="5847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e. </a:t>
            </a:r>
            <a:r>
              <a:rPr lang="en-US" dirty="0" err="1"/>
              <a:t>Palworld_Data</a:t>
            </a:r>
            <a:r>
              <a:rPr lang="en-US" dirty="0"/>
              <a:t>--Palu refresh level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2AB7F7-2F4A-AB06-5761-E94850C39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71" y="2603243"/>
            <a:ext cx="9144000" cy="3403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E5AE73-8B97-49CB-6A2C-B07D5F03F0A0}"/>
              </a:ext>
            </a:extLst>
          </p:cNvPr>
          <p:cNvSpPr txBox="1"/>
          <p:nvPr/>
        </p:nvSpPr>
        <p:spPr>
          <a:xfrm>
            <a:off x="5184648" y="3032682"/>
            <a:ext cx="244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contradictory data</a:t>
            </a:r>
            <a:endParaRPr lang="fr-FR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72FE999-9469-1B42-926E-0A6D7D7DB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713852"/>
              </p:ext>
            </p:extLst>
          </p:nvPr>
        </p:nvGraphicFramePr>
        <p:xfrm>
          <a:off x="274197" y="3486471"/>
          <a:ext cx="8229602" cy="271939"/>
        </p:xfrm>
        <a:graphic>
          <a:graphicData uri="http://schemas.openxmlformats.org/drawingml/2006/table">
            <a:tbl>
              <a:tblPr/>
              <a:tblGrid>
                <a:gridCol w="456935">
                  <a:extLst>
                    <a:ext uri="{9D8B030D-6E8A-4147-A177-3AD203B41FA5}">
                      <a16:colId xmlns:a16="http://schemas.microsoft.com/office/drawing/2014/main" val="3723505054"/>
                    </a:ext>
                  </a:extLst>
                </a:gridCol>
                <a:gridCol w="1256573">
                  <a:extLst>
                    <a:ext uri="{9D8B030D-6E8A-4147-A177-3AD203B41FA5}">
                      <a16:colId xmlns:a16="http://schemas.microsoft.com/office/drawing/2014/main" val="158617077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2516935304"/>
                    </a:ext>
                  </a:extLst>
                </a:gridCol>
                <a:gridCol w="733001">
                  <a:extLst>
                    <a:ext uri="{9D8B030D-6E8A-4147-A177-3AD203B41FA5}">
                      <a16:colId xmlns:a16="http://schemas.microsoft.com/office/drawing/2014/main" val="3616675993"/>
                    </a:ext>
                  </a:extLst>
                </a:gridCol>
                <a:gridCol w="449796">
                  <a:extLst>
                    <a:ext uri="{9D8B030D-6E8A-4147-A177-3AD203B41FA5}">
                      <a16:colId xmlns:a16="http://schemas.microsoft.com/office/drawing/2014/main" val="1018800912"/>
                    </a:ext>
                  </a:extLst>
                </a:gridCol>
                <a:gridCol w="1085222">
                  <a:extLst>
                    <a:ext uri="{9D8B030D-6E8A-4147-A177-3AD203B41FA5}">
                      <a16:colId xmlns:a16="http://schemas.microsoft.com/office/drawing/2014/main" val="3179920017"/>
                    </a:ext>
                  </a:extLst>
                </a:gridCol>
                <a:gridCol w="495014">
                  <a:extLst>
                    <a:ext uri="{9D8B030D-6E8A-4147-A177-3AD203B41FA5}">
                      <a16:colId xmlns:a16="http://schemas.microsoft.com/office/drawing/2014/main" val="3163593725"/>
                    </a:ext>
                  </a:extLst>
                </a:gridCol>
                <a:gridCol w="733001">
                  <a:extLst>
                    <a:ext uri="{9D8B030D-6E8A-4147-A177-3AD203B41FA5}">
                      <a16:colId xmlns:a16="http://schemas.microsoft.com/office/drawing/2014/main" val="3517693278"/>
                    </a:ext>
                  </a:extLst>
                </a:gridCol>
                <a:gridCol w="1085222">
                  <a:extLst>
                    <a:ext uri="{9D8B030D-6E8A-4147-A177-3AD203B41FA5}">
                      <a16:colId xmlns:a16="http://schemas.microsoft.com/office/drawing/2014/main" val="3767199311"/>
                    </a:ext>
                  </a:extLst>
                </a:gridCol>
                <a:gridCol w="495014">
                  <a:extLst>
                    <a:ext uri="{9D8B030D-6E8A-4147-A177-3AD203B41FA5}">
                      <a16:colId xmlns:a16="http://schemas.microsoft.com/office/drawing/2014/main" val="3258935163"/>
                    </a:ext>
                  </a:extLst>
                </a:gridCol>
                <a:gridCol w="733001">
                  <a:extLst>
                    <a:ext uri="{9D8B030D-6E8A-4147-A177-3AD203B41FA5}">
                      <a16:colId xmlns:a16="http://schemas.microsoft.com/office/drawing/2014/main" val="2883222884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Miruffy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1455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Creeps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grassland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65114"/>
                  </a:ext>
                </a:extLst>
              </a:tr>
              <a:tr h="77883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Miruffy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1455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Creeps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islands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Creeps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grassland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4047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1C364BD-FAA0-66BD-CFCA-5F71EEC5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898452"/>
              </p:ext>
            </p:extLst>
          </p:nvPr>
        </p:nvGraphicFramePr>
        <p:xfrm>
          <a:off x="457199" y="4697298"/>
          <a:ext cx="2286000" cy="571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60151027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824878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ice cream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27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Meowster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526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ice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cream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62217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E0FDAEC-AEAF-B5D7-D487-E951437DFA2F}"/>
              </a:ext>
            </a:extLst>
          </p:cNvPr>
          <p:cNvSpPr txBox="1"/>
          <p:nvPr/>
        </p:nvSpPr>
        <p:spPr>
          <a:xfrm>
            <a:off x="4690871" y="4798382"/>
            <a:ext cx="244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Id </a:t>
            </a:r>
            <a:endParaRPr lang="fr-FR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3C26CB3-EE61-F075-CEFE-609C43C53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78176"/>
              </p:ext>
            </p:extLst>
          </p:nvPr>
        </p:nvGraphicFramePr>
        <p:xfrm>
          <a:off x="118871" y="5548059"/>
          <a:ext cx="8229602" cy="857250"/>
        </p:xfrm>
        <a:graphic>
          <a:graphicData uri="http://schemas.openxmlformats.org/drawingml/2006/table">
            <a:tbl>
              <a:tblPr/>
              <a:tblGrid>
                <a:gridCol w="456935">
                  <a:extLst>
                    <a:ext uri="{9D8B030D-6E8A-4147-A177-3AD203B41FA5}">
                      <a16:colId xmlns:a16="http://schemas.microsoft.com/office/drawing/2014/main" val="1459272731"/>
                    </a:ext>
                  </a:extLst>
                </a:gridCol>
                <a:gridCol w="1256573">
                  <a:extLst>
                    <a:ext uri="{9D8B030D-6E8A-4147-A177-3AD203B41FA5}">
                      <a16:colId xmlns:a16="http://schemas.microsoft.com/office/drawing/2014/main" val="4018042153"/>
                    </a:ext>
                  </a:extLst>
                </a:gridCol>
                <a:gridCol w="706823">
                  <a:extLst>
                    <a:ext uri="{9D8B030D-6E8A-4147-A177-3AD203B41FA5}">
                      <a16:colId xmlns:a16="http://schemas.microsoft.com/office/drawing/2014/main" val="3211513806"/>
                    </a:ext>
                  </a:extLst>
                </a:gridCol>
                <a:gridCol w="733001">
                  <a:extLst>
                    <a:ext uri="{9D8B030D-6E8A-4147-A177-3AD203B41FA5}">
                      <a16:colId xmlns:a16="http://schemas.microsoft.com/office/drawing/2014/main" val="1396642542"/>
                    </a:ext>
                  </a:extLst>
                </a:gridCol>
                <a:gridCol w="449796">
                  <a:extLst>
                    <a:ext uri="{9D8B030D-6E8A-4147-A177-3AD203B41FA5}">
                      <a16:colId xmlns:a16="http://schemas.microsoft.com/office/drawing/2014/main" val="58956757"/>
                    </a:ext>
                  </a:extLst>
                </a:gridCol>
                <a:gridCol w="1085222">
                  <a:extLst>
                    <a:ext uri="{9D8B030D-6E8A-4147-A177-3AD203B41FA5}">
                      <a16:colId xmlns:a16="http://schemas.microsoft.com/office/drawing/2014/main" val="123235701"/>
                    </a:ext>
                  </a:extLst>
                </a:gridCol>
                <a:gridCol w="495014">
                  <a:extLst>
                    <a:ext uri="{9D8B030D-6E8A-4147-A177-3AD203B41FA5}">
                      <a16:colId xmlns:a16="http://schemas.microsoft.com/office/drawing/2014/main" val="1794964050"/>
                    </a:ext>
                  </a:extLst>
                </a:gridCol>
                <a:gridCol w="733001">
                  <a:extLst>
                    <a:ext uri="{9D8B030D-6E8A-4147-A177-3AD203B41FA5}">
                      <a16:colId xmlns:a16="http://schemas.microsoft.com/office/drawing/2014/main" val="1102884930"/>
                    </a:ext>
                  </a:extLst>
                </a:gridCol>
                <a:gridCol w="1085222">
                  <a:extLst>
                    <a:ext uri="{9D8B030D-6E8A-4147-A177-3AD203B41FA5}">
                      <a16:colId xmlns:a16="http://schemas.microsoft.com/office/drawing/2014/main" val="3582102660"/>
                    </a:ext>
                  </a:extLst>
                </a:gridCol>
                <a:gridCol w="495014">
                  <a:extLst>
                    <a:ext uri="{9D8B030D-6E8A-4147-A177-3AD203B41FA5}">
                      <a16:colId xmlns:a16="http://schemas.microsoft.com/office/drawing/2014/main" val="989123035"/>
                    </a:ext>
                  </a:extLst>
                </a:gridCol>
                <a:gridCol w="733001">
                  <a:extLst>
                    <a:ext uri="{9D8B030D-6E8A-4147-A177-3AD203B41FA5}">
                      <a16:colId xmlns:a16="http://schemas.microsoft.com/office/drawing/2014/main" val="1851310797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Sharkboy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653877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red shark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91236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red shark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1100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Creeps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volcano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42968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Sharkboy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1090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Creeps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forest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985704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red shark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Random dungeon boss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dungeon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474549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Sharkboy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Random dungeon boss</a:t>
                      </a: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dungeon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44" marR="7144" marT="714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992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73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1343</Words>
  <Application>Microsoft Office PowerPoint</Application>
  <PresentationFormat>On-screen Show (4:3)</PresentationFormat>
  <Paragraphs>303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 Narrow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microstar</dc:creator>
  <cp:keywords/>
  <dc:description>generated using python-pptx</dc:description>
  <cp:lastModifiedBy>Redha Chawki AGGOUN</cp:lastModifiedBy>
  <cp:revision>8</cp:revision>
  <dcterms:created xsi:type="dcterms:W3CDTF">2013-01-27T09:14:16Z</dcterms:created>
  <dcterms:modified xsi:type="dcterms:W3CDTF">2025-05-31T12:28:20Z</dcterms:modified>
  <cp:category/>
</cp:coreProperties>
</file>