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327" r:id="rId3"/>
    <p:sldId id="272" r:id="rId4"/>
    <p:sldId id="271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9" r:id="rId14"/>
    <p:sldId id="326" r:id="rId15"/>
    <p:sldId id="300" r:id="rId16"/>
    <p:sldId id="273" r:id="rId17"/>
    <p:sldId id="274" r:id="rId18"/>
    <p:sldId id="275" r:id="rId19"/>
    <p:sldId id="276" r:id="rId20"/>
    <p:sldId id="277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20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1" r:id="rId42"/>
    <p:sldId id="322" r:id="rId43"/>
    <p:sldId id="323" r:id="rId44"/>
    <p:sldId id="324" r:id="rId45"/>
    <p:sldId id="279" r:id="rId46"/>
    <p:sldId id="280" r:id="rId47"/>
    <p:sldId id="281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8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B8B76-80DB-4999-DBC7-CDB3C6876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FD8671-102B-5F28-15A9-77F83C392091}"/>
              </a:ext>
            </a:extLst>
          </p:cNvPr>
          <p:cNvSpPr txBox="1"/>
          <p:nvPr/>
        </p:nvSpPr>
        <p:spPr>
          <a:xfrm>
            <a:off x="448630" y="4180516"/>
            <a:ext cx="347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 </a:t>
            </a:r>
            <a:r>
              <a:rPr lang="en-US" b="1" dirty="0">
                <a:solidFill>
                  <a:srgbClr val="0070C0"/>
                </a:solidFill>
              </a:rPr>
              <a:t>Redha &amp; Rooney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6DC46-587A-BBDA-6B9D-6170A9AC1749}"/>
              </a:ext>
            </a:extLst>
          </p:cNvPr>
          <p:cNvSpPr txBox="1"/>
          <p:nvPr/>
        </p:nvSpPr>
        <p:spPr>
          <a:xfrm>
            <a:off x="6316218" y="4759666"/>
            <a:ext cx="26883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Supervisor: </a:t>
            </a:r>
            <a:r>
              <a:rPr lang="en-US" sz="2100" b="1" dirty="0">
                <a:solidFill>
                  <a:srgbClr val="0070C0"/>
                </a:solidFill>
              </a:rPr>
              <a:t>AKRAM</a:t>
            </a:r>
            <a:endParaRPr lang="fr-FR" sz="2100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59AFD0-8CC2-7246-3440-B18C8B9F0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20"/>
            <a:ext cx="9144000" cy="2725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F05774-73D4-D711-6B5A-9BD36C451BCD}"/>
              </a:ext>
            </a:extLst>
          </p:cNvPr>
          <p:cNvSpPr txBox="1"/>
          <p:nvPr/>
        </p:nvSpPr>
        <p:spPr>
          <a:xfrm>
            <a:off x="533329" y="4549848"/>
            <a:ext cx="165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06/02/2025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234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B9D8B-32BD-7E1A-95DF-FEDE50195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B69F2D-DDBB-A132-8F17-96583738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411541-10DE-5A2C-50F9-9C94C322A54B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5EB5A-1F04-4878-4367-FCE33BD1D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B94148-5505-730A-BC14-7B52E563D069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25A1D-97A6-FF51-85BB-39A5CD74D887}"/>
              </a:ext>
            </a:extLst>
          </p:cNvPr>
          <p:cNvSpPr txBox="1"/>
          <p:nvPr/>
        </p:nvSpPr>
        <p:spPr>
          <a:xfrm>
            <a:off x="274197" y="1600052"/>
            <a:ext cx="584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e. </a:t>
            </a:r>
            <a:r>
              <a:rPr lang="en-US" dirty="0" err="1"/>
              <a:t>Palworld_Data</a:t>
            </a:r>
            <a:r>
              <a:rPr lang="en-US" dirty="0"/>
              <a:t>--Palu refresh level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AB7F7-2F4A-AB06-5761-E94850C39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71" y="2603243"/>
            <a:ext cx="9144000" cy="3403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E5AE73-8B97-49CB-6A2C-B07D5F03F0A0}"/>
              </a:ext>
            </a:extLst>
          </p:cNvPr>
          <p:cNvSpPr txBox="1"/>
          <p:nvPr/>
        </p:nvSpPr>
        <p:spPr>
          <a:xfrm>
            <a:off x="5184648" y="3032682"/>
            <a:ext cx="244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contradictory data</a:t>
            </a:r>
            <a:endParaRPr lang="fr-FR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2FE999-9469-1B42-926E-0A6D7D7DB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713852"/>
              </p:ext>
            </p:extLst>
          </p:nvPr>
        </p:nvGraphicFramePr>
        <p:xfrm>
          <a:off x="274197" y="3486471"/>
          <a:ext cx="8229602" cy="271939"/>
        </p:xfrm>
        <a:graphic>
          <a:graphicData uri="http://schemas.openxmlformats.org/drawingml/2006/table">
            <a:tbl>
              <a:tblPr/>
              <a:tblGrid>
                <a:gridCol w="456935">
                  <a:extLst>
                    <a:ext uri="{9D8B030D-6E8A-4147-A177-3AD203B41FA5}">
                      <a16:colId xmlns:a16="http://schemas.microsoft.com/office/drawing/2014/main" val="3723505054"/>
                    </a:ext>
                  </a:extLst>
                </a:gridCol>
                <a:gridCol w="1256573">
                  <a:extLst>
                    <a:ext uri="{9D8B030D-6E8A-4147-A177-3AD203B41FA5}">
                      <a16:colId xmlns:a16="http://schemas.microsoft.com/office/drawing/2014/main" val="158617077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2516935304"/>
                    </a:ext>
                  </a:extLst>
                </a:gridCol>
                <a:gridCol w="733001">
                  <a:extLst>
                    <a:ext uri="{9D8B030D-6E8A-4147-A177-3AD203B41FA5}">
                      <a16:colId xmlns:a16="http://schemas.microsoft.com/office/drawing/2014/main" val="3616675993"/>
                    </a:ext>
                  </a:extLst>
                </a:gridCol>
                <a:gridCol w="449796">
                  <a:extLst>
                    <a:ext uri="{9D8B030D-6E8A-4147-A177-3AD203B41FA5}">
                      <a16:colId xmlns:a16="http://schemas.microsoft.com/office/drawing/2014/main" val="1018800912"/>
                    </a:ext>
                  </a:extLst>
                </a:gridCol>
                <a:gridCol w="1085222">
                  <a:extLst>
                    <a:ext uri="{9D8B030D-6E8A-4147-A177-3AD203B41FA5}">
                      <a16:colId xmlns:a16="http://schemas.microsoft.com/office/drawing/2014/main" val="3179920017"/>
                    </a:ext>
                  </a:extLst>
                </a:gridCol>
                <a:gridCol w="495014">
                  <a:extLst>
                    <a:ext uri="{9D8B030D-6E8A-4147-A177-3AD203B41FA5}">
                      <a16:colId xmlns:a16="http://schemas.microsoft.com/office/drawing/2014/main" val="3163593725"/>
                    </a:ext>
                  </a:extLst>
                </a:gridCol>
                <a:gridCol w="733001">
                  <a:extLst>
                    <a:ext uri="{9D8B030D-6E8A-4147-A177-3AD203B41FA5}">
                      <a16:colId xmlns:a16="http://schemas.microsoft.com/office/drawing/2014/main" val="3517693278"/>
                    </a:ext>
                  </a:extLst>
                </a:gridCol>
                <a:gridCol w="1085222">
                  <a:extLst>
                    <a:ext uri="{9D8B030D-6E8A-4147-A177-3AD203B41FA5}">
                      <a16:colId xmlns:a16="http://schemas.microsoft.com/office/drawing/2014/main" val="3767199311"/>
                    </a:ext>
                  </a:extLst>
                </a:gridCol>
                <a:gridCol w="495014">
                  <a:extLst>
                    <a:ext uri="{9D8B030D-6E8A-4147-A177-3AD203B41FA5}">
                      <a16:colId xmlns:a16="http://schemas.microsoft.com/office/drawing/2014/main" val="3258935163"/>
                    </a:ext>
                  </a:extLst>
                </a:gridCol>
                <a:gridCol w="733001">
                  <a:extLst>
                    <a:ext uri="{9D8B030D-6E8A-4147-A177-3AD203B41FA5}">
                      <a16:colId xmlns:a16="http://schemas.microsoft.com/office/drawing/2014/main" val="2883222884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Miruffy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1455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Creeps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grassland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65114"/>
                  </a:ext>
                </a:extLst>
              </a:tr>
              <a:tr h="77883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Miruffy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1455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Creeps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islands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Creeps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grassland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4047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1C364BD-FAA0-66BD-CFCA-5F71EEC5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98452"/>
              </p:ext>
            </p:extLst>
          </p:nvPr>
        </p:nvGraphicFramePr>
        <p:xfrm>
          <a:off x="457199" y="4697298"/>
          <a:ext cx="228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60151027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824878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ice cream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27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Meowster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526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ice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cream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62217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E0FDAEC-AEAF-B5D7-D487-E951437DFA2F}"/>
              </a:ext>
            </a:extLst>
          </p:cNvPr>
          <p:cNvSpPr txBox="1"/>
          <p:nvPr/>
        </p:nvSpPr>
        <p:spPr>
          <a:xfrm>
            <a:off x="4690871" y="4798382"/>
            <a:ext cx="244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Id </a:t>
            </a:r>
            <a:endParaRPr lang="fr-FR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3C26CB3-EE61-F075-CEFE-609C43C53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78176"/>
              </p:ext>
            </p:extLst>
          </p:nvPr>
        </p:nvGraphicFramePr>
        <p:xfrm>
          <a:off x="118871" y="5548059"/>
          <a:ext cx="8229602" cy="857250"/>
        </p:xfrm>
        <a:graphic>
          <a:graphicData uri="http://schemas.openxmlformats.org/drawingml/2006/table">
            <a:tbl>
              <a:tblPr/>
              <a:tblGrid>
                <a:gridCol w="456935">
                  <a:extLst>
                    <a:ext uri="{9D8B030D-6E8A-4147-A177-3AD203B41FA5}">
                      <a16:colId xmlns:a16="http://schemas.microsoft.com/office/drawing/2014/main" val="1459272731"/>
                    </a:ext>
                  </a:extLst>
                </a:gridCol>
                <a:gridCol w="1256573">
                  <a:extLst>
                    <a:ext uri="{9D8B030D-6E8A-4147-A177-3AD203B41FA5}">
                      <a16:colId xmlns:a16="http://schemas.microsoft.com/office/drawing/2014/main" val="4018042153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3211513806"/>
                    </a:ext>
                  </a:extLst>
                </a:gridCol>
                <a:gridCol w="733001">
                  <a:extLst>
                    <a:ext uri="{9D8B030D-6E8A-4147-A177-3AD203B41FA5}">
                      <a16:colId xmlns:a16="http://schemas.microsoft.com/office/drawing/2014/main" val="1396642542"/>
                    </a:ext>
                  </a:extLst>
                </a:gridCol>
                <a:gridCol w="449796">
                  <a:extLst>
                    <a:ext uri="{9D8B030D-6E8A-4147-A177-3AD203B41FA5}">
                      <a16:colId xmlns:a16="http://schemas.microsoft.com/office/drawing/2014/main" val="58956757"/>
                    </a:ext>
                  </a:extLst>
                </a:gridCol>
                <a:gridCol w="1085222">
                  <a:extLst>
                    <a:ext uri="{9D8B030D-6E8A-4147-A177-3AD203B41FA5}">
                      <a16:colId xmlns:a16="http://schemas.microsoft.com/office/drawing/2014/main" val="123235701"/>
                    </a:ext>
                  </a:extLst>
                </a:gridCol>
                <a:gridCol w="495014">
                  <a:extLst>
                    <a:ext uri="{9D8B030D-6E8A-4147-A177-3AD203B41FA5}">
                      <a16:colId xmlns:a16="http://schemas.microsoft.com/office/drawing/2014/main" val="1794964050"/>
                    </a:ext>
                  </a:extLst>
                </a:gridCol>
                <a:gridCol w="733001">
                  <a:extLst>
                    <a:ext uri="{9D8B030D-6E8A-4147-A177-3AD203B41FA5}">
                      <a16:colId xmlns:a16="http://schemas.microsoft.com/office/drawing/2014/main" val="1102884930"/>
                    </a:ext>
                  </a:extLst>
                </a:gridCol>
                <a:gridCol w="1085222">
                  <a:extLst>
                    <a:ext uri="{9D8B030D-6E8A-4147-A177-3AD203B41FA5}">
                      <a16:colId xmlns:a16="http://schemas.microsoft.com/office/drawing/2014/main" val="3582102660"/>
                    </a:ext>
                  </a:extLst>
                </a:gridCol>
                <a:gridCol w="495014">
                  <a:extLst>
                    <a:ext uri="{9D8B030D-6E8A-4147-A177-3AD203B41FA5}">
                      <a16:colId xmlns:a16="http://schemas.microsoft.com/office/drawing/2014/main" val="989123035"/>
                    </a:ext>
                  </a:extLst>
                </a:gridCol>
                <a:gridCol w="733001">
                  <a:extLst>
                    <a:ext uri="{9D8B030D-6E8A-4147-A177-3AD203B41FA5}">
                      <a16:colId xmlns:a16="http://schemas.microsoft.com/office/drawing/2014/main" val="1851310797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Sharkboy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653877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red shark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91236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red shark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1100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Creeps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volcano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42968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Sharkboy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1090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Creeps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forest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985704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red shark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Random dungeon boss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dungeon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474549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Sharkboy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Random dungeon boss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dungeon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9926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615434-3239-5362-1EED-187E85DF0FF3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73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6E485-086B-C13F-C997-66417E9D7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5F1E73-C989-5341-D541-DA3EF60725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30A011-4E06-4CEA-49C8-DBA600235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3D590A-6748-B889-147E-B62376CFAD87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5437E-27A6-E97E-E614-8A12D6A439BA}"/>
              </a:ext>
            </a:extLst>
          </p:cNvPr>
          <p:cNvSpPr txBox="1"/>
          <p:nvPr/>
        </p:nvSpPr>
        <p:spPr>
          <a:xfrm>
            <a:off x="274197" y="1600052"/>
            <a:ext cx="584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e. </a:t>
            </a:r>
            <a:r>
              <a:rPr lang="en-US" dirty="0" err="1"/>
              <a:t>Palworld_Data</a:t>
            </a:r>
            <a:r>
              <a:rPr lang="en-US" dirty="0"/>
              <a:t>--Palu refresh level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37831-6CE1-2DB7-BAA5-58DB44A241CE}"/>
              </a:ext>
            </a:extLst>
          </p:cNvPr>
          <p:cNvSpPr txBox="1"/>
          <p:nvPr/>
        </p:nvSpPr>
        <p:spPr>
          <a:xfrm>
            <a:off x="539496" y="2450490"/>
            <a:ext cx="7498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 nombreux conflits ont été identifiés dans cette base de données :</a:t>
            </a:r>
          </a:p>
          <a:p>
            <a:endParaRPr lang="fr-FR" dirty="0"/>
          </a:p>
          <a:p>
            <a:r>
              <a:rPr lang="fr-FR" dirty="0"/>
              <a:t>Plusieurs enregistrements présentent le même nom et le même identifiant (ID), mais avec des valeurs conflictuelles.</a:t>
            </a:r>
          </a:p>
          <a:p>
            <a:r>
              <a:rPr lang="fr-FR" dirty="0"/>
              <a:t> D'autres lignes affichent le même ID associé à des noms différents, ce qui nuit à la cohérence des données.</a:t>
            </a:r>
          </a:p>
          <a:p>
            <a:endParaRPr lang="fr-FR" dirty="0"/>
          </a:p>
          <a:p>
            <a:r>
              <a:rPr lang="fr-FR" dirty="0"/>
              <a:t>👉 En conséquence, nous avons envisagé de supprimer la colonne "ID", qui semble non pertinente voire source de confusion dans ce contexte.</a:t>
            </a:r>
          </a:p>
          <a:p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ADDD7-5B6A-B03E-95AA-5DD98AF930BC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9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53B81-7BF8-AB60-A1E2-B1DFECE72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6E08F0-D30B-D6C5-1FE4-1A533161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0EEE01-1747-C8A9-0C6E-E1CD814A7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18A747-55A3-CB1C-B47C-746F2F8A3E06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BFADD-B250-CA1B-0F19-968877908355}"/>
              </a:ext>
            </a:extLst>
          </p:cNvPr>
          <p:cNvSpPr txBox="1"/>
          <p:nvPr/>
        </p:nvSpPr>
        <p:spPr>
          <a:xfrm>
            <a:off x="274197" y="1600052"/>
            <a:ext cx="584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f. </a:t>
            </a:r>
            <a:r>
              <a:rPr lang="en-US" dirty="0" err="1"/>
              <a:t>Palworld_Data</a:t>
            </a:r>
            <a:r>
              <a:rPr lang="en-US" dirty="0"/>
              <a:t>-Tower BOSS attribute comparison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AF92C-A84A-3A0C-CB68-BC1AE889AFDA}"/>
              </a:ext>
            </a:extLst>
          </p:cNvPr>
          <p:cNvSpPr txBox="1"/>
          <p:nvPr/>
        </p:nvSpPr>
        <p:spPr>
          <a:xfrm>
            <a:off x="230302" y="4394671"/>
            <a:ext cx="548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is OK but needed to be revered to : 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6E838-AB41-C80D-35DE-F2A372DD8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02" y="4888617"/>
            <a:ext cx="8683396" cy="1374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80FB7E-4C21-6405-1765-45D7F75E8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197" y="2116135"/>
            <a:ext cx="7369260" cy="22162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6BB0FA-F1C7-8A3D-E0FF-F9107BC12794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5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56370-8B54-6A76-4D0C-0E656E37E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42B3A2-70C2-91A5-91FC-795FB618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4B10F6-244C-2797-9AA3-F464E7DB02DA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DF3B8-CEAB-2254-A2FA-CECBDFAF3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95F0B0-7044-7A4F-0191-9006C930BF4B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0200F-7820-09BB-7AC8-5FB254890346}"/>
              </a:ext>
            </a:extLst>
          </p:cNvPr>
          <p:cNvSpPr txBox="1"/>
          <p:nvPr/>
        </p:nvSpPr>
        <p:spPr>
          <a:xfrm>
            <a:off x="379476" y="1584033"/>
            <a:ext cx="8069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Palworld_Data-hide</a:t>
            </a:r>
            <a:r>
              <a:rPr lang="fr-FR" dirty="0"/>
              <a:t> </a:t>
            </a:r>
            <a:r>
              <a:rPr lang="fr-FR" dirty="0" err="1"/>
              <a:t>pallu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 : </a:t>
            </a:r>
            <a:r>
              <a:rPr lang="fr-FR" dirty="0" err="1"/>
              <a:t>IsPal</a:t>
            </a:r>
            <a:r>
              <a:rPr lang="fr-FR" dirty="0"/>
              <a:t> a </a:t>
            </a:r>
            <a:r>
              <a:rPr lang="fr-FR" dirty="0" err="1"/>
              <a:t>enleuver</a:t>
            </a:r>
            <a:r>
              <a:rPr lang="fr-FR" dirty="0"/>
              <a:t> parque c tout : TRUE</a:t>
            </a:r>
          </a:p>
          <a:p>
            <a:endParaRPr lang="fr-FR" dirty="0"/>
          </a:p>
          <a:p>
            <a:r>
              <a:rPr lang="fr-FR" dirty="0"/>
              <a:t>There are </a:t>
            </a:r>
            <a:r>
              <a:rPr lang="fr-FR" dirty="0" err="1"/>
              <a:t>may</a:t>
            </a:r>
            <a:r>
              <a:rPr lang="fr-FR" dirty="0"/>
              <a:t> ‘</a:t>
            </a:r>
            <a:r>
              <a:rPr lang="fr-FR" dirty="0" err="1"/>
              <a:t>useless</a:t>
            </a:r>
            <a:r>
              <a:rPr lang="fr-FR" dirty="0"/>
              <a:t> </a:t>
            </a:r>
            <a:r>
              <a:rPr lang="fr-FR" dirty="0" err="1"/>
              <a:t>coloumns</a:t>
            </a:r>
            <a:r>
              <a:rPr lang="fr-FR" dirty="0"/>
              <a:t> but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left</a:t>
            </a:r>
            <a:r>
              <a:rPr lang="fr-FR" dirty="0"/>
              <a:t> as </a:t>
            </a:r>
            <a:r>
              <a:rPr lang="fr-FR" dirty="0" err="1"/>
              <a:t>they</a:t>
            </a:r>
            <a:r>
              <a:rPr lang="fr-FR" dirty="0"/>
              <a:t> are’, a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as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expression on </a:t>
            </a:r>
            <a:r>
              <a:rPr lang="fr-FR" dirty="0" err="1"/>
              <a:t>excel</a:t>
            </a:r>
            <a:r>
              <a:rPr lang="fr-FR" dirty="0"/>
              <a:t>: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854A95-C19D-75EE-3639-457DA5CCE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16" y="3332960"/>
            <a:ext cx="8293608" cy="903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9D9C41-D791-8896-5A08-EC4BDC574F44}"/>
              </a:ext>
            </a:extLst>
          </p:cNvPr>
          <p:cNvSpPr txBox="1"/>
          <p:nvPr/>
        </p:nvSpPr>
        <p:spPr>
          <a:xfrm>
            <a:off x="749808" y="4654296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</a:t>
            </a:r>
            <a:r>
              <a:rPr lang="en-US" dirty="0" err="1"/>
              <a:t>Organisation</a:t>
            </a:r>
            <a:r>
              <a:rPr lang="en-US" dirty="0"/>
              <a:t> </a:t>
            </a:r>
            <a:r>
              <a:rPr lang="en-US" dirty="0" err="1"/>
              <a:t>colum</a:t>
            </a:r>
            <a:r>
              <a:rPr lang="en-US" dirty="0"/>
              <a:t> was removed it all contain the same : </a:t>
            </a:r>
            <a:r>
              <a:rPr lang="en-US" dirty="0" err="1"/>
              <a:t>EPalOrganizationType</a:t>
            </a:r>
            <a:r>
              <a:rPr lang="en-US" dirty="0"/>
              <a:t>::None, also weapon and weapon equip : </a:t>
            </a:r>
            <a:r>
              <a:rPr lang="en-US" dirty="0" err="1"/>
              <a:t>EPalWeaponType</a:t>
            </a:r>
            <a:r>
              <a:rPr lang="en-US" dirty="0"/>
              <a:t>::None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0C1C6-DD24-2A47-6D09-0FA00497E8FA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5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9D7FF-6AD0-487C-1DD7-FE128129B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F02270-E57D-BFC6-9307-5D57B19A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FB22B8-1CBE-E129-53EE-99F903A3DB50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67D01-3032-AADE-3D7C-8E57CDFE4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E33EDE-2AA8-FF7C-128A-21FC9F09FDFE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746A1D-BFDE-12BF-D977-3F9C5E2FDF80}"/>
              </a:ext>
            </a:extLst>
          </p:cNvPr>
          <p:cNvSpPr txBox="1"/>
          <p:nvPr/>
        </p:nvSpPr>
        <p:spPr>
          <a:xfrm>
            <a:off x="379476" y="1584033"/>
            <a:ext cx="8069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Palworld_Data-hide</a:t>
            </a:r>
            <a:r>
              <a:rPr lang="fr-FR" dirty="0"/>
              <a:t> </a:t>
            </a:r>
            <a:r>
              <a:rPr lang="fr-FR" dirty="0" err="1"/>
              <a:t>pallu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 : </a:t>
            </a:r>
            <a:r>
              <a:rPr lang="fr-FR" dirty="0" err="1"/>
              <a:t>IsPal</a:t>
            </a:r>
            <a:r>
              <a:rPr lang="fr-FR" dirty="0"/>
              <a:t> a </a:t>
            </a:r>
            <a:r>
              <a:rPr lang="fr-FR" dirty="0" err="1"/>
              <a:t>enleuver</a:t>
            </a:r>
            <a:r>
              <a:rPr lang="fr-FR" dirty="0"/>
              <a:t> parque c tout : TRUE</a:t>
            </a:r>
          </a:p>
          <a:p>
            <a:endParaRPr lang="fr-FR" dirty="0"/>
          </a:p>
          <a:p>
            <a:r>
              <a:rPr lang="fr-FR" dirty="0"/>
              <a:t>There are </a:t>
            </a:r>
            <a:r>
              <a:rPr lang="fr-FR" dirty="0" err="1"/>
              <a:t>may</a:t>
            </a:r>
            <a:r>
              <a:rPr lang="fr-FR" dirty="0"/>
              <a:t> ‘</a:t>
            </a:r>
            <a:r>
              <a:rPr lang="fr-FR" dirty="0" err="1"/>
              <a:t>useless</a:t>
            </a:r>
            <a:r>
              <a:rPr lang="fr-FR" dirty="0"/>
              <a:t> </a:t>
            </a:r>
            <a:r>
              <a:rPr lang="fr-FR" dirty="0" err="1"/>
              <a:t>coloumns</a:t>
            </a:r>
            <a:r>
              <a:rPr lang="fr-FR" dirty="0"/>
              <a:t> but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left</a:t>
            </a:r>
            <a:r>
              <a:rPr lang="fr-FR" dirty="0"/>
              <a:t> as </a:t>
            </a:r>
            <a:r>
              <a:rPr lang="fr-FR" dirty="0" err="1"/>
              <a:t>they</a:t>
            </a:r>
            <a:r>
              <a:rPr lang="fr-FR" dirty="0"/>
              <a:t> are’, a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as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expression on </a:t>
            </a:r>
            <a:r>
              <a:rPr lang="fr-FR" dirty="0" err="1"/>
              <a:t>excel</a:t>
            </a:r>
            <a:r>
              <a:rPr lang="fr-FR" dirty="0"/>
              <a:t>: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217176-4BAD-D275-374E-5D0F4FFAB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16" y="3332960"/>
            <a:ext cx="8293608" cy="903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83FA2F-BE4C-D02D-CE74-A533D578E86A}"/>
              </a:ext>
            </a:extLst>
          </p:cNvPr>
          <p:cNvSpPr txBox="1"/>
          <p:nvPr/>
        </p:nvSpPr>
        <p:spPr>
          <a:xfrm>
            <a:off x="749808" y="4654296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</a:t>
            </a:r>
            <a:r>
              <a:rPr lang="en-US" dirty="0" err="1"/>
              <a:t>Organisation</a:t>
            </a:r>
            <a:r>
              <a:rPr lang="en-US" dirty="0"/>
              <a:t> </a:t>
            </a:r>
            <a:r>
              <a:rPr lang="en-US" dirty="0" err="1"/>
              <a:t>colum</a:t>
            </a:r>
            <a:r>
              <a:rPr lang="en-US" dirty="0"/>
              <a:t> was removed it all contain the same : </a:t>
            </a:r>
            <a:r>
              <a:rPr lang="en-US" dirty="0" err="1"/>
              <a:t>EPalOrganizationType</a:t>
            </a:r>
            <a:r>
              <a:rPr lang="en-US" dirty="0"/>
              <a:t>::None, also weapon and weapon equip : </a:t>
            </a:r>
            <a:r>
              <a:rPr lang="en-US" dirty="0" err="1"/>
              <a:t>EPalWeaponType</a:t>
            </a:r>
            <a:r>
              <a:rPr lang="en-US" dirty="0"/>
              <a:t>::None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E6CE3-EA57-FF19-3ECA-201458742B36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62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BAF83-A3AA-2E94-C9FC-E59B1D7B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E16F55-2A48-5BE9-38E1-E1C1D76C88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5AF395-55DC-6379-EDD7-CCDB90CFB29A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2722C-B557-7522-473C-C9DEDE849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16B525-7400-D8BB-0D51-86515A5C3FA9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75E23-AE28-DA6D-E0AE-3D61F6FB338F}"/>
              </a:ext>
            </a:extLst>
          </p:cNvPr>
          <p:cNvSpPr txBox="1"/>
          <p:nvPr/>
        </p:nvSpPr>
        <p:spPr>
          <a:xfrm>
            <a:off x="379476" y="1584033"/>
            <a:ext cx="80695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Primary</a:t>
            </a:r>
            <a:r>
              <a:rPr lang="fr-FR" dirty="0"/>
              <a:t> key : </a:t>
            </a:r>
            <a:r>
              <a:rPr lang="fr-FR" dirty="0" err="1"/>
              <a:t>name</a:t>
            </a:r>
            <a:r>
              <a:rPr lang="fr-FR" dirty="0"/>
              <a:t>? : in combat </a:t>
            </a:r>
            <a:r>
              <a:rPr lang="fr-FR" dirty="0" err="1"/>
              <a:t>attributes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changed</a:t>
            </a:r>
            <a:r>
              <a:rPr lang="fr-FR" dirty="0"/>
              <a:t> Name to </a:t>
            </a:r>
            <a:r>
              <a:rPr lang="fr-FR" dirty="0" err="1"/>
              <a:t>name</a:t>
            </a:r>
            <a:endParaRPr lang="fr-FR" dirty="0"/>
          </a:p>
          <a:p>
            <a:r>
              <a:rPr lang="fr-FR" dirty="0"/>
              <a:t>Et dans Job </a:t>
            </a:r>
            <a:r>
              <a:rPr lang="fr-FR" dirty="0" err="1"/>
              <a:t>Skills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changed</a:t>
            </a:r>
            <a:r>
              <a:rPr lang="fr-FR" dirty="0"/>
              <a:t> English Name to </a:t>
            </a:r>
            <a:r>
              <a:rPr lang="fr-FR" dirty="0" err="1"/>
              <a:t>name</a:t>
            </a:r>
            <a:endParaRPr lang="fr-FR" dirty="0"/>
          </a:p>
          <a:p>
            <a:endParaRPr lang="fr-FR" dirty="0"/>
          </a:p>
          <a:p>
            <a:r>
              <a:rPr lang="fr-FR" dirty="0"/>
              <a:t>The ID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anything</a:t>
            </a:r>
            <a:r>
              <a:rPr lang="fr-FR" dirty="0"/>
              <a:t>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unconsistant</a:t>
            </a:r>
            <a:r>
              <a:rPr lang="fr-FR" dirty="0"/>
              <a:t>,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26F3F-88AB-8160-C37A-F6F51C1BCAAC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EE1FD-77CF-4D1D-3966-78EF499B1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97BA91-FE31-126A-1B97-D2B89900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4AF595-DC7A-46C4-D9A9-B502687FF614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983B2-8050-5CDA-2408-DB71CC91C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32D85A-3EAA-F20A-0044-2C3DB94252FA}"/>
              </a:ext>
            </a:extLst>
          </p:cNvPr>
          <p:cNvSpPr txBox="1"/>
          <p:nvPr/>
        </p:nvSpPr>
        <p:spPr>
          <a:xfrm>
            <a:off x="621792" y="1389888"/>
            <a:ext cx="8379308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/>
              <a:t>2. Installation de </a:t>
            </a:r>
            <a:r>
              <a:rPr lang="fr-FR" sz="2800" b="1" dirty="0" err="1"/>
              <a:t>MariaDB</a:t>
            </a:r>
            <a:r>
              <a:rPr lang="fr-FR" sz="2800" b="1" dirty="0"/>
              <a:t> (ou MySQL) + </a:t>
            </a:r>
            <a:r>
              <a:rPr lang="fr-FR" sz="2800" b="1" dirty="0" err="1"/>
              <a:t>HeidiSQL</a:t>
            </a:r>
            <a:endParaRPr lang="fr-FR" sz="28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800" dirty="0"/>
              <a:t>Installer </a:t>
            </a:r>
            <a:r>
              <a:rPr lang="fr-FR" sz="2800" dirty="0" err="1"/>
              <a:t>MariaDB</a:t>
            </a:r>
            <a:endParaRPr lang="fr-F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800" dirty="0"/>
              <a:t>Configurer l’utilisateur root avec un mot de passe sécurisé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800" dirty="0"/>
              <a:t>Vérifier le bon fonctionnement de l’interface </a:t>
            </a:r>
            <a:r>
              <a:rPr lang="fr-FR" sz="2800" dirty="0" err="1"/>
              <a:t>HeidiSQL</a:t>
            </a:r>
            <a:endParaRPr lang="fr-F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6D54C-C69A-7590-22A8-49F10122E3B6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7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086A5-67AC-9517-2D76-EB7AC0FDD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19D879-0907-D008-AAF1-90E71F0A84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B23EB8-1C99-020B-94DD-2869C95AD18E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40D7A-1816-C952-B433-6D8FF585D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7B3936-9800-4467-6481-E46B46E3D56E}"/>
              </a:ext>
            </a:extLst>
          </p:cNvPr>
          <p:cNvSpPr txBox="1"/>
          <p:nvPr/>
        </p:nvSpPr>
        <p:spPr>
          <a:xfrm>
            <a:off x="697230" y="1831057"/>
            <a:ext cx="7861554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/>
              <a:t>3. Création de la base de données</a:t>
            </a:r>
          </a:p>
          <a:p>
            <a:pPr>
              <a:lnSpc>
                <a:spcPct val="150000"/>
              </a:lnSpc>
            </a:pP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Se connecter via le terminal </a:t>
            </a:r>
            <a:r>
              <a:rPr lang="fr-FR" sz="2400" dirty="0" err="1"/>
              <a:t>MariaDBCréer</a:t>
            </a:r>
            <a:r>
              <a:rPr lang="fr-FR" sz="2400" dirty="0"/>
              <a:t> la base : </a:t>
            </a:r>
            <a:r>
              <a:rPr lang="fr-FR" sz="2400" dirty="0" err="1"/>
              <a:t>palworld_databaseAfficher</a:t>
            </a:r>
            <a:r>
              <a:rPr lang="fr-FR" sz="2400" dirty="0"/>
              <a:t> les bases existantes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Sélectionner </a:t>
            </a:r>
            <a:r>
              <a:rPr lang="fr-FR" sz="2400" dirty="0" err="1"/>
              <a:t>palworld_database</a:t>
            </a:r>
            <a:r>
              <a:rPr lang="fr-FR" sz="2400" dirty="0"/>
              <a:t> pour la suite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145C9-C575-1C75-6978-75E080349993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944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6309B-C26B-F7B1-A158-D42CC72E0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41757D-C963-DB37-9F72-CFFC851D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D45EC4-3D04-03D4-8D9C-EEB01F2F2DAE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6218F-6A47-C970-D4F2-F7D95CA38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775273-4177-792C-118C-3FE554BA0F05}"/>
              </a:ext>
            </a:extLst>
          </p:cNvPr>
          <p:cNvSpPr txBox="1"/>
          <p:nvPr/>
        </p:nvSpPr>
        <p:spPr>
          <a:xfrm>
            <a:off x="761238" y="1784889"/>
            <a:ext cx="75415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4. Création des tables</a:t>
            </a:r>
          </a:p>
          <a:p>
            <a:endParaRPr lang="fr-FR" sz="2800" b="1" dirty="0"/>
          </a:p>
          <a:p>
            <a:r>
              <a:rPr lang="fr-FR" sz="2800" dirty="0"/>
              <a:t>Importer les 6 fichiers dans 6 tables :</a:t>
            </a:r>
          </a:p>
          <a:p>
            <a:pPr marL="342900" indent="-342900">
              <a:buAutoNum type="alphaLcPeriod"/>
            </a:pPr>
            <a:r>
              <a:rPr lang="fr-FR" sz="2800" dirty="0"/>
              <a:t>combat-</a:t>
            </a:r>
            <a:r>
              <a:rPr lang="fr-FR" sz="2800" dirty="0" err="1"/>
              <a:t>attribute</a:t>
            </a:r>
            <a:endParaRPr lang="fr-FR" sz="2800" dirty="0"/>
          </a:p>
          <a:p>
            <a:pPr marL="342900" indent="-342900">
              <a:buAutoNum type="alphaLcPeriod"/>
            </a:pPr>
            <a:r>
              <a:rPr lang="fr-FR" sz="2800" dirty="0"/>
              <a:t> job-</a:t>
            </a:r>
            <a:r>
              <a:rPr lang="fr-FR" sz="2800" dirty="0" err="1"/>
              <a:t>skill</a:t>
            </a:r>
            <a:endParaRPr lang="fr-FR" sz="2800" dirty="0"/>
          </a:p>
          <a:p>
            <a:pPr marL="342900" indent="-342900">
              <a:buAutoNum type="alphaLcPeriod"/>
            </a:pPr>
            <a:r>
              <a:rPr lang="fr-FR" sz="2800" dirty="0" err="1"/>
              <a:t>hidden-attribute</a:t>
            </a:r>
            <a:endParaRPr lang="fr-FR" sz="2800" dirty="0"/>
          </a:p>
          <a:p>
            <a:pPr marL="342900" indent="-342900">
              <a:buAutoNum type="alphaLcPeriod"/>
            </a:pPr>
            <a:r>
              <a:rPr lang="fr-FR" sz="2800" dirty="0" err="1"/>
              <a:t>refresh</a:t>
            </a:r>
            <a:r>
              <a:rPr lang="fr-FR" sz="2800" dirty="0"/>
              <a:t>-area</a:t>
            </a:r>
          </a:p>
          <a:p>
            <a:pPr marL="342900" indent="-342900">
              <a:buAutoNum type="alphaLcPeriod"/>
            </a:pPr>
            <a:r>
              <a:rPr lang="fr-FR" sz="2800" dirty="0" err="1"/>
              <a:t>ordinary</a:t>
            </a:r>
            <a:r>
              <a:rPr lang="fr-FR" sz="2800" dirty="0"/>
              <a:t>-boss-</a:t>
            </a:r>
            <a:r>
              <a:rPr lang="fr-FR" sz="2800" dirty="0" err="1"/>
              <a:t>attribute</a:t>
            </a:r>
            <a:endParaRPr lang="fr-FR" sz="2800" dirty="0"/>
          </a:p>
          <a:p>
            <a:pPr marL="342900" indent="-342900">
              <a:buAutoNum type="alphaLcPeriod"/>
            </a:pPr>
            <a:r>
              <a:rPr lang="fr-FR" sz="2800" dirty="0" err="1"/>
              <a:t>tower</a:t>
            </a:r>
            <a:r>
              <a:rPr lang="fr-FR" sz="2800" dirty="0"/>
              <a:t>-boss-</a:t>
            </a:r>
            <a:r>
              <a:rPr lang="fr-FR" sz="2800" dirty="0" err="1"/>
              <a:t>attribute</a:t>
            </a:r>
            <a:endParaRPr lang="fr-F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670D5-B0F4-7E54-9357-086326A35B99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0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686EE-6B88-6E91-1C93-7E37F67F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3EC893-8132-093F-4143-26BBEF36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0588C1-9181-81E5-520B-AA18B9BE5B06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10EB5-623D-44C3-E542-C24A1F03F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C7A9BC-6683-F625-6B79-DF64B665736E}"/>
              </a:ext>
            </a:extLst>
          </p:cNvPr>
          <p:cNvSpPr txBox="1"/>
          <p:nvPr/>
        </p:nvSpPr>
        <p:spPr>
          <a:xfrm>
            <a:off x="605790" y="2090172"/>
            <a:ext cx="72607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5- Nettoyage des données</a:t>
            </a:r>
          </a:p>
          <a:p>
            <a:endParaRPr lang="fr-FR" sz="2800" b="1" dirty="0"/>
          </a:p>
          <a:p>
            <a:pPr marL="285750" indent="-285750">
              <a:buFontTx/>
              <a:buChar char="-"/>
            </a:pPr>
            <a:r>
              <a:rPr lang="fr-FR" sz="2800" dirty="0"/>
              <a:t>Traitement des valeurs manquantes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Correction des erreurs et types de données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Normalisation des formats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Suppression des doublons et redondances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329F6-CDAC-493D-D9A6-D4205072F559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3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4DC2-50EB-14D4-D766-1C2D75AB8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4F9DB6-9A2E-EE3A-95F7-8DCF124E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21BD9-5D88-16C4-9A19-A3B1307366FB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83043-6E42-D122-C80C-120AAA494B00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ADB23-0EB0-778F-42E1-8C640A374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A75301-AB72-C08B-491F-91EC456E5CA7}"/>
              </a:ext>
            </a:extLst>
          </p:cNvPr>
          <p:cNvSpPr txBox="1"/>
          <p:nvPr/>
        </p:nvSpPr>
        <p:spPr>
          <a:xfrm>
            <a:off x="118871" y="946279"/>
            <a:ext cx="8882229" cy="4587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fr-FR" sz="4000" b="1" dirty="0"/>
              <a:t>Sommaire </a:t>
            </a:r>
          </a:p>
          <a:p>
            <a:pPr algn="ctr">
              <a:buNone/>
            </a:pPr>
            <a:endParaRPr lang="fr-FR" sz="4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📥 Chargement &amp; nettoyage de 6 fichiers CSV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🛠️ Création d'une base de données (</a:t>
            </a:r>
            <a:r>
              <a:rPr lang="fr-FR" sz="2400" dirty="0" err="1"/>
              <a:t>MariaDB</a:t>
            </a:r>
            <a:r>
              <a:rPr lang="fr-FR" sz="2400" dirty="0"/>
              <a:t> + </a:t>
            </a:r>
            <a:r>
              <a:rPr lang="fr-FR" sz="2400" dirty="0" err="1"/>
              <a:t>HeidiSQL</a:t>
            </a:r>
            <a:r>
              <a:rPr lang="fr-FR" sz="2400" dirty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🧹 Traitement des doublons, colonnes inutiles, conflits d’ID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📊 Analyses exploratoires avec Python &amp; SQL : taille, rareté, efficacité, compétences, etc.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🧠 Visualisations clés intégrées dans une app </a:t>
            </a:r>
            <a:r>
              <a:rPr lang="fr-FR" sz="2400" dirty="0" err="1"/>
              <a:t>Streamlit</a:t>
            </a: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7776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C8667-E6FF-06E6-53CF-C92F639AB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57D551-923F-8ACC-BB97-CC425855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A7E8ED-477D-7A4E-B051-D5DFB1D2CF77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3CFDC-5FD9-FB5E-7F31-C1C5F4FFC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85BAD-BF14-22EB-54B4-139F7E6FFFA2}"/>
              </a:ext>
            </a:extLst>
          </p:cNvPr>
          <p:cNvSpPr txBox="1"/>
          <p:nvPr/>
        </p:nvSpPr>
        <p:spPr>
          <a:xfrm>
            <a:off x="559487" y="936439"/>
            <a:ext cx="77975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/>
              <a:t>6. Analyse exploratoire avec SQL + Visualisation Python</a:t>
            </a:r>
          </a:p>
          <a:p>
            <a:pPr>
              <a:buNone/>
            </a:pPr>
            <a:r>
              <a:rPr lang="fr-FR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a. Distribution de la </a:t>
            </a:r>
            <a:r>
              <a:rPr lang="fr-FR" b="1" dirty="0"/>
              <a:t>taille</a:t>
            </a:r>
            <a:r>
              <a:rPr lang="fr-FR" dirty="0"/>
              <a:t> des Pals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A5B62A-AF39-76C4-CAD3-8B1D6EE08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04" y="1874519"/>
            <a:ext cx="7709512" cy="3819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EC7E8-86FA-4752-A2C9-9DB9E0EBD63A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35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4234-236D-68DE-44D7-3D3D4BB19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01DA17-2AEC-7CE3-4896-D310B7AE47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697B59-4352-322F-B066-DB8BAF52DA0B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9F281-0CE0-C102-3DE9-8FCF7C446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482A4-E3EF-7CD3-2518-4CC96E2727C7}"/>
              </a:ext>
            </a:extLst>
          </p:cNvPr>
          <p:cNvSpPr txBox="1"/>
          <p:nvPr/>
        </p:nvSpPr>
        <p:spPr>
          <a:xfrm>
            <a:off x="742950" y="800137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b. Distribution des </a:t>
            </a:r>
            <a:r>
              <a:rPr lang="fr-FR" sz="2000" b="1" dirty="0"/>
              <a:t>catégories</a:t>
            </a:r>
            <a:endParaRPr lang="fr-FR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300E4D-4885-8DB5-80EE-E2880C62F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74" y="2015892"/>
            <a:ext cx="8101584" cy="4061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CC44A1-223C-51CB-97C0-14CF989C6F1D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8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DD4F0-C05B-D344-59EC-87FE78A4E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6222B6-D74D-AB6F-6F0A-C9C62338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3557F4-2539-A90C-3252-73361E7122E4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BC7BB-AE02-606D-362A-CEDF44CA7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235888-C6D6-A92A-78F3-FFB52CF1A3FA}"/>
              </a:ext>
            </a:extLst>
          </p:cNvPr>
          <p:cNvSpPr txBox="1"/>
          <p:nvPr/>
        </p:nvSpPr>
        <p:spPr>
          <a:xfrm>
            <a:off x="742950" y="780991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c. Distribution des </a:t>
            </a:r>
            <a:r>
              <a:rPr lang="fr-FR" sz="2000" b="1" dirty="0"/>
              <a:t>points de vie</a:t>
            </a:r>
            <a:endParaRPr lang="fr-FR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68F353-EB98-34B4-B4DB-C7B90B143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12" y="2038873"/>
            <a:ext cx="7638786" cy="3780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917792-0FD6-0F19-EB56-6815FB5CEA0C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469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3FA54-884C-3D4B-78E7-E4322B214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BC3F87-566D-BE1B-9D7A-1795892AAA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47A98F-7415-13F9-CC0F-63322BC0E226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2DE70-2EE0-DD2B-7647-E4F0AB74A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90B2D-CC8F-FA47-7615-0534B162EB26}"/>
              </a:ext>
            </a:extLst>
          </p:cNvPr>
          <p:cNvSpPr txBox="1"/>
          <p:nvPr/>
        </p:nvSpPr>
        <p:spPr>
          <a:xfrm>
            <a:off x="742950" y="780991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d. Distribution de la </a:t>
            </a:r>
            <a:r>
              <a:rPr lang="fr-FR" sz="2000" b="1" dirty="0"/>
              <a:t>rareté</a:t>
            </a:r>
            <a:endParaRPr lang="fr-FR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510936-A94F-EED9-2E56-3134A839C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8" y="1978687"/>
            <a:ext cx="7598664" cy="3764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61C8F7-0638-2EB4-9C84-A99150F3DB12}"/>
              </a:ext>
            </a:extLst>
          </p:cNvPr>
          <p:cNvSpPr txBox="1"/>
          <p:nvPr/>
        </p:nvSpPr>
        <p:spPr>
          <a:xfrm>
            <a:off x="2897505" y="5752588"/>
            <a:ext cx="400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Valeur 20 </a:t>
            </a:r>
            <a:r>
              <a:rPr lang="en-US" dirty="0" err="1"/>
              <a:t>ingnoree</a:t>
            </a:r>
            <a:r>
              <a:rPr lang="en-US" dirty="0"/>
              <a:t> ( </a:t>
            </a:r>
            <a:r>
              <a:rPr lang="en-US" dirty="0" err="1"/>
              <a:t>fausses</a:t>
            </a:r>
            <a:r>
              <a:rPr lang="en-US" dirty="0"/>
              <a:t> </a:t>
            </a:r>
            <a:r>
              <a:rPr lang="en-US" dirty="0" err="1"/>
              <a:t>valeurs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202D2-0415-7573-D452-AC7860074DFF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298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C7127-A478-1D6A-D03C-B7FF9DA73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ADA80F-FCAF-E402-87D7-A417B0CE84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30AB6F-720E-7940-A834-7A9B25E233B6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3C6B2-6954-4D1F-100A-D9A87AA1D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C8A712-7D23-F974-E061-6452E9BBDB6E}"/>
              </a:ext>
            </a:extLst>
          </p:cNvPr>
          <p:cNvSpPr txBox="1"/>
          <p:nvPr/>
        </p:nvSpPr>
        <p:spPr>
          <a:xfrm>
            <a:off x="742950" y="812174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e. Distribution de la </a:t>
            </a:r>
            <a:r>
              <a:rPr lang="fr-FR" sz="2000" b="1" dirty="0"/>
              <a:t>consommation alimentaire</a:t>
            </a:r>
            <a:endParaRPr lang="fr-FR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8D14E2-DEDB-901A-95B6-1836AB6E7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68" y="1903875"/>
            <a:ext cx="8284464" cy="4104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16808B-7EC8-54B6-2168-C751164463F1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532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2695B-CC1B-9EDA-3797-43812562F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7619F0-2A94-3B4D-B005-5406454E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6F61E7-D92E-8AA3-3674-C7D868D63F47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D0413-B211-68B5-42D1-251B75C87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47512-FD0E-5674-6CB8-32E07C6D670D}"/>
              </a:ext>
            </a:extLst>
          </p:cNvPr>
          <p:cNvSpPr txBox="1"/>
          <p:nvPr/>
        </p:nvSpPr>
        <p:spPr>
          <a:xfrm>
            <a:off x="742950" y="780991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f. Pals utiles à la production (ranch : laine, œuf, lait…)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4F325C-2BAC-6305-4A8E-BC5C179D8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262" y="2171524"/>
            <a:ext cx="5950769" cy="3356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BC22C-60F7-64F1-43F4-F7B27442E355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64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BAB99-C877-22F6-9E99-45F8C0AAD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231D15-0A1F-4ACF-B3DF-51BD04DA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A3C05-EEDE-D22C-D5BC-47EEB0BD875F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5987B-B001-7A20-A705-24DFB34EA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57F192-54EE-BB64-0291-70262B419742}"/>
              </a:ext>
            </a:extLst>
          </p:cNvPr>
          <p:cNvSpPr txBox="1"/>
          <p:nvPr/>
        </p:nvSpPr>
        <p:spPr>
          <a:xfrm>
            <a:off x="742950" y="780991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g. Top 10 des </a:t>
            </a:r>
            <a:r>
              <a:rPr lang="fr-FR" sz="2000" b="1" dirty="0"/>
              <a:t>Pals les plus puissants</a:t>
            </a:r>
            <a:endParaRPr lang="fr-FR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E64B10-8828-46A6-8002-C57A6191090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317"/>
          <a:stretch/>
        </p:blipFill>
        <p:spPr>
          <a:xfrm>
            <a:off x="742950" y="2005152"/>
            <a:ext cx="7852242" cy="3033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91EEE-0B87-A938-F0FC-F1376EC2C4BB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88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F6AB7-0B46-DFB3-C194-42B83FEB8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3B60E7-9802-380F-1A56-C6F43F54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942213-36CD-D0EB-6680-A594C7A83198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E7CED-227C-047C-9920-EA8D546B6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F8542E-4D2B-6D11-C530-716E7AD719A0}"/>
              </a:ext>
            </a:extLst>
          </p:cNvPr>
          <p:cNvSpPr txBox="1"/>
          <p:nvPr/>
        </p:nvSpPr>
        <p:spPr>
          <a:xfrm>
            <a:off x="742950" y="780991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h. Corrélations entre </a:t>
            </a:r>
            <a:r>
              <a:rPr lang="fr-FR" sz="2000" b="1" dirty="0"/>
              <a:t>attributs de combat</a:t>
            </a:r>
            <a:endParaRPr lang="fr-FR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74611-6D3C-C18B-8C59-7268563F2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" y="1891845"/>
            <a:ext cx="7218045" cy="4579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732C1B-4535-30BD-B9F3-DF6080DFA20E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60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086BB-D804-9FF0-0206-80AE75380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B6CBE2-D203-7701-1CF9-2B2645B8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30FD5D-3FD0-6420-896F-178B2973FEF2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9BD65-C21D-5148-8565-BC0065FFC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BCBE8-F5C3-C330-259C-8DDDAD54A4F4}"/>
              </a:ext>
            </a:extLst>
          </p:cNvPr>
          <p:cNvSpPr txBox="1"/>
          <p:nvPr/>
        </p:nvSpPr>
        <p:spPr>
          <a:xfrm>
            <a:off x="569214" y="916477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. Impact de la </a:t>
            </a:r>
            <a:r>
              <a:rPr lang="fr-FR" sz="2000" b="1" dirty="0"/>
              <a:t>rareté</a:t>
            </a:r>
            <a:r>
              <a:rPr lang="fr-FR" sz="2000" dirty="0"/>
              <a:t> sur les attributs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5DD3AD-7263-C794-DEC7-981745ED2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14" y="1993837"/>
            <a:ext cx="7424928" cy="4429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585EDC-BD28-64D3-7025-F0741BAAC5AE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03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1D7F7-C2C3-E371-7D39-EA1AA0377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57C13F-2944-A57D-5D29-30A6E83B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60EE0C-45D8-53DF-F882-6E5909DF5CB6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5ABB0-8ABE-0F7C-7AE9-AE10BEB55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43196-25B9-FF05-EC72-2C5B8729232E}"/>
              </a:ext>
            </a:extLst>
          </p:cNvPr>
          <p:cNvSpPr txBox="1"/>
          <p:nvPr/>
        </p:nvSpPr>
        <p:spPr>
          <a:xfrm>
            <a:off x="742950" y="780991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j. Rareté moyenne des Pals à </a:t>
            </a:r>
            <a:r>
              <a:rPr lang="fr-FR" sz="2000" b="1" dirty="0"/>
              <a:t>forte attaque</a:t>
            </a:r>
            <a:endParaRPr lang="fr-FR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BF6DC6-DDC0-8C7D-9104-E7AC9FB32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21" y="3030490"/>
            <a:ext cx="8164157" cy="646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D5B24-06DB-4049-9F4A-995B71D393C4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67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A1C3F-9298-8E7A-E9B8-B77C6AD2F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35F728-F582-B280-4298-91F673D44B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F5F3D9-E497-C690-29EE-C412C93E7223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0DC16-EBBA-C9BC-57C8-138842619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Project Objective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Analyze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Palworld</a:t>
            </a:r>
            <a:r>
              <a:rPr lang="fr-FR" dirty="0"/>
              <a:t> (Pals).</a:t>
            </a:r>
          </a:p>
          <a:p>
            <a:r>
              <a:rPr lang="fr-FR" dirty="0"/>
              <a:t>Clean, explore and </a:t>
            </a:r>
            <a:r>
              <a:rPr lang="fr-FR" dirty="0" err="1"/>
              <a:t>visualize</a:t>
            </a:r>
            <a:r>
              <a:rPr lang="fr-FR" dirty="0"/>
              <a:t> data.</a:t>
            </a:r>
          </a:p>
          <a:p>
            <a:r>
              <a:rPr lang="fr-FR" dirty="0" err="1"/>
              <a:t>Build</a:t>
            </a:r>
            <a:r>
              <a:rPr lang="fr-FR" dirty="0"/>
              <a:t> an interactive </a:t>
            </a:r>
            <a:r>
              <a:rPr lang="fr-FR" dirty="0" err="1"/>
              <a:t>Streamlit</a:t>
            </a:r>
            <a:r>
              <a:rPr lang="fr-FR" dirty="0"/>
              <a:t> </a:t>
            </a:r>
            <a:r>
              <a:rPr lang="fr-FR" dirty="0" err="1"/>
              <a:t>dashboard</a:t>
            </a:r>
            <a:r>
              <a:rPr lang="fr-FR" dirty="0"/>
              <a:t>.</a:t>
            </a:r>
          </a:p>
          <a:p>
            <a:r>
              <a:rPr lang="fr-FR" dirty="0" err="1"/>
              <a:t>Deliverables</a:t>
            </a:r>
            <a:r>
              <a:rPr lang="fr-FR" dirty="0"/>
              <a:t>: </a:t>
            </a:r>
            <a:r>
              <a:rPr lang="fr-FR" dirty="0" err="1"/>
              <a:t>Jupyter</a:t>
            </a:r>
            <a:r>
              <a:rPr lang="fr-FR" dirty="0"/>
              <a:t> Notebook, </a:t>
            </a:r>
            <a:r>
              <a:rPr lang="fr-FR" dirty="0" err="1"/>
              <a:t>Streamlit</a:t>
            </a:r>
            <a:r>
              <a:rPr lang="fr-FR" dirty="0"/>
              <a:t> App, README.md, Slides, GitHub Repo.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F7A0C-82EB-07B3-194F-75D8771D30DF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61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60947-CFCB-875A-E5B6-CF9A5349F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41AC2C-DBE6-5D59-3A7E-9D837997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2CAFC1-38C3-9E4E-29FF-2003A0E4470A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E4789-86EA-8A83-5371-550E6DB41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CCA78B-A260-381E-ED15-E3870EA3EF4B}"/>
              </a:ext>
            </a:extLst>
          </p:cNvPr>
          <p:cNvSpPr txBox="1"/>
          <p:nvPr/>
        </p:nvSpPr>
        <p:spPr>
          <a:xfrm>
            <a:off x="742950" y="780991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k. Influence de la </a:t>
            </a:r>
            <a:r>
              <a:rPr lang="fr-FR" sz="2000" b="1" dirty="0"/>
              <a:t>taille</a:t>
            </a:r>
            <a:r>
              <a:rPr lang="fr-FR" sz="2000" dirty="0"/>
              <a:t> sur la performance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0A04B-A8F2-4E0D-FD76-F47653D9C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32" y="1891845"/>
            <a:ext cx="7534656" cy="4494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AF1EDB-3B8B-3575-4A1C-95B667413DC6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486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5E6C5-6192-38C0-3382-E8644A242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CB4A4B-458B-AE5E-666F-B75C3100F7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79A21C-1475-0B4E-5E1F-7775D4459695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669C2-1C3B-EB82-87FB-D1016C71C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AF6667-B76B-81D9-2080-D4608038B72A}"/>
              </a:ext>
            </a:extLst>
          </p:cNvPr>
          <p:cNvSpPr txBox="1"/>
          <p:nvPr/>
        </p:nvSpPr>
        <p:spPr>
          <a:xfrm>
            <a:off x="742950" y="780991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l. Les Pals rapides sont-ils plus </a:t>
            </a:r>
            <a:r>
              <a:rPr lang="fr-FR" sz="2000" b="1" dirty="0"/>
              <a:t>efficaces</a:t>
            </a:r>
            <a:r>
              <a:rPr lang="fr-FR" sz="2000" dirty="0"/>
              <a:t> ? Oui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FB2A4E-A08F-3896-1D83-0E7A15A11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" y="2002114"/>
            <a:ext cx="7270403" cy="4337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8A4825-E909-2AA5-DDD9-BE9BD8A6B038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77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0F936-6939-8902-226E-82CE4F34E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9A7A8-E220-5D73-BB37-99C36638EF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050AB6-E6C6-782A-80FB-43255F45CD7A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30FEA-B788-9FE1-B165-92DE85CA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124935-54E6-584F-F4B4-22CF10CBA8D7}"/>
              </a:ext>
            </a:extLst>
          </p:cNvPr>
          <p:cNvSpPr txBox="1"/>
          <p:nvPr/>
        </p:nvSpPr>
        <p:spPr>
          <a:xfrm>
            <a:off x="457200" y="866137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m. Proposer une </a:t>
            </a:r>
            <a:r>
              <a:rPr lang="fr-FR" sz="2000" b="1" dirty="0"/>
              <a:t>équipe équilibrée</a:t>
            </a:r>
            <a:r>
              <a:rPr lang="fr-FR" sz="2000" dirty="0"/>
              <a:t> (5 Pals)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2C8CB5-C8C0-01DE-1C62-17BFE3DF5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55317"/>
              </p:ext>
            </p:extLst>
          </p:nvPr>
        </p:nvGraphicFramePr>
        <p:xfrm>
          <a:off x="457200" y="2098389"/>
          <a:ext cx="8229600" cy="420624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21615167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2023418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27355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Étape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Signification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2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1️⃣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sort_values</a:t>
                      </a:r>
                      <a:r>
                        <a:rPr lang="en-US" dirty="0"/>
                        <a:t>(by=['</a:t>
                      </a:r>
                      <a:r>
                        <a:rPr lang="en-US" dirty="0" err="1"/>
                        <a:t>total_power</a:t>
                      </a:r>
                      <a:r>
                        <a:rPr lang="en-US" dirty="0"/>
                        <a:t>', '</a:t>
                      </a:r>
                      <a:r>
                        <a:rPr lang="en-US" dirty="0" err="1"/>
                        <a:t>speed_of_work</a:t>
                      </a:r>
                      <a:r>
                        <a:rPr lang="en-US" dirty="0"/>
                        <a:t>'], ascending=False)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Trie les Pals les plus </a:t>
                      </a:r>
                      <a:r>
                        <a:rPr lang="fr-FR" b="1" dirty="0"/>
                        <a:t>puissants</a:t>
                      </a:r>
                      <a:r>
                        <a:rPr lang="fr-FR" dirty="0"/>
                        <a:t> (attaque + défense) en haut. Si égalité, trie par vitesse de travail.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440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2️⃣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.drop_duplicates(subset=['genuscategory'])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Prend </a:t>
                      </a:r>
                      <a:r>
                        <a:rPr lang="fr-FR" b="1" dirty="0"/>
                        <a:t>un seul Pal par catégorie biologique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humanoid</a:t>
                      </a:r>
                      <a:r>
                        <a:rPr lang="fr-FR" dirty="0"/>
                        <a:t>, dragon, </a:t>
                      </a:r>
                      <a:r>
                        <a:rPr lang="fr-FR" dirty="0" err="1"/>
                        <a:t>bird</a:t>
                      </a:r>
                      <a:r>
                        <a:rPr lang="fr-FR" dirty="0"/>
                        <a:t>…). Cela garantit </a:t>
                      </a:r>
                      <a:r>
                        <a:rPr lang="fr-FR" b="1" dirty="0"/>
                        <a:t>la diversité de l’équipe</a:t>
                      </a:r>
                      <a:r>
                        <a:rPr lang="fr-FR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96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3️⃣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.head(5)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Ne garde que les </a:t>
                      </a:r>
                      <a:r>
                        <a:rPr lang="fr-FR" b="1" dirty="0"/>
                        <a:t>5 premiers</a:t>
                      </a:r>
                      <a:r>
                        <a:rPr lang="fr-FR" dirty="0"/>
                        <a:t> pour former une équipe de 5 membres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116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719492-E3FD-9DEA-3825-99A20A35A50C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319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2CEAC-A8A4-32CD-BA7A-38EC4B6FA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2465A4-277F-B348-174C-718944D8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7EDF6-4B2E-9E1C-5CE2-B5FD720A7A69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389DA-5BCC-1849-D869-7301E1736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05A77-D632-54F1-2568-CFEB12FC3421}"/>
              </a:ext>
            </a:extLst>
          </p:cNvPr>
          <p:cNvSpPr txBox="1"/>
          <p:nvPr/>
        </p:nvSpPr>
        <p:spPr>
          <a:xfrm>
            <a:off x="742950" y="780991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m. Proposer une </a:t>
            </a:r>
            <a:r>
              <a:rPr lang="fr-FR" sz="2000" b="1" dirty="0"/>
              <a:t>équipe équilibrée</a:t>
            </a:r>
            <a:r>
              <a:rPr lang="fr-FR" sz="2000" dirty="0"/>
              <a:t> (5 Pals)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2873CF-9670-7273-4477-072D8C0C6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81" y="2028629"/>
            <a:ext cx="7858413" cy="3422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0E3CC-A03C-9B05-5949-4EF48DEB7F90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66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36666-B2F8-7290-6B88-A00D871A4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DD98B5-446E-A224-0281-FE652EE1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BC711F-CC23-12F7-9615-14DE371E92DB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12860-CA55-63C2-DAEA-3CACEA9B2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56831E-34D9-7D4C-40CA-5BF406464122}"/>
              </a:ext>
            </a:extLst>
          </p:cNvPr>
          <p:cNvSpPr txBox="1"/>
          <p:nvPr/>
        </p:nvSpPr>
        <p:spPr>
          <a:xfrm>
            <a:off x="742950" y="938988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n. Compétences de travail </a:t>
            </a:r>
            <a:r>
              <a:rPr lang="fr-FR" sz="2000" b="1" dirty="0"/>
              <a:t>les plus répandues</a:t>
            </a:r>
            <a:endParaRPr lang="fr-FR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0F06DE-B242-E350-057F-943C7A55C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40" y="2497267"/>
            <a:ext cx="4941695" cy="3766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F6D5B-C318-20FE-1099-319C79AA1705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42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03B4-2960-9733-20EC-1CD207C9C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9517C9-BD34-0C77-500F-561C0DF7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1DC165-0808-6262-229E-ECCB275B6663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B4392-3B71-A087-7265-F9177BF6B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763333-5E3F-50DC-39B5-ABD370A07604}"/>
              </a:ext>
            </a:extLst>
          </p:cNvPr>
          <p:cNvSpPr txBox="1"/>
          <p:nvPr/>
        </p:nvSpPr>
        <p:spPr>
          <a:xfrm>
            <a:off x="603631" y="1023677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o. Compétences de travail </a:t>
            </a:r>
            <a:r>
              <a:rPr lang="fr-FR" sz="2000" b="1" dirty="0"/>
              <a:t>les moins répandues</a:t>
            </a:r>
            <a:endParaRPr lang="fr-FR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C5E612-7D04-E48E-FBCF-EF3FD5F5E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252" y="2243319"/>
            <a:ext cx="3776472" cy="3833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411A2D-1298-1010-5356-F75DECB24713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4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CCAAC-5DF7-FE5A-9ED5-8AB965C83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A76113-86A8-9F5D-9549-DC1CC22140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5976F6-E646-B9F3-008F-E2B4CE688E48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269BA-1947-CBB2-A326-19CF4232B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AA2307-A65E-3BAC-501E-22111E10A403}"/>
              </a:ext>
            </a:extLst>
          </p:cNvPr>
          <p:cNvSpPr txBox="1"/>
          <p:nvPr/>
        </p:nvSpPr>
        <p:spPr>
          <a:xfrm>
            <a:off x="496062" y="1164317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p. Nombre de Pals adaptés au </a:t>
            </a:r>
            <a:r>
              <a:rPr lang="fr-FR" sz="2000" b="1" dirty="0"/>
              <a:t>travail de nuit</a:t>
            </a:r>
            <a:endParaRPr lang="fr-FR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0ACE28-6781-A505-D5DE-8072AC41C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80" y="3193091"/>
            <a:ext cx="8188599" cy="526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45C797-4954-8EE8-15D9-BE265F2001C8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412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6C404-06E8-B3CA-856D-9E1A79221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500BE6-16A3-306B-A317-876B7938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BE19FF-1594-B547-7054-46411F0B993C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50CF9-CD67-6C77-CD67-33D223D31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8950FD-8881-188F-3E65-CEDB45A5A8C3}"/>
              </a:ext>
            </a:extLst>
          </p:cNvPr>
          <p:cNvSpPr txBox="1"/>
          <p:nvPr/>
        </p:nvSpPr>
        <p:spPr>
          <a:xfrm>
            <a:off x="414689" y="739290"/>
            <a:ext cx="68557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/>
              <a:t>6. Analyse exploratoire avec SQL + Visualisation Python</a:t>
            </a:r>
          </a:p>
          <a:p>
            <a:pPr>
              <a:buNone/>
            </a:pPr>
            <a:r>
              <a:rPr lang="fr-FR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q. Traits communs des Pals de </a:t>
            </a:r>
            <a:r>
              <a:rPr lang="fr-FR" b="1" dirty="0"/>
              <a:t>travail de nuit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BD462C-210F-B33F-75FA-A384693D8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31" y="1799512"/>
            <a:ext cx="4564701" cy="179621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091771-3F4C-C06F-C1E3-225A6FC10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19564"/>
              </p:ext>
            </p:extLst>
          </p:nvPr>
        </p:nvGraphicFramePr>
        <p:xfrm>
          <a:off x="491931" y="3732622"/>
          <a:ext cx="8543900" cy="2651760"/>
        </p:xfrm>
        <a:graphic>
          <a:graphicData uri="http://schemas.openxmlformats.org/drawingml/2006/table">
            <a:tbl>
              <a:tblPr/>
              <a:tblGrid>
                <a:gridCol w="2135975">
                  <a:extLst>
                    <a:ext uri="{9D8B030D-6E8A-4147-A177-3AD203B41FA5}">
                      <a16:colId xmlns:a16="http://schemas.microsoft.com/office/drawing/2014/main" val="4278994648"/>
                    </a:ext>
                  </a:extLst>
                </a:gridCol>
                <a:gridCol w="2135975">
                  <a:extLst>
                    <a:ext uri="{9D8B030D-6E8A-4147-A177-3AD203B41FA5}">
                      <a16:colId xmlns:a16="http://schemas.microsoft.com/office/drawing/2014/main" val="3250195094"/>
                    </a:ext>
                  </a:extLst>
                </a:gridCol>
                <a:gridCol w="2135975">
                  <a:extLst>
                    <a:ext uri="{9D8B030D-6E8A-4147-A177-3AD203B41FA5}">
                      <a16:colId xmlns:a16="http://schemas.microsoft.com/office/drawing/2014/main" val="1102171855"/>
                    </a:ext>
                  </a:extLst>
                </a:gridCol>
                <a:gridCol w="2135975">
                  <a:extLst>
                    <a:ext uri="{9D8B030D-6E8A-4147-A177-3AD203B41FA5}">
                      <a16:colId xmlns:a16="http://schemas.microsoft.com/office/drawing/2014/main" val="2509447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Attribut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Moyenne (nuit)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Moyenne (tous)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Observation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391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Rareté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5.96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5.38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🌟 Plus rares en moyenne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34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Consommation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5.12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4.55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🍽️ Plus gourmands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499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Total compétences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4.19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🧠 Légèrement moins polyvalents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392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Vitesse travail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326.0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278.3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⚡ Plus rapides en moyenne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615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E8993B-3C8F-6CDB-094F-20C91142E0AE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779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4306B-6D07-CF92-8BA1-5D7F4C445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25AA37-F4BB-7A62-FE41-8991D99C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7D3C40-B581-12B7-0E19-71F214885639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7167A-0EE7-41D5-3858-BF887EE62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9317F-351D-1630-9D57-E418B3DBE1DE}"/>
              </a:ext>
            </a:extLst>
          </p:cNvPr>
          <p:cNvSpPr txBox="1"/>
          <p:nvPr/>
        </p:nvSpPr>
        <p:spPr>
          <a:xfrm>
            <a:off x="605790" y="1387985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r. Rareté moyenne des Pals les plus </a:t>
            </a:r>
            <a:r>
              <a:rPr lang="fr-FR" sz="2000" b="1" dirty="0"/>
              <a:t>polyvalents</a:t>
            </a:r>
            <a:endParaRPr lang="fr-FR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5361E-FB18-F800-72D9-44C648F5C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40" y="3105834"/>
            <a:ext cx="6809024" cy="6463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C667C1-EB06-8AD0-38AB-BBD48552DFED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0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B3CC3-FACB-9353-D18E-B53A9CE23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D843E3-BDEC-3A22-3ACF-56F5155A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AE6408-6E3B-E52D-30F6-AA50BF6FD5E2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BE768-A9E0-D9DF-DC97-687FC6608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A20ED2-A1E2-E12F-16D1-D2506227B717}"/>
              </a:ext>
            </a:extLst>
          </p:cNvPr>
          <p:cNvSpPr txBox="1"/>
          <p:nvPr/>
        </p:nvSpPr>
        <p:spPr>
          <a:xfrm>
            <a:off x="742950" y="780991"/>
            <a:ext cx="68557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k. s. Pals avec </a:t>
            </a:r>
            <a:r>
              <a:rPr lang="fr-FR" sz="2000" b="1" dirty="0"/>
              <a:t>vitesse de travail</a:t>
            </a:r>
            <a:r>
              <a:rPr lang="fr-FR" sz="2000" dirty="0"/>
              <a:t> maximale</a:t>
            </a:r>
          </a:p>
          <a:p>
            <a:endParaRPr lang="fr-FR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2DF83-4259-4F00-AB5A-9EBC18A51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808" y="2446354"/>
            <a:ext cx="5358216" cy="35612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63427B-71A5-C35A-7B04-D12969EFE0C1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7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0487A-59AF-825D-D4BD-F38549601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DFC7F9-C529-1E31-362B-50EB72E0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0C8247-03A2-8E95-6DB8-41229A84325E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9E2ED-BC01-7F63-5C1F-3E712E358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49E995-BCBF-6AAB-BCEB-1BBDD7022763}"/>
              </a:ext>
            </a:extLst>
          </p:cNvPr>
          <p:cNvSpPr txBox="1"/>
          <p:nvPr/>
        </p:nvSpPr>
        <p:spPr>
          <a:xfrm>
            <a:off x="934974" y="1742294"/>
            <a:ext cx="765124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dirty="0"/>
              <a:t>Télécharger et charger le </a:t>
            </a:r>
            <a:r>
              <a:rPr lang="fr-FR" sz="2800" dirty="0" err="1"/>
              <a:t>dataset</a:t>
            </a:r>
            <a:r>
              <a:rPr lang="fr-FR" sz="2800" dirty="0"/>
              <a:t> fourni (6 fichiers).</a:t>
            </a:r>
          </a:p>
          <a:p>
            <a:r>
              <a:rPr lang="fr-FR" sz="2800" dirty="0"/>
              <a:t>Examiner les tables, le nombre de colonnes, les types de données :Qualitatives vs quantitatives</a:t>
            </a:r>
          </a:p>
          <a:p>
            <a:r>
              <a:rPr lang="fr-FR" sz="2800" dirty="0"/>
              <a:t>Valeurs erronées, manquantes, doublons, </a:t>
            </a:r>
            <a:r>
              <a:rPr lang="fr-FR" sz="2800" dirty="0" err="1"/>
              <a:t>incohérencesChamps</a:t>
            </a:r>
            <a:r>
              <a:rPr lang="fr-FR" sz="2800" dirty="0"/>
              <a:t> intéressants pour l’analyse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F33BE-396E-22A6-1413-C8C19FCAAD54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90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9CF58-278C-7931-830D-5D6C16BA4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AF8E18-4D38-CA2B-F152-85314FFE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6C8734-9CB2-F3C9-EEA5-6BC906AECAF2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4CA90-4C37-E7D3-EC31-61213E501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DB107-C12C-CE3F-64CC-A98F9D60CF05}"/>
              </a:ext>
            </a:extLst>
          </p:cNvPr>
          <p:cNvSpPr txBox="1"/>
          <p:nvPr/>
        </p:nvSpPr>
        <p:spPr>
          <a:xfrm>
            <a:off x="742950" y="954727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t. Pals les plus </a:t>
            </a:r>
            <a:r>
              <a:rPr lang="fr-FR" sz="2000" b="1" dirty="0"/>
              <a:t>faciles à capturer</a:t>
            </a:r>
            <a:r>
              <a:rPr lang="fr-FR" sz="2000" dirty="0"/>
              <a:t> + stratégie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7D3B45-EC63-6090-EBBB-5B775A35A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93168"/>
            <a:ext cx="9169492" cy="2807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4ED1BE-BED6-8DF7-A265-ABC68B45783F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400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62689-63B3-7E4A-2537-E3716F8E8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42BB7E-F65C-7615-8E30-530A9921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62D6D1-61A2-9736-AEEC-5592B86753D9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559F5-EA9A-81A3-336A-AF64D1599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E757B-4965-C5DA-24EA-B2201BB6DE40}"/>
              </a:ext>
            </a:extLst>
          </p:cNvPr>
          <p:cNvSpPr txBox="1"/>
          <p:nvPr/>
        </p:nvSpPr>
        <p:spPr>
          <a:xfrm>
            <a:off x="633222" y="1288822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u. Boss avec </a:t>
            </a:r>
            <a:r>
              <a:rPr lang="fr-FR" sz="2000" b="1" dirty="0"/>
              <a:t>attributs de combat</a:t>
            </a:r>
            <a:r>
              <a:rPr lang="fr-FR" sz="2000" dirty="0"/>
              <a:t> les plus forts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8BDE82-A918-A824-E01A-081A97D18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48" y="2926080"/>
            <a:ext cx="7919146" cy="736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21D732-67EA-8638-DCF1-5E0C65B773CC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EBB2E-5B3B-1254-90CF-A7FC83E1A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FDAA40-D93A-1102-C184-240DB575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D0E857-5137-7BFC-63E8-3AD92C7FDC12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7EEBB-4DE7-F402-70EF-201DE729D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282F33-BCB5-5CD1-924A-90E1DED2271F}"/>
              </a:ext>
            </a:extLst>
          </p:cNvPr>
          <p:cNvSpPr txBox="1"/>
          <p:nvPr/>
        </p:nvSpPr>
        <p:spPr>
          <a:xfrm>
            <a:off x="742950" y="780991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v. Répartition des </a:t>
            </a:r>
            <a:r>
              <a:rPr lang="fr-FR" sz="2000" b="1" dirty="0"/>
              <a:t>niveaux d’apparition</a:t>
            </a:r>
            <a:endParaRPr lang="fr-FR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03B7E5-31E7-9439-2DD9-49907A94D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24" y="1925835"/>
            <a:ext cx="8378594" cy="41511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F193E1-06F3-16AE-3C26-17A9E21AF0D2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141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9B17D-9287-6366-4BCA-3115EA988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79FD97-46FE-F87B-C201-244CB9323F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5FF8E6-6083-2276-55A9-877835E9CE5D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6DB90-B3A0-0598-6B79-F2D61C568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F402DE-29C4-27C0-711B-CDFA0FB81783}"/>
              </a:ext>
            </a:extLst>
          </p:cNvPr>
          <p:cNvSpPr txBox="1"/>
          <p:nvPr/>
        </p:nvSpPr>
        <p:spPr>
          <a:xfrm>
            <a:off x="742950" y="803030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w. Répartition des </a:t>
            </a:r>
            <a:r>
              <a:rPr lang="fr-FR" sz="2000" b="1" dirty="0"/>
              <a:t>zones d’apparition</a:t>
            </a:r>
            <a:endParaRPr lang="fr-FR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BA5DA1-51E4-75CF-5FDF-F69E8510D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" y="2056415"/>
            <a:ext cx="8331208" cy="4134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164C0E-23AB-F980-5F06-492B72AD3B0D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756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26E70-D16B-0FED-0357-F18A6EA90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3F44E5-A494-782C-F5C2-CDC0A29A09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3D9D01-7D1C-660F-D062-E64648C7C2CC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B38F-E42F-9888-35AD-9E428B5F1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354FE-D1BB-CADF-076A-DA61B626BEB3}"/>
              </a:ext>
            </a:extLst>
          </p:cNvPr>
          <p:cNvSpPr txBox="1"/>
          <p:nvPr/>
        </p:nvSpPr>
        <p:spPr>
          <a:xfrm>
            <a:off x="742950" y="904878"/>
            <a:ext cx="68557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6. Analyse exploratoire avec SQL + Visualisation Python</a:t>
            </a:r>
          </a:p>
          <a:p>
            <a:pPr>
              <a:buNone/>
            </a:pPr>
            <a:r>
              <a:rPr lang="fr-FR" sz="20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x. Autres analyses personnelles à creuser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CFECD3-BBE1-DFD8-806A-1288D31B9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52" y="2139619"/>
            <a:ext cx="8019288" cy="3973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AD92BD-D245-1B85-B377-9D9CD310C6F1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85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3F680-9161-2C0B-2442-AC1BF779A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65EEA0-465E-7B58-D064-FE1C76403F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9A0C81-271B-3FF4-182C-208E9F40BC05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70775-5C88-6CBF-B766-B7F6B04DC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CEDD76-5472-814B-AC6A-613341AFC2A4}"/>
              </a:ext>
            </a:extLst>
          </p:cNvPr>
          <p:cNvSpPr txBox="1"/>
          <p:nvPr/>
        </p:nvSpPr>
        <p:spPr>
          <a:xfrm>
            <a:off x="648080" y="1652386"/>
            <a:ext cx="747179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800" b="1" dirty="0"/>
              <a:t>8. Création de l’application </a:t>
            </a:r>
            <a:r>
              <a:rPr lang="fr-FR" sz="2800" b="1" dirty="0" err="1"/>
              <a:t>Streamlit</a:t>
            </a:r>
            <a:r>
              <a:rPr lang="fr-FR" sz="2800" b="1" dirty="0"/>
              <a:t> ("</a:t>
            </a:r>
            <a:r>
              <a:rPr lang="fr-FR" sz="2800" b="1" dirty="0" err="1"/>
              <a:t>Palstream</a:t>
            </a:r>
            <a:r>
              <a:rPr lang="fr-FR" sz="2800" b="1" dirty="0"/>
              <a:t>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Afficher uniquement les </a:t>
            </a:r>
            <a:r>
              <a:rPr lang="fr-FR" sz="2800" b="1" dirty="0"/>
              <a:t>visualisations clés</a:t>
            </a: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Application centrée sur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strike="sngStrike" dirty="0"/>
              <a:t>Optimisation des stratégies de </a:t>
            </a:r>
            <a:r>
              <a:rPr lang="fr-FR" sz="2800" b="1" strike="sngStrike" dirty="0"/>
              <a:t>combat</a:t>
            </a:r>
            <a:endParaRPr lang="fr-FR" sz="2800" strike="sngStrik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strike="sngStrike" dirty="0"/>
              <a:t>Optimisation de la </a:t>
            </a:r>
            <a:r>
              <a:rPr lang="fr-FR" sz="2800" b="1" strike="sngStrike" dirty="0"/>
              <a:t>production</a:t>
            </a:r>
            <a:endParaRPr lang="fr-FR" sz="2800" strike="sngStrik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2E653-38E9-842F-EF40-C9B3F8FB63A2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50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48708-0BD0-E247-AFA4-3D11D48B7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2AF62F-87EE-C655-7F89-A1F2EE5A21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29194B-EA31-CB82-9F78-775478413C1F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F6C46-9E17-D94F-C532-080AD4044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E41490-9B10-3CC3-C617-268BD5C2B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758" y="576067"/>
            <a:ext cx="5058481" cy="5287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D7AEEA-8013-6C6F-46C5-082151E078BD}"/>
              </a:ext>
            </a:extLst>
          </p:cNvPr>
          <p:cNvSpPr txBox="1"/>
          <p:nvPr/>
        </p:nvSpPr>
        <p:spPr>
          <a:xfrm>
            <a:off x="365760" y="6161800"/>
            <a:ext cx="877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had to get back to the files and further clean them so they could be imported properly 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5868D-975E-3AEF-7019-406666B1596D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34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22336-DB94-735D-5CD6-0A1F75401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46FDD0-BF00-046C-78E0-5CB58A16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AB3B02-AFCC-7AB4-13CE-3D60AF60465F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F9FB1-E26A-1831-0A45-4CFE09442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1842CF-852E-D783-6F89-68B9F8A76EAF}"/>
              </a:ext>
            </a:extLst>
          </p:cNvPr>
          <p:cNvSpPr txBox="1"/>
          <p:nvPr/>
        </p:nvSpPr>
        <p:spPr>
          <a:xfrm>
            <a:off x="409863" y="1262069"/>
            <a:ext cx="835761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4000" b="1" dirty="0"/>
              <a:t>✅ Conclusion</a:t>
            </a:r>
          </a:p>
          <a:p>
            <a:pPr>
              <a:buNone/>
            </a:pPr>
            <a:endParaRPr lang="fr-FR" sz="2400" b="1" dirty="0"/>
          </a:p>
          <a:p>
            <a:pPr>
              <a:buNone/>
            </a:pPr>
            <a:r>
              <a:rPr lang="fr-FR" sz="2400" dirty="0"/>
              <a:t>Projet complet de nettoyage, analyse et visualisation des données </a:t>
            </a:r>
            <a:r>
              <a:rPr lang="fr-FR" sz="2400" dirty="0" err="1"/>
              <a:t>Palworld</a:t>
            </a:r>
            <a:r>
              <a:rPr lang="fr-FR" sz="2400" dirty="0"/>
              <a:t>.</a:t>
            </a:r>
          </a:p>
          <a:p>
            <a:pPr>
              <a:buNone/>
            </a:pPr>
            <a:r>
              <a:rPr lang="fr-FR" sz="2400" dirty="0"/>
              <a:t>Application </a:t>
            </a:r>
            <a:r>
              <a:rPr lang="fr-FR" sz="2400" dirty="0" err="1"/>
              <a:t>Streamlit</a:t>
            </a:r>
            <a:r>
              <a:rPr lang="fr-FR" sz="2400" dirty="0"/>
              <a:t> non finalisée pour raisons techniques (import partiel des données sur </a:t>
            </a:r>
            <a:r>
              <a:rPr lang="fr-FR" sz="2400" dirty="0" err="1"/>
              <a:t>heidi</a:t>
            </a:r>
            <a:r>
              <a:rPr lang="fr-FR" sz="2400" dirty="0"/>
              <a:t>).</a:t>
            </a:r>
          </a:p>
          <a:p>
            <a:pPr algn="ctr">
              <a:buNone/>
            </a:pPr>
            <a:endParaRPr lang="fr-FR" sz="2400" b="1" dirty="0"/>
          </a:p>
          <a:p>
            <a:pPr algn="ctr">
              <a:buNone/>
            </a:pPr>
            <a:endParaRPr lang="fr-FR" sz="2400" b="1" dirty="0"/>
          </a:p>
          <a:p>
            <a:pPr>
              <a:buNone/>
            </a:pPr>
            <a:r>
              <a:rPr lang="fr-FR" sz="3600" b="1" dirty="0"/>
              <a:t>🚀 Perspectives</a:t>
            </a:r>
          </a:p>
          <a:p>
            <a:pPr>
              <a:buNone/>
            </a:pPr>
            <a:endParaRPr lang="fr-FR" sz="2400" b="1" dirty="0"/>
          </a:p>
          <a:p>
            <a:pPr>
              <a:buNone/>
            </a:pPr>
            <a:r>
              <a:rPr lang="fr-FR" sz="2400" dirty="0"/>
              <a:t>Finaliser l’import des données</a:t>
            </a:r>
          </a:p>
          <a:p>
            <a:pPr>
              <a:buNone/>
            </a:pPr>
            <a:r>
              <a:rPr lang="fr-FR" sz="2400" dirty="0"/>
              <a:t>Ajouter filtres dynamiques &amp; cartes</a:t>
            </a:r>
          </a:p>
          <a:p>
            <a:pPr>
              <a:buNone/>
            </a:pPr>
            <a:r>
              <a:rPr lang="fr-FR" sz="2400" dirty="0"/>
              <a:t>Intégrer recommandations personnalisées</a:t>
            </a:r>
          </a:p>
          <a:p>
            <a:pPr>
              <a:buNone/>
            </a:pPr>
            <a:endParaRPr lang="fr-FR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5C87E-EF02-0CA2-FE1E-8422EEAC1E43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05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7055-0629-A2F3-2AF5-51A393A37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92EB91-7377-F87E-3968-9D9BC7D83B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08974-1B65-57D9-EAFD-4275FD1A058D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6A774-77F8-F752-BC8B-F3EB17E04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D1EBE6-3AAC-340F-28C5-16825B5592F0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28641-0545-C569-CD1C-08E2A922D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09" y="2123273"/>
            <a:ext cx="8251108" cy="1696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7A855-14DB-0B52-46FF-3BF3F266E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388" y="4344964"/>
            <a:ext cx="8592140" cy="2140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4198F-13D1-1403-D009-0771271C50D2}"/>
              </a:ext>
            </a:extLst>
          </p:cNvPr>
          <p:cNvSpPr txBox="1"/>
          <p:nvPr/>
        </p:nvSpPr>
        <p:spPr>
          <a:xfrm>
            <a:off x="484509" y="1491277"/>
            <a:ext cx="584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a. </a:t>
            </a:r>
            <a:r>
              <a:rPr lang="fr-FR" dirty="0" err="1"/>
              <a:t>Palworld_Data-comparison</a:t>
            </a:r>
            <a:r>
              <a:rPr lang="fr-FR" dirty="0"/>
              <a:t> of </a:t>
            </a:r>
            <a:r>
              <a:rPr lang="fr-FR" dirty="0" err="1"/>
              <a:t>ordinary</a:t>
            </a:r>
            <a:r>
              <a:rPr lang="fr-FR" dirty="0"/>
              <a:t> BOSS </a:t>
            </a:r>
            <a:r>
              <a:rPr lang="fr-FR" dirty="0" err="1"/>
              <a:t>attributes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F86C3-ED0E-CCE8-DF32-C889A4F02D75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0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8F322-9E67-443D-B84F-D56657098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1CFF90-3C87-4F91-DD68-F2328669C8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41B9EB-E117-460B-0D0E-BEB9439FF2ED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C0506-D6A2-FF0B-C331-66F028DAE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74286A-CA8D-FFF5-A7C2-CC856CA63903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8E2A1-A1FB-55EC-CAD0-BB2D67D747BF}"/>
              </a:ext>
            </a:extLst>
          </p:cNvPr>
          <p:cNvSpPr txBox="1"/>
          <p:nvPr/>
        </p:nvSpPr>
        <p:spPr>
          <a:xfrm>
            <a:off x="484509" y="1491277"/>
            <a:ext cx="584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a. </a:t>
            </a:r>
            <a:r>
              <a:rPr lang="fr-FR" dirty="0" err="1"/>
              <a:t>Palworld_Data-comparison</a:t>
            </a:r>
            <a:r>
              <a:rPr lang="fr-FR" dirty="0"/>
              <a:t> of </a:t>
            </a:r>
            <a:r>
              <a:rPr lang="fr-FR" dirty="0" err="1"/>
              <a:t>ordinary</a:t>
            </a:r>
            <a:r>
              <a:rPr lang="fr-FR" dirty="0"/>
              <a:t> BOSS </a:t>
            </a:r>
            <a:r>
              <a:rPr lang="fr-FR" dirty="0" err="1"/>
              <a:t>attributes</a:t>
            </a:r>
            <a:endParaRPr lang="fr-F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B92E15-E9EB-38C5-5528-B7B264650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12084"/>
              </p:ext>
            </p:extLst>
          </p:nvPr>
        </p:nvGraphicFramePr>
        <p:xfrm>
          <a:off x="1026991" y="2230251"/>
          <a:ext cx="4762499" cy="1714500"/>
        </p:xfrm>
        <a:graphic>
          <a:graphicData uri="http://schemas.openxmlformats.org/drawingml/2006/table">
            <a:tbl>
              <a:tblPr/>
              <a:tblGrid>
                <a:gridCol w="1535676">
                  <a:extLst>
                    <a:ext uri="{9D8B030D-6E8A-4147-A177-3AD203B41FA5}">
                      <a16:colId xmlns:a16="http://schemas.microsoft.com/office/drawing/2014/main" val="1478311807"/>
                    </a:ext>
                  </a:extLst>
                </a:gridCol>
                <a:gridCol w="266522">
                  <a:extLst>
                    <a:ext uri="{9D8B030D-6E8A-4147-A177-3AD203B41FA5}">
                      <a16:colId xmlns:a16="http://schemas.microsoft.com/office/drawing/2014/main" val="3563171376"/>
                    </a:ext>
                  </a:extLst>
                </a:gridCol>
                <a:gridCol w="904272">
                  <a:extLst>
                    <a:ext uri="{9D8B030D-6E8A-4147-A177-3AD203B41FA5}">
                      <a16:colId xmlns:a16="http://schemas.microsoft.com/office/drawing/2014/main" val="2568682749"/>
                    </a:ext>
                  </a:extLst>
                </a:gridCol>
                <a:gridCol w="2056029">
                  <a:extLst>
                    <a:ext uri="{9D8B030D-6E8A-4147-A177-3AD203B41FA5}">
                      <a16:colId xmlns:a16="http://schemas.microsoft.com/office/drawing/2014/main" val="6303383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Remote attack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Riding speed (BOSS is 100 higher)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17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Melupa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443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Melupa BOSS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683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Night Caller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74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Night Caller BOSS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15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snow mammoth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282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Snow Mammoth BOSS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88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Winter Caller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756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Winter Caller Beast BOSS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14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451668-75F0-7146-3C2F-350A515B9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67742"/>
              </p:ext>
            </p:extLst>
          </p:nvPr>
        </p:nvGraphicFramePr>
        <p:xfrm>
          <a:off x="1026991" y="4680734"/>
          <a:ext cx="4762499" cy="952500"/>
        </p:xfrm>
        <a:graphic>
          <a:graphicData uri="http://schemas.openxmlformats.org/drawingml/2006/table">
            <a:tbl>
              <a:tblPr/>
              <a:tblGrid>
                <a:gridCol w="1535676">
                  <a:extLst>
                    <a:ext uri="{9D8B030D-6E8A-4147-A177-3AD203B41FA5}">
                      <a16:colId xmlns:a16="http://schemas.microsoft.com/office/drawing/2014/main" val="2219618727"/>
                    </a:ext>
                  </a:extLst>
                </a:gridCol>
                <a:gridCol w="266522">
                  <a:extLst>
                    <a:ext uri="{9D8B030D-6E8A-4147-A177-3AD203B41FA5}">
                      <a16:colId xmlns:a16="http://schemas.microsoft.com/office/drawing/2014/main" val="2473098392"/>
                    </a:ext>
                  </a:extLst>
                </a:gridCol>
                <a:gridCol w="904272">
                  <a:extLst>
                    <a:ext uri="{9D8B030D-6E8A-4147-A177-3AD203B41FA5}">
                      <a16:colId xmlns:a16="http://schemas.microsoft.com/office/drawing/2014/main" val="4230023931"/>
                    </a:ext>
                  </a:extLst>
                </a:gridCol>
                <a:gridCol w="2056029">
                  <a:extLst>
                    <a:ext uri="{9D8B030D-6E8A-4147-A177-3AD203B41FA5}">
                      <a16:colId xmlns:a16="http://schemas.microsoft.com/office/drawing/2014/main" val="29233312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Remote attack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Riding speed (BOSS is 100 higher)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90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Thunderbird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604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Thunderbird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12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Thunderbird BOSS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595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Thunderbird BOSS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14973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CF83E97-E97A-71C2-609E-FCB9609B2E11}"/>
              </a:ext>
            </a:extLst>
          </p:cNvPr>
          <p:cNvSpPr txBox="1"/>
          <p:nvPr/>
        </p:nvSpPr>
        <p:spPr>
          <a:xfrm>
            <a:off x="6426615" y="2093071"/>
            <a:ext cx="2340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Regroupement des lignes similaires avec options multiples → réduction du volume total de lignes.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EB339-4DE2-7988-54CB-7221BF02473E}"/>
              </a:ext>
            </a:extLst>
          </p:cNvPr>
          <p:cNvSpPr txBox="1"/>
          <p:nvPr/>
        </p:nvSpPr>
        <p:spPr>
          <a:xfrm>
            <a:off x="6541364" y="4499356"/>
            <a:ext cx="2459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de doublons ou de conflits, seule la valeur minimale a été conservée.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CDFC7-F35B-454F-407C-E90A0DEDA959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1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240B5-14A9-2A97-7114-82A300BCF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79F8FE-B081-894D-96A5-FF45F6F1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8CE6BF-2951-E6E8-BC6A-A3DAFC546CDA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B6F9F-BF47-556A-04EF-2718AFC5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376DA2-D638-1A34-58D3-56FA67AF89AA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702F4D-A1E7-35FD-82EC-7BAA62612FD8}"/>
              </a:ext>
            </a:extLst>
          </p:cNvPr>
          <p:cNvSpPr txBox="1"/>
          <p:nvPr/>
        </p:nvSpPr>
        <p:spPr>
          <a:xfrm>
            <a:off x="484509" y="1491277"/>
            <a:ext cx="584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b. </a:t>
            </a:r>
            <a:r>
              <a:rPr lang="fr-FR" dirty="0" err="1"/>
              <a:t>Palworld_Data-hide</a:t>
            </a:r>
            <a:r>
              <a:rPr lang="fr-FR" dirty="0"/>
              <a:t> </a:t>
            </a:r>
            <a:r>
              <a:rPr lang="fr-FR" dirty="0" err="1"/>
              <a:t>pallu</a:t>
            </a:r>
            <a:r>
              <a:rPr lang="fr-FR" dirty="0"/>
              <a:t> </a:t>
            </a:r>
            <a:r>
              <a:rPr lang="fr-FR" dirty="0" err="1"/>
              <a:t>attributes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3DE9D-DF42-FC5B-8AE9-9E40E5AF068D}"/>
              </a:ext>
            </a:extLst>
          </p:cNvPr>
          <p:cNvSpPr txBox="1"/>
          <p:nvPr/>
        </p:nvSpPr>
        <p:spPr>
          <a:xfrm>
            <a:off x="640080" y="2141489"/>
            <a:ext cx="7607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base de données semble globalement correcte. Nous avions envisagé de supprimer certaines colonnes jugées inutiles, mais avons finalement choisi de les conserver, au cas où elles s’avéreraient utiles ultérieurement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299FFC-6666-C5FE-E34B-0DA8B950C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35402"/>
              </p:ext>
            </p:extLst>
          </p:nvPr>
        </p:nvGraphicFramePr>
        <p:xfrm>
          <a:off x="500553" y="3533405"/>
          <a:ext cx="8677655" cy="334718"/>
        </p:xfrm>
        <a:graphic>
          <a:graphicData uri="http://schemas.openxmlformats.org/drawingml/2006/table">
            <a:tbl>
              <a:tblPr/>
              <a:tblGrid>
                <a:gridCol w="914523">
                  <a:extLst>
                    <a:ext uri="{9D8B030D-6E8A-4147-A177-3AD203B41FA5}">
                      <a16:colId xmlns:a16="http://schemas.microsoft.com/office/drawing/2014/main" val="3746222189"/>
                    </a:ext>
                  </a:extLst>
                </a:gridCol>
                <a:gridCol w="1563624">
                  <a:extLst>
                    <a:ext uri="{9D8B030D-6E8A-4147-A177-3AD203B41FA5}">
                      <a16:colId xmlns:a16="http://schemas.microsoft.com/office/drawing/2014/main" val="3100842082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3360091394"/>
                    </a:ext>
                  </a:extLst>
                </a:gridCol>
                <a:gridCol w="1947672">
                  <a:extLst>
                    <a:ext uri="{9D8B030D-6E8A-4147-A177-3AD203B41FA5}">
                      <a16:colId xmlns:a16="http://schemas.microsoft.com/office/drawing/2014/main" val="2408645921"/>
                    </a:ext>
                  </a:extLst>
                </a:gridCol>
                <a:gridCol w="2377316">
                  <a:extLst>
                    <a:ext uri="{9D8B030D-6E8A-4147-A177-3AD203B41FA5}">
                      <a16:colId xmlns:a16="http://schemas.microsoft.com/office/drawing/2014/main" val="2244700530"/>
                    </a:ext>
                  </a:extLst>
                </a:gridCol>
              </a:tblGrid>
              <a:tr h="146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Chinese name</a:t>
                      </a:r>
                    </a:p>
                  </a:txBody>
                  <a:tcPr marL="7339" marR="7339" marT="73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code </a:t>
                      </a:r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39" marR="7339" marT="73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OverrideNameTextID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39" marR="7339" marT="73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NamePrefixID</a:t>
                      </a:r>
                    </a:p>
                  </a:txBody>
                  <a:tcPr marL="7339" marR="7339" marT="73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OverridePartnerSkillTextID</a:t>
                      </a:r>
                    </a:p>
                  </a:txBody>
                  <a:tcPr marL="7339" marR="7339" marT="73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011687"/>
                  </a:ext>
                </a:extLst>
              </a:tr>
              <a:tr h="146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Allother</a:t>
                      </a:r>
                    </a:p>
                  </a:txBody>
                  <a:tcPr marL="7339" marR="7339" marT="73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BOSS_SakuraSaurus_Water</a:t>
                      </a:r>
                    </a:p>
                  </a:txBody>
                  <a:tcPr marL="7339" marR="7339" marT="73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PAL_NAME_SakuraSaurus_Water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39" marR="7339" marT="73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BOSS_NAME_SakuraSaurus_Water</a:t>
                      </a:r>
                    </a:p>
                  </a:txBody>
                  <a:tcPr marL="7339" marR="7339" marT="73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PARTNERSKILL_SakuraSaurus_Water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39" marR="7339" marT="73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89944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4B73625-CA08-9E61-27BC-9391E51846E2}"/>
              </a:ext>
            </a:extLst>
          </p:cNvPr>
          <p:cNvSpPr txBox="1"/>
          <p:nvPr/>
        </p:nvSpPr>
        <p:spPr>
          <a:xfrm>
            <a:off x="409194" y="4108049"/>
            <a:ext cx="7838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a juste </a:t>
            </a:r>
            <a:r>
              <a:rPr lang="fr-FR" dirty="0" err="1"/>
              <a:t>enleve</a:t>
            </a:r>
            <a:r>
              <a:rPr lang="fr-FR" dirty="0"/>
              <a:t> la colonne : </a:t>
            </a:r>
            <a:r>
              <a:rPr lang="fr-FR" dirty="0" err="1"/>
              <a:t>chinease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, car elle contient du </a:t>
            </a:r>
            <a:r>
              <a:rPr lang="fr-FR" dirty="0" err="1"/>
              <a:t>choinois</a:t>
            </a:r>
            <a:r>
              <a:rPr lang="fr-FR" dirty="0"/>
              <a:t>  et il y des noms manquants..</a:t>
            </a:r>
          </a:p>
          <a:p>
            <a:endParaRPr lang="fr-FR" dirty="0"/>
          </a:p>
          <a:p>
            <a:r>
              <a:rPr lang="fr-FR" dirty="0"/>
              <a:t>Ce personnage semble être un cas particulier : ni un Boss, ni un Pal ordinaire.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1AD5B79-F436-6C47-AB48-A15C3A78C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19160"/>
              </p:ext>
            </p:extLst>
          </p:nvPr>
        </p:nvGraphicFramePr>
        <p:xfrm>
          <a:off x="3802003" y="5387138"/>
          <a:ext cx="1892300" cy="1143000"/>
        </p:xfrm>
        <a:graphic>
          <a:graphicData uri="http://schemas.openxmlformats.org/drawingml/2006/table">
            <a:tbl>
              <a:tblPr/>
              <a:tblGrid>
                <a:gridCol w="1892300">
                  <a:extLst>
                    <a:ext uri="{9D8B030D-6E8A-4147-A177-3AD203B41FA5}">
                      <a16:colId xmlns:a16="http://schemas.microsoft.com/office/drawing/2014/main" val="15923471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code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684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GYM_ThunderDragonMan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279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GYM_LilyQueen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97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GYM_Horus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029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GYM_BlackGriffon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206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GYM_ElecPanda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738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7DADB5-A5A5-379C-A4CE-A23841734232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0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B2371-BF51-8C99-928E-5881ECC41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221C24-7130-0B25-A992-F94E4242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25404C-C936-832A-D2C5-C910A1C0465E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97BF8-52EF-CC79-6A9D-3D948A30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07C560-FC69-05BE-B79B-4BB025507FA7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A61F0-47D2-FD85-D53B-DD150DF81D80}"/>
              </a:ext>
            </a:extLst>
          </p:cNvPr>
          <p:cNvSpPr txBox="1"/>
          <p:nvPr/>
        </p:nvSpPr>
        <p:spPr>
          <a:xfrm>
            <a:off x="484509" y="1491277"/>
            <a:ext cx="584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c. </a:t>
            </a:r>
            <a:r>
              <a:rPr lang="fr-FR" dirty="0" err="1"/>
              <a:t>Palworld_Data-hide</a:t>
            </a:r>
            <a:r>
              <a:rPr lang="fr-FR" dirty="0"/>
              <a:t> </a:t>
            </a:r>
            <a:r>
              <a:rPr lang="fr-FR" dirty="0" err="1"/>
              <a:t>pallu</a:t>
            </a:r>
            <a:r>
              <a:rPr lang="fr-FR" dirty="0"/>
              <a:t> </a:t>
            </a:r>
            <a:r>
              <a:rPr lang="fr-FR" dirty="0" err="1"/>
              <a:t>attributes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1983F-A611-9F34-D90E-371B9152607C}"/>
              </a:ext>
            </a:extLst>
          </p:cNvPr>
          <p:cNvSpPr txBox="1"/>
          <p:nvPr/>
        </p:nvSpPr>
        <p:spPr>
          <a:xfrm>
            <a:off x="1472184" y="2487168"/>
            <a:ext cx="2761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Entete</a:t>
            </a:r>
            <a:r>
              <a:rPr lang="en-US" dirty="0"/>
              <a:t>, ID et </a:t>
            </a:r>
            <a:r>
              <a:rPr lang="en-US" dirty="0" err="1"/>
              <a:t>Chinease</a:t>
            </a:r>
            <a:r>
              <a:rPr lang="en-US" dirty="0"/>
              <a:t> name </a:t>
            </a:r>
            <a:r>
              <a:rPr lang="en-US" dirty="0" err="1"/>
              <a:t>enleve</a:t>
            </a:r>
            <a:r>
              <a:rPr lang="en-US" dirty="0"/>
              <a:t> </a:t>
            </a:r>
          </a:p>
          <a:p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4328B-1AFB-8A7B-47C5-BB1C2AC4201D}"/>
              </a:ext>
            </a:extLst>
          </p:cNvPr>
          <p:cNvSpPr txBox="1"/>
          <p:nvPr/>
        </p:nvSpPr>
        <p:spPr>
          <a:xfrm>
            <a:off x="1042416" y="3429000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case ( Override name): </a:t>
            </a:r>
            <a:endParaRPr lang="fr-FR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0836EB-AB07-ED12-A472-65B5AE3AE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32981"/>
              </p:ext>
            </p:extLst>
          </p:nvPr>
        </p:nvGraphicFramePr>
        <p:xfrm>
          <a:off x="2551176" y="4084915"/>
          <a:ext cx="4013201" cy="381000"/>
        </p:xfrm>
        <a:graphic>
          <a:graphicData uri="http://schemas.openxmlformats.org/drawingml/2006/table">
            <a:tbl>
              <a:tblPr/>
              <a:tblGrid>
                <a:gridCol w="1116717">
                  <a:extLst>
                    <a:ext uri="{9D8B030D-6E8A-4147-A177-3AD203B41FA5}">
                      <a16:colId xmlns:a16="http://schemas.microsoft.com/office/drawing/2014/main" val="2082243664"/>
                    </a:ext>
                  </a:extLst>
                </a:gridCol>
                <a:gridCol w="1513278">
                  <a:extLst>
                    <a:ext uri="{9D8B030D-6E8A-4147-A177-3AD203B41FA5}">
                      <a16:colId xmlns:a16="http://schemas.microsoft.com/office/drawing/2014/main" val="2840756696"/>
                    </a:ext>
                  </a:extLst>
                </a:gridCol>
                <a:gridCol w="1383206">
                  <a:extLst>
                    <a:ext uri="{9D8B030D-6E8A-4147-A177-3AD203B41FA5}">
                      <a16:colId xmlns:a16="http://schemas.microsoft.com/office/drawing/2014/main" val="6405997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CodeName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OverrideNameTextID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65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Gumoss (Special)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PlantSlime_Flower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PAL_NAME_PlantSlime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3313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DB245FE-0705-92C1-8F3A-45BC909E2F92}"/>
              </a:ext>
            </a:extLst>
          </p:cNvPr>
          <p:cNvSpPr txBox="1"/>
          <p:nvPr/>
        </p:nvSpPr>
        <p:spPr>
          <a:xfrm>
            <a:off x="1188720" y="5193792"/>
            <a:ext cx="3758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prefix id ( none) , is pal,  has been removed ( true)</a:t>
            </a:r>
          </a:p>
          <a:p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412A5-9AEC-474C-8E85-5C2EEE679D30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5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D1927-CD27-9C16-89B9-B03012CAB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8B45E8-FB4C-3812-16C1-C9E611A0ED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FF62D1-3EE4-AA7A-6F98-DF13C4C09AB8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E6996-79C6-3E14-810E-C0E0985F0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AAB24D-DF3C-C074-635F-650C51D42F63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78613-4C52-5CA3-BE4A-8F650B76E537}"/>
              </a:ext>
            </a:extLst>
          </p:cNvPr>
          <p:cNvSpPr txBox="1"/>
          <p:nvPr/>
        </p:nvSpPr>
        <p:spPr>
          <a:xfrm>
            <a:off x="484509" y="1491277"/>
            <a:ext cx="584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d. </a:t>
            </a:r>
            <a:r>
              <a:rPr lang="en-US" dirty="0" err="1"/>
              <a:t>Palworld_Data</a:t>
            </a:r>
            <a:r>
              <a:rPr lang="en-US" dirty="0"/>
              <a:t>-Palu Job Skills Table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59F31-9F11-2080-2189-2756AD010C3C}"/>
              </a:ext>
            </a:extLst>
          </p:cNvPr>
          <p:cNvSpPr txBox="1"/>
          <p:nvPr/>
        </p:nvSpPr>
        <p:spPr>
          <a:xfrm>
            <a:off x="667512" y="2094862"/>
            <a:ext cx="266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 </a:t>
            </a:r>
            <a:r>
              <a:rPr lang="en-US" dirty="0" err="1"/>
              <a:t>entete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6B69E-0911-5D44-FF04-DE97C64AE92F}"/>
              </a:ext>
            </a:extLst>
          </p:cNvPr>
          <p:cNvSpPr txBox="1"/>
          <p:nvPr/>
        </p:nvSpPr>
        <p:spPr>
          <a:xfrm>
            <a:off x="484509" y="2604998"/>
            <a:ext cx="584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e. </a:t>
            </a:r>
            <a:r>
              <a:rPr lang="en-US" dirty="0" err="1"/>
              <a:t>Palworld_Data</a:t>
            </a:r>
            <a:r>
              <a:rPr lang="en-US" dirty="0"/>
              <a:t>--Palu refresh level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2BB86B-59E9-28D2-08FC-8B7703C41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09" y="3115134"/>
            <a:ext cx="5157339" cy="1317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904762-EC56-CA48-C086-EE1D87F6BA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21" y="4833498"/>
            <a:ext cx="5294499" cy="1195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7E795D-DAE5-289C-F7EE-CFE87E34834F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06/02/2025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95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2108</Words>
  <Application>Microsoft Office PowerPoint</Application>
  <PresentationFormat>On-screen Show (4:3)</PresentationFormat>
  <Paragraphs>442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Aptos Narrow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microstar</dc:creator>
  <cp:keywords/>
  <dc:description>generated using python-pptx</dc:description>
  <cp:lastModifiedBy>Redha Chawki AGGOUN</cp:lastModifiedBy>
  <cp:revision>16</cp:revision>
  <dcterms:created xsi:type="dcterms:W3CDTF">2013-01-27T09:14:16Z</dcterms:created>
  <dcterms:modified xsi:type="dcterms:W3CDTF">2025-06-02T13:44:16Z</dcterms:modified>
  <cp:category/>
</cp:coreProperties>
</file>