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db3dc79d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db3dc79d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db3dc79d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db3dc79d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db3dc79d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db3dc79d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db3dc79d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db3dc79d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b3dc79d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b3dc79d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db3dc79d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db3dc79d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db3dc79dd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db3dc79dd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db3dc79dd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db3dc79dd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db3dc79d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db3dc79d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b3dc79dd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b3dc79dd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b3dc79dd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b3dc79dd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db3dc79dd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db3dc79dd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db3dc79d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db3dc79d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db3dc79d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db3dc79d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db3dc79d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db3dc79d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ml/datasets/superconductivty+data" TargetMode="External"/><Relationship Id="rId4" Type="http://schemas.openxmlformats.org/officeDocument/2006/relationships/hyperlink" Target="https://www.sciencedirect.com/science/article/abs/pii/S0927025618304877?via%3Dihu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170050"/>
            <a:ext cx="7688100" cy="200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solidFill>
                  <a:srgbClr val="000000"/>
                </a:solidFill>
                <a:latin typeface="Arial"/>
                <a:ea typeface="Arial"/>
                <a:cs typeface="Arial"/>
                <a:sym typeface="Arial"/>
              </a:rPr>
              <a:t>Machine Learning and Analytics Material Science - Analysis of Dataset</a:t>
            </a:r>
            <a:endParaRPr sz="4400">
              <a:solidFill>
                <a:srgbClr val="000000"/>
              </a:solidFill>
              <a:latin typeface="Arial"/>
              <a:ea typeface="Arial"/>
              <a:cs typeface="Arial"/>
              <a:sym typeface="Arial"/>
            </a:endParaRPr>
          </a:p>
        </p:txBody>
      </p:sp>
      <p:sp>
        <p:nvSpPr>
          <p:cNvPr id="87" name="Google Shape;87;p13"/>
          <p:cNvSpPr txBox="1"/>
          <p:nvPr>
            <p:ph idx="1" type="subTitle"/>
          </p:nvPr>
        </p:nvSpPr>
        <p:spPr>
          <a:xfrm>
            <a:off x="729625" y="3096700"/>
            <a:ext cx="7688100" cy="177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Group Members</a:t>
            </a:r>
            <a:endParaRPr sz="1800"/>
          </a:p>
          <a:p>
            <a:pPr indent="0" lvl="0" marL="0" rtl="0" algn="l">
              <a:spcBef>
                <a:spcPts val="0"/>
              </a:spcBef>
              <a:spcAft>
                <a:spcPts val="0"/>
              </a:spcAft>
              <a:buNone/>
            </a:pPr>
            <a:r>
              <a:rPr lang="en" sz="1666">
                <a:latin typeface="Arial"/>
                <a:ea typeface="Arial"/>
                <a:cs typeface="Arial"/>
                <a:sym typeface="Arial"/>
              </a:rPr>
              <a:t>Danish Amin - EE17BTECH11013</a:t>
            </a:r>
            <a:endParaRPr sz="1666">
              <a:latin typeface="Arial"/>
              <a:ea typeface="Arial"/>
              <a:cs typeface="Arial"/>
              <a:sym typeface="Arial"/>
            </a:endParaRPr>
          </a:p>
          <a:p>
            <a:pPr indent="0" lvl="0" marL="0" rtl="0" algn="l">
              <a:spcBef>
                <a:spcPts val="0"/>
              </a:spcBef>
              <a:spcAft>
                <a:spcPts val="0"/>
              </a:spcAft>
              <a:buNone/>
            </a:pPr>
            <a:r>
              <a:rPr lang="en" sz="1666">
                <a:latin typeface="Arial"/>
                <a:ea typeface="Arial"/>
                <a:cs typeface="Arial"/>
                <a:sym typeface="Arial"/>
              </a:rPr>
              <a:t>Nikhil Sachan - MS17BTECH11011</a:t>
            </a:r>
            <a:endParaRPr sz="1666">
              <a:latin typeface="Arial"/>
              <a:ea typeface="Arial"/>
              <a:cs typeface="Arial"/>
              <a:sym typeface="Arial"/>
            </a:endParaRPr>
          </a:p>
          <a:p>
            <a:pPr indent="0" lvl="0" marL="0" rtl="0" algn="l">
              <a:spcBef>
                <a:spcPts val="0"/>
              </a:spcBef>
              <a:spcAft>
                <a:spcPts val="0"/>
              </a:spcAft>
              <a:buNone/>
            </a:pPr>
            <a:r>
              <a:rPr lang="en" sz="1666">
                <a:latin typeface="Arial"/>
                <a:ea typeface="Arial"/>
                <a:cs typeface="Arial"/>
                <a:sym typeface="Arial"/>
              </a:rPr>
              <a:t>Pradyumna Kabra - MS17BTECH11015</a:t>
            </a:r>
            <a:endParaRPr sz="1666">
              <a:latin typeface="Arial"/>
              <a:ea typeface="Arial"/>
              <a:cs typeface="Arial"/>
              <a:sym typeface="Arial"/>
            </a:endParaRPr>
          </a:p>
          <a:p>
            <a:pPr indent="0" lvl="0" marL="0" rtl="0" algn="l">
              <a:spcBef>
                <a:spcPts val="0"/>
              </a:spcBef>
              <a:spcAft>
                <a:spcPts val="0"/>
              </a:spcAft>
              <a:buNone/>
            </a:pPr>
            <a:r>
              <a:rPr lang="en" sz="1666">
                <a:latin typeface="Arial"/>
                <a:ea typeface="Arial"/>
                <a:cs typeface="Arial"/>
                <a:sym typeface="Arial"/>
              </a:rPr>
              <a:t>Adarsh Bujade - MS17BTECH11002</a:t>
            </a:r>
            <a:endParaRPr sz="466"/>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Analysis-Correlation Heatmap</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2704290" y="1777646"/>
            <a:ext cx="3739010" cy="322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Analysis-Element Presence Bar Chart</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the bar chart of element </a:t>
            </a:r>
            <a:r>
              <a:rPr lang="en"/>
              <a:t>occurring</a:t>
            </a:r>
            <a:r>
              <a:rPr lang="en"/>
              <a:t> the most in all the </a:t>
            </a:r>
            <a:r>
              <a:rPr lang="en"/>
              <a:t>material</a:t>
            </a:r>
            <a:r>
              <a:rPr lang="en"/>
              <a:t> we have in our dataset.</a:t>
            </a:r>
            <a:endParaRPr/>
          </a:p>
        </p:txBody>
      </p:sp>
      <p:pic>
        <p:nvPicPr>
          <p:cNvPr id="152" name="Google Shape;152;p23"/>
          <p:cNvPicPr preferRelativeResize="0"/>
          <p:nvPr/>
        </p:nvPicPr>
        <p:blipFill>
          <a:blip r:embed="rId3">
            <a:alphaModFix/>
          </a:blip>
          <a:stretch>
            <a:fillRect/>
          </a:stretch>
        </p:blipFill>
        <p:spPr>
          <a:xfrm>
            <a:off x="316125" y="1853838"/>
            <a:ext cx="8515350" cy="300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Analysis-Element Proportion Bar Chart</a:t>
            </a:r>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4"/>
          <p:cNvPicPr preferRelativeResize="0"/>
          <p:nvPr/>
        </p:nvPicPr>
        <p:blipFill>
          <a:blip r:embed="rId3">
            <a:alphaModFix/>
          </a:blip>
          <a:stretch>
            <a:fillRect/>
          </a:stretch>
        </p:blipFill>
        <p:spPr>
          <a:xfrm>
            <a:off x="339938" y="1853838"/>
            <a:ext cx="8467725" cy="301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Analysis-Element Mean Temp. Bar Chart</a:t>
            </a:r>
            <a:endParaRPr/>
          </a:p>
          <a:p>
            <a:pPr indent="0" lvl="0" marL="0" rtl="0" algn="l">
              <a:spcBef>
                <a:spcPts val="0"/>
              </a:spcBef>
              <a:spcAft>
                <a:spcPts val="0"/>
              </a:spcAft>
              <a:buNone/>
            </a:pPr>
            <a:r>
              <a:t/>
            </a:r>
            <a:endParaRPr/>
          </a:p>
        </p:txBody>
      </p:sp>
      <p:sp>
        <p:nvSpPr>
          <p:cNvPr id="165" name="Google Shape;16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5"/>
          <p:cNvPicPr preferRelativeResize="0"/>
          <p:nvPr/>
        </p:nvPicPr>
        <p:blipFill>
          <a:blip r:embed="rId3">
            <a:alphaModFix/>
          </a:blip>
          <a:stretch>
            <a:fillRect/>
          </a:stretch>
        </p:blipFill>
        <p:spPr>
          <a:xfrm>
            <a:off x="342900" y="1853850"/>
            <a:ext cx="8458200" cy="302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Analysis-Element STD Temp. Bar Chart</a:t>
            </a:r>
            <a:endParaRPr/>
          </a:p>
          <a:p>
            <a:pPr indent="0" lvl="0" marL="0" rtl="0" algn="l">
              <a:spcBef>
                <a:spcPts val="0"/>
              </a:spcBef>
              <a:spcAft>
                <a:spcPts val="0"/>
              </a:spcAft>
              <a:buNone/>
            </a:pPr>
            <a:r>
              <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6"/>
          <p:cNvPicPr preferRelativeResize="0"/>
          <p:nvPr/>
        </p:nvPicPr>
        <p:blipFill>
          <a:blip r:embed="rId3">
            <a:alphaModFix/>
          </a:blip>
          <a:stretch>
            <a:fillRect/>
          </a:stretch>
        </p:blipFill>
        <p:spPr>
          <a:xfrm>
            <a:off x="338138" y="1900238"/>
            <a:ext cx="8467725" cy="301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Analysis-Temp. Density Graph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7"/>
          <p:cNvPicPr preferRelativeResize="0"/>
          <p:nvPr/>
        </p:nvPicPr>
        <p:blipFill>
          <a:blip r:embed="rId3">
            <a:alphaModFix/>
          </a:blip>
          <a:stretch>
            <a:fillRect/>
          </a:stretch>
        </p:blipFill>
        <p:spPr>
          <a:xfrm>
            <a:off x="300025" y="1852100"/>
            <a:ext cx="8543925" cy="3019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Analysis-Conclusion</a:t>
            </a:r>
            <a:endParaRPr/>
          </a:p>
        </p:txBody>
      </p:sp>
      <p:sp>
        <p:nvSpPr>
          <p:cNvPr id="186" name="Google Shape;186;p28"/>
          <p:cNvSpPr txBox="1"/>
          <p:nvPr>
            <p:ph idx="1" type="body"/>
          </p:nvPr>
        </p:nvSpPr>
        <p:spPr>
          <a:xfrm>
            <a:off x="729450" y="2078875"/>
            <a:ext cx="7688700" cy="2424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Oxygen is present in about 56% of the superconductors. Copper, barium, strontium, and calcium are the next most abundant elements.</a:t>
            </a:r>
            <a:endParaRPr/>
          </a:p>
          <a:p>
            <a:pPr indent="-311150" lvl="0" marL="457200" rtl="0" algn="l">
              <a:spcBef>
                <a:spcPts val="0"/>
              </a:spcBef>
              <a:spcAft>
                <a:spcPts val="0"/>
              </a:spcAft>
              <a:buSzPts val="1300"/>
              <a:buChar char="●"/>
            </a:pPr>
            <a:r>
              <a:rPr lang="en"/>
              <a:t>Iron is present in approximately 11% of the superconductors. The mean T</a:t>
            </a:r>
            <a:r>
              <a:rPr baseline="-25000" lang="en"/>
              <a:t>c</a:t>
            </a:r>
            <a:r>
              <a:rPr lang="en"/>
              <a:t> of superconductors with iron is 26.9 ± 21.4 K.</a:t>
            </a:r>
            <a:endParaRPr/>
          </a:p>
          <a:p>
            <a:pPr indent="-311150" lvl="0" marL="457200" rtl="0" algn="l">
              <a:spcBef>
                <a:spcPts val="0"/>
              </a:spcBef>
              <a:spcAft>
                <a:spcPts val="0"/>
              </a:spcAft>
              <a:buSzPts val="1300"/>
              <a:buChar char="●"/>
            </a:pPr>
            <a:r>
              <a:rPr lang="en"/>
              <a:t>The non-iron containing superconductors’ mean is 35.4 ± 35.4 K.</a:t>
            </a:r>
            <a:endParaRPr/>
          </a:p>
          <a:p>
            <a:pPr indent="-311150" lvl="0" marL="457200" rtl="0" algn="l">
              <a:spcBef>
                <a:spcPts val="0"/>
              </a:spcBef>
              <a:spcAft>
                <a:spcPts val="0"/>
              </a:spcAft>
              <a:buSzPts val="1300"/>
              <a:buChar char="●"/>
            </a:pPr>
            <a:r>
              <a:rPr lang="en"/>
              <a:t>Density graph is </a:t>
            </a:r>
            <a:r>
              <a:rPr lang="en"/>
              <a:t>Bimodal and</a:t>
            </a:r>
            <a:r>
              <a:rPr lang="en"/>
              <a:t> values are right skewed with a bump around 80 K.</a:t>
            </a:r>
            <a:endParaRPr/>
          </a:p>
          <a:p>
            <a:pPr indent="-311150" lvl="0" marL="457200" rtl="0" algn="l">
              <a:spcBef>
                <a:spcPts val="0"/>
              </a:spcBef>
              <a:spcAft>
                <a:spcPts val="0"/>
              </a:spcAft>
              <a:buSzPts val="1300"/>
              <a:buChar char="●"/>
            </a:pPr>
            <a:r>
              <a:rPr lang="en"/>
              <a:t>Mercury containing superconductors have the highest Tc at around 80 K on average.</a:t>
            </a:r>
            <a:endParaRPr/>
          </a:p>
          <a:p>
            <a:pPr indent="-311150" lvl="0" marL="457200" rtl="0" algn="l">
              <a:spcBef>
                <a:spcPts val="0"/>
              </a:spcBef>
              <a:spcAft>
                <a:spcPts val="0"/>
              </a:spcAft>
              <a:buSzPts val="1300"/>
              <a:buChar char="●"/>
            </a:pPr>
            <a:r>
              <a:rPr lang="en"/>
              <a:t>Mercury also has 4th largest standard deviation, falling behind Ag, Pb and 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Source</a:t>
            </a:r>
            <a:endParaRPr/>
          </a:p>
        </p:txBody>
      </p:sp>
      <p:sp>
        <p:nvSpPr>
          <p:cNvPr id="93" name="Google Shape;93;p14"/>
          <p:cNvSpPr txBox="1"/>
          <p:nvPr>
            <p:ph idx="1" type="body"/>
          </p:nvPr>
        </p:nvSpPr>
        <p:spPr>
          <a:xfrm>
            <a:off x="729450" y="1853850"/>
            <a:ext cx="7688700" cy="29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collected this dataset from this site</a:t>
            </a:r>
            <a:endParaRPr/>
          </a:p>
          <a:p>
            <a:pPr indent="0" lvl="0" marL="0" rtl="0" algn="l">
              <a:spcBef>
                <a:spcPts val="1200"/>
              </a:spcBef>
              <a:spcAft>
                <a:spcPts val="0"/>
              </a:spcAft>
              <a:buNone/>
            </a:pPr>
            <a:r>
              <a:rPr lang="en" u="sng">
                <a:solidFill>
                  <a:schemeClr val="hlink"/>
                </a:solidFill>
                <a:hlinkClick r:id="rId3"/>
              </a:rPr>
              <a:t>https://archive.ics.uci.edu/ml/datasets/superconductivty+data</a:t>
            </a:r>
            <a:endParaRPr/>
          </a:p>
          <a:p>
            <a:pPr indent="0" lvl="0" marL="0" rtl="0" algn="l">
              <a:spcBef>
                <a:spcPts val="1200"/>
              </a:spcBef>
              <a:spcAft>
                <a:spcPts val="0"/>
              </a:spcAft>
              <a:buNone/>
            </a:pPr>
            <a:r>
              <a:rPr lang="en"/>
              <a:t>The data has been primarily collected by Kam Ham idieh (khamidieh '@' gmail.com), University of Pennsylvania, Statistics.</a:t>
            </a:r>
            <a:endParaRPr/>
          </a:p>
          <a:p>
            <a:pPr indent="0" lvl="0" marL="0" rtl="0" algn="l">
              <a:spcBef>
                <a:spcPts val="1200"/>
              </a:spcBef>
              <a:spcAft>
                <a:spcPts val="0"/>
              </a:spcAft>
              <a:buNone/>
            </a:pPr>
            <a:r>
              <a:rPr lang="en"/>
              <a:t>He also has a paper in which he has used this dataset for statistical analysis and also for Machine Learning applications.</a:t>
            </a:r>
            <a:endParaRPr/>
          </a:p>
          <a:p>
            <a:pPr indent="0" lvl="0" marL="0" rtl="0" algn="l">
              <a:spcBef>
                <a:spcPts val="1200"/>
              </a:spcBef>
              <a:spcAft>
                <a:spcPts val="0"/>
              </a:spcAft>
              <a:buNone/>
            </a:pPr>
            <a:r>
              <a:rPr lang="en"/>
              <a:t>This is the paper: </a:t>
            </a:r>
            <a:r>
              <a:rPr lang="en" u="sng">
                <a:solidFill>
                  <a:schemeClr val="hlink"/>
                </a:solidFill>
                <a:hlinkClick r:id="rId4"/>
              </a:rPr>
              <a:t>https://www.sciencedirect.com/science/article/abs/pii/S0927025618304877?via%3Dihub</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99" name="Google Shape;99;p15"/>
          <p:cNvSpPr txBox="1"/>
          <p:nvPr>
            <p:ph idx="1" type="body"/>
          </p:nvPr>
        </p:nvSpPr>
        <p:spPr>
          <a:xfrm>
            <a:off x="729450" y="2078875"/>
            <a:ext cx="7688700" cy="26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absence of any theory-based prediction models, the only best approach to estimate the critical temperature is to perform experiments and conclude the results for the same.</a:t>
            </a:r>
            <a:endParaRPr/>
          </a:p>
          <a:p>
            <a:pPr indent="0" lvl="0" marL="0" rtl="0" algn="l">
              <a:spcBef>
                <a:spcPts val="1200"/>
              </a:spcBef>
              <a:spcAft>
                <a:spcPts val="0"/>
              </a:spcAft>
              <a:buNone/>
            </a:pPr>
            <a:r>
              <a:rPr lang="en"/>
              <a:t>Here we have taken the statistical approach to overcome the issue as explained above. We shall be using Machine Learning approach to estimate the critical temperature of the material based on the chemical composition and physical properties.</a:t>
            </a:r>
            <a:endParaRPr/>
          </a:p>
          <a:p>
            <a:pPr indent="0" lvl="0" marL="0" rtl="0" algn="l">
              <a:spcBef>
                <a:spcPts val="1200"/>
              </a:spcBef>
              <a:spcAft>
                <a:spcPts val="1200"/>
              </a:spcAft>
              <a:buNone/>
            </a:pPr>
            <a:r>
              <a:rPr lang="en"/>
              <a:t>This dataset is of </a:t>
            </a:r>
            <a:r>
              <a:rPr lang="en"/>
              <a:t>superconductor</a:t>
            </a:r>
            <a:r>
              <a:rPr lang="en"/>
              <a:t> </a:t>
            </a:r>
            <a:r>
              <a:rPr lang="en"/>
              <a:t>materials</a:t>
            </a:r>
            <a:r>
              <a:rPr lang="en"/>
              <a:t> where the type of </a:t>
            </a:r>
            <a:r>
              <a:rPr lang="en"/>
              <a:t>material</a:t>
            </a:r>
            <a:r>
              <a:rPr lang="en"/>
              <a:t> is Oxide and Metallic. The </a:t>
            </a:r>
            <a:r>
              <a:rPr lang="en"/>
              <a:t>motivation</a:t>
            </a:r>
            <a:r>
              <a:rPr lang="en"/>
              <a:t> here is to predict the </a:t>
            </a:r>
            <a:r>
              <a:rPr lang="en"/>
              <a:t>critical</a:t>
            </a:r>
            <a:r>
              <a:rPr lang="en"/>
              <a:t> temperature of the material based on the </a:t>
            </a:r>
            <a:r>
              <a:rPr lang="en"/>
              <a:t>chemical</a:t>
            </a:r>
            <a:r>
              <a:rPr lang="en"/>
              <a:t> </a:t>
            </a:r>
            <a:r>
              <a:rPr lang="en"/>
              <a:t>composition</a:t>
            </a:r>
            <a:r>
              <a:rPr lang="en"/>
              <a:t> and physical properties such as mean atomic weight and mean atomic radius and other parameters.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Analysis-Feature Extraction</a:t>
            </a:r>
            <a:endParaRPr/>
          </a:p>
        </p:txBody>
      </p:sp>
      <p:sp>
        <p:nvSpPr>
          <p:cNvPr id="105" name="Google Shape;105;p16"/>
          <p:cNvSpPr txBox="1"/>
          <p:nvPr>
            <p:ph idx="1" type="body"/>
          </p:nvPr>
        </p:nvSpPr>
        <p:spPr>
          <a:xfrm>
            <a:off x="729450" y="1853850"/>
            <a:ext cx="7688700" cy="248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data we have collected has already features extracted from it. But it won’t be a good analysis if we didn’t show the process of feature extraction.</a:t>
            </a:r>
            <a:endParaRPr/>
          </a:p>
          <a:p>
            <a:pPr indent="0" lvl="0" marL="0" rtl="0" algn="l">
              <a:spcBef>
                <a:spcPts val="1200"/>
              </a:spcBef>
              <a:spcAft>
                <a:spcPts val="0"/>
              </a:spcAft>
              <a:buNone/>
            </a:pPr>
            <a:r>
              <a:rPr lang="en"/>
              <a:t>So </a:t>
            </a:r>
            <a:r>
              <a:rPr lang="en"/>
              <a:t>first</a:t>
            </a:r>
            <a:r>
              <a:rPr lang="en"/>
              <a:t> the </a:t>
            </a:r>
            <a:r>
              <a:rPr lang="en"/>
              <a:t>material</a:t>
            </a:r>
            <a:r>
              <a:rPr lang="en"/>
              <a:t> is picked, let’s say Re</a:t>
            </a:r>
            <a:r>
              <a:rPr baseline="-25000" lang="en"/>
              <a:t>7</a:t>
            </a:r>
            <a:r>
              <a:rPr lang="en"/>
              <a:t>Zr</a:t>
            </a:r>
            <a:r>
              <a:rPr baseline="-25000" lang="en"/>
              <a:t>1</a:t>
            </a:r>
            <a:r>
              <a:rPr lang="en"/>
              <a:t> </a:t>
            </a:r>
            <a:endParaRPr/>
          </a:p>
          <a:p>
            <a:pPr indent="0" lvl="0" marL="0" rtl="0" algn="l">
              <a:spcBef>
                <a:spcPts val="1200"/>
              </a:spcBef>
              <a:spcAft>
                <a:spcPts val="0"/>
              </a:spcAft>
              <a:buNone/>
            </a:pPr>
            <a:r>
              <a:rPr lang="en"/>
              <a:t>We first gets it proportions, p</a:t>
            </a:r>
            <a:r>
              <a:rPr baseline="-25000" lang="en"/>
              <a:t>1</a:t>
            </a:r>
            <a:r>
              <a:rPr lang="en"/>
              <a:t> = 6/7 and p</a:t>
            </a:r>
            <a:r>
              <a:rPr baseline="-25000" lang="en"/>
              <a:t>2</a:t>
            </a:r>
            <a:r>
              <a:rPr lang="en"/>
              <a:t> = 1/7</a:t>
            </a:r>
            <a:endParaRPr/>
          </a:p>
          <a:p>
            <a:pPr indent="0" lvl="0" marL="0" rtl="0" algn="l">
              <a:spcBef>
                <a:spcPts val="1200"/>
              </a:spcBef>
              <a:spcAft>
                <a:spcPts val="0"/>
              </a:spcAft>
              <a:buNone/>
            </a:pPr>
            <a:r>
              <a:rPr lang="en"/>
              <a:t>Then we get proportion of thermal conductivity(used as an example) t</a:t>
            </a:r>
            <a:r>
              <a:rPr baseline="-25000" lang="en"/>
              <a:t>1</a:t>
            </a:r>
            <a:r>
              <a:rPr lang="en"/>
              <a:t> = 48/71 and t</a:t>
            </a:r>
            <a:r>
              <a:rPr baseline="-25000" lang="en"/>
              <a:t>2</a:t>
            </a:r>
            <a:r>
              <a:rPr lang="en"/>
              <a:t> = 23/71</a:t>
            </a:r>
            <a:endParaRPr/>
          </a:p>
          <a:p>
            <a:pPr indent="0" lvl="0" marL="0" rtl="0" algn="l">
              <a:spcBef>
                <a:spcPts val="1200"/>
              </a:spcBef>
              <a:spcAft>
                <a:spcPts val="0"/>
              </a:spcAft>
              <a:buNone/>
            </a:pPr>
            <a:r>
              <a:rPr lang="en"/>
              <a:t>And finally some intermediate value  A = p</a:t>
            </a:r>
            <a:r>
              <a:rPr baseline="-25000" lang="en"/>
              <a:t>1</a:t>
            </a:r>
            <a:r>
              <a:rPr lang="en"/>
              <a:t>w</a:t>
            </a:r>
            <a:r>
              <a:rPr baseline="-25000" lang="en"/>
              <a:t>1</a:t>
            </a:r>
            <a:r>
              <a:rPr lang="en"/>
              <a:t>/(p</a:t>
            </a:r>
            <a:r>
              <a:rPr baseline="-25000" lang="en"/>
              <a:t>1</a:t>
            </a:r>
            <a:r>
              <a:rPr lang="en"/>
              <a:t>w</a:t>
            </a:r>
            <a:r>
              <a:rPr baseline="-25000" lang="en"/>
              <a:t>1</a:t>
            </a:r>
            <a:r>
              <a:rPr lang="en"/>
              <a:t> + p</a:t>
            </a:r>
            <a:r>
              <a:rPr baseline="-25000" lang="en"/>
              <a:t>2</a:t>
            </a:r>
            <a:r>
              <a:rPr lang="en"/>
              <a:t>w</a:t>
            </a:r>
            <a:r>
              <a:rPr baseline="-25000" lang="en"/>
              <a:t>2</a:t>
            </a:r>
            <a:r>
              <a:rPr lang="en"/>
              <a:t>)  and B</a:t>
            </a:r>
            <a:r>
              <a:rPr lang="en"/>
              <a:t> = p</a:t>
            </a:r>
            <a:r>
              <a:rPr baseline="-25000" lang="en"/>
              <a:t>2</a:t>
            </a:r>
            <a:r>
              <a:rPr lang="en"/>
              <a:t>w</a:t>
            </a:r>
            <a:r>
              <a:rPr baseline="-25000" lang="en"/>
              <a:t>2</a:t>
            </a:r>
            <a:r>
              <a:rPr lang="en"/>
              <a:t>/(p</a:t>
            </a:r>
            <a:r>
              <a:rPr baseline="-25000" lang="en"/>
              <a:t>1</a:t>
            </a:r>
            <a:r>
              <a:rPr lang="en"/>
              <a:t>w</a:t>
            </a:r>
            <a:r>
              <a:rPr baseline="-25000" lang="en"/>
              <a:t>1</a:t>
            </a:r>
            <a:r>
              <a:rPr lang="en"/>
              <a:t> + p</a:t>
            </a:r>
            <a:r>
              <a:rPr baseline="-25000" lang="en"/>
              <a:t>2</a:t>
            </a:r>
            <a:r>
              <a:rPr lang="en"/>
              <a:t>w</a:t>
            </a:r>
            <a:r>
              <a:rPr baseline="-25000" lang="en"/>
              <a:t>2</a:t>
            </a:r>
            <a:r>
              <a:rPr lang="en"/>
              <a:t>)</a:t>
            </a:r>
            <a:endParaRPr/>
          </a:p>
          <a:p>
            <a:pPr indent="0" lvl="0" marL="0" rtl="0" algn="l">
              <a:spcBef>
                <a:spcPts val="1200"/>
              </a:spcBef>
              <a:spcAft>
                <a:spcPts val="1200"/>
              </a:spcAft>
              <a:buNone/>
            </a:pPr>
            <a:r>
              <a:rPr lang="en"/>
              <a:t>Now we can have 10 feature for each property of material.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Analysis-Feature Extraction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751775" y="1927800"/>
            <a:ext cx="7688700" cy="256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Analysis-Feature Extraction</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729450" y="2078875"/>
            <a:ext cx="7688701"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Analysis-Feature Extraction</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doing this on all the Properties we have 80 features and we also </a:t>
            </a:r>
            <a:r>
              <a:rPr lang="en"/>
              <a:t>included</a:t>
            </a:r>
            <a:r>
              <a:rPr lang="en"/>
              <a:t> one more feature that is number of atoms in the </a:t>
            </a:r>
            <a:r>
              <a:rPr lang="en"/>
              <a:t>material</a:t>
            </a:r>
            <a:r>
              <a:rPr lang="en"/>
              <a:t>, thus making it total of 81 features.</a:t>
            </a:r>
            <a:endParaRPr/>
          </a:p>
          <a:p>
            <a:pPr indent="0" lvl="0" marL="0" rtl="0" algn="l">
              <a:spcBef>
                <a:spcPts val="1200"/>
              </a:spcBef>
              <a:spcAft>
                <a:spcPts val="1200"/>
              </a:spcAft>
              <a:buNone/>
            </a:pPr>
            <a:r>
              <a:rPr lang="en"/>
              <a:t>We also have a data </a:t>
            </a:r>
            <a:r>
              <a:rPr lang="en"/>
              <a:t>which tells the proportion of each element a particular material has but this data is not included in features because we already have so many features and our prediction model might start  to overfit</a:t>
            </a:r>
            <a:r>
              <a:rPr lang="en"/>
              <a:t> if a lot of parameters are there.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Analysis-Correlation Heatmap</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the first Dataset containing feature below is the correlation Heatmap for only mean features of the properties.</a:t>
            </a:r>
            <a:endParaRPr/>
          </a:p>
          <a:p>
            <a:pPr indent="0" lvl="0" marL="0" rtl="0" algn="l">
              <a:spcBef>
                <a:spcPts val="1200"/>
              </a:spcBef>
              <a:spcAft>
                <a:spcPts val="1200"/>
              </a:spcAft>
              <a:buNone/>
            </a:pPr>
            <a:r>
              <a:rPr lang="en"/>
              <a:t>For the second Dataset </a:t>
            </a:r>
            <a:r>
              <a:rPr lang="en"/>
              <a:t>containing</a:t>
            </a:r>
            <a:r>
              <a:rPr lang="en"/>
              <a:t> element proportion below is the heatmap for only 10 element having most high mean temperature.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Analysis-Correlation Heatmap</a:t>
            </a:r>
            <a:endParaRPr/>
          </a:p>
        </p:txBody>
      </p:sp>
      <p:sp>
        <p:nvSpPr>
          <p:cNvPr id="137" name="Google Shape;137;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2167258" y="1743775"/>
            <a:ext cx="3967292" cy="339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