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75" r:id="rId5"/>
    <p:sldId id="281" r:id="rId6"/>
    <p:sldId id="300" r:id="rId7"/>
    <p:sldId id="282" r:id="rId8"/>
    <p:sldId id="283" r:id="rId9"/>
    <p:sldId id="284" r:id="rId10"/>
    <p:sldId id="285" r:id="rId11"/>
    <p:sldId id="286" r:id="rId12"/>
    <p:sldId id="293" r:id="rId13"/>
    <p:sldId id="295" r:id="rId14"/>
    <p:sldId id="299" r:id="rId15"/>
    <p:sldId id="302" r:id="rId16"/>
    <p:sldId id="287" r:id="rId17"/>
    <p:sldId id="288" r:id="rId18"/>
    <p:sldId id="289" r:id="rId19"/>
    <p:sldId id="291" r:id="rId20"/>
    <p:sldId id="298"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2D00"/>
    <a:srgbClr val="FFE4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47141-7377-47A3-894C-0589E730EF46}" v="4543" dt="2023-02-01T03:18:28.812"/>
    <p1510:client id="{1A8CC4A2-CA78-D0D8-715A-886DCF6FD50B}" v="1265" dt="2023-01-31T03:56:17.208"/>
    <p1510:client id="{44BECC9D-3669-F154-005E-A145D852C139}" v="46" dt="2023-02-01T03:39:19.445"/>
    <p1510:client id="{51ABDA4F-02C0-4798-F3E8-0622432F380E}" v="1163" dt="2023-01-31T09:18:41.814"/>
    <p1510:client id="{5A0C3ED4-116E-1F5D-6BAC-CC69A7B4986F}" v="1308" dt="2023-01-31T17:57:13.411"/>
    <p1510:client id="{6CF16847-24CF-DDFD-2C3C-2D875827C520}" v="273" dt="2023-01-31T06:33:03.665"/>
    <p1510:client id="{88792004-5D2C-669D-8329-97448660A33C}" v="47" dt="2023-02-01T02:59:14.932"/>
    <p1510:client id="{98313558-32B0-4B4C-3AF4-769E0B10CD55}" v="415" dt="2023-01-31T05:18:14.582"/>
    <p1510:client id="{A895AB5A-D782-E8BD-351B-DAA513FF929A}" v="125" dt="2023-01-31T18:34:12.779"/>
    <p1510:client id="{CCB48D5B-CFE9-FB19-CE5B-EB3A1F5076DA}" v="652" dt="2023-01-31T23:12:25.222"/>
    <p1510:client id="{F3004E1B-F534-7368-2CBA-236620B8B3FD}" v="1295" dt="2023-02-01T02:44:35.52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AEC444-603B-4F09-9A06-5917518DD901}" type="slidenum">
              <a:rPr lang="en-US" smtClean="0"/>
              <a:t>17</a:t>
            </a:fld>
            <a:endParaRPr lang="en-US"/>
          </a:p>
        </p:txBody>
      </p:sp>
    </p:spTree>
    <p:extLst>
      <p:ext uri="{BB962C8B-B14F-4D97-AF65-F5344CB8AC3E}">
        <p14:creationId xmlns:p14="http://schemas.microsoft.com/office/powerpoint/2010/main" val="1672216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2/2/2023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2/2/2023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2/2/2023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2/2/2023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2/2/2023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2/2/2023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2/2/2023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2/2/2023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2/2/2023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2/2/2023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github.com/Redheadedtam/Team-Project.git"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6395" y="5354534"/>
            <a:ext cx="7970804" cy="610345"/>
          </a:xfrm>
        </p:spPr>
        <p:txBody>
          <a:bodyPr vert="horz" lIns="91440" tIns="45720" rIns="91440" bIns="45720" rtlCol="0" anchor="t">
            <a:noAutofit/>
          </a:bodyPr>
          <a:lstStyle/>
          <a:p>
            <a:pPr algn="ctr"/>
            <a:r>
              <a:rPr lang="en-US" sz="2000">
                <a:solidFill>
                  <a:schemeClr val="tx1"/>
                </a:solidFill>
              </a:rPr>
              <a:t>Project By Tamara Newman, Ben Rowland, and Tatiana Tarasova</a:t>
            </a:r>
          </a:p>
          <a:p>
            <a:pPr algn="ctr"/>
            <a:r>
              <a:rPr lang="en-US" sz="2000">
                <a:solidFill>
                  <a:schemeClr val="tx1"/>
                </a:solidFill>
              </a:rPr>
              <a:t>Also known as team Gamma</a:t>
            </a:r>
          </a:p>
        </p:txBody>
      </p:sp>
      <p:pic>
        <p:nvPicPr>
          <p:cNvPr id="6" name="Picture 6">
            <a:extLst>
              <a:ext uri="{FF2B5EF4-FFF2-40B4-BE49-F238E27FC236}">
                <a16:creationId xmlns:a16="http://schemas.microsoft.com/office/drawing/2014/main" id="{BF7CB130-B3E8-B2C9-955D-6E3D426EA202}"/>
              </a:ext>
            </a:extLst>
          </p:cNvPr>
          <p:cNvPicPr>
            <a:picLocks noChangeAspect="1"/>
          </p:cNvPicPr>
          <p:nvPr/>
        </p:nvPicPr>
        <p:blipFill>
          <a:blip r:embed="rId3"/>
          <a:stretch>
            <a:fillRect/>
          </a:stretch>
        </p:blipFill>
        <p:spPr>
          <a:xfrm>
            <a:off x="7392106" y="2366"/>
            <a:ext cx="4797706" cy="3942659"/>
          </a:xfrm>
          <a:prstGeom prst="rect">
            <a:avLst/>
          </a:prstGeom>
        </p:spPr>
      </p:pic>
      <p:pic>
        <p:nvPicPr>
          <p:cNvPr id="7" name="Picture 7" descr="A picture containing person, person, indoor, dark&#10;&#10;Description automatically generated">
            <a:extLst>
              <a:ext uri="{FF2B5EF4-FFF2-40B4-BE49-F238E27FC236}">
                <a16:creationId xmlns:a16="http://schemas.microsoft.com/office/drawing/2014/main" id="{C961E7CB-FBF4-EF8B-AD82-97ABF605CCD4}"/>
              </a:ext>
            </a:extLst>
          </p:cNvPr>
          <p:cNvPicPr>
            <a:picLocks noChangeAspect="1"/>
          </p:cNvPicPr>
          <p:nvPr/>
        </p:nvPicPr>
        <p:blipFill>
          <a:blip r:embed="rId4"/>
          <a:stretch>
            <a:fillRect/>
          </a:stretch>
        </p:blipFill>
        <p:spPr>
          <a:xfrm>
            <a:off x="-1929" y="-4725"/>
            <a:ext cx="5038844" cy="3954487"/>
          </a:xfrm>
          <a:prstGeom prst="rect">
            <a:avLst/>
          </a:prstGeom>
        </p:spPr>
      </p:pic>
      <p:pic>
        <p:nvPicPr>
          <p:cNvPr id="8" name="Picture 8" descr="Logo&#10;&#10;Description automatically generated">
            <a:extLst>
              <a:ext uri="{FF2B5EF4-FFF2-40B4-BE49-F238E27FC236}">
                <a16:creationId xmlns:a16="http://schemas.microsoft.com/office/drawing/2014/main" id="{0D73961B-BE70-61B1-1FE3-65C46FD6F935}"/>
              </a:ext>
            </a:extLst>
          </p:cNvPr>
          <p:cNvPicPr>
            <a:picLocks noChangeAspect="1"/>
          </p:cNvPicPr>
          <p:nvPr/>
        </p:nvPicPr>
        <p:blipFill>
          <a:blip r:embed="rId5"/>
          <a:stretch>
            <a:fillRect/>
          </a:stretch>
        </p:blipFill>
        <p:spPr>
          <a:xfrm>
            <a:off x="4656881" y="982944"/>
            <a:ext cx="2743200" cy="2345682"/>
          </a:xfrm>
          <a:prstGeom prst="rect">
            <a:avLst/>
          </a:prstGeom>
        </p:spPr>
      </p:pic>
      <p:sp>
        <p:nvSpPr>
          <p:cNvPr id="17" name="Title 16">
            <a:extLst>
              <a:ext uri="{FF2B5EF4-FFF2-40B4-BE49-F238E27FC236}">
                <a16:creationId xmlns:a16="http://schemas.microsoft.com/office/drawing/2014/main" id="{09049986-1ECC-102C-C6A9-4C45D23A020D}"/>
              </a:ext>
            </a:extLst>
          </p:cNvPr>
          <p:cNvSpPr>
            <a:spLocks noGrp="1"/>
          </p:cNvSpPr>
          <p:nvPr>
            <p:ph type="ctrTitle"/>
          </p:nvPr>
        </p:nvSpPr>
        <p:spPr>
          <a:xfrm>
            <a:off x="708805" y="3940950"/>
            <a:ext cx="10515598" cy="1158446"/>
          </a:xfrm>
        </p:spPr>
        <p:txBody>
          <a:bodyPr>
            <a:normAutofit fontScale="90000"/>
          </a:bodyPr>
          <a:lstStyle/>
          <a:p>
            <a:pPr algn="ctr">
              <a:spcBef>
                <a:spcPts val="0"/>
              </a:spcBef>
            </a:pPr>
            <a:endParaRPr lang="en-US">
              <a:ea typeface="+mj-lt"/>
              <a:cs typeface="+mj-lt"/>
            </a:endParaRPr>
          </a:p>
          <a:p>
            <a:pPr algn="ctr">
              <a:spcBef>
                <a:spcPts val="0"/>
              </a:spcBef>
            </a:pPr>
            <a:r>
              <a:rPr lang="en-US" sz="2200"/>
              <a:t>A brief analysis of the careers of two widely loved, lampooned, and </a:t>
            </a:r>
            <a:r>
              <a:rPr lang="en-US" sz="2200" err="1"/>
              <a:t>memed</a:t>
            </a:r>
            <a:r>
              <a:rPr lang="en-US" sz="2200"/>
              <a:t> actors:</a:t>
            </a:r>
          </a:p>
          <a:p>
            <a:pPr algn="ctr">
              <a:spcBef>
                <a:spcPts val="0"/>
              </a:spcBef>
            </a:pPr>
            <a:r>
              <a:rPr lang="en-US" sz="4400"/>
              <a:t>Nicolas Cage and Kevin Bacon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Query Problems</a:t>
            </a:r>
          </a:p>
        </p:txBody>
      </p:sp>
      <p:sp>
        <p:nvSpPr>
          <p:cNvPr id="4" name="TextBox 3">
            <a:extLst>
              <a:ext uri="{FF2B5EF4-FFF2-40B4-BE49-F238E27FC236}">
                <a16:creationId xmlns:a16="http://schemas.microsoft.com/office/drawing/2014/main" id="{0EA127D2-857C-7EBA-4C27-FA5CFCE6753C}"/>
              </a:ext>
            </a:extLst>
          </p:cNvPr>
          <p:cNvSpPr txBox="1"/>
          <p:nvPr/>
        </p:nvSpPr>
        <p:spPr>
          <a:xfrm>
            <a:off x="654301" y="4454213"/>
            <a:ext cx="1055648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Our first query </a:t>
            </a:r>
            <a:r>
              <a:rPr lang="en-US">
                <a:solidFill>
                  <a:schemeClr val="tx2">
                    <a:lumMod val="75000"/>
                  </a:schemeClr>
                </a:solidFill>
                <a:ea typeface="+mn-lt"/>
                <a:cs typeface="+mn-lt"/>
              </a:rPr>
              <a:t>attempt gave us poor results</a:t>
            </a:r>
            <a:r>
              <a:rPr lang="en-US">
                <a:solidFill>
                  <a:schemeClr val="tx2">
                    <a:lumMod val="75000"/>
                  </a:schemeClr>
                </a:solidFill>
              </a:rPr>
              <a:t>, leaving us with only 33 rows of data to work with. Knowing each actor has over 100 titles to their credit made it obvious we made an error, but ascertaining the cause of our poor data was very difficult because we wrote the query all in one go. This meant that we couldn't be sure which part of the query was causing the problem, so we had to rebuild it, one element at a time, making sure each part was yielding the correct data, before moving to the next element. This quickly led us to the culprit – bad data. </a:t>
            </a:r>
          </a:p>
        </p:txBody>
      </p:sp>
      <p:pic>
        <p:nvPicPr>
          <p:cNvPr id="3" name="Picture 4">
            <a:extLst>
              <a:ext uri="{FF2B5EF4-FFF2-40B4-BE49-F238E27FC236}">
                <a16:creationId xmlns:a16="http://schemas.microsoft.com/office/drawing/2014/main" id="{FDDE4E93-36C2-BE9D-6D3A-0747159A5233}"/>
              </a:ext>
            </a:extLst>
          </p:cNvPr>
          <p:cNvPicPr>
            <a:picLocks noChangeAspect="1"/>
          </p:cNvPicPr>
          <p:nvPr/>
        </p:nvPicPr>
        <p:blipFill>
          <a:blip r:embed="rId2"/>
          <a:stretch>
            <a:fillRect/>
          </a:stretch>
        </p:blipFill>
        <p:spPr>
          <a:xfrm>
            <a:off x="1329764" y="1427381"/>
            <a:ext cx="2581337" cy="2581337"/>
          </a:xfrm>
          <a:prstGeom prst="rect">
            <a:avLst/>
          </a:prstGeom>
        </p:spPr>
      </p:pic>
      <p:pic>
        <p:nvPicPr>
          <p:cNvPr id="6" name="Picture 5">
            <a:extLst>
              <a:ext uri="{FF2B5EF4-FFF2-40B4-BE49-F238E27FC236}">
                <a16:creationId xmlns:a16="http://schemas.microsoft.com/office/drawing/2014/main" id="{A0D2CB53-B7FF-3DFD-4E4E-964131D8C3F2}"/>
              </a:ext>
            </a:extLst>
          </p:cNvPr>
          <p:cNvPicPr>
            <a:picLocks noChangeAspect="1"/>
          </p:cNvPicPr>
          <p:nvPr/>
        </p:nvPicPr>
        <p:blipFill>
          <a:blip r:embed="rId3"/>
          <a:stretch>
            <a:fillRect/>
          </a:stretch>
        </p:blipFill>
        <p:spPr>
          <a:xfrm>
            <a:off x="4851917" y="810214"/>
            <a:ext cx="6256003" cy="3421252"/>
          </a:xfrm>
          <a:prstGeom prst="rect">
            <a:avLst/>
          </a:prstGeom>
        </p:spPr>
      </p:pic>
    </p:spTree>
    <p:extLst>
      <p:ext uri="{BB962C8B-B14F-4D97-AF65-F5344CB8AC3E}">
        <p14:creationId xmlns:p14="http://schemas.microsoft.com/office/powerpoint/2010/main" val="244012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Data Problems</a:t>
            </a:r>
          </a:p>
        </p:txBody>
      </p:sp>
      <p:sp>
        <p:nvSpPr>
          <p:cNvPr id="4" name="TextBox 3">
            <a:extLst>
              <a:ext uri="{FF2B5EF4-FFF2-40B4-BE49-F238E27FC236}">
                <a16:creationId xmlns:a16="http://schemas.microsoft.com/office/drawing/2014/main" id="{0EA127D2-857C-7EBA-4C27-FA5CFCE6753C}"/>
              </a:ext>
            </a:extLst>
          </p:cNvPr>
          <p:cNvSpPr txBox="1"/>
          <p:nvPr/>
        </p:nvSpPr>
        <p:spPr>
          <a:xfrm>
            <a:off x="705263" y="4282763"/>
            <a:ext cx="1055648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We assumed the data we scraped was a comprehensive list of movies, comparable to the IMDb data, with perhaps some inconsistencies in the title here and there. This was a very bad assumption and cost us valuable time on this project. We pivoted to new box office data from the same source that was confirmed to include all the titles we needed, and we manually cleansed the title data to ensure 100% accuracy and alignment with IMDb title data. This was the constructor we used to join data from the disparate sources in SQL, which allowed us to write a much shorter and more precise query, giving us the dataset we needed for our analysis. </a:t>
            </a:r>
          </a:p>
        </p:txBody>
      </p:sp>
      <p:pic>
        <p:nvPicPr>
          <p:cNvPr id="6" name="Picture 6" descr="Icon&#10;&#10;Description automatically generated">
            <a:extLst>
              <a:ext uri="{FF2B5EF4-FFF2-40B4-BE49-F238E27FC236}">
                <a16:creationId xmlns:a16="http://schemas.microsoft.com/office/drawing/2014/main" id="{A6143D81-E030-B483-6931-2286DC4B7A38}"/>
              </a:ext>
            </a:extLst>
          </p:cNvPr>
          <p:cNvPicPr>
            <a:picLocks noChangeAspect="1"/>
          </p:cNvPicPr>
          <p:nvPr/>
        </p:nvPicPr>
        <p:blipFill>
          <a:blip r:embed="rId2"/>
          <a:stretch>
            <a:fillRect/>
          </a:stretch>
        </p:blipFill>
        <p:spPr>
          <a:xfrm>
            <a:off x="5983506" y="1284479"/>
            <a:ext cx="5272994" cy="938051"/>
          </a:xfrm>
          <a:prstGeom prst="rect">
            <a:avLst/>
          </a:prstGeom>
          <a:ln>
            <a:solidFill>
              <a:srgbClr val="FF0000"/>
            </a:solidFill>
          </a:ln>
        </p:spPr>
      </p:pic>
      <p:pic>
        <p:nvPicPr>
          <p:cNvPr id="8" name="Picture 6" descr="Logo&#10;&#10;Description automatically generated">
            <a:extLst>
              <a:ext uri="{FF2B5EF4-FFF2-40B4-BE49-F238E27FC236}">
                <a16:creationId xmlns:a16="http://schemas.microsoft.com/office/drawing/2014/main" id="{42738BC0-B507-FC6F-6561-C01F5E195185}"/>
              </a:ext>
            </a:extLst>
          </p:cNvPr>
          <p:cNvPicPr>
            <a:picLocks noChangeAspect="1"/>
          </p:cNvPicPr>
          <p:nvPr/>
        </p:nvPicPr>
        <p:blipFill>
          <a:blip r:embed="rId3"/>
          <a:stretch>
            <a:fillRect/>
          </a:stretch>
        </p:blipFill>
        <p:spPr>
          <a:xfrm>
            <a:off x="1205433" y="1208178"/>
            <a:ext cx="2454835" cy="1226504"/>
          </a:xfrm>
          <a:prstGeom prst="rect">
            <a:avLst/>
          </a:prstGeom>
        </p:spPr>
      </p:pic>
      <p:sp>
        <p:nvSpPr>
          <p:cNvPr id="9" name="TextBox 8">
            <a:extLst>
              <a:ext uri="{FF2B5EF4-FFF2-40B4-BE49-F238E27FC236}">
                <a16:creationId xmlns:a16="http://schemas.microsoft.com/office/drawing/2014/main" id="{15CD7521-94B9-8CB4-2F78-A057175E37B7}"/>
              </a:ext>
            </a:extLst>
          </p:cNvPr>
          <p:cNvSpPr txBox="1"/>
          <p:nvPr/>
        </p:nvSpPr>
        <p:spPr>
          <a:xfrm>
            <a:off x="4434681" y="1173319"/>
            <a:ext cx="156658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a:solidFill>
                  <a:srgbClr val="FF0000"/>
                </a:solidFill>
              </a:rPr>
              <a:t>!=</a:t>
            </a:r>
            <a:endParaRPr lang="en-US">
              <a:solidFill>
                <a:srgbClr val="FF0000"/>
              </a:solidFill>
            </a:endParaRPr>
          </a:p>
        </p:txBody>
      </p:sp>
      <p:pic>
        <p:nvPicPr>
          <p:cNvPr id="10" name="Picture 10" descr="Graphical user interface, text, application&#10;&#10;Description automatically generated">
            <a:extLst>
              <a:ext uri="{FF2B5EF4-FFF2-40B4-BE49-F238E27FC236}">
                <a16:creationId xmlns:a16="http://schemas.microsoft.com/office/drawing/2014/main" id="{707F16F8-F5E0-EE26-BEBD-CE09D682C7C0}"/>
              </a:ext>
            </a:extLst>
          </p:cNvPr>
          <p:cNvPicPr>
            <a:picLocks noChangeAspect="1"/>
          </p:cNvPicPr>
          <p:nvPr/>
        </p:nvPicPr>
        <p:blipFill>
          <a:blip r:embed="rId4"/>
          <a:stretch>
            <a:fillRect/>
          </a:stretch>
        </p:blipFill>
        <p:spPr>
          <a:xfrm>
            <a:off x="1791218" y="2537190"/>
            <a:ext cx="8154328" cy="1575572"/>
          </a:xfrm>
          <a:prstGeom prst="rect">
            <a:avLst/>
          </a:prstGeom>
        </p:spPr>
      </p:pic>
    </p:spTree>
    <p:extLst>
      <p:ext uri="{BB962C8B-B14F-4D97-AF65-F5344CB8AC3E}">
        <p14:creationId xmlns:p14="http://schemas.microsoft.com/office/powerpoint/2010/main" val="249538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Data Analysis</a:t>
            </a:r>
          </a:p>
        </p:txBody>
      </p:sp>
      <p:sp>
        <p:nvSpPr>
          <p:cNvPr id="4" name="TextBox 3">
            <a:extLst>
              <a:ext uri="{FF2B5EF4-FFF2-40B4-BE49-F238E27FC236}">
                <a16:creationId xmlns:a16="http://schemas.microsoft.com/office/drawing/2014/main" id="{0EA127D2-857C-7EBA-4C27-FA5CFCE6753C}"/>
              </a:ext>
            </a:extLst>
          </p:cNvPr>
          <p:cNvSpPr txBox="1"/>
          <p:nvPr/>
        </p:nvSpPr>
        <p:spPr>
          <a:xfrm>
            <a:off x="832414" y="5115762"/>
            <a:ext cx="1055648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Once we had our query output, we loaded the CSV into Orange for analysis. We used both Principal Component Analysis (PCA) and Scatter Plots to look for trends and patterns in our data. </a:t>
            </a:r>
          </a:p>
        </p:txBody>
      </p:sp>
      <p:pic>
        <p:nvPicPr>
          <p:cNvPr id="3" name="Picture 4">
            <a:extLst>
              <a:ext uri="{FF2B5EF4-FFF2-40B4-BE49-F238E27FC236}">
                <a16:creationId xmlns:a16="http://schemas.microsoft.com/office/drawing/2014/main" id="{20353A90-D96B-31F1-282F-BF3C9A1C0888}"/>
              </a:ext>
            </a:extLst>
          </p:cNvPr>
          <p:cNvPicPr>
            <a:picLocks noChangeAspect="1"/>
          </p:cNvPicPr>
          <p:nvPr/>
        </p:nvPicPr>
        <p:blipFill>
          <a:blip r:embed="rId2"/>
          <a:stretch>
            <a:fillRect/>
          </a:stretch>
        </p:blipFill>
        <p:spPr>
          <a:xfrm>
            <a:off x="832414" y="1728825"/>
            <a:ext cx="2581337" cy="2581337"/>
          </a:xfrm>
          <a:prstGeom prst="rect">
            <a:avLst/>
          </a:prstGeom>
        </p:spPr>
      </p:pic>
      <p:pic>
        <p:nvPicPr>
          <p:cNvPr id="5" name="Picture 11" descr="Icon&#10;&#10;Description automatically generated">
            <a:extLst>
              <a:ext uri="{FF2B5EF4-FFF2-40B4-BE49-F238E27FC236}">
                <a16:creationId xmlns:a16="http://schemas.microsoft.com/office/drawing/2014/main" id="{1D403A61-4631-1710-FA6F-7C13AA176261}"/>
              </a:ext>
            </a:extLst>
          </p:cNvPr>
          <p:cNvPicPr>
            <a:picLocks noChangeAspect="1"/>
          </p:cNvPicPr>
          <p:nvPr/>
        </p:nvPicPr>
        <p:blipFill>
          <a:blip r:embed="rId3"/>
          <a:stretch>
            <a:fillRect/>
          </a:stretch>
        </p:blipFill>
        <p:spPr>
          <a:xfrm>
            <a:off x="5102723" y="1880648"/>
            <a:ext cx="1986554" cy="2172696"/>
          </a:xfrm>
          <a:prstGeom prst="rect">
            <a:avLst/>
          </a:prstGeom>
        </p:spPr>
      </p:pic>
      <p:sp>
        <p:nvSpPr>
          <p:cNvPr id="7" name="Arrow: Right 6">
            <a:extLst>
              <a:ext uri="{FF2B5EF4-FFF2-40B4-BE49-F238E27FC236}">
                <a16:creationId xmlns:a16="http://schemas.microsoft.com/office/drawing/2014/main" id="{C48C2419-EBEF-7549-0F99-160C97FCD095}"/>
              </a:ext>
            </a:extLst>
          </p:cNvPr>
          <p:cNvSpPr/>
          <p:nvPr/>
        </p:nvSpPr>
        <p:spPr>
          <a:xfrm>
            <a:off x="3511587" y="2681788"/>
            <a:ext cx="1532659" cy="675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210F7E61-6479-4812-B563-106219EA3072}"/>
              </a:ext>
            </a:extLst>
          </p:cNvPr>
          <p:cNvSpPr/>
          <p:nvPr/>
        </p:nvSpPr>
        <p:spPr>
          <a:xfrm>
            <a:off x="8680413" y="1739873"/>
            <a:ext cx="2581337" cy="258133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shape&#10;&#10;Description automatically generated">
            <a:extLst>
              <a:ext uri="{FF2B5EF4-FFF2-40B4-BE49-F238E27FC236}">
                <a16:creationId xmlns:a16="http://schemas.microsoft.com/office/drawing/2014/main" id="{BEDB14DB-1939-76EF-0828-2E19FD63BC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2509" y="2111493"/>
            <a:ext cx="1657143" cy="1838095"/>
          </a:xfrm>
          <a:prstGeom prst="rect">
            <a:avLst/>
          </a:prstGeom>
        </p:spPr>
      </p:pic>
      <p:sp>
        <p:nvSpPr>
          <p:cNvPr id="14" name="Arrow: Right 13">
            <a:extLst>
              <a:ext uri="{FF2B5EF4-FFF2-40B4-BE49-F238E27FC236}">
                <a16:creationId xmlns:a16="http://schemas.microsoft.com/office/drawing/2014/main" id="{0BD48C6D-EFE3-7281-D7E4-4C7580C11590}"/>
              </a:ext>
            </a:extLst>
          </p:cNvPr>
          <p:cNvSpPr/>
          <p:nvPr/>
        </p:nvSpPr>
        <p:spPr>
          <a:xfrm>
            <a:off x="7118515" y="2681787"/>
            <a:ext cx="1532659" cy="675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1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Data Analysis – PCA</a:t>
            </a:r>
          </a:p>
        </p:txBody>
      </p:sp>
      <p:sp>
        <p:nvSpPr>
          <p:cNvPr id="4" name="TextBox 3">
            <a:extLst>
              <a:ext uri="{FF2B5EF4-FFF2-40B4-BE49-F238E27FC236}">
                <a16:creationId xmlns:a16="http://schemas.microsoft.com/office/drawing/2014/main" id="{0EA127D2-857C-7EBA-4C27-FA5CFCE6753C}"/>
              </a:ext>
            </a:extLst>
          </p:cNvPr>
          <p:cNvSpPr txBox="1"/>
          <p:nvPr/>
        </p:nvSpPr>
        <p:spPr>
          <a:xfrm>
            <a:off x="832414" y="1582340"/>
            <a:ext cx="26940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We ran a Principal Component Analysis (PCA) in Orange and found a lot of correlation in our variables which allowed us to reduce the dimensionality by about half and still retain more than 80% of the information necessary to identify patterns in the data.</a:t>
            </a:r>
          </a:p>
          <a:p>
            <a:r>
              <a:rPr lang="en-US">
                <a:solidFill>
                  <a:schemeClr val="tx2">
                    <a:lumMod val="75000"/>
                  </a:schemeClr>
                </a:solidFill>
              </a:rPr>
              <a:t>We  </a:t>
            </a:r>
          </a:p>
        </p:txBody>
      </p:sp>
      <p:pic>
        <p:nvPicPr>
          <p:cNvPr id="11" name="Picture 3" descr="Chart, line chart&#10;&#10;Description automatically generated">
            <a:extLst>
              <a:ext uri="{FF2B5EF4-FFF2-40B4-BE49-F238E27FC236}">
                <a16:creationId xmlns:a16="http://schemas.microsoft.com/office/drawing/2014/main" id="{FC76DB99-F43F-2E65-A9B0-81143F016189}"/>
              </a:ext>
            </a:extLst>
          </p:cNvPr>
          <p:cNvPicPr>
            <a:picLocks noChangeAspect="1"/>
          </p:cNvPicPr>
          <p:nvPr/>
        </p:nvPicPr>
        <p:blipFill>
          <a:blip r:embed="rId2"/>
          <a:stretch>
            <a:fillRect/>
          </a:stretch>
        </p:blipFill>
        <p:spPr>
          <a:xfrm>
            <a:off x="4184718" y="1238250"/>
            <a:ext cx="7077032" cy="5063242"/>
          </a:xfrm>
          <a:prstGeom prst="rect">
            <a:avLst/>
          </a:prstGeom>
        </p:spPr>
      </p:pic>
    </p:spTree>
    <p:extLst>
      <p:ext uri="{BB962C8B-B14F-4D97-AF65-F5344CB8AC3E}">
        <p14:creationId xmlns:p14="http://schemas.microsoft.com/office/powerpoint/2010/main" val="29544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751732" y="424914"/>
            <a:ext cx="10429336" cy="613263"/>
          </a:xfrm>
        </p:spPr>
        <p:txBody>
          <a:bodyPr>
            <a:noAutofit/>
          </a:bodyPr>
          <a:lstStyle/>
          <a:p>
            <a:r>
              <a:rPr lang="en-US" sz="4000"/>
              <a:t>Data Analysis – Scatter Plot</a:t>
            </a:r>
          </a:p>
        </p:txBody>
      </p:sp>
      <p:sp>
        <p:nvSpPr>
          <p:cNvPr id="4" name="TextBox 3">
            <a:extLst>
              <a:ext uri="{FF2B5EF4-FFF2-40B4-BE49-F238E27FC236}">
                <a16:creationId xmlns:a16="http://schemas.microsoft.com/office/drawing/2014/main" id="{0EA127D2-857C-7EBA-4C27-FA5CFCE6753C}"/>
              </a:ext>
            </a:extLst>
          </p:cNvPr>
          <p:cNvSpPr txBox="1"/>
          <p:nvPr/>
        </p:nvSpPr>
        <p:spPr>
          <a:xfrm>
            <a:off x="533033" y="1731738"/>
            <a:ext cx="330386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Our data shows that both actors have had an overall downward trend in the ratings of their movies, worse for Nic Cage (r = -0.34) but still not great for Kevin Bacon (r = -0.12). </a:t>
            </a:r>
          </a:p>
        </p:txBody>
      </p:sp>
      <p:pic>
        <p:nvPicPr>
          <p:cNvPr id="6" name="Content Placeholder 7" descr="Chart, scatter chart&#10;&#10;Description automatically generated">
            <a:extLst>
              <a:ext uri="{FF2B5EF4-FFF2-40B4-BE49-F238E27FC236}">
                <a16:creationId xmlns:a16="http://schemas.microsoft.com/office/drawing/2014/main" id="{7818EC4C-55F6-3857-4EA1-C28121BDF04D}"/>
              </a:ext>
            </a:extLst>
          </p:cNvPr>
          <p:cNvPicPr>
            <a:picLocks noGrp="1" noChangeAspect="1"/>
          </p:cNvPicPr>
          <p:nvPr>
            <p:ph idx="1"/>
          </p:nvPr>
        </p:nvPicPr>
        <p:blipFill>
          <a:blip r:embed="rId2"/>
          <a:stretch>
            <a:fillRect/>
          </a:stretch>
        </p:blipFill>
        <p:spPr>
          <a:xfrm>
            <a:off x="4034118" y="1373026"/>
            <a:ext cx="7784707" cy="5060060"/>
          </a:xfrm>
          <a:prstGeom prst="rect">
            <a:avLst/>
          </a:prstGeom>
        </p:spPr>
      </p:pic>
      <p:sp>
        <p:nvSpPr>
          <p:cNvPr id="9" name="TextBox 8">
            <a:extLst>
              <a:ext uri="{FF2B5EF4-FFF2-40B4-BE49-F238E27FC236}">
                <a16:creationId xmlns:a16="http://schemas.microsoft.com/office/drawing/2014/main" id="{0C030BC6-E657-9BC9-B946-A69D6FBBDC30}"/>
              </a:ext>
            </a:extLst>
          </p:cNvPr>
          <p:cNvSpPr txBox="1"/>
          <p:nvPr/>
        </p:nvSpPr>
        <p:spPr>
          <a:xfrm>
            <a:off x="0" y="1038177"/>
            <a:ext cx="5646258" cy="369332"/>
          </a:xfrm>
          <a:prstGeom prst="rect">
            <a:avLst/>
          </a:prstGeom>
          <a:noFill/>
        </p:spPr>
        <p:txBody>
          <a:bodyPr wrap="square" rtlCol="0">
            <a:spAutoFit/>
          </a:bodyPr>
          <a:lstStyle/>
          <a:p>
            <a:pPr algn="ctr"/>
            <a:r>
              <a:rPr lang="en-US"/>
              <a:t>Scatter Plot – Average Rating by Year</a:t>
            </a:r>
          </a:p>
        </p:txBody>
      </p:sp>
    </p:spTree>
    <p:extLst>
      <p:ext uri="{BB962C8B-B14F-4D97-AF65-F5344CB8AC3E}">
        <p14:creationId xmlns:p14="http://schemas.microsoft.com/office/powerpoint/2010/main" val="256044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05519" y="345679"/>
            <a:ext cx="10429336" cy="613263"/>
          </a:xfrm>
        </p:spPr>
        <p:txBody>
          <a:bodyPr>
            <a:noAutofit/>
          </a:bodyPr>
          <a:lstStyle/>
          <a:p>
            <a:r>
              <a:rPr lang="en-US" sz="4000"/>
              <a:t>Data Analysis – Scatter Plot</a:t>
            </a:r>
          </a:p>
        </p:txBody>
      </p:sp>
      <p:sp>
        <p:nvSpPr>
          <p:cNvPr id="4" name="TextBox 3">
            <a:extLst>
              <a:ext uri="{FF2B5EF4-FFF2-40B4-BE49-F238E27FC236}">
                <a16:creationId xmlns:a16="http://schemas.microsoft.com/office/drawing/2014/main" id="{0EA127D2-857C-7EBA-4C27-FA5CFCE6753C}"/>
              </a:ext>
            </a:extLst>
          </p:cNvPr>
          <p:cNvSpPr txBox="1"/>
          <p:nvPr/>
        </p:nvSpPr>
        <p:spPr>
          <a:xfrm>
            <a:off x="716061" y="1572205"/>
            <a:ext cx="302222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While Kevin Bacon’s movies have a completely flat trend overall for Worldwide Box Office earnings (r = 0.0), but there’s a slight decline for Nicolas Cage (r = -0.2).</a:t>
            </a:r>
          </a:p>
        </p:txBody>
      </p:sp>
      <p:pic>
        <p:nvPicPr>
          <p:cNvPr id="8" name="Picture 7">
            <a:extLst>
              <a:ext uri="{FF2B5EF4-FFF2-40B4-BE49-F238E27FC236}">
                <a16:creationId xmlns:a16="http://schemas.microsoft.com/office/drawing/2014/main" id="{8FB59AA2-F9D2-A36D-975B-357D87B994AE}"/>
              </a:ext>
            </a:extLst>
          </p:cNvPr>
          <p:cNvPicPr>
            <a:picLocks noChangeAspect="1"/>
          </p:cNvPicPr>
          <p:nvPr/>
        </p:nvPicPr>
        <p:blipFill>
          <a:blip r:embed="rId2"/>
          <a:stretch>
            <a:fillRect/>
          </a:stretch>
        </p:blipFill>
        <p:spPr>
          <a:xfrm>
            <a:off x="3998259" y="1421090"/>
            <a:ext cx="7710762" cy="5011996"/>
          </a:xfrm>
          <a:prstGeom prst="rect">
            <a:avLst/>
          </a:prstGeom>
        </p:spPr>
      </p:pic>
      <p:sp>
        <p:nvSpPr>
          <p:cNvPr id="10" name="TextBox 9">
            <a:extLst>
              <a:ext uri="{FF2B5EF4-FFF2-40B4-BE49-F238E27FC236}">
                <a16:creationId xmlns:a16="http://schemas.microsoft.com/office/drawing/2014/main" id="{12F8CF2D-F327-7BAB-1C7E-3C2E2780BA55}"/>
              </a:ext>
            </a:extLst>
          </p:cNvPr>
          <p:cNvSpPr txBox="1"/>
          <p:nvPr/>
        </p:nvSpPr>
        <p:spPr>
          <a:xfrm>
            <a:off x="449742" y="958942"/>
            <a:ext cx="5646258" cy="369332"/>
          </a:xfrm>
          <a:prstGeom prst="rect">
            <a:avLst/>
          </a:prstGeom>
          <a:noFill/>
        </p:spPr>
        <p:txBody>
          <a:bodyPr wrap="square" rtlCol="0">
            <a:spAutoFit/>
          </a:bodyPr>
          <a:lstStyle/>
          <a:p>
            <a:pPr algn="ctr"/>
            <a:r>
              <a:rPr lang="en-US"/>
              <a:t>Scatter Plot – Worldwide Box Office by Year</a:t>
            </a:r>
          </a:p>
        </p:txBody>
      </p:sp>
    </p:spTree>
    <p:extLst>
      <p:ext uri="{BB962C8B-B14F-4D97-AF65-F5344CB8AC3E}">
        <p14:creationId xmlns:p14="http://schemas.microsoft.com/office/powerpoint/2010/main" val="23655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Comparison Visualization #1</a:t>
            </a:r>
          </a:p>
        </p:txBody>
      </p:sp>
      <p:pic>
        <p:nvPicPr>
          <p:cNvPr id="20" name="Picture 19">
            <a:extLst>
              <a:ext uri="{FF2B5EF4-FFF2-40B4-BE49-F238E27FC236}">
                <a16:creationId xmlns:a16="http://schemas.microsoft.com/office/drawing/2014/main" id="{A82BCAE7-8B95-7360-76BA-0A3477B5A7D3}"/>
              </a:ext>
            </a:extLst>
          </p:cNvPr>
          <p:cNvPicPr>
            <a:picLocks noChangeAspect="1"/>
          </p:cNvPicPr>
          <p:nvPr/>
        </p:nvPicPr>
        <p:blipFill>
          <a:blip r:embed="rId2"/>
          <a:stretch>
            <a:fillRect/>
          </a:stretch>
        </p:blipFill>
        <p:spPr>
          <a:xfrm>
            <a:off x="6207558" y="1548882"/>
            <a:ext cx="5795486" cy="5122504"/>
          </a:xfrm>
          <a:prstGeom prst="rect">
            <a:avLst/>
          </a:prstGeom>
        </p:spPr>
      </p:pic>
      <p:pic>
        <p:nvPicPr>
          <p:cNvPr id="22" name="Picture 21">
            <a:extLst>
              <a:ext uri="{FF2B5EF4-FFF2-40B4-BE49-F238E27FC236}">
                <a16:creationId xmlns:a16="http://schemas.microsoft.com/office/drawing/2014/main" id="{D2907589-23EE-FED4-175B-393EA3F88806}"/>
              </a:ext>
            </a:extLst>
          </p:cNvPr>
          <p:cNvPicPr>
            <a:picLocks noChangeAspect="1"/>
          </p:cNvPicPr>
          <p:nvPr/>
        </p:nvPicPr>
        <p:blipFill>
          <a:blip r:embed="rId3"/>
          <a:stretch>
            <a:fillRect/>
          </a:stretch>
        </p:blipFill>
        <p:spPr>
          <a:xfrm>
            <a:off x="268401" y="1548882"/>
            <a:ext cx="5716043" cy="5122504"/>
          </a:xfrm>
          <a:prstGeom prst="rect">
            <a:avLst/>
          </a:prstGeom>
        </p:spPr>
      </p:pic>
      <p:sp>
        <p:nvSpPr>
          <p:cNvPr id="23" name="TextBox 22">
            <a:extLst>
              <a:ext uri="{FF2B5EF4-FFF2-40B4-BE49-F238E27FC236}">
                <a16:creationId xmlns:a16="http://schemas.microsoft.com/office/drawing/2014/main" id="{895E1AFA-111C-1EFA-D7BC-30DB358EB389}"/>
              </a:ext>
            </a:extLst>
          </p:cNvPr>
          <p:cNvSpPr txBox="1"/>
          <p:nvPr/>
        </p:nvSpPr>
        <p:spPr>
          <a:xfrm>
            <a:off x="930250" y="1038177"/>
            <a:ext cx="10739534" cy="369332"/>
          </a:xfrm>
          <a:prstGeom prst="rect">
            <a:avLst/>
          </a:prstGeom>
          <a:noFill/>
        </p:spPr>
        <p:txBody>
          <a:bodyPr wrap="square" rtlCol="0">
            <a:spAutoFit/>
          </a:bodyPr>
          <a:lstStyle/>
          <a:p>
            <a:r>
              <a:rPr lang="en-US"/>
              <a:t>Box Office totals by year with average rating per year – could go either way.</a:t>
            </a:r>
          </a:p>
        </p:txBody>
      </p:sp>
    </p:spTree>
    <p:extLst>
      <p:ext uri="{BB962C8B-B14F-4D97-AF65-F5344CB8AC3E}">
        <p14:creationId xmlns:p14="http://schemas.microsoft.com/office/powerpoint/2010/main" val="409062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Comparison Visualization #2</a:t>
            </a:r>
          </a:p>
        </p:txBody>
      </p:sp>
      <p:pic>
        <p:nvPicPr>
          <p:cNvPr id="4" name="Picture 3">
            <a:extLst>
              <a:ext uri="{FF2B5EF4-FFF2-40B4-BE49-F238E27FC236}">
                <a16:creationId xmlns:a16="http://schemas.microsoft.com/office/drawing/2014/main" id="{56496F5D-0685-F673-3E16-65F73CF9220B}"/>
              </a:ext>
            </a:extLst>
          </p:cNvPr>
          <p:cNvPicPr>
            <a:picLocks noChangeAspect="1"/>
          </p:cNvPicPr>
          <p:nvPr/>
        </p:nvPicPr>
        <p:blipFill>
          <a:blip r:embed="rId3"/>
          <a:stretch>
            <a:fillRect/>
          </a:stretch>
        </p:blipFill>
        <p:spPr>
          <a:xfrm>
            <a:off x="268359" y="1586766"/>
            <a:ext cx="5715000" cy="4832943"/>
          </a:xfrm>
          <a:prstGeom prst="rect">
            <a:avLst/>
          </a:prstGeom>
        </p:spPr>
      </p:pic>
      <p:pic>
        <p:nvPicPr>
          <p:cNvPr id="6" name="Picture 5">
            <a:extLst>
              <a:ext uri="{FF2B5EF4-FFF2-40B4-BE49-F238E27FC236}">
                <a16:creationId xmlns:a16="http://schemas.microsoft.com/office/drawing/2014/main" id="{60DD9DA0-101D-A01D-382D-D3A1CEC794B8}"/>
              </a:ext>
            </a:extLst>
          </p:cNvPr>
          <p:cNvPicPr>
            <a:picLocks noChangeAspect="1"/>
          </p:cNvPicPr>
          <p:nvPr/>
        </p:nvPicPr>
        <p:blipFill>
          <a:blip r:embed="rId4"/>
          <a:stretch>
            <a:fillRect/>
          </a:stretch>
        </p:blipFill>
        <p:spPr>
          <a:xfrm>
            <a:off x="6165506" y="1586766"/>
            <a:ext cx="5803316" cy="4846320"/>
          </a:xfrm>
          <a:prstGeom prst="rect">
            <a:avLst/>
          </a:prstGeom>
        </p:spPr>
      </p:pic>
      <p:sp>
        <p:nvSpPr>
          <p:cNvPr id="7" name="TextBox 6">
            <a:extLst>
              <a:ext uri="{FF2B5EF4-FFF2-40B4-BE49-F238E27FC236}">
                <a16:creationId xmlns:a16="http://schemas.microsoft.com/office/drawing/2014/main" id="{9A8FAE00-34F8-CE52-1B64-0F8862EEF45B}"/>
              </a:ext>
            </a:extLst>
          </p:cNvPr>
          <p:cNvSpPr txBox="1"/>
          <p:nvPr/>
        </p:nvSpPr>
        <p:spPr>
          <a:xfrm>
            <a:off x="606490" y="1119673"/>
            <a:ext cx="10739534" cy="369332"/>
          </a:xfrm>
          <a:prstGeom prst="rect">
            <a:avLst/>
          </a:prstGeom>
          <a:noFill/>
        </p:spPr>
        <p:txBody>
          <a:bodyPr wrap="square" rtlCol="0">
            <a:spAutoFit/>
          </a:bodyPr>
          <a:lstStyle/>
          <a:p>
            <a:r>
              <a:rPr lang="en-US"/>
              <a:t>Box Office totals by movie with individual rating – both categories go to Nicolas Cage.</a:t>
            </a:r>
          </a:p>
        </p:txBody>
      </p:sp>
    </p:spTree>
    <p:extLst>
      <p:ext uri="{BB962C8B-B14F-4D97-AF65-F5344CB8AC3E}">
        <p14:creationId xmlns:p14="http://schemas.microsoft.com/office/powerpoint/2010/main" val="248160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Comparison Visualization #3</a:t>
            </a:r>
          </a:p>
        </p:txBody>
      </p:sp>
      <p:sp>
        <p:nvSpPr>
          <p:cNvPr id="3" name="TextBox 2">
            <a:extLst>
              <a:ext uri="{FF2B5EF4-FFF2-40B4-BE49-F238E27FC236}">
                <a16:creationId xmlns:a16="http://schemas.microsoft.com/office/drawing/2014/main" id="{5FFB24DD-5C0B-BC9A-0EFE-D6FCD770824E}"/>
              </a:ext>
            </a:extLst>
          </p:cNvPr>
          <p:cNvSpPr txBox="1"/>
          <p:nvPr/>
        </p:nvSpPr>
        <p:spPr>
          <a:xfrm>
            <a:off x="1010817" y="1119673"/>
            <a:ext cx="3243942" cy="523220"/>
          </a:xfrm>
          <a:prstGeom prst="rect">
            <a:avLst/>
          </a:prstGeom>
          <a:noFill/>
        </p:spPr>
        <p:txBody>
          <a:bodyPr wrap="square" rtlCol="0">
            <a:spAutoFit/>
          </a:bodyPr>
          <a:lstStyle/>
          <a:p>
            <a:r>
              <a:rPr lang="en-US" sz="1400"/>
              <a:t>All-time box-office totals with median all-time rating – 50/50 split</a:t>
            </a:r>
          </a:p>
        </p:txBody>
      </p:sp>
      <p:pic>
        <p:nvPicPr>
          <p:cNvPr id="7" name="Picture 6">
            <a:extLst>
              <a:ext uri="{FF2B5EF4-FFF2-40B4-BE49-F238E27FC236}">
                <a16:creationId xmlns:a16="http://schemas.microsoft.com/office/drawing/2014/main" id="{08C32A88-B61B-05B5-EF86-B24FABBE7431}"/>
              </a:ext>
            </a:extLst>
          </p:cNvPr>
          <p:cNvPicPr>
            <a:picLocks noChangeAspect="1"/>
          </p:cNvPicPr>
          <p:nvPr/>
        </p:nvPicPr>
        <p:blipFill>
          <a:blip r:embed="rId2"/>
          <a:stretch>
            <a:fillRect/>
          </a:stretch>
        </p:blipFill>
        <p:spPr>
          <a:xfrm>
            <a:off x="1150065" y="1862086"/>
            <a:ext cx="9794033" cy="4571000"/>
          </a:xfrm>
          <a:prstGeom prst="rect">
            <a:avLst/>
          </a:prstGeom>
        </p:spPr>
      </p:pic>
      <p:sp>
        <p:nvSpPr>
          <p:cNvPr id="10" name="TextBox 9">
            <a:extLst>
              <a:ext uri="{FF2B5EF4-FFF2-40B4-BE49-F238E27FC236}">
                <a16:creationId xmlns:a16="http://schemas.microsoft.com/office/drawing/2014/main" id="{F257F4E2-5DA3-83C8-572D-03FF604458D2}"/>
              </a:ext>
            </a:extLst>
          </p:cNvPr>
          <p:cNvSpPr txBox="1"/>
          <p:nvPr/>
        </p:nvSpPr>
        <p:spPr>
          <a:xfrm>
            <a:off x="4474029" y="1110342"/>
            <a:ext cx="3243942" cy="523220"/>
          </a:xfrm>
          <a:prstGeom prst="rect">
            <a:avLst/>
          </a:prstGeom>
          <a:noFill/>
        </p:spPr>
        <p:txBody>
          <a:bodyPr wrap="square" rtlCol="0">
            <a:spAutoFit/>
          </a:bodyPr>
          <a:lstStyle/>
          <a:p>
            <a:r>
              <a:rPr lang="en-US" sz="1400"/>
              <a:t>Average box-office totals with average all time rating – 50/50 split</a:t>
            </a:r>
          </a:p>
        </p:txBody>
      </p:sp>
      <p:sp>
        <p:nvSpPr>
          <p:cNvPr id="11" name="TextBox 10">
            <a:extLst>
              <a:ext uri="{FF2B5EF4-FFF2-40B4-BE49-F238E27FC236}">
                <a16:creationId xmlns:a16="http://schemas.microsoft.com/office/drawing/2014/main" id="{8D00DC28-B92D-738F-D4B6-C19BEBB535E6}"/>
              </a:ext>
            </a:extLst>
          </p:cNvPr>
          <p:cNvSpPr txBox="1"/>
          <p:nvPr/>
        </p:nvSpPr>
        <p:spPr>
          <a:xfrm>
            <a:off x="7937241" y="1119673"/>
            <a:ext cx="3464767" cy="523220"/>
          </a:xfrm>
          <a:prstGeom prst="rect">
            <a:avLst/>
          </a:prstGeom>
          <a:noFill/>
        </p:spPr>
        <p:txBody>
          <a:bodyPr wrap="square" rtlCol="0">
            <a:spAutoFit/>
          </a:bodyPr>
          <a:lstStyle/>
          <a:p>
            <a:r>
              <a:rPr lang="en-US" sz="1400"/>
              <a:t>Highest all-time box-office totals with highest all-time rating – Nicolas Cage</a:t>
            </a:r>
          </a:p>
        </p:txBody>
      </p:sp>
    </p:spTree>
    <p:extLst>
      <p:ext uri="{BB962C8B-B14F-4D97-AF65-F5344CB8AC3E}">
        <p14:creationId xmlns:p14="http://schemas.microsoft.com/office/powerpoint/2010/main" val="312171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7" descr="A picture containing person, person, indoor, dark&#10;&#10;Description automatically generated">
            <a:extLst>
              <a:ext uri="{FF2B5EF4-FFF2-40B4-BE49-F238E27FC236}">
                <a16:creationId xmlns:a16="http://schemas.microsoft.com/office/drawing/2014/main" id="{4AE3FBEE-4678-EFC2-BDF4-DF349146C2C1}"/>
              </a:ext>
            </a:extLst>
          </p:cNvPr>
          <p:cNvPicPr>
            <a:picLocks noChangeAspect="1"/>
          </p:cNvPicPr>
          <p:nvPr/>
        </p:nvPicPr>
        <p:blipFill>
          <a:blip r:embed="rId2"/>
          <a:stretch>
            <a:fillRect/>
          </a:stretch>
        </p:blipFill>
        <p:spPr>
          <a:xfrm>
            <a:off x="0" y="2903513"/>
            <a:ext cx="5038844" cy="3954487"/>
          </a:xfrm>
          <a:prstGeom prst="rect">
            <a:avLst/>
          </a:prstGeom>
        </p:spPr>
      </p:pic>
      <p:sp>
        <p:nvSpPr>
          <p:cNvPr id="5" name="TextBox 4">
            <a:extLst>
              <a:ext uri="{FF2B5EF4-FFF2-40B4-BE49-F238E27FC236}">
                <a16:creationId xmlns:a16="http://schemas.microsoft.com/office/drawing/2014/main" id="{A255ED88-B778-08AD-8882-771879395126}"/>
              </a:ext>
            </a:extLst>
          </p:cNvPr>
          <p:cNvSpPr txBox="1"/>
          <p:nvPr/>
        </p:nvSpPr>
        <p:spPr>
          <a:xfrm>
            <a:off x="734427" y="1439282"/>
            <a:ext cx="5436950" cy="1464231"/>
          </a:xfrm>
          <a:prstGeom prst="roundRect">
            <a:avLst/>
          </a:prstGeom>
          <a:solidFill>
            <a:schemeClr val="bg1">
              <a:lumMod val="20000"/>
              <a:lumOff val="80000"/>
            </a:schemeClr>
          </a:solidFill>
          <a:ln w="57150">
            <a:solidFill>
              <a:schemeClr val="tx1"/>
            </a:solidFill>
          </a:ln>
          <a:effectLst>
            <a:glow rad="317500">
              <a:srgbClr val="00B0F0">
                <a:alpha val="50000"/>
              </a:srgbClr>
            </a:glow>
          </a:effectLst>
        </p:spPr>
        <p:txBody>
          <a:bodyPr wrap="square" lIns="91440" tIns="45720" rIns="91440" bIns="45720" rtlCol="0" anchor="t">
            <a:spAutoFit/>
          </a:bodyPr>
          <a:lstStyle/>
          <a:p>
            <a:pPr algn="ctr"/>
            <a:r>
              <a:rPr lang="en-US" sz="8000" u="sng">
                <a:solidFill>
                  <a:schemeClr val="accent5">
                    <a:lumMod val="75000"/>
                  </a:schemeClr>
                </a:solidFill>
              </a:rPr>
              <a:t>WINNER!</a:t>
            </a:r>
          </a:p>
        </p:txBody>
      </p:sp>
      <p:pic>
        <p:nvPicPr>
          <p:cNvPr id="6" name="Picture 6">
            <a:extLst>
              <a:ext uri="{FF2B5EF4-FFF2-40B4-BE49-F238E27FC236}">
                <a16:creationId xmlns:a16="http://schemas.microsoft.com/office/drawing/2014/main" id="{72D9A634-A048-09E8-05FE-DBF68EB851C6}"/>
              </a:ext>
            </a:extLst>
          </p:cNvPr>
          <p:cNvPicPr>
            <a:picLocks noChangeAspect="1"/>
          </p:cNvPicPr>
          <p:nvPr/>
        </p:nvPicPr>
        <p:blipFill>
          <a:blip r:embed="rId3"/>
          <a:stretch>
            <a:fillRect/>
          </a:stretch>
        </p:blipFill>
        <p:spPr>
          <a:xfrm>
            <a:off x="8752114" y="3644231"/>
            <a:ext cx="3439885" cy="2826829"/>
          </a:xfrm>
          <a:prstGeom prst="rect">
            <a:avLst/>
          </a:prstGeom>
        </p:spPr>
      </p:pic>
      <p:sp>
        <p:nvSpPr>
          <p:cNvPr id="7" name="TextBox 6">
            <a:extLst>
              <a:ext uri="{FF2B5EF4-FFF2-40B4-BE49-F238E27FC236}">
                <a16:creationId xmlns:a16="http://schemas.microsoft.com/office/drawing/2014/main" id="{686C250B-B235-C7E4-55AC-49D8F0CEFBD5}"/>
              </a:ext>
            </a:extLst>
          </p:cNvPr>
          <p:cNvSpPr txBox="1"/>
          <p:nvPr/>
        </p:nvSpPr>
        <p:spPr>
          <a:xfrm>
            <a:off x="9246637" y="3133453"/>
            <a:ext cx="2845836" cy="510778"/>
          </a:xfrm>
          <a:prstGeom prst="roundRect">
            <a:avLst/>
          </a:prstGeom>
          <a:solidFill>
            <a:schemeClr val="bg1">
              <a:lumMod val="20000"/>
              <a:lumOff val="80000"/>
            </a:schemeClr>
          </a:solidFill>
          <a:ln w="57150">
            <a:solidFill>
              <a:schemeClr val="tx1"/>
            </a:solidFill>
          </a:ln>
          <a:effectLst>
            <a:glow rad="127000">
              <a:srgbClr val="FF0000">
                <a:alpha val="50000"/>
              </a:srgbClr>
            </a:glow>
          </a:effectLst>
        </p:spPr>
        <p:txBody>
          <a:bodyPr wrap="square" lIns="91440" tIns="45720" rIns="91440" bIns="45720" rtlCol="0" anchor="t">
            <a:spAutoFit/>
          </a:bodyPr>
          <a:lstStyle/>
          <a:p>
            <a:r>
              <a:rPr lang="en-US" sz="2400">
                <a:solidFill>
                  <a:srgbClr val="00B0F0"/>
                </a:solidFill>
              </a:rPr>
              <a:t>Not the winner…</a:t>
            </a:r>
            <a:endParaRPr lang="en-US" sz="5400">
              <a:solidFill>
                <a:srgbClr val="00B0F0"/>
              </a:solidFill>
            </a:endParaRPr>
          </a:p>
        </p:txBody>
      </p:sp>
      <p:sp>
        <p:nvSpPr>
          <p:cNvPr id="9" name="Title 1">
            <a:extLst>
              <a:ext uri="{FF2B5EF4-FFF2-40B4-BE49-F238E27FC236}">
                <a16:creationId xmlns:a16="http://schemas.microsoft.com/office/drawing/2014/main" id="{FB08ED41-723C-4AF2-D459-4F967D03AD42}"/>
              </a:ext>
            </a:extLst>
          </p:cNvPr>
          <p:cNvSpPr txBox="1">
            <a:spLocks/>
          </p:cNvSpPr>
          <p:nvPr/>
        </p:nvSpPr>
        <p:spPr>
          <a:xfrm>
            <a:off x="734427" y="1357848"/>
            <a:ext cx="10429336" cy="613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endParaRPr lang="en-US" sz="4000"/>
          </a:p>
        </p:txBody>
      </p:sp>
      <p:sp>
        <p:nvSpPr>
          <p:cNvPr id="12" name="Title 11">
            <a:extLst>
              <a:ext uri="{FF2B5EF4-FFF2-40B4-BE49-F238E27FC236}">
                <a16:creationId xmlns:a16="http://schemas.microsoft.com/office/drawing/2014/main" id="{49C39813-BD42-89C5-23DD-58770C6F4802}"/>
              </a:ext>
            </a:extLst>
          </p:cNvPr>
          <p:cNvSpPr>
            <a:spLocks noGrp="1"/>
          </p:cNvSpPr>
          <p:nvPr>
            <p:ph type="title"/>
          </p:nvPr>
        </p:nvSpPr>
        <p:spPr>
          <a:xfrm>
            <a:off x="737558" y="235730"/>
            <a:ext cx="5670431" cy="620823"/>
          </a:xfrm>
        </p:spPr>
        <p:txBody>
          <a:bodyPr/>
          <a:lstStyle/>
          <a:p>
            <a:r>
              <a:rPr lang="en-US" sz="3600"/>
              <a:t>Results</a:t>
            </a:r>
            <a:endParaRPr lang="en-US"/>
          </a:p>
        </p:txBody>
      </p:sp>
    </p:spTree>
    <p:extLst>
      <p:ext uri="{BB962C8B-B14F-4D97-AF65-F5344CB8AC3E}">
        <p14:creationId xmlns:p14="http://schemas.microsoft.com/office/powerpoint/2010/main" val="426107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70" y="-3426"/>
            <a:ext cx="11335109" cy="1634055"/>
          </a:xfrm>
        </p:spPr>
        <p:txBody>
          <a:bodyPr>
            <a:normAutofit/>
          </a:bodyPr>
          <a:lstStyle/>
          <a:p>
            <a:pPr algn="ctr"/>
            <a:r>
              <a:rPr lang="en-US"/>
              <a:t>    Welcome to the </a:t>
            </a:r>
            <a:br>
              <a:rPr lang="en-US"/>
            </a:br>
            <a:r>
              <a:rPr lang="en-US" sz="4000"/>
              <a:t>  </a:t>
            </a:r>
            <a:r>
              <a:rPr lang="en-US" sz="4800"/>
              <a:t>Ultimate Hollywood Grudge-Match!!!</a:t>
            </a:r>
          </a:p>
        </p:txBody>
      </p:sp>
      <p:sp>
        <p:nvSpPr>
          <p:cNvPr id="3" name="Content Placeholder 2"/>
          <p:cNvSpPr>
            <a:spLocks noGrp="1"/>
          </p:cNvSpPr>
          <p:nvPr>
            <p:ph idx="1"/>
          </p:nvPr>
        </p:nvSpPr>
        <p:spPr>
          <a:xfrm>
            <a:off x="212646" y="3424062"/>
            <a:ext cx="11982088" cy="2618049"/>
          </a:xfrm>
        </p:spPr>
        <p:txBody>
          <a:bodyPr vert="horz" lIns="91440" tIns="45720" rIns="91440" bIns="45720" numCol="2" rtlCol="0" anchor="t">
            <a:normAutofit/>
          </a:bodyPr>
          <a:lstStyle/>
          <a:p>
            <a:r>
              <a:rPr lang="en-US" sz="2800">
                <a:ea typeface="+mn-lt"/>
                <a:cs typeface="+mn-lt"/>
              </a:rPr>
              <a:t>Data Collection &amp; Cleansing</a:t>
            </a:r>
          </a:p>
          <a:p>
            <a:r>
              <a:rPr lang="en-US" sz="2800">
                <a:ea typeface="+mn-lt"/>
                <a:cs typeface="+mn-lt"/>
              </a:rPr>
              <a:t>Database Building</a:t>
            </a:r>
          </a:p>
          <a:p>
            <a:r>
              <a:rPr lang="en-US" sz="2800">
                <a:ea typeface="+mn-lt"/>
                <a:cs typeface="+mn-lt"/>
              </a:rPr>
              <a:t>SQL Query</a:t>
            </a:r>
          </a:p>
          <a:p>
            <a:r>
              <a:rPr lang="en-US" sz="2800">
                <a:ea typeface="+mn-lt"/>
                <a:cs typeface="+mn-lt"/>
              </a:rPr>
              <a:t>Problems</a:t>
            </a:r>
          </a:p>
          <a:p>
            <a:r>
              <a:rPr lang="en-US" sz="2800">
                <a:ea typeface="+mn-lt"/>
                <a:cs typeface="+mn-lt"/>
              </a:rPr>
              <a:t>Data Analysis</a:t>
            </a:r>
          </a:p>
          <a:p>
            <a:r>
              <a:rPr lang="en-US" sz="2800">
                <a:ea typeface="+mn-lt"/>
                <a:cs typeface="+mn-lt"/>
              </a:rPr>
              <a:t>Data Visualization</a:t>
            </a:r>
          </a:p>
          <a:p>
            <a:r>
              <a:rPr lang="en-US" sz="2800"/>
              <a:t>Closing</a:t>
            </a:r>
          </a:p>
          <a:p>
            <a:r>
              <a:rPr lang="en-US" sz="2800"/>
              <a:t>Q&amp;</a:t>
            </a:r>
            <a:r>
              <a:rPr lang="en-US" sz="3200"/>
              <a:t>A</a:t>
            </a:r>
          </a:p>
        </p:txBody>
      </p:sp>
      <p:sp>
        <p:nvSpPr>
          <p:cNvPr id="5" name="Title 1">
            <a:extLst>
              <a:ext uri="{FF2B5EF4-FFF2-40B4-BE49-F238E27FC236}">
                <a16:creationId xmlns:a16="http://schemas.microsoft.com/office/drawing/2014/main" id="{F64D7BF9-EF7A-BDAA-33EF-C3B28DE76670}"/>
              </a:ext>
            </a:extLst>
          </p:cNvPr>
          <p:cNvSpPr txBox="1">
            <a:spLocks/>
          </p:cNvSpPr>
          <p:nvPr/>
        </p:nvSpPr>
        <p:spPr>
          <a:xfrm>
            <a:off x="457060" y="2569729"/>
            <a:ext cx="3020232" cy="5040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a:t>Agenda</a:t>
            </a:r>
            <a:endParaRPr lang="en-US" sz="360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A330C4-DD49-4027-7CC8-869E03050B03}"/>
              </a:ext>
            </a:extLst>
          </p:cNvPr>
          <p:cNvSpPr>
            <a:spLocks noGrp="1"/>
          </p:cNvSpPr>
          <p:nvPr>
            <p:ph type="body" sz="half" idx="2"/>
          </p:nvPr>
        </p:nvSpPr>
        <p:spPr>
          <a:xfrm>
            <a:off x="5034952" y="749061"/>
            <a:ext cx="6318848" cy="4661139"/>
          </a:xfrm>
        </p:spPr>
        <p:txBody>
          <a:bodyPr vert="horz" lIns="91440" tIns="45720" rIns="91440" bIns="45720" rtlCol="0" anchor="t">
            <a:normAutofit/>
          </a:bodyPr>
          <a:lstStyle/>
          <a:p>
            <a:r>
              <a:rPr lang="en-US" sz="2400" err="1"/>
              <a:t>Github</a:t>
            </a:r>
            <a:r>
              <a:rPr lang="en-US" sz="2400"/>
              <a:t> Repository</a:t>
            </a:r>
          </a:p>
          <a:p>
            <a:r>
              <a:rPr lang="en-US" sz="2400">
                <a:ea typeface="+mn-lt"/>
                <a:cs typeface="+mn-lt"/>
                <a:hlinkClick r:id="rId2"/>
              </a:rPr>
              <a:t>https://github.com/Redheadedtam/Team-Project.git</a:t>
            </a:r>
            <a:endParaRPr lang="en-US">
              <a:ea typeface="+mn-lt"/>
              <a:cs typeface="+mn-lt"/>
            </a:endParaRPr>
          </a:p>
          <a:p>
            <a:endParaRPr lang="en-US" sz="2400"/>
          </a:p>
          <a:p>
            <a:r>
              <a:rPr lang="en-US" sz="2400"/>
              <a:t>The link above is where you can find our project. </a:t>
            </a:r>
          </a:p>
          <a:p>
            <a:endParaRPr lang="en-US" sz="2400"/>
          </a:p>
          <a:p>
            <a:r>
              <a:rPr lang="en-US" sz="2400">
                <a:ea typeface="+mn-lt"/>
                <a:cs typeface="+mn-lt"/>
              </a:rPr>
              <a:t>GitHub is </a:t>
            </a:r>
            <a:r>
              <a:rPr lang="en-US" sz="2400" b="1">
                <a:ea typeface="+mn-lt"/>
                <a:cs typeface="+mn-lt"/>
              </a:rPr>
              <a:t>a code hosting platform for version control and collaboration</a:t>
            </a:r>
            <a:r>
              <a:rPr lang="en-US" sz="2400">
                <a:ea typeface="+mn-lt"/>
                <a:cs typeface="+mn-lt"/>
              </a:rPr>
              <a:t>. It lets you and others work together on projects from anywhere.</a:t>
            </a:r>
            <a:endParaRPr lang="en-US"/>
          </a:p>
        </p:txBody>
      </p:sp>
      <p:pic>
        <p:nvPicPr>
          <p:cNvPr id="8" name="Picture 8" descr="Icon&#10;&#10;Description automatically generated">
            <a:extLst>
              <a:ext uri="{FF2B5EF4-FFF2-40B4-BE49-F238E27FC236}">
                <a16:creationId xmlns:a16="http://schemas.microsoft.com/office/drawing/2014/main" id="{4F764F5A-AF3D-3547-CEDA-D28973C7AFA7}"/>
              </a:ext>
            </a:extLst>
          </p:cNvPr>
          <p:cNvPicPr>
            <a:picLocks noGrp="1" noChangeAspect="1"/>
          </p:cNvPicPr>
          <p:nvPr>
            <p:ph idx="1"/>
          </p:nvPr>
        </p:nvPicPr>
        <p:blipFill>
          <a:blip r:embed="rId3"/>
          <a:stretch>
            <a:fillRect/>
          </a:stretch>
        </p:blipFill>
        <p:spPr>
          <a:xfrm>
            <a:off x="1136530" y="1347158"/>
            <a:ext cx="3518140" cy="3489385"/>
          </a:xfrm>
        </p:spPr>
      </p:pic>
    </p:spTree>
    <p:extLst>
      <p:ext uri="{BB962C8B-B14F-4D97-AF65-F5344CB8AC3E}">
        <p14:creationId xmlns:p14="http://schemas.microsoft.com/office/powerpoint/2010/main" val="68884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589793" y="164768"/>
            <a:ext cx="10429336" cy="613263"/>
          </a:xfrm>
        </p:spPr>
        <p:txBody>
          <a:bodyPr>
            <a:noAutofit/>
          </a:bodyPr>
          <a:lstStyle/>
          <a:p>
            <a:r>
              <a:rPr lang="en-US" sz="4000"/>
              <a:t>Summary and Closing</a:t>
            </a:r>
          </a:p>
        </p:txBody>
      </p:sp>
      <p:sp>
        <p:nvSpPr>
          <p:cNvPr id="3" name="TextBox 2">
            <a:extLst>
              <a:ext uri="{FF2B5EF4-FFF2-40B4-BE49-F238E27FC236}">
                <a16:creationId xmlns:a16="http://schemas.microsoft.com/office/drawing/2014/main" id="{5FFB24DD-5C0B-BC9A-0EFE-D6FCD770824E}"/>
              </a:ext>
            </a:extLst>
          </p:cNvPr>
          <p:cNvSpPr txBox="1"/>
          <p:nvPr/>
        </p:nvSpPr>
        <p:spPr>
          <a:xfrm>
            <a:off x="72208" y="787639"/>
            <a:ext cx="11946942" cy="6001643"/>
          </a:xfrm>
          <a:prstGeom prst="rect">
            <a:avLst/>
          </a:prstGeom>
          <a:noFill/>
        </p:spPr>
        <p:txBody>
          <a:bodyPr wrap="square" lIns="91440" tIns="45720" rIns="91440" bIns="45720" rtlCol="0" anchor="t">
            <a:spAutoFit/>
          </a:bodyPr>
          <a:lstStyle/>
          <a:p>
            <a:r>
              <a:rPr lang="en-US" sz="1600"/>
              <a:t>We started this project with an ambitious topic, but as we struggled with our data, our options for analysis and complexity evaporated, leaving us with a relatively simplistic comparative analysis. We intended to explore possible correlation between whether starring in movies with Nicolas Cage or Kevin Bacon would cause an upward or downward trend in an actor’s career but ran out of time.</a:t>
            </a:r>
          </a:p>
          <a:p>
            <a:endParaRPr lang="en-US" sz="1600"/>
          </a:p>
          <a:p>
            <a:r>
              <a:rPr lang="en-US" sz="1600"/>
              <a:t>Based on our analysis of box office and ratings data we found that Nicolas Cage is the higher earning actor, both on average and overall. While Kevin Bacon has a higher average rating overall, none of his movies have soared to the heights that Nicolas Cage’s have. So, to answer our initial question, Nicolas Cage has had the more successful career based on our parameters.</a:t>
            </a:r>
          </a:p>
          <a:p>
            <a:endParaRPr lang="en-US" sz="1600"/>
          </a:p>
          <a:p>
            <a:r>
              <a:rPr lang="en-US" sz="1600"/>
              <a:t>It’s a shame that we had so much trouble with our data, forcing us to severely limit our data set and the scope of our exploration, but that appears to be the nature of data and you just have to do what you can with what you have. </a:t>
            </a:r>
          </a:p>
          <a:p>
            <a:endParaRPr lang="en-US" sz="1600"/>
          </a:p>
          <a:p>
            <a:r>
              <a:rPr lang="en-US" sz="1600"/>
              <a:t>We used most of the tools and some of the methods learned over the course of this bootcamp to collect, cleanse, and analyze our data then present it to you here. SQL joins proved to be our biggest hurdle, and I think we all wish we had more time to brush up on our Orange skills to possibly produce more compelling analysis, but based on what we found, we recommend:</a:t>
            </a:r>
          </a:p>
          <a:p>
            <a:pPr marL="285750" indent="-285750">
              <a:buFont typeface="Arial" panose="020B0604020202020204" pitchFamily="34" charset="0"/>
              <a:buChar char="•"/>
            </a:pPr>
            <a:r>
              <a:rPr lang="en-US" sz="1600"/>
              <a:t>If you want a shot at making top dollar for your films go with Nicolas Cage, though it does come with some risk.</a:t>
            </a:r>
          </a:p>
          <a:p>
            <a:pPr marL="285750" indent="-285750">
              <a:buFont typeface="Arial" panose="020B0604020202020204" pitchFamily="34" charset="0"/>
              <a:buChar char="•"/>
            </a:pPr>
            <a:r>
              <a:rPr lang="en-US" sz="1600"/>
              <a:t>If you want higher ratings, then you’re more likely to get that with Kevin Bacon.</a:t>
            </a:r>
          </a:p>
          <a:p>
            <a:pPr marL="285750" indent="-285750">
              <a:buFont typeface="Arial" panose="020B0604020202020204" pitchFamily="34" charset="0"/>
              <a:buChar char="•"/>
            </a:pPr>
            <a:r>
              <a:rPr lang="en-US" sz="1600"/>
              <a:t>If you want to target international audiences over domestic audiences, Kevin Bacon is your man.</a:t>
            </a:r>
          </a:p>
          <a:p>
            <a:pPr marL="285750" indent="-285750">
              <a:buFont typeface="Arial" panose="020B0604020202020204" pitchFamily="34" charset="0"/>
              <a:buChar char="•"/>
            </a:pPr>
            <a:r>
              <a:rPr lang="en-US" sz="1600"/>
              <a:t>If you want to break the internet, then turn this project into a screenplay and put them both in </a:t>
            </a:r>
            <a:r>
              <a:rPr lang="en-US" sz="1600" i="1"/>
              <a:t>that</a:t>
            </a:r>
            <a:r>
              <a:rPr lang="en-US" sz="1600"/>
              <a:t> movie. </a:t>
            </a:r>
          </a:p>
          <a:p>
            <a:pPr marL="285750" indent="-285750">
              <a:buFont typeface="Calibri"/>
              <a:buChar char="-"/>
            </a:pPr>
            <a:endParaRPr lang="en-US" sz="1600"/>
          </a:p>
          <a:p>
            <a:r>
              <a:rPr lang="en-US" sz="1600"/>
              <a:t>Thank you for your time and consideration, we appreciate your participation and input!</a:t>
            </a:r>
          </a:p>
          <a:p>
            <a:endParaRPr lang="en-US" sz="1600"/>
          </a:p>
          <a:p>
            <a:r>
              <a:rPr lang="en-US" sz="1600"/>
              <a:t>-Team </a:t>
            </a:r>
            <a:r>
              <a:rPr lang="en-US" sz="1600">
                <a:solidFill>
                  <a:srgbClr val="FFFFFF"/>
                </a:solidFill>
                <a:latin typeface="Century Schoolbook"/>
                <a:ea typeface="Roboto"/>
                <a:cs typeface="Roboto"/>
              </a:rPr>
              <a:t>G</a:t>
            </a:r>
            <a:r>
              <a:rPr lang="en-US" sz="1600">
                <a:solidFill>
                  <a:srgbClr val="E8EAED"/>
                </a:solidFill>
                <a:latin typeface="Roboto"/>
                <a:ea typeface="Roboto"/>
                <a:cs typeface="Roboto"/>
              </a:rPr>
              <a:t>amma</a:t>
            </a:r>
            <a:endParaRPr lang="en-US" sz="1600">
              <a:latin typeface="Roboto"/>
              <a:ea typeface="Roboto"/>
              <a:cs typeface="Roboto"/>
            </a:endParaRPr>
          </a:p>
        </p:txBody>
      </p:sp>
    </p:spTree>
    <p:extLst>
      <p:ext uri="{BB962C8B-B14F-4D97-AF65-F5344CB8AC3E}">
        <p14:creationId xmlns:p14="http://schemas.microsoft.com/office/powerpoint/2010/main" val="206277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02" y="5692"/>
            <a:ext cx="7812658" cy="713903"/>
          </a:xfrm>
        </p:spPr>
        <p:txBody>
          <a:bodyPr/>
          <a:lstStyle/>
          <a:p>
            <a:r>
              <a:rPr lang="en-US"/>
              <a:t>Problem Statement</a:t>
            </a:r>
          </a:p>
        </p:txBody>
      </p:sp>
      <p:sp>
        <p:nvSpPr>
          <p:cNvPr id="5" name="Content Placeholder 4">
            <a:extLst>
              <a:ext uri="{FF2B5EF4-FFF2-40B4-BE49-F238E27FC236}">
                <a16:creationId xmlns:a16="http://schemas.microsoft.com/office/drawing/2014/main" id="{6138C3B5-5D98-ACA6-8FAB-87B076DC748A}"/>
              </a:ext>
            </a:extLst>
          </p:cNvPr>
          <p:cNvSpPr>
            <a:spLocks noGrp="1"/>
          </p:cNvSpPr>
          <p:nvPr>
            <p:ph idx="1"/>
          </p:nvPr>
        </p:nvSpPr>
        <p:spPr>
          <a:xfrm>
            <a:off x="303608" y="851647"/>
            <a:ext cx="11584784" cy="1002816"/>
          </a:xfrm>
        </p:spPr>
        <p:txBody>
          <a:bodyPr vert="horz" lIns="91440" tIns="45720" rIns="91440" bIns="45720" rtlCol="0" anchor="t">
            <a:noAutofit/>
          </a:bodyPr>
          <a:lstStyle/>
          <a:p>
            <a:pPr marL="0" indent="0">
              <a:buNone/>
            </a:pPr>
            <a:r>
              <a:rPr lang="en-US" sz="2400">
                <a:ea typeface="+mn-lt"/>
                <a:cs typeface="+mn-lt"/>
              </a:rPr>
              <a:t>Using techniques learned in our data analytics bootcamp, can we make a definitive argument for which of our two chosen actors has had the most successful career up to now? </a:t>
            </a:r>
          </a:p>
        </p:txBody>
      </p:sp>
      <p:sp>
        <p:nvSpPr>
          <p:cNvPr id="6" name="Content Placeholder 4">
            <a:extLst>
              <a:ext uri="{FF2B5EF4-FFF2-40B4-BE49-F238E27FC236}">
                <a16:creationId xmlns:a16="http://schemas.microsoft.com/office/drawing/2014/main" id="{AB06A431-EBFF-AFEB-8479-A3F1E4A1CF6D}"/>
              </a:ext>
            </a:extLst>
          </p:cNvPr>
          <p:cNvSpPr txBox="1">
            <a:spLocks/>
          </p:cNvSpPr>
          <p:nvPr/>
        </p:nvSpPr>
        <p:spPr>
          <a:xfrm>
            <a:off x="392502" y="2626658"/>
            <a:ext cx="11163004" cy="362463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400">
                <a:ea typeface="+mn-lt"/>
                <a:cs typeface="+mn-lt"/>
              </a:rPr>
              <a:t>To make this determination we're focusing on two key metrics, box office earnings and movie ratings to illustrate: </a:t>
            </a:r>
            <a:endParaRPr lang="en-US" sz="2400"/>
          </a:p>
          <a:p>
            <a:r>
              <a:rPr lang="en-US" sz="2400">
                <a:ea typeface="+mn-lt"/>
                <a:cs typeface="+mn-lt"/>
              </a:rPr>
              <a:t>Which actor had the most hit movies?</a:t>
            </a:r>
            <a:endParaRPr lang="en-US" sz="2400"/>
          </a:p>
          <a:p>
            <a:pPr lvl="1"/>
            <a:r>
              <a:rPr lang="en-US" sz="2000">
                <a:ea typeface="+mn-lt"/>
                <a:cs typeface="+mn-lt"/>
              </a:rPr>
              <a:t>Top Rated</a:t>
            </a:r>
          </a:p>
          <a:p>
            <a:pPr lvl="1"/>
            <a:r>
              <a:rPr lang="en-US" sz="2000">
                <a:ea typeface="+mn-lt"/>
                <a:cs typeface="+mn-lt"/>
              </a:rPr>
              <a:t>Top Earning</a:t>
            </a:r>
          </a:p>
          <a:p>
            <a:pPr>
              <a:buFont typeface="Arial"/>
              <a:buChar char="•"/>
            </a:pPr>
            <a:r>
              <a:rPr lang="en-US" sz="2400">
                <a:ea typeface="+mn-lt"/>
                <a:cs typeface="+mn-lt"/>
              </a:rPr>
              <a:t>Which actor's movies earned the most?</a:t>
            </a:r>
            <a:endParaRPr lang="en-US" sz="2400"/>
          </a:p>
          <a:p>
            <a:pPr lvl="1">
              <a:buFont typeface="Arial"/>
              <a:buChar char="•"/>
            </a:pPr>
            <a:r>
              <a:rPr lang="en-US" sz="2000"/>
              <a:t>Domestically</a:t>
            </a:r>
          </a:p>
          <a:p>
            <a:pPr lvl="1">
              <a:buFont typeface="Arial"/>
              <a:buChar char="•"/>
            </a:pPr>
            <a:r>
              <a:rPr lang="en-US" sz="2000"/>
              <a:t>Internationally</a:t>
            </a:r>
          </a:p>
          <a:p>
            <a:pPr lvl="1">
              <a:buFont typeface="Arial"/>
              <a:buChar char="•"/>
            </a:pPr>
            <a:r>
              <a:rPr lang="en-US" sz="2000"/>
              <a:t>Worldwide</a:t>
            </a:r>
            <a:endParaRPr lang="en-US" sz="1400"/>
          </a:p>
        </p:txBody>
      </p:sp>
      <p:sp>
        <p:nvSpPr>
          <p:cNvPr id="8" name="Title 1">
            <a:extLst>
              <a:ext uri="{FF2B5EF4-FFF2-40B4-BE49-F238E27FC236}">
                <a16:creationId xmlns:a16="http://schemas.microsoft.com/office/drawing/2014/main" id="{A0A61AD2-2303-E5C1-FEFD-C780E3C37A89}"/>
              </a:ext>
            </a:extLst>
          </p:cNvPr>
          <p:cNvSpPr txBox="1">
            <a:spLocks/>
          </p:cNvSpPr>
          <p:nvPr/>
        </p:nvSpPr>
        <p:spPr>
          <a:xfrm>
            <a:off x="303608" y="1853607"/>
            <a:ext cx="4894054" cy="7139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a:t>Key Objectives</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picture containing text, clipart&#10;&#10;Description automatically generated">
            <a:extLst>
              <a:ext uri="{FF2B5EF4-FFF2-40B4-BE49-F238E27FC236}">
                <a16:creationId xmlns:a16="http://schemas.microsoft.com/office/drawing/2014/main" id="{8568A552-6907-E5E7-3B20-1AEFBA07BDD7}"/>
              </a:ext>
            </a:extLst>
          </p:cNvPr>
          <p:cNvPicPr>
            <a:picLocks noGrp="1" noChangeAspect="1"/>
          </p:cNvPicPr>
          <p:nvPr>
            <p:ph sz="half" idx="2"/>
          </p:nvPr>
        </p:nvPicPr>
        <p:blipFill>
          <a:blip r:embed="rId2"/>
          <a:stretch>
            <a:fillRect/>
          </a:stretch>
        </p:blipFill>
        <p:spPr>
          <a:xfrm>
            <a:off x="6750792" y="3318558"/>
            <a:ext cx="3686175" cy="1238250"/>
          </a:xfrm>
        </p:spPr>
      </p:pic>
      <p:pic>
        <p:nvPicPr>
          <p:cNvPr id="9" name="Picture 9" descr="A picture containing text, clipart&#10;&#10;Description automatically generated">
            <a:extLst>
              <a:ext uri="{FF2B5EF4-FFF2-40B4-BE49-F238E27FC236}">
                <a16:creationId xmlns:a16="http://schemas.microsoft.com/office/drawing/2014/main" id="{850BB6A8-9C65-78D8-1DDB-8952E45B3C44}"/>
              </a:ext>
            </a:extLst>
          </p:cNvPr>
          <p:cNvPicPr>
            <a:picLocks noGrp="1" noChangeAspect="1"/>
          </p:cNvPicPr>
          <p:nvPr>
            <p:ph sz="quarter" idx="4"/>
          </p:nvPr>
        </p:nvPicPr>
        <p:blipFill>
          <a:blip r:embed="rId3"/>
          <a:stretch>
            <a:fillRect/>
          </a:stretch>
        </p:blipFill>
        <p:spPr>
          <a:xfrm>
            <a:off x="2189672" y="2424666"/>
            <a:ext cx="2028825" cy="2214293"/>
          </a:xfrm>
        </p:spPr>
      </p:pic>
      <p:pic>
        <p:nvPicPr>
          <p:cNvPr id="11" name="Picture 11" descr="Logo, company name&#10;&#10;Description automatically generated">
            <a:extLst>
              <a:ext uri="{FF2B5EF4-FFF2-40B4-BE49-F238E27FC236}">
                <a16:creationId xmlns:a16="http://schemas.microsoft.com/office/drawing/2014/main" id="{AC110B96-A6FE-C023-9FEF-E7C4E9F6903A}"/>
              </a:ext>
            </a:extLst>
          </p:cNvPr>
          <p:cNvPicPr>
            <a:picLocks noChangeAspect="1"/>
          </p:cNvPicPr>
          <p:nvPr/>
        </p:nvPicPr>
        <p:blipFill>
          <a:blip r:embed="rId4"/>
          <a:stretch>
            <a:fillRect/>
          </a:stretch>
        </p:blipFill>
        <p:spPr>
          <a:xfrm>
            <a:off x="7956460" y="4792425"/>
            <a:ext cx="3706483" cy="1300163"/>
          </a:xfrm>
          <a:prstGeom prst="rect">
            <a:avLst/>
          </a:prstGeom>
        </p:spPr>
      </p:pic>
      <p:pic>
        <p:nvPicPr>
          <p:cNvPr id="3" name="Picture 4" descr="Logo, company name&#10;&#10;Description automatically generated">
            <a:extLst>
              <a:ext uri="{FF2B5EF4-FFF2-40B4-BE49-F238E27FC236}">
                <a16:creationId xmlns:a16="http://schemas.microsoft.com/office/drawing/2014/main" id="{B8A0401F-5BFF-9DB7-5EDD-20D6E13AE415}"/>
              </a:ext>
            </a:extLst>
          </p:cNvPr>
          <p:cNvPicPr>
            <a:picLocks noChangeAspect="1"/>
          </p:cNvPicPr>
          <p:nvPr/>
        </p:nvPicPr>
        <p:blipFill>
          <a:blip r:embed="rId5"/>
          <a:stretch>
            <a:fillRect/>
          </a:stretch>
        </p:blipFill>
        <p:spPr>
          <a:xfrm>
            <a:off x="353516" y="5057869"/>
            <a:ext cx="3037531" cy="1090142"/>
          </a:xfrm>
          <a:prstGeom prst="rect">
            <a:avLst/>
          </a:prstGeom>
        </p:spPr>
      </p:pic>
      <p:pic>
        <p:nvPicPr>
          <p:cNvPr id="4" name="Picture 5" descr="Icon&#10;&#10;Description automatically generated">
            <a:extLst>
              <a:ext uri="{FF2B5EF4-FFF2-40B4-BE49-F238E27FC236}">
                <a16:creationId xmlns:a16="http://schemas.microsoft.com/office/drawing/2014/main" id="{9B29C07B-A437-BB76-38FF-02E33368639B}"/>
              </a:ext>
            </a:extLst>
          </p:cNvPr>
          <p:cNvPicPr>
            <a:picLocks noChangeAspect="1"/>
          </p:cNvPicPr>
          <p:nvPr/>
        </p:nvPicPr>
        <p:blipFill>
          <a:blip r:embed="rId6"/>
          <a:stretch>
            <a:fillRect/>
          </a:stretch>
        </p:blipFill>
        <p:spPr>
          <a:xfrm>
            <a:off x="3921657" y="5005489"/>
            <a:ext cx="3037531" cy="1084759"/>
          </a:xfrm>
          <a:prstGeom prst="rect">
            <a:avLst/>
          </a:prstGeom>
        </p:spPr>
      </p:pic>
      <p:sp>
        <p:nvSpPr>
          <p:cNvPr id="5" name="Title 1">
            <a:extLst>
              <a:ext uri="{FF2B5EF4-FFF2-40B4-BE49-F238E27FC236}">
                <a16:creationId xmlns:a16="http://schemas.microsoft.com/office/drawing/2014/main" id="{D57F317B-872A-7527-B762-7B069F23A46F}"/>
              </a:ext>
            </a:extLst>
          </p:cNvPr>
          <p:cNvSpPr>
            <a:spLocks noGrp="1"/>
          </p:cNvSpPr>
          <p:nvPr>
            <p:ph type="title"/>
          </p:nvPr>
        </p:nvSpPr>
        <p:spPr>
          <a:xfrm>
            <a:off x="680050" y="174035"/>
            <a:ext cx="5699185" cy="806190"/>
          </a:xfrm>
        </p:spPr>
        <p:txBody>
          <a:bodyPr>
            <a:normAutofit/>
          </a:bodyPr>
          <a:lstStyle/>
          <a:p>
            <a:r>
              <a:rPr lang="en-US" sz="4400"/>
              <a:t>Tools</a:t>
            </a:r>
            <a:endParaRPr lang="en-US"/>
          </a:p>
        </p:txBody>
      </p:sp>
      <p:pic>
        <p:nvPicPr>
          <p:cNvPr id="6" name="Picture 4">
            <a:extLst>
              <a:ext uri="{FF2B5EF4-FFF2-40B4-BE49-F238E27FC236}">
                <a16:creationId xmlns:a16="http://schemas.microsoft.com/office/drawing/2014/main" id="{93BE91DD-00A8-50C4-CED6-5D092C8A7AD7}"/>
              </a:ext>
            </a:extLst>
          </p:cNvPr>
          <p:cNvPicPr>
            <a:picLocks noChangeAspect="1"/>
          </p:cNvPicPr>
          <p:nvPr/>
        </p:nvPicPr>
        <p:blipFill>
          <a:blip r:embed="rId7"/>
          <a:stretch>
            <a:fillRect/>
          </a:stretch>
        </p:blipFill>
        <p:spPr>
          <a:xfrm>
            <a:off x="4891628" y="2977262"/>
            <a:ext cx="1111860" cy="1111860"/>
          </a:xfrm>
          <a:prstGeom prst="rect">
            <a:avLst/>
          </a:prstGeom>
        </p:spPr>
      </p:pic>
      <p:sp>
        <p:nvSpPr>
          <p:cNvPr id="7" name="TextBox 6">
            <a:extLst>
              <a:ext uri="{FF2B5EF4-FFF2-40B4-BE49-F238E27FC236}">
                <a16:creationId xmlns:a16="http://schemas.microsoft.com/office/drawing/2014/main" id="{C4125EED-9345-D438-5B1B-E57FD8BB3A71}"/>
              </a:ext>
            </a:extLst>
          </p:cNvPr>
          <p:cNvSpPr txBox="1"/>
          <p:nvPr/>
        </p:nvSpPr>
        <p:spPr>
          <a:xfrm>
            <a:off x="349372" y="986123"/>
            <a:ext cx="11844422" cy="1477328"/>
          </a:xfrm>
          <a:prstGeom prst="rect">
            <a:avLst/>
          </a:prstGeom>
          <a:noFill/>
        </p:spPr>
        <p:txBody>
          <a:bodyPr wrap="square" lIns="91440" tIns="45720" rIns="91440" bIns="45720" rtlCol="0" anchor="t">
            <a:spAutoFit/>
          </a:bodyPr>
          <a:lstStyle/>
          <a:p>
            <a:r>
              <a:rPr lang="en-US" sz="2400">
                <a:ea typeface="+mn-lt"/>
                <a:cs typeface="+mn-lt"/>
              </a:rPr>
              <a:t>We used Excel to do some data cleaning, DB Browser to build a </a:t>
            </a:r>
            <a:r>
              <a:rPr lang="en-US" sz="2400" err="1">
                <a:ea typeface="+mn-lt"/>
                <a:cs typeface="+mn-lt"/>
              </a:rPr>
              <a:t>SQLlite</a:t>
            </a:r>
            <a:r>
              <a:rPr lang="en-US" sz="2400">
                <a:ea typeface="+mn-lt"/>
                <a:cs typeface="+mn-lt"/>
              </a:rPr>
              <a:t> database, Python to reformat and analyze the data, </a:t>
            </a:r>
            <a:r>
              <a:rPr lang="en-US" sz="2400" err="1">
                <a:ea typeface="+mn-lt"/>
                <a:cs typeface="+mn-lt"/>
              </a:rPr>
              <a:t>PowerBI</a:t>
            </a:r>
            <a:r>
              <a:rPr lang="en-US" sz="2400">
                <a:ea typeface="+mn-lt"/>
                <a:cs typeface="+mn-lt"/>
              </a:rPr>
              <a:t> to visualize the data. Last but not least we used </a:t>
            </a:r>
            <a:r>
              <a:rPr lang="en-US" sz="2400" err="1">
                <a:ea typeface="+mn-lt"/>
                <a:cs typeface="+mn-lt"/>
              </a:rPr>
              <a:t>Github</a:t>
            </a:r>
            <a:r>
              <a:rPr lang="en-US" sz="2400">
                <a:ea typeface="+mn-lt"/>
                <a:cs typeface="+mn-lt"/>
              </a:rPr>
              <a:t> to collaborate and store the data.</a:t>
            </a:r>
            <a:br>
              <a:rPr lang="en-US">
                <a:ea typeface="+mn-lt"/>
                <a:cs typeface="+mn-lt"/>
              </a:rPr>
            </a:br>
            <a:endParaRPr lang="en-US">
              <a:ea typeface="+mn-lt"/>
              <a:cs typeface="+mn-lt"/>
            </a:endParaRPr>
          </a:p>
        </p:txBody>
      </p:sp>
    </p:spTree>
    <p:extLst>
      <p:ext uri="{BB962C8B-B14F-4D97-AF65-F5344CB8AC3E}">
        <p14:creationId xmlns:p14="http://schemas.microsoft.com/office/powerpoint/2010/main" val="226615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Data Collection</a:t>
            </a:r>
          </a:p>
        </p:txBody>
      </p:sp>
      <p:sp>
        <p:nvSpPr>
          <p:cNvPr id="4" name="TextBox 3">
            <a:extLst>
              <a:ext uri="{FF2B5EF4-FFF2-40B4-BE49-F238E27FC236}">
                <a16:creationId xmlns:a16="http://schemas.microsoft.com/office/drawing/2014/main" id="{0EA127D2-857C-7EBA-4C27-FA5CFCE6753C}"/>
              </a:ext>
            </a:extLst>
          </p:cNvPr>
          <p:cNvSpPr txBox="1"/>
          <p:nvPr/>
        </p:nvSpPr>
        <p:spPr>
          <a:xfrm>
            <a:off x="699125" y="4292848"/>
            <a:ext cx="1055648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We started with a baseline dataset provided by the Internet Movie Database (IMDb). This large dataset is made available for download as seven separate tables in a compressed file format, which are updated daily with the latest data, and can be utilized individually or as part of a larger relational database.</a:t>
            </a:r>
          </a:p>
          <a:p>
            <a:endParaRPr lang="en-US">
              <a:solidFill>
                <a:schemeClr val="tx2">
                  <a:lumMod val="75000"/>
                </a:schemeClr>
              </a:solidFill>
            </a:endParaRPr>
          </a:p>
          <a:p>
            <a:r>
              <a:rPr lang="en-US">
                <a:solidFill>
                  <a:schemeClr val="tx2">
                    <a:lumMod val="75000"/>
                  </a:schemeClr>
                </a:solidFill>
              </a:rPr>
              <a:t>As comprehensive as the IMDb dataset is, they do not provide box office data to users without significant cost, so we needed to find an alternative data source.</a:t>
            </a:r>
          </a:p>
        </p:txBody>
      </p:sp>
      <p:pic>
        <p:nvPicPr>
          <p:cNvPr id="11" name="Picture 5">
            <a:extLst>
              <a:ext uri="{FF2B5EF4-FFF2-40B4-BE49-F238E27FC236}">
                <a16:creationId xmlns:a16="http://schemas.microsoft.com/office/drawing/2014/main" id="{BFBF5A54-3594-C436-76B3-510E1366BB1C}"/>
              </a:ext>
            </a:extLst>
          </p:cNvPr>
          <p:cNvPicPr>
            <a:picLocks noChangeAspect="1"/>
          </p:cNvPicPr>
          <p:nvPr/>
        </p:nvPicPr>
        <p:blipFill>
          <a:blip r:embed="rId2"/>
          <a:stretch>
            <a:fillRect/>
          </a:stretch>
        </p:blipFill>
        <p:spPr>
          <a:xfrm>
            <a:off x="6635798" y="1123710"/>
            <a:ext cx="4619814" cy="2788920"/>
          </a:xfrm>
          <a:prstGeom prst="rect">
            <a:avLst/>
          </a:prstGeom>
        </p:spPr>
      </p:pic>
      <p:pic>
        <p:nvPicPr>
          <p:cNvPr id="12" name="Picture 6" descr="Logo&#10;&#10;Description automatically generated">
            <a:extLst>
              <a:ext uri="{FF2B5EF4-FFF2-40B4-BE49-F238E27FC236}">
                <a16:creationId xmlns:a16="http://schemas.microsoft.com/office/drawing/2014/main" id="{1E227D36-FA3B-C1B5-F0AC-802008071DCE}"/>
              </a:ext>
            </a:extLst>
          </p:cNvPr>
          <p:cNvPicPr>
            <a:picLocks noChangeAspect="1"/>
          </p:cNvPicPr>
          <p:nvPr/>
        </p:nvPicPr>
        <p:blipFill>
          <a:blip r:embed="rId3"/>
          <a:stretch>
            <a:fillRect/>
          </a:stretch>
        </p:blipFill>
        <p:spPr>
          <a:xfrm>
            <a:off x="832414" y="1387633"/>
            <a:ext cx="4663440" cy="2355037"/>
          </a:xfrm>
          <a:prstGeom prst="rect">
            <a:avLst/>
          </a:prstGeom>
        </p:spPr>
      </p:pic>
    </p:spTree>
    <p:extLst>
      <p:ext uri="{BB962C8B-B14F-4D97-AF65-F5344CB8AC3E}">
        <p14:creationId xmlns:p14="http://schemas.microsoft.com/office/powerpoint/2010/main" val="92068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Data Collection</a:t>
            </a:r>
          </a:p>
        </p:txBody>
      </p:sp>
      <p:sp>
        <p:nvSpPr>
          <p:cNvPr id="4" name="TextBox 3">
            <a:extLst>
              <a:ext uri="{FF2B5EF4-FFF2-40B4-BE49-F238E27FC236}">
                <a16:creationId xmlns:a16="http://schemas.microsoft.com/office/drawing/2014/main" id="{0EA127D2-857C-7EBA-4C27-FA5CFCE6753C}"/>
              </a:ext>
            </a:extLst>
          </p:cNvPr>
          <p:cNvSpPr txBox="1"/>
          <p:nvPr/>
        </p:nvSpPr>
        <p:spPr>
          <a:xfrm>
            <a:off x="699125" y="4292848"/>
            <a:ext cx="1055648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A website called the-numbers.com has extensive box office data, but since they also monetize this data, they do not make it freely available for download. In this case we had to manually "scrape" the data, which this site tries to prevent by only showing 100 entries at a time, at most. </a:t>
            </a:r>
          </a:p>
          <a:p>
            <a:endParaRPr lang="en-US">
              <a:solidFill>
                <a:schemeClr val="tx2">
                  <a:lumMod val="75000"/>
                </a:schemeClr>
              </a:solidFill>
            </a:endParaRPr>
          </a:p>
          <a:p>
            <a:r>
              <a:rPr lang="en-US">
                <a:solidFill>
                  <a:schemeClr val="tx2">
                    <a:lumMod val="75000"/>
                  </a:schemeClr>
                </a:solidFill>
              </a:rPr>
              <a:t>Process: Using Excel's Get &amp; Transform Data From Web </a:t>
            </a:r>
            <a:r>
              <a:rPr lang="en-US">
                <a:solidFill>
                  <a:schemeClr val="tx2">
                    <a:lumMod val="75000"/>
                  </a:schemeClr>
                </a:solidFill>
                <a:ea typeface="+mn-lt"/>
                <a:cs typeface="+mn-lt"/>
              </a:rPr>
              <a:t>function we used the source data URL and iterated it by 100 each time to collect the maximum amount of data allowed, which generated 64 individual Excel sheets of data.</a:t>
            </a:r>
          </a:p>
        </p:txBody>
      </p:sp>
      <p:pic>
        <p:nvPicPr>
          <p:cNvPr id="7" name="Picture 7">
            <a:extLst>
              <a:ext uri="{FF2B5EF4-FFF2-40B4-BE49-F238E27FC236}">
                <a16:creationId xmlns:a16="http://schemas.microsoft.com/office/drawing/2014/main" id="{2BA1D09A-C014-5281-339C-89881A6BB55E}"/>
              </a:ext>
            </a:extLst>
          </p:cNvPr>
          <p:cNvPicPr>
            <a:picLocks noChangeAspect="1"/>
          </p:cNvPicPr>
          <p:nvPr/>
        </p:nvPicPr>
        <p:blipFill>
          <a:blip r:embed="rId2"/>
          <a:stretch>
            <a:fillRect/>
          </a:stretch>
        </p:blipFill>
        <p:spPr>
          <a:xfrm>
            <a:off x="697923" y="1387783"/>
            <a:ext cx="2743200" cy="1467388"/>
          </a:xfrm>
          <a:prstGeom prst="rect">
            <a:avLst/>
          </a:prstGeom>
          <a:ln>
            <a:solidFill>
              <a:srgbClr val="FF0000"/>
            </a:solidFill>
          </a:ln>
        </p:spPr>
      </p:pic>
      <p:pic>
        <p:nvPicPr>
          <p:cNvPr id="9" name="Picture 9" descr="A picture containing table&#10;&#10;Description automatically generated">
            <a:extLst>
              <a:ext uri="{FF2B5EF4-FFF2-40B4-BE49-F238E27FC236}">
                <a16:creationId xmlns:a16="http://schemas.microsoft.com/office/drawing/2014/main" id="{07C52090-2116-DE91-E001-D0B62C301668}"/>
              </a:ext>
            </a:extLst>
          </p:cNvPr>
          <p:cNvPicPr>
            <a:picLocks noChangeAspect="1"/>
          </p:cNvPicPr>
          <p:nvPr/>
        </p:nvPicPr>
        <p:blipFill>
          <a:blip r:embed="rId3"/>
          <a:stretch>
            <a:fillRect/>
          </a:stretch>
        </p:blipFill>
        <p:spPr>
          <a:xfrm>
            <a:off x="1139536" y="1976105"/>
            <a:ext cx="2743200" cy="2178424"/>
          </a:xfrm>
          <a:prstGeom prst="rect">
            <a:avLst/>
          </a:prstGeom>
          <a:ln>
            <a:solidFill>
              <a:srgbClr val="FF0000"/>
            </a:solidFill>
          </a:ln>
        </p:spPr>
      </p:pic>
      <p:pic>
        <p:nvPicPr>
          <p:cNvPr id="10" name="Picture 10" descr="Graphical user interface&#10;&#10;Description automatically generated">
            <a:extLst>
              <a:ext uri="{FF2B5EF4-FFF2-40B4-BE49-F238E27FC236}">
                <a16:creationId xmlns:a16="http://schemas.microsoft.com/office/drawing/2014/main" id="{13835C8C-45E9-A162-A5FC-D143039AC6E9}"/>
              </a:ext>
            </a:extLst>
          </p:cNvPr>
          <p:cNvPicPr>
            <a:picLocks noChangeAspect="1"/>
          </p:cNvPicPr>
          <p:nvPr/>
        </p:nvPicPr>
        <p:blipFill>
          <a:blip r:embed="rId4"/>
          <a:stretch>
            <a:fillRect/>
          </a:stretch>
        </p:blipFill>
        <p:spPr>
          <a:xfrm>
            <a:off x="1737013" y="1123710"/>
            <a:ext cx="2743200" cy="1822351"/>
          </a:xfrm>
          <a:prstGeom prst="rect">
            <a:avLst/>
          </a:prstGeom>
          <a:ln>
            <a:solidFill>
              <a:srgbClr val="FF0000"/>
            </a:solidFill>
          </a:ln>
        </p:spPr>
      </p:pic>
      <p:pic>
        <p:nvPicPr>
          <p:cNvPr id="5" name="Picture 5" descr="Graphical user interface, table&#10;&#10;Description automatically generated">
            <a:extLst>
              <a:ext uri="{FF2B5EF4-FFF2-40B4-BE49-F238E27FC236}">
                <a16:creationId xmlns:a16="http://schemas.microsoft.com/office/drawing/2014/main" id="{B5A9A5C6-42B2-DFFF-77B1-480066B02D67}"/>
              </a:ext>
            </a:extLst>
          </p:cNvPr>
          <p:cNvPicPr>
            <a:picLocks noChangeAspect="1"/>
          </p:cNvPicPr>
          <p:nvPr/>
        </p:nvPicPr>
        <p:blipFill>
          <a:blip r:embed="rId5"/>
          <a:stretch>
            <a:fillRect/>
          </a:stretch>
        </p:blipFill>
        <p:spPr>
          <a:xfrm>
            <a:off x="2299855" y="2064655"/>
            <a:ext cx="2743200" cy="1922789"/>
          </a:xfrm>
          <a:prstGeom prst="rect">
            <a:avLst/>
          </a:prstGeom>
          <a:ln>
            <a:solidFill>
              <a:srgbClr val="FF0000"/>
            </a:solidFill>
          </a:ln>
        </p:spPr>
      </p:pic>
      <p:pic>
        <p:nvPicPr>
          <p:cNvPr id="6" name="Picture 7">
            <a:extLst>
              <a:ext uri="{FF2B5EF4-FFF2-40B4-BE49-F238E27FC236}">
                <a16:creationId xmlns:a16="http://schemas.microsoft.com/office/drawing/2014/main" id="{B848040F-95C3-D55C-CD1A-7E3D1D108602}"/>
              </a:ext>
            </a:extLst>
          </p:cNvPr>
          <p:cNvPicPr>
            <a:picLocks noChangeAspect="1"/>
          </p:cNvPicPr>
          <p:nvPr/>
        </p:nvPicPr>
        <p:blipFill>
          <a:blip r:embed="rId6"/>
          <a:stretch>
            <a:fillRect/>
          </a:stretch>
        </p:blipFill>
        <p:spPr>
          <a:xfrm>
            <a:off x="3122468" y="1263927"/>
            <a:ext cx="2743200" cy="2684917"/>
          </a:xfrm>
          <a:prstGeom prst="rect">
            <a:avLst/>
          </a:prstGeom>
          <a:ln>
            <a:solidFill>
              <a:srgbClr val="FF0000"/>
            </a:solidFill>
          </a:ln>
        </p:spPr>
      </p:pic>
      <p:pic>
        <p:nvPicPr>
          <p:cNvPr id="3" name="Picture 6" descr="Icon&#10;&#10;Description automatically generated">
            <a:extLst>
              <a:ext uri="{FF2B5EF4-FFF2-40B4-BE49-F238E27FC236}">
                <a16:creationId xmlns:a16="http://schemas.microsoft.com/office/drawing/2014/main" id="{96DF5FB7-5BA2-3081-5920-4E8E4AA67FCB}"/>
              </a:ext>
            </a:extLst>
          </p:cNvPr>
          <p:cNvPicPr>
            <a:picLocks noChangeAspect="1"/>
          </p:cNvPicPr>
          <p:nvPr/>
        </p:nvPicPr>
        <p:blipFill>
          <a:blip r:embed="rId7"/>
          <a:stretch>
            <a:fillRect/>
          </a:stretch>
        </p:blipFill>
        <p:spPr>
          <a:xfrm>
            <a:off x="1316373" y="2197125"/>
            <a:ext cx="4102677" cy="615322"/>
          </a:xfrm>
          <a:prstGeom prst="rect">
            <a:avLst/>
          </a:prstGeom>
          <a:ln>
            <a:solidFill>
              <a:srgbClr val="FF0000"/>
            </a:solidFill>
          </a:ln>
        </p:spPr>
      </p:pic>
      <p:pic>
        <p:nvPicPr>
          <p:cNvPr id="8" name="Picture 10" descr="Graphical user interface&#10;&#10;Description automatically generated">
            <a:extLst>
              <a:ext uri="{FF2B5EF4-FFF2-40B4-BE49-F238E27FC236}">
                <a16:creationId xmlns:a16="http://schemas.microsoft.com/office/drawing/2014/main" id="{EA30D0B8-A64F-A950-2BCD-08AABB097DE1}"/>
              </a:ext>
            </a:extLst>
          </p:cNvPr>
          <p:cNvPicPr>
            <a:picLocks noChangeAspect="1"/>
          </p:cNvPicPr>
          <p:nvPr/>
        </p:nvPicPr>
        <p:blipFill>
          <a:blip r:embed="rId8"/>
          <a:stretch>
            <a:fillRect/>
          </a:stretch>
        </p:blipFill>
        <p:spPr>
          <a:xfrm>
            <a:off x="6456217" y="1158211"/>
            <a:ext cx="4578927" cy="2905012"/>
          </a:xfrm>
          <a:prstGeom prst="rect">
            <a:avLst/>
          </a:prstGeom>
        </p:spPr>
      </p:pic>
    </p:spTree>
    <p:extLst>
      <p:ext uri="{BB962C8B-B14F-4D97-AF65-F5344CB8AC3E}">
        <p14:creationId xmlns:p14="http://schemas.microsoft.com/office/powerpoint/2010/main" val="114166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Data Cleansing and Formatting</a:t>
            </a:r>
          </a:p>
        </p:txBody>
      </p:sp>
      <p:sp>
        <p:nvSpPr>
          <p:cNvPr id="4" name="TextBox 3">
            <a:extLst>
              <a:ext uri="{FF2B5EF4-FFF2-40B4-BE49-F238E27FC236}">
                <a16:creationId xmlns:a16="http://schemas.microsoft.com/office/drawing/2014/main" id="{0EA127D2-857C-7EBA-4C27-FA5CFCE6753C}"/>
              </a:ext>
            </a:extLst>
          </p:cNvPr>
          <p:cNvSpPr txBox="1"/>
          <p:nvPr/>
        </p:nvSpPr>
        <p:spPr>
          <a:xfrm>
            <a:off x="699125" y="4292848"/>
            <a:ext cx="1055648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After scraping the data, we combined the 100 row tables generated by the "From Web" Excel function into a single table, then converted it from a standard Excel Worksheet (.xlsx) to the Comma Separated Value (.csv) format so we could import the file into DB Browser to build our database. The IMDb data needed to be decompressed, but the resulting Tab Separated Value format was already compatible with DB Browser. </a:t>
            </a:r>
          </a:p>
        </p:txBody>
      </p:sp>
      <p:pic>
        <p:nvPicPr>
          <p:cNvPr id="11" name="Picture 11" descr="Icon&#10;&#10;Description automatically generated">
            <a:extLst>
              <a:ext uri="{FF2B5EF4-FFF2-40B4-BE49-F238E27FC236}">
                <a16:creationId xmlns:a16="http://schemas.microsoft.com/office/drawing/2014/main" id="{D35B94D1-6335-506C-64C0-7700B5CF7A94}"/>
              </a:ext>
            </a:extLst>
          </p:cNvPr>
          <p:cNvPicPr>
            <a:picLocks noChangeAspect="1"/>
          </p:cNvPicPr>
          <p:nvPr/>
        </p:nvPicPr>
        <p:blipFill>
          <a:blip r:embed="rId2"/>
          <a:stretch>
            <a:fillRect/>
          </a:stretch>
        </p:blipFill>
        <p:spPr>
          <a:xfrm>
            <a:off x="8843530" y="1317913"/>
            <a:ext cx="2038350" cy="2247900"/>
          </a:xfrm>
          <a:prstGeom prst="rect">
            <a:avLst/>
          </a:prstGeom>
        </p:spPr>
      </p:pic>
      <p:pic>
        <p:nvPicPr>
          <p:cNvPr id="12" name="Picture 12">
            <a:extLst>
              <a:ext uri="{FF2B5EF4-FFF2-40B4-BE49-F238E27FC236}">
                <a16:creationId xmlns:a16="http://schemas.microsoft.com/office/drawing/2014/main" id="{B9E91D2F-F7F8-554D-27B2-2A56E7073C1B}"/>
              </a:ext>
            </a:extLst>
          </p:cNvPr>
          <p:cNvPicPr>
            <a:picLocks noChangeAspect="1"/>
          </p:cNvPicPr>
          <p:nvPr/>
        </p:nvPicPr>
        <p:blipFill>
          <a:blip r:embed="rId3"/>
          <a:stretch>
            <a:fillRect/>
          </a:stretch>
        </p:blipFill>
        <p:spPr>
          <a:xfrm>
            <a:off x="4946506" y="1314450"/>
            <a:ext cx="2143125" cy="2324100"/>
          </a:xfrm>
          <a:prstGeom prst="rect">
            <a:avLst/>
          </a:prstGeom>
        </p:spPr>
      </p:pic>
      <p:pic>
        <p:nvPicPr>
          <p:cNvPr id="14" name="Picture 12" descr="Icon&#10;&#10;Description automatically generated">
            <a:extLst>
              <a:ext uri="{FF2B5EF4-FFF2-40B4-BE49-F238E27FC236}">
                <a16:creationId xmlns:a16="http://schemas.microsoft.com/office/drawing/2014/main" id="{A76C003A-E40E-8E4C-B268-76606984C154}"/>
              </a:ext>
            </a:extLst>
          </p:cNvPr>
          <p:cNvPicPr>
            <a:picLocks noChangeAspect="1"/>
          </p:cNvPicPr>
          <p:nvPr/>
        </p:nvPicPr>
        <p:blipFill>
          <a:blip r:embed="rId3"/>
          <a:stretch>
            <a:fillRect/>
          </a:stretch>
        </p:blipFill>
        <p:spPr>
          <a:xfrm>
            <a:off x="1214438" y="1279814"/>
            <a:ext cx="1095375" cy="1198419"/>
          </a:xfrm>
          <a:prstGeom prst="rect">
            <a:avLst/>
          </a:prstGeom>
        </p:spPr>
      </p:pic>
      <p:pic>
        <p:nvPicPr>
          <p:cNvPr id="15" name="Picture 12" descr="Icon&#10;&#10;Description automatically generated">
            <a:extLst>
              <a:ext uri="{FF2B5EF4-FFF2-40B4-BE49-F238E27FC236}">
                <a16:creationId xmlns:a16="http://schemas.microsoft.com/office/drawing/2014/main" id="{CA141B36-D3D9-A7BA-930A-F53E934BEC33}"/>
              </a:ext>
            </a:extLst>
          </p:cNvPr>
          <p:cNvPicPr>
            <a:picLocks noChangeAspect="1"/>
          </p:cNvPicPr>
          <p:nvPr/>
        </p:nvPicPr>
        <p:blipFill>
          <a:blip r:embed="rId3"/>
          <a:stretch>
            <a:fillRect/>
          </a:stretch>
        </p:blipFill>
        <p:spPr>
          <a:xfrm>
            <a:off x="1361642" y="1427018"/>
            <a:ext cx="1095375" cy="1198419"/>
          </a:xfrm>
          <a:prstGeom prst="rect">
            <a:avLst/>
          </a:prstGeom>
        </p:spPr>
      </p:pic>
      <p:pic>
        <p:nvPicPr>
          <p:cNvPr id="16" name="Picture 12" descr="Icon&#10;&#10;Description automatically generated">
            <a:extLst>
              <a:ext uri="{FF2B5EF4-FFF2-40B4-BE49-F238E27FC236}">
                <a16:creationId xmlns:a16="http://schemas.microsoft.com/office/drawing/2014/main" id="{2FC8EEFA-53B7-E52A-4A11-D31BC94562A3}"/>
              </a:ext>
            </a:extLst>
          </p:cNvPr>
          <p:cNvPicPr>
            <a:picLocks noChangeAspect="1"/>
          </p:cNvPicPr>
          <p:nvPr/>
        </p:nvPicPr>
        <p:blipFill>
          <a:blip r:embed="rId3"/>
          <a:stretch>
            <a:fillRect/>
          </a:stretch>
        </p:blipFill>
        <p:spPr>
          <a:xfrm>
            <a:off x="1508847" y="1574223"/>
            <a:ext cx="1095375" cy="1198419"/>
          </a:xfrm>
          <a:prstGeom prst="rect">
            <a:avLst/>
          </a:prstGeom>
        </p:spPr>
      </p:pic>
      <p:pic>
        <p:nvPicPr>
          <p:cNvPr id="17" name="Picture 12" descr="Icon&#10;&#10;Description automatically generated">
            <a:extLst>
              <a:ext uri="{FF2B5EF4-FFF2-40B4-BE49-F238E27FC236}">
                <a16:creationId xmlns:a16="http://schemas.microsoft.com/office/drawing/2014/main" id="{A503DFE4-C43D-7F2A-9789-82DEE94B2422}"/>
              </a:ext>
            </a:extLst>
          </p:cNvPr>
          <p:cNvPicPr>
            <a:picLocks noChangeAspect="1"/>
          </p:cNvPicPr>
          <p:nvPr/>
        </p:nvPicPr>
        <p:blipFill>
          <a:blip r:embed="rId3"/>
          <a:stretch>
            <a:fillRect/>
          </a:stretch>
        </p:blipFill>
        <p:spPr>
          <a:xfrm>
            <a:off x="1656051" y="1721427"/>
            <a:ext cx="1095375" cy="1189760"/>
          </a:xfrm>
          <a:prstGeom prst="rect">
            <a:avLst/>
          </a:prstGeom>
        </p:spPr>
      </p:pic>
      <p:pic>
        <p:nvPicPr>
          <p:cNvPr id="18" name="Picture 12" descr="Icon&#10;&#10;Description automatically generated">
            <a:extLst>
              <a:ext uri="{FF2B5EF4-FFF2-40B4-BE49-F238E27FC236}">
                <a16:creationId xmlns:a16="http://schemas.microsoft.com/office/drawing/2014/main" id="{EF7AB8FF-E8EC-C4C2-6380-FD4CA7195153}"/>
              </a:ext>
            </a:extLst>
          </p:cNvPr>
          <p:cNvPicPr>
            <a:picLocks noChangeAspect="1"/>
          </p:cNvPicPr>
          <p:nvPr/>
        </p:nvPicPr>
        <p:blipFill>
          <a:blip r:embed="rId3"/>
          <a:stretch>
            <a:fillRect/>
          </a:stretch>
        </p:blipFill>
        <p:spPr>
          <a:xfrm>
            <a:off x="1803256" y="1859973"/>
            <a:ext cx="1095375" cy="1198419"/>
          </a:xfrm>
          <a:prstGeom prst="rect">
            <a:avLst/>
          </a:prstGeom>
        </p:spPr>
      </p:pic>
      <p:pic>
        <p:nvPicPr>
          <p:cNvPr id="19" name="Picture 12" descr="Icon&#10;&#10;Description automatically generated">
            <a:extLst>
              <a:ext uri="{FF2B5EF4-FFF2-40B4-BE49-F238E27FC236}">
                <a16:creationId xmlns:a16="http://schemas.microsoft.com/office/drawing/2014/main" id="{ADA7A5D1-4DA1-3C01-C4F6-12DD745F591D}"/>
              </a:ext>
            </a:extLst>
          </p:cNvPr>
          <p:cNvPicPr>
            <a:picLocks noChangeAspect="1"/>
          </p:cNvPicPr>
          <p:nvPr/>
        </p:nvPicPr>
        <p:blipFill>
          <a:blip r:embed="rId3"/>
          <a:stretch>
            <a:fillRect/>
          </a:stretch>
        </p:blipFill>
        <p:spPr>
          <a:xfrm>
            <a:off x="1950460" y="2015836"/>
            <a:ext cx="1095375" cy="1198419"/>
          </a:xfrm>
          <a:prstGeom prst="rect">
            <a:avLst/>
          </a:prstGeom>
        </p:spPr>
      </p:pic>
      <p:pic>
        <p:nvPicPr>
          <p:cNvPr id="20" name="Picture 12" descr="Icon&#10;&#10;Description automatically generated">
            <a:extLst>
              <a:ext uri="{FF2B5EF4-FFF2-40B4-BE49-F238E27FC236}">
                <a16:creationId xmlns:a16="http://schemas.microsoft.com/office/drawing/2014/main" id="{248E398C-0204-A115-9131-463AF78943B6}"/>
              </a:ext>
            </a:extLst>
          </p:cNvPr>
          <p:cNvPicPr>
            <a:picLocks noChangeAspect="1"/>
          </p:cNvPicPr>
          <p:nvPr/>
        </p:nvPicPr>
        <p:blipFill>
          <a:blip r:embed="rId3"/>
          <a:stretch>
            <a:fillRect/>
          </a:stretch>
        </p:blipFill>
        <p:spPr>
          <a:xfrm>
            <a:off x="2097665" y="2163041"/>
            <a:ext cx="1095375" cy="1189760"/>
          </a:xfrm>
          <a:prstGeom prst="rect">
            <a:avLst/>
          </a:prstGeom>
        </p:spPr>
      </p:pic>
      <p:pic>
        <p:nvPicPr>
          <p:cNvPr id="21" name="Picture 12" descr="Icon&#10;&#10;Description automatically generated">
            <a:extLst>
              <a:ext uri="{FF2B5EF4-FFF2-40B4-BE49-F238E27FC236}">
                <a16:creationId xmlns:a16="http://schemas.microsoft.com/office/drawing/2014/main" id="{6CF2E3D8-FA5D-FDF2-3CEB-CF51968D1E30}"/>
              </a:ext>
            </a:extLst>
          </p:cNvPr>
          <p:cNvPicPr>
            <a:picLocks noChangeAspect="1"/>
          </p:cNvPicPr>
          <p:nvPr/>
        </p:nvPicPr>
        <p:blipFill>
          <a:blip r:embed="rId3"/>
          <a:stretch>
            <a:fillRect/>
          </a:stretch>
        </p:blipFill>
        <p:spPr>
          <a:xfrm>
            <a:off x="2244869" y="2310245"/>
            <a:ext cx="1095375" cy="1198419"/>
          </a:xfrm>
          <a:prstGeom prst="rect">
            <a:avLst/>
          </a:prstGeom>
        </p:spPr>
      </p:pic>
      <p:pic>
        <p:nvPicPr>
          <p:cNvPr id="22" name="Picture 12" descr="Icon&#10;&#10;Description automatically generated">
            <a:extLst>
              <a:ext uri="{FF2B5EF4-FFF2-40B4-BE49-F238E27FC236}">
                <a16:creationId xmlns:a16="http://schemas.microsoft.com/office/drawing/2014/main" id="{9F96F3C6-52D3-1323-C46C-285DB804CAC4}"/>
              </a:ext>
            </a:extLst>
          </p:cNvPr>
          <p:cNvPicPr>
            <a:picLocks noChangeAspect="1"/>
          </p:cNvPicPr>
          <p:nvPr/>
        </p:nvPicPr>
        <p:blipFill>
          <a:blip r:embed="rId3"/>
          <a:stretch>
            <a:fillRect/>
          </a:stretch>
        </p:blipFill>
        <p:spPr>
          <a:xfrm>
            <a:off x="2392074" y="2457450"/>
            <a:ext cx="1095375" cy="1198419"/>
          </a:xfrm>
          <a:prstGeom prst="rect">
            <a:avLst/>
          </a:prstGeom>
        </p:spPr>
      </p:pic>
      <p:sp>
        <p:nvSpPr>
          <p:cNvPr id="23" name="Arrow: Right 22">
            <a:extLst>
              <a:ext uri="{FF2B5EF4-FFF2-40B4-BE49-F238E27FC236}">
                <a16:creationId xmlns:a16="http://schemas.microsoft.com/office/drawing/2014/main" id="{3CE9F746-BAD9-979F-0EBF-28AF5AA27A10}"/>
              </a:ext>
            </a:extLst>
          </p:cNvPr>
          <p:cNvSpPr/>
          <p:nvPr/>
        </p:nvSpPr>
        <p:spPr>
          <a:xfrm>
            <a:off x="3366220" y="2017568"/>
            <a:ext cx="1532659" cy="675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85226C05-056D-2FB7-E053-A16C8F202C65}"/>
              </a:ext>
            </a:extLst>
          </p:cNvPr>
          <p:cNvSpPr/>
          <p:nvPr/>
        </p:nvSpPr>
        <p:spPr>
          <a:xfrm>
            <a:off x="7202197" y="1939635"/>
            <a:ext cx="1532659" cy="675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75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Database Building</a:t>
            </a:r>
          </a:p>
        </p:txBody>
      </p:sp>
      <p:sp>
        <p:nvSpPr>
          <p:cNvPr id="4" name="TextBox 3">
            <a:extLst>
              <a:ext uri="{FF2B5EF4-FFF2-40B4-BE49-F238E27FC236}">
                <a16:creationId xmlns:a16="http://schemas.microsoft.com/office/drawing/2014/main" id="{0EA127D2-857C-7EBA-4C27-FA5CFCE6753C}"/>
              </a:ext>
            </a:extLst>
          </p:cNvPr>
          <p:cNvSpPr txBox="1"/>
          <p:nvPr/>
        </p:nvSpPr>
        <p:spPr>
          <a:xfrm>
            <a:off x="654301" y="4454213"/>
            <a:ext cx="1055648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With our data collected and properly formatted, we began to import it into DB Browser, the SQLite tool selected to manipulate our data in SQL and create a new database for further analysis in Orange and </a:t>
            </a:r>
            <a:r>
              <a:rPr lang="en-US" err="1">
                <a:solidFill>
                  <a:schemeClr val="tx2">
                    <a:lumMod val="75000"/>
                  </a:schemeClr>
                </a:solidFill>
              </a:rPr>
              <a:t>PowerBI</a:t>
            </a:r>
            <a:r>
              <a:rPr lang="en-US">
                <a:solidFill>
                  <a:schemeClr val="tx2">
                    <a:lumMod val="75000"/>
                  </a:schemeClr>
                </a:solidFill>
              </a:rPr>
              <a:t>. The import process varies from format to format, so we needed to specify which files were tab (.</a:t>
            </a:r>
            <a:r>
              <a:rPr lang="en-US" err="1">
                <a:solidFill>
                  <a:schemeClr val="tx2">
                    <a:lumMod val="75000"/>
                  </a:schemeClr>
                </a:solidFill>
              </a:rPr>
              <a:t>tsv</a:t>
            </a:r>
            <a:r>
              <a:rPr lang="en-US">
                <a:solidFill>
                  <a:schemeClr val="tx2">
                    <a:lumMod val="75000"/>
                  </a:schemeClr>
                </a:solidFill>
              </a:rPr>
              <a:t>) or comma</a:t>
            </a:r>
            <a:r>
              <a:rPr lang="en-US">
                <a:solidFill>
                  <a:schemeClr val="tx2">
                    <a:lumMod val="75000"/>
                  </a:schemeClr>
                </a:solidFill>
                <a:ea typeface="+mn-lt"/>
                <a:cs typeface="+mn-lt"/>
              </a:rPr>
              <a:t> (.csv)</a:t>
            </a:r>
            <a:r>
              <a:rPr lang="en-US">
                <a:solidFill>
                  <a:schemeClr val="tx2">
                    <a:lumMod val="75000"/>
                  </a:schemeClr>
                </a:solidFill>
              </a:rPr>
              <a:t> delimited. </a:t>
            </a:r>
          </a:p>
        </p:txBody>
      </p:sp>
      <p:pic>
        <p:nvPicPr>
          <p:cNvPr id="11" name="Picture 11" descr="Icon&#10;&#10;Description automatically generated">
            <a:extLst>
              <a:ext uri="{FF2B5EF4-FFF2-40B4-BE49-F238E27FC236}">
                <a16:creationId xmlns:a16="http://schemas.microsoft.com/office/drawing/2014/main" id="{D35B94D1-6335-506C-64C0-7700B5CF7A94}"/>
              </a:ext>
            </a:extLst>
          </p:cNvPr>
          <p:cNvPicPr>
            <a:picLocks noChangeAspect="1"/>
          </p:cNvPicPr>
          <p:nvPr/>
        </p:nvPicPr>
        <p:blipFill>
          <a:blip r:embed="rId2"/>
          <a:stretch>
            <a:fillRect/>
          </a:stretch>
        </p:blipFill>
        <p:spPr>
          <a:xfrm>
            <a:off x="1063161" y="1077360"/>
            <a:ext cx="1977589" cy="2181661"/>
          </a:xfrm>
          <a:prstGeom prst="rect">
            <a:avLst/>
          </a:prstGeom>
        </p:spPr>
      </p:pic>
      <p:sp>
        <p:nvSpPr>
          <p:cNvPr id="23" name="Arrow: Right 22">
            <a:extLst>
              <a:ext uri="{FF2B5EF4-FFF2-40B4-BE49-F238E27FC236}">
                <a16:creationId xmlns:a16="http://schemas.microsoft.com/office/drawing/2014/main" id="{3CE9F746-BAD9-979F-0EBF-28AF5AA27A10}"/>
              </a:ext>
            </a:extLst>
          </p:cNvPr>
          <p:cNvSpPr/>
          <p:nvPr/>
        </p:nvSpPr>
        <p:spPr>
          <a:xfrm>
            <a:off x="4695915" y="2333696"/>
            <a:ext cx="1532659" cy="675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1" descr="Icon&#10;&#10;Description automatically generated">
            <a:extLst>
              <a:ext uri="{FF2B5EF4-FFF2-40B4-BE49-F238E27FC236}">
                <a16:creationId xmlns:a16="http://schemas.microsoft.com/office/drawing/2014/main" id="{751CE692-3FEB-F4F1-926C-A7FAABD67035}"/>
              </a:ext>
            </a:extLst>
          </p:cNvPr>
          <p:cNvPicPr>
            <a:picLocks noChangeAspect="1"/>
          </p:cNvPicPr>
          <p:nvPr/>
        </p:nvPicPr>
        <p:blipFill>
          <a:blip r:embed="rId2"/>
          <a:stretch>
            <a:fillRect/>
          </a:stretch>
        </p:blipFill>
        <p:spPr>
          <a:xfrm>
            <a:off x="1207094" y="1221293"/>
            <a:ext cx="1977589" cy="2181661"/>
          </a:xfrm>
          <a:prstGeom prst="rect">
            <a:avLst/>
          </a:prstGeom>
        </p:spPr>
      </p:pic>
      <p:pic>
        <p:nvPicPr>
          <p:cNvPr id="6" name="Picture 11" descr="Icon&#10;&#10;Description automatically generated">
            <a:extLst>
              <a:ext uri="{FF2B5EF4-FFF2-40B4-BE49-F238E27FC236}">
                <a16:creationId xmlns:a16="http://schemas.microsoft.com/office/drawing/2014/main" id="{53C4A713-464F-2A9C-7E61-83D57F6F3EA9}"/>
              </a:ext>
            </a:extLst>
          </p:cNvPr>
          <p:cNvPicPr>
            <a:picLocks noChangeAspect="1"/>
          </p:cNvPicPr>
          <p:nvPr/>
        </p:nvPicPr>
        <p:blipFill>
          <a:blip r:embed="rId2"/>
          <a:stretch>
            <a:fillRect/>
          </a:stretch>
        </p:blipFill>
        <p:spPr>
          <a:xfrm>
            <a:off x="1351027" y="1365226"/>
            <a:ext cx="1977589" cy="2181661"/>
          </a:xfrm>
          <a:prstGeom prst="rect">
            <a:avLst/>
          </a:prstGeom>
        </p:spPr>
      </p:pic>
      <p:pic>
        <p:nvPicPr>
          <p:cNvPr id="7" name="Picture 11" descr="Icon&#10;&#10;Description automatically generated">
            <a:extLst>
              <a:ext uri="{FF2B5EF4-FFF2-40B4-BE49-F238E27FC236}">
                <a16:creationId xmlns:a16="http://schemas.microsoft.com/office/drawing/2014/main" id="{D36DA399-F66E-720B-D81B-F631ACE79C04}"/>
              </a:ext>
            </a:extLst>
          </p:cNvPr>
          <p:cNvPicPr>
            <a:picLocks noChangeAspect="1"/>
          </p:cNvPicPr>
          <p:nvPr/>
        </p:nvPicPr>
        <p:blipFill>
          <a:blip r:embed="rId2"/>
          <a:stretch>
            <a:fillRect/>
          </a:stretch>
        </p:blipFill>
        <p:spPr>
          <a:xfrm>
            <a:off x="1494961" y="1509160"/>
            <a:ext cx="1977589" cy="2181661"/>
          </a:xfrm>
          <a:prstGeom prst="rect">
            <a:avLst/>
          </a:prstGeom>
        </p:spPr>
      </p:pic>
      <p:pic>
        <p:nvPicPr>
          <p:cNvPr id="8" name="Picture 11" descr="Icon&#10;&#10;Description automatically generated">
            <a:extLst>
              <a:ext uri="{FF2B5EF4-FFF2-40B4-BE49-F238E27FC236}">
                <a16:creationId xmlns:a16="http://schemas.microsoft.com/office/drawing/2014/main" id="{BA4A1F24-C971-CF25-BB27-5CDA59ADD885}"/>
              </a:ext>
            </a:extLst>
          </p:cNvPr>
          <p:cNvPicPr>
            <a:picLocks noChangeAspect="1"/>
          </p:cNvPicPr>
          <p:nvPr/>
        </p:nvPicPr>
        <p:blipFill>
          <a:blip r:embed="rId2"/>
          <a:stretch>
            <a:fillRect/>
          </a:stretch>
        </p:blipFill>
        <p:spPr>
          <a:xfrm>
            <a:off x="1638894" y="1653093"/>
            <a:ext cx="1977589" cy="2181661"/>
          </a:xfrm>
          <a:prstGeom prst="rect">
            <a:avLst/>
          </a:prstGeom>
        </p:spPr>
      </p:pic>
      <p:pic>
        <p:nvPicPr>
          <p:cNvPr id="9" name="Picture 11" descr="Icon&#10;&#10;Description automatically generated">
            <a:extLst>
              <a:ext uri="{FF2B5EF4-FFF2-40B4-BE49-F238E27FC236}">
                <a16:creationId xmlns:a16="http://schemas.microsoft.com/office/drawing/2014/main" id="{E4BC145F-6B6F-B070-D049-68924E8E42F7}"/>
              </a:ext>
            </a:extLst>
          </p:cNvPr>
          <p:cNvPicPr>
            <a:picLocks noChangeAspect="1"/>
          </p:cNvPicPr>
          <p:nvPr/>
        </p:nvPicPr>
        <p:blipFill>
          <a:blip r:embed="rId2"/>
          <a:stretch>
            <a:fillRect/>
          </a:stretch>
        </p:blipFill>
        <p:spPr>
          <a:xfrm>
            <a:off x="1782827" y="1797026"/>
            <a:ext cx="1977589" cy="2181661"/>
          </a:xfrm>
          <a:prstGeom prst="rect">
            <a:avLst/>
          </a:prstGeom>
        </p:spPr>
      </p:pic>
      <p:pic>
        <p:nvPicPr>
          <p:cNvPr id="10" name="Picture 11" descr="Icon&#10;&#10;Description automatically generated">
            <a:extLst>
              <a:ext uri="{FF2B5EF4-FFF2-40B4-BE49-F238E27FC236}">
                <a16:creationId xmlns:a16="http://schemas.microsoft.com/office/drawing/2014/main" id="{01F855A8-6E0C-C239-13E5-BD23EA61201A}"/>
              </a:ext>
            </a:extLst>
          </p:cNvPr>
          <p:cNvPicPr>
            <a:picLocks noChangeAspect="1"/>
          </p:cNvPicPr>
          <p:nvPr/>
        </p:nvPicPr>
        <p:blipFill>
          <a:blip r:embed="rId2"/>
          <a:stretch>
            <a:fillRect/>
          </a:stretch>
        </p:blipFill>
        <p:spPr>
          <a:xfrm>
            <a:off x="1926761" y="1940960"/>
            <a:ext cx="1986554" cy="2172696"/>
          </a:xfrm>
          <a:prstGeom prst="rect">
            <a:avLst/>
          </a:prstGeom>
        </p:spPr>
      </p:pic>
      <p:pic>
        <p:nvPicPr>
          <p:cNvPr id="13" name="Picture 11" descr="Icon&#10;&#10;Description automatically generated">
            <a:extLst>
              <a:ext uri="{FF2B5EF4-FFF2-40B4-BE49-F238E27FC236}">
                <a16:creationId xmlns:a16="http://schemas.microsoft.com/office/drawing/2014/main" id="{9E0792DB-5B45-78BF-2DFB-2109752D6514}"/>
              </a:ext>
            </a:extLst>
          </p:cNvPr>
          <p:cNvPicPr>
            <a:picLocks noChangeAspect="1"/>
          </p:cNvPicPr>
          <p:nvPr/>
        </p:nvPicPr>
        <p:blipFill>
          <a:blip r:embed="rId2"/>
          <a:stretch>
            <a:fillRect/>
          </a:stretch>
        </p:blipFill>
        <p:spPr>
          <a:xfrm>
            <a:off x="2070694" y="2084893"/>
            <a:ext cx="1986554" cy="2172696"/>
          </a:xfrm>
          <a:prstGeom prst="rect">
            <a:avLst/>
          </a:prstGeom>
        </p:spPr>
      </p:pic>
      <p:pic>
        <p:nvPicPr>
          <p:cNvPr id="14" name="Picture 13">
            <a:extLst>
              <a:ext uri="{FF2B5EF4-FFF2-40B4-BE49-F238E27FC236}">
                <a16:creationId xmlns:a16="http://schemas.microsoft.com/office/drawing/2014/main" id="{08CD99DA-E293-4424-A7F0-FBCAFCDFE913}"/>
              </a:ext>
            </a:extLst>
          </p:cNvPr>
          <p:cNvPicPr>
            <a:picLocks noChangeAspect="1"/>
          </p:cNvPicPr>
          <p:nvPr/>
        </p:nvPicPr>
        <p:blipFill>
          <a:blip r:embed="rId3"/>
          <a:stretch>
            <a:fillRect/>
          </a:stretch>
        </p:blipFill>
        <p:spPr>
          <a:xfrm>
            <a:off x="6145729" y="2992303"/>
            <a:ext cx="5065059" cy="1239507"/>
          </a:xfrm>
          <a:prstGeom prst="rect">
            <a:avLst/>
          </a:prstGeom>
        </p:spPr>
      </p:pic>
      <p:pic>
        <p:nvPicPr>
          <p:cNvPr id="3" name="Picture 4">
            <a:extLst>
              <a:ext uri="{FF2B5EF4-FFF2-40B4-BE49-F238E27FC236}">
                <a16:creationId xmlns:a16="http://schemas.microsoft.com/office/drawing/2014/main" id="{FDDE4E93-36C2-BE9D-6D3A-0747159A5233}"/>
              </a:ext>
            </a:extLst>
          </p:cNvPr>
          <p:cNvPicPr>
            <a:picLocks noChangeAspect="1"/>
          </p:cNvPicPr>
          <p:nvPr/>
        </p:nvPicPr>
        <p:blipFill>
          <a:blip r:embed="rId4"/>
          <a:stretch>
            <a:fillRect/>
          </a:stretch>
        </p:blipFill>
        <p:spPr>
          <a:xfrm>
            <a:off x="7140917" y="1043027"/>
            <a:ext cx="2581337" cy="2581337"/>
          </a:xfrm>
          <a:prstGeom prst="rect">
            <a:avLst/>
          </a:prstGeom>
        </p:spPr>
      </p:pic>
    </p:spTree>
    <p:extLst>
      <p:ext uri="{BB962C8B-B14F-4D97-AF65-F5344CB8AC3E}">
        <p14:creationId xmlns:p14="http://schemas.microsoft.com/office/powerpoint/2010/main" val="125751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1DA-7A5C-AD02-74B8-A3374A4D2F7D}"/>
              </a:ext>
            </a:extLst>
          </p:cNvPr>
          <p:cNvSpPr>
            <a:spLocks noGrp="1"/>
          </p:cNvSpPr>
          <p:nvPr>
            <p:ph type="title"/>
          </p:nvPr>
        </p:nvSpPr>
        <p:spPr>
          <a:xfrm>
            <a:off x="832414" y="424914"/>
            <a:ext cx="10429336" cy="613263"/>
          </a:xfrm>
        </p:spPr>
        <p:txBody>
          <a:bodyPr>
            <a:noAutofit/>
          </a:bodyPr>
          <a:lstStyle/>
          <a:p>
            <a:r>
              <a:rPr lang="en-US" sz="4000"/>
              <a:t>SQL Query</a:t>
            </a:r>
          </a:p>
        </p:txBody>
      </p:sp>
      <p:sp>
        <p:nvSpPr>
          <p:cNvPr id="4" name="TextBox 3">
            <a:extLst>
              <a:ext uri="{FF2B5EF4-FFF2-40B4-BE49-F238E27FC236}">
                <a16:creationId xmlns:a16="http://schemas.microsoft.com/office/drawing/2014/main" id="{0EA127D2-857C-7EBA-4C27-FA5CFCE6753C}"/>
              </a:ext>
            </a:extLst>
          </p:cNvPr>
          <p:cNvSpPr txBox="1"/>
          <p:nvPr/>
        </p:nvSpPr>
        <p:spPr>
          <a:xfrm>
            <a:off x="654301" y="4454213"/>
            <a:ext cx="1055648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Based on the objectives of our project, we knew what data we needed, and despite importing 8 tables, we were only going to need 5. Our query was intended to join data from five tables and two sources, using constructor values for one source, and common values (movie title) to join the other. Our desired output was a complete list of movies that Nicolas Cage and Kevin Bacon had each been in, with category, genre, ratings, and box office earnings for each. </a:t>
            </a:r>
          </a:p>
        </p:txBody>
      </p:sp>
      <p:pic>
        <p:nvPicPr>
          <p:cNvPr id="3" name="Picture 4">
            <a:extLst>
              <a:ext uri="{FF2B5EF4-FFF2-40B4-BE49-F238E27FC236}">
                <a16:creationId xmlns:a16="http://schemas.microsoft.com/office/drawing/2014/main" id="{FDDE4E93-36C2-BE9D-6D3A-0747159A5233}"/>
              </a:ext>
            </a:extLst>
          </p:cNvPr>
          <p:cNvPicPr>
            <a:picLocks noChangeAspect="1"/>
          </p:cNvPicPr>
          <p:nvPr/>
        </p:nvPicPr>
        <p:blipFill>
          <a:blip r:embed="rId2"/>
          <a:stretch>
            <a:fillRect/>
          </a:stretch>
        </p:blipFill>
        <p:spPr>
          <a:xfrm>
            <a:off x="1329764" y="1427381"/>
            <a:ext cx="2581337" cy="2581337"/>
          </a:xfrm>
          <a:prstGeom prst="rect">
            <a:avLst/>
          </a:prstGeom>
        </p:spPr>
      </p:pic>
      <p:pic>
        <p:nvPicPr>
          <p:cNvPr id="12" name="Picture 13" descr="Graphical user interface, text, application, email&#10;&#10;Description automatically generated">
            <a:extLst>
              <a:ext uri="{FF2B5EF4-FFF2-40B4-BE49-F238E27FC236}">
                <a16:creationId xmlns:a16="http://schemas.microsoft.com/office/drawing/2014/main" id="{FCBA6508-9B06-3BF5-D48D-B27BBBF058D3}"/>
              </a:ext>
            </a:extLst>
          </p:cNvPr>
          <p:cNvPicPr>
            <a:picLocks noChangeAspect="1"/>
          </p:cNvPicPr>
          <p:nvPr/>
        </p:nvPicPr>
        <p:blipFill>
          <a:blip r:embed="rId3"/>
          <a:stretch>
            <a:fillRect/>
          </a:stretch>
        </p:blipFill>
        <p:spPr>
          <a:xfrm>
            <a:off x="4706471" y="1673171"/>
            <a:ext cx="5791200" cy="2140059"/>
          </a:xfrm>
          <a:prstGeom prst="rect">
            <a:avLst/>
          </a:prstGeom>
        </p:spPr>
      </p:pic>
    </p:spTree>
    <p:extLst>
      <p:ext uri="{BB962C8B-B14F-4D97-AF65-F5344CB8AC3E}">
        <p14:creationId xmlns:p14="http://schemas.microsoft.com/office/powerpoint/2010/main" val="298525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CITY SKETCH 16X9</vt:lpstr>
      <vt:lpstr> A brief analysis of the careers of two widely loved, lampooned, and memed actors: Nicolas Cage and Kevin Bacon</vt:lpstr>
      <vt:lpstr>    Welcome to the    Ultimate Hollywood Grudge-Match!!!</vt:lpstr>
      <vt:lpstr>Problem Statement</vt:lpstr>
      <vt:lpstr>Tools</vt:lpstr>
      <vt:lpstr>Data Collection</vt:lpstr>
      <vt:lpstr>Data Collection</vt:lpstr>
      <vt:lpstr>Data Cleansing and Formatting</vt:lpstr>
      <vt:lpstr>Database Building</vt:lpstr>
      <vt:lpstr>SQL Query</vt:lpstr>
      <vt:lpstr>Query Problems</vt:lpstr>
      <vt:lpstr>Data Problems</vt:lpstr>
      <vt:lpstr>Data Analysis</vt:lpstr>
      <vt:lpstr>Data Analysis – PCA</vt:lpstr>
      <vt:lpstr>Data Analysis – Scatter Plot</vt:lpstr>
      <vt:lpstr>Data Analysis – Scatter Plot</vt:lpstr>
      <vt:lpstr>Comparison Visualization #1</vt:lpstr>
      <vt:lpstr>Comparison Visualization #2</vt:lpstr>
      <vt:lpstr>Comparison Visualization #3</vt:lpstr>
      <vt:lpstr>Results</vt:lpstr>
      <vt:lpstr>PowerPoint Presentation</vt:lpstr>
      <vt:lpstr>Summary and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2</cp:revision>
  <dcterms:created xsi:type="dcterms:W3CDTF">2023-01-29T01:37:02Z</dcterms:created>
  <dcterms:modified xsi:type="dcterms:W3CDTF">2023-02-03T00:15:18Z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