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6" r:id="rId7"/>
    <p:sldId id="264" r:id="rId8"/>
    <p:sldId id="260" r:id="rId9"/>
    <p:sldId id="261" r:id="rId10"/>
    <p:sldId id="265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65C55-27F0-4466-8736-7C0A760AB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2DF26B-696B-4166-A526-E28BE420D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0428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574B2-A6C8-4C8D-AB28-5DBBD118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D93C46-3168-409A-96AE-A621575EA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92B309-9F8A-4899-9108-12942C0CF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3936-C3A4-4E2B-A408-5B71CB39F73B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CF3F64-5582-4C9E-876D-B9E2CAEC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5B6DC2-1F7C-43F0-B09B-6FE62F01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5A7A-BD0A-4C00-B735-54D812134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45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E5FED-5D37-45A4-A255-1C03BDB84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767541-699A-435F-B1A3-DF473AC0C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4F414-1C30-445F-8798-321AA069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3936-C3A4-4E2B-A408-5B71CB39F73B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38730-BDA6-4AEF-9299-C6057C415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969E83-E6CD-4D79-A97E-6149F8E6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5A7A-BD0A-4C00-B735-54D812134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70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11715-0BAF-4104-A595-7CB83C0D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68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F7D40D-951D-4315-B9BA-018EBE30B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342"/>
            <a:ext cx="10515600" cy="54864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22121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8B363-B7C3-4265-A2E1-5B905E02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F83382-734E-4B72-ABF7-B4A23818E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BA52D4-F732-4514-991B-7F2AFF1C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3936-C3A4-4E2B-A408-5B71CB39F73B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D428D8-2FB9-4C28-B575-718B2A868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A5ED23-392D-41A0-BC06-7626DC5F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5A7A-BD0A-4C00-B735-54D812134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97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AD344-0844-462F-BD5A-CF6BF28C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C49318-C832-40D7-BAC8-01861F198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283EC4-79F1-484B-BCC9-8E9912297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AF0BDE-CB16-4AC4-B424-DB94759E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3936-C3A4-4E2B-A408-5B71CB39F73B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61A3F1-B07F-4C61-9BC6-574876D1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F00473-D315-47BD-A075-692F16D6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5A7A-BD0A-4C00-B735-54D812134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1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BCF2E-6E8C-480C-B407-C5EE39CF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A186D3-6F77-422B-8180-83A94127D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955529-6C71-4052-9566-55F34871E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63D718-95DA-4BED-8DE2-E153F5DD9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C22BDA-6946-4201-AA7F-61E923A1D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BD8F42-AE2C-47DF-8C34-A00FB617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3936-C3A4-4E2B-A408-5B71CB39F73B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786B2E-9900-4B83-ACA6-7951B46F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4DD4D3-9AFB-4130-B841-4B499CE3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5A7A-BD0A-4C00-B735-54D812134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88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38124-9050-4488-BD70-96992C66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A10A0F-C707-45E9-AAE9-745C5426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3936-C3A4-4E2B-A408-5B71CB39F73B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B31C75-F81A-46D3-8F98-CE4FE332E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34993E-B25B-41F6-A597-BA5F1990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5A7A-BD0A-4C00-B735-54D812134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27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65279B-002B-4434-BB8B-A3B964FC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3936-C3A4-4E2B-A408-5B71CB39F73B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FC29E9-F059-4388-9592-B5896255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628C7C-4738-4145-8327-E70B1657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5A7A-BD0A-4C00-B735-54D812134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94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F5FB4-2619-44D8-850C-E2C10B906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84A12-3EC0-42B3-B072-D71661969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6E8868-C676-445E-8166-C668DF541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22F85-4B5F-4D70-9C75-ED850543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3936-C3A4-4E2B-A408-5B71CB39F73B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30C7D9-3B43-4133-A1FB-54C93B24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4903D2-9659-4E55-9718-B15699A8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5A7A-BD0A-4C00-B735-54D812134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21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4CEF2-FCF2-417C-B225-3B94DF62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36AAB8-AC83-4392-AC62-38F345CEB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F7B0D8-1829-45AD-BAA8-03F581566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2211CC-4A3A-4FBD-8481-F549D9DD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3936-C3A4-4E2B-A408-5B71CB39F73B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58AF00-0E2B-4506-84C6-8CCFC1D3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CD91F0-9077-42AE-A437-20F63DCF8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5A7A-BD0A-4C00-B735-54D812134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39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98D843-D0DA-4A68-BF69-9FAB8505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C37742-785C-4A3D-9D28-F3BB54609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1DCDE-E805-487E-BE28-E9FF47E29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33936-C3A4-4E2B-A408-5B71CB39F73B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3DFD7-B9D1-45B1-B2CD-6FBEF16C0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E582B8-E8BC-4388-A525-B3178AC31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05A7A-BD0A-4C00-B735-54D812134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09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ontent/pdf/10.1007/BF00992696.pdf" TargetMode="External"/><Relationship Id="rId2" Type="http://schemas.openxmlformats.org/officeDocument/2006/relationships/hyperlink" Target="https://arxiv.org/abs/1502.0304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703.0611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rxiv.org/pdf/1502.03044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6B44F-0864-4A5F-AEA6-AC793300C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Multi-image captioning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428B62-73B2-4644-AF3D-0F60DFE8A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2020-03-06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694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Pseudocode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2CC560-8F5F-497D-9B97-7ED62E52D309}"/>
                  </a:ext>
                </a:extLst>
              </p:cNvPr>
              <p:cNvSpPr txBox="1"/>
              <p:nvPr/>
            </p:nvSpPr>
            <p:spPr>
              <a:xfrm>
                <a:off x="1165411" y="1801906"/>
                <a:ext cx="10515599" cy="29381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Input: Set of sets of images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⋯</m:t>
                        </m:r>
                      </m:e>
                    </m:d>
                  </m:oMath>
                </a14:m>
                <a:r>
                  <a:rPr lang="en-US" altLang="ko-KR" dirty="0"/>
                  <a:t>, image-caption similarity model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Objective: to train the parameters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ko-KR" dirty="0"/>
                  <a:t> (see picture)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Do until convergence: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For each d in D: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feat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←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</m:nary>
                  </m:oMath>
                </a14:m>
                <a:endParaRPr lang="en-US" altLang="ko-KR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R" dirty="0" err="1"/>
                  <a:t>temp_sentence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←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𝑓𝑒𝑎𝑡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score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𝑡𝑒𝑚𝑝</m:t>
                            </m:r>
                            <m:r>
                              <m:rPr>
                                <m:lit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𝑠𝑒𝑛𝑡𝑒𝑛𝑐𝑒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dirty="0"/>
                  <a:t>   // average log-similarity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 REINFORCE(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score</a:t>
                </a:r>
                <a:r>
                  <a:rPr lang="en-US" altLang="ko-KR" b="0" i="1" dirty="0">
                    <a:latin typeface="Cambria Math" panose="02040503050406030204" pitchFamily="18" charset="0"/>
                  </a:rPr>
                  <a:t>)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     // Computes a gradient of non-differentiable score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ko-KR" dirty="0"/>
                  <a:t>     // Gradient ascent (you can also fine-tune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ko-KR" dirty="0"/>
                  <a:t> if you want to)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2CC560-8F5F-497D-9B97-7ED62E52D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411" y="1801906"/>
                <a:ext cx="10515599" cy="2938177"/>
              </a:xfrm>
              <a:prstGeom prst="rect">
                <a:avLst/>
              </a:prstGeom>
              <a:blipFill>
                <a:blip r:embed="rId2"/>
                <a:stretch>
                  <a:fillRect l="-290" b="-8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33">
            <a:extLst>
              <a:ext uri="{FF2B5EF4-FFF2-40B4-BE49-F238E27FC236}">
                <a16:creationId xmlns:a16="http://schemas.microsoft.com/office/drawing/2014/main" id="{C7AFD8EE-A9C1-40F4-97D1-BFEAD4B10534}"/>
              </a:ext>
            </a:extLst>
          </p:cNvPr>
          <p:cNvGrpSpPr/>
          <p:nvPr/>
        </p:nvGrpSpPr>
        <p:grpSpPr>
          <a:xfrm>
            <a:off x="3031374" y="4948376"/>
            <a:ext cx="6450677" cy="1674366"/>
            <a:chOff x="2169621" y="4414058"/>
            <a:chExt cx="6450677" cy="1674366"/>
          </a:xfrm>
        </p:grpSpPr>
        <p:cxnSp>
          <p:nvCxnSpPr>
            <p:cNvPr id="6" name="Straight Arrow Connector 29">
              <a:extLst>
                <a:ext uri="{FF2B5EF4-FFF2-40B4-BE49-F238E27FC236}">
                  <a16:creationId xmlns:a16="http://schemas.microsoft.com/office/drawing/2014/main" id="{B8B302BE-A502-46DF-A2E4-51E80BEB8B29}"/>
                </a:ext>
              </a:extLst>
            </p:cNvPr>
            <p:cNvCxnSpPr>
              <a:stCxn id="11" idx="6"/>
            </p:cNvCxnSpPr>
            <p:nvPr/>
          </p:nvCxnSpPr>
          <p:spPr>
            <a:xfrm>
              <a:off x="5045826" y="5259253"/>
              <a:ext cx="14713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1466C36-CF2E-4A03-82D8-8E2620CD6184}"/>
                </a:ext>
              </a:extLst>
            </p:cNvPr>
            <p:cNvSpPr txBox="1"/>
            <p:nvPr/>
          </p:nvSpPr>
          <p:spPr>
            <a:xfrm>
              <a:off x="2169622" y="4414058"/>
              <a:ext cx="423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x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30E056-84A0-400B-B4C9-1D90DE3670A3}"/>
                </a:ext>
              </a:extLst>
            </p:cNvPr>
            <p:cNvSpPr txBox="1"/>
            <p:nvPr/>
          </p:nvSpPr>
          <p:spPr>
            <a:xfrm>
              <a:off x="2169621" y="4783390"/>
              <a:ext cx="423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9063C3-B38B-47BA-98A6-9422EADB6C0C}"/>
                </a:ext>
              </a:extLst>
            </p:cNvPr>
            <p:cNvSpPr txBox="1"/>
            <p:nvPr/>
          </p:nvSpPr>
          <p:spPr>
            <a:xfrm>
              <a:off x="2169621" y="5703066"/>
              <a:ext cx="423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x</a:t>
              </a:r>
              <a:r>
                <a:rPr lang="en-US" baseline="-25000" dirty="0" err="1"/>
                <a:t>N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C654C2-C14D-4D67-8637-2558563F723B}"/>
                </a:ext>
              </a:extLst>
            </p:cNvPr>
            <p:cNvSpPr txBox="1"/>
            <p:nvPr/>
          </p:nvSpPr>
          <p:spPr>
            <a:xfrm rot="5400000">
              <a:off x="2056998" y="5426494"/>
              <a:ext cx="703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7">
                  <a:extLst>
                    <a:ext uri="{FF2B5EF4-FFF2-40B4-BE49-F238E27FC236}">
                      <a16:creationId xmlns:a16="http://schemas.microsoft.com/office/drawing/2014/main" id="{B1D93EAC-A88E-4DE2-B0D2-B17B4B2E9136}"/>
                    </a:ext>
                  </a:extLst>
                </p:cNvPr>
                <p:cNvSpPr/>
                <p:nvPr/>
              </p:nvSpPr>
              <p:spPr>
                <a:xfrm>
                  <a:off x="4430684" y="4947526"/>
                  <a:ext cx="615142" cy="62345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0684" y="4947526"/>
                  <a:ext cx="615142" cy="62345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Elbow Connector 19">
              <a:extLst>
                <a:ext uri="{FF2B5EF4-FFF2-40B4-BE49-F238E27FC236}">
                  <a16:creationId xmlns:a16="http://schemas.microsoft.com/office/drawing/2014/main" id="{C0029AEE-ECE0-4BAD-A498-C24104D3E468}"/>
                </a:ext>
              </a:extLst>
            </p:cNvPr>
            <p:cNvCxnSpPr>
              <a:stCxn id="7" idx="3"/>
              <a:endCxn id="11" idx="2"/>
            </p:cNvCxnSpPr>
            <p:nvPr/>
          </p:nvCxnSpPr>
          <p:spPr>
            <a:xfrm>
              <a:off x="2593571" y="4598724"/>
              <a:ext cx="1837113" cy="6605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20">
              <a:extLst>
                <a:ext uri="{FF2B5EF4-FFF2-40B4-BE49-F238E27FC236}">
                  <a16:creationId xmlns:a16="http://schemas.microsoft.com/office/drawing/2014/main" id="{EB8C872F-E337-44F3-8A8B-68DB6B2A0115}"/>
                </a:ext>
              </a:extLst>
            </p:cNvPr>
            <p:cNvCxnSpPr>
              <a:stCxn id="8" idx="3"/>
              <a:endCxn id="11" idx="2"/>
            </p:cNvCxnSpPr>
            <p:nvPr/>
          </p:nvCxnSpPr>
          <p:spPr>
            <a:xfrm>
              <a:off x="2593570" y="4968056"/>
              <a:ext cx="1837114" cy="29119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23">
              <a:extLst>
                <a:ext uri="{FF2B5EF4-FFF2-40B4-BE49-F238E27FC236}">
                  <a16:creationId xmlns:a16="http://schemas.microsoft.com/office/drawing/2014/main" id="{FB20F7FD-D1B8-428E-BAD8-E0093C190853}"/>
                </a:ext>
              </a:extLst>
            </p:cNvPr>
            <p:cNvCxnSpPr>
              <a:stCxn id="9" idx="3"/>
              <a:endCxn id="11" idx="2"/>
            </p:cNvCxnSpPr>
            <p:nvPr/>
          </p:nvCxnSpPr>
          <p:spPr>
            <a:xfrm flipV="1">
              <a:off x="2593570" y="5259253"/>
              <a:ext cx="1837114" cy="628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6">
              <a:extLst>
                <a:ext uri="{FF2B5EF4-FFF2-40B4-BE49-F238E27FC236}">
                  <a16:creationId xmlns:a16="http://schemas.microsoft.com/office/drawing/2014/main" id="{EB322F19-8CF7-44B5-87A7-4F3450FEC75D}"/>
                </a:ext>
              </a:extLst>
            </p:cNvPr>
            <p:cNvGrpSpPr/>
            <p:nvPr/>
          </p:nvGrpSpPr>
          <p:grpSpPr>
            <a:xfrm>
              <a:off x="3045061" y="4430084"/>
              <a:ext cx="745543" cy="1658340"/>
              <a:chOff x="3128188" y="4414058"/>
              <a:chExt cx="501869" cy="1658340"/>
            </a:xfrm>
          </p:grpSpPr>
          <p:sp>
            <p:nvSpPr>
              <p:cNvPr id="19" name="Rectangle 14">
                <a:extLst>
                  <a:ext uri="{FF2B5EF4-FFF2-40B4-BE49-F238E27FC236}">
                    <a16:creationId xmlns:a16="http://schemas.microsoft.com/office/drawing/2014/main" id="{E23938DB-BAA7-44F1-9956-F55897F2CDD9}"/>
                  </a:ext>
                </a:extLst>
              </p:cNvPr>
              <p:cNvSpPr/>
              <p:nvPr/>
            </p:nvSpPr>
            <p:spPr>
              <a:xfrm>
                <a:off x="3167149" y="4414058"/>
                <a:ext cx="423949" cy="16583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BCBFDE0-0EBE-4CF6-90D2-DB84C8B8F13D}"/>
                      </a:ext>
                    </a:extLst>
                  </p:cNvPr>
                  <p:cNvSpPr txBox="1"/>
                  <p:nvPr/>
                </p:nvSpPr>
                <p:spPr>
                  <a:xfrm>
                    <a:off x="3128188" y="5104728"/>
                    <a:ext cx="5018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(⋅)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8188" y="5104728"/>
                    <a:ext cx="501869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Trapezoid 26">
              <a:extLst>
                <a:ext uri="{FF2B5EF4-FFF2-40B4-BE49-F238E27FC236}">
                  <a16:creationId xmlns:a16="http://schemas.microsoft.com/office/drawing/2014/main" id="{88F1542C-8E9A-4DAC-A878-E9D3F4A860A2}"/>
                </a:ext>
              </a:extLst>
            </p:cNvPr>
            <p:cNvSpPr/>
            <p:nvPr/>
          </p:nvSpPr>
          <p:spPr>
            <a:xfrm rot="5400000">
              <a:off x="5233157" y="4973077"/>
              <a:ext cx="1401174" cy="578805"/>
            </a:xfrm>
            <a:prstGeom prst="trapezoid">
              <a:avLst>
                <a:gd name="adj" fmla="val 62341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E1D5AEB-E18F-4AC7-8A20-F882417C1A42}"/>
                    </a:ext>
                  </a:extLst>
                </p:cNvPr>
                <p:cNvSpPr txBox="1"/>
                <p:nvPr/>
              </p:nvSpPr>
              <p:spPr>
                <a:xfrm>
                  <a:off x="5825367" y="5068262"/>
                  <a:ext cx="2743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E1D5AEB-E18F-4AC7-8A20-F882417C1A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367" y="5068262"/>
                  <a:ext cx="27432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28889"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92AC25-01C3-4210-B1C4-650BC00A9AFA}"/>
                </a:ext>
              </a:extLst>
            </p:cNvPr>
            <p:cNvSpPr txBox="1"/>
            <p:nvPr/>
          </p:nvSpPr>
          <p:spPr>
            <a:xfrm>
              <a:off x="6608618" y="5068262"/>
              <a:ext cx="2011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 sentence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9282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generate a caption for a given image set, we simply do a forward pass</a:t>
            </a:r>
          </a:p>
          <a:p>
            <a:endParaRPr lang="en-US" dirty="0"/>
          </a:p>
          <a:p>
            <a:r>
              <a:rPr lang="en-US" dirty="0"/>
              <a:t>Concerns</a:t>
            </a:r>
          </a:p>
          <a:p>
            <a:pPr lvl="1"/>
            <a:r>
              <a:rPr lang="en-US" dirty="0"/>
              <a:t>Very slow convergence, if pre-training not properly done</a:t>
            </a:r>
          </a:p>
          <a:p>
            <a:pPr lvl="1"/>
            <a:r>
              <a:rPr lang="en-US" dirty="0"/>
              <a:t>REINFORCE has very high variance. Might have to test a different policy gradient algorithm (perhaps Actor-critic?)</a:t>
            </a:r>
          </a:p>
          <a:p>
            <a:pPr lvl="1"/>
            <a:r>
              <a:rPr lang="en-US" dirty="0"/>
              <a:t>After summing the input image features, should we average them?</a:t>
            </a:r>
            <a:br>
              <a:rPr lang="en-US" dirty="0"/>
            </a:br>
            <a:r>
              <a:rPr lang="en-US" dirty="0"/>
              <a:t>Probably so…</a:t>
            </a:r>
          </a:p>
        </p:txBody>
      </p:sp>
    </p:spTree>
    <p:extLst>
      <p:ext uri="{BB962C8B-B14F-4D97-AF65-F5344CB8AC3E}">
        <p14:creationId xmlns:p14="http://schemas.microsoft.com/office/powerpoint/2010/main" val="156613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</a:t>
            </a:r>
          </a:p>
          <a:p>
            <a:pPr lvl="1"/>
            <a:r>
              <a:rPr lang="en-US" dirty="0"/>
              <a:t>Show attend and tell: </a:t>
            </a:r>
            <a:r>
              <a:rPr lang="en-US" dirty="0">
                <a:hlinkClick r:id="rId2"/>
              </a:rPr>
              <a:t>https://arxiv.org/abs/1502.03044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(Or any other image caption generation paper)</a:t>
            </a:r>
          </a:p>
          <a:p>
            <a:pPr lvl="1"/>
            <a:r>
              <a:rPr lang="en-US" dirty="0"/>
              <a:t>REINFORCE: </a:t>
            </a:r>
            <a:r>
              <a:rPr lang="en-US" dirty="0">
                <a:hlinkClick r:id="rId3"/>
              </a:rPr>
              <a:t>https://link.springer.com/content/pdf/10.1007%2FBF00992696.pdf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Recommended, but not required</a:t>
            </a:r>
          </a:p>
          <a:p>
            <a:pPr lvl="1"/>
            <a:r>
              <a:rPr lang="en-US" dirty="0"/>
              <a:t>Deep sets: </a:t>
            </a:r>
            <a:r>
              <a:rPr lang="en-US" dirty="0">
                <a:hlinkClick r:id="rId4"/>
              </a:rPr>
              <a:t>https://arxiv.org/abs/1703.06114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3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A0152-2F28-43B2-897F-5C0DC9D3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definition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A5795-8C24-4C43-AABB-83950663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Input: a set of images {I</a:t>
            </a:r>
            <a:r>
              <a:rPr lang="en-US" altLang="ko-KR" baseline="-25000" dirty="0"/>
              <a:t>1</a:t>
            </a:r>
            <a:r>
              <a:rPr lang="en-US" altLang="ko-KR" dirty="0"/>
              <a:t>, …, I</a:t>
            </a:r>
            <a:r>
              <a:rPr lang="en-US" altLang="ko-KR" baseline="-25000" dirty="0"/>
              <a:t>n</a:t>
            </a:r>
            <a:r>
              <a:rPr lang="en-US" altLang="ko-KR" dirty="0"/>
              <a:t>}, where n is not fixed</a:t>
            </a:r>
          </a:p>
          <a:p>
            <a:endParaRPr lang="en-US" altLang="ko-KR" dirty="0"/>
          </a:p>
          <a:p>
            <a:r>
              <a:rPr lang="en-US" altLang="ko-KR" dirty="0"/>
              <a:t>Output: a single natural language sentence summarizing all inputs</a:t>
            </a:r>
          </a:p>
          <a:p>
            <a:pPr lvl="1"/>
            <a:r>
              <a:rPr lang="en-US" altLang="ko-KR" dirty="0"/>
              <a:t>It’s possible to “overlook” certain images for “maximal” summarization</a:t>
            </a:r>
          </a:p>
          <a:p>
            <a:pPr lvl="1"/>
            <a:r>
              <a:rPr lang="en-US" altLang="ko-KR" dirty="0"/>
              <a:t>Ideally, it should generalize over the objects in the images</a:t>
            </a:r>
            <a:br>
              <a:rPr lang="en-US" altLang="ko-KR" dirty="0"/>
            </a:br>
            <a:r>
              <a:rPr lang="en-US" altLang="ko-KR" dirty="0"/>
              <a:t>: {“dog on a table”, “cat on a chair”} </a:t>
            </a:r>
            <a:r>
              <a:rPr lang="en-US" altLang="ko-KR" dirty="0">
                <a:sym typeface="Wingdings" panose="05000000000000000000" pitchFamily="2" charset="2"/>
              </a:rPr>
              <a:t> “animal on a furniture”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: but this is likely to be very difficult (requires external knowledge source)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: so we’ll try to avoid language hierarchy-related datasets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752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F6928-A70F-4BB0-BF92-1731FAED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Overall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8FD0D-33FA-4B9F-8B4D-41B289008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architecture should be </a:t>
            </a:r>
            <a:r>
              <a:rPr lang="en-US" altLang="ko-KR" b="1" i="1" dirty="0"/>
              <a:t>permutation invariant</a:t>
            </a:r>
            <a:r>
              <a:rPr lang="en-US" altLang="ko-KR" dirty="0"/>
              <a:t> with respect to the input, meaning the output should unchanged after mixing the order of the input images.</a:t>
            </a:r>
          </a:p>
          <a:p>
            <a:endParaRPr lang="en-US" altLang="ko-KR" dirty="0"/>
          </a:p>
          <a:p>
            <a:r>
              <a:rPr lang="en-US" altLang="ko-KR" dirty="0"/>
              <a:t>Deep set (</a:t>
            </a:r>
            <a:r>
              <a:rPr lang="en-US" altLang="ko-KR" dirty="0" err="1"/>
              <a:t>NeurIPS</a:t>
            </a:r>
            <a:r>
              <a:rPr lang="en-US" altLang="ko-KR" dirty="0"/>
              <a:t> 2019) provides a form of a permutation invariant function: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15988" y="3142994"/>
                <a:ext cx="1428853" cy="736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988" y="3142994"/>
                <a:ext cx="1428853" cy="7365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3640974" y="4413959"/>
            <a:ext cx="6450677" cy="1674366"/>
            <a:chOff x="2169621" y="4414058"/>
            <a:chExt cx="6450677" cy="1674366"/>
          </a:xfrm>
        </p:grpSpPr>
        <p:cxnSp>
          <p:nvCxnSpPr>
            <p:cNvPr id="30" name="Straight Arrow Connector 29"/>
            <p:cNvCxnSpPr>
              <a:stCxn id="18" idx="6"/>
            </p:cNvCxnSpPr>
            <p:nvPr/>
          </p:nvCxnSpPr>
          <p:spPr>
            <a:xfrm>
              <a:off x="5045826" y="5259253"/>
              <a:ext cx="14713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69622" y="4414058"/>
              <a:ext cx="423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x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69621" y="4783390"/>
              <a:ext cx="423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69621" y="5703066"/>
              <a:ext cx="423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x</a:t>
              </a:r>
              <a:r>
                <a:rPr lang="en-US" baseline="-25000" dirty="0" err="1"/>
                <a:t>N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 rot="5400000">
              <a:off x="2056998" y="5426494"/>
              <a:ext cx="703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4430684" y="4947526"/>
                  <a:ext cx="615142" cy="62345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0684" y="4947526"/>
                  <a:ext cx="615142" cy="62345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Elbow Connector 19"/>
            <p:cNvCxnSpPr>
              <a:stCxn id="11" idx="3"/>
              <a:endCxn id="18" idx="2"/>
            </p:cNvCxnSpPr>
            <p:nvPr/>
          </p:nvCxnSpPr>
          <p:spPr>
            <a:xfrm>
              <a:off x="2593571" y="4598724"/>
              <a:ext cx="1837113" cy="6605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2" idx="3"/>
              <a:endCxn id="18" idx="2"/>
            </p:cNvCxnSpPr>
            <p:nvPr/>
          </p:nvCxnSpPr>
          <p:spPr>
            <a:xfrm>
              <a:off x="2593570" y="4968056"/>
              <a:ext cx="1837114" cy="29119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3" idx="3"/>
              <a:endCxn id="18" idx="2"/>
            </p:cNvCxnSpPr>
            <p:nvPr/>
          </p:nvCxnSpPr>
          <p:spPr>
            <a:xfrm flipV="1">
              <a:off x="2593570" y="5259253"/>
              <a:ext cx="1837114" cy="628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3045061" y="4430084"/>
              <a:ext cx="745543" cy="1658340"/>
              <a:chOff x="3128188" y="4414058"/>
              <a:chExt cx="501869" cy="165834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167149" y="4414058"/>
                <a:ext cx="423949" cy="16583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128188" y="5104728"/>
                    <a:ext cx="5018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(⋅)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8188" y="5104728"/>
                    <a:ext cx="501869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7" name="Trapezoid 26"/>
            <p:cNvSpPr/>
            <p:nvPr/>
          </p:nvSpPr>
          <p:spPr>
            <a:xfrm rot="5400000">
              <a:off x="5233157" y="4973077"/>
              <a:ext cx="1401174" cy="578805"/>
            </a:xfrm>
            <a:prstGeom prst="trapezoid">
              <a:avLst>
                <a:gd name="adj" fmla="val 62341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25367" y="5068262"/>
              <a:ext cx="27432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608618" y="5068262"/>
              <a:ext cx="2011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 sentence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725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explanation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Individual image encoder (red)</a:t>
            </a:r>
          </a:p>
          <a:p>
            <a:pPr lvl="1"/>
            <a:r>
              <a:rPr lang="en-US" dirty="0"/>
              <a:t>Roughly speaking, this is where we’re creating a “meta image”</a:t>
            </a:r>
          </a:p>
          <a:p>
            <a:pPr lvl="1"/>
            <a:r>
              <a:rPr lang="en-US" dirty="0"/>
              <a:t>An ideally generated meta image will contain abstract intersection info.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Caption generation (green)</a:t>
            </a:r>
          </a:p>
          <a:p>
            <a:pPr lvl="1"/>
            <a:r>
              <a:rPr lang="en-US" dirty="0"/>
              <a:t>Generate a caption based on the meta image</a:t>
            </a:r>
          </a:p>
          <a:p>
            <a:pPr lvl="1"/>
            <a:r>
              <a:rPr lang="en-US" dirty="0"/>
              <a:t>Although the meta image is not human-readable, we hope the caption generator to be able to capture the essence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71232" y="2394698"/>
                <a:ext cx="1428853" cy="736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232" y="2394698"/>
                <a:ext cx="1428853" cy="7365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3274746" y="3324992"/>
            <a:ext cx="6450677" cy="1674366"/>
            <a:chOff x="2169621" y="4414058"/>
            <a:chExt cx="6450677" cy="1674366"/>
          </a:xfrm>
        </p:grpSpPr>
        <p:cxnSp>
          <p:nvCxnSpPr>
            <p:cNvPr id="6" name="Straight Arrow Connector 5"/>
            <p:cNvCxnSpPr>
              <a:stCxn id="11" idx="6"/>
            </p:cNvCxnSpPr>
            <p:nvPr/>
          </p:nvCxnSpPr>
          <p:spPr>
            <a:xfrm>
              <a:off x="5045826" y="5259253"/>
              <a:ext cx="14713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169622" y="4414058"/>
              <a:ext cx="423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x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69621" y="4783390"/>
              <a:ext cx="423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69621" y="5703066"/>
              <a:ext cx="423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x</a:t>
              </a:r>
              <a:r>
                <a:rPr lang="en-US" baseline="-25000" dirty="0" err="1"/>
                <a:t>N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2056998" y="5426494"/>
              <a:ext cx="703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/>
                <p:cNvSpPr/>
                <p:nvPr/>
              </p:nvSpPr>
              <p:spPr>
                <a:xfrm>
                  <a:off x="4430684" y="4947526"/>
                  <a:ext cx="615142" cy="62345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0684" y="4947526"/>
                  <a:ext cx="615142" cy="62345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Elbow Connector 11"/>
            <p:cNvCxnSpPr>
              <a:stCxn id="7" idx="3"/>
              <a:endCxn id="11" idx="2"/>
            </p:cNvCxnSpPr>
            <p:nvPr/>
          </p:nvCxnSpPr>
          <p:spPr>
            <a:xfrm>
              <a:off x="2593571" y="4598724"/>
              <a:ext cx="1837113" cy="6605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3"/>
              <a:endCxn id="11" idx="2"/>
            </p:cNvCxnSpPr>
            <p:nvPr/>
          </p:nvCxnSpPr>
          <p:spPr>
            <a:xfrm>
              <a:off x="2593570" y="4968056"/>
              <a:ext cx="1837114" cy="29119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9" idx="3"/>
              <a:endCxn id="11" idx="2"/>
            </p:cNvCxnSpPr>
            <p:nvPr/>
          </p:nvCxnSpPr>
          <p:spPr>
            <a:xfrm flipV="1">
              <a:off x="2593570" y="5259253"/>
              <a:ext cx="1837114" cy="628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3045061" y="4430084"/>
              <a:ext cx="745543" cy="1658340"/>
              <a:chOff x="3128188" y="4414058"/>
              <a:chExt cx="501869" cy="165834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167149" y="4414058"/>
                <a:ext cx="423949" cy="16583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128188" y="5104728"/>
                    <a:ext cx="5018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(⋅)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8188" y="5104728"/>
                    <a:ext cx="501869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69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Trapezoid 15"/>
            <p:cNvSpPr/>
            <p:nvPr/>
          </p:nvSpPr>
          <p:spPr>
            <a:xfrm rot="5400000">
              <a:off x="5233157" y="4973077"/>
              <a:ext cx="1401174" cy="578805"/>
            </a:xfrm>
            <a:prstGeom prst="trapezoid">
              <a:avLst>
                <a:gd name="adj" fmla="val 62341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25367" y="5068262"/>
              <a:ext cx="27432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08618" y="5068262"/>
              <a:ext cx="2011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 sentence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5428211" y="2394698"/>
            <a:ext cx="881149" cy="736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34277" y="3237778"/>
            <a:ext cx="2916674" cy="18662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071232" y="2323488"/>
            <a:ext cx="1487510" cy="8389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00085" y="3223832"/>
            <a:ext cx="956432" cy="17594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7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F68CFC2-89C9-4E5F-8B8F-032B3A1C1E6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Feature extraction architecture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F68CFC2-89C9-4E5F-8B8F-032B3A1C1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7" t="-1835" b="-110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32F3091-0F12-40AA-92AB-865B0565E4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Can use any image-processing network</a:t>
                </a:r>
              </a:p>
              <a:p>
                <a:pPr lvl="1"/>
                <a:r>
                  <a:rPr lang="en-US" altLang="ko-KR" dirty="0"/>
                  <a:t>One possibility is </a:t>
                </a:r>
                <a:r>
                  <a:rPr lang="en-US" altLang="ko-KR" dirty="0" err="1"/>
                  <a:t>ResNet</a:t>
                </a:r>
                <a:r>
                  <a:rPr lang="en-US" altLang="ko-KR" dirty="0"/>
                  <a:t> (but see below)</a:t>
                </a:r>
              </a:p>
              <a:p>
                <a:pPr lvl="1"/>
                <a:r>
                  <a:rPr lang="en-US" altLang="ko-KR" dirty="0"/>
                  <a:t>Single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altLang="ko-KR" dirty="0"/>
                  <a:t> for all images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The original show-attend-tell (SAT) architecture uses a regular CNN to encode the input image</a:t>
                </a:r>
              </a:p>
              <a:p>
                <a:pPr lvl="1"/>
                <a:r>
                  <a:rPr lang="en-US" altLang="ko-KR" dirty="0"/>
                  <a:t>We could use this CNN (the one used in SAT) as a pre-trained feature extractor</a:t>
                </a:r>
              </a:p>
              <a:p>
                <a:pPr lvl="1"/>
                <a:r>
                  <a:rPr lang="en-US" altLang="ko-KR" dirty="0"/>
                  <a:t>If we’re using a </a:t>
                </a:r>
                <a:r>
                  <a:rPr lang="en-US" altLang="ko-KR" dirty="0" err="1"/>
                  <a:t>ResNet</a:t>
                </a:r>
                <a:r>
                  <a:rPr lang="en-US" altLang="ko-KR" dirty="0"/>
                  <a:t> instead, we might have to pre-train it via SAT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32F3091-0F12-40AA-92AB-865B0565E4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222" r="-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21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Pre-training strategies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Training from scratch probably won’t give good results</a:t>
                </a:r>
              </a:p>
              <a:p>
                <a:pPr lvl="1"/>
                <a:r>
                  <a:rPr lang="en-US" dirty="0"/>
                  <a:t>Sentence generator won’t output valid sentences, because we don’t have supervised training samples</a:t>
                </a:r>
              </a:p>
              <a:p>
                <a:pPr lvl="1"/>
                <a:r>
                  <a:rPr lang="en-US" dirty="0"/>
                  <a:t>For the same reason, image feature extractor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) is likely to fail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Pre-trained sentence generator</a:t>
                </a:r>
              </a:p>
              <a:p>
                <a:pPr lvl="1"/>
                <a:r>
                  <a:rPr lang="en-US" dirty="0"/>
                  <a:t>We’ll initialize this part with the regular image captioning model</a:t>
                </a:r>
                <a:br>
                  <a:rPr lang="en-US" dirty="0"/>
                </a:br>
                <a:r>
                  <a:rPr lang="en-US" dirty="0"/>
                  <a:t>(</a:t>
                </a:r>
                <a:r>
                  <a:rPr lang="en-US" dirty="0">
                    <a:hlinkClick r:id="rId2"/>
                  </a:rPr>
                  <a:t>show-attend-tell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At least it will be able to generate grammatical sentences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31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criterion</a:t>
            </a:r>
          </a:p>
          <a:p>
            <a:pPr lvl="1"/>
            <a:r>
              <a:rPr lang="en-US" dirty="0"/>
              <a:t>The generated caption should be compatible with as many images in the input set as possible</a:t>
            </a:r>
          </a:p>
          <a:p>
            <a:pPr lvl="1"/>
            <a:r>
              <a:rPr lang="en-US" dirty="0"/>
              <a:t>How do we measure compatibility?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 another NN for compatibility</a:t>
            </a:r>
          </a:p>
          <a:p>
            <a:pPr lvl="1"/>
            <a:r>
              <a:rPr lang="en-US" dirty="0"/>
              <a:t>I already did this! </a:t>
            </a:r>
          </a:p>
          <a:p>
            <a:pPr lvl="1"/>
            <a:r>
              <a:rPr lang="en-US" dirty="0"/>
              <a:t>A NN that takes a sentence and an image</a:t>
            </a:r>
          </a:p>
          <a:p>
            <a:pPr lvl="1"/>
            <a:r>
              <a:rPr lang="en-US" dirty="0"/>
              <a:t>And outputs a value between 0 and 1</a:t>
            </a:r>
            <a:br>
              <a:rPr lang="en-US" dirty="0"/>
            </a:br>
            <a:r>
              <a:rPr lang="en-US" dirty="0"/>
              <a:t>(1 being perfect match)</a:t>
            </a:r>
          </a:p>
          <a:p>
            <a:pPr lvl="1"/>
            <a:r>
              <a:rPr lang="en-US" dirty="0"/>
              <a:t>Of course this is somewhat fragile, but it’ll have to do for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5346" y="3510210"/>
            <a:ext cx="44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t=“Round shape next to a quadrilateral”</a:t>
            </a:r>
          </a:p>
        </p:txBody>
      </p:sp>
      <p:sp>
        <p:nvSpPr>
          <p:cNvPr id="5" name="Oval 4"/>
          <p:cNvSpPr/>
          <p:nvPr/>
        </p:nvSpPr>
        <p:spPr>
          <a:xfrm>
            <a:off x="7955280" y="2385754"/>
            <a:ext cx="423949" cy="432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45236" y="2402379"/>
            <a:ext cx="723208" cy="315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53302" y="3426135"/>
            <a:ext cx="527858" cy="170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30093" y="3240794"/>
            <a:ext cx="465513" cy="54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97337" y="2189315"/>
            <a:ext cx="1695797" cy="720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97336" y="3122792"/>
            <a:ext cx="1695797" cy="720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97336" y="4056269"/>
            <a:ext cx="1695797" cy="720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092437" y="4330978"/>
            <a:ext cx="527858" cy="170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794865" y="4106487"/>
            <a:ext cx="548640" cy="573578"/>
          </a:xfrm>
          <a:custGeom>
            <a:avLst/>
            <a:gdLst>
              <a:gd name="connsiteX0" fmla="*/ 191193 w 548640"/>
              <a:gd name="connsiteY0" fmla="*/ 133004 h 573578"/>
              <a:gd name="connsiteX1" fmla="*/ 0 w 548640"/>
              <a:gd name="connsiteY1" fmla="*/ 573578 h 573578"/>
              <a:gd name="connsiteX2" fmla="*/ 548640 w 548640"/>
              <a:gd name="connsiteY2" fmla="*/ 523702 h 573578"/>
              <a:gd name="connsiteX3" fmla="*/ 374073 w 548640"/>
              <a:gd name="connsiteY3" fmla="*/ 0 h 573578"/>
              <a:gd name="connsiteX4" fmla="*/ 191193 w 548640"/>
              <a:gd name="connsiteY4" fmla="*/ 133004 h 57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" h="573578">
                <a:moveTo>
                  <a:pt x="191193" y="133004"/>
                </a:moveTo>
                <a:lnTo>
                  <a:pt x="0" y="573578"/>
                </a:lnTo>
                <a:lnTo>
                  <a:pt x="548640" y="523702"/>
                </a:lnTo>
                <a:lnTo>
                  <a:pt x="374073" y="0"/>
                </a:lnTo>
                <a:lnTo>
                  <a:pt x="191193" y="13300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97336" y="5009809"/>
            <a:ext cx="1695797" cy="720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381305" y="5173328"/>
            <a:ext cx="527858" cy="487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4" idx="3"/>
            <a:endCxn id="9" idx="1"/>
          </p:cNvCxnSpPr>
          <p:nvPr/>
        </p:nvCxnSpPr>
        <p:spPr>
          <a:xfrm flipV="1">
            <a:off x="5615246" y="2549522"/>
            <a:ext cx="2182091" cy="11453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0" idx="1"/>
          </p:cNvCxnSpPr>
          <p:nvPr/>
        </p:nvCxnSpPr>
        <p:spPr>
          <a:xfrm flipV="1">
            <a:off x="5615245" y="3482999"/>
            <a:ext cx="2182091" cy="211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1" idx="1"/>
          </p:cNvCxnSpPr>
          <p:nvPr/>
        </p:nvCxnSpPr>
        <p:spPr>
          <a:xfrm>
            <a:off x="5615244" y="3694876"/>
            <a:ext cx="2182092" cy="721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4" idx="1"/>
          </p:cNvCxnSpPr>
          <p:nvPr/>
        </p:nvCxnSpPr>
        <p:spPr>
          <a:xfrm>
            <a:off x="5615243" y="3662508"/>
            <a:ext cx="2182093" cy="17075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20448" y="3854401"/>
            <a:ext cx="254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out of 4 compatible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576262" y="2364855"/>
            <a:ext cx="45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594966" y="3274317"/>
            <a:ext cx="45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645875" y="5131207"/>
            <a:ext cx="45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652111" y="4208610"/>
            <a:ext cx="45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623560" y="2747357"/>
                <a:ext cx="11894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560" y="2747357"/>
                <a:ext cx="1189493" cy="276999"/>
              </a:xfrm>
              <a:prstGeom prst="rect">
                <a:avLst/>
              </a:prstGeom>
              <a:blipFill>
                <a:blip r:embed="rId2"/>
                <a:stretch>
                  <a:fillRect l="-3077" r="-307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350147" y="3298333"/>
                <a:ext cx="1194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147" y="3298333"/>
                <a:ext cx="1194814" cy="276999"/>
              </a:xfrm>
              <a:prstGeom prst="rect">
                <a:avLst/>
              </a:prstGeom>
              <a:blipFill>
                <a:blip r:embed="rId3"/>
                <a:stretch>
                  <a:fillRect l="-3061" r="-2551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443323" y="3830353"/>
                <a:ext cx="1194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323" y="3830353"/>
                <a:ext cx="1194814" cy="276999"/>
              </a:xfrm>
              <a:prstGeom prst="rect">
                <a:avLst/>
              </a:prstGeom>
              <a:blipFill>
                <a:blip r:embed="rId4"/>
                <a:stretch>
                  <a:fillRect l="-3061" r="-2551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194750" y="4384508"/>
                <a:ext cx="137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750" y="4384508"/>
                <a:ext cx="1371145" cy="276999"/>
              </a:xfrm>
              <a:prstGeom prst="rect">
                <a:avLst/>
              </a:prstGeom>
              <a:blipFill>
                <a:blip r:embed="rId5"/>
                <a:stretch>
                  <a:fillRect l="-2222" r="-3111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929450" y="4732810"/>
                <a:ext cx="7325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450" y="4732810"/>
                <a:ext cx="732508" cy="276999"/>
              </a:xfrm>
              <a:prstGeom prst="rect">
                <a:avLst/>
              </a:prstGeom>
              <a:blipFill>
                <a:blip r:embed="rId6"/>
                <a:stretch>
                  <a:fillRect l="-5833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08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objective</a:t>
            </a:r>
          </a:p>
          <a:p>
            <a:pPr lvl="1"/>
            <a:r>
              <a:rPr lang="en-US" dirty="0"/>
              <a:t>Train the caption generator so that the generated caption is maximally compatible with the image set</a:t>
            </a:r>
          </a:p>
          <a:p>
            <a:pPr lvl="1"/>
            <a:r>
              <a:rPr lang="en-US" dirty="0"/>
              <a:t>i.e., the training signal (=reward) becomes the product of all compatibilities</a:t>
            </a:r>
          </a:p>
          <a:p>
            <a:pPr lvl="1"/>
            <a:endParaRPr lang="en-US" dirty="0"/>
          </a:p>
          <a:p>
            <a:r>
              <a:rPr lang="en-US" dirty="0"/>
              <a:t>Unfortunately, the training signal is non-differentiable w.r.t. the parameters</a:t>
            </a:r>
          </a:p>
          <a:p>
            <a:pPr lvl="1"/>
            <a:r>
              <a:rPr lang="en-US" dirty="0"/>
              <a:t>Can’t apply gradient descent</a:t>
            </a:r>
          </a:p>
          <a:p>
            <a:endParaRPr lang="en-US" dirty="0"/>
          </a:p>
          <a:p>
            <a:r>
              <a:rPr lang="en-US" dirty="0"/>
              <a:t>Reinforcement learning techniques can deal with non-differentiable rewards</a:t>
            </a:r>
          </a:p>
          <a:p>
            <a:endParaRPr lang="en-US" dirty="0"/>
          </a:p>
          <a:p>
            <a:r>
              <a:rPr lang="en-US" dirty="0"/>
              <a:t>We’ll use REINFORCE, in particular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1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10809</TotalTime>
  <Words>795</Words>
  <Application>Microsoft Office PowerPoint</Application>
  <PresentationFormat>와이드스크린</PresentationFormat>
  <Paragraphs>131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Cambria Math</vt:lpstr>
      <vt:lpstr>Office 테마</vt:lpstr>
      <vt:lpstr>Multi-image captioning</vt:lpstr>
      <vt:lpstr>Pre-requisite reading</vt:lpstr>
      <vt:lpstr>Problem definition</vt:lpstr>
      <vt:lpstr>Overall architecture</vt:lpstr>
      <vt:lpstr>Architecture explanation </vt:lpstr>
      <vt:lpstr>Feature extraction architecture ϕ(⋅)</vt:lpstr>
      <vt:lpstr>Pre-training strategies</vt:lpstr>
      <vt:lpstr>Training</vt:lpstr>
      <vt:lpstr>Training</vt:lpstr>
      <vt:lpstr>Training (continued)</vt:lpstr>
      <vt:lpstr>Etc.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Similarity via Diversity</dc:title>
  <dc:creator>byungkon@ajou.ac.kr</dc:creator>
  <cp:lastModifiedBy>byungkon@ajou.ac.kr</cp:lastModifiedBy>
  <cp:revision>66</cp:revision>
  <dcterms:created xsi:type="dcterms:W3CDTF">2020-02-18T12:55:04Z</dcterms:created>
  <dcterms:modified xsi:type="dcterms:W3CDTF">2020-03-12T11:23:38Z</dcterms:modified>
</cp:coreProperties>
</file>