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50"/>
  </p:notesMasterIdLst>
  <p:handoutMasterIdLst>
    <p:handoutMasterId r:id="rId51"/>
  </p:handoutMasterIdLst>
  <p:sldIdLst>
    <p:sldId id="290" r:id="rId2"/>
    <p:sldId id="287" r:id="rId3"/>
    <p:sldId id="291" r:id="rId4"/>
    <p:sldId id="293" r:id="rId5"/>
    <p:sldId id="294" r:id="rId6"/>
    <p:sldId id="292" r:id="rId7"/>
    <p:sldId id="295" r:id="rId8"/>
    <p:sldId id="312" r:id="rId9"/>
    <p:sldId id="296" r:id="rId10"/>
    <p:sldId id="299" r:id="rId11"/>
    <p:sldId id="297" r:id="rId12"/>
    <p:sldId id="300" r:id="rId13"/>
    <p:sldId id="298" r:id="rId14"/>
    <p:sldId id="302" r:id="rId15"/>
    <p:sldId id="315" r:id="rId16"/>
    <p:sldId id="316" r:id="rId17"/>
    <p:sldId id="303" r:id="rId18"/>
    <p:sldId id="317" r:id="rId19"/>
    <p:sldId id="318" r:id="rId20"/>
    <p:sldId id="319" r:id="rId21"/>
    <p:sldId id="320" r:id="rId22"/>
    <p:sldId id="321" r:id="rId23"/>
    <p:sldId id="301" r:id="rId24"/>
    <p:sldId id="311" r:id="rId25"/>
    <p:sldId id="305" r:id="rId26"/>
    <p:sldId id="313" r:id="rId27"/>
    <p:sldId id="307" r:id="rId28"/>
    <p:sldId id="314" r:id="rId29"/>
    <p:sldId id="308" r:id="rId30"/>
    <p:sldId id="324" r:id="rId31"/>
    <p:sldId id="323" r:id="rId32"/>
    <p:sldId id="328" r:id="rId33"/>
    <p:sldId id="329" r:id="rId34"/>
    <p:sldId id="330" r:id="rId35"/>
    <p:sldId id="333" r:id="rId36"/>
    <p:sldId id="331" r:id="rId37"/>
    <p:sldId id="332" r:id="rId38"/>
    <p:sldId id="336" r:id="rId39"/>
    <p:sldId id="335" r:id="rId40"/>
    <p:sldId id="337" r:id="rId41"/>
    <p:sldId id="338" r:id="rId42"/>
    <p:sldId id="342" r:id="rId43"/>
    <p:sldId id="343" r:id="rId44"/>
    <p:sldId id="340" r:id="rId45"/>
    <p:sldId id="341" r:id="rId46"/>
    <p:sldId id="344" r:id="rId47"/>
    <p:sldId id="345" r:id="rId48"/>
    <p:sldId id="34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947" autoAdjust="0"/>
  </p:normalViewPr>
  <p:slideViewPr>
    <p:cSldViewPr snapToGrid="0" snapToObjects="1">
      <p:cViewPr varScale="1">
        <p:scale>
          <a:sx n="93" d="100"/>
          <a:sy n="93" d="100"/>
        </p:scale>
        <p:origin x="259" y="77"/>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1/10/2022</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https://medium.com/@lucasmaurer/git-gud-the-working-tree-staging-area-and-local-repo-a1f0f4822018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https://thoughtbot.com/blog/git-interactive-rebase-squash-amend-rewriting-history</a:t>
            </a:r>
          </a:p>
          <a:p>
            <a:r>
              <a:rPr lang="en-US"/>
              <a:t>https://www.atlassian.com/git/tutorials/merging-vs-rebasing</a:t>
            </a:r>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212080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39</a:t>
            </a:fld>
            <a:endParaRPr lang="en-US" dirty="0"/>
          </a:p>
        </p:txBody>
      </p:sp>
    </p:spTree>
    <p:extLst>
      <p:ext uri="{BB962C8B-B14F-4D97-AF65-F5344CB8AC3E}">
        <p14:creationId xmlns:p14="http://schemas.microsoft.com/office/powerpoint/2010/main" val="57647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The term upstream and downstream refers to the repository. Generally, upstream is from where you clone the repository, and downstream is any project that integrates your work with other works. However, these terms are not restricted to Git repositories.</a:t>
            </a:r>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41</a:t>
            </a:fld>
            <a:endParaRPr lang="en-US" dirty="0"/>
          </a:p>
        </p:txBody>
      </p:sp>
    </p:spTree>
    <p:extLst>
      <p:ext uri="{BB962C8B-B14F-4D97-AF65-F5344CB8AC3E}">
        <p14:creationId xmlns:p14="http://schemas.microsoft.com/office/powerpoint/2010/main" val="3510555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2933"/>
                </a:solidFill>
                <a:effectLst/>
                <a:latin typeface="LatoWeb"/>
              </a:rPr>
              <a:t>Let’s say, for example, that you want to contribute to your favorite open-source project in GitHub. Most open-source projects have a maintainer who can control which changes are approved and merged into the project. They have the control to approve and decline changes as they wish.</a:t>
            </a:r>
            <a:endParaRPr lang="en-US" dirty="0"/>
          </a:p>
          <a:p>
            <a:r>
              <a:rPr lang="en-US" b="0" i="0" dirty="0">
                <a:solidFill>
                  <a:srgbClr val="1C2933"/>
                </a:solidFill>
                <a:effectLst/>
                <a:latin typeface="LatoWeb"/>
              </a:rPr>
              <a:t>They are especially necessary when working with open-source projects.</a:t>
            </a:r>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45</a:t>
            </a:fld>
            <a:endParaRPr lang="en-US" dirty="0"/>
          </a:p>
        </p:txBody>
      </p:sp>
    </p:spTree>
    <p:extLst>
      <p:ext uri="{BB962C8B-B14F-4D97-AF65-F5344CB8AC3E}">
        <p14:creationId xmlns:p14="http://schemas.microsoft.com/office/powerpoint/2010/main" val="401386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https://backlog.com/git-tutorial/branching-workflows/</a:t>
            </a:r>
          </a:p>
        </p:txBody>
      </p:sp>
      <p:sp>
        <p:nvSpPr>
          <p:cNvPr id="4" name="Slide Number Placeholder 3"/>
          <p:cNvSpPr>
            <a:spLocks noGrp="1"/>
          </p:cNvSpPr>
          <p:nvPr>
            <p:ph type="sldNum" sz="quarter" idx="5"/>
          </p:nvPr>
        </p:nvSpPr>
        <p:spPr/>
        <p:txBody>
          <a:bodyPr/>
          <a:lstStyle/>
          <a:p>
            <a:fld id="{DB303FA8-A3F3-7640-B13D-36C73B3E5587}" type="slidenum">
              <a:rPr lang="en-US" smtClean="0"/>
              <a:t>46</a:t>
            </a:fld>
            <a:endParaRPr lang="en-US" dirty="0"/>
          </a:p>
        </p:txBody>
      </p:sp>
    </p:spTree>
    <p:extLst>
      <p:ext uri="{BB962C8B-B14F-4D97-AF65-F5344CB8AC3E}">
        <p14:creationId xmlns:p14="http://schemas.microsoft.com/office/powerpoint/2010/main" val="4019674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48</a:t>
            </a:fld>
            <a:endParaRPr lang="en-US" dirty="0"/>
          </a:p>
        </p:txBody>
      </p:sp>
    </p:spTree>
    <p:extLst>
      <p:ext uri="{BB962C8B-B14F-4D97-AF65-F5344CB8AC3E}">
        <p14:creationId xmlns:p14="http://schemas.microsoft.com/office/powerpoint/2010/main" val="403790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Git is not </a:t>
            </a:r>
            <a:r>
              <a:rPr lang="en-US" b="0" i="0" dirty="0" err="1">
                <a:solidFill>
                  <a:srgbClr val="292929"/>
                </a:solidFill>
                <a:effectLst/>
                <a:latin typeface="charter"/>
              </a:rPr>
              <a:t>Github</a:t>
            </a:r>
            <a:r>
              <a:rPr lang="en-US" b="0" i="0" dirty="0">
                <a:solidFill>
                  <a:srgbClr val="292929"/>
                </a:solidFill>
                <a:effectLst/>
                <a:latin typeface="charter"/>
              </a:rPr>
              <a:t>. Git is the version control software, and </a:t>
            </a:r>
            <a:r>
              <a:rPr lang="en-US" b="0" i="0" dirty="0" err="1">
                <a:solidFill>
                  <a:srgbClr val="292929"/>
                </a:solidFill>
                <a:effectLst/>
                <a:latin typeface="charter"/>
              </a:rPr>
              <a:t>Github</a:t>
            </a:r>
            <a:r>
              <a:rPr lang="en-US" b="0" i="0" dirty="0">
                <a:solidFill>
                  <a:srgbClr val="292929"/>
                </a:solidFill>
                <a:effectLst/>
                <a:latin typeface="charter"/>
              </a:rPr>
              <a:t> is a git repository hosting service which offers all the source code management provided in git. </a:t>
            </a:r>
            <a:r>
              <a:rPr lang="en-US" b="0" i="0" dirty="0" err="1">
                <a:solidFill>
                  <a:srgbClr val="292929"/>
                </a:solidFill>
                <a:effectLst/>
                <a:latin typeface="charter"/>
              </a:rPr>
              <a:t>Github</a:t>
            </a:r>
            <a:r>
              <a:rPr lang="en-US" b="0" i="0" dirty="0">
                <a:solidFill>
                  <a:srgbClr val="292929"/>
                </a:solidFill>
                <a:effectLst/>
                <a:latin typeface="charter"/>
              </a:rPr>
              <a:t> is where you upload your git repository.</a:t>
            </a:r>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3</a:t>
            </a:fld>
            <a:endParaRPr lang="en-US" dirty="0"/>
          </a:p>
        </p:txBody>
      </p:sp>
    </p:spTree>
    <p:extLst>
      <p:ext uri="{BB962C8B-B14F-4D97-AF65-F5344CB8AC3E}">
        <p14:creationId xmlns:p14="http://schemas.microsoft.com/office/powerpoint/2010/main" val="190247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500" kern="1200" spc="150" baseline="0" dirty="0">
              <a:solidFill>
                <a:schemeClr val="tx1"/>
              </a:solidFill>
              <a:latin typeface="Courier New" panose="02070309020205020404" pitchFamily="49" charset="0"/>
              <a:ea typeface="Meiryo UI" panose="020B0604030504040204" pitchFamily="34" charset="-128"/>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DB303FA8-A3F3-7640-B13D-36C73B3E5587}" type="slidenum">
              <a:rPr lang="en-US" smtClean="0"/>
              <a:t>4</a:t>
            </a:fld>
            <a:endParaRPr lang="en-US" dirty="0"/>
          </a:p>
        </p:txBody>
      </p:sp>
    </p:spTree>
    <p:extLst>
      <p:ext uri="{BB962C8B-B14F-4D97-AF65-F5344CB8AC3E}">
        <p14:creationId xmlns:p14="http://schemas.microsoft.com/office/powerpoint/2010/main" val="8762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00" kern="1200" spc="150" baseline="0" dirty="0">
                <a:solidFill>
                  <a:schemeClr val="tx1"/>
                </a:solidFill>
                <a:latin typeface="Courier New" panose="02070309020205020404" pitchFamily="49" charset="0"/>
                <a:ea typeface="Meiryo UI" panose="020B0604030504040204" pitchFamily="34" charset="-128"/>
                <a:cs typeface="Courier New" panose="02070309020205020404" pitchFamily="49" charset="0"/>
              </a:rPr>
              <a:t>Windows: v1^ doesn’t work</a:t>
            </a:r>
          </a:p>
          <a:p>
            <a:endParaRPr lang="en-US" sz="1500" kern="1200" spc="150" baseline="0" dirty="0">
              <a:solidFill>
                <a:schemeClr val="tx1"/>
              </a:solidFill>
              <a:latin typeface="Courier New" panose="02070309020205020404" pitchFamily="49" charset="0"/>
              <a:ea typeface="Meiryo UI" panose="020B0604030504040204" pitchFamily="34" charset="-128"/>
              <a:cs typeface="Courier New" panose="02070309020205020404" pitchFamily="49" charset="0"/>
            </a:endParaRPr>
          </a:p>
          <a:p>
            <a:r>
              <a:rPr lang="en-US" sz="2400" dirty="0"/>
              <a:t>The following indicate the parent commit of the current commit</a:t>
            </a:r>
          </a:p>
          <a:p>
            <a:pPr lvl="1"/>
            <a:r>
              <a:rPr lang="en-US" sz="2400" b="1" dirty="0">
                <a:latin typeface="Consolas" panose="020B0609020204030204" pitchFamily="49" charset="0"/>
              </a:rPr>
              <a:t>HEAD^</a:t>
            </a:r>
          </a:p>
          <a:p>
            <a:pPr lvl="1"/>
            <a:r>
              <a:rPr lang="en-US" sz="2400" b="1" dirty="0">
                <a:latin typeface="Consolas" panose="020B0609020204030204" pitchFamily="49" charset="0"/>
              </a:rPr>
              <a:t>HEAD~1</a:t>
            </a:r>
            <a:endParaRPr lang="ar-SA" sz="2400" b="1" dirty="0">
              <a:latin typeface="Consolas" panose="020B0609020204030204" pitchFamily="49" charset="0"/>
            </a:endParaRPr>
          </a:p>
          <a:p>
            <a:r>
              <a:rPr lang="en-US" sz="2400" dirty="0"/>
              <a:t>The following indicate the grandparent commit of the current commit</a:t>
            </a:r>
          </a:p>
          <a:p>
            <a:pPr lvl="1"/>
            <a:r>
              <a:rPr lang="en-US" sz="2400" b="1" dirty="0">
                <a:latin typeface="Consolas" panose="020B0609020204030204" pitchFamily="49" charset="0"/>
              </a:rPr>
              <a:t>HEAD^^</a:t>
            </a:r>
          </a:p>
          <a:p>
            <a:pPr lvl="1"/>
            <a:r>
              <a:rPr lang="en-US" sz="2400" b="1" dirty="0">
                <a:latin typeface="Consolas" panose="020B0609020204030204" pitchFamily="49" charset="0"/>
              </a:rPr>
              <a:t>HEAD~2</a:t>
            </a:r>
            <a:endParaRPr lang="en-US" sz="1500" kern="1200" spc="150" baseline="0" dirty="0">
              <a:solidFill>
                <a:schemeClr val="tx1"/>
              </a:solidFill>
              <a:latin typeface="Courier New" panose="02070309020205020404" pitchFamily="49" charset="0"/>
              <a:ea typeface="Meiryo UI" panose="020B0604030504040204" pitchFamily="34" charset="-128"/>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DB303FA8-A3F3-7640-B13D-36C73B3E5587}" type="slidenum">
              <a:rPr lang="en-US" smtClean="0"/>
              <a:t>18</a:t>
            </a:fld>
            <a:endParaRPr lang="en-US" dirty="0"/>
          </a:p>
        </p:txBody>
      </p:sp>
    </p:spTree>
    <p:extLst>
      <p:ext uri="{BB962C8B-B14F-4D97-AF65-F5344CB8AC3E}">
        <p14:creationId xmlns:p14="http://schemas.microsoft.com/office/powerpoint/2010/main" val="201478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checkout hello.js – also works</a:t>
            </a:r>
          </a:p>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19</a:t>
            </a:fld>
            <a:endParaRPr lang="en-US" dirty="0"/>
          </a:p>
        </p:txBody>
      </p:sp>
    </p:spTree>
    <p:extLst>
      <p:ext uri="{BB962C8B-B14F-4D97-AF65-F5344CB8AC3E}">
        <p14:creationId xmlns:p14="http://schemas.microsoft.com/office/powerpoint/2010/main" val="175793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reset HEAD </a:t>
            </a:r>
            <a:r>
              <a:rPr lang="en-US" dirty="0" err="1"/>
              <a:t>hello.rb</a:t>
            </a:r>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20</a:t>
            </a:fld>
            <a:endParaRPr lang="en-US" dirty="0"/>
          </a:p>
        </p:txBody>
      </p:sp>
    </p:spTree>
    <p:extLst>
      <p:ext uri="{BB962C8B-B14F-4D97-AF65-F5344CB8AC3E}">
        <p14:creationId xmlns:p14="http://schemas.microsoft.com/office/powerpoint/2010/main" val="107557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1600" b="1" dirty="0"/>
              <a:t>Fast-forward Merge</a:t>
            </a:r>
          </a:p>
          <a:p>
            <a:pPr lvl="1">
              <a:spcBef>
                <a:spcPts val="0"/>
              </a:spcBef>
            </a:pPr>
            <a:r>
              <a:rPr lang="en-US" sz="1400" dirty="0"/>
              <a:t>When the branch being merged in is ahead of the checked-out branch. The checked-out branch's pointer will just be moved forward to point to the same commit as the other branch.</a:t>
            </a:r>
          </a:p>
          <a:p>
            <a:pPr>
              <a:spcBef>
                <a:spcPts val="0"/>
              </a:spcBef>
            </a:pPr>
            <a:r>
              <a:rPr lang="en-US" sz="1600" dirty="0">
                <a:solidFill>
                  <a:srgbClr val="FF0000"/>
                </a:solidFill>
              </a:rPr>
              <a:t>When we combine two divergent branches, a commit is going to be made and a default message will be supplied. </a:t>
            </a:r>
          </a:p>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27</a:t>
            </a:fld>
            <a:endParaRPr lang="en-US" dirty="0"/>
          </a:p>
        </p:txBody>
      </p:sp>
    </p:spTree>
    <p:extLst>
      <p:ext uri="{BB962C8B-B14F-4D97-AF65-F5344CB8AC3E}">
        <p14:creationId xmlns:p14="http://schemas.microsoft.com/office/powerpoint/2010/main" val="176244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33</a:t>
            </a:fld>
            <a:endParaRPr lang="en-US" dirty="0"/>
          </a:p>
        </p:txBody>
      </p:sp>
    </p:spTree>
    <p:extLst>
      <p:ext uri="{BB962C8B-B14F-4D97-AF65-F5344CB8AC3E}">
        <p14:creationId xmlns:p14="http://schemas.microsoft.com/office/powerpoint/2010/main" val="1071000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o see which remote servers you have configured, you can run the </a:t>
            </a:r>
            <a:r>
              <a:rPr lang="en-US" dirty="0"/>
              <a:t>git remote</a:t>
            </a:r>
            <a:r>
              <a:rPr lang="en-US" b="0" i="0" dirty="0">
                <a:solidFill>
                  <a:srgbClr val="4E443C"/>
                </a:solidFill>
                <a:effectLst/>
                <a:latin typeface="Arial" panose="020B0604020202020204" pitchFamily="34" charset="0"/>
              </a:rPr>
              <a:t> command. It lists the </a:t>
            </a:r>
            <a:r>
              <a:rPr lang="en-US" b="0" i="0" dirty="0" err="1">
                <a:solidFill>
                  <a:srgbClr val="4E443C"/>
                </a:solidFill>
                <a:effectLst/>
                <a:latin typeface="Arial" panose="020B0604020202020204" pitchFamily="34" charset="0"/>
              </a:rPr>
              <a:t>shortnames</a:t>
            </a:r>
            <a:r>
              <a:rPr lang="en-US" b="0" i="0" dirty="0">
                <a:solidFill>
                  <a:srgbClr val="4E443C"/>
                </a:solidFill>
                <a:effectLst/>
                <a:latin typeface="Arial" panose="020B0604020202020204" pitchFamily="34" charset="0"/>
              </a:rPr>
              <a:t> of each remote handle you’ve specified. If you’ve cloned your repository, you should at least see </a:t>
            </a:r>
            <a:r>
              <a:rPr lang="en-US" dirty="0"/>
              <a:t>origin</a:t>
            </a:r>
            <a:r>
              <a:rPr lang="en-US" b="0" i="0" dirty="0">
                <a:solidFill>
                  <a:srgbClr val="4E443C"/>
                </a:solidFill>
                <a:effectLst/>
                <a:latin typeface="Arial" panose="020B0604020202020204" pitchFamily="34" charset="0"/>
              </a:rPr>
              <a:t> — that is the default name Git gives to the server you cloned from:</a:t>
            </a:r>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36</a:t>
            </a:fld>
            <a:endParaRPr lang="en-US" dirty="0"/>
          </a:p>
        </p:txBody>
      </p:sp>
    </p:spTree>
    <p:extLst>
      <p:ext uri="{BB962C8B-B14F-4D97-AF65-F5344CB8AC3E}">
        <p14:creationId xmlns:p14="http://schemas.microsoft.com/office/powerpoint/2010/main" val="333635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1/10/2022</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1/10/2022</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1/10/2022</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docs.github.com/en/articles/syncing-a-fork" TargetMode="Externa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help.github.com/articles/fork-a-repo"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2" Type="http://schemas.openxmlformats.org/officeDocument/2006/relationships/hyperlink" Target="mailto:rxing@miu.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64C774C9-D857-4DD5-96ED-226DAE9DEA4C}"/>
              </a:ext>
            </a:extLst>
          </p:cNvPr>
          <p:cNvSpPr>
            <a:spLocks noGrp="1"/>
          </p:cNvSpPr>
          <p:nvPr>
            <p:ph type="ctrTitle"/>
          </p:nvPr>
        </p:nvSpPr>
        <p:spPr>
          <a:xfrm>
            <a:off x="1701382" y="2552298"/>
            <a:ext cx="9237861" cy="1220477"/>
          </a:xfrm>
        </p:spPr>
        <p:txBody>
          <a:bodyPr>
            <a:normAutofit fontScale="90000"/>
          </a:bodyPr>
          <a:lstStyle/>
          <a:p>
            <a:r>
              <a:rPr lang="en-US" dirty="0">
                <a:solidFill>
                  <a:schemeClr val="tx1"/>
                </a:solidFill>
              </a:rPr>
              <a:t>Git for Version Control</a:t>
            </a:r>
          </a:p>
        </p:txBody>
      </p:sp>
      <p:sp>
        <p:nvSpPr>
          <p:cNvPr id="3" name="Subtitle 2">
            <a:extLst>
              <a:ext uri="{FF2B5EF4-FFF2-40B4-BE49-F238E27FC236}">
                <a16:creationId xmlns:a16="http://schemas.microsoft.com/office/drawing/2014/main" id="{06E75E26-E866-4D13-BE48-3AF5BC0293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58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1251-D3A0-4D83-B1F8-140F72E8719F}"/>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git add</a:t>
            </a:r>
          </a:p>
        </p:txBody>
      </p:sp>
      <p:sp>
        <p:nvSpPr>
          <p:cNvPr id="3" name="Content Placeholder 2">
            <a:extLst>
              <a:ext uri="{FF2B5EF4-FFF2-40B4-BE49-F238E27FC236}">
                <a16:creationId xmlns:a16="http://schemas.microsoft.com/office/drawing/2014/main" id="{1D0B4A5A-E851-4D40-8B8D-07B95C4981C4}"/>
              </a:ext>
            </a:extLst>
          </p:cNvPr>
          <p:cNvSpPr>
            <a:spLocks noGrp="1"/>
          </p:cNvSpPr>
          <p:nvPr>
            <p:ph sz="quarter" idx="10"/>
          </p:nvPr>
        </p:nvSpPr>
        <p:spPr/>
        <p:txBody>
          <a:bodyPr/>
          <a:lstStyle/>
          <a:p>
            <a:r>
              <a:rPr lang="en-US" dirty="0"/>
              <a:t>Move files from the Working Directory to the Staging Area.</a:t>
            </a:r>
          </a:p>
          <a:p>
            <a:r>
              <a:rPr lang="en-US" sz="1600" dirty="0"/>
              <a:t>The period </a:t>
            </a:r>
            <a:r>
              <a:rPr lang="en-US" sz="1600" b="1" dirty="0">
                <a:latin typeface="Courier New" panose="02070309020205020404" pitchFamily="49" charset="0"/>
                <a:cs typeface="Courier New" panose="02070309020205020404" pitchFamily="49" charset="0"/>
              </a:rPr>
              <a:t>.</a:t>
            </a:r>
            <a:r>
              <a:rPr lang="en-US" sz="1600" dirty="0"/>
              <a:t> can be used in place of a list of files to tell Git to add the current directory (and all nested files).</a:t>
            </a:r>
          </a:p>
          <a:p>
            <a:endParaRPr lang="en-US" dirty="0"/>
          </a:p>
        </p:txBody>
      </p:sp>
      <p:pic>
        <p:nvPicPr>
          <p:cNvPr id="5" name="Picture 4">
            <a:extLst>
              <a:ext uri="{FF2B5EF4-FFF2-40B4-BE49-F238E27FC236}">
                <a16:creationId xmlns:a16="http://schemas.microsoft.com/office/drawing/2014/main" id="{D06AA35B-DE73-40ED-AF4B-068BD5FBA5D2}"/>
              </a:ext>
            </a:extLst>
          </p:cNvPr>
          <p:cNvPicPr>
            <a:picLocks noChangeAspect="1"/>
          </p:cNvPicPr>
          <p:nvPr/>
        </p:nvPicPr>
        <p:blipFill rotWithShape="1">
          <a:blip r:embed="rId2"/>
          <a:srcRect t="75977" b="-4216"/>
          <a:stretch/>
        </p:blipFill>
        <p:spPr>
          <a:xfrm>
            <a:off x="1152525" y="3146571"/>
            <a:ext cx="4943475" cy="282429"/>
          </a:xfrm>
          <a:prstGeom prst="rect">
            <a:avLst/>
          </a:prstGeom>
        </p:spPr>
      </p:pic>
    </p:spTree>
    <p:extLst>
      <p:ext uri="{BB962C8B-B14F-4D97-AF65-F5344CB8AC3E}">
        <p14:creationId xmlns:p14="http://schemas.microsoft.com/office/powerpoint/2010/main" val="55629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EC36-EF9E-415E-BA47-FE2FA9E95042}"/>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git status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40601A2-0156-41EE-9687-95EE607001C9}"/>
              </a:ext>
            </a:extLst>
          </p:cNvPr>
          <p:cNvSpPr>
            <a:spLocks noGrp="1"/>
          </p:cNvSpPr>
          <p:nvPr>
            <p:ph sz="quarter" idx="10"/>
          </p:nvPr>
        </p:nvSpPr>
        <p:spPr/>
        <p:txBody>
          <a:bodyPr/>
          <a:lstStyle/>
          <a:p>
            <a:r>
              <a:rPr lang="en-US" dirty="0"/>
              <a:t>Display the current status of the repository</a:t>
            </a:r>
          </a:p>
          <a:p>
            <a:pPr lvl="1"/>
            <a:r>
              <a:rPr lang="en-US" dirty="0"/>
              <a:t>The current Git </a:t>
            </a:r>
            <a:r>
              <a:rPr lang="en-US" b="1" dirty="0"/>
              <a:t>Branch </a:t>
            </a:r>
            <a:r>
              <a:rPr lang="en-US" dirty="0"/>
              <a:t>in your local repository</a:t>
            </a:r>
          </a:p>
          <a:p>
            <a:pPr lvl="1"/>
            <a:r>
              <a:rPr lang="en-US" dirty="0"/>
              <a:t>Tell us about new files that have been created in the </a:t>
            </a:r>
            <a:r>
              <a:rPr lang="en-US" b="1" dirty="0"/>
              <a:t>Working Directory</a:t>
            </a:r>
            <a:r>
              <a:rPr lang="en-US" dirty="0"/>
              <a:t> that Git hasn't started tracking, yet</a:t>
            </a:r>
          </a:p>
          <a:p>
            <a:pPr lvl="1"/>
            <a:r>
              <a:rPr lang="en-US" dirty="0"/>
              <a:t>Files that Git is tracking in the </a:t>
            </a:r>
            <a:r>
              <a:rPr lang="en-US" b="1" dirty="0"/>
              <a:t>Staging area</a:t>
            </a:r>
            <a:r>
              <a:rPr lang="en-US" dirty="0"/>
              <a:t> that have been modified</a:t>
            </a:r>
            <a:endParaRPr lang="en-US" dirty="0">
              <a:cs typeface="Calibri"/>
            </a:endParaRPr>
          </a:p>
        </p:txBody>
      </p:sp>
      <p:pic>
        <p:nvPicPr>
          <p:cNvPr id="6" name="Picture 5">
            <a:extLst>
              <a:ext uri="{FF2B5EF4-FFF2-40B4-BE49-F238E27FC236}">
                <a16:creationId xmlns:a16="http://schemas.microsoft.com/office/drawing/2014/main" id="{41610148-A907-452C-8246-1C9B2DCCA584}"/>
              </a:ext>
            </a:extLst>
          </p:cNvPr>
          <p:cNvPicPr>
            <a:picLocks noChangeAspect="1"/>
          </p:cNvPicPr>
          <p:nvPr/>
        </p:nvPicPr>
        <p:blipFill>
          <a:blip r:embed="rId2"/>
          <a:stretch>
            <a:fillRect/>
          </a:stretch>
        </p:blipFill>
        <p:spPr>
          <a:xfrm>
            <a:off x="1510591" y="3855128"/>
            <a:ext cx="5619750" cy="1828800"/>
          </a:xfrm>
          <a:prstGeom prst="rect">
            <a:avLst/>
          </a:prstGeom>
        </p:spPr>
      </p:pic>
    </p:spTree>
    <p:extLst>
      <p:ext uri="{BB962C8B-B14F-4D97-AF65-F5344CB8AC3E}">
        <p14:creationId xmlns:p14="http://schemas.microsoft.com/office/powerpoint/2010/main" val="236968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7465-58B6-46CF-A79F-3F45F718C03B}"/>
              </a:ext>
            </a:extLst>
          </p:cNvPr>
          <p:cNvSpPr>
            <a:spLocks noGrp="1"/>
          </p:cNvSpPr>
          <p:nvPr>
            <p:ph type="title"/>
          </p:nvPr>
        </p:nvSpPr>
        <p:spPr/>
        <p:txBody>
          <a:bodyPr/>
          <a:lstStyle/>
          <a:p>
            <a:r>
              <a:rPr lang="en-US" sz="2400" b="1" dirty="0">
                <a:latin typeface="Consolas" panose="020B0609020204030204" pitchFamily="49" charset="0"/>
              </a:rPr>
              <a:t>git commit -m "message"</a:t>
            </a:r>
            <a:endParaRPr lang="en-US" dirty="0"/>
          </a:p>
        </p:txBody>
      </p:sp>
      <p:sp>
        <p:nvSpPr>
          <p:cNvPr id="3" name="Content Placeholder 2">
            <a:extLst>
              <a:ext uri="{FF2B5EF4-FFF2-40B4-BE49-F238E27FC236}">
                <a16:creationId xmlns:a16="http://schemas.microsoft.com/office/drawing/2014/main" id="{5002D6B0-E574-4928-9E32-6D283F8636D9}"/>
              </a:ext>
            </a:extLst>
          </p:cNvPr>
          <p:cNvSpPr>
            <a:spLocks noGrp="1"/>
          </p:cNvSpPr>
          <p:nvPr>
            <p:ph sz="quarter" idx="10"/>
          </p:nvPr>
        </p:nvSpPr>
        <p:spPr/>
        <p:txBody>
          <a:bodyPr/>
          <a:lstStyle/>
          <a:p>
            <a:r>
              <a:rPr lang="en-US" dirty="0"/>
              <a:t>Takes files from the Staging Area and saves them in the repository</a:t>
            </a:r>
          </a:p>
          <a:p>
            <a:r>
              <a:rPr lang="en-US" dirty="0"/>
              <a:t>A commit message should explain </a:t>
            </a:r>
            <a:r>
              <a:rPr lang="en-US" b="1" dirty="0"/>
              <a:t>what</a:t>
            </a:r>
            <a:r>
              <a:rPr lang="en-US" dirty="0"/>
              <a:t> the commit does (not how or why).</a:t>
            </a:r>
          </a:p>
          <a:p>
            <a:r>
              <a:rPr lang="en-US" dirty="0"/>
              <a:t>The goal is that each commit has a single focus. Each commit should record a single-unit change. </a:t>
            </a:r>
          </a:p>
          <a:p>
            <a:r>
              <a:rPr lang="en-US" dirty="0">
                <a:solidFill>
                  <a:srgbClr val="FF0000"/>
                </a:solidFill>
              </a:rPr>
              <a:t>Do not use the word "and", if you have to use "and", your commit message is probably doing too many changes - break the changes into separate commits.</a:t>
            </a:r>
          </a:p>
          <a:p>
            <a:endParaRPr lang="en-US" dirty="0"/>
          </a:p>
        </p:txBody>
      </p:sp>
      <p:pic>
        <p:nvPicPr>
          <p:cNvPr id="5" name="Picture 4">
            <a:extLst>
              <a:ext uri="{FF2B5EF4-FFF2-40B4-BE49-F238E27FC236}">
                <a16:creationId xmlns:a16="http://schemas.microsoft.com/office/drawing/2014/main" id="{A6F619A5-FDA2-4CDF-B92A-47907766D6CA}"/>
              </a:ext>
            </a:extLst>
          </p:cNvPr>
          <p:cNvPicPr>
            <a:picLocks noChangeAspect="1"/>
          </p:cNvPicPr>
          <p:nvPr/>
        </p:nvPicPr>
        <p:blipFill>
          <a:blip r:embed="rId2"/>
          <a:stretch>
            <a:fillRect/>
          </a:stretch>
        </p:blipFill>
        <p:spPr>
          <a:xfrm>
            <a:off x="1126191" y="4329392"/>
            <a:ext cx="4381500" cy="1390650"/>
          </a:xfrm>
          <a:prstGeom prst="rect">
            <a:avLst/>
          </a:prstGeom>
        </p:spPr>
      </p:pic>
    </p:spTree>
    <p:extLst>
      <p:ext uri="{BB962C8B-B14F-4D97-AF65-F5344CB8AC3E}">
        <p14:creationId xmlns:p14="http://schemas.microsoft.com/office/powerpoint/2010/main" val="2950240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E442-DEC9-4AAD-95AD-B65A35C468E5}"/>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git diff</a:t>
            </a:r>
          </a:p>
        </p:txBody>
      </p:sp>
      <p:sp>
        <p:nvSpPr>
          <p:cNvPr id="3" name="Content Placeholder 2">
            <a:extLst>
              <a:ext uri="{FF2B5EF4-FFF2-40B4-BE49-F238E27FC236}">
                <a16:creationId xmlns:a16="http://schemas.microsoft.com/office/drawing/2014/main" id="{3D390B0D-ADAB-4CC7-924E-3FFEAA2CAC8E}"/>
              </a:ext>
            </a:extLst>
          </p:cNvPr>
          <p:cNvSpPr>
            <a:spLocks noGrp="1"/>
          </p:cNvSpPr>
          <p:nvPr>
            <p:ph sz="quarter" idx="10"/>
          </p:nvPr>
        </p:nvSpPr>
        <p:spPr/>
        <p:txBody>
          <a:bodyPr/>
          <a:lstStyle/>
          <a:p>
            <a:r>
              <a:rPr lang="en-US" dirty="0"/>
              <a:t>To see changes that have been made to files in the </a:t>
            </a:r>
            <a:r>
              <a:rPr lang="en-US" b="1" dirty="0"/>
              <a:t>working area </a:t>
            </a:r>
            <a:r>
              <a:rPr lang="en-US" dirty="0"/>
              <a:t>but haven't been added into staging area yet.</a:t>
            </a:r>
          </a:p>
          <a:p>
            <a:endParaRPr lang="en-US" dirty="0"/>
          </a:p>
        </p:txBody>
      </p:sp>
      <p:pic>
        <p:nvPicPr>
          <p:cNvPr id="13" name="Picture 12">
            <a:extLst>
              <a:ext uri="{FF2B5EF4-FFF2-40B4-BE49-F238E27FC236}">
                <a16:creationId xmlns:a16="http://schemas.microsoft.com/office/drawing/2014/main" id="{148CDF53-DE1C-4BC9-8905-A20E493A01E3}"/>
              </a:ext>
            </a:extLst>
          </p:cNvPr>
          <p:cNvPicPr>
            <a:picLocks noChangeAspect="1"/>
          </p:cNvPicPr>
          <p:nvPr/>
        </p:nvPicPr>
        <p:blipFill>
          <a:blip r:embed="rId2"/>
          <a:stretch>
            <a:fillRect/>
          </a:stretch>
        </p:blipFill>
        <p:spPr>
          <a:xfrm>
            <a:off x="1118347" y="2377888"/>
            <a:ext cx="5562600" cy="2819400"/>
          </a:xfrm>
          <a:prstGeom prst="rect">
            <a:avLst/>
          </a:prstGeom>
        </p:spPr>
      </p:pic>
    </p:spTree>
    <p:extLst>
      <p:ext uri="{BB962C8B-B14F-4D97-AF65-F5344CB8AC3E}">
        <p14:creationId xmlns:p14="http://schemas.microsoft.com/office/powerpoint/2010/main" val="108905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3C5E-D245-46F8-A8A5-7E87332E57F8}"/>
              </a:ext>
            </a:extLst>
          </p:cNvPr>
          <p:cNvSpPr>
            <a:spLocks noGrp="1"/>
          </p:cNvSpPr>
          <p:nvPr>
            <p:ph type="title"/>
          </p:nvPr>
        </p:nvSpPr>
        <p:spPr/>
        <p:txBody>
          <a:bodyPr/>
          <a:lstStyle/>
          <a:p>
            <a:r>
              <a:rPr lang="en-US" b="1" dirty="0">
                <a:latin typeface="Consolas" panose="020B0609020204030204" pitchFamily="49" charset="0"/>
              </a:rPr>
              <a:t>git log</a:t>
            </a:r>
            <a:endParaRPr lang="en-US" dirty="0"/>
          </a:p>
        </p:txBody>
      </p:sp>
      <p:sp>
        <p:nvSpPr>
          <p:cNvPr id="3" name="Content Placeholder 2">
            <a:extLst>
              <a:ext uri="{FF2B5EF4-FFF2-40B4-BE49-F238E27FC236}">
                <a16:creationId xmlns:a16="http://schemas.microsoft.com/office/drawing/2014/main" id="{0B2FB188-D959-4AA1-966E-E9EA50B5195F}"/>
              </a:ext>
            </a:extLst>
          </p:cNvPr>
          <p:cNvSpPr>
            <a:spLocks noGrp="1"/>
          </p:cNvSpPr>
          <p:nvPr>
            <p:ph sz="quarter" idx="10"/>
          </p:nvPr>
        </p:nvSpPr>
        <p:spPr/>
        <p:txBody>
          <a:bodyPr>
            <a:normAutofit fontScale="92500" lnSpcReduction="20000"/>
          </a:bodyPr>
          <a:lstStyle/>
          <a:p>
            <a:pPr>
              <a:spcBef>
                <a:spcPts val="0"/>
              </a:spcBef>
            </a:pPr>
            <a:r>
              <a:rPr lang="en-US" dirty="0"/>
              <a:t>Displays all the </a:t>
            </a:r>
            <a:r>
              <a:rPr lang="en-US" b="1" dirty="0"/>
              <a:t>commits of a repository</a:t>
            </a:r>
          </a:p>
          <a:p>
            <a:pPr>
              <a:spcBef>
                <a:spcPts val="0"/>
              </a:spcBef>
            </a:pPr>
            <a:r>
              <a:rPr lang="en-US" sz="1400" b="1" dirty="0">
                <a:latin typeface="Consolas" panose="020B0609020204030204" pitchFamily="49" charset="0"/>
              </a:rPr>
              <a:t>git log </a:t>
            </a:r>
            <a:r>
              <a:rPr lang="en-US" dirty="0"/>
              <a:t>view history</a:t>
            </a:r>
          </a:p>
          <a:p>
            <a:pPr lvl="1">
              <a:spcBef>
                <a:spcPts val="0"/>
              </a:spcBef>
            </a:pPr>
            <a:r>
              <a:rPr lang="en-US" dirty="0"/>
              <a:t>space – page down</a:t>
            </a:r>
          </a:p>
          <a:p>
            <a:pPr lvl="1">
              <a:spcBef>
                <a:spcPts val="0"/>
              </a:spcBef>
            </a:pPr>
            <a:r>
              <a:rPr lang="en-US" dirty="0"/>
              <a:t>b – page up</a:t>
            </a:r>
          </a:p>
          <a:p>
            <a:pPr lvl="1">
              <a:spcBef>
                <a:spcPts val="0"/>
              </a:spcBef>
            </a:pPr>
            <a:r>
              <a:rPr lang="en-US" dirty="0"/>
              <a:t>q - exit </a:t>
            </a:r>
          </a:p>
          <a:p>
            <a:pPr>
              <a:spcBef>
                <a:spcPts val="0"/>
              </a:spcBef>
            </a:pPr>
            <a:r>
              <a:rPr lang="en-US" sz="1400" b="1" dirty="0">
                <a:latin typeface="Consolas" panose="020B0609020204030204" pitchFamily="49" charset="0"/>
              </a:rPr>
              <a:t>git log --</a:t>
            </a:r>
            <a:r>
              <a:rPr lang="en-US" sz="1400" b="1" dirty="0" err="1">
                <a:latin typeface="Consolas" panose="020B0609020204030204" pitchFamily="49" charset="0"/>
              </a:rPr>
              <a:t>oneline</a:t>
            </a:r>
            <a:r>
              <a:rPr lang="en-US" sz="1400" b="1" dirty="0">
                <a:latin typeface="Consolas" panose="020B0609020204030204" pitchFamily="49" charset="0"/>
              </a:rPr>
              <a:t> </a:t>
            </a:r>
            <a:r>
              <a:rPr lang="en-US" dirty="0"/>
              <a:t>lists one commit per line</a:t>
            </a:r>
          </a:p>
          <a:p>
            <a:pPr>
              <a:spcBef>
                <a:spcPts val="0"/>
              </a:spcBef>
            </a:pPr>
            <a:r>
              <a:rPr lang="en-US" sz="1400" b="1" dirty="0">
                <a:latin typeface="Consolas" panose="020B0609020204030204" pitchFamily="49" charset="0"/>
              </a:rPr>
              <a:t>git log --all --pretty=format:</a:t>
            </a:r>
            <a:r>
              <a:rPr lang="en-US" sz="1600" b="0" dirty="0">
                <a:solidFill>
                  <a:srgbClr val="A31515"/>
                </a:solidFill>
                <a:effectLst/>
                <a:latin typeface="Consolas" panose="020B0609020204030204" pitchFamily="49" charset="0"/>
              </a:rPr>
              <a:t>"</a:t>
            </a:r>
            <a:r>
              <a:rPr lang="en-US" sz="1400" b="1" dirty="0">
                <a:latin typeface="Consolas" panose="020B0609020204030204" pitchFamily="49" charset="0"/>
              </a:rPr>
              <a:t>%h %cd %s (%an)</a:t>
            </a:r>
            <a:r>
              <a:rPr lang="en-US" sz="1400" b="0" dirty="0">
                <a:solidFill>
                  <a:srgbClr val="A31515"/>
                </a:solidFill>
                <a:effectLst/>
                <a:latin typeface="Consolas" panose="020B0609020204030204" pitchFamily="49" charset="0"/>
              </a:rPr>
              <a:t>"</a:t>
            </a:r>
            <a:r>
              <a:rPr lang="en-US" sz="1400" b="1" dirty="0">
                <a:latin typeface="Consolas" panose="020B0609020204030204" pitchFamily="49" charset="0"/>
              </a:rPr>
              <a:t> --since=</a:t>
            </a:r>
            <a:r>
              <a:rPr lang="en-US" sz="1400" b="0" dirty="0">
                <a:solidFill>
                  <a:srgbClr val="A31515"/>
                </a:solidFill>
                <a:effectLst/>
                <a:latin typeface="Consolas" panose="020B0609020204030204" pitchFamily="49" charset="0"/>
              </a:rPr>
              <a:t>"</a:t>
            </a:r>
            <a:r>
              <a:rPr lang="en-US" sz="1400" b="1" dirty="0">
                <a:latin typeface="Consolas" panose="020B0609020204030204" pitchFamily="49" charset="0"/>
              </a:rPr>
              <a:t>7 days ago</a:t>
            </a:r>
            <a:r>
              <a:rPr lang="en-US" sz="1400" b="0" dirty="0">
                <a:solidFill>
                  <a:srgbClr val="A31515"/>
                </a:solidFill>
                <a:effectLst/>
                <a:latin typeface="Consolas" panose="020B0609020204030204" pitchFamily="49" charset="0"/>
              </a:rPr>
              <a:t>"</a:t>
            </a:r>
            <a:r>
              <a:rPr lang="en-US" sz="1400" b="1" dirty="0">
                <a:latin typeface="Consolas" panose="020B0609020204030204" pitchFamily="49" charset="0"/>
              </a:rPr>
              <a:t> </a:t>
            </a:r>
            <a:r>
              <a:rPr lang="en-US" dirty="0"/>
              <a:t>review changes made in the last week</a:t>
            </a:r>
          </a:p>
          <a:p>
            <a:pPr>
              <a:spcBef>
                <a:spcPts val="0"/>
              </a:spcBef>
            </a:pPr>
            <a:r>
              <a:rPr lang="en-US" sz="1400" b="1" dirty="0">
                <a:latin typeface="Consolas" panose="020B0609020204030204" pitchFamily="49" charset="0"/>
              </a:rPr>
              <a:t>git log --pretty=format:</a:t>
            </a:r>
            <a:r>
              <a:rPr lang="en-US" sz="1400" b="0" dirty="0">
                <a:solidFill>
                  <a:srgbClr val="A31515"/>
                </a:solidFill>
                <a:effectLst/>
                <a:latin typeface="Consolas" panose="020B0609020204030204" pitchFamily="49" charset="0"/>
              </a:rPr>
              <a:t>"</a:t>
            </a:r>
            <a:r>
              <a:rPr lang="en-US" sz="1400" b="1" dirty="0">
                <a:latin typeface="Consolas" panose="020B0609020204030204" pitchFamily="49" charset="0"/>
              </a:rPr>
              <a:t>%h %ad | %</a:t>
            </a:r>
            <a:r>
              <a:rPr lang="en-US" sz="1400" b="1" dirty="0" err="1">
                <a:latin typeface="Consolas" panose="020B0609020204030204" pitchFamily="49" charset="0"/>
              </a:rPr>
              <a:t>s%d</a:t>
            </a:r>
            <a:r>
              <a:rPr lang="en-US" sz="1400" b="1" dirty="0">
                <a:latin typeface="Consolas" panose="020B0609020204030204" pitchFamily="49" charset="0"/>
              </a:rPr>
              <a:t> [%an]</a:t>
            </a:r>
            <a:r>
              <a:rPr lang="en-US" sz="1400" b="0" dirty="0">
                <a:solidFill>
                  <a:srgbClr val="A31515"/>
                </a:solidFill>
                <a:effectLst/>
                <a:latin typeface="Consolas" panose="020B0609020204030204" pitchFamily="49" charset="0"/>
              </a:rPr>
              <a:t>"</a:t>
            </a:r>
            <a:r>
              <a:rPr lang="en-US" sz="1400" b="1" dirty="0">
                <a:latin typeface="Consolas" panose="020B0609020204030204" pitchFamily="49" charset="0"/>
              </a:rPr>
              <a:t> --graph --date=short</a:t>
            </a:r>
          </a:p>
          <a:p>
            <a:pPr lvl="1">
              <a:spcBef>
                <a:spcPts val="0"/>
              </a:spcBef>
            </a:pPr>
            <a:r>
              <a:rPr lang="en-US" sz="1400" b="1" dirty="0">
                <a:latin typeface="Consolas" panose="020B0609020204030204" pitchFamily="49" charset="0"/>
              </a:rPr>
              <a:t>--pretty="..." </a:t>
            </a:r>
            <a:r>
              <a:rPr lang="en-US" dirty="0"/>
              <a:t>defines the format of the output.</a:t>
            </a:r>
          </a:p>
          <a:p>
            <a:pPr lvl="1">
              <a:spcBef>
                <a:spcPts val="0"/>
              </a:spcBef>
            </a:pPr>
            <a:r>
              <a:rPr lang="en-US" sz="1400" b="1" dirty="0">
                <a:latin typeface="Consolas" panose="020B0609020204030204" pitchFamily="49" charset="0"/>
              </a:rPr>
              <a:t>%h</a:t>
            </a:r>
            <a:r>
              <a:rPr lang="en-US" dirty="0"/>
              <a:t> is the abbreviated hash of the commit</a:t>
            </a:r>
          </a:p>
          <a:p>
            <a:pPr lvl="1">
              <a:spcBef>
                <a:spcPts val="0"/>
              </a:spcBef>
            </a:pPr>
            <a:r>
              <a:rPr lang="en-US" sz="1400" b="1" dirty="0">
                <a:latin typeface="Consolas" panose="020B0609020204030204" pitchFamily="49" charset="0"/>
              </a:rPr>
              <a:t>%d</a:t>
            </a:r>
            <a:r>
              <a:rPr lang="en-US" dirty="0"/>
              <a:t> are any decorations on that commit (e.g. branch heads or tags)</a:t>
            </a:r>
          </a:p>
          <a:p>
            <a:pPr lvl="1">
              <a:spcBef>
                <a:spcPts val="0"/>
              </a:spcBef>
            </a:pPr>
            <a:r>
              <a:rPr lang="en-US" sz="1400" b="1" dirty="0">
                <a:latin typeface="Consolas" panose="020B0609020204030204" pitchFamily="49" charset="0"/>
              </a:rPr>
              <a:t>%ad </a:t>
            </a:r>
            <a:r>
              <a:rPr lang="en-US" dirty="0"/>
              <a:t>is the author date</a:t>
            </a:r>
          </a:p>
          <a:p>
            <a:pPr lvl="1">
              <a:spcBef>
                <a:spcPts val="0"/>
              </a:spcBef>
            </a:pPr>
            <a:r>
              <a:rPr lang="en-US" sz="1400" b="1" dirty="0">
                <a:latin typeface="Consolas" panose="020B0609020204030204" pitchFamily="49" charset="0"/>
              </a:rPr>
              <a:t>%s</a:t>
            </a:r>
            <a:r>
              <a:rPr lang="en-US" dirty="0"/>
              <a:t> is the comment</a:t>
            </a:r>
          </a:p>
          <a:p>
            <a:pPr lvl="1">
              <a:spcBef>
                <a:spcPts val="0"/>
              </a:spcBef>
            </a:pPr>
            <a:r>
              <a:rPr lang="en-US" sz="1400" b="1" dirty="0">
                <a:latin typeface="Consolas" panose="020B0609020204030204" pitchFamily="49" charset="0"/>
              </a:rPr>
              <a:t>%an</a:t>
            </a:r>
            <a:r>
              <a:rPr lang="en-US" dirty="0"/>
              <a:t> is the author name</a:t>
            </a:r>
          </a:p>
          <a:p>
            <a:pPr lvl="1">
              <a:spcBef>
                <a:spcPts val="0"/>
              </a:spcBef>
            </a:pPr>
            <a:r>
              <a:rPr lang="en-US" sz="1400" b="1" dirty="0">
                <a:latin typeface="Consolas" panose="020B0609020204030204" pitchFamily="49" charset="0"/>
              </a:rPr>
              <a:t>--graph </a:t>
            </a:r>
            <a:r>
              <a:rPr lang="en-US" dirty="0"/>
              <a:t>informs git to display the commit tree in an ASCII graph layout</a:t>
            </a:r>
          </a:p>
          <a:p>
            <a:pPr lvl="1">
              <a:spcBef>
                <a:spcPts val="0"/>
              </a:spcBef>
            </a:pPr>
            <a:r>
              <a:rPr lang="en-US" sz="1400" b="1" dirty="0">
                <a:latin typeface="Consolas" panose="020B0609020204030204" pitchFamily="49" charset="0"/>
              </a:rPr>
              <a:t>--date=short </a:t>
            </a:r>
            <a:r>
              <a:rPr lang="en-US" dirty="0"/>
              <a:t>keeps the date format nice and short</a:t>
            </a:r>
          </a:p>
        </p:txBody>
      </p:sp>
    </p:spTree>
    <p:extLst>
      <p:ext uri="{BB962C8B-B14F-4D97-AF65-F5344CB8AC3E}">
        <p14:creationId xmlns:p14="http://schemas.microsoft.com/office/powerpoint/2010/main" val="3702577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1C1B-2CF3-494F-9240-3A60467E5FF6}"/>
              </a:ext>
            </a:extLst>
          </p:cNvPr>
          <p:cNvSpPr>
            <a:spLocks noGrp="1"/>
          </p:cNvSpPr>
          <p:nvPr>
            <p:ph type="title"/>
          </p:nvPr>
        </p:nvSpPr>
        <p:spPr/>
        <p:txBody>
          <a:bodyPr/>
          <a:lstStyle/>
          <a:p>
            <a:r>
              <a:rPr lang="en-US" dirty="0"/>
              <a:t>Aliases</a:t>
            </a:r>
          </a:p>
        </p:txBody>
      </p:sp>
      <p:sp>
        <p:nvSpPr>
          <p:cNvPr id="3" name="Content Placeholder 2">
            <a:extLst>
              <a:ext uri="{FF2B5EF4-FFF2-40B4-BE49-F238E27FC236}">
                <a16:creationId xmlns:a16="http://schemas.microsoft.com/office/drawing/2014/main" id="{E7119A27-B295-4909-92C6-AE20EC17FF1F}"/>
              </a:ext>
            </a:extLst>
          </p:cNvPr>
          <p:cNvSpPr>
            <a:spLocks noGrp="1"/>
          </p:cNvSpPr>
          <p:nvPr>
            <p:ph sz="quarter" idx="10"/>
          </p:nvPr>
        </p:nvSpPr>
        <p:spPr/>
        <p:txBody>
          <a:bodyPr/>
          <a:lstStyle/>
          <a:p>
            <a:r>
              <a:rPr lang="en-US" dirty="0"/>
              <a:t>Shortcuts for git commands</a:t>
            </a:r>
          </a:p>
          <a:p>
            <a:r>
              <a:rPr lang="en-US" dirty="0"/>
              <a:t>Change .</a:t>
            </a:r>
            <a:r>
              <a:rPr lang="en-US" dirty="0" err="1"/>
              <a:t>gitconfig</a:t>
            </a:r>
            <a:r>
              <a:rPr lang="en-US" dirty="0"/>
              <a:t> in global or project level as you want.</a:t>
            </a:r>
          </a:p>
          <a:p>
            <a:r>
              <a:rPr lang="en-US" dirty="0">
                <a:solidFill>
                  <a:srgbClr val="FF0000"/>
                </a:solidFill>
              </a:rPr>
              <a:t>Make sure the value of property is single quote in config file.</a:t>
            </a:r>
          </a:p>
          <a:p>
            <a:pPr lvl="1"/>
            <a:r>
              <a:rPr lang="en-US" dirty="0">
                <a:latin typeface="Courier New" panose="02070309020205020404" pitchFamily="49" charset="0"/>
                <a:cs typeface="Courier New" panose="02070309020205020404" pitchFamily="49" charset="0"/>
              </a:rPr>
              <a:t>git config --global alias.st status</a:t>
            </a:r>
          </a:p>
          <a:p>
            <a:pPr lvl="1"/>
            <a:r>
              <a:rPr lang="en-US" dirty="0">
                <a:latin typeface="Courier New" panose="02070309020205020404" pitchFamily="49" charset="0"/>
                <a:cs typeface="Courier New" panose="02070309020205020404" pitchFamily="49" charset="0"/>
              </a:rPr>
              <a:t>git config </a:t>
            </a:r>
            <a:r>
              <a:rPr lang="en-US" dirty="0" err="1">
                <a:latin typeface="Courier New" panose="02070309020205020404" pitchFamily="49" charset="0"/>
                <a:cs typeface="Courier New" panose="02070309020205020404" pitchFamily="49" charset="0"/>
              </a:rPr>
              <a:t>alias.hist</a:t>
            </a:r>
            <a:r>
              <a:rPr lang="en-US" dirty="0">
                <a:latin typeface="Courier New" panose="02070309020205020404" pitchFamily="49" charset="0"/>
                <a:cs typeface="Courier New" panose="02070309020205020404" pitchFamily="49" charset="0"/>
              </a:rPr>
              <a:t> "log --pretty=format:'%h %ad |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[%an]' --graph --date=short"</a:t>
            </a:r>
          </a:p>
        </p:txBody>
      </p:sp>
      <p:pic>
        <p:nvPicPr>
          <p:cNvPr id="8" name="Picture 7">
            <a:extLst>
              <a:ext uri="{FF2B5EF4-FFF2-40B4-BE49-F238E27FC236}">
                <a16:creationId xmlns:a16="http://schemas.microsoft.com/office/drawing/2014/main" id="{BD4C6ADB-8854-4A26-9828-F7D78234589E}"/>
              </a:ext>
            </a:extLst>
          </p:cNvPr>
          <p:cNvPicPr>
            <a:picLocks noChangeAspect="1"/>
          </p:cNvPicPr>
          <p:nvPr/>
        </p:nvPicPr>
        <p:blipFill>
          <a:blip r:embed="rId2"/>
          <a:stretch>
            <a:fillRect/>
          </a:stretch>
        </p:blipFill>
        <p:spPr>
          <a:xfrm>
            <a:off x="1292493" y="4652070"/>
            <a:ext cx="5495925" cy="1085850"/>
          </a:xfrm>
          <a:prstGeom prst="rect">
            <a:avLst/>
          </a:prstGeom>
          <a:ln>
            <a:solidFill>
              <a:schemeClr val="accent4">
                <a:lumMod val="60000"/>
                <a:lumOff val="40000"/>
              </a:schemeClr>
            </a:solidFill>
          </a:ln>
        </p:spPr>
      </p:pic>
      <p:pic>
        <p:nvPicPr>
          <p:cNvPr id="5" name="Picture 4">
            <a:extLst>
              <a:ext uri="{FF2B5EF4-FFF2-40B4-BE49-F238E27FC236}">
                <a16:creationId xmlns:a16="http://schemas.microsoft.com/office/drawing/2014/main" id="{B0B12C2F-74A0-4588-A40B-7849995AA451}"/>
              </a:ext>
            </a:extLst>
          </p:cNvPr>
          <p:cNvPicPr>
            <a:picLocks noChangeAspect="1"/>
          </p:cNvPicPr>
          <p:nvPr/>
        </p:nvPicPr>
        <p:blipFill>
          <a:blip r:embed="rId3"/>
          <a:stretch>
            <a:fillRect/>
          </a:stretch>
        </p:blipFill>
        <p:spPr>
          <a:xfrm>
            <a:off x="1292493" y="5866294"/>
            <a:ext cx="4562475" cy="371475"/>
          </a:xfrm>
          <a:prstGeom prst="rect">
            <a:avLst/>
          </a:prstGeom>
        </p:spPr>
      </p:pic>
    </p:spTree>
    <p:extLst>
      <p:ext uri="{BB962C8B-B14F-4D97-AF65-F5344CB8AC3E}">
        <p14:creationId xmlns:p14="http://schemas.microsoft.com/office/powerpoint/2010/main" val="3205902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BDA-FED0-43EB-9E6D-36CBE68A6A5D}"/>
              </a:ext>
            </a:extLst>
          </p:cNvPr>
          <p:cNvSpPr>
            <a:spLocks noGrp="1"/>
          </p:cNvSpPr>
          <p:nvPr>
            <p:ph type="title"/>
          </p:nvPr>
        </p:nvSpPr>
        <p:spPr/>
        <p:txBody>
          <a:bodyPr/>
          <a:lstStyle/>
          <a:p>
            <a:r>
              <a:rPr lang="en-US" dirty="0"/>
              <a:t>Get Old Versions</a:t>
            </a:r>
          </a:p>
        </p:txBody>
      </p:sp>
      <p:sp>
        <p:nvSpPr>
          <p:cNvPr id="3" name="Content Placeholder 2">
            <a:extLst>
              <a:ext uri="{FF2B5EF4-FFF2-40B4-BE49-F238E27FC236}">
                <a16:creationId xmlns:a16="http://schemas.microsoft.com/office/drawing/2014/main" id="{5D45B1F1-65C2-43FA-8EE1-FE0DF4C074C0}"/>
              </a:ext>
            </a:extLst>
          </p:cNvPr>
          <p:cNvSpPr>
            <a:spLocks noGrp="1"/>
          </p:cNvSpPr>
          <p:nvPr>
            <p:ph sz="quarter" idx="10"/>
          </p:nvPr>
        </p:nvSpPr>
        <p:spPr>
          <a:xfrm>
            <a:off x="550718" y="1265238"/>
            <a:ext cx="5766955" cy="4911725"/>
          </a:xfrm>
        </p:spPr>
        <p:txBody>
          <a:bodyPr>
            <a:normAutofit/>
          </a:bodyPr>
          <a:lstStyle/>
          <a:p>
            <a:pPr>
              <a:spcBef>
                <a:spcPts val="600"/>
              </a:spcBef>
            </a:pPr>
            <a:r>
              <a:rPr lang="en-US" dirty="0"/>
              <a:t>Checkout any previous snapshot into the working directory</a:t>
            </a:r>
          </a:p>
          <a:p>
            <a:pPr>
              <a:spcBef>
                <a:spcPts val="600"/>
              </a:spcBef>
            </a:pPr>
            <a:r>
              <a:rPr lang="en-US" dirty="0"/>
              <a:t>Use the hashes for previous versions</a:t>
            </a:r>
          </a:p>
          <a:p>
            <a:pPr lvl="1">
              <a:spcBef>
                <a:spcPts val="600"/>
              </a:spcBef>
            </a:pPr>
            <a:r>
              <a:rPr lang="en-US" dirty="0">
                <a:latin typeface="Courier New" panose="02070309020205020404" pitchFamily="49" charset="0"/>
                <a:cs typeface="Courier New" panose="02070309020205020404" pitchFamily="49" charset="0"/>
              </a:rPr>
              <a:t>git checkout &lt;hash&gt;</a:t>
            </a:r>
          </a:p>
          <a:p>
            <a:pPr>
              <a:spcBef>
                <a:spcPts val="600"/>
              </a:spcBef>
            </a:pPr>
            <a:r>
              <a:rPr lang="en-US" dirty="0"/>
              <a:t>Return the latest version in the </a:t>
            </a:r>
            <a:r>
              <a:rPr lang="en-US" dirty="0">
                <a:latin typeface="Courier New" panose="02070309020205020404" pitchFamily="49" charset="0"/>
                <a:cs typeface="Courier New" panose="02070309020205020404" pitchFamily="49" charset="0"/>
              </a:rPr>
              <a:t>master</a:t>
            </a:r>
            <a:r>
              <a:rPr lang="en-US" dirty="0"/>
              <a:t> branch</a:t>
            </a:r>
          </a:p>
          <a:p>
            <a:pPr lvl="1">
              <a:spcBef>
                <a:spcPts val="600"/>
              </a:spcBef>
            </a:pPr>
            <a:r>
              <a:rPr lang="en-US" dirty="0">
                <a:latin typeface="Courier New" panose="02070309020205020404" pitchFamily="49" charset="0"/>
                <a:cs typeface="Courier New" panose="02070309020205020404" pitchFamily="49" charset="0"/>
              </a:rPr>
              <a:t>git checkout master</a:t>
            </a:r>
          </a:p>
          <a:p>
            <a:pPr lvl="1">
              <a:spcBef>
                <a:spcPts val="600"/>
              </a:spcBef>
            </a:pPr>
            <a:r>
              <a:rPr lang="en-US" dirty="0">
                <a:latin typeface="Courier New" panose="02070309020205020404" pitchFamily="49" charset="0"/>
                <a:cs typeface="Courier New" panose="02070309020205020404" pitchFamily="49" charset="0"/>
              </a:rPr>
              <a:t>master </a:t>
            </a:r>
            <a:r>
              <a:rPr lang="en-US" dirty="0"/>
              <a:t>is the name of the default branch </a:t>
            </a:r>
          </a:p>
        </p:txBody>
      </p:sp>
      <p:pic>
        <p:nvPicPr>
          <p:cNvPr id="5" name="Picture 4">
            <a:extLst>
              <a:ext uri="{FF2B5EF4-FFF2-40B4-BE49-F238E27FC236}">
                <a16:creationId xmlns:a16="http://schemas.microsoft.com/office/drawing/2014/main" id="{AC623E43-6E65-4514-B119-C9E0BB83BD0B}"/>
              </a:ext>
            </a:extLst>
          </p:cNvPr>
          <p:cNvPicPr>
            <a:picLocks noChangeAspect="1"/>
          </p:cNvPicPr>
          <p:nvPr/>
        </p:nvPicPr>
        <p:blipFill>
          <a:blip r:embed="rId2"/>
          <a:stretch>
            <a:fillRect/>
          </a:stretch>
        </p:blipFill>
        <p:spPr>
          <a:xfrm>
            <a:off x="6482043" y="1533294"/>
            <a:ext cx="4871757" cy="3313108"/>
          </a:xfrm>
          <a:prstGeom prst="rect">
            <a:avLst/>
          </a:prstGeom>
        </p:spPr>
      </p:pic>
    </p:spTree>
    <p:extLst>
      <p:ext uri="{BB962C8B-B14F-4D97-AF65-F5344CB8AC3E}">
        <p14:creationId xmlns:p14="http://schemas.microsoft.com/office/powerpoint/2010/main" val="3441021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CC53-2E38-4D94-8AF4-92513A921952}"/>
              </a:ext>
            </a:extLst>
          </p:cNvPr>
          <p:cNvSpPr>
            <a:spLocks noGrp="1"/>
          </p:cNvSpPr>
          <p:nvPr>
            <p:ph type="title"/>
          </p:nvPr>
        </p:nvSpPr>
        <p:spPr/>
        <p:txBody>
          <a:bodyPr/>
          <a:lstStyle/>
          <a:p>
            <a:r>
              <a:rPr lang="en-US" b="1" dirty="0">
                <a:latin typeface="Consolas" panose="020B0609020204030204" pitchFamily="49" charset="0"/>
              </a:rPr>
              <a:t>git tag -a &lt;</a:t>
            </a:r>
            <a:r>
              <a:rPr lang="en-US" b="1" dirty="0" err="1">
                <a:latin typeface="Consolas" panose="020B0609020204030204" pitchFamily="49" charset="0"/>
              </a:rPr>
              <a:t>tagname</a:t>
            </a:r>
            <a:r>
              <a:rPr lang="en-US" b="1" dirty="0">
                <a:latin typeface="Consolas" panose="020B0609020204030204" pitchFamily="49" charset="0"/>
              </a:rPr>
              <a:t>&gt;</a:t>
            </a:r>
            <a:endParaRPr lang="en-US" dirty="0"/>
          </a:p>
        </p:txBody>
      </p:sp>
      <p:sp>
        <p:nvSpPr>
          <p:cNvPr id="3" name="Content Placeholder 2">
            <a:extLst>
              <a:ext uri="{FF2B5EF4-FFF2-40B4-BE49-F238E27FC236}">
                <a16:creationId xmlns:a16="http://schemas.microsoft.com/office/drawing/2014/main" id="{47DB23BC-0804-4E91-9F13-BEC7A077FA9E}"/>
              </a:ext>
            </a:extLst>
          </p:cNvPr>
          <p:cNvSpPr>
            <a:spLocks noGrp="1"/>
          </p:cNvSpPr>
          <p:nvPr>
            <p:ph sz="quarter" idx="10"/>
          </p:nvPr>
        </p:nvSpPr>
        <p:spPr>
          <a:xfrm>
            <a:off x="444529" y="1265238"/>
            <a:ext cx="5031479" cy="4911725"/>
          </a:xfrm>
        </p:spPr>
        <p:txBody>
          <a:bodyPr/>
          <a:lstStyle/>
          <a:p>
            <a:r>
              <a:rPr lang="en-US" dirty="0"/>
              <a:t>Add a marker on a specific commit. The tag does not move around as new commits are added.</a:t>
            </a:r>
          </a:p>
          <a:p>
            <a:r>
              <a:rPr lang="en-US" dirty="0"/>
              <a:t>Tags can be viewed in log</a:t>
            </a:r>
          </a:p>
          <a:p>
            <a:r>
              <a:rPr lang="en-US" sz="1600" b="1" dirty="0">
                <a:latin typeface="Consolas" panose="020B0609020204030204" pitchFamily="49" charset="0"/>
              </a:rPr>
              <a:t>git tag </a:t>
            </a:r>
            <a:r>
              <a:rPr lang="en-US" sz="1600" dirty="0"/>
              <a:t>will display all tags that are in the repository.</a:t>
            </a:r>
          </a:p>
          <a:p>
            <a:r>
              <a:rPr lang="sv-SE" sz="1600" b="1" dirty="0">
                <a:latin typeface="Consolas"/>
              </a:rPr>
              <a:t>git tag -a &lt;tagname&gt; -m &lt;message&gt; &lt;SHA&gt;</a:t>
            </a:r>
            <a:endParaRPr lang="en-US" sz="1600" b="1" dirty="0">
              <a:latin typeface="Consolas"/>
            </a:endParaRPr>
          </a:p>
          <a:p>
            <a:r>
              <a:rPr lang="en-US" sz="1600" b="1" dirty="0">
                <a:latin typeface="Consolas"/>
              </a:rPr>
              <a:t>git tag -d &lt;</a:t>
            </a:r>
            <a:r>
              <a:rPr lang="en-US" sz="1600" b="1" dirty="0" err="1">
                <a:latin typeface="Consolas"/>
              </a:rPr>
              <a:t>tagname</a:t>
            </a:r>
            <a:r>
              <a:rPr lang="en-US" sz="1600" b="1" dirty="0">
                <a:latin typeface="Consolas"/>
              </a:rPr>
              <a:t>&gt; </a:t>
            </a:r>
            <a:r>
              <a:rPr lang="en-US" sz="1600" dirty="0">
                <a:ea typeface="+mn-lt"/>
                <a:cs typeface="+mn-lt"/>
              </a:rPr>
              <a:t>will delete a tag</a:t>
            </a:r>
            <a:endParaRPr lang="en-US" sz="1600" dirty="0">
              <a:latin typeface="Calibri"/>
              <a:cs typeface="Calibri"/>
            </a:endParaRPr>
          </a:p>
          <a:p>
            <a:endParaRPr lang="en-US" dirty="0"/>
          </a:p>
        </p:txBody>
      </p:sp>
      <p:pic>
        <p:nvPicPr>
          <p:cNvPr id="9" name="Picture 8">
            <a:extLst>
              <a:ext uri="{FF2B5EF4-FFF2-40B4-BE49-F238E27FC236}">
                <a16:creationId xmlns:a16="http://schemas.microsoft.com/office/drawing/2014/main" id="{0F8F84F1-69EF-4281-A2AF-8B72C12487D1}"/>
              </a:ext>
            </a:extLst>
          </p:cNvPr>
          <p:cNvPicPr>
            <a:picLocks noChangeAspect="1"/>
          </p:cNvPicPr>
          <p:nvPr/>
        </p:nvPicPr>
        <p:blipFill rotWithShape="1">
          <a:blip r:embed="rId2"/>
          <a:srcRect b="31289"/>
          <a:stretch/>
        </p:blipFill>
        <p:spPr>
          <a:xfrm>
            <a:off x="5389470" y="1705782"/>
            <a:ext cx="6198203" cy="3446435"/>
          </a:xfrm>
          <a:prstGeom prst="rect">
            <a:avLst/>
          </a:prstGeom>
        </p:spPr>
      </p:pic>
    </p:spTree>
    <p:extLst>
      <p:ext uri="{BB962C8B-B14F-4D97-AF65-F5344CB8AC3E}">
        <p14:creationId xmlns:p14="http://schemas.microsoft.com/office/powerpoint/2010/main" val="4122897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ECBE-92C3-4268-BBA1-F9D72F5A21AD}"/>
              </a:ext>
            </a:extLst>
          </p:cNvPr>
          <p:cNvSpPr>
            <a:spLocks noGrp="1"/>
          </p:cNvSpPr>
          <p:nvPr>
            <p:ph type="title"/>
          </p:nvPr>
        </p:nvSpPr>
        <p:spPr/>
        <p:txBody>
          <a:bodyPr/>
          <a:lstStyle/>
          <a:p>
            <a:r>
              <a:rPr lang="en-US" dirty="0"/>
              <a:t>Tagging Previous Versions</a:t>
            </a:r>
          </a:p>
        </p:txBody>
      </p:sp>
      <p:sp>
        <p:nvSpPr>
          <p:cNvPr id="3" name="Content Placeholder 2">
            <a:extLst>
              <a:ext uri="{FF2B5EF4-FFF2-40B4-BE49-F238E27FC236}">
                <a16:creationId xmlns:a16="http://schemas.microsoft.com/office/drawing/2014/main" id="{6729683E-D8E4-43FD-875B-E679A200ABCE}"/>
              </a:ext>
            </a:extLst>
          </p:cNvPr>
          <p:cNvSpPr>
            <a:spLocks noGrp="1"/>
          </p:cNvSpPr>
          <p:nvPr>
            <p:ph sz="quarter" idx="10"/>
          </p:nvPr>
        </p:nvSpPr>
        <p:spPr/>
        <p:txBody>
          <a:bodyPr/>
          <a:lstStyle/>
          <a:p>
            <a:r>
              <a:rPr lang="en-US" dirty="0"/>
              <a:t>Rather than look up the hash, we will use the </a:t>
            </a:r>
            <a:r>
              <a:rPr lang="en-US" dirty="0">
                <a:latin typeface="Courier New" panose="02070309020205020404" pitchFamily="49" charset="0"/>
                <a:cs typeface="Courier New" panose="02070309020205020404" pitchFamily="49" charset="0"/>
              </a:rPr>
              <a:t>^</a:t>
            </a:r>
            <a:r>
              <a:rPr lang="en-US" dirty="0"/>
              <a:t> notation to indicate "the parent of v1".</a:t>
            </a:r>
          </a:p>
          <a:p>
            <a:r>
              <a:rPr lang="en-US" dirty="0"/>
              <a:t>If the </a:t>
            </a:r>
            <a:r>
              <a:rPr lang="en-US" dirty="0">
                <a:latin typeface="Courier New" panose="02070309020205020404" pitchFamily="49" charset="0"/>
                <a:cs typeface="Courier New" panose="02070309020205020404" pitchFamily="49" charset="0"/>
              </a:rPr>
              <a:t>v1^ </a:t>
            </a:r>
            <a:r>
              <a:rPr lang="en-US" dirty="0"/>
              <a:t>notation gives you any trouble, you can also try </a:t>
            </a:r>
            <a:r>
              <a:rPr lang="en-US" dirty="0">
                <a:latin typeface="Courier New" panose="02070309020205020404" pitchFamily="49" charset="0"/>
                <a:cs typeface="Courier New" panose="02070309020205020404" pitchFamily="49" charset="0"/>
              </a:rPr>
              <a:t>v1~1</a:t>
            </a:r>
            <a:r>
              <a:rPr lang="en-US" dirty="0"/>
              <a:t>, which will reference the same version. This notation means “the first ancestor of v1”.</a:t>
            </a:r>
          </a:p>
        </p:txBody>
      </p:sp>
      <p:pic>
        <p:nvPicPr>
          <p:cNvPr id="7" name="Picture 6">
            <a:extLst>
              <a:ext uri="{FF2B5EF4-FFF2-40B4-BE49-F238E27FC236}">
                <a16:creationId xmlns:a16="http://schemas.microsoft.com/office/drawing/2014/main" id="{08C54DEC-1C01-4699-9930-8BD57D186926}"/>
              </a:ext>
            </a:extLst>
          </p:cNvPr>
          <p:cNvPicPr>
            <a:picLocks noChangeAspect="1"/>
          </p:cNvPicPr>
          <p:nvPr/>
        </p:nvPicPr>
        <p:blipFill>
          <a:blip r:embed="rId3"/>
          <a:stretch>
            <a:fillRect/>
          </a:stretch>
        </p:blipFill>
        <p:spPr>
          <a:xfrm>
            <a:off x="1370977" y="2882828"/>
            <a:ext cx="3476625" cy="180975"/>
          </a:xfrm>
          <a:prstGeom prst="rect">
            <a:avLst/>
          </a:prstGeom>
        </p:spPr>
      </p:pic>
      <p:pic>
        <p:nvPicPr>
          <p:cNvPr id="13" name="Picture 12">
            <a:extLst>
              <a:ext uri="{FF2B5EF4-FFF2-40B4-BE49-F238E27FC236}">
                <a16:creationId xmlns:a16="http://schemas.microsoft.com/office/drawing/2014/main" id="{A4DE0910-28BB-41B3-A1E3-68DD52D9B1A4}"/>
              </a:ext>
            </a:extLst>
          </p:cNvPr>
          <p:cNvPicPr>
            <a:picLocks noChangeAspect="1"/>
          </p:cNvPicPr>
          <p:nvPr/>
        </p:nvPicPr>
        <p:blipFill rotWithShape="1">
          <a:blip r:embed="rId4"/>
          <a:srcRect b="82650"/>
          <a:stretch/>
        </p:blipFill>
        <p:spPr>
          <a:xfrm>
            <a:off x="1370977" y="3467748"/>
            <a:ext cx="4533900" cy="558585"/>
          </a:xfrm>
          <a:prstGeom prst="rect">
            <a:avLst/>
          </a:prstGeom>
        </p:spPr>
      </p:pic>
      <p:pic>
        <p:nvPicPr>
          <p:cNvPr id="15" name="Picture 14">
            <a:extLst>
              <a:ext uri="{FF2B5EF4-FFF2-40B4-BE49-F238E27FC236}">
                <a16:creationId xmlns:a16="http://schemas.microsoft.com/office/drawing/2014/main" id="{7ED69F94-3935-4AFC-BF91-14C9E2B86EBE}"/>
              </a:ext>
            </a:extLst>
          </p:cNvPr>
          <p:cNvPicPr>
            <a:picLocks noChangeAspect="1"/>
          </p:cNvPicPr>
          <p:nvPr/>
        </p:nvPicPr>
        <p:blipFill>
          <a:blip r:embed="rId5"/>
          <a:stretch>
            <a:fillRect/>
          </a:stretch>
        </p:blipFill>
        <p:spPr>
          <a:xfrm>
            <a:off x="1370977" y="4522318"/>
            <a:ext cx="3419475" cy="828675"/>
          </a:xfrm>
          <a:prstGeom prst="rect">
            <a:avLst/>
          </a:prstGeom>
        </p:spPr>
      </p:pic>
    </p:spTree>
    <p:extLst>
      <p:ext uri="{BB962C8B-B14F-4D97-AF65-F5344CB8AC3E}">
        <p14:creationId xmlns:p14="http://schemas.microsoft.com/office/powerpoint/2010/main" val="16497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08A5-8160-4EF1-8A1A-BA7664C5E8F3}"/>
              </a:ext>
            </a:extLst>
          </p:cNvPr>
          <p:cNvSpPr>
            <a:spLocks noGrp="1"/>
          </p:cNvSpPr>
          <p:nvPr>
            <p:ph type="title"/>
          </p:nvPr>
        </p:nvSpPr>
        <p:spPr/>
        <p:txBody>
          <a:bodyPr/>
          <a:lstStyle/>
          <a:p>
            <a:r>
              <a:rPr lang="en-US" dirty="0"/>
              <a:t>Undoing Local Changes (before staging)</a:t>
            </a:r>
          </a:p>
        </p:txBody>
      </p:sp>
      <p:sp>
        <p:nvSpPr>
          <p:cNvPr id="3" name="Content Placeholder 2">
            <a:extLst>
              <a:ext uri="{FF2B5EF4-FFF2-40B4-BE49-F238E27FC236}">
                <a16:creationId xmlns:a16="http://schemas.microsoft.com/office/drawing/2014/main" id="{DA3D4A84-B37D-4D60-A358-180DECF8D252}"/>
              </a:ext>
            </a:extLst>
          </p:cNvPr>
          <p:cNvSpPr>
            <a:spLocks noGrp="1"/>
          </p:cNvSpPr>
          <p:nvPr>
            <p:ph sz="quarter" idx="10"/>
          </p:nvPr>
        </p:nvSpPr>
        <p:spPr/>
        <p:txBody>
          <a:bodyPr/>
          <a:lstStyle/>
          <a:p>
            <a:r>
              <a:rPr lang="en-US" dirty="0"/>
              <a:t>Revert changes in the working directory</a:t>
            </a:r>
          </a:p>
          <a:p>
            <a:r>
              <a:rPr lang="en-US" dirty="0"/>
              <a:t>After making changes in working area, check status</a:t>
            </a:r>
          </a:p>
          <a:p>
            <a:endParaRPr lang="en-US" dirty="0"/>
          </a:p>
          <a:p>
            <a:endParaRPr lang="en-US" dirty="0"/>
          </a:p>
          <a:p>
            <a:endParaRPr lang="en-US" dirty="0"/>
          </a:p>
          <a:p>
            <a:r>
              <a:rPr lang="en-US" dirty="0"/>
              <a:t>Revert the changes in the working directory</a:t>
            </a:r>
          </a:p>
        </p:txBody>
      </p:sp>
      <p:pic>
        <p:nvPicPr>
          <p:cNvPr id="5" name="Picture 4">
            <a:extLst>
              <a:ext uri="{FF2B5EF4-FFF2-40B4-BE49-F238E27FC236}">
                <a16:creationId xmlns:a16="http://schemas.microsoft.com/office/drawing/2014/main" id="{855E2CE9-BF91-42A4-8FC9-976D41602EC8}"/>
              </a:ext>
            </a:extLst>
          </p:cNvPr>
          <p:cNvPicPr>
            <a:picLocks noChangeAspect="1"/>
          </p:cNvPicPr>
          <p:nvPr/>
        </p:nvPicPr>
        <p:blipFill rotWithShape="1">
          <a:blip r:embed="rId3"/>
          <a:srcRect t="33101"/>
          <a:stretch/>
        </p:blipFill>
        <p:spPr>
          <a:xfrm>
            <a:off x="1136505" y="2364372"/>
            <a:ext cx="5534025" cy="1414601"/>
          </a:xfrm>
          <a:prstGeom prst="rect">
            <a:avLst/>
          </a:prstGeom>
        </p:spPr>
      </p:pic>
      <p:pic>
        <p:nvPicPr>
          <p:cNvPr id="7" name="Picture 6">
            <a:extLst>
              <a:ext uri="{FF2B5EF4-FFF2-40B4-BE49-F238E27FC236}">
                <a16:creationId xmlns:a16="http://schemas.microsoft.com/office/drawing/2014/main" id="{64365F20-DEDD-452E-932C-76C7FB284432}"/>
              </a:ext>
            </a:extLst>
          </p:cNvPr>
          <p:cNvPicPr>
            <a:picLocks noChangeAspect="1"/>
          </p:cNvPicPr>
          <p:nvPr/>
        </p:nvPicPr>
        <p:blipFill>
          <a:blip r:embed="rId4"/>
          <a:stretch>
            <a:fillRect/>
          </a:stretch>
        </p:blipFill>
        <p:spPr>
          <a:xfrm>
            <a:off x="1136505" y="4578324"/>
            <a:ext cx="3771900" cy="304800"/>
          </a:xfrm>
          <a:prstGeom prst="rect">
            <a:avLst/>
          </a:prstGeom>
        </p:spPr>
      </p:pic>
    </p:spTree>
    <p:extLst>
      <p:ext uri="{BB962C8B-B14F-4D97-AF65-F5344CB8AC3E}">
        <p14:creationId xmlns:p14="http://schemas.microsoft.com/office/powerpoint/2010/main" val="230058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A193-493B-402E-B129-5DEF744551D1}"/>
              </a:ext>
            </a:extLst>
          </p:cNvPr>
          <p:cNvSpPr>
            <a:spLocks noGrp="1"/>
          </p:cNvSpPr>
          <p:nvPr>
            <p:ph type="title"/>
          </p:nvPr>
        </p:nvSpPr>
        <p:spPr/>
        <p:txBody>
          <a:bodyPr/>
          <a:lstStyle/>
          <a:p>
            <a:r>
              <a:rPr lang="en-US" dirty="0"/>
              <a:t>Version Control System Features</a:t>
            </a:r>
          </a:p>
        </p:txBody>
      </p:sp>
      <p:sp>
        <p:nvSpPr>
          <p:cNvPr id="3" name="Content Placeholder 2">
            <a:extLst>
              <a:ext uri="{FF2B5EF4-FFF2-40B4-BE49-F238E27FC236}">
                <a16:creationId xmlns:a16="http://schemas.microsoft.com/office/drawing/2014/main" id="{49A3C59C-1626-4CFF-9563-06CC3686B19A}"/>
              </a:ext>
            </a:extLst>
          </p:cNvPr>
          <p:cNvSpPr>
            <a:spLocks noGrp="1"/>
          </p:cNvSpPr>
          <p:nvPr>
            <p:ph sz="quarter" idx="10"/>
          </p:nvPr>
        </p:nvSpPr>
        <p:spPr/>
        <p:txBody>
          <a:bodyPr>
            <a:normAutofit fontScale="92500" lnSpcReduction="10000"/>
          </a:bodyPr>
          <a:lstStyle/>
          <a:p>
            <a:r>
              <a:rPr lang="en-US" dirty="0"/>
              <a:t>Collaborative Development</a:t>
            </a:r>
          </a:p>
          <a:p>
            <a:r>
              <a:rPr lang="en-US" altLang="zh-CN" dirty="0"/>
              <a:t>Data backup</a:t>
            </a:r>
          </a:p>
          <a:p>
            <a:pPr lvl="1"/>
            <a:r>
              <a:rPr lang="en-US" dirty="0"/>
              <a:t>Keeps records of folders and files and their history</a:t>
            </a:r>
          </a:p>
          <a:p>
            <a:r>
              <a:rPr lang="en-US" dirty="0"/>
              <a:t>Version Management</a:t>
            </a:r>
          </a:p>
          <a:p>
            <a:pPr lvl="1"/>
            <a:r>
              <a:rPr lang="en-US" dirty="0"/>
              <a:t>Keep records of your changes without duplication.</a:t>
            </a:r>
          </a:p>
          <a:p>
            <a:r>
              <a:rPr lang="en-US" altLang="zh-CN" dirty="0"/>
              <a:t>Access Control</a:t>
            </a:r>
          </a:p>
          <a:p>
            <a:r>
              <a:rPr lang="en-US" dirty="0"/>
              <a:t>History</a:t>
            </a:r>
          </a:p>
          <a:p>
            <a:pPr lvl="1"/>
            <a:r>
              <a:rPr lang="en-US" altLang="zh-CN" dirty="0"/>
              <a:t>Allows you to know who made what changes and when</a:t>
            </a:r>
          </a:p>
          <a:p>
            <a:pPr lvl="1"/>
            <a:r>
              <a:rPr lang="en-US" altLang="zh-CN" dirty="0"/>
              <a:t>Allows you to revert any changes and go back to a previous state</a:t>
            </a:r>
            <a:endParaRPr lang="en-US" dirty="0"/>
          </a:p>
          <a:p>
            <a:r>
              <a:rPr lang="en-US" dirty="0"/>
              <a:t>Branch Management</a:t>
            </a:r>
          </a:p>
          <a:p>
            <a:endParaRPr lang="en-US" dirty="0"/>
          </a:p>
          <a:p>
            <a:pPr lvl="1"/>
            <a:endParaRPr lang="en-US" dirty="0"/>
          </a:p>
          <a:p>
            <a:endParaRPr lang="en-US" dirty="0"/>
          </a:p>
        </p:txBody>
      </p:sp>
    </p:spTree>
    <p:extLst>
      <p:ext uri="{BB962C8B-B14F-4D97-AF65-F5344CB8AC3E}">
        <p14:creationId xmlns:p14="http://schemas.microsoft.com/office/powerpoint/2010/main" val="1488633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0F44-629E-4E50-807B-47AD0563387B}"/>
              </a:ext>
            </a:extLst>
          </p:cNvPr>
          <p:cNvSpPr>
            <a:spLocks noGrp="1"/>
          </p:cNvSpPr>
          <p:nvPr>
            <p:ph type="title"/>
          </p:nvPr>
        </p:nvSpPr>
        <p:spPr/>
        <p:txBody>
          <a:bodyPr/>
          <a:lstStyle/>
          <a:p>
            <a:r>
              <a:rPr lang="en-US" dirty="0"/>
              <a:t>Undoing Staged Changes (before committing)</a:t>
            </a:r>
          </a:p>
        </p:txBody>
      </p:sp>
      <p:sp>
        <p:nvSpPr>
          <p:cNvPr id="3" name="Content Placeholder 2">
            <a:extLst>
              <a:ext uri="{FF2B5EF4-FFF2-40B4-BE49-F238E27FC236}">
                <a16:creationId xmlns:a16="http://schemas.microsoft.com/office/drawing/2014/main" id="{824D0743-1427-4928-BC97-39428524F4BE}"/>
              </a:ext>
            </a:extLst>
          </p:cNvPr>
          <p:cNvSpPr>
            <a:spLocks noGrp="1"/>
          </p:cNvSpPr>
          <p:nvPr>
            <p:ph sz="quarter" idx="10"/>
          </p:nvPr>
        </p:nvSpPr>
        <p:spPr>
          <a:xfrm>
            <a:off x="829456" y="1264837"/>
            <a:ext cx="10524344" cy="4911725"/>
          </a:xfrm>
        </p:spPr>
        <p:txBody>
          <a:bodyPr/>
          <a:lstStyle/>
          <a:p>
            <a:r>
              <a:rPr lang="en-US" dirty="0"/>
              <a:t>Revert changes that have been staged</a:t>
            </a:r>
          </a:p>
          <a:p>
            <a:endParaRPr lang="en-US" dirty="0"/>
          </a:p>
          <a:p>
            <a:endParaRPr lang="en-US" dirty="0"/>
          </a:p>
          <a:p>
            <a:endParaRPr lang="en-US" dirty="0"/>
          </a:p>
          <a:p>
            <a:r>
              <a:rPr lang="en-US" dirty="0"/>
              <a:t>Reset the Staging Area</a:t>
            </a:r>
          </a:p>
        </p:txBody>
      </p:sp>
      <p:pic>
        <p:nvPicPr>
          <p:cNvPr id="5" name="Picture 4">
            <a:extLst>
              <a:ext uri="{FF2B5EF4-FFF2-40B4-BE49-F238E27FC236}">
                <a16:creationId xmlns:a16="http://schemas.microsoft.com/office/drawing/2014/main" id="{DC3F1928-97E1-4313-A2DE-5042F7E48AC8}"/>
              </a:ext>
            </a:extLst>
          </p:cNvPr>
          <p:cNvPicPr>
            <a:picLocks noChangeAspect="1"/>
          </p:cNvPicPr>
          <p:nvPr/>
        </p:nvPicPr>
        <p:blipFill>
          <a:blip r:embed="rId3"/>
          <a:stretch>
            <a:fillRect/>
          </a:stretch>
        </p:blipFill>
        <p:spPr>
          <a:xfrm>
            <a:off x="1231323" y="1924050"/>
            <a:ext cx="4076700" cy="1504950"/>
          </a:xfrm>
          <a:prstGeom prst="rect">
            <a:avLst/>
          </a:prstGeom>
        </p:spPr>
      </p:pic>
      <p:pic>
        <p:nvPicPr>
          <p:cNvPr id="7" name="Picture 6">
            <a:extLst>
              <a:ext uri="{FF2B5EF4-FFF2-40B4-BE49-F238E27FC236}">
                <a16:creationId xmlns:a16="http://schemas.microsoft.com/office/drawing/2014/main" id="{F3F89B48-E837-43EE-A0A3-B3A535D20C88}"/>
              </a:ext>
            </a:extLst>
          </p:cNvPr>
          <p:cNvPicPr>
            <a:picLocks noChangeAspect="1"/>
          </p:cNvPicPr>
          <p:nvPr/>
        </p:nvPicPr>
        <p:blipFill>
          <a:blip r:embed="rId4"/>
          <a:stretch>
            <a:fillRect/>
          </a:stretch>
        </p:blipFill>
        <p:spPr>
          <a:xfrm>
            <a:off x="1117023" y="4012800"/>
            <a:ext cx="5486400" cy="1647825"/>
          </a:xfrm>
          <a:prstGeom prst="rect">
            <a:avLst/>
          </a:prstGeom>
        </p:spPr>
      </p:pic>
    </p:spTree>
    <p:extLst>
      <p:ext uri="{BB962C8B-B14F-4D97-AF65-F5344CB8AC3E}">
        <p14:creationId xmlns:p14="http://schemas.microsoft.com/office/powerpoint/2010/main" val="2625094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0B6B-D58E-4D71-98E0-78B25E3636E2}"/>
              </a:ext>
            </a:extLst>
          </p:cNvPr>
          <p:cNvSpPr>
            <a:spLocks noGrp="1"/>
          </p:cNvSpPr>
          <p:nvPr>
            <p:ph type="title"/>
          </p:nvPr>
        </p:nvSpPr>
        <p:spPr/>
        <p:txBody>
          <a:bodyPr/>
          <a:lstStyle/>
          <a:p>
            <a:r>
              <a:rPr lang="en-US" dirty="0"/>
              <a:t>Undoing Committed Changes</a:t>
            </a:r>
          </a:p>
        </p:txBody>
      </p:sp>
      <p:sp>
        <p:nvSpPr>
          <p:cNvPr id="3" name="Content Placeholder 2">
            <a:extLst>
              <a:ext uri="{FF2B5EF4-FFF2-40B4-BE49-F238E27FC236}">
                <a16:creationId xmlns:a16="http://schemas.microsoft.com/office/drawing/2014/main" id="{EC7C00F9-0EF2-4708-88B7-97833DBF1B14}"/>
              </a:ext>
            </a:extLst>
          </p:cNvPr>
          <p:cNvSpPr>
            <a:spLocks noGrp="1"/>
          </p:cNvSpPr>
          <p:nvPr>
            <p:ph sz="quarter" idx="10"/>
          </p:nvPr>
        </p:nvSpPr>
        <p:spPr/>
        <p:txBody>
          <a:bodyPr/>
          <a:lstStyle/>
          <a:p>
            <a:r>
              <a:rPr lang="en-US" dirty="0"/>
              <a:t>Revert changes that have been committed to a local repository.</a:t>
            </a:r>
          </a:p>
          <a:p>
            <a:r>
              <a:rPr lang="en-US" dirty="0"/>
              <a:t>To undo a committed change, we need to generate a commit that removes the changes introduced by our unwanted commit.</a:t>
            </a:r>
          </a:p>
          <a:p>
            <a:pPr lvl="1"/>
            <a:r>
              <a:rPr lang="en-US" dirty="0">
                <a:latin typeface="Courier New" panose="02070309020205020404" pitchFamily="49" charset="0"/>
                <a:cs typeface="Courier New" panose="02070309020205020404" pitchFamily="49" charset="0"/>
              </a:rPr>
              <a:t>git revert HEAD</a:t>
            </a:r>
          </a:p>
          <a:p>
            <a:r>
              <a:rPr lang="en-US" dirty="0"/>
              <a:t>Since we were undoing the very last commit we made, we were able to use </a:t>
            </a:r>
            <a:r>
              <a:rPr lang="en-US" dirty="0">
                <a:latin typeface="Courier New" panose="02070309020205020404" pitchFamily="49" charset="0"/>
                <a:cs typeface="Courier New" panose="02070309020205020404" pitchFamily="49" charset="0"/>
              </a:rPr>
              <a:t>HEAD</a:t>
            </a:r>
            <a:r>
              <a:rPr lang="en-US" dirty="0"/>
              <a:t> as the argument to </a:t>
            </a:r>
            <a:r>
              <a:rPr lang="en-US" dirty="0">
                <a:latin typeface="Courier New" panose="02070309020205020404" pitchFamily="49" charset="0"/>
                <a:cs typeface="Courier New" panose="02070309020205020404" pitchFamily="49" charset="0"/>
              </a:rPr>
              <a:t>revert</a:t>
            </a:r>
            <a:r>
              <a:rPr lang="en-US" dirty="0"/>
              <a:t>. We can revert any arbitrary commit earlier in history by simply specifying its </a:t>
            </a:r>
            <a:r>
              <a:rPr lang="en-US" dirty="0">
                <a:latin typeface="Courier New" panose="02070309020205020404" pitchFamily="49" charset="0"/>
                <a:cs typeface="Courier New" panose="02070309020205020404" pitchFamily="49" charset="0"/>
              </a:rPr>
              <a:t>hash</a:t>
            </a:r>
            <a:r>
              <a:rPr lang="en-US" dirty="0"/>
              <a:t> value.</a:t>
            </a:r>
          </a:p>
          <a:p>
            <a:r>
              <a:rPr lang="en-US" dirty="0"/>
              <a:t>The </a:t>
            </a:r>
            <a:r>
              <a:rPr lang="en-US" dirty="0">
                <a:latin typeface="Courier New" panose="02070309020205020404" pitchFamily="49" charset="0"/>
                <a:cs typeface="Courier New" panose="02070309020205020404" pitchFamily="49" charset="0"/>
              </a:rPr>
              <a:t>revert</a:t>
            </a:r>
            <a:r>
              <a:rPr lang="en-US" dirty="0"/>
              <a:t> command of the previous section is a powerful command that lets us undo the effects of any commit in the repository. However, both the original commit and the “undoing” commit are visible in the branch history (using the </a:t>
            </a:r>
            <a:r>
              <a:rPr lang="en-US" dirty="0">
                <a:latin typeface="Courier New" panose="02070309020205020404" pitchFamily="49" charset="0"/>
                <a:cs typeface="Courier New" panose="02070309020205020404" pitchFamily="49" charset="0"/>
              </a:rPr>
              <a:t>git</a:t>
            </a:r>
            <a:r>
              <a:rPr lang="en-US" dirty="0"/>
              <a:t> </a:t>
            </a:r>
            <a:r>
              <a:rPr lang="en-US" dirty="0">
                <a:latin typeface="Courier New" panose="02070309020205020404" pitchFamily="49" charset="0"/>
                <a:cs typeface="Courier New" panose="02070309020205020404" pitchFamily="49" charset="0"/>
              </a:rPr>
              <a:t>log</a:t>
            </a:r>
            <a:r>
              <a:rPr lang="en-US" dirty="0"/>
              <a:t> command).</a:t>
            </a:r>
          </a:p>
        </p:txBody>
      </p:sp>
    </p:spTree>
    <p:extLst>
      <p:ext uri="{BB962C8B-B14F-4D97-AF65-F5344CB8AC3E}">
        <p14:creationId xmlns:p14="http://schemas.microsoft.com/office/powerpoint/2010/main" val="2913109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8658-09A1-404A-9A5B-B8ACB6FBA540}"/>
              </a:ext>
            </a:extLst>
          </p:cNvPr>
          <p:cNvSpPr>
            <a:spLocks noGrp="1"/>
          </p:cNvSpPr>
          <p:nvPr>
            <p:ph type="title"/>
          </p:nvPr>
        </p:nvSpPr>
        <p:spPr/>
        <p:txBody>
          <a:bodyPr/>
          <a:lstStyle/>
          <a:p>
            <a:r>
              <a:rPr lang="en-US" dirty="0"/>
              <a:t>Removing Commits from a Branch</a:t>
            </a:r>
          </a:p>
        </p:txBody>
      </p:sp>
      <p:sp>
        <p:nvSpPr>
          <p:cNvPr id="3" name="Content Placeholder 2">
            <a:extLst>
              <a:ext uri="{FF2B5EF4-FFF2-40B4-BE49-F238E27FC236}">
                <a16:creationId xmlns:a16="http://schemas.microsoft.com/office/drawing/2014/main" id="{ED63466B-3B32-49FF-BFC5-3BF46DDBE43F}"/>
              </a:ext>
            </a:extLst>
          </p:cNvPr>
          <p:cNvSpPr>
            <a:spLocks noGrp="1"/>
          </p:cNvSpPr>
          <p:nvPr>
            <p:ph sz="quarter" idx="10"/>
          </p:nvPr>
        </p:nvSpPr>
        <p:spPr/>
        <p:txBody>
          <a:bodyPr/>
          <a:lstStyle/>
          <a:p>
            <a:r>
              <a:rPr lang="en-US" dirty="0"/>
              <a:t>When given a commit reference (i.e. a hash, branch or tag name), the </a:t>
            </a:r>
            <a:r>
              <a:rPr lang="en-US" dirty="0">
                <a:latin typeface="Courier New" panose="02070309020205020404" pitchFamily="49" charset="0"/>
                <a:cs typeface="Courier New" panose="02070309020205020404" pitchFamily="49" charset="0"/>
              </a:rPr>
              <a:t>reset</a:t>
            </a:r>
            <a:r>
              <a:rPr lang="en-US" dirty="0"/>
              <a:t> command will …</a:t>
            </a:r>
          </a:p>
          <a:p>
            <a:pPr marL="800100" lvl="1" indent="-342900">
              <a:buFont typeface="+mj-lt"/>
              <a:buAutoNum type="arabicPeriod"/>
            </a:pPr>
            <a:r>
              <a:rPr lang="en-US" dirty="0"/>
              <a:t>Rewrite the current branch to point to the specified commit</a:t>
            </a:r>
          </a:p>
          <a:p>
            <a:pPr marL="800100" lvl="1" indent="-342900">
              <a:buFont typeface="+mj-lt"/>
              <a:buAutoNum type="arabicPeriod"/>
            </a:pPr>
            <a:r>
              <a:rPr lang="en-US" dirty="0"/>
              <a:t>Optionally reset the staging area to match the specified commit</a:t>
            </a:r>
          </a:p>
          <a:p>
            <a:pPr marL="800100" lvl="1" indent="-342900">
              <a:buFont typeface="+mj-lt"/>
              <a:buAutoNum type="arabicPeriod"/>
            </a:pPr>
            <a:r>
              <a:rPr lang="en-US" dirty="0"/>
              <a:t>Optionally reset the working directory to match the specified commit</a:t>
            </a:r>
          </a:p>
          <a:p>
            <a:pPr marL="800100" lvl="1" indent="-342900">
              <a:buFont typeface="+mj-lt"/>
              <a:buAutoNum type="arabicPeriod"/>
            </a:pPr>
            <a:endParaRPr lang="en-US" dirty="0"/>
          </a:p>
          <a:p>
            <a:pPr lvl="1"/>
            <a:r>
              <a:rPr lang="en-US" dirty="0"/>
              <a:t>Our </a:t>
            </a:r>
            <a:r>
              <a:rPr lang="en-US" b="1" dirty="0"/>
              <a:t>master</a:t>
            </a:r>
            <a:r>
              <a:rPr lang="en-US" dirty="0"/>
              <a:t> branch now points to the </a:t>
            </a:r>
            <a:r>
              <a:rPr lang="en-US" dirty="0">
                <a:latin typeface="Courier New" panose="02070309020205020404" pitchFamily="49" charset="0"/>
                <a:cs typeface="Courier New" panose="02070309020205020404" pitchFamily="49" charset="0"/>
              </a:rPr>
              <a:t>v1</a:t>
            </a:r>
            <a:r>
              <a:rPr lang="en-US" dirty="0"/>
              <a:t> commit and other commits after </a:t>
            </a:r>
            <a:r>
              <a:rPr lang="en-US" dirty="0">
                <a:latin typeface="Courier New" panose="02070309020205020404" pitchFamily="49" charset="0"/>
                <a:cs typeface="Courier New" panose="02070309020205020404" pitchFamily="49" charset="0"/>
              </a:rPr>
              <a:t>v1</a:t>
            </a:r>
            <a:r>
              <a:rPr lang="en-US" dirty="0"/>
              <a:t> commit are no longer in the branch. The --hard parameter indicates that the working directory should be updated to be consistent with the new branch head.</a:t>
            </a:r>
          </a:p>
        </p:txBody>
      </p:sp>
      <p:pic>
        <p:nvPicPr>
          <p:cNvPr id="6" name="Picture 5">
            <a:extLst>
              <a:ext uri="{FF2B5EF4-FFF2-40B4-BE49-F238E27FC236}">
                <a16:creationId xmlns:a16="http://schemas.microsoft.com/office/drawing/2014/main" id="{0DC57FD2-4054-4D52-84A4-A285E552B0DD}"/>
              </a:ext>
            </a:extLst>
          </p:cNvPr>
          <p:cNvPicPr>
            <a:picLocks noChangeAspect="1"/>
          </p:cNvPicPr>
          <p:nvPr/>
        </p:nvPicPr>
        <p:blipFill>
          <a:blip r:embed="rId2"/>
          <a:stretch>
            <a:fillRect/>
          </a:stretch>
        </p:blipFill>
        <p:spPr>
          <a:xfrm>
            <a:off x="1520797" y="3897312"/>
            <a:ext cx="6572250" cy="352425"/>
          </a:xfrm>
          <a:prstGeom prst="rect">
            <a:avLst/>
          </a:prstGeom>
        </p:spPr>
      </p:pic>
    </p:spTree>
    <p:extLst>
      <p:ext uri="{BB962C8B-B14F-4D97-AF65-F5344CB8AC3E}">
        <p14:creationId xmlns:p14="http://schemas.microsoft.com/office/powerpoint/2010/main" val="1688260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5359-3F9D-4BD0-810F-95CB623E7D49}"/>
              </a:ext>
            </a:extLst>
          </p:cNvPr>
          <p:cNvSpPr>
            <a:spLocks noGrp="1"/>
          </p:cNvSpPr>
          <p:nvPr>
            <p:ph type="title"/>
          </p:nvPr>
        </p:nvSpPr>
        <p:spPr/>
        <p:txBody>
          <a:bodyPr/>
          <a:lstStyle/>
          <a:p>
            <a:r>
              <a:rPr lang="en-US" b="1" dirty="0">
                <a:latin typeface="+mn-lt"/>
              </a:rPr>
              <a:t>Updating The Last Commit</a:t>
            </a:r>
            <a:endParaRPr lang="en-US" dirty="0"/>
          </a:p>
        </p:txBody>
      </p:sp>
      <p:sp>
        <p:nvSpPr>
          <p:cNvPr id="3" name="Content Placeholder 2">
            <a:extLst>
              <a:ext uri="{FF2B5EF4-FFF2-40B4-BE49-F238E27FC236}">
                <a16:creationId xmlns:a16="http://schemas.microsoft.com/office/drawing/2014/main" id="{74990026-5F01-4768-BB4A-57998B068B23}"/>
              </a:ext>
            </a:extLst>
          </p:cNvPr>
          <p:cNvSpPr>
            <a:spLocks noGrp="1"/>
          </p:cNvSpPr>
          <p:nvPr>
            <p:ph sz="quarter" idx="10"/>
          </p:nvPr>
        </p:nvSpPr>
        <p:spPr/>
        <p:txBody>
          <a:bodyPr/>
          <a:lstStyle/>
          <a:p>
            <a:r>
              <a:rPr lang="en-US" dirty="0"/>
              <a:t>To </a:t>
            </a:r>
            <a:r>
              <a:rPr lang="en-US" b="1" dirty="0"/>
              <a:t>update the most-recent commit </a:t>
            </a:r>
            <a:r>
              <a:rPr lang="en-US" dirty="0"/>
              <a:t>instead of creating a new commit</a:t>
            </a:r>
          </a:p>
          <a:p>
            <a:pPr marL="0" indent="0">
              <a:buNone/>
            </a:pPr>
            <a:r>
              <a:rPr lang="en-US" b="1" dirty="0">
                <a:latin typeface="Consolas" panose="020B0609020204030204" pitchFamily="49" charset="0"/>
              </a:rPr>
              <a:t>	</a:t>
            </a:r>
            <a:r>
              <a:rPr lang="en-US" b="1" dirty="0">
                <a:latin typeface="Courier New" panose="02070309020205020404" pitchFamily="49" charset="0"/>
                <a:cs typeface="Courier New" panose="02070309020205020404" pitchFamily="49" charset="0"/>
              </a:rPr>
              <a:t>git commit --amend -m "Your new commit message"</a:t>
            </a:r>
          </a:p>
          <a:p>
            <a:r>
              <a:rPr lang="en-US" dirty="0"/>
              <a:t>The </a:t>
            </a:r>
            <a:r>
              <a:rPr lang="en-US" dirty="0">
                <a:latin typeface="Consolas" panose="020B0609020204030204" pitchFamily="49" charset="0"/>
              </a:rPr>
              <a:t>--no-edit </a:t>
            </a:r>
            <a:r>
              <a:rPr lang="en-US" dirty="0"/>
              <a:t>flag will allow you to make the amendment to your commit without changing its commit message.</a:t>
            </a:r>
          </a:p>
          <a:p>
            <a:r>
              <a:rPr lang="en-US" dirty="0"/>
              <a:t>Amended commits are actually entirely new commits and the previous commit will no longer be on your current branch. </a:t>
            </a:r>
          </a:p>
          <a:p>
            <a:endParaRPr lang="en-US" dirty="0"/>
          </a:p>
        </p:txBody>
      </p:sp>
      <p:pic>
        <p:nvPicPr>
          <p:cNvPr id="5" name="Picture 4">
            <a:extLst>
              <a:ext uri="{FF2B5EF4-FFF2-40B4-BE49-F238E27FC236}">
                <a16:creationId xmlns:a16="http://schemas.microsoft.com/office/drawing/2014/main" id="{D480099A-24AC-40DB-86B7-FF2A3BA2408E}"/>
              </a:ext>
            </a:extLst>
          </p:cNvPr>
          <p:cNvPicPr>
            <a:picLocks noChangeAspect="1"/>
          </p:cNvPicPr>
          <p:nvPr/>
        </p:nvPicPr>
        <p:blipFill>
          <a:blip r:embed="rId2"/>
          <a:stretch>
            <a:fillRect/>
          </a:stretch>
        </p:blipFill>
        <p:spPr>
          <a:xfrm>
            <a:off x="723119" y="4139390"/>
            <a:ext cx="5238750" cy="1247775"/>
          </a:xfrm>
          <a:prstGeom prst="rect">
            <a:avLst/>
          </a:prstGeom>
        </p:spPr>
      </p:pic>
      <p:pic>
        <p:nvPicPr>
          <p:cNvPr id="7" name="Picture 6">
            <a:extLst>
              <a:ext uri="{FF2B5EF4-FFF2-40B4-BE49-F238E27FC236}">
                <a16:creationId xmlns:a16="http://schemas.microsoft.com/office/drawing/2014/main" id="{899229C9-6E21-42B6-A6F4-F51B826F8DED}"/>
              </a:ext>
            </a:extLst>
          </p:cNvPr>
          <p:cNvPicPr>
            <a:picLocks noChangeAspect="1"/>
          </p:cNvPicPr>
          <p:nvPr/>
        </p:nvPicPr>
        <p:blipFill>
          <a:blip r:embed="rId3"/>
          <a:stretch>
            <a:fillRect/>
          </a:stretch>
        </p:blipFill>
        <p:spPr>
          <a:xfrm>
            <a:off x="6096000" y="4058427"/>
            <a:ext cx="5400675" cy="1409700"/>
          </a:xfrm>
          <a:prstGeom prst="rect">
            <a:avLst/>
          </a:prstGeom>
        </p:spPr>
      </p:pic>
    </p:spTree>
    <p:extLst>
      <p:ext uri="{BB962C8B-B14F-4D97-AF65-F5344CB8AC3E}">
        <p14:creationId xmlns:p14="http://schemas.microsoft.com/office/powerpoint/2010/main" val="892327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D895C2-F34A-4455-82CB-00365EA0A8CA}"/>
              </a:ext>
            </a:extLst>
          </p:cNvPr>
          <p:cNvPicPr>
            <a:picLocks noChangeAspect="1"/>
          </p:cNvPicPr>
          <p:nvPr/>
        </p:nvPicPr>
        <p:blipFill rotWithShape="1">
          <a:blip r:embed="rId2"/>
          <a:srcRect t="21025" r="-1" b="27292"/>
          <a:stretch/>
        </p:blipFill>
        <p:spPr>
          <a:xfrm>
            <a:off x="414338" y="481013"/>
            <a:ext cx="11368087" cy="5875337"/>
          </a:xfrm>
          <a:prstGeom prst="rect">
            <a:avLst/>
          </a:prstGeom>
          <a:noFill/>
        </p:spPr>
      </p:pic>
      <p:sp>
        <p:nvSpPr>
          <p:cNvPr id="12" name="Title 2">
            <a:extLst>
              <a:ext uri="{FF2B5EF4-FFF2-40B4-BE49-F238E27FC236}">
                <a16:creationId xmlns:a16="http://schemas.microsoft.com/office/drawing/2014/main" id="{7AC49C9A-2E78-4002-B453-50067973FB39}"/>
              </a:ext>
            </a:extLst>
          </p:cNvPr>
          <p:cNvSpPr>
            <a:spLocks noGrp="1"/>
          </p:cNvSpPr>
          <p:nvPr>
            <p:ph type="ctrTitle"/>
          </p:nvPr>
        </p:nvSpPr>
        <p:spPr>
          <a:xfrm>
            <a:off x="1701383" y="2552298"/>
            <a:ext cx="8789234" cy="1220477"/>
          </a:xfrm>
        </p:spPr>
        <p:txBody>
          <a:bodyPr>
            <a:normAutofit fontScale="90000"/>
          </a:bodyPr>
          <a:lstStyle/>
          <a:p>
            <a:r>
              <a:rPr lang="en-US" dirty="0"/>
              <a:t>Branch Operations</a:t>
            </a:r>
          </a:p>
        </p:txBody>
      </p:sp>
      <p:sp>
        <p:nvSpPr>
          <p:cNvPr id="14" name="Subtitle 3">
            <a:extLst>
              <a:ext uri="{FF2B5EF4-FFF2-40B4-BE49-F238E27FC236}">
                <a16:creationId xmlns:a16="http://schemas.microsoft.com/office/drawing/2014/main" id="{FC2A5DA5-78C7-4884-8504-D0DFE7520E13}"/>
              </a:ext>
            </a:extLst>
          </p:cNvPr>
          <p:cNvSpPr>
            <a:spLocks noGrp="1"/>
          </p:cNvSpPr>
          <p:nvPr>
            <p:ph type="subTitle" idx="1"/>
          </p:nvPr>
        </p:nvSpPr>
        <p:spPr>
          <a:xfrm>
            <a:off x="1701383" y="3919840"/>
            <a:ext cx="8789234" cy="846381"/>
          </a:xfrm>
        </p:spPr>
        <p:txBody>
          <a:bodyPr/>
          <a:lstStyle/>
          <a:p>
            <a:endParaRPr lang="en-US"/>
          </a:p>
        </p:txBody>
      </p:sp>
    </p:spTree>
    <p:extLst>
      <p:ext uri="{BB962C8B-B14F-4D97-AF65-F5344CB8AC3E}">
        <p14:creationId xmlns:p14="http://schemas.microsoft.com/office/powerpoint/2010/main" val="3169436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3304-4FD9-4295-A066-DB4C1931530A}"/>
              </a:ext>
            </a:extLst>
          </p:cNvPr>
          <p:cNvSpPr>
            <a:spLocks noGrp="1"/>
          </p:cNvSpPr>
          <p:nvPr>
            <p:ph type="title"/>
          </p:nvPr>
        </p:nvSpPr>
        <p:spPr/>
        <p:txBody>
          <a:bodyPr/>
          <a:lstStyle/>
          <a:p>
            <a:r>
              <a:rPr lang="en-US" b="1" dirty="0">
                <a:latin typeface="Consolas" panose="020B0609020204030204" pitchFamily="49" charset="0"/>
              </a:rPr>
              <a:t>git branch</a:t>
            </a:r>
            <a:endParaRPr lang="en-US" dirty="0"/>
          </a:p>
        </p:txBody>
      </p:sp>
      <p:sp>
        <p:nvSpPr>
          <p:cNvPr id="3" name="Content Placeholder 2">
            <a:extLst>
              <a:ext uri="{FF2B5EF4-FFF2-40B4-BE49-F238E27FC236}">
                <a16:creationId xmlns:a16="http://schemas.microsoft.com/office/drawing/2014/main" id="{A81A2D0F-84CD-4A5A-A435-FB2D22C0FAD8}"/>
              </a:ext>
            </a:extLst>
          </p:cNvPr>
          <p:cNvSpPr>
            <a:spLocks noGrp="1"/>
          </p:cNvSpPr>
          <p:nvPr>
            <p:ph sz="quarter" idx="10"/>
          </p:nvPr>
        </p:nvSpPr>
        <p:spPr/>
        <p:txBody>
          <a:bodyPr/>
          <a:lstStyle/>
          <a:p>
            <a:r>
              <a:rPr lang="en-US" sz="1600" dirty="0"/>
              <a:t>List all branch names in the repository, A branch is used to do development or make a fix to the project that won't affect the project. </a:t>
            </a:r>
          </a:p>
          <a:p>
            <a:r>
              <a:rPr lang="en-US" sz="1600" dirty="0"/>
              <a:t>Once you make the change on the branch, you can combine that branch into the master branch (merging).</a:t>
            </a:r>
          </a:p>
          <a:p>
            <a:pPr lvl="1"/>
            <a:r>
              <a:rPr lang="en-US" sz="1600" b="1" dirty="0">
                <a:latin typeface="Consolas" panose="020B0609020204030204" pitchFamily="49" charset="0"/>
              </a:rPr>
              <a:t>git branch &lt;</a:t>
            </a:r>
            <a:r>
              <a:rPr lang="en-US" sz="1600" b="1" dirty="0" err="1">
                <a:latin typeface="Consolas" panose="020B0609020204030204" pitchFamily="49" charset="0"/>
              </a:rPr>
              <a:t>branchname</a:t>
            </a:r>
            <a:r>
              <a:rPr lang="en-US" sz="1600" b="1" dirty="0">
                <a:latin typeface="Consolas" panose="020B0609020204030204" pitchFamily="49" charset="0"/>
              </a:rPr>
              <a:t>&gt;</a:t>
            </a:r>
            <a:r>
              <a:rPr lang="en-US" sz="1600" dirty="0"/>
              <a:t> will create a new branch</a:t>
            </a:r>
          </a:p>
          <a:p>
            <a:pPr lvl="1"/>
            <a:r>
              <a:rPr lang="en-US" sz="1600" b="1" dirty="0">
                <a:latin typeface="Consolas" panose="020B0609020204030204" pitchFamily="49" charset="0"/>
              </a:rPr>
              <a:t>git branch -d &lt;</a:t>
            </a:r>
            <a:r>
              <a:rPr lang="en-US" sz="1600" b="1" dirty="0" err="1">
                <a:latin typeface="Consolas" panose="020B0609020204030204" pitchFamily="49" charset="0"/>
              </a:rPr>
              <a:t>branchname</a:t>
            </a:r>
            <a:r>
              <a:rPr lang="en-US" sz="1600" b="1" dirty="0">
                <a:latin typeface="Consolas" panose="020B0609020204030204" pitchFamily="49" charset="0"/>
              </a:rPr>
              <a:t>&gt;</a:t>
            </a:r>
            <a:r>
              <a:rPr lang="en-US" sz="1600" dirty="0"/>
              <a:t> will delete a branch</a:t>
            </a:r>
          </a:p>
          <a:p>
            <a:pPr lvl="1"/>
            <a:r>
              <a:rPr lang="en-US" sz="1600" b="1" dirty="0">
                <a:latin typeface="Consolas" panose="020B0609020204030204" pitchFamily="49" charset="0"/>
              </a:rPr>
              <a:t>git checkout &lt;</a:t>
            </a:r>
            <a:r>
              <a:rPr lang="en-US" sz="1600" b="1" dirty="0" err="1">
                <a:latin typeface="Consolas" panose="020B0609020204030204" pitchFamily="49" charset="0"/>
              </a:rPr>
              <a:t>branchname</a:t>
            </a:r>
            <a:r>
              <a:rPr lang="en-US" sz="1600" b="1" dirty="0">
                <a:latin typeface="Consolas" panose="020B0609020204030204" pitchFamily="49" charset="0"/>
              </a:rPr>
              <a:t>&gt; </a:t>
            </a:r>
            <a:r>
              <a:rPr lang="en-US" sz="1600" dirty="0"/>
              <a:t>will switch to a branch</a:t>
            </a:r>
          </a:p>
          <a:p>
            <a:r>
              <a:rPr lang="en-US" sz="1600" dirty="0">
                <a:solidFill>
                  <a:srgbClr val="FF0000"/>
                </a:solidFill>
              </a:rPr>
              <a:t>You can't delete a branch that you're currently on. To delete a branch, you'd have to switch to either the master branch or create and switch to a new branch</a:t>
            </a:r>
            <a:r>
              <a:rPr lang="en-US" sz="1600" dirty="0"/>
              <a:t>.</a:t>
            </a:r>
          </a:p>
          <a:p>
            <a:endParaRPr lang="en-US" sz="1600" dirty="0"/>
          </a:p>
          <a:p>
            <a:endParaRPr lang="en-US" dirty="0"/>
          </a:p>
        </p:txBody>
      </p:sp>
      <p:pic>
        <p:nvPicPr>
          <p:cNvPr id="5" name="Picture 4">
            <a:extLst>
              <a:ext uri="{FF2B5EF4-FFF2-40B4-BE49-F238E27FC236}">
                <a16:creationId xmlns:a16="http://schemas.microsoft.com/office/drawing/2014/main" id="{79D9AC25-455E-4359-B25F-B8FD50CC83D2}"/>
              </a:ext>
            </a:extLst>
          </p:cNvPr>
          <p:cNvPicPr>
            <a:picLocks noChangeAspect="1"/>
          </p:cNvPicPr>
          <p:nvPr/>
        </p:nvPicPr>
        <p:blipFill>
          <a:blip r:embed="rId2"/>
          <a:stretch>
            <a:fillRect/>
          </a:stretch>
        </p:blipFill>
        <p:spPr>
          <a:xfrm>
            <a:off x="7818904" y="2656541"/>
            <a:ext cx="3403817" cy="2058894"/>
          </a:xfrm>
          <a:prstGeom prst="rect">
            <a:avLst/>
          </a:prstGeom>
        </p:spPr>
      </p:pic>
    </p:spTree>
    <p:extLst>
      <p:ext uri="{BB962C8B-B14F-4D97-AF65-F5344CB8AC3E}">
        <p14:creationId xmlns:p14="http://schemas.microsoft.com/office/powerpoint/2010/main" val="1725960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0CE3-D238-446F-893B-C5636C35BA6F}"/>
              </a:ext>
            </a:extLst>
          </p:cNvPr>
          <p:cNvSpPr>
            <a:spLocks noGrp="1"/>
          </p:cNvSpPr>
          <p:nvPr>
            <p:ph type="title"/>
          </p:nvPr>
        </p:nvSpPr>
        <p:spPr/>
        <p:txBody>
          <a:bodyPr/>
          <a:lstStyle/>
          <a:p>
            <a:r>
              <a:rPr lang="en-US" dirty="0"/>
              <a:t>Use Case: deal with multiple branches with different (and possibly conflicting) changes</a:t>
            </a:r>
          </a:p>
        </p:txBody>
      </p:sp>
      <p:sp>
        <p:nvSpPr>
          <p:cNvPr id="3" name="Content Placeholder 2">
            <a:extLst>
              <a:ext uri="{FF2B5EF4-FFF2-40B4-BE49-F238E27FC236}">
                <a16:creationId xmlns:a16="http://schemas.microsoft.com/office/drawing/2014/main" id="{65C9B3A1-3B1A-4493-9A7E-F94D9FEA8A9C}"/>
              </a:ext>
            </a:extLst>
          </p:cNvPr>
          <p:cNvSpPr>
            <a:spLocks noGrp="1"/>
          </p:cNvSpPr>
          <p:nvPr>
            <p:ph sz="quarter" idx="10"/>
          </p:nvPr>
        </p:nvSpPr>
        <p:spPr/>
        <p:txBody>
          <a:bodyPr>
            <a:normAutofit fontScale="92500" lnSpcReduction="20000"/>
          </a:bodyPr>
          <a:lstStyle/>
          <a:p>
            <a:pPr marL="342900" indent="-342900">
              <a:buFont typeface="+mj-lt"/>
              <a:buAutoNum type="arabicPeriod"/>
            </a:pPr>
            <a:r>
              <a:rPr lang="en-US" sz="1400" dirty="0"/>
              <a:t>In </a:t>
            </a:r>
            <a:r>
              <a:rPr lang="en-US" sz="1400" dirty="0">
                <a:latin typeface="Courier New" panose="02070309020205020404" pitchFamily="49" charset="0"/>
                <a:cs typeface="Courier New" panose="02070309020205020404" pitchFamily="49" charset="0"/>
              </a:rPr>
              <a:t>order</a:t>
            </a:r>
            <a:r>
              <a:rPr lang="en-US" sz="1400" dirty="0"/>
              <a:t> branch</a:t>
            </a:r>
          </a:p>
          <a:p>
            <a:pPr marL="857250" lvl="1" indent="-400050">
              <a:buFont typeface="+mj-lt"/>
              <a:buAutoNum type="romanLcPeriod"/>
            </a:pPr>
            <a:r>
              <a:rPr lang="en-US" sz="1400" dirty="0"/>
              <a:t>Add a new file named </a:t>
            </a:r>
            <a:r>
              <a:rPr lang="en-US" sz="1400" dirty="0">
                <a:latin typeface="Courier New" panose="02070309020205020404" pitchFamily="49" charset="0"/>
                <a:cs typeface="Courier New" panose="02070309020205020404" pitchFamily="49" charset="0"/>
              </a:rPr>
              <a:t>order.js </a:t>
            </a:r>
            <a:r>
              <a:rPr lang="en-US" sz="1400" dirty="0"/>
              <a:t>with </a:t>
            </a:r>
            <a:r>
              <a:rPr lang="en-US" sz="1400" dirty="0" err="1">
                <a:latin typeface="Courier New" panose="02070309020205020404" pitchFamily="49" charset="0"/>
                <a:cs typeface="Courier New" panose="02070309020205020404" pitchFamily="49" charset="0"/>
              </a:rPr>
              <a:t>placeOrder</a:t>
            </a:r>
            <a:r>
              <a:rPr lang="en-US" sz="1400" dirty="0">
                <a:latin typeface="Courier New" panose="02070309020205020404" pitchFamily="49" charset="0"/>
                <a:cs typeface="Courier New" panose="02070309020205020404" pitchFamily="49" charset="0"/>
              </a:rPr>
              <a:t>()</a:t>
            </a:r>
          </a:p>
          <a:p>
            <a:pPr marL="857250" lvl="1" indent="-400050">
              <a:buFont typeface="+mj-lt"/>
              <a:buAutoNum type="romanLcPeriod"/>
            </a:pPr>
            <a:r>
              <a:rPr lang="en-US" sz="1400" dirty="0"/>
              <a:t>Call </a:t>
            </a:r>
            <a:r>
              <a:rPr lang="en-US" sz="1400" dirty="0" err="1">
                <a:latin typeface="Courier New" panose="02070309020205020404" pitchFamily="49" charset="0"/>
                <a:cs typeface="Courier New" panose="02070309020205020404" pitchFamily="49" charset="0"/>
              </a:rPr>
              <a:t>placeOrder</a:t>
            </a:r>
            <a:r>
              <a:rPr lang="en-US" sz="1400" dirty="0">
                <a:latin typeface="Courier New" panose="02070309020205020404" pitchFamily="49" charset="0"/>
                <a:cs typeface="Courier New" panose="02070309020205020404" pitchFamily="49" charset="0"/>
              </a:rPr>
              <a:t>() </a:t>
            </a:r>
            <a:r>
              <a:rPr lang="en-US" sz="1400" dirty="0"/>
              <a:t>in </a:t>
            </a:r>
            <a:r>
              <a:rPr lang="en-US" sz="1400" dirty="0">
                <a:latin typeface="Courier New" panose="02070309020205020404" pitchFamily="49" charset="0"/>
                <a:cs typeface="Courier New" panose="02070309020205020404" pitchFamily="49" charset="0"/>
              </a:rPr>
              <a:t>hello.js</a:t>
            </a:r>
          </a:p>
          <a:p>
            <a:pPr marL="857250" lvl="1" indent="-400050">
              <a:buFont typeface="+mj-lt"/>
              <a:buAutoNum type="romanLcPeriod"/>
            </a:pPr>
            <a:r>
              <a:rPr lang="en-US" sz="1400" dirty="0"/>
              <a:t>Add and commit</a:t>
            </a:r>
          </a:p>
          <a:p>
            <a:pPr marL="342900" indent="-342900">
              <a:buFont typeface="+mj-lt"/>
              <a:buAutoNum type="arabicPeriod"/>
            </a:pPr>
            <a:r>
              <a:rPr lang="en-US" sz="1400" dirty="0"/>
              <a:t>Switch to </a:t>
            </a:r>
            <a:r>
              <a:rPr lang="en-US" sz="1400" dirty="0">
                <a:latin typeface="Courier New" panose="02070309020205020404" pitchFamily="49" charset="0"/>
                <a:cs typeface="Courier New" panose="02070309020205020404" pitchFamily="49" charset="0"/>
              </a:rPr>
              <a:t>master</a:t>
            </a:r>
            <a:r>
              <a:rPr lang="en-US" sz="1400" dirty="0"/>
              <a:t> branch</a:t>
            </a:r>
          </a:p>
          <a:p>
            <a:pPr marL="857250" lvl="1" indent="-400050">
              <a:buFont typeface="+mj-lt"/>
              <a:buAutoNum type="romanLcPeriod"/>
            </a:pPr>
            <a:r>
              <a:rPr lang="en-US" sz="1400" dirty="0">
                <a:latin typeface="Courier New" panose="02070309020205020404" pitchFamily="49" charset="0"/>
                <a:cs typeface="Courier New" panose="02070309020205020404" pitchFamily="49" charset="0"/>
              </a:rPr>
              <a:t>hello.js </a:t>
            </a:r>
            <a:r>
              <a:rPr lang="en-US" sz="1400" dirty="0"/>
              <a:t>remains no change</a:t>
            </a:r>
          </a:p>
          <a:p>
            <a:pPr marL="342900" indent="-342900">
              <a:buFont typeface="+mj-lt"/>
              <a:buAutoNum type="arabicPeriod"/>
            </a:pPr>
            <a:r>
              <a:rPr lang="en-US" dirty="0"/>
              <a:t>Switch to master branch</a:t>
            </a:r>
          </a:p>
          <a:p>
            <a:pPr marL="857250" lvl="1" indent="-400050">
              <a:buFont typeface="+mj-lt"/>
              <a:buAutoNum type="romanLcPeriod"/>
            </a:pPr>
            <a:r>
              <a:rPr lang="en-US" dirty="0">
                <a:latin typeface="Courier New" panose="02070309020205020404" pitchFamily="49" charset="0"/>
                <a:cs typeface="Courier New" panose="02070309020205020404" pitchFamily="49" charset="0"/>
              </a:rPr>
              <a:t>git checkout master</a:t>
            </a:r>
          </a:p>
          <a:p>
            <a:pPr marL="342900" indent="-342900">
              <a:buFont typeface="+mj-lt"/>
              <a:buAutoNum type="arabicPeriod"/>
            </a:pPr>
            <a:r>
              <a:rPr lang="en-US" dirty="0"/>
              <a:t>Create and commit README to master</a:t>
            </a:r>
          </a:p>
          <a:p>
            <a:pPr marL="857250" lvl="1" indent="-400050">
              <a:buFont typeface="+mj-lt"/>
              <a:buAutoNum type="romanLcPeriod"/>
            </a:pPr>
            <a:r>
              <a:rPr lang="en-US" sz="1400" dirty="0">
                <a:latin typeface="Courier New" panose="02070309020205020404" pitchFamily="49" charset="0"/>
                <a:cs typeface="Courier New" panose="02070309020205020404" pitchFamily="49" charset="0"/>
              </a:rPr>
              <a:t>git add README</a:t>
            </a:r>
          </a:p>
          <a:p>
            <a:pPr marL="857250" lvl="1" indent="-400050">
              <a:buFont typeface="+mj-lt"/>
              <a:buAutoNum type="romanLcPeriod"/>
            </a:pPr>
            <a:r>
              <a:rPr lang="en-US" sz="1400" dirty="0">
                <a:latin typeface="Courier New" panose="02070309020205020404" pitchFamily="49" charset="0"/>
                <a:cs typeface="Courier New" panose="02070309020205020404" pitchFamily="49" charset="0"/>
              </a:rPr>
              <a:t>git commit -m "Added README"</a:t>
            </a:r>
            <a:endParaRPr lang="en-US" sz="1400" dirty="0"/>
          </a:p>
        </p:txBody>
      </p:sp>
      <p:pic>
        <p:nvPicPr>
          <p:cNvPr id="9" name="Picture 8">
            <a:extLst>
              <a:ext uri="{FF2B5EF4-FFF2-40B4-BE49-F238E27FC236}">
                <a16:creationId xmlns:a16="http://schemas.microsoft.com/office/drawing/2014/main" id="{9353FAF0-9AE5-48C1-BE40-54E4D0550925}"/>
              </a:ext>
            </a:extLst>
          </p:cNvPr>
          <p:cNvPicPr>
            <a:picLocks noChangeAspect="1"/>
          </p:cNvPicPr>
          <p:nvPr/>
        </p:nvPicPr>
        <p:blipFill>
          <a:blip r:embed="rId2"/>
          <a:stretch>
            <a:fillRect/>
          </a:stretch>
        </p:blipFill>
        <p:spPr>
          <a:xfrm>
            <a:off x="6096000" y="2692400"/>
            <a:ext cx="5448300" cy="2057400"/>
          </a:xfrm>
          <a:prstGeom prst="rect">
            <a:avLst/>
          </a:prstGeom>
        </p:spPr>
      </p:pic>
    </p:spTree>
    <p:extLst>
      <p:ext uri="{BB962C8B-B14F-4D97-AF65-F5344CB8AC3E}">
        <p14:creationId xmlns:p14="http://schemas.microsoft.com/office/powerpoint/2010/main" val="3063974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6AAF-EA45-4B84-B5F9-0FD114E7035E}"/>
              </a:ext>
            </a:extLst>
          </p:cNvPr>
          <p:cNvSpPr>
            <a:spLocks noGrp="1"/>
          </p:cNvSpPr>
          <p:nvPr>
            <p:ph type="title"/>
          </p:nvPr>
        </p:nvSpPr>
        <p:spPr/>
        <p:txBody>
          <a:bodyPr/>
          <a:lstStyle/>
          <a:p>
            <a:r>
              <a:rPr lang="en-US" sz="2400" b="1" dirty="0">
                <a:latin typeface="Consolas" panose="020B0609020204030204" pitchFamily="49" charset="0"/>
              </a:rPr>
              <a:t>git merge &lt;name-of-branch-to-merge-in&gt;</a:t>
            </a:r>
            <a:endParaRPr lang="en-US" dirty="0"/>
          </a:p>
        </p:txBody>
      </p:sp>
      <p:sp>
        <p:nvSpPr>
          <p:cNvPr id="3" name="Content Placeholder 2">
            <a:extLst>
              <a:ext uri="{FF2B5EF4-FFF2-40B4-BE49-F238E27FC236}">
                <a16:creationId xmlns:a16="http://schemas.microsoft.com/office/drawing/2014/main" id="{2F59E8E3-F9EE-47DF-BEBA-BA491170B829}"/>
              </a:ext>
            </a:extLst>
          </p:cNvPr>
          <p:cNvSpPr>
            <a:spLocks noGrp="1"/>
          </p:cNvSpPr>
          <p:nvPr>
            <p:ph sz="quarter" idx="10"/>
          </p:nvPr>
        </p:nvSpPr>
        <p:spPr>
          <a:xfrm>
            <a:off x="838200" y="1265238"/>
            <a:ext cx="4567518" cy="4911725"/>
          </a:xfrm>
          <a:ln>
            <a:solidFill>
              <a:schemeClr val="accent4">
                <a:lumMod val="60000"/>
                <a:lumOff val="40000"/>
              </a:schemeClr>
            </a:solidFill>
          </a:ln>
        </p:spPr>
        <p:txBody>
          <a:bodyPr>
            <a:noAutofit/>
          </a:bodyPr>
          <a:lstStyle/>
          <a:p>
            <a:pPr>
              <a:spcBef>
                <a:spcPts val="0"/>
              </a:spcBef>
            </a:pPr>
            <a:r>
              <a:rPr lang="en-US" sz="1200" dirty="0"/>
              <a:t>Merging brings the changes in two branches together.</a:t>
            </a:r>
          </a:p>
          <a:p>
            <a:pPr>
              <a:spcBef>
                <a:spcPts val="0"/>
              </a:spcBef>
            </a:pPr>
            <a:endParaRPr lang="en-US" sz="1200" dirty="0"/>
          </a:p>
          <a:p>
            <a:pPr>
              <a:spcBef>
                <a:spcPts val="0"/>
              </a:spcBef>
            </a:pPr>
            <a:r>
              <a:rPr lang="en-US" sz="1200" dirty="0"/>
              <a:t>Steps:</a:t>
            </a:r>
          </a:p>
          <a:p>
            <a:pPr lvl="1">
              <a:spcBef>
                <a:spcPts val="0"/>
              </a:spcBef>
            </a:pPr>
            <a:r>
              <a:rPr lang="en-US" sz="1200" b="1" dirty="0">
                <a:latin typeface="Courier New" panose="02070309020205020404" pitchFamily="49" charset="0"/>
                <a:cs typeface="Courier New" panose="02070309020205020404" pitchFamily="49" charset="0"/>
              </a:rPr>
              <a:t>git checkout &lt;</a:t>
            </a:r>
            <a:r>
              <a:rPr lang="en-US" sz="1200" b="1" dirty="0" err="1">
                <a:latin typeface="Courier New" panose="02070309020205020404" pitchFamily="49" charset="0"/>
                <a:cs typeface="Courier New" panose="02070309020205020404" pitchFamily="49" charset="0"/>
              </a:rPr>
              <a:t>branchname</a:t>
            </a:r>
            <a:r>
              <a:rPr lang="en-US" sz="1200" b="1" dirty="0">
                <a:latin typeface="Courier New" panose="02070309020205020404" pitchFamily="49" charset="0"/>
                <a:cs typeface="Courier New" panose="02070309020205020404" pitchFamily="49" charset="0"/>
              </a:rPr>
              <a:t>&gt; </a:t>
            </a:r>
            <a:r>
              <a:rPr lang="en-US" sz="1200" dirty="0"/>
              <a:t>- switch to the branch you want to merge other changes</a:t>
            </a:r>
          </a:p>
          <a:p>
            <a:pPr lvl="1">
              <a:spcBef>
                <a:spcPts val="0"/>
              </a:spcBef>
            </a:pPr>
            <a:r>
              <a:rPr lang="en-US" sz="1200" b="1" dirty="0">
                <a:latin typeface="Courier New" panose="02070309020205020404" pitchFamily="49" charset="0"/>
                <a:cs typeface="Courier New" panose="02070309020205020404" pitchFamily="49" charset="0"/>
              </a:rPr>
              <a:t>git merge &lt;name-of-branch-to-merge-in&gt; </a:t>
            </a:r>
            <a:r>
              <a:rPr lang="en-US" sz="1200" dirty="0"/>
              <a:t>- merge</a:t>
            </a:r>
          </a:p>
          <a:p>
            <a:pPr marL="457200" lvl="1" indent="0">
              <a:spcBef>
                <a:spcPts val="0"/>
              </a:spcBef>
              <a:buNone/>
            </a:pPr>
            <a:endParaRPr lang="en-US" sz="1200" dirty="0"/>
          </a:p>
        </p:txBody>
      </p:sp>
      <p:pic>
        <p:nvPicPr>
          <p:cNvPr id="5" name="Picture 4">
            <a:extLst>
              <a:ext uri="{FF2B5EF4-FFF2-40B4-BE49-F238E27FC236}">
                <a16:creationId xmlns:a16="http://schemas.microsoft.com/office/drawing/2014/main" id="{4A2D0771-3C9C-4DE3-A987-423E192FE2FC}"/>
              </a:ext>
            </a:extLst>
          </p:cNvPr>
          <p:cNvPicPr>
            <a:picLocks noChangeAspect="1"/>
          </p:cNvPicPr>
          <p:nvPr/>
        </p:nvPicPr>
        <p:blipFill>
          <a:blip r:embed="rId3"/>
          <a:stretch>
            <a:fillRect/>
          </a:stretch>
        </p:blipFill>
        <p:spPr>
          <a:xfrm>
            <a:off x="5495365" y="1811337"/>
            <a:ext cx="6257925" cy="3819525"/>
          </a:xfrm>
          <a:prstGeom prst="rect">
            <a:avLst/>
          </a:prstGeom>
        </p:spPr>
      </p:pic>
      <p:sp>
        <p:nvSpPr>
          <p:cNvPr id="6" name="TextBox 5">
            <a:extLst>
              <a:ext uri="{FF2B5EF4-FFF2-40B4-BE49-F238E27FC236}">
                <a16:creationId xmlns:a16="http://schemas.microsoft.com/office/drawing/2014/main" id="{BF356C8B-4A1D-4712-A308-83441CE5283E}"/>
              </a:ext>
            </a:extLst>
          </p:cNvPr>
          <p:cNvSpPr txBox="1"/>
          <p:nvPr/>
        </p:nvSpPr>
        <p:spPr>
          <a:xfrm>
            <a:off x="5495365" y="1375193"/>
            <a:ext cx="3703193" cy="369332"/>
          </a:xfrm>
          <a:prstGeom prst="rect">
            <a:avLst/>
          </a:prstGeom>
          <a:noFill/>
        </p:spPr>
        <p:txBody>
          <a:bodyPr wrap="none" rtlCol="0">
            <a:spAutoFit/>
          </a:bodyPr>
          <a:lstStyle/>
          <a:p>
            <a:r>
              <a:rPr lang="en-US" dirty="0"/>
              <a:t>Merge </a:t>
            </a:r>
            <a:r>
              <a:rPr lang="en-US" dirty="0">
                <a:latin typeface="Courier New" panose="02070309020205020404" pitchFamily="49" charset="0"/>
                <a:cs typeface="Courier New" panose="02070309020205020404" pitchFamily="49" charset="0"/>
              </a:rPr>
              <a:t>master</a:t>
            </a:r>
            <a:r>
              <a:rPr lang="en-US" dirty="0"/>
              <a:t> to </a:t>
            </a:r>
            <a:r>
              <a:rPr lang="en-US" dirty="0">
                <a:latin typeface="Courier New" panose="02070309020205020404" pitchFamily="49" charset="0"/>
                <a:cs typeface="Courier New" panose="02070309020205020404" pitchFamily="49" charset="0"/>
              </a:rPr>
              <a:t>order</a:t>
            </a:r>
            <a:r>
              <a:rPr lang="en-US" dirty="0"/>
              <a:t> branch</a:t>
            </a:r>
          </a:p>
        </p:txBody>
      </p:sp>
    </p:spTree>
    <p:extLst>
      <p:ext uri="{BB962C8B-B14F-4D97-AF65-F5344CB8AC3E}">
        <p14:creationId xmlns:p14="http://schemas.microsoft.com/office/powerpoint/2010/main" val="1703905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8A7E-0766-419E-9B16-151B3646615F}"/>
              </a:ext>
            </a:extLst>
          </p:cNvPr>
          <p:cNvSpPr>
            <a:spLocks noGrp="1"/>
          </p:cNvSpPr>
          <p:nvPr>
            <p:ph type="title"/>
          </p:nvPr>
        </p:nvSpPr>
        <p:spPr/>
        <p:txBody>
          <a:bodyPr/>
          <a:lstStyle/>
          <a:p>
            <a:r>
              <a:rPr lang="en-US" dirty="0"/>
              <a:t>Use Case: Merge Conflict</a:t>
            </a:r>
          </a:p>
        </p:txBody>
      </p:sp>
      <p:sp>
        <p:nvSpPr>
          <p:cNvPr id="3" name="Content Placeholder 2">
            <a:extLst>
              <a:ext uri="{FF2B5EF4-FFF2-40B4-BE49-F238E27FC236}">
                <a16:creationId xmlns:a16="http://schemas.microsoft.com/office/drawing/2014/main" id="{342F2D82-D730-4736-8873-E8A41AF8872A}"/>
              </a:ext>
            </a:extLst>
          </p:cNvPr>
          <p:cNvSpPr>
            <a:spLocks noGrp="1"/>
          </p:cNvSpPr>
          <p:nvPr>
            <p:ph sz="quarter" idx="10"/>
          </p:nvPr>
        </p:nvSpPr>
        <p:spPr>
          <a:xfrm>
            <a:off x="838200" y="1265238"/>
            <a:ext cx="5643282" cy="4911725"/>
          </a:xfrm>
        </p:spPr>
        <p:txBody>
          <a:bodyPr/>
          <a:lstStyle/>
          <a:p>
            <a:pPr marL="342900" indent="-342900">
              <a:spcBef>
                <a:spcPts val="0"/>
              </a:spcBef>
              <a:buFont typeface="+mj-lt"/>
              <a:buAutoNum type="arabicPeriod"/>
            </a:pPr>
            <a:r>
              <a:rPr lang="en-US" dirty="0"/>
              <a:t>Switch to </a:t>
            </a:r>
            <a:r>
              <a:rPr lang="en-US" dirty="0">
                <a:latin typeface="Courier New" panose="02070309020205020404" pitchFamily="49" charset="0"/>
                <a:cs typeface="Courier New" panose="02070309020205020404" pitchFamily="49" charset="0"/>
              </a:rPr>
              <a:t>master</a:t>
            </a:r>
            <a:r>
              <a:rPr lang="en-US" dirty="0"/>
              <a:t>, edit </a:t>
            </a:r>
            <a:r>
              <a:rPr lang="en-US" dirty="0">
                <a:latin typeface="Courier New" panose="02070309020205020404" pitchFamily="49" charset="0"/>
                <a:cs typeface="Courier New" panose="02070309020205020404" pitchFamily="49" charset="0"/>
              </a:rPr>
              <a:t>hello.js</a:t>
            </a:r>
            <a:r>
              <a:rPr lang="en-US" dirty="0"/>
              <a:t>, then commit to </a:t>
            </a:r>
            <a:r>
              <a:rPr lang="en-US" dirty="0">
                <a:latin typeface="Courier New" panose="02070309020205020404" pitchFamily="49" charset="0"/>
                <a:cs typeface="Courier New" panose="02070309020205020404" pitchFamily="49" charset="0"/>
              </a:rPr>
              <a:t>master</a:t>
            </a:r>
          </a:p>
          <a:p>
            <a:pPr marL="857250" lvl="1" indent="-400050">
              <a:spcBef>
                <a:spcPts val="0"/>
              </a:spcBef>
              <a:buFont typeface="+mj-lt"/>
              <a:buAutoNum type="romanLcPeriod"/>
            </a:pPr>
            <a:r>
              <a:rPr lang="en-US" dirty="0">
                <a:latin typeface="Courier New" panose="02070309020205020404" pitchFamily="49" charset="0"/>
                <a:cs typeface="Courier New" panose="02070309020205020404" pitchFamily="49" charset="0"/>
              </a:rPr>
              <a:t>notepad hello.js</a:t>
            </a:r>
          </a:p>
          <a:p>
            <a:pPr marL="857250" lvl="1" indent="-400050">
              <a:spcBef>
                <a:spcPts val="0"/>
              </a:spcBef>
              <a:buFont typeface="+mj-lt"/>
              <a:buAutoNum type="romanLcPeriod"/>
            </a:pPr>
            <a:r>
              <a:rPr lang="en-US" dirty="0">
                <a:latin typeface="Courier New" panose="02070309020205020404" pitchFamily="49" charset="0"/>
                <a:cs typeface="Courier New" panose="02070309020205020404" pitchFamily="49" charset="0"/>
              </a:rPr>
              <a:t>git add hello.js</a:t>
            </a:r>
          </a:p>
          <a:p>
            <a:pPr marL="857250" lvl="1" indent="-400050">
              <a:spcBef>
                <a:spcPts val="0"/>
              </a:spcBef>
              <a:buFont typeface="+mj-lt"/>
              <a:buAutoNum type="romanLcPeriod"/>
            </a:pPr>
            <a:r>
              <a:rPr lang="en-US" dirty="0">
                <a:latin typeface="Courier New" panose="02070309020205020404" pitchFamily="49" charset="0"/>
                <a:cs typeface="Courier New" panose="02070309020205020404" pitchFamily="49" charset="0"/>
              </a:rPr>
              <a:t>git commit –m </a:t>
            </a:r>
            <a:r>
              <a:rPr lang="en-US" sz="1600" dirty="0">
                <a:latin typeface="Courier New" panose="02070309020205020404" pitchFamily="49" charset="0"/>
                <a:cs typeface="Courier New" panose="02070309020205020404" pitchFamily="49" charset="0"/>
              </a:rPr>
              <a:t>"Changes in master"</a:t>
            </a:r>
            <a:endParaRPr lang="en-US" dirty="0">
              <a:latin typeface="Courier New" panose="02070309020205020404" pitchFamily="49" charset="0"/>
              <a:cs typeface="Courier New" panose="02070309020205020404" pitchFamily="49" charset="0"/>
            </a:endParaRPr>
          </a:p>
          <a:p>
            <a:pPr marL="342900" indent="-342900">
              <a:spcBef>
                <a:spcPts val="0"/>
              </a:spcBef>
              <a:buFont typeface="+mj-lt"/>
              <a:buAutoNum type="arabicPeriod"/>
            </a:pPr>
            <a:r>
              <a:rPr lang="en-US" dirty="0"/>
              <a:t>Merge</a:t>
            </a:r>
            <a:r>
              <a:rPr lang="en-US" dirty="0">
                <a:latin typeface="Courier New" panose="02070309020205020404" pitchFamily="49" charset="0"/>
                <a:cs typeface="Courier New" panose="02070309020205020404" pitchFamily="49" charset="0"/>
              </a:rPr>
              <a:t> master </a:t>
            </a:r>
            <a:r>
              <a:rPr lang="en-US" dirty="0"/>
              <a:t>to</a:t>
            </a:r>
            <a:r>
              <a:rPr lang="en-US" dirty="0">
                <a:latin typeface="Courier New" panose="02070309020205020404" pitchFamily="49" charset="0"/>
                <a:cs typeface="Courier New" panose="02070309020205020404" pitchFamily="49" charset="0"/>
              </a:rPr>
              <a:t> order</a:t>
            </a:r>
            <a:r>
              <a:rPr lang="en-US" dirty="0"/>
              <a:t> branch</a:t>
            </a:r>
          </a:p>
          <a:p>
            <a:pPr marL="857250" lvl="1" indent="-400050">
              <a:spcBef>
                <a:spcPts val="0"/>
              </a:spcBef>
              <a:buFont typeface="+mj-lt"/>
              <a:buAutoNum type="romanLcPeriod"/>
            </a:pPr>
            <a:r>
              <a:rPr lang="en-US" dirty="0">
                <a:latin typeface="Courier New" panose="02070309020205020404" pitchFamily="49" charset="0"/>
                <a:cs typeface="Courier New" panose="02070309020205020404" pitchFamily="49" charset="0"/>
              </a:rPr>
              <a:t>git merge master</a:t>
            </a:r>
          </a:p>
          <a:p>
            <a:pPr marL="342900" indent="-342900">
              <a:spcBef>
                <a:spcPts val="0"/>
              </a:spcBef>
              <a:buFont typeface="+mj-lt"/>
              <a:buAutoNum type="arabicPeriod"/>
            </a:pPr>
            <a:r>
              <a:rPr lang="en-US" dirty="0"/>
              <a:t>Conflict happens</a:t>
            </a:r>
          </a:p>
          <a:p>
            <a:pPr marL="857250" lvl="1" indent="-400050">
              <a:spcBef>
                <a:spcPts val="0"/>
              </a:spcBef>
              <a:buFont typeface="+mj-lt"/>
              <a:buAutoNum type="romanLcPeriod"/>
            </a:pPr>
            <a:r>
              <a:rPr lang="en-US" dirty="0">
                <a:latin typeface="Courier New" panose="02070309020205020404" pitchFamily="49" charset="0"/>
                <a:cs typeface="Courier New" panose="02070309020205020404" pitchFamily="49" charset="0"/>
              </a:rPr>
              <a:t>notepad hello.js</a:t>
            </a:r>
          </a:p>
          <a:p>
            <a:pPr marL="342900" indent="-342900">
              <a:spcBef>
                <a:spcPts val="0"/>
              </a:spcBef>
              <a:buFont typeface="+mj-lt"/>
              <a:buAutoNum type="arabicPeriod"/>
            </a:pPr>
            <a:endParaRPr lang="en-US"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D9B0B98D-97F4-4195-9AE5-DDA4FBFF250D}"/>
              </a:ext>
            </a:extLst>
          </p:cNvPr>
          <p:cNvPicPr>
            <a:picLocks noChangeAspect="1"/>
          </p:cNvPicPr>
          <p:nvPr/>
        </p:nvPicPr>
        <p:blipFill>
          <a:blip r:embed="rId2"/>
          <a:stretch>
            <a:fillRect/>
          </a:stretch>
        </p:blipFill>
        <p:spPr>
          <a:xfrm>
            <a:off x="5956627" y="1551045"/>
            <a:ext cx="5397173" cy="3453523"/>
          </a:xfrm>
          <a:prstGeom prst="rect">
            <a:avLst/>
          </a:prstGeom>
          <a:ln>
            <a:solidFill>
              <a:schemeClr val="accent4">
                <a:lumMod val="60000"/>
                <a:lumOff val="40000"/>
              </a:schemeClr>
            </a:solidFill>
          </a:ln>
        </p:spPr>
      </p:pic>
    </p:spTree>
    <p:extLst>
      <p:ext uri="{BB962C8B-B14F-4D97-AF65-F5344CB8AC3E}">
        <p14:creationId xmlns:p14="http://schemas.microsoft.com/office/powerpoint/2010/main" val="1866549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7DFD-867E-4581-B9E5-0A34B1AFA60C}"/>
              </a:ext>
            </a:extLst>
          </p:cNvPr>
          <p:cNvSpPr>
            <a:spLocks noGrp="1"/>
          </p:cNvSpPr>
          <p:nvPr>
            <p:ph type="title"/>
          </p:nvPr>
        </p:nvSpPr>
        <p:spPr/>
        <p:txBody>
          <a:bodyPr/>
          <a:lstStyle/>
          <a:p>
            <a:r>
              <a:rPr lang="en-US" b="1" dirty="0">
                <a:latin typeface="+mn-lt"/>
              </a:rPr>
              <a:t>Fix Merge Conflict</a:t>
            </a:r>
            <a:endParaRPr lang="en-US" dirty="0"/>
          </a:p>
        </p:txBody>
      </p:sp>
      <p:sp>
        <p:nvSpPr>
          <p:cNvPr id="3" name="Content Placeholder 2">
            <a:extLst>
              <a:ext uri="{FF2B5EF4-FFF2-40B4-BE49-F238E27FC236}">
                <a16:creationId xmlns:a16="http://schemas.microsoft.com/office/drawing/2014/main" id="{13DBAE4A-CE07-4385-B265-67A44E976328}"/>
              </a:ext>
            </a:extLst>
          </p:cNvPr>
          <p:cNvSpPr>
            <a:spLocks noGrp="1"/>
          </p:cNvSpPr>
          <p:nvPr>
            <p:ph sz="quarter" idx="10"/>
          </p:nvPr>
        </p:nvSpPr>
        <p:spPr/>
        <p:txBody>
          <a:bodyPr>
            <a:noAutofit/>
          </a:bodyPr>
          <a:lstStyle/>
          <a:p>
            <a:pPr>
              <a:spcBef>
                <a:spcPts val="0"/>
              </a:spcBef>
            </a:pPr>
            <a:r>
              <a:rPr lang="en-US" sz="1400" dirty="0"/>
              <a:t>A merge conflict will happen when the exact same line is changed in separate branches.</a:t>
            </a:r>
          </a:p>
          <a:p>
            <a:pPr marL="457200" lvl="1" indent="0">
              <a:spcBef>
                <a:spcPts val="0"/>
              </a:spcBef>
              <a:buNone/>
            </a:pPr>
            <a:r>
              <a:rPr lang="en-US" sz="1400" b="1" dirty="0">
                <a:latin typeface="Consolas" panose="020B0609020204030204" pitchFamily="49" charset="0"/>
              </a:rPr>
              <a:t>&lt;&lt;&lt;&lt; HEAD</a:t>
            </a:r>
            <a:r>
              <a:rPr lang="en-US" sz="1400" dirty="0"/>
              <a:t>: code in current checked-out active branch.</a:t>
            </a:r>
          </a:p>
          <a:p>
            <a:pPr marL="457200" lvl="1" indent="0">
              <a:spcBef>
                <a:spcPts val="0"/>
              </a:spcBef>
              <a:buNone/>
            </a:pPr>
            <a:r>
              <a:rPr lang="en-US" sz="1400" b="1" dirty="0">
                <a:latin typeface="Consolas" panose="020B0609020204030204" pitchFamily="49" charset="0"/>
              </a:rPr>
              <a:t>|||| merged common ancestors</a:t>
            </a:r>
            <a:r>
              <a:rPr lang="en-US" sz="1400" dirty="0"/>
              <a:t>: original code.</a:t>
            </a:r>
          </a:p>
          <a:p>
            <a:pPr marL="457200" lvl="1" indent="0">
              <a:spcBef>
                <a:spcPts val="0"/>
              </a:spcBef>
              <a:buNone/>
            </a:pPr>
            <a:r>
              <a:rPr lang="en-US" sz="1400" b="1" dirty="0">
                <a:latin typeface="Consolas" panose="020B0609020204030204" pitchFamily="49" charset="0"/>
              </a:rPr>
              <a:t>==== until &gt;&gt;&gt;&gt; &lt;</a:t>
            </a:r>
            <a:r>
              <a:rPr lang="en-US" sz="1400" b="1" dirty="0" err="1">
                <a:latin typeface="Consolas" panose="020B0609020204030204" pitchFamily="49" charset="0"/>
              </a:rPr>
              <a:t>branchname</a:t>
            </a:r>
            <a:r>
              <a:rPr lang="en-US" sz="1400" b="1" dirty="0">
                <a:latin typeface="Consolas" panose="020B0609020204030204" pitchFamily="49" charset="0"/>
              </a:rPr>
              <a:t>&gt;</a:t>
            </a:r>
            <a:r>
              <a:rPr lang="en-US" sz="1400" dirty="0"/>
              <a:t>: code in the branch we want to merge.</a:t>
            </a:r>
          </a:p>
          <a:p>
            <a:pPr marL="0" indent="0">
              <a:lnSpc>
                <a:spcPct val="100000"/>
              </a:lnSpc>
              <a:spcBef>
                <a:spcPts val="0"/>
              </a:spcBef>
              <a:buNone/>
            </a:pPr>
            <a:endParaRPr lang="en-US" sz="1400" dirty="0"/>
          </a:p>
          <a:p>
            <a:pPr>
              <a:spcBef>
                <a:spcPts val="0"/>
              </a:spcBef>
            </a:pPr>
            <a:r>
              <a:rPr lang="en-US" sz="1400" b="1" dirty="0"/>
              <a:t>To solve a merge conflict</a:t>
            </a:r>
          </a:p>
          <a:p>
            <a:pPr marL="800100" lvl="1" indent="-342900">
              <a:spcBef>
                <a:spcPts val="0"/>
              </a:spcBef>
              <a:buFont typeface="+mj-lt"/>
              <a:buAutoNum type="arabicPeriod"/>
            </a:pPr>
            <a:r>
              <a:rPr lang="en-US" sz="1400" dirty="0"/>
              <a:t>Edit the file, remove all lines with indicators (special characters)</a:t>
            </a:r>
          </a:p>
          <a:p>
            <a:pPr marL="800100" lvl="1" indent="-342900">
              <a:spcBef>
                <a:spcPts val="0"/>
              </a:spcBef>
              <a:buFont typeface="+mj-lt"/>
              <a:buAutoNum type="arabicPeriod"/>
            </a:pPr>
            <a:r>
              <a:rPr lang="en-US" sz="1400" dirty="0"/>
              <a:t>Edit the file till you’re satisfied, save and exit</a:t>
            </a:r>
          </a:p>
          <a:p>
            <a:pPr marL="800100" lvl="1" indent="-342900">
              <a:spcBef>
                <a:spcPts val="0"/>
              </a:spcBef>
              <a:buFont typeface="+mj-lt"/>
              <a:buAutoNum type="arabicPeriod"/>
            </a:pPr>
            <a:r>
              <a:rPr lang="en-US" sz="1400" dirty="0">
                <a:latin typeface="Courier New" panose="02070309020205020404" pitchFamily="49" charset="0"/>
                <a:cs typeface="Courier New" panose="02070309020205020404" pitchFamily="49" charset="0"/>
              </a:rPr>
              <a:t>git add &lt;filename&gt;</a:t>
            </a:r>
            <a:r>
              <a:rPr lang="en-US" sz="1400" dirty="0"/>
              <a:t> - add to staging</a:t>
            </a:r>
          </a:p>
          <a:p>
            <a:pPr marL="800100" lvl="1" indent="-342900">
              <a:spcBef>
                <a:spcPts val="0"/>
              </a:spcBef>
              <a:buFont typeface="+mj-lt"/>
              <a:buAutoNum type="arabicPeriod"/>
            </a:pPr>
            <a:r>
              <a:rPr lang="en-US" sz="1400" dirty="0">
                <a:latin typeface="Courier New" panose="02070309020205020404" pitchFamily="49" charset="0"/>
                <a:cs typeface="Courier New" panose="02070309020205020404" pitchFamily="49" charset="0"/>
              </a:rPr>
              <a:t>git commit –m "commit message" </a:t>
            </a:r>
            <a:r>
              <a:rPr lang="en-US" sz="1400" dirty="0"/>
              <a:t>- commit</a:t>
            </a:r>
          </a:p>
        </p:txBody>
      </p:sp>
      <p:pic>
        <p:nvPicPr>
          <p:cNvPr id="5" name="Picture 4">
            <a:extLst>
              <a:ext uri="{FF2B5EF4-FFF2-40B4-BE49-F238E27FC236}">
                <a16:creationId xmlns:a16="http://schemas.microsoft.com/office/drawing/2014/main" id="{75BB2AD3-AC5F-434A-9343-863BBB49CC2F}"/>
              </a:ext>
            </a:extLst>
          </p:cNvPr>
          <p:cNvPicPr>
            <a:picLocks noChangeAspect="1"/>
          </p:cNvPicPr>
          <p:nvPr/>
        </p:nvPicPr>
        <p:blipFill>
          <a:blip r:embed="rId2"/>
          <a:stretch>
            <a:fillRect/>
          </a:stretch>
        </p:blipFill>
        <p:spPr>
          <a:xfrm>
            <a:off x="1346224" y="4859337"/>
            <a:ext cx="6991350" cy="733425"/>
          </a:xfrm>
          <a:prstGeom prst="rect">
            <a:avLst/>
          </a:prstGeom>
        </p:spPr>
      </p:pic>
    </p:spTree>
    <p:extLst>
      <p:ext uri="{BB962C8B-B14F-4D97-AF65-F5344CB8AC3E}">
        <p14:creationId xmlns:p14="http://schemas.microsoft.com/office/powerpoint/2010/main" val="259967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4B21-FBBA-4586-96D3-96A63BE9FB96}"/>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4D911453-3E5B-440D-9CD1-9DCCE7A02342}"/>
              </a:ext>
            </a:extLst>
          </p:cNvPr>
          <p:cNvSpPr>
            <a:spLocks noGrp="1"/>
          </p:cNvSpPr>
          <p:nvPr>
            <p:ph sz="quarter" idx="10"/>
          </p:nvPr>
        </p:nvSpPr>
        <p:spPr/>
        <p:txBody>
          <a:bodyPr>
            <a:normAutofit lnSpcReduction="10000"/>
          </a:bodyPr>
          <a:lstStyle/>
          <a:p>
            <a:pPr>
              <a:spcBef>
                <a:spcPts val="0"/>
              </a:spcBef>
            </a:pPr>
            <a:r>
              <a:rPr lang="en-US" dirty="0"/>
              <a:t>A version control system for tracking changes in computer files</a:t>
            </a:r>
          </a:p>
          <a:p>
            <a:pPr>
              <a:spcBef>
                <a:spcPts val="0"/>
              </a:spcBef>
            </a:pPr>
            <a:r>
              <a:rPr lang="en-US" dirty="0"/>
              <a:t>Coordinate work on those files among multiple people</a:t>
            </a:r>
          </a:p>
          <a:p>
            <a:pPr>
              <a:spcBef>
                <a:spcPts val="0"/>
              </a:spcBef>
            </a:pPr>
            <a:r>
              <a:rPr lang="en-US" dirty="0"/>
              <a:t>primarily used for source code management in software development</a:t>
            </a:r>
          </a:p>
          <a:p>
            <a:pPr>
              <a:spcBef>
                <a:spcPts val="0"/>
              </a:spcBef>
            </a:pPr>
            <a:r>
              <a:rPr lang="en-US" dirty="0"/>
              <a:t>Initially created by Linus Torvalds for development of the Linux Kernel</a:t>
            </a:r>
          </a:p>
          <a:p>
            <a:pPr>
              <a:spcBef>
                <a:spcPts val="0"/>
              </a:spcBef>
            </a:pPr>
            <a:endParaRPr lang="en-US" dirty="0"/>
          </a:p>
          <a:p>
            <a:pPr>
              <a:spcBef>
                <a:spcPts val="0"/>
              </a:spcBef>
            </a:pPr>
            <a:r>
              <a:rPr lang="en-US" dirty="0"/>
              <a:t>Pros</a:t>
            </a:r>
          </a:p>
          <a:p>
            <a:pPr lvl="1">
              <a:spcBef>
                <a:spcPts val="0"/>
              </a:spcBef>
            </a:pPr>
            <a:r>
              <a:rPr lang="en-US" dirty="0"/>
              <a:t>Most of the operations can be done locally, no need to connect to internet</a:t>
            </a:r>
          </a:p>
          <a:p>
            <a:pPr lvl="1">
              <a:spcBef>
                <a:spcPts val="0"/>
              </a:spcBef>
            </a:pPr>
            <a:r>
              <a:rPr lang="en-US" dirty="0"/>
              <a:t>Integrity</a:t>
            </a:r>
          </a:p>
          <a:p>
            <a:pPr lvl="1">
              <a:spcBef>
                <a:spcPts val="0"/>
              </a:spcBef>
            </a:pPr>
            <a:r>
              <a:rPr lang="en-US" dirty="0"/>
              <a:t>Excellent support for parallel development, support for hundreds of parallel branches</a:t>
            </a:r>
          </a:p>
          <a:p>
            <a:pPr lvl="1">
              <a:spcBef>
                <a:spcPts val="0"/>
              </a:spcBef>
            </a:pPr>
            <a:r>
              <a:rPr lang="en-US" dirty="0"/>
              <a:t>Fully compatible with Linux commands</a:t>
            </a:r>
          </a:p>
          <a:p>
            <a:pPr>
              <a:spcBef>
                <a:spcPts val="0"/>
              </a:spcBef>
            </a:pPr>
            <a:endParaRPr lang="en-US" dirty="0"/>
          </a:p>
          <a:p>
            <a:pPr>
              <a:spcBef>
                <a:spcPts val="0"/>
              </a:spcBef>
            </a:pPr>
            <a:r>
              <a:rPr lang="en-US" dirty="0"/>
              <a:t>Install Git</a:t>
            </a:r>
          </a:p>
          <a:p>
            <a:pPr lvl="1">
              <a:spcBef>
                <a:spcPts val="0"/>
              </a:spcBef>
            </a:pPr>
            <a:r>
              <a:rPr lang="en-US" dirty="0">
                <a:hlinkClick r:id="rId3"/>
              </a:rPr>
              <a:t>https://git-scm.com/downloads</a:t>
            </a:r>
            <a:endParaRPr lang="en-US" dirty="0"/>
          </a:p>
          <a:p>
            <a:pPr lvl="1">
              <a:spcBef>
                <a:spcPts val="0"/>
              </a:spcBef>
            </a:pPr>
            <a:r>
              <a:rPr lang="en-US" dirty="0"/>
              <a:t>Change Default VS Code As The Git Editor (Globally)</a:t>
            </a:r>
          </a:p>
          <a:p>
            <a:pPr lvl="2">
              <a:spcBef>
                <a:spcPts val="0"/>
              </a:spcBef>
            </a:pPr>
            <a:r>
              <a:rPr lang="en-US" dirty="0">
                <a:highlight>
                  <a:srgbClr val="FFFF00"/>
                </a:highlight>
                <a:latin typeface="Courier New" panose="02070309020205020404" pitchFamily="49" charset="0"/>
                <a:cs typeface="Courier New" panose="02070309020205020404" pitchFamily="49" charset="0"/>
              </a:rPr>
              <a:t>git config --global </a:t>
            </a:r>
            <a:r>
              <a:rPr lang="en-US" dirty="0" err="1">
                <a:highlight>
                  <a:srgbClr val="FFFF00"/>
                </a:highlight>
                <a:latin typeface="Courier New" panose="02070309020205020404" pitchFamily="49" charset="0"/>
                <a:cs typeface="Courier New" panose="02070309020205020404" pitchFamily="49" charset="0"/>
              </a:rPr>
              <a:t>core.editor</a:t>
            </a:r>
            <a:r>
              <a:rPr lang="en-US" dirty="0">
                <a:highlight>
                  <a:srgbClr val="FFFF00"/>
                </a:highlight>
                <a:latin typeface="Courier New" panose="02070309020205020404" pitchFamily="49" charset="0"/>
                <a:cs typeface="Courier New" panose="02070309020205020404" pitchFamily="49" charset="0"/>
              </a:rPr>
              <a:t> "code --wait"</a:t>
            </a:r>
          </a:p>
        </p:txBody>
      </p:sp>
    </p:spTree>
    <p:extLst>
      <p:ext uri="{BB962C8B-B14F-4D97-AF65-F5344CB8AC3E}">
        <p14:creationId xmlns:p14="http://schemas.microsoft.com/office/powerpoint/2010/main" val="3384714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D895C2-F34A-4455-82CB-00365EA0A8CA}"/>
              </a:ext>
            </a:extLst>
          </p:cNvPr>
          <p:cNvPicPr>
            <a:picLocks noChangeAspect="1"/>
          </p:cNvPicPr>
          <p:nvPr/>
        </p:nvPicPr>
        <p:blipFill rotWithShape="1">
          <a:blip r:embed="rId2"/>
          <a:srcRect t="21025" r="-1" b="27292"/>
          <a:stretch/>
        </p:blipFill>
        <p:spPr>
          <a:xfrm>
            <a:off x="414338" y="481013"/>
            <a:ext cx="11368087" cy="5875337"/>
          </a:xfrm>
          <a:prstGeom prst="rect">
            <a:avLst/>
          </a:prstGeom>
          <a:noFill/>
        </p:spPr>
      </p:pic>
      <p:sp>
        <p:nvSpPr>
          <p:cNvPr id="12" name="Title 2">
            <a:extLst>
              <a:ext uri="{FF2B5EF4-FFF2-40B4-BE49-F238E27FC236}">
                <a16:creationId xmlns:a16="http://schemas.microsoft.com/office/drawing/2014/main" id="{7AC49C9A-2E78-4002-B453-50067973FB39}"/>
              </a:ext>
            </a:extLst>
          </p:cNvPr>
          <p:cNvSpPr>
            <a:spLocks noGrp="1"/>
          </p:cNvSpPr>
          <p:nvPr>
            <p:ph type="ctrTitle"/>
          </p:nvPr>
        </p:nvSpPr>
        <p:spPr>
          <a:xfrm>
            <a:off x="1701383" y="2552298"/>
            <a:ext cx="8789234" cy="1220477"/>
          </a:xfrm>
        </p:spPr>
        <p:txBody>
          <a:bodyPr>
            <a:normAutofit fontScale="90000"/>
          </a:bodyPr>
          <a:lstStyle/>
          <a:p>
            <a:r>
              <a:rPr lang="en-US" dirty="0"/>
              <a:t>Remote Repository</a:t>
            </a:r>
          </a:p>
        </p:txBody>
      </p:sp>
      <p:sp>
        <p:nvSpPr>
          <p:cNvPr id="14" name="Subtitle 3">
            <a:extLst>
              <a:ext uri="{FF2B5EF4-FFF2-40B4-BE49-F238E27FC236}">
                <a16:creationId xmlns:a16="http://schemas.microsoft.com/office/drawing/2014/main" id="{FC2A5DA5-78C7-4884-8504-D0DFE7520E13}"/>
              </a:ext>
            </a:extLst>
          </p:cNvPr>
          <p:cNvSpPr>
            <a:spLocks noGrp="1"/>
          </p:cNvSpPr>
          <p:nvPr>
            <p:ph type="subTitle" idx="1"/>
          </p:nvPr>
        </p:nvSpPr>
        <p:spPr>
          <a:xfrm>
            <a:off x="1701383" y="3919840"/>
            <a:ext cx="8789234" cy="846381"/>
          </a:xfrm>
        </p:spPr>
        <p:txBody>
          <a:bodyPr/>
          <a:lstStyle/>
          <a:p>
            <a:endParaRPr lang="en-US"/>
          </a:p>
        </p:txBody>
      </p:sp>
    </p:spTree>
    <p:extLst>
      <p:ext uri="{BB962C8B-B14F-4D97-AF65-F5344CB8AC3E}">
        <p14:creationId xmlns:p14="http://schemas.microsoft.com/office/powerpoint/2010/main" val="2099175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0CCD-1189-40E9-AB5A-132D8A4606C8}"/>
              </a:ext>
            </a:extLst>
          </p:cNvPr>
          <p:cNvSpPr>
            <a:spLocks noGrp="1"/>
          </p:cNvSpPr>
          <p:nvPr>
            <p:ph type="title"/>
          </p:nvPr>
        </p:nvSpPr>
        <p:spPr/>
        <p:txBody>
          <a:bodyPr/>
          <a:lstStyle/>
          <a:p>
            <a:r>
              <a:rPr lang="en-US" dirty="0"/>
              <a:t>Git vs </a:t>
            </a:r>
            <a:r>
              <a:rPr lang="en-US" dirty="0" err="1"/>
              <a:t>Github</a:t>
            </a:r>
            <a:endParaRPr lang="en-US" dirty="0"/>
          </a:p>
        </p:txBody>
      </p:sp>
      <p:sp>
        <p:nvSpPr>
          <p:cNvPr id="3" name="Content Placeholder 2">
            <a:extLst>
              <a:ext uri="{FF2B5EF4-FFF2-40B4-BE49-F238E27FC236}">
                <a16:creationId xmlns:a16="http://schemas.microsoft.com/office/drawing/2014/main" id="{08C168C5-F431-438A-A04A-BC8D31D3D21A}"/>
              </a:ext>
            </a:extLst>
          </p:cNvPr>
          <p:cNvSpPr>
            <a:spLocks noGrp="1"/>
          </p:cNvSpPr>
          <p:nvPr>
            <p:ph sz="quarter" idx="10"/>
          </p:nvPr>
        </p:nvSpPr>
        <p:spPr/>
        <p:txBody>
          <a:bodyPr/>
          <a:lstStyle/>
          <a:p>
            <a:r>
              <a:rPr lang="en-US" dirty="0"/>
              <a:t>Git is a distributed version control system which means there is not one main repository of information. Each developer has a copy of the repository. </a:t>
            </a:r>
          </a:p>
          <a:p>
            <a:r>
              <a:rPr lang="en-US" dirty="0"/>
              <a:t>A remote repository is the same Git local repository but it exists somewhere else.</a:t>
            </a:r>
          </a:p>
          <a:p>
            <a:r>
              <a:rPr lang="en-US" dirty="0" err="1"/>
              <a:t>Github</a:t>
            </a:r>
            <a:r>
              <a:rPr lang="en-US" dirty="0"/>
              <a:t> is a hosting service for version control repositories can be managed from your browser. This is where we will host our remote repositories to be shared with other developers.</a:t>
            </a:r>
            <a:endParaRPr lang="en-US" dirty="0">
              <a:latin typeface="Courier New" panose="02070309020205020404" pitchFamily="49" charset="0"/>
              <a:cs typeface="Courier New" panose="02070309020205020404" pitchFamily="49" charset="0"/>
            </a:endParaRPr>
          </a:p>
          <a:p>
            <a:r>
              <a:rPr lang="en-US" dirty="0"/>
              <a:t>Starting October 1, 2020 all </a:t>
            </a:r>
            <a:r>
              <a:rPr lang="en-US" dirty="0">
                <a:latin typeface="Courier New" panose="02070309020205020404" pitchFamily="49" charset="0"/>
                <a:cs typeface="Courier New" panose="02070309020205020404" pitchFamily="49" charset="0"/>
              </a:rPr>
              <a:t>master</a:t>
            </a:r>
            <a:r>
              <a:rPr lang="en-US" dirty="0"/>
              <a:t> branches will be called </a:t>
            </a:r>
            <a:r>
              <a:rPr lang="en-US" dirty="0">
                <a:latin typeface="Courier New" panose="02070309020205020404" pitchFamily="49" charset="0"/>
                <a:cs typeface="Courier New" panose="02070309020205020404" pitchFamily="49" charset="0"/>
              </a:rPr>
              <a:t>main</a:t>
            </a:r>
            <a:r>
              <a:rPr lang="en-US" dirty="0"/>
              <a:t> branches to avoid any unnecessary references to slavery.</a:t>
            </a:r>
          </a:p>
          <a:p>
            <a:endParaRPr lang="en-US" dirty="0"/>
          </a:p>
          <a:p>
            <a:endParaRPr lang="en-US" dirty="0"/>
          </a:p>
        </p:txBody>
      </p:sp>
    </p:spTree>
    <p:extLst>
      <p:ext uri="{BB962C8B-B14F-4D97-AF65-F5344CB8AC3E}">
        <p14:creationId xmlns:p14="http://schemas.microsoft.com/office/powerpoint/2010/main" val="12935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13AE-5D1F-4A26-9DDA-4185A8E44111}"/>
              </a:ext>
            </a:extLst>
          </p:cNvPr>
          <p:cNvSpPr>
            <a:spLocks noGrp="1"/>
          </p:cNvSpPr>
          <p:nvPr>
            <p:ph type="title"/>
          </p:nvPr>
        </p:nvSpPr>
        <p:spPr/>
        <p:txBody>
          <a:bodyPr/>
          <a:lstStyle/>
          <a:p>
            <a:r>
              <a:rPr lang="en-US" b="1" dirty="0">
                <a:latin typeface="Consolas" panose="020B0609020204030204" pitchFamily="49" charset="0"/>
                <a:cs typeface="Consolas" panose="020B0609020204030204" pitchFamily="49" charset="0"/>
              </a:rPr>
              <a:t>README.md</a:t>
            </a:r>
            <a:endParaRPr lang="en-US" dirty="0"/>
          </a:p>
        </p:txBody>
      </p:sp>
      <p:sp>
        <p:nvSpPr>
          <p:cNvPr id="3" name="Content Placeholder 2">
            <a:extLst>
              <a:ext uri="{FF2B5EF4-FFF2-40B4-BE49-F238E27FC236}">
                <a16:creationId xmlns:a16="http://schemas.microsoft.com/office/drawing/2014/main" id="{78DBE370-0DE1-46D9-9A07-0CC7FE072FAA}"/>
              </a:ext>
            </a:extLst>
          </p:cNvPr>
          <p:cNvSpPr>
            <a:spLocks noGrp="1"/>
          </p:cNvSpPr>
          <p:nvPr>
            <p:ph sz="quarter" idx="10"/>
          </p:nvPr>
        </p:nvSpPr>
        <p:spPr/>
        <p:txBody>
          <a:bodyPr/>
          <a:lstStyle/>
          <a:p>
            <a:pPr marL="0" indent="0">
              <a:buNone/>
            </a:pPr>
            <a:r>
              <a:rPr lang="en-US" dirty="0"/>
              <a:t>A </a:t>
            </a:r>
            <a:r>
              <a:rPr lang="en-US" b="1" dirty="0"/>
              <a:t>README</a:t>
            </a:r>
            <a:r>
              <a:rPr lang="en-US" dirty="0"/>
              <a:t> is a text file that introduces and explains a project. It contains information that is commonly required to understand what the project is about.</a:t>
            </a:r>
          </a:p>
          <a:p>
            <a:pPr marL="0" indent="0">
              <a:buNone/>
            </a:pPr>
            <a:r>
              <a:rPr lang="en-US" dirty="0"/>
              <a:t>This is where someone who is new to your project will start out.</a:t>
            </a:r>
          </a:p>
          <a:p>
            <a:pPr marL="0" indent="0">
              <a:buNone/>
            </a:pPr>
            <a:r>
              <a:rPr lang="en-US" dirty="0"/>
              <a:t>While READMEs can be written in any text file format, the most common format is </a:t>
            </a:r>
            <a:r>
              <a:rPr lang="en-US" b="1" dirty="0">
                <a:hlinkClick r:id="rId2"/>
              </a:rPr>
              <a:t>Markdown</a:t>
            </a:r>
            <a:r>
              <a:rPr lang="en-US" dirty="0"/>
              <a:t>.</a:t>
            </a:r>
          </a:p>
          <a:p>
            <a:pPr marL="0" indent="0">
              <a:buNone/>
            </a:pPr>
            <a:r>
              <a:rPr lang="en-US" dirty="0"/>
              <a:t>Code hosting services such as GitHub will also look for your README and display it along with the list of files and directories in your project.</a:t>
            </a:r>
          </a:p>
        </p:txBody>
      </p:sp>
    </p:spTree>
    <p:extLst>
      <p:ext uri="{BB962C8B-B14F-4D97-AF65-F5344CB8AC3E}">
        <p14:creationId xmlns:p14="http://schemas.microsoft.com/office/powerpoint/2010/main" val="1023222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29F6-3D20-4796-8FCD-C0E7DE4C7DB1}"/>
              </a:ext>
            </a:extLst>
          </p:cNvPr>
          <p:cNvSpPr>
            <a:spLocks noGrp="1"/>
          </p:cNvSpPr>
          <p:nvPr>
            <p:ph type="title"/>
          </p:nvPr>
        </p:nvSpPr>
        <p:spPr/>
        <p:txBody>
          <a:bodyPr/>
          <a:lstStyle/>
          <a:p>
            <a:r>
              <a:rPr lang="en-US" dirty="0"/>
              <a:t>1. Create the repository, clone it to your PC, and work on it.(Recommended)</a:t>
            </a:r>
          </a:p>
        </p:txBody>
      </p:sp>
      <p:sp>
        <p:nvSpPr>
          <p:cNvPr id="3" name="Content Placeholder 2">
            <a:extLst>
              <a:ext uri="{FF2B5EF4-FFF2-40B4-BE49-F238E27FC236}">
                <a16:creationId xmlns:a16="http://schemas.microsoft.com/office/drawing/2014/main" id="{E30E358C-DD3B-4499-9EB2-B44A2FCFBC73}"/>
              </a:ext>
            </a:extLst>
          </p:cNvPr>
          <p:cNvSpPr>
            <a:spLocks noGrp="1"/>
          </p:cNvSpPr>
          <p:nvPr>
            <p:ph sz="quarter" idx="10"/>
          </p:nvPr>
        </p:nvSpPr>
        <p:spPr/>
        <p:txBody>
          <a:bodyPr/>
          <a:lstStyle/>
          <a:p>
            <a:endParaRPr lang="en-US"/>
          </a:p>
        </p:txBody>
      </p:sp>
      <p:pic>
        <p:nvPicPr>
          <p:cNvPr id="5" name="Picture 4">
            <a:extLst>
              <a:ext uri="{FF2B5EF4-FFF2-40B4-BE49-F238E27FC236}">
                <a16:creationId xmlns:a16="http://schemas.microsoft.com/office/drawing/2014/main" id="{6638A5F2-233A-4BCD-A780-0C9474BE925D}"/>
              </a:ext>
            </a:extLst>
          </p:cNvPr>
          <p:cNvPicPr>
            <a:picLocks noChangeAspect="1"/>
          </p:cNvPicPr>
          <p:nvPr/>
        </p:nvPicPr>
        <p:blipFill>
          <a:blip r:embed="rId3"/>
          <a:stretch>
            <a:fillRect/>
          </a:stretch>
        </p:blipFill>
        <p:spPr>
          <a:xfrm>
            <a:off x="966353" y="1394942"/>
            <a:ext cx="4518113" cy="4652315"/>
          </a:xfrm>
          <a:prstGeom prst="rect">
            <a:avLst/>
          </a:prstGeom>
        </p:spPr>
      </p:pic>
    </p:spTree>
    <p:extLst>
      <p:ext uri="{BB962C8B-B14F-4D97-AF65-F5344CB8AC3E}">
        <p14:creationId xmlns:p14="http://schemas.microsoft.com/office/powerpoint/2010/main" val="1038921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475E-3F4F-43CD-99BA-B0C659570596}"/>
              </a:ext>
            </a:extLst>
          </p:cNvPr>
          <p:cNvSpPr>
            <a:spLocks noGrp="1"/>
          </p:cNvSpPr>
          <p:nvPr>
            <p:ph type="title"/>
          </p:nvPr>
        </p:nvSpPr>
        <p:spPr/>
        <p:txBody>
          <a:bodyPr/>
          <a:lstStyle/>
          <a:p>
            <a:r>
              <a:rPr lang="en-US" sz="2400" b="1" dirty="0">
                <a:latin typeface="Consolas" panose="020B0609020204030204" pitchFamily="49" charset="0"/>
              </a:rPr>
              <a:t>git clone &lt;path-to-repository-to-clone&gt;</a:t>
            </a:r>
            <a:endParaRPr lang="en-US" dirty="0"/>
          </a:p>
        </p:txBody>
      </p:sp>
      <p:sp>
        <p:nvSpPr>
          <p:cNvPr id="3" name="Content Placeholder 2">
            <a:extLst>
              <a:ext uri="{FF2B5EF4-FFF2-40B4-BE49-F238E27FC236}">
                <a16:creationId xmlns:a16="http://schemas.microsoft.com/office/drawing/2014/main" id="{B9DCC969-7B12-454B-A826-4D455D934C44}"/>
              </a:ext>
            </a:extLst>
          </p:cNvPr>
          <p:cNvSpPr>
            <a:spLocks noGrp="1"/>
          </p:cNvSpPr>
          <p:nvPr>
            <p:ph sz="quarter" idx="10"/>
          </p:nvPr>
        </p:nvSpPr>
        <p:spPr/>
        <p:txBody>
          <a:bodyPr/>
          <a:lstStyle/>
          <a:p>
            <a:pPr marL="0" indent="0">
              <a:buNone/>
            </a:pPr>
            <a:r>
              <a:rPr lang="en-US" dirty="0"/>
              <a:t>Create an identical copy of an existing repository:</a:t>
            </a:r>
          </a:p>
          <a:p>
            <a:pPr lvl="1"/>
            <a:r>
              <a:rPr lang="en-US" dirty="0"/>
              <a:t>Takes the path to an existing repository</a:t>
            </a:r>
          </a:p>
          <a:p>
            <a:pPr lvl="1"/>
            <a:r>
              <a:rPr lang="en-US" dirty="0"/>
              <a:t>By default will create a directory with the same name as the repository that's being cloned (can be given a second argument that will be used as the name of the directory)</a:t>
            </a:r>
          </a:p>
          <a:p>
            <a:pPr lvl="1"/>
            <a:r>
              <a:rPr lang="en-US" dirty="0"/>
              <a:t>Create the new repository inside of the current working directory</a:t>
            </a:r>
          </a:p>
          <a:p>
            <a:endParaRPr lang="en-US" dirty="0"/>
          </a:p>
        </p:txBody>
      </p:sp>
      <p:pic>
        <p:nvPicPr>
          <p:cNvPr id="5" name="Picture 4">
            <a:extLst>
              <a:ext uri="{FF2B5EF4-FFF2-40B4-BE49-F238E27FC236}">
                <a16:creationId xmlns:a16="http://schemas.microsoft.com/office/drawing/2014/main" id="{56FD08B2-4D20-44D2-9FBF-D000EDF86462}"/>
              </a:ext>
            </a:extLst>
          </p:cNvPr>
          <p:cNvPicPr>
            <a:picLocks noChangeAspect="1"/>
          </p:cNvPicPr>
          <p:nvPr/>
        </p:nvPicPr>
        <p:blipFill>
          <a:blip r:embed="rId2"/>
          <a:stretch>
            <a:fillRect/>
          </a:stretch>
        </p:blipFill>
        <p:spPr>
          <a:xfrm>
            <a:off x="7124959" y="4101811"/>
            <a:ext cx="4581525" cy="2228850"/>
          </a:xfrm>
          <a:prstGeom prst="rect">
            <a:avLst/>
          </a:prstGeom>
        </p:spPr>
      </p:pic>
      <p:pic>
        <p:nvPicPr>
          <p:cNvPr id="7" name="Picture 6">
            <a:extLst>
              <a:ext uri="{FF2B5EF4-FFF2-40B4-BE49-F238E27FC236}">
                <a16:creationId xmlns:a16="http://schemas.microsoft.com/office/drawing/2014/main" id="{DBF79188-77F0-4DF6-B601-A56E617E5C40}"/>
              </a:ext>
            </a:extLst>
          </p:cNvPr>
          <p:cNvPicPr>
            <a:picLocks noChangeAspect="1"/>
          </p:cNvPicPr>
          <p:nvPr/>
        </p:nvPicPr>
        <p:blipFill>
          <a:blip r:embed="rId3"/>
          <a:stretch>
            <a:fillRect/>
          </a:stretch>
        </p:blipFill>
        <p:spPr>
          <a:xfrm>
            <a:off x="584748" y="4530291"/>
            <a:ext cx="6353175" cy="1314450"/>
          </a:xfrm>
          <a:prstGeom prst="rect">
            <a:avLst/>
          </a:prstGeom>
        </p:spPr>
      </p:pic>
    </p:spTree>
    <p:extLst>
      <p:ext uri="{BB962C8B-B14F-4D97-AF65-F5344CB8AC3E}">
        <p14:creationId xmlns:p14="http://schemas.microsoft.com/office/powerpoint/2010/main" val="1794925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8F66-70F7-4110-9589-4A32BD79CED1}"/>
              </a:ext>
            </a:extLst>
          </p:cNvPr>
          <p:cNvSpPr>
            <a:spLocks noGrp="1"/>
          </p:cNvSpPr>
          <p:nvPr>
            <p:ph type="title"/>
          </p:nvPr>
        </p:nvSpPr>
        <p:spPr/>
        <p:txBody>
          <a:bodyPr/>
          <a:lstStyle/>
          <a:p>
            <a:r>
              <a:rPr lang="en-US" dirty="0"/>
              <a:t>Describes how pull &amp; push work</a:t>
            </a:r>
          </a:p>
        </p:txBody>
      </p:sp>
      <p:pic>
        <p:nvPicPr>
          <p:cNvPr id="9218" name="Picture 2">
            <a:extLst>
              <a:ext uri="{FF2B5EF4-FFF2-40B4-BE49-F238E27FC236}">
                <a16:creationId xmlns:a16="http://schemas.microsoft.com/office/drawing/2014/main" id="{0EC3C313-E4CD-4424-8714-FEC7CBC68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72" y="1264837"/>
            <a:ext cx="7928264" cy="519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084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B9FD-113C-461D-9455-9FA0E7833882}"/>
              </a:ext>
            </a:extLst>
          </p:cNvPr>
          <p:cNvSpPr>
            <a:spLocks noGrp="1"/>
          </p:cNvSpPr>
          <p:nvPr>
            <p:ph type="title"/>
          </p:nvPr>
        </p:nvSpPr>
        <p:spPr/>
        <p:txBody>
          <a:bodyPr/>
          <a:lstStyle/>
          <a:p>
            <a:r>
              <a:rPr lang="en-US" sz="2400" b="1" dirty="0">
                <a:latin typeface="Consolas" panose="020B0609020204030204" pitchFamily="49" charset="0"/>
                <a:cs typeface="Consolas" panose="020B0609020204030204" pitchFamily="49" charset="0"/>
              </a:rPr>
              <a:t>git push &lt;remote-</a:t>
            </a:r>
            <a:r>
              <a:rPr lang="en-US" sz="2400" b="1" dirty="0" err="1">
                <a:latin typeface="Consolas" panose="020B0609020204030204" pitchFamily="49" charset="0"/>
                <a:cs typeface="Consolas" panose="020B0609020204030204" pitchFamily="49" charset="0"/>
              </a:rPr>
              <a:t>shortname</a:t>
            </a:r>
            <a:r>
              <a:rPr lang="en-US" sz="2400" b="1" dirty="0">
                <a:latin typeface="Consolas" panose="020B0609020204030204" pitchFamily="49" charset="0"/>
                <a:cs typeface="Consolas" panose="020B0609020204030204" pitchFamily="49" charset="0"/>
              </a:rPr>
              <a:t>&gt; &lt;branch&gt;</a:t>
            </a:r>
            <a:endParaRPr lang="en-US" dirty="0"/>
          </a:p>
        </p:txBody>
      </p:sp>
      <p:sp>
        <p:nvSpPr>
          <p:cNvPr id="3" name="Content Placeholder 2">
            <a:extLst>
              <a:ext uri="{FF2B5EF4-FFF2-40B4-BE49-F238E27FC236}">
                <a16:creationId xmlns:a16="http://schemas.microsoft.com/office/drawing/2014/main" id="{DEEF27DC-20C4-4336-97F2-CAD497E94A42}"/>
              </a:ext>
            </a:extLst>
          </p:cNvPr>
          <p:cNvSpPr>
            <a:spLocks noGrp="1"/>
          </p:cNvSpPr>
          <p:nvPr>
            <p:ph sz="quarter" idx="10"/>
          </p:nvPr>
        </p:nvSpPr>
        <p:spPr>
          <a:xfrm>
            <a:off x="838199" y="1265238"/>
            <a:ext cx="5717585" cy="4911725"/>
          </a:xfrm>
          <a:ln>
            <a:solidFill>
              <a:schemeClr val="accent4">
                <a:lumMod val="60000"/>
                <a:lumOff val="40000"/>
              </a:schemeClr>
            </a:solidFill>
          </a:ln>
        </p:spPr>
        <p:txBody>
          <a:bodyPr>
            <a:normAutofit fontScale="92500" lnSpcReduction="10000"/>
          </a:bodyPr>
          <a:lstStyle/>
          <a:p>
            <a:pPr marL="0" indent="0">
              <a:spcBef>
                <a:spcPts val="600"/>
              </a:spcBef>
              <a:buNone/>
            </a:pPr>
            <a:r>
              <a:rPr lang="en-US" sz="1600" dirty="0"/>
              <a:t>The </a:t>
            </a:r>
            <a:r>
              <a:rPr lang="en-US" sz="1600" b="1" dirty="0">
                <a:latin typeface="Consolas" panose="020B0609020204030204" pitchFamily="49" charset="0"/>
                <a:cs typeface="Consolas" panose="020B0609020204030204" pitchFamily="49" charset="0"/>
              </a:rPr>
              <a:t>git push </a:t>
            </a:r>
            <a:r>
              <a:rPr lang="en-US" sz="1600" dirty="0"/>
              <a:t>command is used to send commits from a local repository to a remote repository.</a:t>
            </a:r>
          </a:p>
          <a:p>
            <a:pPr>
              <a:spcBef>
                <a:spcPts val="600"/>
              </a:spcBef>
            </a:pPr>
            <a:r>
              <a:rPr lang="en-US" sz="1600" dirty="0"/>
              <a:t>A new marker </a:t>
            </a:r>
            <a:r>
              <a:rPr lang="en-US" sz="1600" b="1" dirty="0">
                <a:latin typeface="Consolas" panose="020B0609020204030204" pitchFamily="49" charset="0"/>
                <a:cs typeface="Consolas" panose="020B0609020204030204" pitchFamily="49" charset="0"/>
              </a:rPr>
              <a:t>origin/main</a:t>
            </a:r>
            <a:r>
              <a:rPr lang="en-US" sz="1600" dirty="0"/>
              <a:t> is called a </a:t>
            </a:r>
            <a:r>
              <a:rPr lang="en-US" sz="1600" b="1" dirty="0"/>
              <a:t>tracking branch</a:t>
            </a:r>
            <a:r>
              <a:rPr lang="en-US" sz="1600" dirty="0"/>
              <a:t>.</a:t>
            </a:r>
          </a:p>
          <a:p>
            <a:pPr>
              <a:spcBef>
                <a:spcPts val="600"/>
              </a:spcBef>
            </a:pPr>
            <a:r>
              <a:rPr lang="en-US" sz="1600" dirty="0"/>
              <a:t>The tracking branch is telling us that the remote origin has a master branch that points to a certain commit (and includes all of the commits before it).</a:t>
            </a:r>
          </a:p>
          <a:p>
            <a:pPr>
              <a:spcBef>
                <a:spcPts val="600"/>
              </a:spcBef>
            </a:pPr>
            <a:endParaRPr lang="en-US" sz="1600" dirty="0"/>
          </a:p>
          <a:p>
            <a:pPr>
              <a:spcBef>
                <a:spcPts val="600"/>
              </a:spcBef>
            </a:pPr>
            <a:r>
              <a:rPr lang="en-US" sz="1600" dirty="0"/>
              <a:t>Figure out the remote’s name (mostly is named origin)</a:t>
            </a:r>
          </a:p>
          <a:p>
            <a:pPr lvl="1">
              <a:spcBef>
                <a:spcPts val="600"/>
              </a:spcBef>
            </a:pPr>
            <a:r>
              <a:rPr lang="en-US" sz="1600" dirty="0">
                <a:latin typeface="Courier New" panose="02070309020205020404" pitchFamily="49" charset="0"/>
                <a:cs typeface="Courier New" panose="02070309020205020404" pitchFamily="49" charset="0"/>
              </a:rPr>
              <a:t>git remote</a:t>
            </a:r>
          </a:p>
          <a:p>
            <a:pPr>
              <a:spcBef>
                <a:spcPts val="600"/>
              </a:spcBef>
            </a:pPr>
            <a:r>
              <a:rPr lang="en-US" sz="1600" dirty="0">
                <a:latin typeface="Courier New" panose="02070309020205020404" pitchFamily="49" charset="0"/>
                <a:cs typeface="Courier New" panose="02070309020205020404" pitchFamily="49" charset="0"/>
              </a:rPr>
              <a:t>git push origin main</a:t>
            </a:r>
          </a:p>
        </p:txBody>
      </p:sp>
      <p:pic>
        <p:nvPicPr>
          <p:cNvPr id="5" name="Picture 4">
            <a:extLst>
              <a:ext uri="{FF2B5EF4-FFF2-40B4-BE49-F238E27FC236}">
                <a16:creationId xmlns:a16="http://schemas.microsoft.com/office/drawing/2014/main" id="{6DF3901E-6B4C-4325-861D-85DA07647222}"/>
              </a:ext>
            </a:extLst>
          </p:cNvPr>
          <p:cNvPicPr>
            <a:picLocks noChangeAspect="1"/>
          </p:cNvPicPr>
          <p:nvPr/>
        </p:nvPicPr>
        <p:blipFill>
          <a:blip r:embed="rId3"/>
          <a:stretch>
            <a:fillRect/>
          </a:stretch>
        </p:blipFill>
        <p:spPr>
          <a:xfrm>
            <a:off x="6815558" y="1233664"/>
            <a:ext cx="4798015" cy="3244560"/>
          </a:xfrm>
          <a:prstGeom prst="rect">
            <a:avLst/>
          </a:prstGeom>
        </p:spPr>
      </p:pic>
      <p:pic>
        <p:nvPicPr>
          <p:cNvPr id="7" name="Picture 6">
            <a:extLst>
              <a:ext uri="{FF2B5EF4-FFF2-40B4-BE49-F238E27FC236}">
                <a16:creationId xmlns:a16="http://schemas.microsoft.com/office/drawing/2014/main" id="{6099EEC4-5BED-4BDD-8B7E-2FD49890CFD8}"/>
              </a:ext>
            </a:extLst>
          </p:cNvPr>
          <p:cNvPicPr>
            <a:picLocks noChangeAspect="1"/>
          </p:cNvPicPr>
          <p:nvPr/>
        </p:nvPicPr>
        <p:blipFill>
          <a:blip r:embed="rId4"/>
          <a:stretch>
            <a:fillRect/>
          </a:stretch>
        </p:blipFill>
        <p:spPr>
          <a:xfrm>
            <a:off x="7025143" y="4597800"/>
            <a:ext cx="4378843" cy="1762125"/>
          </a:xfrm>
          <a:prstGeom prst="rect">
            <a:avLst/>
          </a:prstGeom>
        </p:spPr>
      </p:pic>
    </p:spTree>
    <p:extLst>
      <p:ext uri="{BB962C8B-B14F-4D97-AF65-F5344CB8AC3E}">
        <p14:creationId xmlns:p14="http://schemas.microsoft.com/office/powerpoint/2010/main" val="675605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3658-AE9C-4D08-BCA1-0CA79294224D}"/>
              </a:ext>
            </a:extLst>
          </p:cNvPr>
          <p:cNvSpPr>
            <a:spLocks noGrp="1"/>
          </p:cNvSpPr>
          <p:nvPr>
            <p:ph type="title"/>
          </p:nvPr>
        </p:nvSpPr>
        <p:spPr/>
        <p:txBody>
          <a:bodyPr/>
          <a:lstStyle/>
          <a:p>
            <a:r>
              <a:rPr lang="en-US" sz="2400" b="1" dirty="0">
                <a:latin typeface="Consolas" panose="020B0609020204030204" pitchFamily="49" charset="0"/>
                <a:cs typeface="Consolas" panose="020B0609020204030204" pitchFamily="49" charset="0"/>
              </a:rPr>
              <a:t>git pull &lt;remote-</a:t>
            </a:r>
            <a:r>
              <a:rPr lang="en-US" sz="2400" b="1" dirty="0" err="1">
                <a:latin typeface="Consolas" panose="020B0609020204030204" pitchFamily="49" charset="0"/>
                <a:cs typeface="Consolas" panose="020B0609020204030204" pitchFamily="49" charset="0"/>
              </a:rPr>
              <a:t>shortname</a:t>
            </a:r>
            <a:r>
              <a:rPr lang="en-US" sz="2400" b="1" dirty="0">
                <a:latin typeface="Consolas" panose="020B0609020204030204" pitchFamily="49" charset="0"/>
                <a:cs typeface="Consolas" panose="020B0609020204030204" pitchFamily="49" charset="0"/>
              </a:rPr>
              <a:t>&gt; &lt;branch&gt;</a:t>
            </a:r>
            <a:endParaRPr lang="en-US" dirty="0"/>
          </a:p>
        </p:txBody>
      </p:sp>
      <p:sp>
        <p:nvSpPr>
          <p:cNvPr id="3" name="Content Placeholder 2">
            <a:extLst>
              <a:ext uri="{FF2B5EF4-FFF2-40B4-BE49-F238E27FC236}">
                <a16:creationId xmlns:a16="http://schemas.microsoft.com/office/drawing/2014/main" id="{5DE778A0-83F8-4842-95B6-59E08537D1D2}"/>
              </a:ext>
            </a:extLst>
          </p:cNvPr>
          <p:cNvSpPr>
            <a:spLocks noGrp="1"/>
          </p:cNvSpPr>
          <p:nvPr>
            <p:ph sz="quarter" idx="10"/>
          </p:nvPr>
        </p:nvSpPr>
        <p:spPr>
          <a:xfrm>
            <a:off x="838200" y="1265238"/>
            <a:ext cx="5926282" cy="4911725"/>
          </a:xfrm>
        </p:spPr>
        <p:txBody>
          <a:bodyPr>
            <a:normAutofit/>
          </a:bodyPr>
          <a:lstStyle/>
          <a:p>
            <a:pPr marL="0" indent="0">
              <a:buFont typeface="Arial" panose="020B0604020202020204" pitchFamily="34" charset="0"/>
              <a:buNone/>
            </a:pPr>
            <a:r>
              <a:rPr lang="en-US" dirty="0"/>
              <a:t>If there are changes in a remote repository that we would like to include in your local repository, then we want to pull in those changes.</a:t>
            </a:r>
          </a:p>
          <a:p>
            <a:pPr lvl="1"/>
            <a:r>
              <a:rPr lang="en-US" dirty="0"/>
              <a:t>Adds the commits from the remote branch to the local repository</a:t>
            </a:r>
          </a:p>
          <a:p>
            <a:pPr lvl="1"/>
            <a:r>
              <a:rPr lang="en-US" dirty="0"/>
              <a:t>Moves the tracking branch</a:t>
            </a:r>
          </a:p>
          <a:p>
            <a:pPr lvl="1"/>
            <a:r>
              <a:rPr lang="en-US" dirty="0"/>
              <a:t>The local tracking branch (origin/main) is merged into the local branch (main)</a:t>
            </a:r>
          </a:p>
          <a:p>
            <a:r>
              <a:rPr lang="en-US" b="1" dirty="0"/>
              <a:t>⚠️ </a:t>
            </a:r>
            <a:r>
              <a:rPr lang="en-US" dirty="0"/>
              <a:t>Although, changes can be manually added on GitHub, it is not recommended, so don't do it.</a:t>
            </a:r>
          </a:p>
          <a:p>
            <a:endParaRPr lang="en-US" dirty="0"/>
          </a:p>
        </p:txBody>
      </p:sp>
      <p:pic>
        <p:nvPicPr>
          <p:cNvPr id="5" name="Picture 4">
            <a:extLst>
              <a:ext uri="{FF2B5EF4-FFF2-40B4-BE49-F238E27FC236}">
                <a16:creationId xmlns:a16="http://schemas.microsoft.com/office/drawing/2014/main" id="{5A73246E-B92D-474B-9AB5-1A87ECC0EA72}"/>
              </a:ext>
            </a:extLst>
          </p:cNvPr>
          <p:cNvPicPr>
            <a:picLocks noChangeAspect="1"/>
          </p:cNvPicPr>
          <p:nvPr/>
        </p:nvPicPr>
        <p:blipFill rotWithShape="1">
          <a:blip r:embed="rId2"/>
          <a:srcRect t="16899" b="28057"/>
          <a:stretch/>
        </p:blipFill>
        <p:spPr>
          <a:xfrm>
            <a:off x="6871830" y="2086252"/>
            <a:ext cx="4552950" cy="2112886"/>
          </a:xfrm>
          <a:prstGeom prst="rect">
            <a:avLst/>
          </a:prstGeom>
        </p:spPr>
      </p:pic>
    </p:spTree>
    <p:extLst>
      <p:ext uri="{BB962C8B-B14F-4D97-AF65-F5344CB8AC3E}">
        <p14:creationId xmlns:p14="http://schemas.microsoft.com/office/powerpoint/2010/main" val="3069565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D895C2-F34A-4455-82CB-00365EA0A8CA}"/>
              </a:ext>
            </a:extLst>
          </p:cNvPr>
          <p:cNvPicPr>
            <a:picLocks noChangeAspect="1"/>
          </p:cNvPicPr>
          <p:nvPr/>
        </p:nvPicPr>
        <p:blipFill rotWithShape="1">
          <a:blip r:embed="rId2"/>
          <a:srcRect t="21025" r="-1" b="27292"/>
          <a:stretch/>
        </p:blipFill>
        <p:spPr>
          <a:xfrm>
            <a:off x="414338" y="481013"/>
            <a:ext cx="11368087" cy="5875337"/>
          </a:xfrm>
          <a:prstGeom prst="rect">
            <a:avLst/>
          </a:prstGeom>
          <a:noFill/>
        </p:spPr>
      </p:pic>
      <p:sp>
        <p:nvSpPr>
          <p:cNvPr id="12" name="Title 2">
            <a:extLst>
              <a:ext uri="{FF2B5EF4-FFF2-40B4-BE49-F238E27FC236}">
                <a16:creationId xmlns:a16="http://schemas.microsoft.com/office/drawing/2014/main" id="{7AC49C9A-2E78-4002-B453-50067973FB39}"/>
              </a:ext>
            </a:extLst>
          </p:cNvPr>
          <p:cNvSpPr>
            <a:spLocks noGrp="1"/>
          </p:cNvSpPr>
          <p:nvPr>
            <p:ph type="ctrTitle"/>
          </p:nvPr>
        </p:nvSpPr>
        <p:spPr>
          <a:xfrm>
            <a:off x="1423556" y="2552298"/>
            <a:ext cx="9434944" cy="1220477"/>
          </a:xfrm>
        </p:spPr>
        <p:txBody>
          <a:bodyPr>
            <a:noAutofit/>
          </a:bodyPr>
          <a:lstStyle/>
          <a:p>
            <a:r>
              <a:rPr lang="en-US" sz="5400" dirty="0"/>
              <a:t>Collaborate with pull request</a:t>
            </a:r>
          </a:p>
        </p:txBody>
      </p:sp>
      <p:sp>
        <p:nvSpPr>
          <p:cNvPr id="14" name="Subtitle 3">
            <a:extLst>
              <a:ext uri="{FF2B5EF4-FFF2-40B4-BE49-F238E27FC236}">
                <a16:creationId xmlns:a16="http://schemas.microsoft.com/office/drawing/2014/main" id="{FC2A5DA5-78C7-4884-8504-D0DFE7520E13}"/>
              </a:ext>
            </a:extLst>
          </p:cNvPr>
          <p:cNvSpPr>
            <a:spLocks noGrp="1"/>
          </p:cNvSpPr>
          <p:nvPr>
            <p:ph type="subTitle" idx="1"/>
          </p:nvPr>
        </p:nvSpPr>
        <p:spPr>
          <a:xfrm>
            <a:off x="1701383" y="3919840"/>
            <a:ext cx="8789234" cy="846381"/>
          </a:xfrm>
        </p:spPr>
        <p:txBody>
          <a:bodyPr/>
          <a:lstStyle/>
          <a:p>
            <a:endParaRPr lang="en-US"/>
          </a:p>
        </p:txBody>
      </p:sp>
    </p:spTree>
    <p:extLst>
      <p:ext uri="{BB962C8B-B14F-4D97-AF65-F5344CB8AC3E}">
        <p14:creationId xmlns:p14="http://schemas.microsoft.com/office/powerpoint/2010/main" val="3691020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E137-7771-4717-B913-E43BD2F19641}"/>
              </a:ext>
            </a:extLst>
          </p:cNvPr>
          <p:cNvSpPr>
            <a:spLocks noGrp="1"/>
          </p:cNvSpPr>
          <p:nvPr>
            <p:ph type="title"/>
          </p:nvPr>
        </p:nvSpPr>
        <p:spPr/>
        <p:txBody>
          <a:bodyPr/>
          <a:lstStyle/>
          <a:p>
            <a:r>
              <a:rPr lang="en-US" dirty="0"/>
              <a:t>Star a repository</a:t>
            </a:r>
          </a:p>
        </p:txBody>
      </p:sp>
      <p:sp>
        <p:nvSpPr>
          <p:cNvPr id="3" name="Content Placeholder 2">
            <a:extLst>
              <a:ext uri="{FF2B5EF4-FFF2-40B4-BE49-F238E27FC236}">
                <a16:creationId xmlns:a16="http://schemas.microsoft.com/office/drawing/2014/main" id="{668792CB-C971-4153-9478-3CFEB2AA2492}"/>
              </a:ext>
            </a:extLst>
          </p:cNvPr>
          <p:cNvSpPr>
            <a:spLocks noGrp="1"/>
          </p:cNvSpPr>
          <p:nvPr>
            <p:ph sz="quarter" idx="10"/>
          </p:nvPr>
        </p:nvSpPr>
        <p:spPr/>
        <p:txBody>
          <a:bodyPr/>
          <a:lstStyle/>
          <a:p>
            <a:r>
              <a:rPr lang="en-US" b="0" i="0" dirty="0">
                <a:solidFill>
                  <a:srgbClr val="242729"/>
                </a:solidFill>
                <a:effectLst/>
                <a:latin typeface="system-ui"/>
              </a:rPr>
              <a:t>Users on the GitHub website are able to "star" other people's repositories, thereby saving them in their list of Starred Repos. Some people use "stars" to indicate that they like a project, other people use them as bookmarks so they can follow what's going on with the repo later.</a:t>
            </a:r>
            <a:endParaRPr lang="en-US" dirty="0"/>
          </a:p>
        </p:txBody>
      </p:sp>
      <p:pic>
        <p:nvPicPr>
          <p:cNvPr id="5" name="Picture 4">
            <a:extLst>
              <a:ext uri="{FF2B5EF4-FFF2-40B4-BE49-F238E27FC236}">
                <a16:creationId xmlns:a16="http://schemas.microsoft.com/office/drawing/2014/main" id="{3F9731BF-1A40-49D9-8932-89D45FEF71E1}"/>
              </a:ext>
            </a:extLst>
          </p:cNvPr>
          <p:cNvPicPr>
            <a:picLocks noChangeAspect="1"/>
          </p:cNvPicPr>
          <p:nvPr/>
        </p:nvPicPr>
        <p:blipFill>
          <a:blip r:embed="rId3"/>
          <a:stretch>
            <a:fillRect/>
          </a:stretch>
        </p:blipFill>
        <p:spPr>
          <a:xfrm>
            <a:off x="1058142" y="3021445"/>
            <a:ext cx="1181100" cy="647700"/>
          </a:xfrm>
          <a:prstGeom prst="rect">
            <a:avLst/>
          </a:prstGeom>
        </p:spPr>
      </p:pic>
      <p:pic>
        <p:nvPicPr>
          <p:cNvPr id="7" name="Picture 6">
            <a:extLst>
              <a:ext uri="{FF2B5EF4-FFF2-40B4-BE49-F238E27FC236}">
                <a16:creationId xmlns:a16="http://schemas.microsoft.com/office/drawing/2014/main" id="{41DEF463-5C66-4E34-9E60-4A3BC281A804}"/>
              </a:ext>
            </a:extLst>
          </p:cNvPr>
          <p:cNvPicPr>
            <a:picLocks noChangeAspect="1"/>
          </p:cNvPicPr>
          <p:nvPr/>
        </p:nvPicPr>
        <p:blipFill>
          <a:blip r:embed="rId4"/>
          <a:stretch>
            <a:fillRect/>
          </a:stretch>
        </p:blipFill>
        <p:spPr>
          <a:xfrm>
            <a:off x="3231572" y="2642007"/>
            <a:ext cx="8014855" cy="2853165"/>
          </a:xfrm>
          <a:prstGeom prst="rect">
            <a:avLst/>
          </a:prstGeom>
        </p:spPr>
      </p:pic>
    </p:spTree>
    <p:extLst>
      <p:ext uri="{BB962C8B-B14F-4D97-AF65-F5344CB8AC3E}">
        <p14:creationId xmlns:p14="http://schemas.microsoft.com/office/powerpoint/2010/main" val="242735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0D6-876B-4A45-B97D-10BA8526894B}"/>
              </a:ext>
            </a:extLst>
          </p:cNvPr>
          <p:cNvSpPr>
            <a:spLocks noGrp="1"/>
          </p:cNvSpPr>
          <p:nvPr>
            <p:ph type="title"/>
          </p:nvPr>
        </p:nvSpPr>
        <p:spPr/>
        <p:txBody>
          <a:bodyPr/>
          <a:lstStyle/>
          <a:p>
            <a:r>
              <a:rPr lang="en-US" dirty="0"/>
              <a:t>Git Configuration</a:t>
            </a:r>
          </a:p>
        </p:txBody>
      </p:sp>
      <p:sp>
        <p:nvSpPr>
          <p:cNvPr id="3" name="Content Placeholder 2">
            <a:extLst>
              <a:ext uri="{FF2B5EF4-FFF2-40B4-BE49-F238E27FC236}">
                <a16:creationId xmlns:a16="http://schemas.microsoft.com/office/drawing/2014/main" id="{2C06C686-13D2-44D3-A99C-81434B82061C}"/>
              </a:ext>
            </a:extLst>
          </p:cNvPr>
          <p:cNvSpPr>
            <a:spLocks noGrp="1"/>
          </p:cNvSpPr>
          <p:nvPr>
            <p:ph sz="quarter" idx="10"/>
          </p:nvPr>
        </p:nvSpPr>
        <p:spPr/>
        <p:txBody>
          <a:bodyPr>
            <a:normAutofit fontScale="85000" lnSpcReduction="20000"/>
          </a:bodyPr>
          <a:lstStyle/>
          <a:p>
            <a:r>
              <a:rPr lang="en-US" dirty="0"/>
              <a:t>Designed to configure or read the corresponding environment variable</a:t>
            </a:r>
          </a:p>
          <a:p>
            <a:r>
              <a:rPr lang="en-US" dirty="0"/>
              <a:t>Can be stored in three different places</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gitconfig</a:t>
            </a:r>
            <a:r>
              <a:rPr lang="en-US" dirty="0">
                <a:latin typeface="Courier New" panose="02070309020205020404" pitchFamily="49" charset="0"/>
                <a:cs typeface="Courier New" panose="02070309020205020404" pitchFamily="49" charset="0"/>
              </a:rPr>
              <a:t> </a:t>
            </a:r>
            <a:r>
              <a:rPr lang="en-US" dirty="0"/>
              <a:t>file: The system for all users of general application configuration</a:t>
            </a:r>
          </a:p>
          <a:p>
            <a:pPr lvl="2"/>
            <a:r>
              <a:rPr lang="fr-FR" sz="1500" dirty="0">
                <a:latin typeface="Courier New" panose="02070309020205020404" pitchFamily="49" charset="0"/>
                <a:cs typeface="Courier New" panose="02070309020205020404" pitchFamily="49" charset="0"/>
              </a:rPr>
              <a:t>C:/Program Files/Git/</a:t>
            </a:r>
            <a:r>
              <a:rPr lang="fr-FR" sz="1500" dirty="0" err="1">
                <a:latin typeface="Courier New" panose="02070309020205020404" pitchFamily="49" charset="0"/>
                <a:cs typeface="Courier New" panose="02070309020205020404" pitchFamily="49" charset="0"/>
              </a:rPr>
              <a:t>etc</a:t>
            </a:r>
            <a:r>
              <a:rPr lang="fr-FR" sz="1500" dirty="0">
                <a:latin typeface="Courier New" panose="02070309020205020404" pitchFamily="49" charset="0"/>
                <a:cs typeface="Courier New" panose="02070309020205020404" pitchFamily="49" charset="0"/>
              </a:rPr>
              <a:t> (the system config file location for Windows)</a:t>
            </a:r>
          </a:p>
          <a:p>
            <a:pPr lvl="2"/>
            <a:r>
              <a:rPr lang="fr-FR" sz="1500" dirty="0">
                <a:latin typeface="Courier New" panose="02070309020205020404" pitchFamily="49" charset="0"/>
                <a:cs typeface="Courier New" panose="02070309020205020404" pitchFamily="49" charset="0"/>
              </a:rPr>
              <a:t>git config –system (command to </a:t>
            </a:r>
            <a:r>
              <a:rPr lang="fr-FR" sz="1500" dirty="0" err="1">
                <a:latin typeface="Courier New" panose="02070309020205020404" pitchFamily="49" charset="0"/>
                <a:cs typeface="Courier New" panose="02070309020205020404" pitchFamily="49" charset="0"/>
              </a:rPr>
              <a:t>add</a:t>
            </a:r>
            <a:r>
              <a:rPr lang="fr-FR" sz="1500" dirty="0">
                <a:latin typeface="Courier New" panose="02070309020205020404" pitchFamily="49" charset="0"/>
                <a:cs typeface="Courier New" panose="02070309020205020404" pitchFamily="49" charset="0"/>
              </a:rPr>
              <a:t> a new system config)</a:t>
            </a:r>
            <a:endParaRPr lang="en-US" sz="15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gitconfig</a:t>
            </a:r>
            <a:r>
              <a:rPr lang="en-US" dirty="0">
                <a:latin typeface="Courier New" panose="02070309020205020404" pitchFamily="49" charset="0"/>
                <a:cs typeface="Courier New" panose="02070309020205020404" pitchFamily="49" charset="0"/>
              </a:rPr>
              <a:t> </a:t>
            </a:r>
            <a:r>
              <a:rPr lang="en-US" dirty="0"/>
              <a:t>file: user profile directory apply only to that user.</a:t>
            </a:r>
          </a:p>
          <a:p>
            <a:pPr lvl="2"/>
            <a:r>
              <a:rPr lang="en-US" sz="1500" dirty="0">
                <a:latin typeface="Courier New" panose="02070309020205020404" pitchFamily="49" charset="0"/>
                <a:cs typeface="Courier New" panose="02070309020205020404" pitchFamily="49" charset="0"/>
              </a:rPr>
              <a:t>C:</a:t>
            </a:r>
            <a:r>
              <a:rPr lang="fr-FR" sz="1500"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Users</a:t>
            </a:r>
            <a:r>
              <a:rPr lang="fr-FR"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rxing</a:t>
            </a:r>
            <a:r>
              <a:rPr lang="en-US" sz="1500" dirty="0">
                <a:latin typeface="Courier New" panose="02070309020205020404" pitchFamily="49" charset="0"/>
                <a:cs typeface="Courier New" panose="02070309020205020404" pitchFamily="49" charset="0"/>
              </a:rPr>
              <a:t> </a:t>
            </a:r>
            <a:r>
              <a:rPr lang="fr-FR" sz="1500" dirty="0">
                <a:latin typeface="Courier New" panose="02070309020205020404" pitchFamily="49" charset="0"/>
                <a:cs typeface="Courier New" panose="02070309020205020404" pitchFamily="49" charset="0"/>
              </a:rPr>
              <a:t>(the global config file location for Windows)</a:t>
            </a:r>
            <a:endParaRPr lang="en-US" sz="1500" dirty="0">
              <a:latin typeface="Courier New" panose="02070309020205020404" pitchFamily="49" charset="0"/>
              <a:cs typeface="Courier New" panose="02070309020205020404" pitchFamily="49" charset="0"/>
            </a:endParaRPr>
          </a:p>
          <a:p>
            <a:pPr lvl="2"/>
            <a:r>
              <a:rPr lang="en-US" sz="1500" dirty="0">
                <a:latin typeface="Courier New" panose="02070309020205020404" pitchFamily="49" charset="0"/>
                <a:cs typeface="Courier New" panose="02070309020205020404" pitchFamily="49" charset="0"/>
              </a:rPr>
              <a:t>git config –global </a:t>
            </a:r>
            <a:r>
              <a:rPr lang="fr-FR" sz="1500" dirty="0">
                <a:latin typeface="Courier New" panose="02070309020205020404" pitchFamily="49" charset="0"/>
                <a:cs typeface="Courier New" panose="02070309020205020404" pitchFamily="49" charset="0"/>
              </a:rPr>
              <a:t>(command to </a:t>
            </a:r>
            <a:r>
              <a:rPr lang="fr-FR" sz="1500" dirty="0" err="1">
                <a:latin typeface="Courier New" panose="02070309020205020404" pitchFamily="49" charset="0"/>
                <a:cs typeface="Courier New" panose="02070309020205020404" pitchFamily="49" charset="0"/>
              </a:rPr>
              <a:t>add</a:t>
            </a:r>
            <a:r>
              <a:rPr lang="fr-FR" sz="1500" dirty="0">
                <a:latin typeface="Courier New" panose="02070309020205020404" pitchFamily="49" charset="0"/>
                <a:cs typeface="Courier New" panose="02070309020205020404" pitchFamily="49" charset="0"/>
              </a:rPr>
              <a:t> a new global config)</a:t>
            </a:r>
            <a:endParaRPr lang="en-US" sz="15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.git/config </a:t>
            </a:r>
            <a:r>
              <a:rPr lang="en-US" dirty="0"/>
              <a:t>file: Git directory of the current project configuration file – use </a:t>
            </a:r>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a:t>to add</a:t>
            </a:r>
            <a:endParaRPr lang="en-US" dirty="0">
              <a:latin typeface="Courier New" panose="02070309020205020404" pitchFamily="49" charset="0"/>
              <a:cs typeface="Courier New" panose="02070309020205020404" pitchFamily="49" charset="0"/>
            </a:endParaRPr>
          </a:p>
          <a:p>
            <a:pPr lvl="2"/>
            <a:r>
              <a:rPr lang="en-US" sz="1500" dirty="0">
                <a:latin typeface="Courier New" panose="02070309020205020404" pitchFamily="49" charset="0"/>
                <a:cs typeface="Courier New" panose="02070309020205020404" pitchFamily="49" charset="0"/>
              </a:rPr>
              <a:t>H:/courses/MSD/445/Demos/.git </a:t>
            </a:r>
            <a:r>
              <a:rPr lang="fr-FR" sz="1500" dirty="0">
                <a:latin typeface="Courier New" panose="02070309020205020404" pitchFamily="49" charset="0"/>
                <a:cs typeface="Courier New" panose="02070309020205020404" pitchFamily="49" charset="0"/>
              </a:rPr>
              <a:t>(the local config file location for Windows)</a:t>
            </a:r>
            <a:endParaRPr lang="en-US" sz="1500" dirty="0">
              <a:latin typeface="Courier New" panose="02070309020205020404" pitchFamily="49" charset="0"/>
              <a:cs typeface="Courier New" panose="02070309020205020404" pitchFamily="49" charset="0"/>
            </a:endParaRPr>
          </a:p>
          <a:p>
            <a:pPr lvl="2"/>
            <a:r>
              <a:rPr lang="en-US" sz="1500" dirty="0">
                <a:latin typeface="Courier New" panose="02070309020205020404" pitchFamily="49" charset="0"/>
                <a:cs typeface="Courier New" panose="02070309020205020404" pitchFamily="49" charset="0"/>
              </a:rPr>
              <a:t>git config </a:t>
            </a:r>
            <a:r>
              <a:rPr lang="fr-FR" sz="1500" dirty="0">
                <a:latin typeface="Courier New" panose="02070309020205020404" pitchFamily="49" charset="0"/>
                <a:cs typeface="Courier New" panose="02070309020205020404" pitchFamily="49" charset="0"/>
              </a:rPr>
              <a:t>(command to </a:t>
            </a:r>
            <a:r>
              <a:rPr lang="fr-FR" sz="1500" dirty="0" err="1">
                <a:latin typeface="Courier New" panose="02070309020205020404" pitchFamily="49" charset="0"/>
                <a:cs typeface="Courier New" panose="02070309020205020404" pitchFamily="49" charset="0"/>
              </a:rPr>
              <a:t>add</a:t>
            </a:r>
            <a:r>
              <a:rPr lang="fr-FR" sz="1500" dirty="0">
                <a:latin typeface="Courier New" panose="02070309020205020404" pitchFamily="49" charset="0"/>
                <a:cs typeface="Courier New" panose="02070309020205020404" pitchFamily="49" charset="0"/>
              </a:rPr>
              <a:t> a </a:t>
            </a:r>
            <a:r>
              <a:rPr lang="fr-FR" sz="1500">
                <a:latin typeface="Courier New" panose="02070309020205020404" pitchFamily="49" charset="0"/>
                <a:cs typeface="Courier New" panose="02070309020205020404" pitchFamily="49" charset="0"/>
              </a:rPr>
              <a:t>new local </a:t>
            </a:r>
            <a:r>
              <a:rPr lang="fr-FR" sz="1500" dirty="0">
                <a:latin typeface="Courier New" panose="02070309020205020404" pitchFamily="49" charset="0"/>
                <a:cs typeface="Courier New" panose="02070309020205020404" pitchFamily="49" charset="0"/>
              </a:rPr>
              <a:t>config)</a:t>
            </a:r>
            <a:endParaRPr lang="en-US" sz="1500" dirty="0">
              <a:latin typeface="Courier New" panose="02070309020205020404" pitchFamily="49" charset="0"/>
              <a:cs typeface="Courier New" panose="02070309020205020404" pitchFamily="49" charset="0"/>
            </a:endParaRPr>
          </a:p>
          <a:p>
            <a:pPr lvl="1"/>
            <a:endParaRPr lang="en-US" dirty="0"/>
          </a:p>
        </p:txBody>
      </p:sp>
    </p:spTree>
    <p:extLst>
      <p:ext uri="{BB962C8B-B14F-4D97-AF65-F5344CB8AC3E}">
        <p14:creationId xmlns:p14="http://schemas.microsoft.com/office/powerpoint/2010/main" val="2996815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F387-1B6F-4613-A9D4-6420152FAF9F}"/>
              </a:ext>
            </a:extLst>
          </p:cNvPr>
          <p:cNvSpPr>
            <a:spLocks noGrp="1"/>
          </p:cNvSpPr>
          <p:nvPr>
            <p:ph type="title"/>
          </p:nvPr>
        </p:nvSpPr>
        <p:spPr/>
        <p:txBody>
          <a:bodyPr/>
          <a:lstStyle/>
          <a:p>
            <a:r>
              <a:rPr lang="en-US" dirty="0"/>
              <a:t>Watch a repository</a:t>
            </a:r>
          </a:p>
        </p:txBody>
      </p:sp>
      <p:sp>
        <p:nvSpPr>
          <p:cNvPr id="3" name="Content Placeholder 2">
            <a:extLst>
              <a:ext uri="{FF2B5EF4-FFF2-40B4-BE49-F238E27FC236}">
                <a16:creationId xmlns:a16="http://schemas.microsoft.com/office/drawing/2014/main" id="{8AFE9D83-1599-4842-AEBB-160E317E6552}"/>
              </a:ext>
            </a:extLst>
          </p:cNvPr>
          <p:cNvSpPr>
            <a:spLocks noGrp="1"/>
          </p:cNvSpPr>
          <p:nvPr>
            <p:ph sz="quarter" idx="10"/>
          </p:nvPr>
        </p:nvSpPr>
        <p:spPr/>
        <p:txBody>
          <a:bodyPr/>
          <a:lstStyle/>
          <a:p>
            <a:r>
              <a:rPr lang="en-US" b="0" i="0" dirty="0">
                <a:solidFill>
                  <a:srgbClr val="242729"/>
                </a:solidFill>
                <a:effectLst/>
                <a:latin typeface="system-ui"/>
              </a:rPr>
              <a:t>If you are </a:t>
            </a:r>
            <a:r>
              <a:rPr lang="en-US" b="1" i="0" dirty="0">
                <a:solidFill>
                  <a:srgbClr val="242729"/>
                </a:solidFill>
                <a:effectLst/>
                <a:latin typeface="system-ui"/>
              </a:rPr>
              <a:t>watching</a:t>
            </a:r>
            <a:r>
              <a:rPr lang="en-US" b="0" i="0" dirty="0">
                <a:solidFill>
                  <a:srgbClr val="242729"/>
                </a:solidFill>
                <a:effectLst/>
                <a:latin typeface="system-ui"/>
              </a:rPr>
              <a:t> a repository, you will receive notifications for all discussions — project issues, pull requests, comments on commits and any other comments. If you’re not watching a repo you’ll just receive notification for the discussions you participate in.</a:t>
            </a:r>
            <a:endParaRPr lang="en-US" dirty="0"/>
          </a:p>
        </p:txBody>
      </p:sp>
      <p:pic>
        <p:nvPicPr>
          <p:cNvPr id="5" name="Picture 4">
            <a:extLst>
              <a:ext uri="{FF2B5EF4-FFF2-40B4-BE49-F238E27FC236}">
                <a16:creationId xmlns:a16="http://schemas.microsoft.com/office/drawing/2014/main" id="{ECC95615-5FDF-485A-AD82-0E0ABAB6A16D}"/>
              </a:ext>
            </a:extLst>
          </p:cNvPr>
          <p:cNvPicPr>
            <a:picLocks noChangeAspect="1"/>
          </p:cNvPicPr>
          <p:nvPr/>
        </p:nvPicPr>
        <p:blipFill>
          <a:blip r:embed="rId2"/>
          <a:stretch>
            <a:fillRect/>
          </a:stretch>
        </p:blipFill>
        <p:spPr>
          <a:xfrm>
            <a:off x="962457" y="2598593"/>
            <a:ext cx="3762375" cy="3448050"/>
          </a:xfrm>
          <a:prstGeom prst="rect">
            <a:avLst/>
          </a:prstGeom>
        </p:spPr>
      </p:pic>
    </p:spTree>
    <p:extLst>
      <p:ext uri="{BB962C8B-B14F-4D97-AF65-F5344CB8AC3E}">
        <p14:creationId xmlns:p14="http://schemas.microsoft.com/office/powerpoint/2010/main" val="1760418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165A-A998-4CB7-9564-BFA708DA174F}"/>
              </a:ext>
            </a:extLst>
          </p:cNvPr>
          <p:cNvSpPr>
            <a:spLocks noGrp="1"/>
          </p:cNvSpPr>
          <p:nvPr>
            <p:ph type="title"/>
          </p:nvPr>
        </p:nvSpPr>
        <p:spPr/>
        <p:txBody>
          <a:bodyPr/>
          <a:lstStyle/>
          <a:p>
            <a:r>
              <a:rPr lang="en-US" dirty="0"/>
              <a:t>Fork a Repository</a:t>
            </a:r>
          </a:p>
        </p:txBody>
      </p:sp>
      <p:sp>
        <p:nvSpPr>
          <p:cNvPr id="3" name="Content Placeholder 2">
            <a:extLst>
              <a:ext uri="{FF2B5EF4-FFF2-40B4-BE49-F238E27FC236}">
                <a16:creationId xmlns:a16="http://schemas.microsoft.com/office/drawing/2014/main" id="{D6CC4318-307B-49C3-83E4-EB81C6CDF17E}"/>
              </a:ext>
            </a:extLst>
          </p:cNvPr>
          <p:cNvSpPr>
            <a:spLocks noGrp="1"/>
          </p:cNvSpPr>
          <p:nvPr>
            <p:ph sz="quarter" idx="10"/>
          </p:nvPr>
        </p:nvSpPr>
        <p:spPr>
          <a:xfrm>
            <a:off x="468890" y="1265238"/>
            <a:ext cx="8415337" cy="5249862"/>
          </a:xfrm>
        </p:spPr>
        <p:txBody>
          <a:bodyPr>
            <a:normAutofit/>
          </a:bodyPr>
          <a:lstStyle/>
          <a:p>
            <a:pPr>
              <a:spcBef>
                <a:spcPts val="600"/>
              </a:spcBef>
            </a:pPr>
            <a:r>
              <a:rPr lang="en-US" sz="1600" b="0" i="0" dirty="0">
                <a:solidFill>
                  <a:srgbClr val="24292E"/>
                </a:solidFill>
                <a:effectLst/>
                <a:latin typeface="Inter"/>
              </a:rPr>
              <a:t>A fork is a copy of a repository that you manage. Forks let you make changes to a project without affecting the original repository.</a:t>
            </a:r>
          </a:p>
          <a:p>
            <a:pPr>
              <a:spcBef>
                <a:spcPts val="600"/>
              </a:spcBef>
            </a:pPr>
            <a:r>
              <a:rPr lang="en-US" sz="1600" b="0" i="0" dirty="0">
                <a:solidFill>
                  <a:srgbClr val="24292E"/>
                </a:solidFill>
                <a:effectLst/>
                <a:latin typeface="Inter"/>
              </a:rPr>
              <a:t>You can fetch updates from or submit changes to the original repository with pull requests.</a:t>
            </a:r>
          </a:p>
          <a:p>
            <a:pPr>
              <a:spcBef>
                <a:spcPts val="600"/>
              </a:spcBef>
            </a:pPr>
            <a:endParaRPr lang="en-US" sz="1600" b="0" i="0" dirty="0">
              <a:solidFill>
                <a:srgbClr val="24292E"/>
              </a:solidFill>
              <a:effectLst/>
              <a:latin typeface="Inter"/>
            </a:endParaRPr>
          </a:p>
          <a:p>
            <a:pPr>
              <a:spcBef>
                <a:spcPts val="600"/>
              </a:spcBef>
            </a:pPr>
            <a:r>
              <a:rPr lang="en-US" sz="1600" b="0" i="0" dirty="0">
                <a:solidFill>
                  <a:srgbClr val="24292E"/>
                </a:solidFill>
                <a:effectLst/>
                <a:latin typeface="-apple-system"/>
              </a:rPr>
              <a:t>Forking a repository is similar to copying a repository, with two major differences:</a:t>
            </a:r>
          </a:p>
          <a:p>
            <a:pPr lvl="1">
              <a:spcBef>
                <a:spcPts val="600"/>
              </a:spcBef>
            </a:pPr>
            <a:r>
              <a:rPr lang="en-US" sz="1600" b="0" i="0" dirty="0">
                <a:solidFill>
                  <a:srgbClr val="24292E"/>
                </a:solidFill>
                <a:effectLst/>
                <a:latin typeface="-apple-system"/>
              </a:rPr>
              <a:t>You can use a pull request to suggest changes from your user-owned fork to the original repository, also known as the </a:t>
            </a:r>
            <a:r>
              <a:rPr lang="en-US" sz="1600" b="1" i="1" dirty="0">
                <a:solidFill>
                  <a:srgbClr val="24292E"/>
                </a:solidFill>
                <a:effectLst/>
                <a:latin typeface="-apple-system"/>
              </a:rPr>
              <a:t>upstream</a:t>
            </a:r>
            <a:r>
              <a:rPr lang="en-US" sz="1600" b="0" i="0" dirty="0">
                <a:solidFill>
                  <a:srgbClr val="24292E"/>
                </a:solidFill>
                <a:effectLst/>
                <a:latin typeface="-apple-system"/>
              </a:rPr>
              <a:t> repository.</a:t>
            </a:r>
          </a:p>
          <a:p>
            <a:pPr lvl="1">
              <a:spcBef>
                <a:spcPts val="600"/>
              </a:spcBef>
            </a:pPr>
            <a:r>
              <a:rPr lang="en-US" sz="1600" b="0" i="0" dirty="0">
                <a:solidFill>
                  <a:srgbClr val="24292E"/>
                </a:solidFill>
                <a:effectLst/>
                <a:latin typeface="-apple-system"/>
              </a:rPr>
              <a:t>You can bring changes from the upstream repository to your local fork by synchronizing your fork with the upstream repository.</a:t>
            </a:r>
            <a:endParaRPr lang="en-US" sz="1600" dirty="0"/>
          </a:p>
          <a:p>
            <a:r>
              <a:rPr lang="en-US" sz="1400" b="1" dirty="0"/>
              <a:t>⚠️ </a:t>
            </a:r>
            <a:r>
              <a:rPr lang="en-US" sz="1400" b="1" dirty="0">
                <a:solidFill>
                  <a:srgbClr val="FF0000"/>
                </a:solidFill>
              </a:rPr>
              <a:t>Forking is not done on the command line</a:t>
            </a:r>
          </a:p>
        </p:txBody>
      </p:sp>
      <p:pic>
        <p:nvPicPr>
          <p:cNvPr id="5" name="Picture 4">
            <a:extLst>
              <a:ext uri="{FF2B5EF4-FFF2-40B4-BE49-F238E27FC236}">
                <a16:creationId xmlns:a16="http://schemas.microsoft.com/office/drawing/2014/main" id="{2001FDD5-B0E5-4254-A497-7FE03B13A80A}"/>
              </a:ext>
            </a:extLst>
          </p:cNvPr>
          <p:cNvPicPr>
            <a:picLocks noChangeAspect="1"/>
          </p:cNvPicPr>
          <p:nvPr/>
        </p:nvPicPr>
        <p:blipFill>
          <a:blip r:embed="rId3"/>
          <a:stretch>
            <a:fillRect/>
          </a:stretch>
        </p:blipFill>
        <p:spPr>
          <a:xfrm>
            <a:off x="8075035" y="716773"/>
            <a:ext cx="3648075" cy="523875"/>
          </a:xfrm>
          <a:prstGeom prst="rect">
            <a:avLst/>
          </a:prstGeom>
        </p:spPr>
      </p:pic>
      <p:pic>
        <p:nvPicPr>
          <p:cNvPr id="11" name="Picture 10">
            <a:extLst>
              <a:ext uri="{FF2B5EF4-FFF2-40B4-BE49-F238E27FC236}">
                <a16:creationId xmlns:a16="http://schemas.microsoft.com/office/drawing/2014/main" id="{82F05E08-981E-4233-9B98-50E5BFEDA979}"/>
              </a:ext>
            </a:extLst>
          </p:cNvPr>
          <p:cNvPicPr>
            <a:picLocks noChangeAspect="1"/>
          </p:cNvPicPr>
          <p:nvPr/>
        </p:nvPicPr>
        <p:blipFill>
          <a:blip r:embed="rId4"/>
          <a:stretch>
            <a:fillRect/>
          </a:stretch>
        </p:blipFill>
        <p:spPr>
          <a:xfrm>
            <a:off x="8752176" y="1680296"/>
            <a:ext cx="2733675" cy="2333625"/>
          </a:xfrm>
          <a:prstGeom prst="rect">
            <a:avLst/>
          </a:prstGeom>
        </p:spPr>
      </p:pic>
    </p:spTree>
    <p:extLst>
      <p:ext uri="{BB962C8B-B14F-4D97-AF65-F5344CB8AC3E}">
        <p14:creationId xmlns:p14="http://schemas.microsoft.com/office/powerpoint/2010/main" val="1949685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01DB-CF9D-4800-8648-D273641D7A1B}"/>
              </a:ext>
            </a:extLst>
          </p:cNvPr>
          <p:cNvSpPr>
            <a:spLocks noGrp="1"/>
          </p:cNvSpPr>
          <p:nvPr>
            <p:ph type="title"/>
          </p:nvPr>
        </p:nvSpPr>
        <p:spPr/>
        <p:txBody>
          <a:bodyPr/>
          <a:lstStyle/>
          <a:p>
            <a:r>
              <a:rPr lang="en-US" dirty="0"/>
              <a:t>Configuring a remote for a fork</a:t>
            </a:r>
          </a:p>
        </p:txBody>
      </p:sp>
      <p:sp>
        <p:nvSpPr>
          <p:cNvPr id="3" name="Content Placeholder 2">
            <a:extLst>
              <a:ext uri="{FF2B5EF4-FFF2-40B4-BE49-F238E27FC236}">
                <a16:creationId xmlns:a16="http://schemas.microsoft.com/office/drawing/2014/main" id="{66241960-57AD-4A3A-8B73-4DF252C55959}"/>
              </a:ext>
            </a:extLst>
          </p:cNvPr>
          <p:cNvSpPr>
            <a:spLocks noGrp="1"/>
          </p:cNvSpPr>
          <p:nvPr>
            <p:ph sz="quarter" idx="10"/>
          </p:nvPr>
        </p:nvSpPr>
        <p:spPr/>
        <p:txBody>
          <a:bodyPr/>
          <a:lstStyle/>
          <a:p>
            <a:pPr>
              <a:spcBef>
                <a:spcPts val="0"/>
              </a:spcBef>
            </a:pPr>
            <a:r>
              <a:rPr lang="en-US" b="0" i="0" dirty="0">
                <a:solidFill>
                  <a:srgbClr val="24292E"/>
                </a:solidFill>
                <a:effectLst/>
                <a:latin typeface="Inter"/>
              </a:rPr>
              <a:t>You must configure a remote that points to the upstream repository in Git to </a:t>
            </a:r>
            <a:r>
              <a:rPr lang="en-US" b="0" i="0" u="none" strike="noStrike" dirty="0">
                <a:effectLst/>
                <a:latin typeface="Inter"/>
                <a:hlinkClick r:id="rId2"/>
              </a:rPr>
              <a:t>sync changes you make in a fork</a:t>
            </a:r>
            <a:r>
              <a:rPr lang="en-US" b="0" i="0" dirty="0">
                <a:solidFill>
                  <a:srgbClr val="24292E"/>
                </a:solidFill>
                <a:effectLst/>
                <a:latin typeface="Inter"/>
              </a:rPr>
              <a:t> with the original repository.</a:t>
            </a:r>
          </a:p>
          <a:p>
            <a:pPr marL="342900" indent="-342900">
              <a:spcBef>
                <a:spcPts val="0"/>
              </a:spcBef>
              <a:buFont typeface="+mj-lt"/>
              <a:buAutoNum type="arabicPeriod"/>
            </a:pPr>
            <a:r>
              <a:rPr lang="en-US" b="0" i="0" dirty="0">
                <a:solidFill>
                  <a:srgbClr val="24292E"/>
                </a:solidFill>
                <a:effectLst/>
                <a:latin typeface="-apple-system"/>
              </a:rPr>
              <a:t>List the current configured remote repository for your fork.</a:t>
            </a:r>
          </a:p>
          <a:p>
            <a:pPr marL="342900" indent="-342900">
              <a:spcBef>
                <a:spcPts val="0"/>
              </a:spcBef>
              <a:buFont typeface="+mj-lt"/>
              <a:buAutoNum type="arabicPeriod"/>
            </a:pPr>
            <a:endParaRPr lang="en-US" b="0" i="0" dirty="0">
              <a:solidFill>
                <a:srgbClr val="24292E"/>
              </a:solidFill>
              <a:effectLst/>
              <a:latin typeface="-apple-system"/>
            </a:endParaRPr>
          </a:p>
          <a:p>
            <a:pPr marL="342900" indent="-342900">
              <a:spcBef>
                <a:spcPts val="0"/>
              </a:spcBef>
              <a:buFont typeface="+mj-lt"/>
              <a:buAutoNum type="arabicPeriod"/>
            </a:pPr>
            <a:endParaRPr lang="en-US" dirty="0">
              <a:solidFill>
                <a:srgbClr val="24292E"/>
              </a:solidFill>
              <a:latin typeface="-apple-system"/>
            </a:endParaRPr>
          </a:p>
          <a:p>
            <a:pPr marL="342900" indent="-342900">
              <a:spcBef>
                <a:spcPts val="0"/>
              </a:spcBef>
              <a:buFont typeface="+mj-lt"/>
              <a:buAutoNum type="arabicPeriod"/>
            </a:pPr>
            <a:endParaRPr lang="en-US" b="0" i="0" dirty="0">
              <a:solidFill>
                <a:srgbClr val="24292E"/>
              </a:solidFill>
              <a:effectLst/>
              <a:latin typeface="-apple-system"/>
            </a:endParaRPr>
          </a:p>
          <a:p>
            <a:pPr marL="342900" indent="-342900">
              <a:spcBef>
                <a:spcPts val="0"/>
              </a:spcBef>
              <a:buFont typeface="+mj-lt"/>
              <a:buAutoNum type="arabicPeriod"/>
            </a:pPr>
            <a:r>
              <a:rPr lang="en-US" b="0" i="0" dirty="0">
                <a:solidFill>
                  <a:srgbClr val="24292E"/>
                </a:solidFill>
                <a:effectLst/>
                <a:latin typeface="-apple-system"/>
              </a:rPr>
              <a:t>Specify a new remote </a:t>
            </a:r>
            <a:r>
              <a:rPr lang="en-US" b="1" i="1" dirty="0">
                <a:solidFill>
                  <a:srgbClr val="24292E"/>
                </a:solidFill>
                <a:effectLst/>
                <a:latin typeface="-apple-system"/>
              </a:rPr>
              <a:t>upstream</a:t>
            </a:r>
            <a:r>
              <a:rPr lang="en-US" b="0" i="0" dirty="0">
                <a:solidFill>
                  <a:srgbClr val="24292E"/>
                </a:solidFill>
                <a:effectLst/>
                <a:latin typeface="-apple-system"/>
              </a:rPr>
              <a:t> repository that will be synced with the fork.</a:t>
            </a:r>
          </a:p>
          <a:p>
            <a:pPr marL="342900" indent="-342900">
              <a:spcBef>
                <a:spcPts val="0"/>
              </a:spcBef>
              <a:buFont typeface="+mj-lt"/>
              <a:buAutoNum type="arabicPeriod"/>
            </a:pPr>
            <a:endParaRPr lang="en-US" dirty="0">
              <a:solidFill>
                <a:srgbClr val="24292E"/>
              </a:solidFill>
              <a:latin typeface="-apple-system"/>
            </a:endParaRPr>
          </a:p>
          <a:p>
            <a:pPr marL="342900" indent="-342900">
              <a:spcBef>
                <a:spcPts val="0"/>
              </a:spcBef>
              <a:buFont typeface="+mj-lt"/>
              <a:buAutoNum type="arabicPeriod"/>
            </a:pPr>
            <a:endParaRPr lang="en-US" b="0" i="0" dirty="0">
              <a:solidFill>
                <a:srgbClr val="24292E"/>
              </a:solidFill>
              <a:effectLst/>
              <a:latin typeface="-apple-system"/>
            </a:endParaRPr>
          </a:p>
          <a:p>
            <a:pPr marL="342900" indent="-342900">
              <a:spcBef>
                <a:spcPts val="0"/>
              </a:spcBef>
              <a:buFont typeface="+mj-lt"/>
              <a:buAutoNum type="arabicPeriod"/>
            </a:pPr>
            <a:r>
              <a:rPr lang="en-US" b="0" i="0" dirty="0">
                <a:solidFill>
                  <a:srgbClr val="24292E"/>
                </a:solidFill>
                <a:effectLst/>
                <a:latin typeface="-apple-system"/>
              </a:rPr>
              <a:t>Verify the new upstream repository you've specified for your fork.</a:t>
            </a:r>
            <a:endParaRPr lang="en-US" dirty="0">
              <a:solidFill>
                <a:srgbClr val="24292E"/>
              </a:solidFill>
              <a:latin typeface="-apple-system"/>
            </a:endParaRPr>
          </a:p>
        </p:txBody>
      </p:sp>
      <p:pic>
        <p:nvPicPr>
          <p:cNvPr id="6" name="Picture 5">
            <a:extLst>
              <a:ext uri="{FF2B5EF4-FFF2-40B4-BE49-F238E27FC236}">
                <a16:creationId xmlns:a16="http://schemas.microsoft.com/office/drawing/2014/main" id="{DFA8A3C4-34E8-4A64-8FEB-B801759FAA75}"/>
              </a:ext>
            </a:extLst>
          </p:cNvPr>
          <p:cNvPicPr>
            <a:picLocks noChangeAspect="1"/>
          </p:cNvPicPr>
          <p:nvPr/>
        </p:nvPicPr>
        <p:blipFill>
          <a:blip r:embed="rId3"/>
          <a:stretch>
            <a:fillRect/>
          </a:stretch>
        </p:blipFill>
        <p:spPr>
          <a:xfrm>
            <a:off x="1162916" y="2431039"/>
            <a:ext cx="5772150" cy="790575"/>
          </a:xfrm>
          <a:prstGeom prst="rect">
            <a:avLst/>
          </a:prstGeom>
        </p:spPr>
      </p:pic>
      <p:pic>
        <p:nvPicPr>
          <p:cNvPr id="8" name="Picture 7">
            <a:extLst>
              <a:ext uri="{FF2B5EF4-FFF2-40B4-BE49-F238E27FC236}">
                <a16:creationId xmlns:a16="http://schemas.microsoft.com/office/drawing/2014/main" id="{96E1511A-4A83-4709-854B-B37DB4A13B87}"/>
              </a:ext>
            </a:extLst>
          </p:cNvPr>
          <p:cNvPicPr>
            <a:picLocks noChangeAspect="1"/>
          </p:cNvPicPr>
          <p:nvPr/>
        </p:nvPicPr>
        <p:blipFill>
          <a:blip r:embed="rId4"/>
          <a:stretch>
            <a:fillRect/>
          </a:stretch>
        </p:blipFill>
        <p:spPr>
          <a:xfrm>
            <a:off x="1162916" y="3721100"/>
            <a:ext cx="7553325" cy="342900"/>
          </a:xfrm>
          <a:prstGeom prst="rect">
            <a:avLst/>
          </a:prstGeom>
        </p:spPr>
      </p:pic>
      <p:pic>
        <p:nvPicPr>
          <p:cNvPr id="10" name="Picture 9">
            <a:extLst>
              <a:ext uri="{FF2B5EF4-FFF2-40B4-BE49-F238E27FC236}">
                <a16:creationId xmlns:a16="http://schemas.microsoft.com/office/drawing/2014/main" id="{D0A5894B-0680-40CC-B5C8-18E3F0100AB8}"/>
              </a:ext>
            </a:extLst>
          </p:cNvPr>
          <p:cNvPicPr>
            <a:picLocks noChangeAspect="1"/>
          </p:cNvPicPr>
          <p:nvPr/>
        </p:nvPicPr>
        <p:blipFill>
          <a:blip r:embed="rId5"/>
          <a:stretch>
            <a:fillRect/>
          </a:stretch>
        </p:blipFill>
        <p:spPr>
          <a:xfrm>
            <a:off x="1162916" y="4830474"/>
            <a:ext cx="7115175" cy="1228725"/>
          </a:xfrm>
          <a:prstGeom prst="rect">
            <a:avLst/>
          </a:prstGeom>
        </p:spPr>
      </p:pic>
    </p:spTree>
    <p:extLst>
      <p:ext uri="{BB962C8B-B14F-4D97-AF65-F5344CB8AC3E}">
        <p14:creationId xmlns:p14="http://schemas.microsoft.com/office/powerpoint/2010/main" val="1648232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0557-CE0A-4FA9-A3EB-C091193C3234}"/>
              </a:ext>
            </a:extLst>
          </p:cNvPr>
          <p:cNvSpPr>
            <a:spLocks noGrp="1"/>
          </p:cNvSpPr>
          <p:nvPr>
            <p:ph type="title"/>
          </p:nvPr>
        </p:nvSpPr>
        <p:spPr/>
        <p:txBody>
          <a:bodyPr/>
          <a:lstStyle/>
          <a:p>
            <a:r>
              <a:rPr lang="en-US" dirty="0"/>
              <a:t>Syncing a fork</a:t>
            </a:r>
          </a:p>
        </p:txBody>
      </p:sp>
      <p:sp>
        <p:nvSpPr>
          <p:cNvPr id="3" name="Content Placeholder 2">
            <a:extLst>
              <a:ext uri="{FF2B5EF4-FFF2-40B4-BE49-F238E27FC236}">
                <a16:creationId xmlns:a16="http://schemas.microsoft.com/office/drawing/2014/main" id="{116D4254-40C5-4841-BEA4-005B5C5A1F2D}"/>
              </a:ext>
            </a:extLst>
          </p:cNvPr>
          <p:cNvSpPr>
            <a:spLocks noGrp="1"/>
          </p:cNvSpPr>
          <p:nvPr>
            <p:ph sz="quarter" idx="10"/>
          </p:nvPr>
        </p:nvSpPr>
        <p:spPr/>
        <p:txBody>
          <a:bodyPr>
            <a:normAutofit/>
          </a:bodyPr>
          <a:lstStyle/>
          <a:p>
            <a:pPr>
              <a:spcBef>
                <a:spcPts val="0"/>
              </a:spcBef>
            </a:pPr>
            <a:r>
              <a:rPr lang="en-US" sz="1200" dirty="0"/>
              <a:t>Sync a fork of a repository to keep it up-to-date with the upstream repository.</a:t>
            </a:r>
          </a:p>
          <a:p>
            <a:pPr marL="342900" indent="-342900">
              <a:spcBef>
                <a:spcPts val="0"/>
              </a:spcBef>
              <a:buFont typeface="+mj-lt"/>
              <a:buAutoNum type="arabicPeriod"/>
            </a:pPr>
            <a:r>
              <a:rPr lang="en-US" sz="1200" dirty="0"/>
              <a:t>Fetch the branches and their respective commits from the upstream repository. Commits to </a:t>
            </a:r>
            <a:r>
              <a:rPr lang="en-US" sz="1200" dirty="0">
                <a:latin typeface="Courier New" panose="02070309020205020404" pitchFamily="49" charset="0"/>
                <a:cs typeface="Courier New" panose="02070309020205020404" pitchFamily="49" charset="0"/>
              </a:rPr>
              <a:t>BRANCHNAME</a:t>
            </a:r>
            <a:r>
              <a:rPr lang="en-US" sz="1200" dirty="0"/>
              <a:t> will be stored in the local branch </a:t>
            </a:r>
            <a:r>
              <a:rPr lang="en-US" sz="1200" dirty="0">
                <a:latin typeface="Courier New" panose="02070309020205020404" pitchFamily="49" charset="0"/>
                <a:cs typeface="Courier New" panose="02070309020205020404" pitchFamily="49" charset="0"/>
              </a:rPr>
              <a:t>upstream/BRANCHNAME</a:t>
            </a:r>
            <a:r>
              <a:rPr lang="en-US" sz="1200" dirty="0"/>
              <a:t>.</a:t>
            </a:r>
          </a:p>
          <a:p>
            <a:pPr marL="342900" indent="-342900">
              <a:spcBef>
                <a:spcPts val="0"/>
              </a:spcBef>
              <a:buFont typeface="+mj-lt"/>
              <a:buAutoNum type="arabicPeriod"/>
            </a:pPr>
            <a:endParaRPr lang="en-US" sz="1200" dirty="0"/>
          </a:p>
          <a:p>
            <a:pPr marL="342900" indent="-342900">
              <a:spcBef>
                <a:spcPts val="0"/>
              </a:spcBef>
              <a:buFont typeface="+mj-lt"/>
              <a:buAutoNum type="arabicPeriod"/>
            </a:pPr>
            <a:endParaRPr lang="en-US" sz="1200" dirty="0"/>
          </a:p>
          <a:p>
            <a:pPr marL="342900" indent="-342900">
              <a:spcBef>
                <a:spcPts val="0"/>
              </a:spcBef>
              <a:buFont typeface="+mj-lt"/>
              <a:buAutoNum type="arabicPeriod"/>
            </a:pPr>
            <a:endParaRPr lang="en-US" sz="1200" dirty="0"/>
          </a:p>
          <a:p>
            <a:pPr marL="342900" indent="-342900">
              <a:spcBef>
                <a:spcPts val="0"/>
              </a:spcBef>
              <a:buFont typeface="+mj-lt"/>
              <a:buAutoNum type="arabicPeriod"/>
            </a:pPr>
            <a:endParaRPr lang="en-US" sz="1200" dirty="0"/>
          </a:p>
          <a:p>
            <a:pPr marL="342900" indent="-342900">
              <a:spcBef>
                <a:spcPts val="0"/>
              </a:spcBef>
              <a:buFont typeface="+mj-lt"/>
              <a:buAutoNum type="arabicPeriod"/>
            </a:pPr>
            <a:endParaRPr lang="en-US" sz="1200" dirty="0"/>
          </a:p>
          <a:p>
            <a:pPr marL="342900" indent="-342900">
              <a:spcBef>
                <a:spcPts val="0"/>
              </a:spcBef>
              <a:buFont typeface="+mj-lt"/>
              <a:buAutoNum type="arabicPeriod"/>
            </a:pPr>
            <a:endParaRPr lang="en-US" sz="1200" dirty="0"/>
          </a:p>
          <a:p>
            <a:pPr marL="342900" indent="-342900">
              <a:spcBef>
                <a:spcPts val="0"/>
              </a:spcBef>
              <a:buFont typeface="+mj-lt"/>
              <a:buAutoNum type="arabicPeriod"/>
            </a:pPr>
            <a:endParaRPr lang="en-US" sz="1200" dirty="0"/>
          </a:p>
          <a:p>
            <a:pPr marL="342900" indent="-342900">
              <a:spcBef>
                <a:spcPts val="0"/>
              </a:spcBef>
              <a:buFont typeface="+mj-lt"/>
              <a:buAutoNum type="arabicPeriod"/>
            </a:pPr>
            <a:r>
              <a:rPr lang="en-US" sz="1200" dirty="0"/>
              <a:t>Check out your fork's local default branch - in this case, we use </a:t>
            </a:r>
            <a:r>
              <a:rPr lang="en-US" sz="1200" dirty="0">
                <a:latin typeface="Courier New" panose="02070309020205020404" pitchFamily="49" charset="0"/>
                <a:cs typeface="Courier New" panose="02070309020205020404" pitchFamily="49" charset="0"/>
              </a:rPr>
              <a:t>main</a:t>
            </a:r>
            <a:r>
              <a:rPr lang="en-US" sz="1200" dirty="0"/>
              <a:t>.</a:t>
            </a:r>
          </a:p>
          <a:p>
            <a:pPr marL="342900" indent="-342900">
              <a:spcBef>
                <a:spcPts val="0"/>
              </a:spcBef>
              <a:buFont typeface="+mj-lt"/>
              <a:buAutoNum type="arabicPeriod"/>
            </a:pPr>
            <a:endParaRPr lang="en-US" sz="1200" dirty="0"/>
          </a:p>
          <a:p>
            <a:pPr marL="342900" indent="-342900">
              <a:spcBef>
                <a:spcPts val="0"/>
              </a:spcBef>
              <a:buFont typeface="+mj-lt"/>
              <a:buAutoNum type="arabicPeriod"/>
            </a:pPr>
            <a:endParaRPr lang="en-US" sz="1200" dirty="0"/>
          </a:p>
          <a:p>
            <a:pPr marL="342900" indent="-342900">
              <a:spcBef>
                <a:spcPts val="0"/>
              </a:spcBef>
              <a:buFont typeface="+mj-lt"/>
              <a:buAutoNum type="arabicPeriod"/>
            </a:pPr>
            <a:endParaRPr lang="en-US" sz="1200" dirty="0"/>
          </a:p>
          <a:p>
            <a:pPr marL="342900" indent="-342900">
              <a:spcBef>
                <a:spcPts val="0"/>
              </a:spcBef>
              <a:buFont typeface="+mj-lt"/>
              <a:buAutoNum type="arabicPeriod"/>
            </a:pPr>
            <a:r>
              <a:rPr lang="en-US" sz="1200" dirty="0"/>
              <a:t>Merge the changes from the upstream default branch - in this case, </a:t>
            </a:r>
            <a:r>
              <a:rPr lang="en-US" sz="1200" dirty="0">
                <a:latin typeface="Courier New" panose="02070309020205020404" pitchFamily="49" charset="0"/>
                <a:cs typeface="Courier New" panose="02070309020205020404" pitchFamily="49" charset="0"/>
              </a:rPr>
              <a:t>upstream/main </a:t>
            </a:r>
            <a:r>
              <a:rPr lang="en-US" sz="1200" dirty="0"/>
              <a:t>- into your local default branch. This brings your fork's default branch into sync with the upstream repository, without losing your local changes.</a:t>
            </a:r>
          </a:p>
        </p:txBody>
      </p:sp>
      <p:pic>
        <p:nvPicPr>
          <p:cNvPr id="7" name="Picture 6">
            <a:extLst>
              <a:ext uri="{FF2B5EF4-FFF2-40B4-BE49-F238E27FC236}">
                <a16:creationId xmlns:a16="http://schemas.microsoft.com/office/drawing/2014/main" id="{3DC5BDAC-F477-4519-AFA5-48F0FDD37A84}"/>
              </a:ext>
            </a:extLst>
          </p:cNvPr>
          <p:cNvPicPr>
            <a:picLocks noChangeAspect="1"/>
          </p:cNvPicPr>
          <p:nvPr/>
        </p:nvPicPr>
        <p:blipFill>
          <a:blip r:embed="rId2"/>
          <a:stretch>
            <a:fillRect/>
          </a:stretch>
        </p:blipFill>
        <p:spPr>
          <a:xfrm>
            <a:off x="1184563" y="2170400"/>
            <a:ext cx="5562600" cy="1685925"/>
          </a:xfrm>
          <a:prstGeom prst="rect">
            <a:avLst/>
          </a:prstGeom>
        </p:spPr>
      </p:pic>
      <p:pic>
        <p:nvPicPr>
          <p:cNvPr id="9" name="Picture 8">
            <a:extLst>
              <a:ext uri="{FF2B5EF4-FFF2-40B4-BE49-F238E27FC236}">
                <a16:creationId xmlns:a16="http://schemas.microsoft.com/office/drawing/2014/main" id="{4CC1BFB7-B50E-4ABE-A952-87FFEBE60F8D}"/>
              </a:ext>
            </a:extLst>
          </p:cNvPr>
          <p:cNvPicPr>
            <a:picLocks noChangeAspect="1"/>
          </p:cNvPicPr>
          <p:nvPr/>
        </p:nvPicPr>
        <p:blipFill>
          <a:blip r:embed="rId3"/>
          <a:stretch>
            <a:fillRect/>
          </a:stretch>
        </p:blipFill>
        <p:spPr>
          <a:xfrm>
            <a:off x="1184563" y="4416568"/>
            <a:ext cx="2867025" cy="600075"/>
          </a:xfrm>
          <a:prstGeom prst="rect">
            <a:avLst/>
          </a:prstGeom>
        </p:spPr>
      </p:pic>
      <p:pic>
        <p:nvPicPr>
          <p:cNvPr id="11" name="Picture 10">
            <a:extLst>
              <a:ext uri="{FF2B5EF4-FFF2-40B4-BE49-F238E27FC236}">
                <a16:creationId xmlns:a16="http://schemas.microsoft.com/office/drawing/2014/main" id="{A59EDD9B-0257-4529-A1B6-0FDA9840285C}"/>
              </a:ext>
            </a:extLst>
          </p:cNvPr>
          <p:cNvPicPr>
            <a:picLocks noChangeAspect="1"/>
          </p:cNvPicPr>
          <p:nvPr/>
        </p:nvPicPr>
        <p:blipFill>
          <a:blip r:embed="rId4"/>
          <a:stretch>
            <a:fillRect/>
          </a:stretch>
        </p:blipFill>
        <p:spPr>
          <a:xfrm>
            <a:off x="1184563" y="6176963"/>
            <a:ext cx="2867025" cy="523875"/>
          </a:xfrm>
          <a:prstGeom prst="rect">
            <a:avLst/>
          </a:prstGeom>
        </p:spPr>
      </p:pic>
    </p:spTree>
    <p:extLst>
      <p:ext uri="{BB962C8B-B14F-4D97-AF65-F5344CB8AC3E}">
        <p14:creationId xmlns:p14="http://schemas.microsoft.com/office/powerpoint/2010/main" val="442050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02B3-E4EC-4A58-820D-261B58A545A9}"/>
              </a:ext>
            </a:extLst>
          </p:cNvPr>
          <p:cNvSpPr>
            <a:spLocks noGrp="1"/>
          </p:cNvSpPr>
          <p:nvPr>
            <p:ph type="title"/>
          </p:nvPr>
        </p:nvSpPr>
        <p:spPr/>
        <p:txBody>
          <a:bodyPr/>
          <a:lstStyle/>
          <a:p>
            <a:r>
              <a:rPr lang="en-US" dirty="0"/>
              <a:t>Working with your Fork</a:t>
            </a:r>
          </a:p>
        </p:txBody>
      </p:sp>
      <p:sp>
        <p:nvSpPr>
          <p:cNvPr id="3" name="Content Placeholder 2">
            <a:extLst>
              <a:ext uri="{FF2B5EF4-FFF2-40B4-BE49-F238E27FC236}">
                <a16:creationId xmlns:a16="http://schemas.microsoft.com/office/drawing/2014/main" id="{D2DCC2EA-EAE4-49C3-9E68-441395711938}"/>
              </a:ext>
            </a:extLst>
          </p:cNvPr>
          <p:cNvSpPr>
            <a:spLocks noGrp="1"/>
          </p:cNvSpPr>
          <p:nvPr>
            <p:ph sz="quarter" idx="10"/>
          </p:nvPr>
        </p:nvSpPr>
        <p:spPr>
          <a:xfrm>
            <a:off x="586535" y="1265238"/>
            <a:ext cx="5761129" cy="4911725"/>
          </a:xfrm>
        </p:spPr>
        <p:txBody>
          <a:bodyPr>
            <a:normAutofit/>
          </a:bodyPr>
          <a:lstStyle/>
          <a:p>
            <a:r>
              <a:rPr lang="en-US" dirty="0"/>
              <a:t>Because forking a repository gives you a copy of it in your account, you can clone it down to your computer, make changes to it, and then push those changes back to your forked repository. </a:t>
            </a:r>
          </a:p>
          <a:p>
            <a:r>
              <a:rPr lang="en-US" dirty="0"/>
              <a:t>Keep in mind that you push the changes back to your remote repository not to the original remote repository that you forked from.</a:t>
            </a:r>
          </a:p>
        </p:txBody>
      </p:sp>
      <p:pic>
        <p:nvPicPr>
          <p:cNvPr id="5" name="Picture 4">
            <a:extLst>
              <a:ext uri="{FF2B5EF4-FFF2-40B4-BE49-F238E27FC236}">
                <a16:creationId xmlns:a16="http://schemas.microsoft.com/office/drawing/2014/main" id="{01DE1D19-7AB3-4F0A-A7F9-643FD89A8E1F}"/>
              </a:ext>
            </a:extLst>
          </p:cNvPr>
          <p:cNvPicPr>
            <a:picLocks noChangeAspect="1"/>
          </p:cNvPicPr>
          <p:nvPr/>
        </p:nvPicPr>
        <p:blipFill>
          <a:blip r:embed="rId2"/>
          <a:stretch>
            <a:fillRect/>
          </a:stretch>
        </p:blipFill>
        <p:spPr>
          <a:xfrm>
            <a:off x="1114425" y="4643438"/>
            <a:ext cx="4705350" cy="1533525"/>
          </a:xfrm>
          <a:prstGeom prst="rect">
            <a:avLst/>
          </a:prstGeom>
        </p:spPr>
      </p:pic>
      <p:pic>
        <p:nvPicPr>
          <p:cNvPr id="7" name="Picture 6">
            <a:extLst>
              <a:ext uri="{FF2B5EF4-FFF2-40B4-BE49-F238E27FC236}">
                <a16:creationId xmlns:a16="http://schemas.microsoft.com/office/drawing/2014/main" id="{14C5DF78-251F-4723-89CD-6389F0126379}"/>
              </a:ext>
            </a:extLst>
          </p:cNvPr>
          <p:cNvPicPr>
            <a:picLocks noChangeAspect="1"/>
          </p:cNvPicPr>
          <p:nvPr/>
        </p:nvPicPr>
        <p:blipFill rotWithShape="1">
          <a:blip r:embed="rId3"/>
          <a:srcRect t="5724" b="34284"/>
          <a:stretch/>
        </p:blipFill>
        <p:spPr>
          <a:xfrm>
            <a:off x="6347665" y="1533293"/>
            <a:ext cx="5257800" cy="2923297"/>
          </a:xfrm>
          <a:prstGeom prst="rect">
            <a:avLst/>
          </a:prstGeom>
        </p:spPr>
      </p:pic>
      <p:pic>
        <p:nvPicPr>
          <p:cNvPr id="6" name="Picture 5">
            <a:extLst>
              <a:ext uri="{FF2B5EF4-FFF2-40B4-BE49-F238E27FC236}">
                <a16:creationId xmlns:a16="http://schemas.microsoft.com/office/drawing/2014/main" id="{0A6B2CFE-57FA-4710-A03B-C768EB932FF1}"/>
              </a:ext>
            </a:extLst>
          </p:cNvPr>
          <p:cNvPicPr>
            <a:picLocks noChangeAspect="1"/>
          </p:cNvPicPr>
          <p:nvPr/>
        </p:nvPicPr>
        <p:blipFill rotWithShape="1">
          <a:blip r:embed="rId3"/>
          <a:srcRect t="80208"/>
          <a:stretch/>
        </p:blipFill>
        <p:spPr>
          <a:xfrm>
            <a:off x="6347665" y="4755612"/>
            <a:ext cx="5257800" cy="964426"/>
          </a:xfrm>
          <a:prstGeom prst="rect">
            <a:avLst/>
          </a:prstGeom>
        </p:spPr>
      </p:pic>
    </p:spTree>
    <p:extLst>
      <p:ext uri="{BB962C8B-B14F-4D97-AF65-F5344CB8AC3E}">
        <p14:creationId xmlns:p14="http://schemas.microsoft.com/office/powerpoint/2010/main" val="517132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792D-F592-462C-B796-1D85FA851288}"/>
              </a:ext>
            </a:extLst>
          </p:cNvPr>
          <p:cNvSpPr>
            <a:spLocks noGrp="1"/>
          </p:cNvSpPr>
          <p:nvPr>
            <p:ph type="title"/>
          </p:nvPr>
        </p:nvSpPr>
        <p:spPr/>
        <p:txBody>
          <a:bodyPr/>
          <a:lstStyle/>
          <a:p>
            <a:r>
              <a:rPr lang="en-US" dirty="0"/>
              <a:t>Pull Request</a:t>
            </a:r>
          </a:p>
        </p:txBody>
      </p:sp>
      <p:sp>
        <p:nvSpPr>
          <p:cNvPr id="3" name="Content Placeholder 2">
            <a:extLst>
              <a:ext uri="{FF2B5EF4-FFF2-40B4-BE49-F238E27FC236}">
                <a16:creationId xmlns:a16="http://schemas.microsoft.com/office/drawing/2014/main" id="{34BD65F6-C8B7-42B1-8C0F-BFED1A6D0DE3}"/>
              </a:ext>
            </a:extLst>
          </p:cNvPr>
          <p:cNvSpPr>
            <a:spLocks noGrp="1"/>
          </p:cNvSpPr>
          <p:nvPr>
            <p:ph sz="quarter" idx="10"/>
          </p:nvPr>
        </p:nvSpPr>
        <p:spPr/>
        <p:txBody>
          <a:bodyPr/>
          <a:lstStyle/>
          <a:p>
            <a:r>
              <a:rPr lang="en-US" dirty="0"/>
              <a:t>Pull requests let you tell others about changes you've pushed to a GitHub repository. Once a pull request is sent, interested parties can review the set of changes, discuss potential modifications, and even push follow-up commits if necessary.</a:t>
            </a:r>
          </a:p>
          <a:p>
            <a:endParaRPr lang="en-US" dirty="0"/>
          </a:p>
          <a:p>
            <a:pPr fontAlgn="base"/>
            <a:r>
              <a:rPr lang="en-US" dirty="0"/>
              <a:t>There are 2 main workflows when dealing with pull requests:</a:t>
            </a:r>
          </a:p>
          <a:p>
            <a:pPr marL="800100" lvl="2" indent="-342900" fontAlgn="base">
              <a:buFont typeface="+mj-lt"/>
              <a:buAutoNum type="arabicPeriod"/>
            </a:pPr>
            <a:r>
              <a:rPr lang="en-US" dirty="0"/>
              <a:t>Pull Request from a </a:t>
            </a:r>
            <a:r>
              <a:rPr lang="en-US" dirty="0">
                <a:hlinkClick r:id="rId3">
                  <a:extLst>
                    <a:ext uri="{A12FA001-AC4F-418D-AE19-62706E023703}">
                      <ahyp:hlinkClr xmlns:ahyp="http://schemas.microsoft.com/office/drawing/2018/hyperlinkcolor" val="tx"/>
                    </a:ext>
                  </a:extLst>
                </a:hlinkClick>
              </a:rPr>
              <a:t>forked repository</a:t>
            </a:r>
            <a:r>
              <a:rPr lang="en-US" dirty="0"/>
              <a:t> –study by yourself</a:t>
            </a:r>
          </a:p>
          <a:p>
            <a:pPr marL="800100" lvl="2" indent="-342900" fontAlgn="base">
              <a:buFont typeface="+mj-lt"/>
              <a:buAutoNum type="arabicPeriod"/>
            </a:pPr>
            <a:r>
              <a:rPr lang="en-US" dirty="0"/>
              <a:t>Pull Request from a branch within a repository</a:t>
            </a:r>
          </a:p>
          <a:p>
            <a:endParaRPr lang="en-US" b="0" i="0" dirty="0">
              <a:solidFill>
                <a:srgbClr val="1C2933"/>
              </a:solidFill>
              <a:effectLst/>
              <a:latin typeface="LatoWeb"/>
            </a:endParaRPr>
          </a:p>
        </p:txBody>
      </p:sp>
    </p:spTree>
    <p:extLst>
      <p:ext uri="{BB962C8B-B14F-4D97-AF65-F5344CB8AC3E}">
        <p14:creationId xmlns:p14="http://schemas.microsoft.com/office/powerpoint/2010/main" val="2905823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B154-D944-40E3-A75B-187F081F1A10}"/>
              </a:ext>
            </a:extLst>
          </p:cNvPr>
          <p:cNvSpPr>
            <a:spLocks noGrp="1"/>
          </p:cNvSpPr>
          <p:nvPr>
            <p:ph type="title"/>
          </p:nvPr>
        </p:nvSpPr>
        <p:spPr/>
        <p:txBody>
          <a:bodyPr/>
          <a:lstStyle/>
          <a:p>
            <a:r>
              <a:rPr lang="en-US" dirty="0"/>
              <a:t>1. Create a Feature/Topic branch</a:t>
            </a:r>
          </a:p>
        </p:txBody>
      </p:sp>
      <p:sp>
        <p:nvSpPr>
          <p:cNvPr id="3" name="Content Placeholder 2">
            <a:extLst>
              <a:ext uri="{FF2B5EF4-FFF2-40B4-BE49-F238E27FC236}">
                <a16:creationId xmlns:a16="http://schemas.microsoft.com/office/drawing/2014/main" id="{1385C047-921E-40AA-9422-9DCEF93B1309}"/>
              </a:ext>
            </a:extLst>
          </p:cNvPr>
          <p:cNvSpPr>
            <a:spLocks noGrp="1"/>
          </p:cNvSpPr>
          <p:nvPr>
            <p:ph sz="quarter" idx="10"/>
          </p:nvPr>
        </p:nvSpPr>
        <p:spPr>
          <a:xfrm>
            <a:off x="838200" y="1265238"/>
            <a:ext cx="10524344" cy="5457680"/>
          </a:xfrm>
        </p:spPr>
        <p:txBody>
          <a:bodyPr>
            <a:normAutofit/>
          </a:bodyPr>
          <a:lstStyle/>
          <a:p>
            <a:pPr algn="l" fontAlgn="base">
              <a:spcBef>
                <a:spcPts val="0"/>
              </a:spcBef>
            </a:pPr>
            <a:r>
              <a:rPr lang="en-US" dirty="0"/>
              <a:t>When you start working on a new feature/bug fix, you should create a feature/topic branch. A feature/topic branch is normally created off a develop/integration branch. This feature/topic branch can reside in your local machine throughout the entire development lifecycle of the feature.</a:t>
            </a:r>
          </a:p>
          <a:p>
            <a:pPr algn="l" fontAlgn="base">
              <a:spcBef>
                <a:spcPts val="0"/>
              </a:spcBef>
            </a:pPr>
            <a:r>
              <a:rPr lang="en-US" dirty="0"/>
              <a:t>You will push this branch to the remote repository whenever you are ready to merge the change set with the develop/integration branch.</a:t>
            </a:r>
          </a:p>
          <a:p>
            <a:pPr algn="l" fontAlgn="base">
              <a:spcBef>
                <a:spcPts val="0"/>
              </a:spcBef>
            </a:pPr>
            <a:r>
              <a:rPr lang="en-US" dirty="0"/>
              <a:t>Examples: bugfix-login-form, bugfix-signup</a:t>
            </a:r>
          </a:p>
          <a:p>
            <a:pPr algn="l" fontAlgn="base">
              <a:spcBef>
                <a:spcPts val="0"/>
              </a:spcBef>
            </a:pPr>
            <a:endParaRPr lang="en-US" dirty="0"/>
          </a:p>
          <a:p>
            <a:pPr marL="342900" indent="-342900" algn="l" fontAlgn="base">
              <a:spcBef>
                <a:spcPts val="0"/>
              </a:spcBef>
              <a:buFont typeface="+mj-lt"/>
              <a:buAutoNum type="arabicPeriod"/>
            </a:pPr>
            <a:r>
              <a:rPr lang="en-US" dirty="0"/>
              <a:t>Make sure your repository is up to date</a:t>
            </a:r>
          </a:p>
          <a:p>
            <a:pPr lvl="1" fontAlgn="base">
              <a:spcBef>
                <a:spcPts val="0"/>
              </a:spcBef>
            </a:pPr>
            <a:r>
              <a:rPr lang="en-US" dirty="0">
                <a:latin typeface="Courier New" panose="02070309020205020404" pitchFamily="49" charset="0"/>
                <a:cs typeface="Courier New" panose="02070309020205020404" pitchFamily="49" charset="0"/>
              </a:rPr>
              <a:t>git pull origin main </a:t>
            </a:r>
            <a:r>
              <a:rPr lang="en-US" dirty="0"/>
              <a:t>== </a:t>
            </a:r>
            <a:r>
              <a:rPr lang="en-US" dirty="0">
                <a:latin typeface="Courier New" panose="02070309020205020404" pitchFamily="49" charset="0"/>
                <a:cs typeface="Courier New" panose="02070309020205020404" pitchFamily="49" charset="0"/>
              </a:rPr>
              <a:t>git fetch </a:t>
            </a:r>
            <a:r>
              <a:rPr lang="en-US" dirty="0"/>
              <a:t>+ </a:t>
            </a:r>
            <a:r>
              <a:rPr lang="en-US" dirty="0">
                <a:latin typeface="Courier New" panose="02070309020205020404" pitchFamily="49" charset="0"/>
                <a:cs typeface="Courier New" panose="02070309020205020404" pitchFamily="49" charset="0"/>
              </a:rPr>
              <a:t>git merge</a:t>
            </a:r>
          </a:p>
          <a:p>
            <a:pPr marL="342900" indent="-342900" algn="l" fontAlgn="base">
              <a:spcBef>
                <a:spcPts val="0"/>
              </a:spcBef>
              <a:buFont typeface="+mj-lt"/>
              <a:buAutoNum type="arabicPeriod"/>
            </a:pPr>
            <a:r>
              <a:rPr lang="en-US" dirty="0"/>
              <a:t>Create a branch</a:t>
            </a:r>
          </a:p>
          <a:p>
            <a:pPr lvl="1" fontAlgn="base">
              <a:spcBef>
                <a:spcPts val="0"/>
              </a:spcBef>
            </a:pPr>
            <a:r>
              <a:rPr lang="en-US" dirty="0">
                <a:latin typeface="Courier New" panose="02070309020205020404" pitchFamily="49" charset="0"/>
                <a:cs typeface="Courier New" panose="02070309020205020404" pitchFamily="49" charset="0"/>
              </a:rPr>
              <a:t>git checkout -b feature-login</a:t>
            </a:r>
          </a:p>
          <a:p>
            <a:pPr marL="342900" indent="-342900" algn="l" fontAlgn="base">
              <a:spcBef>
                <a:spcPts val="0"/>
              </a:spcBef>
              <a:buFont typeface="+mj-lt"/>
              <a:buAutoNum type="arabicPeriod"/>
            </a:pPr>
            <a:r>
              <a:rPr lang="en-US" dirty="0"/>
              <a:t>Push to </a:t>
            </a:r>
            <a:r>
              <a:rPr lang="en-US" dirty="0" err="1"/>
              <a:t>github</a:t>
            </a:r>
            <a:endParaRPr lang="en-US" dirty="0"/>
          </a:p>
          <a:p>
            <a:pPr lvl="1" fontAlgn="base">
              <a:spcBef>
                <a:spcPts val="0"/>
              </a:spcBef>
            </a:pPr>
            <a:r>
              <a:rPr lang="en-US" dirty="0">
                <a:latin typeface="Courier New" panose="02070309020205020404" pitchFamily="49" charset="0"/>
                <a:cs typeface="Courier New" panose="02070309020205020404" pitchFamily="49" charset="0"/>
              </a:rPr>
              <a:t>git push origin feature-login</a:t>
            </a:r>
          </a:p>
        </p:txBody>
      </p:sp>
    </p:spTree>
    <p:extLst>
      <p:ext uri="{BB962C8B-B14F-4D97-AF65-F5344CB8AC3E}">
        <p14:creationId xmlns:p14="http://schemas.microsoft.com/office/powerpoint/2010/main" val="1639314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0F82-A22D-47FB-8ACB-A15B3B9AC2BD}"/>
              </a:ext>
            </a:extLst>
          </p:cNvPr>
          <p:cNvSpPr>
            <a:spLocks noGrp="1"/>
          </p:cNvSpPr>
          <p:nvPr>
            <p:ph type="title"/>
          </p:nvPr>
        </p:nvSpPr>
        <p:spPr/>
        <p:txBody>
          <a:bodyPr/>
          <a:lstStyle/>
          <a:p>
            <a:r>
              <a:rPr lang="en-US" dirty="0"/>
              <a:t>2. Create a Pull Request</a:t>
            </a:r>
          </a:p>
        </p:txBody>
      </p:sp>
      <p:sp>
        <p:nvSpPr>
          <p:cNvPr id="3" name="Content Placeholder 2">
            <a:extLst>
              <a:ext uri="{FF2B5EF4-FFF2-40B4-BE49-F238E27FC236}">
                <a16:creationId xmlns:a16="http://schemas.microsoft.com/office/drawing/2014/main" id="{3D576D8A-4F28-458E-AE8B-395DEFB1E77C}"/>
              </a:ext>
            </a:extLst>
          </p:cNvPr>
          <p:cNvSpPr>
            <a:spLocks noGrp="1"/>
          </p:cNvSpPr>
          <p:nvPr>
            <p:ph sz="quarter" idx="10"/>
          </p:nvPr>
        </p:nvSpPr>
        <p:spPr/>
        <p:txBody>
          <a:bodyPr/>
          <a:lstStyle/>
          <a:p>
            <a:pPr marL="342900" indent="-342900">
              <a:spcBef>
                <a:spcPts val="0"/>
              </a:spcBef>
              <a:buFont typeface="+mj-lt"/>
              <a:buAutoNum type="arabicPeriod"/>
            </a:pPr>
            <a:r>
              <a:rPr lang="en-US" dirty="0"/>
              <a:t>To create a pull request, you must have changes committed to the your new branch</a:t>
            </a:r>
          </a:p>
          <a:p>
            <a:pPr marL="342900" indent="-342900">
              <a:spcBef>
                <a:spcPts val="0"/>
              </a:spcBef>
              <a:buFont typeface="+mj-lt"/>
              <a:buAutoNum type="arabicPeriod"/>
            </a:pPr>
            <a:r>
              <a:rPr lang="en-US" dirty="0"/>
              <a:t>Go to the repository page on </a:t>
            </a:r>
            <a:r>
              <a:rPr lang="en-US" dirty="0" err="1"/>
              <a:t>Github</a:t>
            </a:r>
            <a:r>
              <a:rPr lang="en-US" dirty="0"/>
              <a:t>. And click on "</a:t>
            </a:r>
            <a:r>
              <a:rPr lang="en-US" b="1" dirty="0"/>
              <a:t>Pull Request</a:t>
            </a:r>
            <a:r>
              <a:rPr lang="en-US" dirty="0"/>
              <a:t>" link in the repo header.</a:t>
            </a:r>
          </a:p>
          <a:p>
            <a:pPr marL="342900" indent="-342900">
              <a:spcBef>
                <a:spcPts val="0"/>
              </a:spcBef>
              <a:buFont typeface="+mj-lt"/>
              <a:buAutoNum type="arabicPeriod"/>
            </a:pPr>
            <a:r>
              <a:rPr lang="en-US" dirty="0"/>
              <a:t>Pick the branch you wish to compare and pull request</a:t>
            </a:r>
          </a:p>
          <a:p>
            <a:pPr marL="342900" indent="-342900">
              <a:spcBef>
                <a:spcPts val="0"/>
              </a:spcBef>
              <a:buFont typeface="+mj-lt"/>
              <a:buAutoNum type="arabicPeriod"/>
            </a:pPr>
            <a:endParaRPr lang="en-US" dirty="0"/>
          </a:p>
          <a:p>
            <a:pPr marL="342900" indent="-342900">
              <a:spcBef>
                <a:spcPts val="0"/>
              </a:spcBef>
              <a:buFont typeface="+mj-lt"/>
              <a:buAutoNum type="arabicPeriod"/>
            </a:pPr>
            <a:endParaRPr lang="en-US" dirty="0"/>
          </a:p>
          <a:p>
            <a:pPr marL="342900" indent="-342900">
              <a:spcBef>
                <a:spcPts val="0"/>
              </a:spcBef>
              <a:buFont typeface="+mj-lt"/>
              <a:buAutoNum type="arabicPeriod"/>
            </a:pPr>
            <a:r>
              <a:rPr lang="en-US" dirty="0"/>
              <a:t>Create a pull request</a:t>
            </a:r>
          </a:p>
        </p:txBody>
      </p:sp>
      <p:pic>
        <p:nvPicPr>
          <p:cNvPr id="11" name="Picture 10">
            <a:extLst>
              <a:ext uri="{FF2B5EF4-FFF2-40B4-BE49-F238E27FC236}">
                <a16:creationId xmlns:a16="http://schemas.microsoft.com/office/drawing/2014/main" id="{3B4E9A8D-C1B5-4897-84D8-27FD501FF08C}"/>
              </a:ext>
            </a:extLst>
          </p:cNvPr>
          <p:cNvPicPr>
            <a:picLocks noChangeAspect="1"/>
          </p:cNvPicPr>
          <p:nvPr/>
        </p:nvPicPr>
        <p:blipFill>
          <a:blip r:embed="rId2"/>
          <a:stretch>
            <a:fillRect/>
          </a:stretch>
        </p:blipFill>
        <p:spPr>
          <a:xfrm>
            <a:off x="646401" y="2704089"/>
            <a:ext cx="11668125" cy="676275"/>
          </a:xfrm>
          <a:prstGeom prst="rect">
            <a:avLst/>
          </a:prstGeom>
        </p:spPr>
      </p:pic>
      <p:pic>
        <p:nvPicPr>
          <p:cNvPr id="13" name="Picture 12">
            <a:extLst>
              <a:ext uri="{FF2B5EF4-FFF2-40B4-BE49-F238E27FC236}">
                <a16:creationId xmlns:a16="http://schemas.microsoft.com/office/drawing/2014/main" id="{7BAE334D-F7BD-4C0D-8EA4-6E42F3DE45B7}"/>
              </a:ext>
            </a:extLst>
          </p:cNvPr>
          <p:cNvPicPr>
            <a:picLocks noChangeAspect="1"/>
          </p:cNvPicPr>
          <p:nvPr/>
        </p:nvPicPr>
        <p:blipFill>
          <a:blip r:embed="rId3"/>
          <a:stretch>
            <a:fillRect/>
          </a:stretch>
        </p:blipFill>
        <p:spPr>
          <a:xfrm>
            <a:off x="3915748" y="3477637"/>
            <a:ext cx="4360503" cy="3014434"/>
          </a:xfrm>
          <a:prstGeom prst="rect">
            <a:avLst/>
          </a:prstGeom>
        </p:spPr>
      </p:pic>
    </p:spTree>
    <p:extLst>
      <p:ext uri="{BB962C8B-B14F-4D97-AF65-F5344CB8AC3E}">
        <p14:creationId xmlns:p14="http://schemas.microsoft.com/office/powerpoint/2010/main" val="2029637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AEF2-3143-414D-9D08-08DE5746FE83}"/>
              </a:ext>
            </a:extLst>
          </p:cNvPr>
          <p:cNvSpPr>
            <a:spLocks noGrp="1"/>
          </p:cNvSpPr>
          <p:nvPr>
            <p:ph type="title"/>
          </p:nvPr>
        </p:nvSpPr>
        <p:spPr/>
        <p:txBody>
          <a:bodyPr/>
          <a:lstStyle/>
          <a:p>
            <a:r>
              <a:rPr lang="en-US" dirty="0"/>
              <a:t>3. Merge changes in upstream repository</a:t>
            </a:r>
          </a:p>
        </p:txBody>
      </p:sp>
      <p:sp>
        <p:nvSpPr>
          <p:cNvPr id="3" name="Content Placeholder 2">
            <a:extLst>
              <a:ext uri="{FF2B5EF4-FFF2-40B4-BE49-F238E27FC236}">
                <a16:creationId xmlns:a16="http://schemas.microsoft.com/office/drawing/2014/main" id="{8C6B310A-5B8F-4EDC-A76D-B2085C189385}"/>
              </a:ext>
            </a:extLst>
          </p:cNvPr>
          <p:cNvSpPr>
            <a:spLocks noGrp="1"/>
          </p:cNvSpPr>
          <p:nvPr>
            <p:ph sz="quarter" idx="10"/>
          </p:nvPr>
        </p:nvSpPr>
        <p:spPr>
          <a:xfrm>
            <a:off x="135081" y="1265238"/>
            <a:ext cx="11783291" cy="6008398"/>
          </a:xfrm>
        </p:spPr>
        <p:txBody>
          <a:bodyPr>
            <a:normAutofit/>
          </a:bodyPr>
          <a:lstStyle/>
          <a:p>
            <a:pPr marL="342900" indent="-342900">
              <a:buFont typeface="+mj-lt"/>
              <a:buAutoNum type="arabicPeriod"/>
            </a:pPr>
            <a:r>
              <a:rPr lang="en-US" dirty="0"/>
              <a:t>As maintainer of the upstream repository, you’re able to view all pull requests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Go to “File Changed” tabs, view and approve changes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Merge pull request</a:t>
            </a:r>
          </a:p>
        </p:txBody>
      </p:sp>
      <p:pic>
        <p:nvPicPr>
          <p:cNvPr id="9" name="Picture 8">
            <a:extLst>
              <a:ext uri="{FF2B5EF4-FFF2-40B4-BE49-F238E27FC236}">
                <a16:creationId xmlns:a16="http://schemas.microsoft.com/office/drawing/2014/main" id="{1D9D8150-BFEE-4421-82A2-35F355F00265}"/>
              </a:ext>
            </a:extLst>
          </p:cNvPr>
          <p:cNvPicPr>
            <a:picLocks noChangeAspect="1"/>
          </p:cNvPicPr>
          <p:nvPr/>
        </p:nvPicPr>
        <p:blipFill>
          <a:blip r:embed="rId3"/>
          <a:stretch>
            <a:fillRect/>
          </a:stretch>
        </p:blipFill>
        <p:spPr>
          <a:xfrm>
            <a:off x="443486" y="1679812"/>
            <a:ext cx="10307500" cy="1131311"/>
          </a:xfrm>
          <a:prstGeom prst="rect">
            <a:avLst/>
          </a:prstGeom>
        </p:spPr>
      </p:pic>
      <p:pic>
        <p:nvPicPr>
          <p:cNvPr id="13" name="Picture 12">
            <a:extLst>
              <a:ext uri="{FF2B5EF4-FFF2-40B4-BE49-F238E27FC236}">
                <a16:creationId xmlns:a16="http://schemas.microsoft.com/office/drawing/2014/main" id="{28FFBE63-54E8-4EAC-98C3-4D92BD337F8C}"/>
              </a:ext>
            </a:extLst>
          </p:cNvPr>
          <p:cNvPicPr>
            <a:picLocks noChangeAspect="1"/>
          </p:cNvPicPr>
          <p:nvPr/>
        </p:nvPicPr>
        <p:blipFill>
          <a:blip r:embed="rId4"/>
          <a:stretch>
            <a:fillRect/>
          </a:stretch>
        </p:blipFill>
        <p:spPr>
          <a:xfrm>
            <a:off x="669746" y="3376979"/>
            <a:ext cx="9056146" cy="2057545"/>
          </a:xfrm>
          <a:prstGeom prst="rect">
            <a:avLst/>
          </a:prstGeom>
        </p:spPr>
      </p:pic>
      <p:pic>
        <p:nvPicPr>
          <p:cNvPr id="16" name="Picture 15">
            <a:extLst>
              <a:ext uri="{FF2B5EF4-FFF2-40B4-BE49-F238E27FC236}">
                <a16:creationId xmlns:a16="http://schemas.microsoft.com/office/drawing/2014/main" id="{20FAE3DB-F740-434C-A9F1-A12CAFD5BD75}"/>
              </a:ext>
            </a:extLst>
          </p:cNvPr>
          <p:cNvPicPr>
            <a:picLocks noChangeAspect="1"/>
          </p:cNvPicPr>
          <p:nvPr/>
        </p:nvPicPr>
        <p:blipFill>
          <a:blip r:embed="rId5"/>
          <a:stretch>
            <a:fillRect/>
          </a:stretch>
        </p:blipFill>
        <p:spPr>
          <a:xfrm>
            <a:off x="3075708" y="4773386"/>
            <a:ext cx="5534891" cy="2045503"/>
          </a:xfrm>
          <a:prstGeom prst="rect">
            <a:avLst/>
          </a:prstGeom>
        </p:spPr>
      </p:pic>
    </p:spTree>
    <p:extLst>
      <p:ext uri="{BB962C8B-B14F-4D97-AF65-F5344CB8AC3E}">
        <p14:creationId xmlns:p14="http://schemas.microsoft.com/office/powerpoint/2010/main" val="8394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E771-AF4B-4D8F-869F-A86D494E13E6}"/>
              </a:ext>
            </a:extLst>
          </p:cNvPr>
          <p:cNvSpPr>
            <a:spLocks noGrp="1"/>
          </p:cNvSpPr>
          <p:nvPr>
            <p:ph type="title"/>
          </p:nvPr>
        </p:nvSpPr>
        <p:spPr/>
        <p:txBody>
          <a:bodyPr/>
          <a:lstStyle/>
          <a:p>
            <a:r>
              <a:rPr lang="en-US" dirty="0"/>
              <a:t>Git Configuration</a:t>
            </a:r>
          </a:p>
        </p:txBody>
      </p:sp>
      <p:sp>
        <p:nvSpPr>
          <p:cNvPr id="3" name="Content Placeholder 2">
            <a:extLst>
              <a:ext uri="{FF2B5EF4-FFF2-40B4-BE49-F238E27FC236}">
                <a16:creationId xmlns:a16="http://schemas.microsoft.com/office/drawing/2014/main" id="{4B2ED4C7-2893-410F-8D63-8C981201007B}"/>
              </a:ext>
            </a:extLst>
          </p:cNvPr>
          <p:cNvSpPr>
            <a:spLocks noGrp="1"/>
          </p:cNvSpPr>
          <p:nvPr>
            <p:ph sz="quarter" idx="10"/>
          </p:nvPr>
        </p:nvSpPr>
        <p:spPr/>
        <p:txBody>
          <a:bodyPr/>
          <a:lstStyle/>
          <a:p>
            <a:pPr>
              <a:spcBef>
                <a:spcPts val="600"/>
              </a:spcBef>
            </a:pPr>
            <a:r>
              <a:rPr lang="en-US" dirty="0"/>
              <a:t>User Info</a:t>
            </a:r>
          </a:p>
          <a:p>
            <a:pPr lvl="1">
              <a:spcBef>
                <a:spcPts val="600"/>
              </a:spcBef>
            </a:pPr>
            <a:r>
              <a:rPr lang="en-US" dirty="0">
                <a:latin typeface="Courier New" panose="02070309020205020404" pitchFamily="49" charset="0"/>
                <a:cs typeface="Courier New" panose="02070309020205020404" pitchFamily="49" charset="0"/>
              </a:rPr>
              <a:t>git config user.name tina</a:t>
            </a:r>
          </a:p>
          <a:p>
            <a:pPr lvl="1">
              <a:spcBef>
                <a:spcPts val="600"/>
              </a:spcBef>
            </a:pPr>
            <a:r>
              <a:rPr lang="fr-FR" dirty="0">
                <a:latin typeface="Courier New" panose="02070309020205020404" pitchFamily="49" charset="0"/>
                <a:cs typeface="Courier New" panose="02070309020205020404" pitchFamily="49" charset="0"/>
              </a:rPr>
              <a:t>git config </a:t>
            </a:r>
            <a:r>
              <a:rPr lang="fr-FR" dirty="0" err="1">
                <a:latin typeface="Courier New" panose="02070309020205020404" pitchFamily="49" charset="0"/>
                <a:cs typeface="Courier New" panose="02070309020205020404" pitchFamily="49" charset="0"/>
              </a:rPr>
              <a:t>user.email</a:t>
            </a:r>
            <a:r>
              <a:rPr lang="fr-FR"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rxing@miu.edu</a:t>
            </a:r>
            <a:endParaRPr lang="fr-FR" dirty="0">
              <a:latin typeface="Courier New" panose="02070309020205020404" pitchFamily="49" charset="0"/>
              <a:cs typeface="Courier New" panose="02070309020205020404" pitchFamily="49" charset="0"/>
            </a:endParaRPr>
          </a:p>
          <a:p>
            <a:pPr lvl="1">
              <a:spcBef>
                <a:spcPts val="600"/>
              </a:spcBef>
            </a:pPr>
            <a:endParaRPr lang="en-US" dirty="0"/>
          </a:p>
          <a:p>
            <a:pPr>
              <a:spcBef>
                <a:spcPts val="600"/>
              </a:spcBef>
            </a:pPr>
            <a:r>
              <a:rPr lang="en-US" b="0" i="0" dirty="0">
                <a:solidFill>
                  <a:srgbClr val="000000"/>
                </a:solidFill>
                <a:effectLst/>
                <a:latin typeface="Segoe UI" panose="020B0502040204020203" pitchFamily="34" charset="0"/>
              </a:rPr>
              <a:t>View configuration information. </a:t>
            </a:r>
            <a:r>
              <a:rPr lang="en-US" dirty="0">
                <a:solidFill>
                  <a:srgbClr val="000000"/>
                </a:solidFill>
                <a:latin typeface="Segoe UI" panose="020B0502040204020203" pitchFamily="34" charset="0"/>
              </a:rPr>
              <a:t>If you don’t specify which of the configs you would like to see, </a:t>
            </a:r>
            <a:r>
              <a:rPr lang="en-US" b="1" i="0" dirty="0">
                <a:solidFill>
                  <a:srgbClr val="555555"/>
                </a:solidFill>
                <a:effectLst/>
                <a:latin typeface="Open Sans" panose="020B0606030504020204" pitchFamily="34" charset="0"/>
              </a:rPr>
              <a:t>you will get all 3 configs merged</a:t>
            </a:r>
            <a:r>
              <a:rPr lang="en-US" b="0" i="0" dirty="0">
                <a:solidFill>
                  <a:srgbClr val="555555"/>
                </a:solidFill>
                <a:effectLst/>
                <a:latin typeface="Open Sans" panose="020B0606030504020204" pitchFamily="34" charset="0"/>
              </a:rPr>
              <a:t> </a:t>
            </a:r>
            <a:r>
              <a:rPr lang="en-US" dirty="0">
                <a:solidFill>
                  <a:srgbClr val="000000"/>
                </a:solidFill>
                <a:latin typeface="Segoe UI" panose="020B0502040204020203" pitchFamily="34" charset="0"/>
              </a:rPr>
              <a:t>into the output in your console.</a:t>
            </a:r>
          </a:p>
          <a:p>
            <a:pPr lvl="1">
              <a:spcBef>
                <a:spcPts val="600"/>
              </a:spcBef>
            </a:pPr>
            <a:r>
              <a:rPr lang="en-US" dirty="0">
                <a:latin typeface="Courier New" panose="02070309020205020404" pitchFamily="49" charset="0"/>
                <a:cs typeface="Courier New" panose="02070309020205020404" pitchFamily="49" charset="0"/>
              </a:rPr>
              <a:t>git config --list</a:t>
            </a:r>
          </a:p>
          <a:p>
            <a:pPr lvl="1">
              <a:spcBef>
                <a:spcPts val="600"/>
              </a:spcBef>
            </a:pPr>
            <a:r>
              <a:rPr lang="en-US" dirty="0">
                <a:latin typeface="Courier New" panose="02070309020205020404" pitchFamily="49" charset="0"/>
                <a:cs typeface="Courier New" panose="02070309020205020404" pitchFamily="49" charset="0"/>
              </a:rPr>
              <a:t>git config --list --system</a:t>
            </a:r>
          </a:p>
          <a:p>
            <a:pPr lvl="1">
              <a:spcBef>
                <a:spcPts val="600"/>
              </a:spcBef>
            </a:pPr>
            <a:r>
              <a:rPr lang="en-US" dirty="0">
                <a:latin typeface="Courier New" panose="02070309020205020404" pitchFamily="49" charset="0"/>
                <a:cs typeface="Courier New" panose="02070309020205020404" pitchFamily="49" charset="0"/>
              </a:rPr>
              <a:t>git config --list --global</a:t>
            </a:r>
          </a:p>
          <a:p>
            <a:pPr lvl="1">
              <a:spcBef>
                <a:spcPts val="600"/>
              </a:spcBef>
            </a:pPr>
            <a:r>
              <a:rPr lang="en-US" dirty="0">
                <a:latin typeface="Courier New" panose="02070309020205020404" pitchFamily="49" charset="0"/>
                <a:cs typeface="Courier New" panose="02070309020205020404" pitchFamily="49" charset="0"/>
              </a:rPr>
              <a:t>git config --list --local</a:t>
            </a:r>
          </a:p>
        </p:txBody>
      </p:sp>
    </p:spTree>
    <p:extLst>
      <p:ext uri="{BB962C8B-B14F-4D97-AF65-F5344CB8AC3E}">
        <p14:creationId xmlns:p14="http://schemas.microsoft.com/office/powerpoint/2010/main" val="144780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6EF2-C9AC-426E-AA0D-C8E830F05470}"/>
              </a:ext>
            </a:extLst>
          </p:cNvPr>
          <p:cNvSpPr>
            <a:spLocks noGrp="1"/>
          </p:cNvSpPr>
          <p:nvPr>
            <p:ph type="title"/>
          </p:nvPr>
        </p:nvSpPr>
        <p:spPr/>
        <p:txBody>
          <a:bodyPr/>
          <a:lstStyle/>
          <a:p>
            <a:r>
              <a:rPr lang="en-US" dirty="0"/>
              <a:t>Git Main Components</a:t>
            </a:r>
          </a:p>
        </p:txBody>
      </p:sp>
      <p:sp>
        <p:nvSpPr>
          <p:cNvPr id="3" name="Content Placeholder 2">
            <a:extLst>
              <a:ext uri="{FF2B5EF4-FFF2-40B4-BE49-F238E27FC236}">
                <a16:creationId xmlns:a16="http://schemas.microsoft.com/office/drawing/2014/main" id="{E85E67ED-D4F1-45E8-BE3E-7057D34BAC04}"/>
              </a:ext>
            </a:extLst>
          </p:cNvPr>
          <p:cNvSpPr>
            <a:spLocks noGrp="1"/>
          </p:cNvSpPr>
          <p:nvPr>
            <p:ph sz="quarter" idx="10"/>
          </p:nvPr>
        </p:nvSpPr>
        <p:spPr>
          <a:xfrm>
            <a:off x="838199" y="1265238"/>
            <a:ext cx="5347447" cy="4911725"/>
          </a:xfrm>
        </p:spPr>
        <p:txBody>
          <a:bodyPr>
            <a:normAutofit fontScale="77500" lnSpcReduction="20000"/>
          </a:bodyPr>
          <a:lstStyle/>
          <a:p>
            <a:pPr>
              <a:spcBef>
                <a:spcPts val="0"/>
              </a:spcBef>
            </a:pPr>
            <a:r>
              <a:rPr lang="en-US" dirty="0"/>
              <a:t>Working Tree</a:t>
            </a:r>
          </a:p>
          <a:p>
            <a:pPr lvl="1">
              <a:spcBef>
                <a:spcPts val="0"/>
              </a:spcBef>
            </a:pPr>
            <a:r>
              <a:rPr lang="en-US" dirty="0"/>
              <a:t>Where you’re currently working, where your files live</a:t>
            </a:r>
          </a:p>
          <a:p>
            <a:pPr lvl="1">
              <a:spcBef>
                <a:spcPts val="0"/>
              </a:spcBef>
            </a:pPr>
            <a:r>
              <a:rPr lang="en-US" dirty="0"/>
              <a:t>“untracked” area of git</a:t>
            </a:r>
          </a:p>
          <a:p>
            <a:pPr lvl="1">
              <a:spcBef>
                <a:spcPts val="0"/>
              </a:spcBef>
            </a:pPr>
            <a:r>
              <a:rPr lang="en-US" dirty="0"/>
              <a:t>Git is not aware of the files or changes in the working tree until you tell it to pay attention to them.</a:t>
            </a:r>
          </a:p>
          <a:p>
            <a:pPr lvl="1">
              <a:spcBef>
                <a:spcPts val="0"/>
              </a:spcBef>
            </a:pPr>
            <a:endParaRPr lang="en-US" dirty="0"/>
          </a:p>
          <a:p>
            <a:pPr>
              <a:spcBef>
                <a:spcPts val="0"/>
              </a:spcBef>
            </a:pPr>
            <a:r>
              <a:rPr lang="en-US" dirty="0"/>
              <a:t>Staging Area</a:t>
            </a:r>
          </a:p>
          <a:p>
            <a:pPr lvl="1">
              <a:spcBef>
                <a:spcPts val="0"/>
              </a:spcBef>
            </a:pPr>
            <a:r>
              <a:rPr lang="en-US" dirty="0"/>
              <a:t>Git starts tracking and saving changes that occurs in files</a:t>
            </a:r>
          </a:p>
          <a:p>
            <a:pPr lvl="1">
              <a:spcBef>
                <a:spcPts val="0"/>
              </a:spcBef>
            </a:pPr>
            <a:r>
              <a:rPr lang="en-US" dirty="0"/>
              <a:t>The saved changes reflect in the </a:t>
            </a:r>
            <a:r>
              <a:rPr lang="en-US" dirty="0">
                <a:latin typeface="Courier New" panose="02070309020205020404" pitchFamily="49" charset="0"/>
                <a:cs typeface="Courier New" panose="02070309020205020404" pitchFamily="49" charset="0"/>
              </a:rPr>
              <a:t>.git </a:t>
            </a:r>
            <a:r>
              <a:rPr lang="en-US" dirty="0"/>
              <a:t>directory</a:t>
            </a:r>
          </a:p>
          <a:p>
            <a:pPr marL="457200" lvl="1" indent="0">
              <a:spcBef>
                <a:spcPts val="0"/>
              </a:spcBef>
              <a:buNone/>
            </a:pPr>
            <a:endParaRPr lang="en-US" dirty="0"/>
          </a:p>
          <a:p>
            <a:pPr>
              <a:spcBef>
                <a:spcPts val="0"/>
              </a:spcBef>
            </a:pPr>
            <a:r>
              <a:rPr lang="en-US" dirty="0"/>
              <a:t>Local Repo</a:t>
            </a:r>
          </a:p>
          <a:p>
            <a:pPr lvl="1">
              <a:spcBef>
                <a:spcPts val="0"/>
              </a:spcBef>
            </a:pPr>
            <a:r>
              <a:rPr lang="en-US" dirty="0"/>
              <a:t>Everything in your</a:t>
            </a:r>
            <a:r>
              <a:rPr lang="en-US" dirty="0">
                <a:latin typeface="Courier New" panose="02070309020205020404" pitchFamily="49" charset="0"/>
                <a:cs typeface="Courier New" panose="02070309020205020404" pitchFamily="49" charset="0"/>
              </a:rPr>
              <a:t> .git </a:t>
            </a:r>
            <a:r>
              <a:rPr lang="en-US" dirty="0"/>
              <a:t>directory</a:t>
            </a:r>
          </a:p>
          <a:p>
            <a:pPr lvl="1">
              <a:spcBef>
                <a:spcPts val="0"/>
              </a:spcBef>
            </a:pPr>
            <a:r>
              <a:rPr lang="en-US" dirty="0"/>
              <a:t>All of your checkpoints or commits are in Local Repository</a:t>
            </a:r>
          </a:p>
          <a:p>
            <a:pPr lvl="1">
              <a:spcBef>
                <a:spcPts val="0"/>
              </a:spcBef>
            </a:pPr>
            <a:r>
              <a:rPr lang="en-US" dirty="0"/>
              <a:t>Don’t delete it.</a:t>
            </a:r>
          </a:p>
        </p:txBody>
      </p:sp>
      <p:pic>
        <p:nvPicPr>
          <p:cNvPr id="2050" name="Picture 2">
            <a:extLst>
              <a:ext uri="{FF2B5EF4-FFF2-40B4-BE49-F238E27FC236}">
                <a16:creationId xmlns:a16="http://schemas.microsoft.com/office/drawing/2014/main" id="{DE775D31-42F1-4F77-8EB1-165F751DE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117" y="1910042"/>
            <a:ext cx="5262651" cy="303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65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D023-B68E-4753-B47D-A1FEBD42F293}"/>
              </a:ext>
            </a:extLst>
          </p:cNvPr>
          <p:cNvSpPr>
            <a:spLocks noGrp="1"/>
          </p:cNvSpPr>
          <p:nvPr>
            <p:ph type="title"/>
          </p:nvPr>
        </p:nvSpPr>
        <p:spPr/>
        <p:txBody>
          <a:bodyPr/>
          <a:lstStyle/>
          <a:p>
            <a:r>
              <a:rPr lang="en-US" dirty="0"/>
              <a:t>Branch</a:t>
            </a:r>
          </a:p>
        </p:txBody>
      </p:sp>
      <p:sp>
        <p:nvSpPr>
          <p:cNvPr id="3" name="Content Placeholder 2">
            <a:extLst>
              <a:ext uri="{FF2B5EF4-FFF2-40B4-BE49-F238E27FC236}">
                <a16:creationId xmlns:a16="http://schemas.microsoft.com/office/drawing/2014/main" id="{E69BB3EF-93C6-4A39-BFB5-994C936E7564}"/>
              </a:ext>
            </a:extLst>
          </p:cNvPr>
          <p:cNvSpPr>
            <a:spLocks noGrp="1"/>
          </p:cNvSpPr>
          <p:nvPr>
            <p:ph sz="quarter" idx="10"/>
          </p:nvPr>
        </p:nvSpPr>
        <p:spPr/>
        <p:txBody>
          <a:bodyPr/>
          <a:lstStyle/>
          <a:p>
            <a:r>
              <a:rPr lang="en-US" dirty="0"/>
              <a:t>A branch is when a new line of development is created that splits the main line of development. This alternative line of development can continue without altering the main line.</a:t>
            </a:r>
          </a:p>
          <a:p>
            <a:r>
              <a:rPr lang="en-US" sz="1600" dirty="0"/>
              <a:t>By default, any repo will have one </a:t>
            </a:r>
            <a:r>
              <a:rPr lang="en-US" sz="1600" b="1" dirty="0"/>
              <a:t>master</a:t>
            </a:r>
            <a:r>
              <a:rPr lang="en-US" sz="1600" dirty="0"/>
              <a:t> branch</a:t>
            </a:r>
          </a:p>
          <a:p>
            <a:r>
              <a:rPr lang="en-US" sz="1600" dirty="0"/>
              <a:t>The special </a:t>
            </a:r>
            <a:r>
              <a:rPr lang="en-US" sz="1600" b="1" dirty="0">
                <a:latin typeface="Consolas" panose="020B0609020204030204" pitchFamily="49" charset="0"/>
              </a:rPr>
              <a:t>HEAD</a:t>
            </a:r>
            <a:r>
              <a:rPr lang="en-US" sz="1600" dirty="0"/>
              <a:t> pointer has a reference to currently </a:t>
            </a:r>
            <a:r>
              <a:rPr lang="en-US" sz="1600" b="1" dirty="0"/>
              <a:t>Active Branch</a:t>
            </a:r>
          </a:p>
          <a:p>
            <a:endParaRPr lang="en-US" dirty="0"/>
          </a:p>
        </p:txBody>
      </p:sp>
    </p:spTree>
    <p:extLst>
      <p:ext uri="{BB962C8B-B14F-4D97-AF65-F5344CB8AC3E}">
        <p14:creationId xmlns:p14="http://schemas.microsoft.com/office/powerpoint/2010/main" val="120152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D895C2-F34A-4455-82CB-00365EA0A8CA}"/>
              </a:ext>
            </a:extLst>
          </p:cNvPr>
          <p:cNvPicPr>
            <a:picLocks noChangeAspect="1"/>
          </p:cNvPicPr>
          <p:nvPr/>
        </p:nvPicPr>
        <p:blipFill rotWithShape="1">
          <a:blip r:embed="rId2"/>
          <a:srcRect t="21025" r="-1" b="27292"/>
          <a:stretch/>
        </p:blipFill>
        <p:spPr>
          <a:xfrm>
            <a:off x="414338" y="481013"/>
            <a:ext cx="11368087" cy="5875337"/>
          </a:xfrm>
          <a:prstGeom prst="rect">
            <a:avLst/>
          </a:prstGeom>
          <a:noFill/>
        </p:spPr>
      </p:pic>
      <p:sp>
        <p:nvSpPr>
          <p:cNvPr id="12" name="Title 2">
            <a:extLst>
              <a:ext uri="{FF2B5EF4-FFF2-40B4-BE49-F238E27FC236}">
                <a16:creationId xmlns:a16="http://schemas.microsoft.com/office/drawing/2014/main" id="{7AC49C9A-2E78-4002-B453-50067973FB39}"/>
              </a:ext>
            </a:extLst>
          </p:cNvPr>
          <p:cNvSpPr>
            <a:spLocks noGrp="1"/>
          </p:cNvSpPr>
          <p:nvPr>
            <p:ph type="ctrTitle"/>
          </p:nvPr>
        </p:nvSpPr>
        <p:spPr>
          <a:xfrm>
            <a:off x="1701383" y="2552298"/>
            <a:ext cx="8789234" cy="1220477"/>
          </a:xfrm>
        </p:spPr>
        <p:txBody>
          <a:bodyPr>
            <a:normAutofit/>
          </a:bodyPr>
          <a:lstStyle/>
          <a:p>
            <a:r>
              <a:rPr lang="en-US" dirty="0"/>
              <a:t>Basic Operations</a:t>
            </a:r>
          </a:p>
        </p:txBody>
      </p:sp>
      <p:sp>
        <p:nvSpPr>
          <p:cNvPr id="14" name="Subtitle 3">
            <a:extLst>
              <a:ext uri="{FF2B5EF4-FFF2-40B4-BE49-F238E27FC236}">
                <a16:creationId xmlns:a16="http://schemas.microsoft.com/office/drawing/2014/main" id="{FC2A5DA5-78C7-4884-8504-D0DFE7520E13}"/>
              </a:ext>
            </a:extLst>
          </p:cNvPr>
          <p:cNvSpPr>
            <a:spLocks noGrp="1"/>
          </p:cNvSpPr>
          <p:nvPr>
            <p:ph type="subTitle" idx="1"/>
          </p:nvPr>
        </p:nvSpPr>
        <p:spPr>
          <a:xfrm>
            <a:off x="1701383" y="3919840"/>
            <a:ext cx="8789234" cy="846381"/>
          </a:xfrm>
        </p:spPr>
        <p:txBody>
          <a:bodyPr/>
          <a:lstStyle/>
          <a:p>
            <a:endParaRPr lang="en-US"/>
          </a:p>
        </p:txBody>
      </p:sp>
    </p:spTree>
    <p:extLst>
      <p:ext uri="{BB962C8B-B14F-4D97-AF65-F5344CB8AC3E}">
        <p14:creationId xmlns:p14="http://schemas.microsoft.com/office/powerpoint/2010/main" val="64876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2DFE-C1A8-4742-B2C4-163E5C0531C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git</a:t>
            </a:r>
            <a:r>
              <a:rPr lang="en-US" dirty="0"/>
              <a: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8A54CC86-1BDA-4EAB-9B38-6AD5B16D40A8}"/>
              </a:ext>
            </a:extLst>
          </p:cNvPr>
          <p:cNvSpPr>
            <a:spLocks noGrp="1"/>
          </p:cNvSpPr>
          <p:nvPr>
            <p:ph sz="quarter" idx="10"/>
          </p:nvPr>
        </p:nvSpPr>
        <p:spPr/>
        <p:txBody>
          <a:bodyPr/>
          <a:lstStyle/>
          <a:p>
            <a:r>
              <a:rPr lang="en-US" dirty="0"/>
              <a:t>Create a new, empty repository in the current directory.</a:t>
            </a:r>
          </a:p>
          <a:p>
            <a:r>
              <a:rPr lang="en-US" dirty="0"/>
              <a:t>It sets up all the necessary files and directories that Git will use to keep track of everything. All these files are stored in a directory called </a:t>
            </a:r>
            <a:r>
              <a:rPr lang="en-US" dirty="0">
                <a:latin typeface="Courier New" panose="02070309020205020404" pitchFamily="49" charset="0"/>
                <a:cs typeface="Courier New" panose="02070309020205020404" pitchFamily="49" charset="0"/>
              </a:rPr>
              <a:t>.git</a:t>
            </a:r>
            <a:endParaRPr lang="en-US" dirty="0"/>
          </a:p>
          <a:p>
            <a:r>
              <a:rPr lang="en-US" dirty="0"/>
              <a:t>This </a:t>
            </a:r>
            <a:r>
              <a:rPr lang="en-US" dirty="0">
                <a:latin typeface="Courier New" panose="02070309020205020404" pitchFamily="49" charset="0"/>
                <a:cs typeface="Courier New" panose="02070309020205020404" pitchFamily="49" charset="0"/>
              </a:rPr>
              <a:t>.git </a:t>
            </a:r>
            <a:r>
              <a:rPr lang="en-US" dirty="0"/>
              <a:t>directory is the repo, it is where Git records all of the commits and keeps track of everything.</a:t>
            </a:r>
          </a:p>
        </p:txBody>
      </p:sp>
      <p:pic>
        <p:nvPicPr>
          <p:cNvPr id="6" name="Picture 5">
            <a:extLst>
              <a:ext uri="{FF2B5EF4-FFF2-40B4-BE49-F238E27FC236}">
                <a16:creationId xmlns:a16="http://schemas.microsoft.com/office/drawing/2014/main" id="{65A2CDB4-A3DE-4223-90E1-6D90BA0162F7}"/>
              </a:ext>
            </a:extLst>
          </p:cNvPr>
          <p:cNvPicPr>
            <a:picLocks noChangeAspect="1"/>
          </p:cNvPicPr>
          <p:nvPr/>
        </p:nvPicPr>
        <p:blipFill>
          <a:blip r:embed="rId2"/>
          <a:stretch>
            <a:fillRect/>
          </a:stretch>
        </p:blipFill>
        <p:spPr>
          <a:xfrm>
            <a:off x="3298747" y="3281363"/>
            <a:ext cx="2505075" cy="2895600"/>
          </a:xfrm>
          <a:prstGeom prst="rect">
            <a:avLst/>
          </a:prstGeom>
        </p:spPr>
      </p:pic>
    </p:spTree>
    <p:extLst>
      <p:ext uri="{BB962C8B-B14F-4D97-AF65-F5344CB8AC3E}">
        <p14:creationId xmlns:p14="http://schemas.microsoft.com/office/powerpoint/2010/main" val="4285442540"/>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11072</TotalTime>
  <Words>3506</Words>
  <Application>Microsoft Office PowerPoint</Application>
  <PresentationFormat>Widescreen</PresentationFormat>
  <Paragraphs>349</Paragraphs>
  <Slides>48</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Meiryo UI</vt:lpstr>
      <vt:lpstr>-apple-system</vt:lpstr>
      <vt:lpstr>Arial</vt:lpstr>
      <vt:lpstr>Calibri</vt:lpstr>
      <vt:lpstr>charter</vt:lpstr>
      <vt:lpstr>Consolas</vt:lpstr>
      <vt:lpstr>Courier New</vt:lpstr>
      <vt:lpstr>Inter</vt:lpstr>
      <vt:lpstr>LatoWeb</vt:lpstr>
      <vt:lpstr>Open Sans</vt:lpstr>
      <vt:lpstr>Segoe UI</vt:lpstr>
      <vt:lpstr>system-ui</vt:lpstr>
      <vt:lpstr>verdana</vt:lpstr>
      <vt:lpstr>Creative Gradient </vt:lpstr>
      <vt:lpstr>Git for Version Control</vt:lpstr>
      <vt:lpstr>Version Control System Features</vt:lpstr>
      <vt:lpstr>Git</vt:lpstr>
      <vt:lpstr>Git Configuration</vt:lpstr>
      <vt:lpstr>Git Configuration</vt:lpstr>
      <vt:lpstr>Git Main Components</vt:lpstr>
      <vt:lpstr>Branch</vt:lpstr>
      <vt:lpstr>Basic Operations</vt:lpstr>
      <vt:lpstr>git init</vt:lpstr>
      <vt:lpstr>git add</vt:lpstr>
      <vt:lpstr>git status</vt:lpstr>
      <vt:lpstr>git commit -m "message"</vt:lpstr>
      <vt:lpstr>git diff</vt:lpstr>
      <vt:lpstr>git log</vt:lpstr>
      <vt:lpstr>Aliases</vt:lpstr>
      <vt:lpstr>Get Old Versions</vt:lpstr>
      <vt:lpstr>git tag -a &lt;tagname&gt;</vt:lpstr>
      <vt:lpstr>Tagging Previous Versions</vt:lpstr>
      <vt:lpstr>Undoing Local Changes (before staging)</vt:lpstr>
      <vt:lpstr>Undoing Staged Changes (before committing)</vt:lpstr>
      <vt:lpstr>Undoing Committed Changes</vt:lpstr>
      <vt:lpstr>Removing Commits from a Branch</vt:lpstr>
      <vt:lpstr>Updating The Last Commit</vt:lpstr>
      <vt:lpstr>Branch Operations</vt:lpstr>
      <vt:lpstr>git branch</vt:lpstr>
      <vt:lpstr>Use Case: deal with multiple branches with different (and possibly conflicting) changes</vt:lpstr>
      <vt:lpstr>git merge &lt;name-of-branch-to-merge-in&gt;</vt:lpstr>
      <vt:lpstr>Use Case: Merge Conflict</vt:lpstr>
      <vt:lpstr>Fix Merge Conflict</vt:lpstr>
      <vt:lpstr>Remote Repository</vt:lpstr>
      <vt:lpstr>Git vs Github</vt:lpstr>
      <vt:lpstr>README.md</vt:lpstr>
      <vt:lpstr>1. Create the repository, clone it to your PC, and work on it.(Recommended)</vt:lpstr>
      <vt:lpstr>git clone &lt;path-to-repository-to-clone&gt;</vt:lpstr>
      <vt:lpstr>Describes how pull &amp; push work</vt:lpstr>
      <vt:lpstr>git push &lt;remote-shortname&gt; &lt;branch&gt;</vt:lpstr>
      <vt:lpstr>git pull &lt;remote-shortname&gt; &lt;branch&gt;</vt:lpstr>
      <vt:lpstr>Collaborate with pull request</vt:lpstr>
      <vt:lpstr>Star a repository</vt:lpstr>
      <vt:lpstr>Watch a repository</vt:lpstr>
      <vt:lpstr>Fork a Repository</vt:lpstr>
      <vt:lpstr>Configuring a remote for a fork</vt:lpstr>
      <vt:lpstr>Syncing a fork</vt:lpstr>
      <vt:lpstr>Working with your Fork</vt:lpstr>
      <vt:lpstr>Pull Request</vt:lpstr>
      <vt:lpstr>1. Create a Feature/Topic branch</vt:lpstr>
      <vt:lpstr>2. Create a Pull Request</vt:lpstr>
      <vt:lpstr>3. Merge changes in upstream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Tina Xing</dc:creator>
  <cp:lastModifiedBy>Obinna Kalu</cp:lastModifiedBy>
  <cp:revision>660</cp:revision>
  <dcterms:created xsi:type="dcterms:W3CDTF">2021-04-19T23:54:20Z</dcterms:created>
  <dcterms:modified xsi:type="dcterms:W3CDTF">2022-01-11T03:29:12Z</dcterms:modified>
</cp:coreProperties>
</file>