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378" r:id="rId3"/>
    <p:sldId id="366" r:id="rId4"/>
    <p:sldId id="298" r:id="rId5"/>
    <p:sldId id="368" r:id="rId6"/>
    <p:sldId id="332" r:id="rId7"/>
    <p:sldId id="369" r:id="rId8"/>
    <p:sldId id="371" r:id="rId9"/>
    <p:sldId id="333" r:id="rId10"/>
    <p:sldId id="373" r:id="rId11"/>
    <p:sldId id="374" r:id="rId12"/>
    <p:sldId id="375" r:id="rId13"/>
  </p:sldIdLst>
  <p:sldSz cx="16257588" cy="9144000"/>
  <p:notesSz cx="6858000" cy="91440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C143"/>
    <a:srgbClr val="43B02A"/>
    <a:srgbClr val="267A52"/>
    <a:srgbClr val="00673E"/>
    <a:srgbClr val="006643"/>
    <a:srgbClr val="5892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14" autoAdjust="0"/>
    <p:restoredTop sz="95726" autoAdjust="0"/>
  </p:normalViewPr>
  <p:slideViewPr>
    <p:cSldViewPr snapToGrid="0" snapToObjects="1">
      <p:cViewPr varScale="1">
        <p:scale>
          <a:sx n="69" d="100"/>
          <a:sy n="69" d="100"/>
        </p:scale>
        <p:origin x="749" y="58"/>
      </p:cViewPr>
      <p:guideLst>
        <p:guide orient="horz" pos="2880"/>
        <p:guide pos="5121"/>
      </p:guideLst>
    </p:cSldViewPr>
  </p:slideViewPr>
  <p:outlineViewPr>
    <p:cViewPr>
      <p:scale>
        <a:sx n="33" d="100"/>
        <a:sy n="33" d="100"/>
      </p:scale>
      <p:origin x="0" y="53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678AF4-5E64-AC4C-BB17-179E924E563F}" type="datetimeFigureOut">
              <a:rPr lang="en-US" smtClean="0"/>
              <a:t>8/30/2025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BC6A53-3777-FA4B-999B-678D40C4B3AE}" type="slidenum">
              <a:rPr lang="en-US" smtClean="0"/>
              <a:t>‹#›</a:t>
            </a:fld>
            <a:endParaRPr lang="en-US"/>
          </a:p>
        </p:txBody>
      </p:sp>
    </p:spTree>
    <p:extLst>
      <p:ext uri="{BB962C8B-B14F-4D97-AF65-F5344CB8AC3E}">
        <p14:creationId xmlns:p14="http://schemas.microsoft.com/office/powerpoint/2010/main" val="335041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A0A7F-40AB-B84E-BA8C-8861397EF456}" type="datetimeFigureOut">
              <a:rPr lang="en-US" smtClean="0"/>
              <a:t>8/30/2025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51CE3-F1EC-6B4D-8B6D-86D363C89BAA}" type="slidenum">
              <a:rPr lang="en-US" smtClean="0"/>
              <a:t>‹#›</a:t>
            </a:fld>
            <a:endParaRPr lang="en-US"/>
          </a:p>
        </p:txBody>
      </p:sp>
    </p:spTree>
    <p:extLst>
      <p:ext uri="{BB962C8B-B14F-4D97-AF65-F5344CB8AC3E}">
        <p14:creationId xmlns:p14="http://schemas.microsoft.com/office/powerpoint/2010/main" val="3901875955"/>
      </p:ext>
    </p:extLst>
  </p:cSld>
  <p:clrMap bg1="lt1" tx1="dk1" bg2="lt2" tx2="dk2" accent1="accent1" accent2="accent2" accent3="accent3" accent4="accent4" accent5="accent5" accent6="accent6" hlink="hlink" folHlink="folHlink"/>
  <p:hf hdr="0" ftr="0" dt="0"/>
  <p:notesStyle>
    <a:lvl1pPr marL="0" algn="l" defTabSz="781583" rtl="0" eaLnBrk="1" latinLnBrk="0" hangingPunct="1">
      <a:defRPr sz="2100" kern="1200">
        <a:solidFill>
          <a:schemeClr val="tx1"/>
        </a:solidFill>
        <a:latin typeface="+mn-lt"/>
        <a:ea typeface="+mn-ea"/>
        <a:cs typeface="+mn-cs"/>
      </a:defRPr>
    </a:lvl1pPr>
    <a:lvl2pPr marL="781583" algn="l" defTabSz="781583" rtl="0" eaLnBrk="1" latinLnBrk="0" hangingPunct="1">
      <a:defRPr sz="2100" kern="1200">
        <a:solidFill>
          <a:schemeClr val="tx1"/>
        </a:solidFill>
        <a:latin typeface="+mn-lt"/>
        <a:ea typeface="+mn-ea"/>
        <a:cs typeface="+mn-cs"/>
      </a:defRPr>
    </a:lvl2pPr>
    <a:lvl3pPr marL="1563167" algn="l" defTabSz="781583" rtl="0" eaLnBrk="1" latinLnBrk="0" hangingPunct="1">
      <a:defRPr sz="2100" kern="1200">
        <a:solidFill>
          <a:schemeClr val="tx1"/>
        </a:solidFill>
        <a:latin typeface="+mn-lt"/>
        <a:ea typeface="+mn-ea"/>
        <a:cs typeface="+mn-cs"/>
      </a:defRPr>
    </a:lvl3pPr>
    <a:lvl4pPr marL="2344750" algn="l" defTabSz="781583" rtl="0" eaLnBrk="1" latinLnBrk="0" hangingPunct="1">
      <a:defRPr sz="2100" kern="1200">
        <a:solidFill>
          <a:schemeClr val="tx1"/>
        </a:solidFill>
        <a:latin typeface="+mn-lt"/>
        <a:ea typeface="+mn-ea"/>
        <a:cs typeface="+mn-cs"/>
      </a:defRPr>
    </a:lvl4pPr>
    <a:lvl5pPr marL="3126334" algn="l" defTabSz="781583" rtl="0" eaLnBrk="1" latinLnBrk="0" hangingPunct="1">
      <a:defRPr sz="2100" kern="1200">
        <a:solidFill>
          <a:schemeClr val="tx1"/>
        </a:solidFill>
        <a:latin typeface="+mn-lt"/>
        <a:ea typeface="+mn-ea"/>
        <a:cs typeface="+mn-cs"/>
      </a:defRPr>
    </a:lvl5pPr>
    <a:lvl6pPr marL="3907917" algn="l" defTabSz="781583" rtl="0" eaLnBrk="1" latinLnBrk="0" hangingPunct="1">
      <a:defRPr sz="2100" kern="1200">
        <a:solidFill>
          <a:schemeClr val="tx1"/>
        </a:solidFill>
        <a:latin typeface="+mn-lt"/>
        <a:ea typeface="+mn-ea"/>
        <a:cs typeface="+mn-cs"/>
      </a:defRPr>
    </a:lvl6pPr>
    <a:lvl7pPr marL="4689500" algn="l" defTabSz="781583" rtl="0" eaLnBrk="1" latinLnBrk="0" hangingPunct="1">
      <a:defRPr sz="2100" kern="1200">
        <a:solidFill>
          <a:schemeClr val="tx1"/>
        </a:solidFill>
        <a:latin typeface="+mn-lt"/>
        <a:ea typeface="+mn-ea"/>
        <a:cs typeface="+mn-cs"/>
      </a:defRPr>
    </a:lvl7pPr>
    <a:lvl8pPr marL="5471084" algn="l" defTabSz="781583" rtl="0" eaLnBrk="1" latinLnBrk="0" hangingPunct="1">
      <a:defRPr sz="2100" kern="1200">
        <a:solidFill>
          <a:schemeClr val="tx1"/>
        </a:solidFill>
        <a:latin typeface="+mn-lt"/>
        <a:ea typeface="+mn-ea"/>
        <a:cs typeface="+mn-cs"/>
      </a:defRPr>
    </a:lvl8pPr>
    <a:lvl9pPr marL="6252667" algn="l" defTabSz="78158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ctrTitle" hasCustomPrompt="1"/>
          </p:nvPr>
        </p:nvSpPr>
        <p:spPr>
          <a:xfrm>
            <a:off x="812882" y="1716573"/>
            <a:ext cx="9668510" cy="2180690"/>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812881" y="4032727"/>
            <a:ext cx="12157629" cy="2336800"/>
          </a:xfrm>
        </p:spPr>
        <p:txBody>
          <a:bodyPr lIns="0" tIns="0" rIns="0" bIns="0">
            <a:noAutofit/>
          </a:bodyPr>
          <a:lstStyle>
            <a:lvl1pPr marL="0" indent="0" algn="l">
              <a:lnSpc>
                <a:spcPct val="100000"/>
              </a:lnSpc>
              <a:buNone/>
              <a:defRPr sz="4800" baseline="0">
                <a:solidFill>
                  <a:schemeClr val="accent3"/>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829733" y="7346545"/>
            <a:ext cx="7145607" cy="993775"/>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57728" y="825406"/>
            <a:ext cx="3390900" cy="711200"/>
          </a:xfrm>
          <a:prstGeom prst="rect">
            <a:avLst/>
          </a:prstGeom>
        </p:spPr>
      </p:pic>
    </p:spTree>
    <p:extLst>
      <p:ext uri="{BB962C8B-B14F-4D97-AF65-F5344CB8AC3E}">
        <p14:creationId xmlns:p14="http://schemas.microsoft.com/office/powerpoint/2010/main" val="364402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812882" y="3115732"/>
            <a:ext cx="4673339"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3115732"/>
            <a:ext cx="4644000"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3115732"/>
            <a:ext cx="4673448"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65456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812882" y="2404534"/>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2404534"/>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2404534"/>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130801"/>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130801"/>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130801"/>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004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812882" y="3115733"/>
            <a:ext cx="4673339"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3115733"/>
            <a:ext cx="4644000"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3115733"/>
            <a:ext cx="4673448"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858406"/>
            <a:ext cx="4673339"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858406"/>
            <a:ext cx="4644000"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858406"/>
            <a:ext cx="4673448"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812883" y="5147735"/>
            <a:ext cx="4673338" cy="710671"/>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5807945" y="5147735"/>
            <a:ext cx="4644000" cy="710671"/>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10786183" y="5147735"/>
            <a:ext cx="4673338" cy="710671"/>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5" name="Slide Number Placeholder 8"/>
          <p:cNvSpPr>
            <a:spLocks noGrp="1"/>
          </p:cNvSpPr>
          <p:nvPr>
            <p:ph type="sldNum" sz="quarter" idx="27"/>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0363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550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812882" y="660398"/>
            <a:ext cx="11615780" cy="6874936"/>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1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812882" y="3115732"/>
            <a:ext cx="716245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297169" y="3115732"/>
            <a:ext cx="71475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2" y="2405062"/>
            <a:ext cx="7162457"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297168" y="2405062"/>
            <a:ext cx="7147539" cy="710671"/>
          </a:xfrm>
        </p:spPr>
        <p:txBody>
          <a:bodyPr/>
          <a:lstStyle>
            <a:lvl1pPr>
              <a:defRPr sz="2100"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2774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10786183" y="3115732"/>
            <a:ext cx="4658525"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38312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812882" y="5858405"/>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10786183" y="5858405"/>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812883" y="5147735"/>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10786182" y="5147735"/>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5807947" y="5858405"/>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5807946" y="5147735"/>
            <a:ext cx="4643998" cy="710671"/>
          </a:xfrm>
        </p:spPr>
        <p:txBody>
          <a:bodyPr/>
          <a:lstStyle>
            <a:lvl1pPr>
              <a:defRPr sz="2100"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10786183" y="3115732"/>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79371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860800"/>
            <a:ext cx="4673339"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860800"/>
            <a:ext cx="4644000"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860800"/>
            <a:ext cx="4673448" cy="3679138"/>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75441"/>
            <a:ext cx="4673340" cy="1226329"/>
          </a:xfrm>
        </p:spPr>
        <p:txBody>
          <a:bodyPr anchor="b"/>
          <a:lstStyle>
            <a:lvl1pPr>
              <a:lnSpc>
                <a:spcPct val="80000"/>
              </a:lnSpc>
              <a:defRPr sz="11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b"/>
          <a:lstStyle>
            <a:lvl1pPr>
              <a:lnSpc>
                <a:spcPct val="80000"/>
              </a:lnSpc>
              <a:defRPr sz="11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b"/>
          <a:lstStyle>
            <a:lvl1pPr>
              <a:lnSpc>
                <a:spcPct val="80000"/>
              </a:lnSpc>
              <a:defRPr sz="11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13264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701769"/>
            <a:ext cx="4673339"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701769"/>
            <a:ext cx="4644000"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701769"/>
            <a:ext cx="4673448" cy="3838169"/>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41575"/>
            <a:ext cx="4673340" cy="1260195"/>
          </a:xfrm>
        </p:spPr>
        <p:txBody>
          <a:bodyPr anchor="t"/>
          <a:lstStyle>
            <a:lvl1pPr>
              <a:lnSpc>
                <a:spcPct val="80000"/>
              </a:lnSpc>
              <a:defRPr sz="7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t"/>
          <a:lstStyle>
            <a:lvl1pPr>
              <a:lnSpc>
                <a:spcPct val="80000"/>
              </a:lnSpc>
              <a:defRPr sz="7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t"/>
          <a:lstStyle>
            <a:lvl1pPr>
              <a:lnSpc>
                <a:spcPct val="80000"/>
              </a:lnSpc>
              <a:defRPr sz="7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5336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title" hasCustomPrompt="1"/>
          </p:nvPr>
        </p:nvSpPr>
        <p:spPr>
          <a:xfrm>
            <a:off x="812880" y="2059516"/>
            <a:ext cx="9668513" cy="1816101"/>
          </a:xfrm>
        </p:spPr>
        <p:txBody>
          <a:bodyPr anchor="b">
            <a:noAutofit/>
          </a:bodyPr>
          <a:lstStyle>
            <a:lvl1pPr algn="l">
              <a:lnSpc>
                <a:spcPct val="100000"/>
              </a:lnSpc>
              <a:defRPr sz="48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812881" y="4083762"/>
            <a:ext cx="9668512" cy="2000250"/>
          </a:xfrm>
        </p:spPr>
        <p:txBody>
          <a:bodyPr lIns="0" tIns="0" rIns="0" bIns="0" anchor="t"/>
          <a:lstStyle>
            <a:lvl1pPr marL="0" indent="0">
              <a:lnSpc>
                <a:spcPct val="100000"/>
              </a:lnSpc>
              <a:buNone/>
              <a:defRPr sz="3400" baseline="0">
                <a:solidFill>
                  <a:srgbClr val="A6C8BC"/>
                </a:solidFill>
              </a:defRPr>
            </a:lvl1pPr>
            <a:lvl2pPr marL="781583" indent="0">
              <a:buNone/>
              <a:defRPr sz="3100">
                <a:solidFill>
                  <a:schemeClr val="tx1">
                    <a:tint val="75000"/>
                  </a:schemeClr>
                </a:solidFill>
              </a:defRPr>
            </a:lvl2pPr>
            <a:lvl3pPr marL="1563167" indent="0">
              <a:buNone/>
              <a:defRPr sz="2700">
                <a:solidFill>
                  <a:schemeClr val="tx1">
                    <a:tint val="75000"/>
                  </a:schemeClr>
                </a:solidFill>
              </a:defRPr>
            </a:lvl3pPr>
            <a:lvl4pPr marL="2344750" indent="0">
              <a:buNone/>
              <a:defRPr sz="2400">
                <a:solidFill>
                  <a:schemeClr val="tx1">
                    <a:tint val="75000"/>
                  </a:schemeClr>
                </a:solidFill>
              </a:defRPr>
            </a:lvl4pPr>
            <a:lvl5pPr marL="3126334" indent="0">
              <a:buNone/>
              <a:defRPr sz="2400">
                <a:solidFill>
                  <a:schemeClr val="tx1">
                    <a:tint val="75000"/>
                  </a:schemeClr>
                </a:solidFill>
              </a:defRPr>
            </a:lvl5pPr>
            <a:lvl6pPr marL="3907917" indent="0">
              <a:buNone/>
              <a:defRPr sz="2400">
                <a:solidFill>
                  <a:schemeClr val="tx1">
                    <a:tint val="75000"/>
                  </a:schemeClr>
                </a:solidFill>
              </a:defRPr>
            </a:lvl6pPr>
            <a:lvl7pPr marL="4689500" indent="0">
              <a:buNone/>
              <a:defRPr sz="2400">
                <a:solidFill>
                  <a:schemeClr val="tx1">
                    <a:tint val="75000"/>
                  </a:schemeClr>
                </a:solidFill>
              </a:defRPr>
            </a:lvl7pPr>
            <a:lvl8pPr marL="5471084" indent="0">
              <a:buNone/>
              <a:defRPr sz="2400">
                <a:solidFill>
                  <a:schemeClr val="tx1">
                    <a:tint val="75000"/>
                  </a:schemeClr>
                </a:solidFill>
              </a:defRPr>
            </a:lvl8pPr>
            <a:lvl9pPr marL="6252667" indent="0">
              <a:buNone/>
              <a:defRPr sz="2400">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618893" y="689942"/>
            <a:ext cx="965199" cy="711200"/>
          </a:xfrm>
          <a:prstGeom prst="rect">
            <a:avLst/>
          </a:prstGeom>
        </p:spPr>
      </p:pic>
      <p:sp>
        <p:nvSpPr>
          <p:cNvPr id="15" name="Slide Number Placeholder 8"/>
          <p:cNvSpPr>
            <a:spLocks noGrp="1"/>
          </p:cNvSpPr>
          <p:nvPr>
            <p:ph type="sldNum" sz="quarter" idx="11"/>
          </p:nvPr>
        </p:nvSpPr>
        <p:spPr>
          <a:xfrm>
            <a:off x="199082" y="8497455"/>
            <a:ext cx="529132" cy="486834"/>
          </a:xfrm>
        </p:spPr>
        <p:txBody>
          <a:bodyPr/>
          <a:lstStyle>
            <a:lvl1pPr>
              <a:defRPr>
                <a:solidFill>
                  <a:srgbClr val="96B7A6"/>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8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4538133"/>
            <a:ext cx="4673339"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5807945" y="4538133"/>
            <a:ext cx="4644000"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10786183" y="4538133"/>
            <a:ext cx="4673448" cy="3001805"/>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accent1"/>
                </a:solidFill>
              </a:defRPr>
            </a:lvl1pPr>
          </a:lstStyle>
          <a:p>
            <a:r>
              <a:rPr lang="en-CA" dirty="0"/>
              <a:t>This is a key point slide with icons to illustrate points.</a:t>
            </a:r>
            <a:endParaRPr lang="en-US" dirty="0"/>
          </a:p>
        </p:txBody>
      </p:sp>
      <p:sp>
        <p:nvSpPr>
          <p:cNvPr id="12" name="Oval 11"/>
          <p:cNvSpPr/>
          <p:nvPr userDrawn="1"/>
        </p:nvSpPr>
        <p:spPr>
          <a:xfrm>
            <a:off x="728135"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Picture Placeholder 3"/>
          <p:cNvSpPr>
            <a:spLocks noGrp="1" noChangeAspect="1"/>
          </p:cNvSpPr>
          <p:nvPr>
            <p:ph type="pic" sz="quarter" idx="26" hasCustomPrompt="1"/>
          </p:nvPr>
        </p:nvSpPr>
        <p:spPr>
          <a:xfrm>
            <a:off x="1173631" y="2900693"/>
            <a:ext cx="864783" cy="864000"/>
          </a:xfrm>
        </p:spPr>
        <p:txBody>
          <a:bodyPr/>
          <a:lstStyle>
            <a:lvl1pPr>
              <a:defRPr>
                <a:solidFill>
                  <a:schemeClr val="bg1"/>
                </a:solidFill>
              </a:defRPr>
            </a:lvl1pPr>
          </a:lstStyle>
          <a:p>
            <a:r>
              <a:rPr lang="en-US" dirty="0"/>
              <a:t>Icon</a:t>
            </a:r>
          </a:p>
        </p:txBody>
      </p:sp>
      <p:sp>
        <p:nvSpPr>
          <p:cNvPr id="14" name="Oval 13"/>
          <p:cNvSpPr/>
          <p:nvPr userDrawn="1"/>
        </p:nvSpPr>
        <p:spPr>
          <a:xfrm>
            <a:off x="5723280"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Picture Placeholder 3"/>
          <p:cNvSpPr>
            <a:spLocks noGrp="1" noChangeAspect="1"/>
          </p:cNvSpPr>
          <p:nvPr>
            <p:ph type="pic" sz="quarter" idx="27" hasCustomPrompt="1"/>
          </p:nvPr>
        </p:nvSpPr>
        <p:spPr>
          <a:xfrm>
            <a:off x="6168776" y="2900693"/>
            <a:ext cx="864782" cy="864000"/>
          </a:xfrm>
        </p:spPr>
        <p:txBody>
          <a:bodyPr/>
          <a:lstStyle>
            <a:lvl1pPr>
              <a:defRPr>
                <a:solidFill>
                  <a:schemeClr val="bg1"/>
                </a:solidFill>
              </a:defRPr>
            </a:lvl1pPr>
          </a:lstStyle>
          <a:p>
            <a:r>
              <a:rPr lang="en-US" dirty="0"/>
              <a:t>Icon</a:t>
            </a:r>
          </a:p>
        </p:txBody>
      </p:sp>
      <p:sp>
        <p:nvSpPr>
          <p:cNvPr id="16" name="Oval 15"/>
          <p:cNvSpPr/>
          <p:nvPr userDrawn="1"/>
        </p:nvSpPr>
        <p:spPr>
          <a:xfrm>
            <a:off x="10701518"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Picture Placeholder 3"/>
          <p:cNvSpPr>
            <a:spLocks noGrp="1" noChangeAspect="1"/>
          </p:cNvSpPr>
          <p:nvPr>
            <p:ph type="pic" sz="quarter" idx="28" hasCustomPrompt="1"/>
          </p:nvPr>
        </p:nvSpPr>
        <p:spPr>
          <a:xfrm>
            <a:off x="11147405" y="2900693"/>
            <a:ext cx="864000" cy="864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0" name="Slide Number Placeholder 8"/>
          <p:cNvSpPr>
            <a:spLocks noGrp="1"/>
          </p:cNvSpPr>
          <p:nvPr>
            <p:ph type="sldNum" sz="quarter" idx="2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99631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5" name="Media Placeholder 4"/>
          <p:cNvSpPr>
            <a:spLocks noGrp="1"/>
          </p:cNvSpPr>
          <p:nvPr>
            <p:ph type="media" sz="quarter" idx="10" hasCustomPrompt="1"/>
          </p:nvPr>
        </p:nvSpPr>
        <p:spPr>
          <a:xfrm>
            <a:off x="3287077" y="829734"/>
            <a:ext cx="9683434" cy="7501466"/>
          </a:xfrm>
        </p:spPr>
        <p:txBody>
          <a:bodyPr/>
          <a:lstStyle>
            <a:lvl1pPr>
              <a:defRPr>
                <a:solidFill>
                  <a:schemeClr val="bg1"/>
                </a:solidFill>
              </a:defRPr>
            </a:lvl1pPr>
          </a:lstStyle>
          <a:p>
            <a:r>
              <a:rPr lang="en-US" dirty="0"/>
              <a:t>Click this icon to insert a video</a:t>
            </a:r>
          </a:p>
        </p:txBody>
      </p:sp>
    </p:spTree>
    <p:extLst>
      <p:ext uri="{BB962C8B-B14F-4D97-AF65-F5344CB8AC3E}">
        <p14:creationId xmlns:p14="http://schemas.microsoft.com/office/powerpoint/2010/main" val="1880309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3" name="Rectangle 2"/>
          <p:cNvSpPr/>
          <p:nvPr userDrawn="1"/>
        </p:nvSpPr>
        <p:spPr>
          <a:xfrm>
            <a:off x="805366" y="838200"/>
            <a:ext cx="14646856" cy="7467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3287077" y="6561978"/>
            <a:ext cx="9683434" cy="388804"/>
          </a:xfrm>
        </p:spPr>
        <p:txBody>
          <a:bodyPr anchor="ctr"/>
          <a:lstStyle>
            <a:lvl1pPr algn="ctr">
              <a:defRPr sz="1600"/>
            </a:lvl1pPr>
          </a:lstStyle>
          <a:p>
            <a:pPr lvl="0"/>
            <a:r>
              <a:rPr lang="en-CA" dirty="0"/>
              <a:t>THIS IS A SPACE FOR A CITATION OR SOURCE</a:t>
            </a:r>
            <a:endParaRPr lang="en-US" dirty="0"/>
          </a:p>
        </p:txBody>
      </p:sp>
    </p:spTree>
    <p:extLst>
      <p:ext uri="{BB962C8B-B14F-4D97-AF65-F5344CB8AC3E}">
        <p14:creationId xmlns:p14="http://schemas.microsoft.com/office/powerpoint/2010/main" val="257437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8"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287077" y="6561978"/>
            <a:ext cx="9683434"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586023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3421992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accent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400269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0"/>
            <a:ext cx="8127735" cy="4571404"/>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980794" y="2552251"/>
            <a:ext cx="10296000" cy="4039500"/>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11200">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3301893" y="3012628"/>
            <a:ext cx="9653802" cy="510712"/>
          </a:xfrm>
        </p:spPr>
        <p:txBody>
          <a:bodyPr anchor="ctr"/>
          <a:lstStyle>
            <a:lvl1pPr algn="ctr">
              <a:lnSpc>
                <a:spcPct val="100000"/>
              </a:lnSpc>
              <a:defRPr sz="2100"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301893" y="5643918"/>
            <a:ext cx="9653802"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81210466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812881" y="768365"/>
            <a:ext cx="7484182" cy="1335973"/>
          </a:xfrm>
        </p:spPr>
        <p:txBody>
          <a:bodyPr anchor="t">
            <a:noAutofit/>
          </a:bodyPr>
          <a:lstStyle>
            <a:lvl1pPr>
              <a:defRPr sz="48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3318825"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9346896" y="853030"/>
            <a:ext cx="6910691" cy="6682303"/>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9346896"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6334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79923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7992381" y="768365"/>
            <a:ext cx="7484182" cy="1335973"/>
          </a:xfrm>
        </p:spPr>
        <p:txBody>
          <a:bodyPr anchor="t">
            <a:noAutofit/>
          </a:bodyPr>
          <a:lstStyle>
            <a:lvl1pPr>
              <a:defRPr sz="48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7992381"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853030"/>
            <a:ext cx="6910691" cy="6682303"/>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0"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4218545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186" y="0"/>
            <a:ext cx="16256402" cy="9144000"/>
          </a:xfrm>
        </p:spPr>
        <p:txBody>
          <a:bodyPr/>
          <a:lstStyle>
            <a:lvl1pPr marL="0" indent="0">
              <a:buNone/>
              <a:defRPr sz="4000" baseline="0"/>
            </a:lvl1pPr>
            <a:lvl2pPr marL="781583" indent="0">
              <a:buNone/>
              <a:defRPr sz="4800"/>
            </a:lvl2pPr>
            <a:lvl3pPr marL="1563167" indent="0">
              <a:buNone/>
              <a:defRPr sz="4100"/>
            </a:lvl3pPr>
            <a:lvl4pPr marL="2344750" indent="0">
              <a:buNone/>
              <a:defRPr sz="3400"/>
            </a:lvl4pPr>
            <a:lvl5pPr marL="3126334" indent="0">
              <a:buNone/>
              <a:defRPr sz="3400"/>
            </a:lvl5pPr>
            <a:lvl6pPr marL="3907917" indent="0">
              <a:buNone/>
              <a:defRPr sz="3400"/>
            </a:lvl6pPr>
            <a:lvl7pPr marL="4689500" indent="0">
              <a:buNone/>
              <a:defRPr sz="3400"/>
            </a:lvl7pPr>
            <a:lvl8pPr marL="5471084" indent="0">
              <a:buNone/>
              <a:defRPr sz="3400"/>
            </a:lvl8pPr>
            <a:lvl9pPr marL="6252667" indent="0">
              <a:buNone/>
              <a:defRPr sz="3400"/>
            </a:lvl9pPr>
          </a:lstStyle>
          <a:p>
            <a:r>
              <a:rPr lang="en-US" dirty="0"/>
              <a:t>Click on this icon to insert a photo.</a:t>
            </a:r>
          </a:p>
        </p:txBody>
      </p:sp>
      <p:sp>
        <p:nvSpPr>
          <p:cNvPr id="8" name="Text Placeholder 8"/>
          <p:cNvSpPr>
            <a:spLocks noGrp="1"/>
          </p:cNvSpPr>
          <p:nvPr>
            <p:ph type="body" sz="quarter" idx="16" hasCustomPrompt="1"/>
          </p:nvPr>
        </p:nvSpPr>
        <p:spPr>
          <a:xfrm>
            <a:off x="1" y="6313857"/>
            <a:ext cx="7958408" cy="759384"/>
          </a:xfrm>
          <a:solidFill>
            <a:srgbClr val="43B02A"/>
          </a:solidFill>
          <a:ln>
            <a:noFill/>
          </a:ln>
        </p:spPr>
        <p:txBody>
          <a:bodyPr wrap="square" lIns="252000" tIns="180000" rIns="252000" bIns="252000" anchor="ctr">
            <a:spAutoFit/>
          </a:bodyPr>
          <a:lstStyle>
            <a:lvl1pPr>
              <a:lnSpc>
                <a:spcPct val="100000"/>
              </a:lnSpc>
              <a:defRPr sz="2100"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175758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3335758" y="2404534"/>
            <a:ext cx="4633424" cy="4303580"/>
          </a:xfrm>
        </p:spPr>
        <p:txBody>
          <a:bodyPr/>
          <a:lstStyle/>
          <a:p>
            <a:r>
              <a:rPr lang="en-US" dirty="0"/>
              <a:t>Author Photo</a:t>
            </a:r>
          </a:p>
        </p:txBody>
      </p:sp>
      <p:sp>
        <p:nvSpPr>
          <p:cNvPr id="11" name="Text Placeholder 10"/>
          <p:cNvSpPr>
            <a:spLocks noGrp="1"/>
          </p:cNvSpPr>
          <p:nvPr>
            <p:ph type="body" sz="quarter" idx="17" hasCustomPrompt="1"/>
          </p:nvPr>
        </p:nvSpPr>
        <p:spPr>
          <a:xfrm>
            <a:off x="8297063" y="3115733"/>
            <a:ext cx="4673448" cy="2881182"/>
          </a:xfrm>
        </p:spPr>
        <p:txBody>
          <a:bodyPr anchor="ctr"/>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8296275" y="2405062"/>
            <a:ext cx="4673600" cy="710671"/>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8296275" y="5997575"/>
            <a:ext cx="4673600" cy="710539"/>
          </a:xfrm>
        </p:spPr>
        <p:txBody>
          <a:bodyPr anchor="b"/>
          <a:lstStyle>
            <a:lvl1pPr>
              <a:defRPr sz="2100"/>
            </a:lvl1pPr>
          </a:lstStyle>
          <a:p>
            <a:pPr lvl="0"/>
            <a:r>
              <a:rPr lang="en-CA" dirty="0"/>
              <a:t>Author email</a:t>
            </a:r>
          </a:p>
        </p:txBody>
      </p:sp>
    </p:spTree>
    <p:extLst>
      <p:ext uri="{BB962C8B-B14F-4D97-AF65-F5344CB8AC3E}">
        <p14:creationId xmlns:p14="http://schemas.microsoft.com/office/powerpoint/2010/main" val="169812707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4" name="Picture Placeholder 3"/>
          <p:cNvSpPr>
            <a:spLocks noGrp="1"/>
          </p:cNvSpPr>
          <p:nvPr>
            <p:ph type="pic" sz="quarter" idx="10" hasCustomPrompt="1"/>
          </p:nvPr>
        </p:nvSpPr>
        <p:spPr>
          <a:xfrm>
            <a:off x="8332918" y="829734"/>
            <a:ext cx="7111897" cy="6696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829707" y="829734"/>
            <a:ext cx="7145633" cy="6696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8332919" y="5498998"/>
            <a:ext cx="4654526"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07726275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2" name="Picture Placeholder 5"/>
          <p:cNvSpPr>
            <a:spLocks noGrp="1"/>
          </p:cNvSpPr>
          <p:nvPr>
            <p:ph type="pic" sz="quarter" idx="11" hasCustomPrompt="1"/>
          </p:nvPr>
        </p:nvSpPr>
        <p:spPr>
          <a:xfrm>
            <a:off x="829707" y="829734"/>
            <a:ext cx="11598955" cy="6696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80722002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3" name="Picture Placeholder 5"/>
          <p:cNvSpPr>
            <a:spLocks noGrp="1"/>
          </p:cNvSpPr>
          <p:nvPr>
            <p:ph type="pic" sz="quarter" idx="11" hasCustomPrompt="1"/>
          </p:nvPr>
        </p:nvSpPr>
        <p:spPr>
          <a:xfrm>
            <a:off x="829708" y="2404534"/>
            <a:ext cx="9459088" cy="5121200"/>
          </a:xfrm>
        </p:spPr>
        <p:txBody>
          <a:bodyPr/>
          <a:lstStyle/>
          <a:p>
            <a:r>
              <a:rPr lang="en-US" dirty="0"/>
              <a:t>Click on this icon to insert a graphic.</a:t>
            </a:r>
          </a:p>
        </p:txBody>
      </p:sp>
      <p:sp>
        <p:nvSpPr>
          <p:cNvPr id="20"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graphic slide with a title and optional annotation</a:t>
            </a:r>
            <a:endParaRPr lang="en-US" dirty="0"/>
          </a:p>
        </p:txBody>
      </p:sp>
      <p:sp>
        <p:nvSpPr>
          <p:cNvPr id="2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24" name="Picture 23"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5" name="Picture 2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5613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8" name="Picture 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15"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812800" y="2405063"/>
            <a:ext cx="9475788" cy="5121275"/>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spTree>
    <p:extLst>
      <p:ext uri="{BB962C8B-B14F-4D97-AF65-F5344CB8AC3E}">
        <p14:creationId xmlns:p14="http://schemas.microsoft.com/office/powerpoint/2010/main" val="14980234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948421" y="3117806"/>
            <a:ext cx="10360746" cy="2612172"/>
          </a:xfrm>
        </p:spPr>
        <p:txBody>
          <a:bodyPr lIns="0" tIns="0" rIns="0" bIns="0" anchor="ctr">
            <a:noAutofit/>
          </a:bodyPr>
          <a:lstStyle>
            <a:lvl1pPr marL="0" indent="0" algn="ctr">
              <a:buNone/>
              <a:defRPr sz="4800" baseline="0">
                <a:solidFill>
                  <a:schemeClr val="accent5"/>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3320943" y="2082794"/>
            <a:ext cx="9615704" cy="101807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3320941" y="6017839"/>
            <a:ext cx="9615706" cy="462413"/>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683" y="828547"/>
            <a:ext cx="635142" cy="467999"/>
          </a:xfrm>
          <a:prstGeom prst="rect">
            <a:avLst/>
          </a:prstGeom>
        </p:spPr>
      </p:pic>
      <p:pic>
        <p:nvPicPr>
          <p:cNvPr id="14" name="Picture 13" descr="curtain-100.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526508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60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829814" y="2405062"/>
            <a:ext cx="2167288" cy="2013003"/>
          </a:xfrm>
        </p:spPr>
        <p:txBody>
          <a:bodyPr/>
          <a:lstStyle/>
          <a:p>
            <a:r>
              <a:rPr lang="en-US" dirty="0"/>
              <a:t>Author Photo</a:t>
            </a:r>
          </a:p>
        </p:txBody>
      </p:sp>
      <p:sp>
        <p:nvSpPr>
          <p:cNvPr id="11" name="Text Placeholder 10"/>
          <p:cNvSpPr>
            <a:spLocks noGrp="1"/>
          </p:cNvSpPr>
          <p:nvPr>
            <p:ph type="body" sz="quarter" idx="17" hasCustomPrompt="1"/>
          </p:nvPr>
        </p:nvSpPr>
        <p:spPr>
          <a:xfrm>
            <a:off x="3318933" y="3115733"/>
            <a:ext cx="4673448" cy="2387600"/>
          </a:xfrm>
        </p:spPr>
        <p:txBody>
          <a:bodyPr anchor="t"/>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3318145" y="2405062"/>
            <a:ext cx="4673600" cy="710671"/>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3318145" y="5503333"/>
            <a:ext cx="4673600" cy="710539"/>
          </a:xfrm>
        </p:spPr>
        <p:txBody>
          <a:bodyPr anchor="b"/>
          <a:lstStyle>
            <a:lvl1pPr>
              <a:defRPr sz="2100"/>
            </a:lvl1pPr>
          </a:lstStyle>
          <a:p>
            <a:pPr lvl="0"/>
            <a:r>
              <a:rPr lang="en-CA" dirty="0"/>
              <a:t>Author email</a:t>
            </a:r>
          </a:p>
        </p:txBody>
      </p:sp>
      <p:sp>
        <p:nvSpPr>
          <p:cNvPr id="9" name="Picture Placeholder 4"/>
          <p:cNvSpPr>
            <a:spLocks noGrp="1"/>
          </p:cNvSpPr>
          <p:nvPr>
            <p:ph type="pic" sz="quarter" idx="20" hasCustomPrompt="1"/>
          </p:nvPr>
        </p:nvSpPr>
        <p:spPr>
          <a:xfrm>
            <a:off x="8297171" y="2405062"/>
            <a:ext cx="2167288" cy="2013003"/>
          </a:xfrm>
        </p:spPr>
        <p:txBody>
          <a:bodyPr/>
          <a:lstStyle/>
          <a:p>
            <a:r>
              <a:rPr lang="en-US" dirty="0"/>
              <a:t>Author Photo</a:t>
            </a:r>
          </a:p>
        </p:txBody>
      </p:sp>
      <p:sp>
        <p:nvSpPr>
          <p:cNvPr id="10" name="Text Placeholder 10"/>
          <p:cNvSpPr>
            <a:spLocks noGrp="1"/>
          </p:cNvSpPr>
          <p:nvPr>
            <p:ph type="body" sz="quarter" idx="21" hasCustomPrompt="1"/>
          </p:nvPr>
        </p:nvSpPr>
        <p:spPr>
          <a:xfrm>
            <a:off x="10786290" y="3115733"/>
            <a:ext cx="4673448" cy="23876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10785502" y="2405062"/>
            <a:ext cx="4673600" cy="710671"/>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10785502" y="5503333"/>
            <a:ext cx="4673600" cy="710539"/>
          </a:xfrm>
        </p:spPr>
        <p:txBody>
          <a:bodyPr anchor="b"/>
          <a:lstStyle>
            <a:lvl1pPr>
              <a:defRPr sz="2100"/>
            </a:lvl1pPr>
          </a:lstStyle>
          <a:p>
            <a:pPr lvl="0"/>
            <a:r>
              <a:rPr lang="en-CA" dirty="0"/>
              <a:t>Author email</a:t>
            </a:r>
          </a:p>
        </p:txBody>
      </p:sp>
      <p:pic>
        <p:nvPicPr>
          <p:cNvPr id="15" name="Picture 14" descr="curtain-10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395379744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89278"/>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9283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660398"/>
            <a:ext cx="11615780" cy="6874935"/>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6563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812882" y="2404534"/>
            <a:ext cx="716245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2404534"/>
            <a:ext cx="71475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386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812882" y="3115732"/>
            <a:ext cx="7162458" cy="4419601"/>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3115732"/>
            <a:ext cx="7147539" cy="4419602"/>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812883" y="2405062"/>
            <a:ext cx="7162458" cy="710671"/>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8297170" y="2405062"/>
            <a:ext cx="7147539" cy="710671"/>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3" name="Picture 12"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20"/>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65702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812882" y="2404534"/>
            <a:ext cx="46733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2404534"/>
            <a:ext cx="464400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2404534"/>
            <a:ext cx="467344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695207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80" y="666518"/>
            <a:ext cx="14631829" cy="1467081"/>
          </a:xfrm>
          <a:prstGeom prst="rect">
            <a:avLst/>
          </a:prstGeom>
        </p:spPr>
        <p:txBody>
          <a:bodyPr vert="horz" lIns="0" tIns="0" rIns="0" bIns="0" rtlCol="0" anchor="ctr">
            <a:noAutofit/>
          </a:bodyPr>
          <a:lstStyle/>
          <a:p>
            <a:r>
              <a:rPr lang="en-CA" dirty="0"/>
              <a:t>Click to edit Master title style</a:t>
            </a:r>
            <a:endParaRPr lang="en-US" dirty="0"/>
          </a:p>
        </p:txBody>
      </p:sp>
      <p:sp>
        <p:nvSpPr>
          <p:cNvPr id="3" name="Text Placeholder 2"/>
          <p:cNvSpPr>
            <a:spLocks noGrp="1"/>
          </p:cNvSpPr>
          <p:nvPr>
            <p:ph type="body" idx="1"/>
          </p:nvPr>
        </p:nvSpPr>
        <p:spPr>
          <a:xfrm>
            <a:off x="812880" y="2133600"/>
            <a:ext cx="14631829" cy="5204532"/>
          </a:xfrm>
          <a:prstGeom prst="rect">
            <a:avLst/>
          </a:prstGeom>
        </p:spPr>
        <p:txBody>
          <a:bodyPr vert="horz" lIns="0" tIns="0" rIns="0" bIns="0" rtlCol="0">
            <a:noAutofit/>
          </a:bodyPr>
          <a:lstStyle/>
          <a:p>
            <a:pPr lvl="0"/>
            <a:r>
              <a:rPr lang="en-CA" dirty="0"/>
              <a:t>Click to edit Master text styles</a:t>
            </a:r>
          </a:p>
          <a:p>
            <a:pPr lvl="1"/>
            <a:r>
              <a:rPr lang="en-CA" dirty="0"/>
              <a:t>First level</a:t>
            </a:r>
          </a:p>
          <a:p>
            <a:pPr lvl="2"/>
            <a:r>
              <a:rPr lang="en-CA" dirty="0"/>
              <a:t>Second level</a:t>
            </a:r>
          </a:p>
          <a:p>
            <a:pPr lvl="0"/>
            <a:endParaRPr lang="en-CA" dirty="0"/>
          </a:p>
        </p:txBody>
      </p:sp>
      <p:sp>
        <p:nvSpPr>
          <p:cNvPr id="6" name="Slide Number Placeholder 5"/>
          <p:cNvSpPr>
            <a:spLocks noGrp="1"/>
          </p:cNvSpPr>
          <p:nvPr>
            <p:ph type="sldNum" sz="quarter" idx="4"/>
          </p:nvPr>
        </p:nvSpPr>
        <p:spPr>
          <a:xfrm>
            <a:off x="812880" y="8475135"/>
            <a:ext cx="1180185" cy="486834"/>
          </a:xfrm>
          <a:prstGeom prst="rect">
            <a:avLst/>
          </a:prstGeom>
        </p:spPr>
        <p:txBody>
          <a:bodyPr vert="horz" lIns="0" tIns="0" rIns="0" bIns="0" rtlCol="0" anchor="ctr"/>
          <a:lstStyle>
            <a:lvl1pPr algn="l">
              <a:defRPr sz="2100"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36837881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9" r:id="rId3"/>
    <p:sldLayoutId id="2147483686" r:id="rId4"/>
    <p:sldLayoutId id="2147483650" r:id="rId5"/>
    <p:sldLayoutId id="2147483693" r:id="rId6"/>
    <p:sldLayoutId id="2147483685" r:id="rId7"/>
    <p:sldLayoutId id="2147483687" r:id="rId8"/>
    <p:sldLayoutId id="2147483688" r:id="rId9"/>
    <p:sldLayoutId id="2147483689" r:id="rId10"/>
    <p:sldLayoutId id="2147483690" r:id="rId11"/>
    <p:sldLayoutId id="2147483691" r:id="rId12"/>
    <p:sldLayoutId id="2147483692" r:id="rId13"/>
    <p:sldLayoutId id="2147483694" r:id="rId14"/>
    <p:sldLayoutId id="2147483695" r:id="rId15"/>
    <p:sldLayoutId id="2147483696" r:id="rId16"/>
    <p:sldLayoutId id="2147483697" r:id="rId17"/>
    <p:sldLayoutId id="2147483677" r:id="rId18"/>
    <p:sldLayoutId id="2147483698" r:id="rId19"/>
    <p:sldLayoutId id="2147483699" r:id="rId20"/>
    <p:sldLayoutId id="2147483682" r:id="rId21"/>
    <p:sldLayoutId id="2147483654" r:id="rId22"/>
    <p:sldLayoutId id="2147483662" r:id="rId23"/>
    <p:sldLayoutId id="2147483683" r:id="rId24"/>
    <p:sldLayoutId id="2147483684" r:id="rId25"/>
    <p:sldLayoutId id="2147483664" r:id="rId26"/>
    <p:sldLayoutId id="2147483700" r:id="rId27"/>
    <p:sldLayoutId id="2147483701" r:id="rId28"/>
    <p:sldLayoutId id="2147483657" r:id="rId29"/>
    <p:sldLayoutId id="2147483674" r:id="rId30"/>
    <p:sldLayoutId id="2147483675" r:id="rId31"/>
    <p:sldLayoutId id="2147483681" r:id="rId32"/>
    <p:sldLayoutId id="2147483667" r:id="rId33"/>
    <p:sldLayoutId id="2147483680" r:id="rId34"/>
    <p:sldLayoutId id="2147483702" r:id="rId35"/>
  </p:sldLayoutIdLst>
  <p:hf hdr="0" ftr="0" dt="0"/>
  <p:txStyles>
    <p:titleStyle>
      <a:lvl1pPr algn="l" defTabSz="781583" rtl="0" eaLnBrk="1" latinLnBrk="0" hangingPunct="1">
        <a:lnSpc>
          <a:spcPct val="80000"/>
        </a:lnSpc>
        <a:spcBef>
          <a:spcPct val="0"/>
        </a:spcBef>
        <a:buNone/>
        <a:defRPr sz="7200" kern="1200">
          <a:solidFill>
            <a:schemeClr val="accent5"/>
          </a:solidFill>
          <a:latin typeface="+mj-lt"/>
          <a:ea typeface="+mj-ea"/>
          <a:cs typeface="+mj-cs"/>
        </a:defRPr>
      </a:lvl1pPr>
    </p:titleStyle>
    <p:bodyStyle>
      <a:lvl1pPr marL="0" indent="0" algn="l" defTabSz="781583" rtl="0" eaLnBrk="1" latinLnBrk="0" hangingPunct="1">
        <a:lnSpc>
          <a:spcPct val="110000"/>
        </a:lnSpc>
        <a:spcBef>
          <a:spcPct val="20000"/>
        </a:spcBef>
        <a:buClr>
          <a:schemeClr val="accent2"/>
        </a:buClr>
        <a:buFontTx/>
        <a:buNone/>
        <a:defRPr sz="3200" kern="120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Wingdings" charset="2"/>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ct val="20000"/>
        </a:spcBef>
        <a:buClr>
          <a:schemeClr val="accent2"/>
        </a:buClr>
        <a:buSzPct val="90000"/>
        <a:buFont typeface="Arial"/>
        <a:buChar char="–"/>
        <a:defRPr sz="2100" kern="1200">
          <a:solidFill>
            <a:schemeClr val="accent4"/>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9733" y="529217"/>
            <a:ext cx="12752993" cy="2180690"/>
          </a:xfrm>
        </p:spPr>
        <p:txBody>
          <a:bodyPr>
            <a:normAutofit/>
          </a:bodyPr>
          <a:lstStyle/>
          <a:p>
            <a:r>
              <a:rPr lang="en-US" dirty="0"/>
              <a:t>GNU/Linux System Support</a:t>
            </a:r>
          </a:p>
        </p:txBody>
      </p:sp>
      <p:sp>
        <p:nvSpPr>
          <p:cNvPr id="3" name="Subtitle 2"/>
          <p:cNvSpPr>
            <a:spLocks noGrp="1"/>
          </p:cNvSpPr>
          <p:nvPr>
            <p:ph type="subTitle" idx="1"/>
          </p:nvPr>
        </p:nvSpPr>
        <p:spPr>
          <a:xfrm>
            <a:off x="812881" y="2864327"/>
            <a:ext cx="12157629" cy="2336800"/>
          </a:xfrm>
        </p:spPr>
        <p:txBody>
          <a:bodyPr/>
          <a:lstStyle/>
          <a:p>
            <a:pPr algn="ctr"/>
            <a:r>
              <a:rPr lang="en-US" dirty="0"/>
              <a:t>CST8207</a:t>
            </a:r>
          </a:p>
          <a:p>
            <a:r>
              <a:rPr lang="en-US" dirty="0"/>
              <a:t> </a:t>
            </a:r>
            <a:endParaRPr lang="en-US" dirty="0">
              <a:solidFill>
                <a:srgbClr val="7AC143"/>
              </a:solidFill>
            </a:endParaRPr>
          </a:p>
          <a:p>
            <a:pPr algn="ctr"/>
            <a:r>
              <a:rPr lang="en-US" dirty="0">
                <a:solidFill>
                  <a:srgbClr val="7AC143"/>
                </a:solidFill>
              </a:rPr>
              <a:t>Week-1, L-2(b)</a:t>
            </a:r>
          </a:p>
        </p:txBody>
      </p:sp>
      <p:sp>
        <p:nvSpPr>
          <p:cNvPr id="4" name="Text Placeholder 3"/>
          <p:cNvSpPr>
            <a:spLocks noGrp="1"/>
          </p:cNvSpPr>
          <p:nvPr>
            <p:ph type="body" sz="quarter" idx="10"/>
          </p:nvPr>
        </p:nvSpPr>
        <p:spPr>
          <a:xfrm>
            <a:off x="829734" y="8434316"/>
            <a:ext cx="6772070" cy="586854"/>
          </a:xfrm>
        </p:spPr>
        <p:txBody>
          <a:bodyPr/>
          <a:lstStyle/>
          <a:p>
            <a:r>
              <a:rPr lang="en-US" dirty="0"/>
              <a:t>Sep 10, 2025</a:t>
            </a:r>
          </a:p>
        </p:txBody>
      </p:sp>
      <p:sp>
        <p:nvSpPr>
          <p:cNvPr id="5" name="TextBox 4">
            <a:extLst>
              <a:ext uri="{FF2B5EF4-FFF2-40B4-BE49-F238E27FC236}">
                <a16:creationId xmlns:a16="http://schemas.microsoft.com/office/drawing/2014/main" id="{7EDF1CA8-1EB4-47B1-A1FE-847F39A226E9}"/>
              </a:ext>
            </a:extLst>
          </p:cNvPr>
          <p:cNvSpPr txBox="1"/>
          <p:nvPr/>
        </p:nvSpPr>
        <p:spPr>
          <a:xfrm>
            <a:off x="10836322" y="8434316"/>
            <a:ext cx="4844956" cy="569387"/>
          </a:xfrm>
          <a:prstGeom prst="rect">
            <a:avLst/>
          </a:prstGeom>
          <a:noFill/>
        </p:spPr>
        <p:txBody>
          <a:bodyPr wrap="square" rtlCol="0">
            <a:spAutoFit/>
          </a:bodyPr>
          <a:lstStyle/>
          <a:p>
            <a:r>
              <a:rPr lang="en-CA" dirty="0">
                <a:solidFill>
                  <a:schemeClr val="bg1"/>
                </a:solidFill>
              </a:rPr>
              <a:t>By: Gurpreet Singh Sidhu</a:t>
            </a:r>
          </a:p>
        </p:txBody>
      </p:sp>
    </p:spTree>
    <p:extLst>
      <p:ext uri="{BB962C8B-B14F-4D97-AF65-F5344CB8AC3E}">
        <p14:creationId xmlns:p14="http://schemas.microsoft.com/office/powerpoint/2010/main" val="369581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1952-0A6E-4EC0-AC37-5069A7C2A4C9}"/>
              </a:ext>
            </a:extLst>
          </p:cNvPr>
          <p:cNvSpPr>
            <a:spLocks noGrp="1"/>
          </p:cNvSpPr>
          <p:nvPr>
            <p:ph type="title"/>
          </p:nvPr>
        </p:nvSpPr>
        <p:spPr/>
        <p:txBody>
          <a:bodyPr/>
          <a:lstStyle/>
          <a:p>
            <a:r>
              <a:rPr lang="en-CA" dirty="0"/>
              <a:t>Relative pathnames</a:t>
            </a:r>
            <a:br>
              <a:rPr lang="en-CA" dirty="0"/>
            </a:br>
            <a:endParaRPr lang="en-CA" dirty="0"/>
          </a:p>
        </p:txBody>
      </p:sp>
      <p:sp>
        <p:nvSpPr>
          <p:cNvPr id="3" name="Text Placeholder 2">
            <a:extLst>
              <a:ext uri="{FF2B5EF4-FFF2-40B4-BE49-F238E27FC236}">
                <a16:creationId xmlns:a16="http://schemas.microsoft.com/office/drawing/2014/main" id="{8CF165F1-294E-4533-A2AF-9A8115696579}"/>
              </a:ext>
            </a:extLst>
          </p:cNvPr>
          <p:cNvSpPr>
            <a:spLocks noGrp="1"/>
          </p:cNvSpPr>
          <p:nvPr>
            <p:ph type="body" sz="quarter" idx="15"/>
          </p:nvPr>
        </p:nvSpPr>
        <p:spPr>
          <a:xfrm>
            <a:off x="775689" y="1774339"/>
            <a:ext cx="15065550" cy="5130800"/>
          </a:xfrm>
        </p:spPr>
        <p:txBody>
          <a:bodyPr/>
          <a:lstStyle/>
          <a:p>
            <a:pPr marL="457200" indent="-457200">
              <a:buFont typeface="Wingdings" panose="05000000000000000000" pitchFamily="2" charset="2"/>
              <a:buChar char="Ø"/>
            </a:pPr>
            <a:r>
              <a:rPr lang="en-CA" b="1" dirty="0">
                <a:highlight>
                  <a:srgbClr val="FFFF00"/>
                </a:highlight>
              </a:rPr>
              <a:t>Relative pathnames </a:t>
            </a:r>
            <a:r>
              <a:rPr lang="en-CA" dirty="0">
                <a:highlight>
                  <a:srgbClr val="FFFF00"/>
                </a:highlight>
              </a:rPr>
              <a:t>do not start with a slash</a:t>
            </a:r>
            <a:r>
              <a:rPr lang="en-CA" dirty="0"/>
              <a:t>.</a:t>
            </a:r>
          </a:p>
          <a:p>
            <a:pPr marL="457200" indent="-457200">
              <a:buFont typeface="Wingdings" panose="05000000000000000000" pitchFamily="2" charset="2"/>
              <a:buChar char="Ø"/>
            </a:pPr>
            <a:r>
              <a:rPr lang="en-US" dirty="0"/>
              <a:t>A relative pathname is used along with the </a:t>
            </a:r>
            <a:r>
              <a:rPr lang="en-US" b="1" dirty="0"/>
              <a:t>current working directory</a:t>
            </a:r>
            <a:r>
              <a:rPr lang="en-US" dirty="0"/>
              <a:t> to avoid typing long pathnames.</a:t>
            </a:r>
          </a:p>
          <a:p>
            <a:pPr marL="457200" indent="-457200">
              <a:buFont typeface="Wingdings" panose="05000000000000000000" pitchFamily="2" charset="2"/>
              <a:buChar char="Ø"/>
            </a:pPr>
            <a:r>
              <a:rPr lang="en-US" dirty="0"/>
              <a:t>Relative pathnames always start in the current directory of a process, so the final destination changes depending on the current directory</a:t>
            </a:r>
          </a:p>
          <a:p>
            <a:pPr marL="457200" indent="-457200">
              <a:buFont typeface="Wingdings" panose="05000000000000000000" pitchFamily="2" charset="2"/>
              <a:buChar char="Ø"/>
            </a:pPr>
            <a:r>
              <a:rPr lang="en-US" dirty="0"/>
              <a:t>A relative pathname never starts with a slash on the left, but it may contain slashes anywhere else: </a:t>
            </a:r>
            <a:r>
              <a:rPr lang="en-US" b="1" dirty="0"/>
              <a:t>/bar </a:t>
            </a:r>
            <a:r>
              <a:rPr lang="en-US" dirty="0"/>
              <a:t>is not relative </a:t>
            </a:r>
            <a:r>
              <a:rPr lang="en-US" b="1" dirty="0"/>
              <a:t>(it is an absolute pathname</a:t>
            </a:r>
            <a:r>
              <a:rPr lang="en-US" dirty="0"/>
              <a:t>) but </a:t>
            </a:r>
            <a:r>
              <a:rPr lang="en-US" b="1" dirty="0"/>
              <a:t>home ,</a:t>
            </a:r>
            <a:r>
              <a:rPr lang="en-US" dirty="0"/>
              <a:t> </a:t>
            </a:r>
            <a:r>
              <a:rPr lang="en-US" b="1" dirty="0"/>
              <a:t>home/</a:t>
            </a:r>
            <a:r>
              <a:rPr lang="en-US" dirty="0"/>
              <a:t> , </a:t>
            </a:r>
            <a:r>
              <a:rPr lang="en-US" b="1" dirty="0"/>
              <a:t>./home ,</a:t>
            </a:r>
            <a:r>
              <a:rPr lang="en-US" dirty="0"/>
              <a:t> </a:t>
            </a:r>
            <a:r>
              <a:rPr lang="en-US" b="1" dirty="0"/>
              <a:t>../home , home/Week1 </a:t>
            </a:r>
            <a:r>
              <a:rPr lang="en-US" dirty="0"/>
              <a:t>are all </a:t>
            </a:r>
            <a:r>
              <a:rPr lang="en-US" dirty="0">
                <a:solidFill>
                  <a:srgbClr val="FF0000"/>
                </a:solidFill>
              </a:rPr>
              <a:t>relative pathnames</a:t>
            </a:r>
            <a:r>
              <a:rPr lang="en-US" dirty="0"/>
              <a:t>.</a:t>
            </a:r>
            <a:endParaRPr lang="en-CA" dirty="0"/>
          </a:p>
          <a:p>
            <a:endParaRPr lang="en-CA" dirty="0"/>
          </a:p>
        </p:txBody>
      </p:sp>
      <p:sp>
        <p:nvSpPr>
          <p:cNvPr id="5" name="Slide Number Placeholder 4">
            <a:extLst>
              <a:ext uri="{FF2B5EF4-FFF2-40B4-BE49-F238E27FC236}">
                <a16:creationId xmlns:a16="http://schemas.microsoft.com/office/drawing/2014/main" id="{92B6E10B-96C0-4976-8EDE-A73AF84C4BDA}"/>
              </a:ext>
            </a:extLst>
          </p:cNvPr>
          <p:cNvSpPr>
            <a:spLocks noGrp="1"/>
          </p:cNvSpPr>
          <p:nvPr>
            <p:ph type="sldNum" sz="quarter" idx="19"/>
          </p:nvPr>
        </p:nvSpPr>
        <p:spPr/>
        <p:txBody>
          <a:bodyPr/>
          <a:lstStyle/>
          <a:p>
            <a:fld id="{DEF3F5F5-7776-394F-A41F-3BAFC9CC9F8E}" type="slidenum">
              <a:rPr lang="en-US" smtClean="0"/>
              <a:pPr/>
              <a:t>10</a:t>
            </a:fld>
            <a:endParaRPr lang="en-US" dirty="0"/>
          </a:p>
        </p:txBody>
      </p:sp>
    </p:spTree>
    <p:extLst>
      <p:ext uri="{BB962C8B-B14F-4D97-AF65-F5344CB8AC3E}">
        <p14:creationId xmlns:p14="http://schemas.microsoft.com/office/powerpoint/2010/main" val="132630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3EDD-F533-47B8-9822-CBC64AB0E6DA}"/>
              </a:ext>
            </a:extLst>
          </p:cNvPr>
          <p:cNvSpPr>
            <a:spLocks noGrp="1"/>
          </p:cNvSpPr>
          <p:nvPr>
            <p:ph type="title"/>
          </p:nvPr>
        </p:nvSpPr>
        <p:spPr>
          <a:xfrm>
            <a:off x="812881" y="100378"/>
            <a:ext cx="9475914" cy="1335973"/>
          </a:xfrm>
        </p:spPr>
        <p:txBody>
          <a:bodyPr/>
          <a:lstStyle/>
          <a:p>
            <a:r>
              <a:rPr lang="en-CA" dirty="0"/>
              <a:t>Examples</a:t>
            </a:r>
          </a:p>
        </p:txBody>
      </p:sp>
      <p:sp>
        <p:nvSpPr>
          <p:cNvPr id="5" name="Slide Number Placeholder 4">
            <a:extLst>
              <a:ext uri="{FF2B5EF4-FFF2-40B4-BE49-F238E27FC236}">
                <a16:creationId xmlns:a16="http://schemas.microsoft.com/office/drawing/2014/main" id="{688488B9-1ED3-44A6-9358-AA43759DCB42}"/>
              </a:ext>
            </a:extLst>
          </p:cNvPr>
          <p:cNvSpPr>
            <a:spLocks noGrp="1"/>
          </p:cNvSpPr>
          <p:nvPr>
            <p:ph type="sldNum" sz="quarter" idx="19"/>
          </p:nvPr>
        </p:nvSpPr>
        <p:spPr/>
        <p:txBody>
          <a:bodyPr/>
          <a:lstStyle/>
          <a:p>
            <a:fld id="{DEF3F5F5-7776-394F-A41F-3BAFC9CC9F8E}" type="slidenum">
              <a:rPr lang="en-US" smtClean="0"/>
              <a:pPr/>
              <a:t>11</a:t>
            </a:fld>
            <a:endParaRPr lang="en-US" dirty="0"/>
          </a:p>
        </p:txBody>
      </p:sp>
      <p:graphicFrame>
        <p:nvGraphicFramePr>
          <p:cNvPr id="7" name="Table 6">
            <a:extLst>
              <a:ext uri="{FF2B5EF4-FFF2-40B4-BE49-F238E27FC236}">
                <a16:creationId xmlns:a16="http://schemas.microsoft.com/office/drawing/2014/main" id="{D825C844-95F1-4773-B813-E15B7553864C}"/>
              </a:ext>
            </a:extLst>
          </p:cNvPr>
          <p:cNvGraphicFramePr>
            <a:graphicFrameLocks noGrp="1"/>
          </p:cNvGraphicFramePr>
          <p:nvPr>
            <p:extLst>
              <p:ext uri="{D42A27DB-BD31-4B8C-83A1-F6EECF244321}">
                <p14:modId xmlns:p14="http://schemas.microsoft.com/office/powerpoint/2010/main" val="1693467849"/>
              </p:ext>
            </p:extLst>
          </p:nvPr>
        </p:nvGraphicFramePr>
        <p:xfrm>
          <a:off x="812881" y="768364"/>
          <a:ext cx="13933608" cy="6111240"/>
        </p:xfrm>
        <a:graphic>
          <a:graphicData uri="http://schemas.openxmlformats.org/drawingml/2006/table">
            <a:tbl>
              <a:tblPr firstRow="1" bandRow="1">
                <a:tableStyleId>{5C22544A-7EE6-4342-B048-85BDC9FD1C3A}</a:tableStyleId>
              </a:tblPr>
              <a:tblGrid>
                <a:gridCol w="4853054">
                  <a:extLst>
                    <a:ext uri="{9D8B030D-6E8A-4147-A177-3AD203B41FA5}">
                      <a16:colId xmlns:a16="http://schemas.microsoft.com/office/drawing/2014/main" val="3297741797"/>
                    </a:ext>
                  </a:extLst>
                </a:gridCol>
                <a:gridCol w="4540277">
                  <a:extLst>
                    <a:ext uri="{9D8B030D-6E8A-4147-A177-3AD203B41FA5}">
                      <a16:colId xmlns:a16="http://schemas.microsoft.com/office/drawing/2014/main" val="84461439"/>
                    </a:ext>
                  </a:extLst>
                </a:gridCol>
                <a:gridCol w="4540277">
                  <a:extLst>
                    <a:ext uri="{9D8B030D-6E8A-4147-A177-3AD203B41FA5}">
                      <a16:colId xmlns:a16="http://schemas.microsoft.com/office/drawing/2014/main" val="3183560686"/>
                    </a:ext>
                  </a:extLst>
                </a:gridCol>
              </a:tblGrid>
              <a:tr h="370840">
                <a:tc>
                  <a:txBody>
                    <a:bodyPr/>
                    <a:lstStyle/>
                    <a:p>
                      <a:r>
                        <a:rPr lang="en-CA" dirty="0"/>
                        <a:t>Current Working Directory</a:t>
                      </a:r>
                    </a:p>
                  </a:txBody>
                  <a:tcPr/>
                </a:tc>
                <a:tc>
                  <a:txBody>
                    <a:bodyPr/>
                    <a:lstStyle/>
                    <a:p>
                      <a:r>
                        <a:rPr lang="en-CA" dirty="0"/>
                        <a:t>Relative Path/Pathname</a:t>
                      </a:r>
                    </a:p>
                  </a:txBody>
                  <a:tcPr/>
                </a:tc>
                <a:tc>
                  <a:txBody>
                    <a:bodyPr/>
                    <a:lstStyle/>
                    <a:p>
                      <a:r>
                        <a:rPr lang="en-CA" dirty="0"/>
                        <a:t>Absolute Path</a:t>
                      </a:r>
                    </a:p>
                  </a:txBody>
                  <a:tcPr/>
                </a:tc>
                <a:extLst>
                  <a:ext uri="{0D108BD9-81ED-4DB2-BD59-A6C34878D82A}">
                    <a16:rowId xmlns:a16="http://schemas.microsoft.com/office/drawing/2014/main" val="1853323167"/>
                  </a:ext>
                </a:extLst>
              </a:tr>
              <a:tr h="370840">
                <a:tc>
                  <a:txBody>
                    <a:bodyPr/>
                    <a:lstStyle/>
                    <a:p>
                      <a:r>
                        <a:rPr lang="en-CA" dirty="0"/>
                        <a:t>/home</a:t>
                      </a:r>
                    </a:p>
                  </a:txBody>
                  <a:tcPr/>
                </a:tc>
                <a:tc>
                  <a:txBody>
                    <a:bodyPr/>
                    <a:lstStyle/>
                    <a:p>
                      <a:r>
                        <a:rPr lang="en-CA" dirty="0"/>
                        <a:t>user1</a:t>
                      </a:r>
                    </a:p>
                  </a:txBody>
                  <a:tcPr/>
                </a:tc>
                <a:tc>
                  <a:txBody>
                    <a:bodyPr/>
                    <a:lstStyle/>
                    <a:p>
                      <a:r>
                        <a:rPr lang="en-CA" dirty="0"/>
                        <a:t>/home/user1</a:t>
                      </a:r>
                    </a:p>
                  </a:txBody>
                  <a:tcPr/>
                </a:tc>
                <a:extLst>
                  <a:ext uri="{0D108BD9-81ED-4DB2-BD59-A6C34878D82A}">
                    <a16:rowId xmlns:a16="http://schemas.microsoft.com/office/drawing/2014/main" val="4070252339"/>
                  </a:ext>
                </a:extLst>
              </a:tr>
              <a:tr h="370840">
                <a:tc>
                  <a:txBody>
                    <a:bodyPr/>
                    <a:lstStyle/>
                    <a:p>
                      <a:r>
                        <a:rPr lang="en-CA" dirty="0"/>
                        <a:t>/home</a:t>
                      </a:r>
                    </a:p>
                  </a:txBody>
                  <a:tcPr/>
                </a:tc>
                <a:tc>
                  <a:txBody>
                    <a:bodyPr/>
                    <a:lstStyle/>
                    <a:p>
                      <a:r>
                        <a:rPr lang="en-CA" dirty="0"/>
                        <a:t>user1/Week1</a:t>
                      </a:r>
                    </a:p>
                  </a:txBody>
                  <a:tcPr/>
                </a:tc>
                <a:tc>
                  <a:txBody>
                    <a:bodyPr/>
                    <a:lstStyle/>
                    <a:p>
                      <a:r>
                        <a:rPr lang="en-CA" dirty="0"/>
                        <a:t>/home/user1/Week1</a:t>
                      </a:r>
                    </a:p>
                  </a:txBody>
                  <a:tcPr/>
                </a:tc>
                <a:extLst>
                  <a:ext uri="{0D108BD9-81ED-4DB2-BD59-A6C34878D82A}">
                    <a16:rowId xmlns:a16="http://schemas.microsoft.com/office/drawing/2014/main" val="2027617343"/>
                  </a:ext>
                </a:extLst>
              </a:tr>
              <a:tr h="370840">
                <a:tc>
                  <a:txBody>
                    <a:bodyPr/>
                    <a:lstStyle/>
                    <a:p>
                      <a:r>
                        <a:rPr lang="en-CA" dirty="0"/>
                        <a:t>/</a:t>
                      </a:r>
                      <a:r>
                        <a:rPr lang="en-CA" dirty="0" err="1"/>
                        <a:t>usr</a:t>
                      </a:r>
                      <a:endParaRPr lang="en-CA" dirty="0"/>
                    </a:p>
                  </a:txBody>
                  <a:tcPr/>
                </a:tc>
                <a:tc>
                  <a:txBody>
                    <a:bodyPr/>
                    <a:lstStyle/>
                    <a:p>
                      <a:r>
                        <a:rPr lang="en-CA" dirty="0"/>
                        <a:t>bin</a:t>
                      </a:r>
                    </a:p>
                  </a:txBody>
                  <a:tcPr/>
                </a:tc>
                <a:tc>
                  <a:txBody>
                    <a:bodyPr/>
                    <a:lstStyle/>
                    <a:p>
                      <a:r>
                        <a:rPr lang="en-CA" dirty="0"/>
                        <a:t>/</a:t>
                      </a:r>
                      <a:r>
                        <a:rPr lang="en-CA" dirty="0" err="1"/>
                        <a:t>usr</a:t>
                      </a:r>
                      <a:r>
                        <a:rPr lang="en-CA" dirty="0"/>
                        <a:t>/bin</a:t>
                      </a:r>
                    </a:p>
                  </a:txBody>
                  <a:tcPr/>
                </a:tc>
                <a:extLst>
                  <a:ext uri="{0D108BD9-81ED-4DB2-BD59-A6C34878D82A}">
                    <a16:rowId xmlns:a16="http://schemas.microsoft.com/office/drawing/2014/main" val="1582628583"/>
                  </a:ext>
                </a:extLst>
              </a:tr>
              <a:tr h="370840">
                <a:tc>
                  <a:txBody>
                    <a:bodyPr/>
                    <a:lstStyle/>
                    <a:p>
                      <a:r>
                        <a:rPr lang="en-CA" dirty="0"/>
                        <a:t>/user</a:t>
                      </a:r>
                    </a:p>
                  </a:txBody>
                  <a:tcPr/>
                </a:tc>
                <a:tc>
                  <a:txBody>
                    <a:bodyPr/>
                    <a:lstStyle/>
                    <a:p>
                      <a:r>
                        <a:rPr lang="en-CA" dirty="0"/>
                        <a:t>.</a:t>
                      </a:r>
                    </a:p>
                  </a:txBody>
                  <a:tcPr/>
                </a:tc>
                <a:tc>
                  <a:txBody>
                    <a:bodyPr/>
                    <a:lstStyle/>
                    <a:p>
                      <a:r>
                        <a:rPr lang="en-CA" dirty="0"/>
                        <a:t>/user/.</a:t>
                      </a:r>
                    </a:p>
                  </a:txBody>
                  <a:tcPr/>
                </a:tc>
                <a:extLst>
                  <a:ext uri="{0D108BD9-81ED-4DB2-BD59-A6C34878D82A}">
                    <a16:rowId xmlns:a16="http://schemas.microsoft.com/office/drawing/2014/main" val="1450726851"/>
                  </a:ext>
                </a:extLst>
              </a:tr>
              <a:tr h="370840">
                <a:tc>
                  <a:txBody>
                    <a:bodyPr/>
                    <a:lstStyle/>
                    <a:p>
                      <a:r>
                        <a:rPr lang="en-CA" dirty="0">
                          <a:highlight>
                            <a:srgbClr val="FFFF00"/>
                          </a:highlight>
                        </a:rPr>
                        <a:t>/user/bin</a:t>
                      </a:r>
                    </a:p>
                  </a:txBody>
                  <a:tcPr/>
                </a:tc>
                <a:tc>
                  <a:txBody>
                    <a:bodyPr/>
                    <a:lstStyle/>
                    <a:p>
                      <a:r>
                        <a:rPr lang="en-CA" dirty="0">
                          <a:highlight>
                            <a:srgbClr val="FFFF00"/>
                          </a:highlight>
                        </a:rPr>
                        <a:t>/bin</a:t>
                      </a:r>
                    </a:p>
                  </a:txBody>
                  <a:tcPr/>
                </a:tc>
                <a:tc>
                  <a:txBody>
                    <a:bodyPr/>
                    <a:lstStyle/>
                    <a:p>
                      <a:r>
                        <a:rPr lang="en-CA" dirty="0">
                          <a:highlight>
                            <a:srgbClr val="FFFF00"/>
                          </a:highlight>
                        </a:rPr>
                        <a:t>/bin</a:t>
                      </a:r>
                    </a:p>
                  </a:txBody>
                  <a:tcPr/>
                </a:tc>
                <a:extLst>
                  <a:ext uri="{0D108BD9-81ED-4DB2-BD59-A6C34878D82A}">
                    <a16:rowId xmlns:a16="http://schemas.microsoft.com/office/drawing/2014/main" val="839408262"/>
                  </a:ext>
                </a:extLst>
              </a:tr>
              <a:tr h="370840">
                <a:tc>
                  <a:txBody>
                    <a:bodyPr/>
                    <a:lstStyle/>
                    <a:p>
                      <a:r>
                        <a:rPr lang="en-CA" dirty="0"/>
                        <a:t>/home</a:t>
                      </a:r>
                    </a:p>
                  </a:txBody>
                  <a:tcPr/>
                </a:tc>
                <a:tc>
                  <a:txBody>
                    <a:bodyPr/>
                    <a:lstStyle/>
                    <a:p>
                      <a:r>
                        <a:rPr lang="en-CA" dirty="0"/>
                        <a:t>../</a:t>
                      </a:r>
                      <a:r>
                        <a:rPr lang="en-CA" dirty="0" err="1"/>
                        <a:t>etc</a:t>
                      </a:r>
                      <a:endParaRPr lang="en-CA" dirty="0"/>
                    </a:p>
                  </a:txBody>
                  <a:tcPr/>
                </a:tc>
                <a:tc>
                  <a:txBody>
                    <a:bodyPr/>
                    <a:lstStyle/>
                    <a:p>
                      <a:r>
                        <a:rPr lang="en-CA" dirty="0"/>
                        <a:t>/home/../</a:t>
                      </a:r>
                      <a:r>
                        <a:rPr lang="en-CA" dirty="0" err="1"/>
                        <a:t>etc</a:t>
                      </a:r>
                      <a:endParaRPr lang="en-CA" dirty="0"/>
                    </a:p>
                  </a:txBody>
                  <a:tcPr/>
                </a:tc>
                <a:extLst>
                  <a:ext uri="{0D108BD9-81ED-4DB2-BD59-A6C34878D82A}">
                    <a16:rowId xmlns:a16="http://schemas.microsoft.com/office/drawing/2014/main" val="982914908"/>
                  </a:ext>
                </a:extLst>
              </a:tr>
              <a:tr h="370840">
                <a:tc>
                  <a:txBody>
                    <a:bodyPr/>
                    <a:lstStyle/>
                    <a:p>
                      <a:r>
                        <a:rPr lang="en-CA" dirty="0"/>
                        <a:t>/home</a:t>
                      </a:r>
                    </a:p>
                  </a:txBody>
                  <a:tcPr/>
                </a:tc>
                <a:tc>
                  <a:txBody>
                    <a:bodyPr/>
                    <a:lstStyle/>
                    <a:p>
                      <a:r>
                        <a:rPr lang="en-CA" dirty="0"/>
                        <a:t>..</a:t>
                      </a:r>
                    </a:p>
                  </a:txBody>
                  <a:tcPr/>
                </a:tc>
                <a:tc>
                  <a:txBody>
                    <a:bodyPr/>
                    <a:lstStyle/>
                    <a:p>
                      <a:r>
                        <a:rPr lang="en-CA" dirty="0"/>
                        <a:t>/home/..</a:t>
                      </a:r>
                    </a:p>
                  </a:txBody>
                  <a:tcPr/>
                </a:tc>
                <a:extLst>
                  <a:ext uri="{0D108BD9-81ED-4DB2-BD59-A6C34878D82A}">
                    <a16:rowId xmlns:a16="http://schemas.microsoft.com/office/drawing/2014/main" val="864500736"/>
                  </a:ext>
                </a:extLst>
              </a:tr>
              <a:tr h="370840">
                <a:tc>
                  <a:txBody>
                    <a:bodyPr/>
                    <a:lstStyle/>
                    <a:p>
                      <a:r>
                        <a:rPr lang="en-CA" dirty="0">
                          <a:highlight>
                            <a:srgbClr val="FFFF00"/>
                          </a:highlight>
                        </a:rPr>
                        <a:t>/home</a:t>
                      </a:r>
                    </a:p>
                  </a:txBody>
                  <a:tcPr/>
                </a:tc>
                <a:tc>
                  <a:txBody>
                    <a:bodyPr/>
                    <a:lstStyle/>
                    <a:p>
                      <a:r>
                        <a:rPr lang="en-CA" dirty="0">
                          <a:highlight>
                            <a:srgbClr val="FFFF00"/>
                          </a:highlight>
                        </a:rPr>
                        <a:t>/bin</a:t>
                      </a:r>
                    </a:p>
                  </a:txBody>
                  <a:tcPr/>
                </a:tc>
                <a:tc>
                  <a:txBody>
                    <a:bodyPr/>
                    <a:lstStyle/>
                    <a:p>
                      <a:r>
                        <a:rPr lang="en-CA" dirty="0">
                          <a:highlight>
                            <a:srgbClr val="FFFF00"/>
                          </a:highlight>
                        </a:rPr>
                        <a:t>/bin</a:t>
                      </a:r>
                    </a:p>
                  </a:txBody>
                  <a:tcPr/>
                </a:tc>
                <a:extLst>
                  <a:ext uri="{0D108BD9-81ED-4DB2-BD59-A6C34878D82A}">
                    <a16:rowId xmlns:a16="http://schemas.microsoft.com/office/drawing/2014/main" val="2949002912"/>
                  </a:ext>
                </a:extLst>
              </a:tr>
              <a:tr h="370840">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55660440"/>
                  </a:ext>
                </a:extLst>
              </a:tr>
            </a:tbl>
          </a:graphicData>
        </a:graphic>
      </p:graphicFrame>
      <p:sp>
        <p:nvSpPr>
          <p:cNvPr id="8" name="Rectangle 7">
            <a:extLst>
              <a:ext uri="{FF2B5EF4-FFF2-40B4-BE49-F238E27FC236}">
                <a16:creationId xmlns:a16="http://schemas.microsoft.com/office/drawing/2014/main" id="{589F9B56-0376-4231-AD45-C02B69262629}"/>
              </a:ext>
            </a:extLst>
          </p:cNvPr>
          <p:cNvSpPr/>
          <p:nvPr/>
        </p:nvSpPr>
        <p:spPr>
          <a:xfrm>
            <a:off x="728213" y="7024370"/>
            <a:ext cx="14265601" cy="569387"/>
          </a:xfrm>
          <a:prstGeom prst="rect">
            <a:avLst/>
          </a:prstGeom>
        </p:spPr>
        <p:txBody>
          <a:bodyPr wrap="square">
            <a:spAutoFit/>
          </a:bodyPr>
          <a:lstStyle/>
          <a:p>
            <a:r>
              <a:rPr lang="en-US" dirty="0">
                <a:highlight>
                  <a:srgbClr val="FFFF00"/>
                </a:highlight>
              </a:rPr>
              <a:t>The pathname /bin is unchanged, since it is not a relative pathname</a:t>
            </a:r>
            <a:r>
              <a:rPr lang="en-US" dirty="0"/>
              <a:t>.</a:t>
            </a:r>
            <a:endParaRPr lang="en-CA" dirty="0"/>
          </a:p>
        </p:txBody>
      </p:sp>
    </p:spTree>
    <p:extLst>
      <p:ext uri="{BB962C8B-B14F-4D97-AF65-F5344CB8AC3E}">
        <p14:creationId xmlns:p14="http://schemas.microsoft.com/office/powerpoint/2010/main" val="3435042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7F66-77B9-4C61-99F4-99DA430CF6A4}"/>
              </a:ext>
            </a:extLst>
          </p:cNvPr>
          <p:cNvSpPr>
            <a:spLocks noGrp="1"/>
          </p:cNvSpPr>
          <p:nvPr>
            <p:ph type="title"/>
          </p:nvPr>
        </p:nvSpPr>
        <p:spPr>
          <a:xfrm>
            <a:off x="812881" y="327155"/>
            <a:ext cx="8671088" cy="646471"/>
          </a:xfrm>
        </p:spPr>
        <p:txBody>
          <a:bodyPr/>
          <a:lstStyle/>
          <a:p>
            <a:r>
              <a:rPr lang="en-CA" dirty="0"/>
              <a:t>Practice</a:t>
            </a:r>
          </a:p>
        </p:txBody>
      </p:sp>
      <p:sp>
        <p:nvSpPr>
          <p:cNvPr id="5" name="Slide Number Placeholder 4">
            <a:extLst>
              <a:ext uri="{FF2B5EF4-FFF2-40B4-BE49-F238E27FC236}">
                <a16:creationId xmlns:a16="http://schemas.microsoft.com/office/drawing/2014/main" id="{85A06CFA-1C84-4A78-BF46-FB3CD49BCFBA}"/>
              </a:ext>
            </a:extLst>
          </p:cNvPr>
          <p:cNvSpPr>
            <a:spLocks noGrp="1"/>
          </p:cNvSpPr>
          <p:nvPr>
            <p:ph type="sldNum" sz="quarter" idx="19"/>
          </p:nvPr>
        </p:nvSpPr>
        <p:spPr/>
        <p:txBody>
          <a:bodyPr/>
          <a:lstStyle/>
          <a:p>
            <a:fld id="{DEF3F5F5-7776-394F-A41F-3BAFC9CC9F8E}" type="slidenum">
              <a:rPr lang="en-US" smtClean="0"/>
              <a:pPr/>
              <a:t>12</a:t>
            </a:fld>
            <a:endParaRPr lang="en-US" dirty="0"/>
          </a:p>
        </p:txBody>
      </p:sp>
      <p:pic>
        <p:nvPicPr>
          <p:cNvPr id="3" name="Picture 2">
            <a:extLst>
              <a:ext uri="{FF2B5EF4-FFF2-40B4-BE49-F238E27FC236}">
                <a16:creationId xmlns:a16="http://schemas.microsoft.com/office/drawing/2014/main" id="{D274B159-858C-41A1-B68D-B12606E38586}"/>
              </a:ext>
            </a:extLst>
          </p:cNvPr>
          <p:cNvPicPr>
            <a:picLocks noChangeAspect="1"/>
          </p:cNvPicPr>
          <p:nvPr/>
        </p:nvPicPr>
        <p:blipFill>
          <a:blip r:embed="rId2"/>
          <a:stretch>
            <a:fillRect/>
          </a:stretch>
        </p:blipFill>
        <p:spPr>
          <a:xfrm>
            <a:off x="4414687" y="183015"/>
            <a:ext cx="7175951" cy="8113331"/>
          </a:xfrm>
          <a:prstGeom prst="rect">
            <a:avLst/>
          </a:prstGeom>
        </p:spPr>
      </p:pic>
    </p:spTree>
    <p:extLst>
      <p:ext uri="{BB962C8B-B14F-4D97-AF65-F5344CB8AC3E}">
        <p14:creationId xmlns:p14="http://schemas.microsoft.com/office/powerpoint/2010/main" val="64441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611B-CCE4-42D1-A59C-D81439216972}"/>
              </a:ext>
            </a:extLst>
          </p:cNvPr>
          <p:cNvSpPr>
            <a:spLocks noGrp="1"/>
          </p:cNvSpPr>
          <p:nvPr>
            <p:ph type="title"/>
          </p:nvPr>
        </p:nvSpPr>
        <p:spPr/>
        <p:txBody>
          <a:bodyPr/>
          <a:lstStyle/>
          <a:p>
            <a:r>
              <a:rPr lang="en-CA" dirty="0"/>
              <a:t>Topics</a:t>
            </a:r>
          </a:p>
        </p:txBody>
      </p:sp>
      <p:sp>
        <p:nvSpPr>
          <p:cNvPr id="3" name="Text Placeholder 2">
            <a:extLst>
              <a:ext uri="{FF2B5EF4-FFF2-40B4-BE49-F238E27FC236}">
                <a16:creationId xmlns:a16="http://schemas.microsoft.com/office/drawing/2014/main" id="{2FDB0FC4-48E7-4377-B3F1-386DE873BD2B}"/>
              </a:ext>
            </a:extLst>
          </p:cNvPr>
          <p:cNvSpPr>
            <a:spLocks noGrp="1"/>
          </p:cNvSpPr>
          <p:nvPr>
            <p:ph type="body" idx="1"/>
          </p:nvPr>
        </p:nvSpPr>
        <p:spPr/>
        <p:txBody>
          <a:bodyPr/>
          <a:lstStyle/>
          <a:p>
            <a:pPr marL="514350" indent="-514350">
              <a:buFont typeface="+mj-lt"/>
              <a:buAutoNum type="arabicPeriod"/>
            </a:pPr>
            <a:r>
              <a:rPr lang="en-CA" dirty="0">
                <a:solidFill>
                  <a:schemeClr val="tx2">
                    <a:lumMod val="60000"/>
                    <a:lumOff val="40000"/>
                  </a:schemeClr>
                </a:solidFill>
              </a:rPr>
              <a:t>File System Structure</a:t>
            </a:r>
          </a:p>
          <a:p>
            <a:pPr marL="514350" indent="-514350">
              <a:buFont typeface="+mj-lt"/>
              <a:buAutoNum type="arabicPeriod"/>
            </a:pPr>
            <a:r>
              <a:rPr lang="en-CA" dirty="0">
                <a:solidFill>
                  <a:schemeClr val="tx2">
                    <a:lumMod val="60000"/>
                    <a:lumOff val="40000"/>
                  </a:schemeClr>
                </a:solidFill>
              </a:rPr>
              <a:t>Pathname Components</a:t>
            </a:r>
          </a:p>
          <a:p>
            <a:pPr marL="514350" indent="-514350">
              <a:buFont typeface="+mj-lt"/>
              <a:buAutoNum type="arabicPeriod"/>
            </a:pPr>
            <a:r>
              <a:rPr lang="en-CA" dirty="0">
                <a:solidFill>
                  <a:schemeClr val="tx2">
                    <a:lumMod val="60000"/>
                    <a:lumOff val="40000"/>
                  </a:schemeClr>
                </a:solidFill>
              </a:rPr>
              <a:t>Types of Pathname</a:t>
            </a:r>
          </a:p>
          <a:p>
            <a:endParaRPr lang="en-CA" dirty="0"/>
          </a:p>
        </p:txBody>
      </p:sp>
      <p:sp>
        <p:nvSpPr>
          <p:cNvPr id="4" name="Slide Number Placeholder 3">
            <a:extLst>
              <a:ext uri="{FF2B5EF4-FFF2-40B4-BE49-F238E27FC236}">
                <a16:creationId xmlns:a16="http://schemas.microsoft.com/office/drawing/2014/main" id="{ECAFB953-9CC0-4CCF-AA27-A2ABC02A38A5}"/>
              </a:ext>
            </a:extLst>
          </p:cNvPr>
          <p:cNvSpPr>
            <a:spLocks noGrp="1"/>
          </p:cNvSpPr>
          <p:nvPr>
            <p:ph type="sldNum" sz="quarter" idx="11"/>
          </p:nvPr>
        </p:nvSpPr>
        <p:spPr/>
        <p:txBody>
          <a:bodyPr/>
          <a:lstStyle/>
          <a:p>
            <a:fld id="{DEF3F5F5-7776-394F-A41F-3BAFC9CC9F8E}" type="slidenum">
              <a:rPr lang="en-US" smtClean="0"/>
              <a:pPr/>
              <a:t>2</a:t>
            </a:fld>
            <a:endParaRPr lang="en-US" dirty="0"/>
          </a:p>
        </p:txBody>
      </p:sp>
    </p:spTree>
    <p:extLst>
      <p:ext uri="{BB962C8B-B14F-4D97-AF65-F5344CB8AC3E}">
        <p14:creationId xmlns:p14="http://schemas.microsoft.com/office/powerpoint/2010/main" val="122033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DE60-F23D-4761-ABCE-97BFA4299B6E}"/>
              </a:ext>
            </a:extLst>
          </p:cNvPr>
          <p:cNvSpPr>
            <a:spLocks noGrp="1"/>
          </p:cNvSpPr>
          <p:nvPr>
            <p:ph type="title"/>
          </p:nvPr>
        </p:nvSpPr>
        <p:spPr>
          <a:xfrm>
            <a:off x="728214" y="228633"/>
            <a:ext cx="9475914" cy="1335973"/>
          </a:xfrm>
        </p:spPr>
        <p:txBody>
          <a:bodyPr/>
          <a:lstStyle/>
          <a:p>
            <a:r>
              <a:rPr lang="en-CA" dirty="0"/>
              <a:t>File System Structure</a:t>
            </a:r>
          </a:p>
        </p:txBody>
      </p:sp>
      <p:sp>
        <p:nvSpPr>
          <p:cNvPr id="3" name="Text Placeholder 2">
            <a:extLst>
              <a:ext uri="{FF2B5EF4-FFF2-40B4-BE49-F238E27FC236}">
                <a16:creationId xmlns:a16="http://schemas.microsoft.com/office/drawing/2014/main" id="{8757D1ED-28CF-4A91-A915-C12BF11AB149}"/>
              </a:ext>
            </a:extLst>
          </p:cNvPr>
          <p:cNvSpPr>
            <a:spLocks noGrp="1"/>
          </p:cNvSpPr>
          <p:nvPr>
            <p:ph type="body" sz="quarter" idx="15"/>
          </p:nvPr>
        </p:nvSpPr>
        <p:spPr>
          <a:xfrm>
            <a:off x="728214" y="1102556"/>
            <a:ext cx="14591957" cy="5130800"/>
          </a:xfrm>
        </p:spPr>
        <p:txBody>
          <a:bodyPr/>
          <a:lstStyle/>
          <a:p>
            <a:pPr marL="457200" indent="-457200">
              <a:buFont typeface="Wingdings" panose="05000000000000000000" pitchFamily="2" charset="2"/>
              <a:buChar char="Ø"/>
            </a:pPr>
            <a:r>
              <a:rPr lang="en-US" dirty="0"/>
              <a:t>Unix/Linux files are organized within a single-tree hierarchical file system structure made up of files containing data (e.g. documents, programs), and directories (folders) that may contain other sub-directories and files.</a:t>
            </a:r>
          </a:p>
          <a:p>
            <a:endParaRPr lang="en-CA" dirty="0"/>
          </a:p>
        </p:txBody>
      </p:sp>
      <p:sp>
        <p:nvSpPr>
          <p:cNvPr id="5" name="Slide Number Placeholder 4">
            <a:extLst>
              <a:ext uri="{FF2B5EF4-FFF2-40B4-BE49-F238E27FC236}">
                <a16:creationId xmlns:a16="http://schemas.microsoft.com/office/drawing/2014/main" id="{9CC82497-751F-40DB-827D-BFF5017A8BF2}"/>
              </a:ext>
            </a:extLst>
          </p:cNvPr>
          <p:cNvSpPr>
            <a:spLocks noGrp="1"/>
          </p:cNvSpPr>
          <p:nvPr>
            <p:ph type="sldNum" sz="quarter" idx="19"/>
          </p:nvPr>
        </p:nvSpPr>
        <p:spPr/>
        <p:txBody>
          <a:bodyPr/>
          <a:lstStyle/>
          <a:p>
            <a:fld id="{DEF3F5F5-7776-394F-A41F-3BAFC9CC9F8E}" type="slidenum">
              <a:rPr lang="en-US" smtClean="0"/>
              <a:pPr/>
              <a:t>3</a:t>
            </a:fld>
            <a:endParaRPr lang="en-US" dirty="0"/>
          </a:p>
        </p:txBody>
      </p:sp>
      <p:pic>
        <p:nvPicPr>
          <p:cNvPr id="4" name="Picture 3">
            <a:extLst>
              <a:ext uri="{FF2B5EF4-FFF2-40B4-BE49-F238E27FC236}">
                <a16:creationId xmlns:a16="http://schemas.microsoft.com/office/drawing/2014/main" id="{53C60990-B418-4527-B609-09F5BC88BBF9}"/>
              </a:ext>
            </a:extLst>
          </p:cNvPr>
          <p:cNvPicPr>
            <a:picLocks noChangeAspect="1"/>
          </p:cNvPicPr>
          <p:nvPr/>
        </p:nvPicPr>
        <p:blipFill>
          <a:blip r:embed="rId2"/>
          <a:stretch>
            <a:fillRect/>
          </a:stretch>
        </p:blipFill>
        <p:spPr>
          <a:xfrm>
            <a:off x="3605518" y="2804976"/>
            <a:ext cx="7077075" cy="5019675"/>
          </a:xfrm>
          <a:prstGeom prst="rect">
            <a:avLst/>
          </a:prstGeom>
        </p:spPr>
      </p:pic>
    </p:spTree>
    <p:extLst>
      <p:ext uri="{BB962C8B-B14F-4D97-AF65-F5344CB8AC3E}">
        <p14:creationId xmlns:p14="http://schemas.microsoft.com/office/powerpoint/2010/main" val="300284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214" y="748707"/>
            <a:ext cx="11500180" cy="578521"/>
          </a:xfrm>
        </p:spPr>
        <p:txBody>
          <a:bodyPr/>
          <a:lstStyle/>
          <a:p>
            <a:r>
              <a:rPr lang="en-US" dirty="0"/>
              <a:t>No Loops or cycles</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4</a:t>
            </a:fld>
            <a:endParaRPr lang="en-US" dirty="0"/>
          </a:p>
        </p:txBody>
      </p:sp>
      <p:sp>
        <p:nvSpPr>
          <p:cNvPr id="8" name="Text Placeholder 7"/>
          <p:cNvSpPr>
            <a:spLocks noGrp="1"/>
          </p:cNvSpPr>
          <p:nvPr>
            <p:ph type="body" sz="quarter" idx="15"/>
          </p:nvPr>
        </p:nvSpPr>
        <p:spPr>
          <a:xfrm>
            <a:off x="676337" y="1650158"/>
            <a:ext cx="14904913" cy="6524367"/>
          </a:xfrm>
        </p:spPr>
        <p:txBody>
          <a:bodyPr/>
          <a:lstStyle/>
          <a:p>
            <a:pPr marL="457200" indent="-457200">
              <a:buFont typeface="Wingdings" panose="05000000000000000000" pitchFamily="2" charset="2"/>
              <a:buChar char="Ø"/>
            </a:pPr>
            <a:r>
              <a:rPr lang="en-US" dirty="0">
                <a:solidFill>
                  <a:schemeClr val="tx1"/>
                </a:solidFill>
              </a:rPr>
              <a:t>The directory structure in the file system is “acyclic” – following a path of directories down from the tree root into sub-directories will never lead you back toward the tree root into a “cycle” or loop.</a:t>
            </a:r>
          </a:p>
        </p:txBody>
      </p:sp>
    </p:spTree>
    <p:extLst>
      <p:ext uri="{BB962C8B-B14F-4D97-AF65-F5344CB8AC3E}">
        <p14:creationId xmlns:p14="http://schemas.microsoft.com/office/powerpoint/2010/main" val="383602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50AD-E368-495D-AE48-4766717ED3B0}"/>
              </a:ext>
            </a:extLst>
          </p:cNvPr>
          <p:cNvSpPr>
            <a:spLocks noGrp="1"/>
          </p:cNvSpPr>
          <p:nvPr>
            <p:ph type="title"/>
          </p:nvPr>
        </p:nvSpPr>
        <p:spPr>
          <a:xfrm>
            <a:off x="728214" y="395286"/>
            <a:ext cx="14716494" cy="1335973"/>
          </a:xfrm>
        </p:spPr>
        <p:txBody>
          <a:bodyPr/>
          <a:lstStyle/>
          <a:p>
            <a:r>
              <a:rPr lang="en-US" dirty="0"/>
              <a:t>Name components can contain any character except slash</a:t>
            </a:r>
          </a:p>
        </p:txBody>
      </p:sp>
      <p:sp>
        <p:nvSpPr>
          <p:cNvPr id="3" name="Text Placeholder 2">
            <a:extLst>
              <a:ext uri="{FF2B5EF4-FFF2-40B4-BE49-F238E27FC236}">
                <a16:creationId xmlns:a16="http://schemas.microsoft.com/office/drawing/2014/main" id="{34C2CB79-D25A-4148-8A02-4BBA6FCA3311}"/>
              </a:ext>
            </a:extLst>
          </p:cNvPr>
          <p:cNvSpPr>
            <a:spLocks noGrp="1"/>
          </p:cNvSpPr>
          <p:nvPr>
            <p:ph type="body" sz="quarter" idx="15"/>
          </p:nvPr>
        </p:nvSpPr>
        <p:spPr>
          <a:xfrm>
            <a:off x="728214" y="1865571"/>
            <a:ext cx="15238545" cy="5787996"/>
          </a:xfrm>
        </p:spPr>
        <p:txBody>
          <a:bodyPr/>
          <a:lstStyle/>
          <a:p>
            <a:pPr marL="457200" indent="-457200">
              <a:buFont typeface="Wingdings" panose="05000000000000000000" pitchFamily="2" charset="2"/>
              <a:buChar char="Ø"/>
            </a:pPr>
            <a:r>
              <a:rPr lang="en-US" dirty="0"/>
              <a:t>Each file and directory has its own name.</a:t>
            </a:r>
          </a:p>
          <a:p>
            <a:pPr marL="457200" indent="-457200">
              <a:buFont typeface="Wingdings" panose="05000000000000000000" pitchFamily="2" charset="2"/>
              <a:buChar char="Ø"/>
            </a:pPr>
            <a:r>
              <a:rPr lang="en-US" dirty="0"/>
              <a:t>The name of some object in the file system </a:t>
            </a:r>
            <a:r>
              <a:rPr lang="en-US" dirty="0">
                <a:highlight>
                  <a:srgbClr val="FFFF00"/>
                </a:highlight>
              </a:rPr>
              <a:t>may contain any characters except the forward slashes (/)</a:t>
            </a:r>
          </a:p>
          <a:p>
            <a:pPr marL="457200" indent="-457200">
              <a:buFont typeface="Wingdings" panose="05000000000000000000" pitchFamily="2" charset="2"/>
              <a:buChar char="Ø"/>
            </a:pPr>
            <a:r>
              <a:rPr lang="en-US" dirty="0"/>
              <a:t>The name may contain spaces, newlines, unprintable control characters, and characters from non-English languages.</a:t>
            </a:r>
          </a:p>
          <a:p>
            <a:pPr marL="457200" indent="-457200">
              <a:buFont typeface="Wingdings" panose="05000000000000000000" pitchFamily="2" charset="2"/>
              <a:buChar char="Ø"/>
            </a:pPr>
            <a:r>
              <a:rPr lang="en-US" dirty="0"/>
              <a:t>Yes, you can have a file or directory name that is entirely made of blanks or backspace characters!</a:t>
            </a:r>
          </a:p>
          <a:p>
            <a:pPr marL="457200" indent="-457200">
              <a:buFont typeface="Wingdings" panose="05000000000000000000" pitchFamily="2" charset="2"/>
              <a:buChar char="Ø"/>
            </a:pPr>
            <a:r>
              <a:rPr lang="en-US" dirty="0"/>
              <a:t>A single Linux name component is typically limited to 255 characters. Older Unix systems may have smaller limits.</a:t>
            </a:r>
            <a:endParaRPr lang="en-CA" dirty="0"/>
          </a:p>
        </p:txBody>
      </p:sp>
      <p:sp>
        <p:nvSpPr>
          <p:cNvPr id="5" name="Slide Number Placeholder 4">
            <a:extLst>
              <a:ext uri="{FF2B5EF4-FFF2-40B4-BE49-F238E27FC236}">
                <a16:creationId xmlns:a16="http://schemas.microsoft.com/office/drawing/2014/main" id="{920FB17D-BFF5-4494-AB49-1DCFC0A91531}"/>
              </a:ext>
            </a:extLst>
          </p:cNvPr>
          <p:cNvSpPr>
            <a:spLocks noGrp="1"/>
          </p:cNvSpPr>
          <p:nvPr>
            <p:ph type="sldNum" sz="quarter" idx="19"/>
          </p:nvPr>
        </p:nvSpPr>
        <p:spPr/>
        <p:txBody>
          <a:bodyPr/>
          <a:lstStyle/>
          <a:p>
            <a:fld id="{DEF3F5F5-7776-394F-A41F-3BAFC9CC9F8E}" type="slidenum">
              <a:rPr lang="en-US" smtClean="0"/>
              <a:pPr/>
              <a:t>5</a:t>
            </a:fld>
            <a:endParaRPr lang="en-US" dirty="0"/>
          </a:p>
        </p:txBody>
      </p:sp>
    </p:spTree>
    <p:extLst>
      <p:ext uri="{BB962C8B-B14F-4D97-AF65-F5344CB8AC3E}">
        <p14:creationId xmlns:p14="http://schemas.microsoft.com/office/powerpoint/2010/main" val="183734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35087" y="768365"/>
            <a:ext cx="15543541" cy="578521"/>
          </a:xfrm>
        </p:spPr>
        <p:txBody>
          <a:bodyPr/>
          <a:lstStyle/>
          <a:p>
            <a:r>
              <a:rPr lang="en-US" dirty="0"/>
              <a:t>Pathnames</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6</a:t>
            </a:fld>
            <a:endParaRPr lang="en-US" dirty="0"/>
          </a:p>
        </p:txBody>
      </p:sp>
      <p:sp>
        <p:nvSpPr>
          <p:cNvPr id="8" name="Text Placeholder 7"/>
          <p:cNvSpPr>
            <a:spLocks noGrp="1"/>
          </p:cNvSpPr>
          <p:nvPr>
            <p:ph type="body" sz="quarter" idx="15"/>
          </p:nvPr>
        </p:nvSpPr>
        <p:spPr>
          <a:xfrm>
            <a:off x="812881" y="1878227"/>
            <a:ext cx="14904913" cy="6227805"/>
          </a:xfrm>
        </p:spPr>
        <p:txBody>
          <a:bodyPr/>
          <a:lstStyle/>
          <a:p>
            <a:pPr marL="457200" indent="-457200">
              <a:buFont typeface="Wingdings" panose="05000000000000000000" pitchFamily="2" charset="2"/>
              <a:buChar char="Ø"/>
            </a:pPr>
            <a:r>
              <a:rPr lang="en-US" dirty="0">
                <a:solidFill>
                  <a:schemeClr val="tx1"/>
                </a:solidFill>
              </a:rPr>
              <a:t>(“path of names”) separated by forward slashes.</a:t>
            </a:r>
          </a:p>
          <a:p>
            <a:pPr marL="457200" indent="-457200">
              <a:buFont typeface="Wingdings" panose="05000000000000000000" pitchFamily="2" charset="2"/>
              <a:buChar char="Ø"/>
            </a:pPr>
            <a:r>
              <a:rPr lang="en-US" dirty="0">
                <a:solidFill>
                  <a:schemeClr val="tx1"/>
                </a:solidFill>
              </a:rPr>
              <a:t>A Unix/Linux pathname is a text string made up of one or more names separated by forward slashes (/), e.g. /</a:t>
            </a:r>
            <a:r>
              <a:rPr lang="en-US" dirty="0" err="1">
                <a:solidFill>
                  <a:schemeClr val="tx1"/>
                </a:solidFill>
              </a:rPr>
              <a:t>etc</a:t>
            </a:r>
            <a:r>
              <a:rPr lang="en-US" dirty="0">
                <a:solidFill>
                  <a:schemeClr val="tx1"/>
                </a:solidFill>
              </a:rPr>
              <a:t>/passwd, /var/log/auth.log</a:t>
            </a:r>
          </a:p>
          <a:p>
            <a:pPr marL="457200" indent="-457200">
              <a:buFont typeface="Wingdings" panose="05000000000000000000" pitchFamily="2" charset="2"/>
              <a:buChar char="Ø"/>
            </a:pPr>
            <a:r>
              <a:rPr lang="en-US" dirty="0">
                <a:solidFill>
                  <a:schemeClr val="tx1"/>
                </a:solidFill>
              </a:rPr>
              <a:t>A pathname is a </a:t>
            </a:r>
            <a:r>
              <a:rPr lang="en-US" dirty="0">
                <a:solidFill>
                  <a:schemeClr val="tx1"/>
                </a:solidFill>
                <a:highlight>
                  <a:srgbClr val="FFFF00"/>
                </a:highlight>
              </a:rPr>
              <a:t>path-of-names that indicates how to find something in the hierarchical file system tree</a:t>
            </a:r>
          </a:p>
          <a:p>
            <a:pPr marL="457200" indent="-457200">
              <a:buFont typeface="Wingdings" panose="05000000000000000000" pitchFamily="2" charset="2"/>
              <a:buChar char="Ø"/>
            </a:pPr>
            <a:r>
              <a:rPr lang="en-US" dirty="0">
                <a:solidFill>
                  <a:schemeClr val="tx1"/>
                </a:solidFill>
              </a:rPr>
              <a:t>The pathname text string will contain, in order, the directories you need to go through to arrive at the destination. To do this, the pathname text string lists one or more name components separated by forward slashes, e.g. /</a:t>
            </a:r>
            <a:r>
              <a:rPr lang="en-US" dirty="0" err="1">
                <a:solidFill>
                  <a:schemeClr val="tx1"/>
                </a:solidFill>
              </a:rPr>
              <a:t>etc</a:t>
            </a:r>
            <a:r>
              <a:rPr lang="en-US" dirty="0">
                <a:solidFill>
                  <a:schemeClr val="tx1"/>
                </a:solidFill>
              </a:rPr>
              <a:t>/passwd, /</a:t>
            </a:r>
            <a:r>
              <a:rPr lang="en-US" dirty="0" err="1">
                <a:solidFill>
                  <a:schemeClr val="tx1"/>
                </a:solidFill>
              </a:rPr>
              <a:t>usr</a:t>
            </a:r>
            <a:r>
              <a:rPr lang="en-US" dirty="0">
                <a:solidFill>
                  <a:schemeClr val="tx1"/>
                </a:solidFill>
              </a:rPr>
              <a:t>/bin/</a:t>
            </a:r>
            <a:r>
              <a:rPr lang="en-US" dirty="0" err="1">
                <a:solidFill>
                  <a:schemeClr val="tx1"/>
                </a:solidFill>
              </a:rPr>
              <a:t>wc</a:t>
            </a:r>
            <a:r>
              <a:rPr lang="en-US" dirty="0">
                <a:solidFill>
                  <a:schemeClr val="tx1"/>
                </a:solidFill>
              </a:rPr>
              <a:t>.</a:t>
            </a:r>
          </a:p>
          <a:p>
            <a:pPr marL="457200" indent="-457200">
              <a:buFont typeface="Wingdings" panose="05000000000000000000" pitchFamily="2" charset="2"/>
              <a:buChar char="Ø"/>
            </a:pPr>
            <a:r>
              <a:rPr lang="en-US" dirty="0">
                <a:solidFill>
                  <a:srgbClr val="FF0000"/>
                </a:solidFill>
              </a:rPr>
              <a:t>NOTE:- slashes are used to separate the names in pathname text strings.</a:t>
            </a:r>
          </a:p>
        </p:txBody>
      </p:sp>
    </p:spTree>
    <p:extLst>
      <p:ext uri="{BB962C8B-B14F-4D97-AF65-F5344CB8AC3E}">
        <p14:creationId xmlns:p14="http://schemas.microsoft.com/office/powerpoint/2010/main" val="1706515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748A6-2AFE-4D66-99F9-C4A62EC0191A}"/>
              </a:ext>
            </a:extLst>
          </p:cNvPr>
          <p:cNvSpPr>
            <a:spLocks noGrp="1"/>
          </p:cNvSpPr>
          <p:nvPr>
            <p:ph type="title"/>
          </p:nvPr>
        </p:nvSpPr>
        <p:spPr>
          <a:xfrm>
            <a:off x="662577" y="255952"/>
            <a:ext cx="15123805" cy="1335973"/>
          </a:xfrm>
        </p:spPr>
        <p:txBody>
          <a:bodyPr/>
          <a:lstStyle/>
          <a:p>
            <a:r>
              <a:rPr lang="en-CA" dirty="0"/>
              <a:t>Examples of pathnames</a:t>
            </a:r>
          </a:p>
        </p:txBody>
      </p:sp>
      <p:pic>
        <p:nvPicPr>
          <p:cNvPr id="4" name="Picture 3">
            <a:extLst>
              <a:ext uri="{FF2B5EF4-FFF2-40B4-BE49-F238E27FC236}">
                <a16:creationId xmlns:a16="http://schemas.microsoft.com/office/drawing/2014/main" id="{1B495CE9-8942-4591-8D06-290995E517A3}"/>
              </a:ext>
            </a:extLst>
          </p:cNvPr>
          <p:cNvPicPr>
            <a:picLocks noChangeAspect="1"/>
          </p:cNvPicPr>
          <p:nvPr/>
        </p:nvPicPr>
        <p:blipFill>
          <a:blip r:embed="rId2"/>
          <a:stretch>
            <a:fillRect/>
          </a:stretch>
        </p:blipFill>
        <p:spPr>
          <a:xfrm>
            <a:off x="907378" y="2716822"/>
            <a:ext cx="11265876" cy="2816469"/>
          </a:xfrm>
          <a:prstGeom prst="rect">
            <a:avLst/>
          </a:prstGeom>
        </p:spPr>
      </p:pic>
      <p:sp>
        <p:nvSpPr>
          <p:cNvPr id="5" name="Slide Number Placeholder 4">
            <a:extLst>
              <a:ext uri="{FF2B5EF4-FFF2-40B4-BE49-F238E27FC236}">
                <a16:creationId xmlns:a16="http://schemas.microsoft.com/office/drawing/2014/main" id="{42E99277-5855-4061-A479-42F61EB761E0}"/>
              </a:ext>
            </a:extLst>
          </p:cNvPr>
          <p:cNvSpPr>
            <a:spLocks noGrp="1"/>
          </p:cNvSpPr>
          <p:nvPr>
            <p:ph type="sldNum" sz="quarter" idx="19"/>
          </p:nvPr>
        </p:nvSpPr>
        <p:spPr/>
        <p:txBody>
          <a:bodyPr/>
          <a:lstStyle/>
          <a:p>
            <a:fld id="{DEF3F5F5-7776-394F-A41F-3BAFC9CC9F8E}" type="slidenum">
              <a:rPr lang="en-US" smtClean="0"/>
              <a:pPr/>
              <a:t>7</a:t>
            </a:fld>
            <a:endParaRPr lang="en-US" dirty="0"/>
          </a:p>
        </p:txBody>
      </p:sp>
    </p:spTree>
    <p:extLst>
      <p:ext uri="{BB962C8B-B14F-4D97-AF65-F5344CB8AC3E}">
        <p14:creationId xmlns:p14="http://schemas.microsoft.com/office/powerpoint/2010/main" val="220577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8224-79CB-41E7-B2C5-C8B8391FE49F}"/>
              </a:ext>
            </a:extLst>
          </p:cNvPr>
          <p:cNvSpPr>
            <a:spLocks noGrp="1"/>
          </p:cNvSpPr>
          <p:nvPr>
            <p:ph type="title"/>
          </p:nvPr>
        </p:nvSpPr>
        <p:spPr>
          <a:xfrm>
            <a:off x="463648" y="768365"/>
            <a:ext cx="15617291" cy="1335973"/>
          </a:xfrm>
        </p:spPr>
        <p:txBody>
          <a:bodyPr/>
          <a:lstStyle/>
          <a:p>
            <a:r>
              <a:rPr lang="en-US" dirty="0"/>
              <a:t>Absolute and Relative pathnames</a:t>
            </a:r>
            <a:endParaRPr lang="en-CA" dirty="0"/>
          </a:p>
        </p:txBody>
      </p:sp>
      <p:sp>
        <p:nvSpPr>
          <p:cNvPr id="3" name="Text Placeholder 2">
            <a:extLst>
              <a:ext uri="{FF2B5EF4-FFF2-40B4-BE49-F238E27FC236}">
                <a16:creationId xmlns:a16="http://schemas.microsoft.com/office/drawing/2014/main" id="{E9058D77-4EB0-4F76-8A8E-B6488EAC582B}"/>
              </a:ext>
            </a:extLst>
          </p:cNvPr>
          <p:cNvSpPr>
            <a:spLocks noGrp="1"/>
          </p:cNvSpPr>
          <p:nvPr>
            <p:ph type="body" sz="quarter" idx="15"/>
          </p:nvPr>
        </p:nvSpPr>
        <p:spPr>
          <a:xfrm>
            <a:off x="463648" y="1642534"/>
            <a:ext cx="14964147" cy="5130800"/>
          </a:xfrm>
        </p:spPr>
        <p:txBody>
          <a:bodyPr/>
          <a:lstStyle/>
          <a:p>
            <a:r>
              <a:rPr lang="en-CA" dirty="0"/>
              <a:t>Pathnames come in two flavours: </a:t>
            </a:r>
          </a:p>
          <a:p>
            <a:pPr marL="514350" indent="-514350">
              <a:buFont typeface="+mj-lt"/>
              <a:buAutoNum type="arabicPeriod"/>
            </a:pPr>
            <a:r>
              <a:rPr lang="en-CA" b="1" dirty="0"/>
              <a:t>Absolute pathname</a:t>
            </a:r>
          </a:p>
          <a:p>
            <a:pPr marL="514350" indent="-514350">
              <a:buFont typeface="+mj-lt"/>
              <a:buAutoNum type="arabicPeriod"/>
            </a:pPr>
            <a:r>
              <a:rPr lang="en-CA" b="1" dirty="0"/>
              <a:t>Relative pathname</a:t>
            </a:r>
          </a:p>
        </p:txBody>
      </p:sp>
      <p:sp>
        <p:nvSpPr>
          <p:cNvPr id="5" name="Slide Number Placeholder 4">
            <a:extLst>
              <a:ext uri="{FF2B5EF4-FFF2-40B4-BE49-F238E27FC236}">
                <a16:creationId xmlns:a16="http://schemas.microsoft.com/office/drawing/2014/main" id="{F5D62530-DA20-4029-9C4C-F568168D951E}"/>
              </a:ext>
            </a:extLst>
          </p:cNvPr>
          <p:cNvSpPr>
            <a:spLocks noGrp="1"/>
          </p:cNvSpPr>
          <p:nvPr>
            <p:ph type="sldNum" sz="quarter" idx="19"/>
          </p:nvPr>
        </p:nvSpPr>
        <p:spPr/>
        <p:txBody>
          <a:bodyPr/>
          <a:lstStyle/>
          <a:p>
            <a:fld id="{DEF3F5F5-7776-394F-A41F-3BAFC9CC9F8E}" type="slidenum">
              <a:rPr lang="en-US" smtClean="0"/>
              <a:pPr/>
              <a:t>8</a:t>
            </a:fld>
            <a:endParaRPr lang="en-US" dirty="0"/>
          </a:p>
        </p:txBody>
      </p:sp>
    </p:spTree>
    <p:extLst>
      <p:ext uri="{BB962C8B-B14F-4D97-AF65-F5344CB8AC3E}">
        <p14:creationId xmlns:p14="http://schemas.microsoft.com/office/powerpoint/2010/main" val="3099700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85413" y="755032"/>
            <a:ext cx="15086761" cy="578521"/>
          </a:xfrm>
        </p:spPr>
        <p:txBody>
          <a:bodyPr/>
          <a:lstStyle/>
          <a:p>
            <a:r>
              <a:rPr lang="en-CA" dirty="0"/>
              <a:t>Absolute pathname</a:t>
            </a:r>
            <a:br>
              <a:rPr lang="en-CA" dirty="0"/>
            </a:br>
            <a:endParaRPr lang="en-US" dirty="0"/>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9</a:t>
            </a:fld>
            <a:endParaRPr lang="en-US" dirty="0"/>
          </a:p>
        </p:txBody>
      </p:sp>
      <p:sp>
        <p:nvSpPr>
          <p:cNvPr id="8" name="Text Placeholder 7"/>
          <p:cNvSpPr>
            <a:spLocks noGrp="1"/>
          </p:cNvSpPr>
          <p:nvPr>
            <p:ph type="body" sz="quarter" idx="15"/>
          </p:nvPr>
        </p:nvSpPr>
        <p:spPr>
          <a:xfrm>
            <a:off x="812881" y="1902941"/>
            <a:ext cx="14904913" cy="826611"/>
          </a:xfrm>
        </p:spPr>
        <p:txBody>
          <a:bodyPr/>
          <a:lstStyle/>
          <a:p>
            <a:r>
              <a:rPr lang="en-US" dirty="0"/>
              <a:t>  </a:t>
            </a:r>
          </a:p>
          <a:p>
            <a:endParaRPr lang="en-US" dirty="0"/>
          </a:p>
          <a:p>
            <a:endParaRPr lang="en-US" dirty="0"/>
          </a:p>
        </p:txBody>
      </p:sp>
      <p:sp>
        <p:nvSpPr>
          <p:cNvPr id="4" name="TextBox 3">
            <a:extLst>
              <a:ext uri="{FF2B5EF4-FFF2-40B4-BE49-F238E27FC236}">
                <a16:creationId xmlns:a16="http://schemas.microsoft.com/office/drawing/2014/main" id="{B1A35D50-632B-4971-B437-37C6BF566753}"/>
              </a:ext>
            </a:extLst>
          </p:cNvPr>
          <p:cNvSpPr txBox="1"/>
          <p:nvPr/>
        </p:nvSpPr>
        <p:spPr>
          <a:xfrm>
            <a:off x="728214" y="1494304"/>
            <a:ext cx="15330292" cy="7725192"/>
          </a:xfrm>
          <a:prstGeom prst="rect">
            <a:avLst/>
          </a:prstGeom>
          <a:noFill/>
        </p:spPr>
        <p:txBody>
          <a:bodyPr wrap="square" rtlCol="0">
            <a:spAutoFit/>
          </a:bodyPr>
          <a:lstStyle/>
          <a:p>
            <a:pPr marL="457200" indent="-457200">
              <a:buFont typeface="Wingdings" panose="05000000000000000000" pitchFamily="2" charset="2"/>
              <a:buChar char="Ø"/>
            </a:pPr>
            <a:r>
              <a:rPr lang="en-US" b="1" dirty="0"/>
              <a:t>Absolute pathnames </a:t>
            </a:r>
            <a:r>
              <a:rPr lang="en-US" dirty="0"/>
              <a:t>start with a slash on the left.</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t>Absolute pathnames always </a:t>
            </a:r>
            <a:r>
              <a:rPr lang="en-US" b="1" dirty="0">
                <a:solidFill>
                  <a:srgbClr val="FF0000"/>
                </a:solidFill>
              </a:rPr>
              <a:t>start with this topmost ROOT directory </a:t>
            </a:r>
            <a:r>
              <a:rPr lang="en-US" dirty="0"/>
              <a:t>slash and </a:t>
            </a:r>
            <a:r>
              <a:rPr lang="en-US" dirty="0">
                <a:solidFill>
                  <a:srgbClr val="FF0000"/>
                </a:solidFill>
              </a:rPr>
              <a:t>descend through every directory name that leads down to the destination</a:t>
            </a:r>
            <a:r>
              <a:rPr lang="en-US" dirty="0"/>
              <a:t>.</a:t>
            </a:r>
          </a:p>
          <a:p>
            <a:endParaRPr lang="en-US" dirty="0"/>
          </a:p>
          <a:p>
            <a:pPr marL="457200" indent="-457200">
              <a:buFont typeface="Wingdings" panose="05000000000000000000" pitchFamily="2" charset="2"/>
              <a:buChar char="Ø"/>
            </a:pPr>
            <a:r>
              <a:rPr lang="en-US" dirty="0"/>
              <a:t>Absolute pathnames always refer to the same, unique destination, since absolute pathnames always start with the topmost ROOT slash and don’t depend on the current directory of a process.</a:t>
            </a:r>
          </a:p>
          <a:p>
            <a:endParaRPr lang="en-US" dirty="0"/>
          </a:p>
          <a:p>
            <a:pPr marL="457200" indent="-457200">
              <a:buFont typeface="Wingdings" panose="05000000000000000000" pitchFamily="2" charset="2"/>
              <a:buChar char="Ø"/>
            </a:pPr>
            <a:r>
              <a:rPr lang="en-US" dirty="0">
                <a:highlight>
                  <a:srgbClr val="FFFF00"/>
                </a:highlight>
              </a:rPr>
              <a:t>Example </a:t>
            </a:r>
          </a:p>
          <a:p>
            <a:pPr marL="457200" indent="-457200">
              <a:buFont typeface="Wingdings" panose="05000000000000000000" pitchFamily="2" charset="2"/>
              <a:buChar char="§"/>
            </a:pPr>
            <a:r>
              <a:rPr lang="en-US" dirty="0">
                <a:solidFill>
                  <a:srgbClr val="FF0000"/>
                </a:solidFill>
              </a:rPr>
              <a:t>/</a:t>
            </a:r>
            <a:r>
              <a:rPr lang="en-US" dirty="0"/>
              <a:t>home/user1/Week1 </a:t>
            </a:r>
          </a:p>
          <a:p>
            <a:pPr marL="457200" indent="-457200">
              <a:buFont typeface="Wingdings" panose="05000000000000000000" pitchFamily="2" charset="2"/>
              <a:buChar char="§"/>
            </a:pPr>
            <a:r>
              <a:rPr lang="en-US" dirty="0">
                <a:solidFill>
                  <a:srgbClr val="FF0000"/>
                </a:solidFill>
              </a:rPr>
              <a:t>/</a:t>
            </a:r>
            <a:r>
              <a:rPr lang="en-US" dirty="0" err="1"/>
              <a:t>usr</a:t>
            </a:r>
            <a:r>
              <a:rPr lang="en-US" dirty="0"/>
              <a:t>/bin/grep </a:t>
            </a:r>
          </a:p>
          <a:p>
            <a:pPr marL="457200" indent="-457200">
              <a:buFont typeface="Wingdings" panose="05000000000000000000" pitchFamily="2" charset="2"/>
              <a:buChar char="§"/>
            </a:pPr>
            <a:r>
              <a:rPr lang="en-US" dirty="0">
                <a:solidFill>
                  <a:srgbClr val="FF0000"/>
                </a:solidFill>
              </a:rPr>
              <a:t>/</a:t>
            </a:r>
            <a:r>
              <a:rPr lang="en-US" dirty="0" err="1"/>
              <a:t>etc</a:t>
            </a:r>
            <a:r>
              <a:rPr lang="en-US" dirty="0"/>
              <a:t>/passwd</a:t>
            </a:r>
          </a:p>
          <a:p>
            <a:pPr marL="457200" indent="-457200">
              <a:buFont typeface="Wingdings" panose="05000000000000000000" pitchFamily="2" charset="2"/>
              <a:buChar char="§"/>
            </a:pPr>
            <a:r>
              <a:rPr lang="en-US" dirty="0">
                <a:solidFill>
                  <a:srgbClr val="FF0000"/>
                </a:solidFill>
              </a:rPr>
              <a:t>/</a:t>
            </a:r>
            <a:r>
              <a:rPr lang="en-US" dirty="0"/>
              <a:t>home</a:t>
            </a:r>
          </a:p>
          <a:p>
            <a:endParaRPr lang="en-US" dirty="0"/>
          </a:p>
          <a:p>
            <a:endParaRPr lang="en-US" dirty="0"/>
          </a:p>
        </p:txBody>
      </p:sp>
    </p:spTree>
    <p:extLst>
      <p:ext uri="{BB962C8B-B14F-4D97-AF65-F5344CB8AC3E}">
        <p14:creationId xmlns:p14="http://schemas.microsoft.com/office/powerpoint/2010/main" val="1564822429"/>
      </p:ext>
    </p:extLst>
  </p:cSld>
  <p:clrMapOvr>
    <a:masterClrMapping/>
  </p:clrMapOvr>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10477</TotalTime>
  <Words>655</Words>
  <Application>Microsoft Office PowerPoint</Application>
  <PresentationFormat>Custom</PresentationFormat>
  <Paragraphs>90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GNU/Linux System Support</vt:lpstr>
      <vt:lpstr>Topics</vt:lpstr>
      <vt:lpstr>File System Structure</vt:lpstr>
      <vt:lpstr>No Loops or cycles</vt:lpstr>
      <vt:lpstr>Name components can contain any character except slash</vt:lpstr>
      <vt:lpstr>Pathnames</vt:lpstr>
      <vt:lpstr>Examples of pathnames</vt:lpstr>
      <vt:lpstr>Absolute and Relative pathnames</vt:lpstr>
      <vt:lpstr>Absolute pathname </vt:lpstr>
      <vt:lpstr>Relative pathnames </vt:lpstr>
      <vt:lpstr>Examples</vt:lpstr>
      <vt:lpstr>Practice</vt:lpstr>
    </vt:vector>
  </TitlesOfParts>
  <Company>Salt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Chavez Ackermann</dc:creator>
  <cp:lastModifiedBy>Gurpreet Singh Sidhu</cp:lastModifiedBy>
  <cp:revision>249</cp:revision>
  <dcterms:created xsi:type="dcterms:W3CDTF">2016-12-21T16:02:28Z</dcterms:created>
  <dcterms:modified xsi:type="dcterms:W3CDTF">2025-08-30T21:42:16Z</dcterms:modified>
</cp:coreProperties>
</file>