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handoutMasterIdLst>
    <p:handoutMasterId r:id="rId47"/>
  </p:handoutMasterIdLst>
  <p:sldIdLst>
    <p:sldId id="256" r:id="rId2"/>
    <p:sldId id="390" r:id="rId3"/>
    <p:sldId id="366" r:id="rId4"/>
    <p:sldId id="425" r:id="rId5"/>
    <p:sldId id="427" r:id="rId6"/>
    <p:sldId id="409" r:id="rId7"/>
    <p:sldId id="391" r:id="rId8"/>
    <p:sldId id="392" r:id="rId9"/>
    <p:sldId id="393" r:id="rId10"/>
    <p:sldId id="394" r:id="rId11"/>
    <p:sldId id="395" r:id="rId12"/>
    <p:sldId id="396" r:id="rId13"/>
    <p:sldId id="397" r:id="rId14"/>
    <p:sldId id="398" r:id="rId15"/>
    <p:sldId id="399" r:id="rId16"/>
    <p:sldId id="400" r:id="rId17"/>
    <p:sldId id="401" r:id="rId18"/>
    <p:sldId id="428" r:id="rId19"/>
    <p:sldId id="429" r:id="rId20"/>
    <p:sldId id="430" r:id="rId21"/>
    <p:sldId id="431" r:id="rId22"/>
    <p:sldId id="408" r:id="rId23"/>
    <p:sldId id="402" r:id="rId24"/>
    <p:sldId id="415" r:id="rId25"/>
    <p:sldId id="403" r:id="rId26"/>
    <p:sldId id="404" r:id="rId27"/>
    <p:sldId id="405" r:id="rId28"/>
    <p:sldId id="406" r:id="rId29"/>
    <p:sldId id="411" r:id="rId30"/>
    <p:sldId id="412" r:id="rId31"/>
    <p:sldId id="413" r:id="rId32"/>
    <p:sldId id="414" r:id="rId33"/>
    <p:sldId id="407" r:id="rId34"/>
    <p:sldId id="417" r:id="rId35"/>
    <p:sldId id="418" r:id="rId36"/>
    <p:sldId id="410" r:id="rId37"/>
    <p:sldId id="419" r:id="rId38"/>
    <p:sldId id="420" r:id="rId39"/>
    <p:sldId id="424" r:id="rId40"/>
    <p:sldId id="432" r:id="rId41"/>
    <p:sldId id="422" r:id="rId42"/>
    <p:sldId id="423" r:id="rId43"/>
    <p:sldId id="421" r:id="rId44"/>
    <p:sldId id="416" r:id="rId45"/>
  </p:sldIdLst>
  <p:sldSz cx="16257588" cy="9144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02A"/>
    <a:srgbClr val="7AC143"/>
    <a:srgbClr val="267A52"/>
    <a:srgbClr val="00673E"/>
    <a:srgbClr val="006643"/>
    <a:srgbClr val="5892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11" autoAdjust="0"/>
    <p:restoredTop sz="94608" autoAdjust="0"/>
  </p:normalViewPr>
  <p:slideViewPr>
    <p:cSldViewPr snapToGrid="0" snapToObjects="1">
      <p:cViewPr varScale="1">
        <p:scale>
          <a:sx n="68" d="100"/>
          <a:sy n="68" d="100"/>
        </p:scale>
        <p:origin x="806" y="58"/>
      </p:cViewPr>
      <p:guideLst>
        <p:guide orient="horz" pos="2880"/>
        <p:guide pos="5121"/>
      </p:guideLst>
    </p:cSldViewPr>
  </p:slideViewPr>
  <p:outlineViewPr>
    <p:cViewPr>
      <p:scale>
        <a:sx n="33" d="100"/>
        <a:sy n="33" d="100"/>
      </p:scale>
      <p:origin x="0" y="5384"/>
    </p:cViewPr>
  </p:outlin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9/1/2025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9/1/2025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781583" rtl="0" eaLnBrk="1" latinLnBrk="0" hangingPunct="1">
      <a:defRPr sz="2100" kern="1200">
        <a:solidFill>
          <a:schemeClr val="tx1"/>
        </a:solidFill>
        <a:latin typeface="+mn-lt"/>
        <a:ea typeface="+mn-ea"/>
        <a:cs typeface="+mn-cs"/>
      </a:defRPr>
    </a:lvl1pPr>
    <a:lvl2pPr marL="781583" algn="l" defTabSz="781583" rtl="0" eaLnBrk="1" latinLnBrk="0" hangingPunct="1">
      <a:defRPr sz="2100" kern="1200">
        <a:solidFill>
          <a:schemeClr val="tx1"/>
        </a:solidFill>
        <a:latin typeface="+mn-lt"/>
        <a:ea typeface="+mn-ea"/>
        <a:cs typeface="+mn-cs"/>
      </a:defRPr>
    </a:lvl2pPr>
    <a:lvl3pPr marL="1563167" algn="l" defTabSz="781583" rtl="0" eaLnBrk="1" latinLnBrk="0" hangingPunct="1">
      <a:defRPr sz="2100" kern="1200">
        <a:solidFill>
          <a:schemeClr val="tx1"/>
        </a:solidFill>
        <a:latin typeface="+mn-lt"/>
        <a:ea typeface="+mn-ea"/>
        <a:cs typeface="+mn-cs"/>
      </a:defRPr>
    </a:lvl3pPr>
    <a:lvl4pPr marL="2344750" algn="l" defTabSz="781583" rtl="0" eaLnBrk="1" latinLnBrk="0" hangingPunct="1">
      <a:defRPr sz="2100" kern="1200">
        <a:solidFill>
          <a:schemeClr val="tx1"/>
        </a:solidFill>
        <a:latin typeface="+mn-lt"/>
        <a:ea typeface="+mn-ea"/>
        <a:cs typeface="+mn-cs"/>
      </a:defRPr>
    </a:lvl4pPr>
    <a:lvl5pPr marL="3126334" algn="l" defTabSz="781583" rtl="0" eaLnBrk="1" latinLnBrk="0" hangingPunct="1">
      <a:defRPr sz="2100" kern="1200">
        <a:solidFill>
          <a:schemeClr val="tx1"/>
        </a:solidFill>
        <a:latin typeface="+mn-lt"/>
        <a:ea typeface="+mn-ea"/>
        <a:cs typeface="+mn-cs"/>
      </a:defRPr>
    </a:lvl5pPr>
    <a:lvl6pPr marL="3907917" algn="l" defTabSz="781583" rtl="0" eaLnBrk="1" latinLnBrk="0" hangingPunct="1">
      <a:defRPr sz="2100" kern="1200">
        <a:solidFill>
          <a:schemeClr val="tx1"/>
        </a:solidFill>
        <a:latin typeface="+mn-lt"/>
        <a:ea typeface="+mn-ea"/>
        <a:cs typeface="+mn-cs"/>
      </a:defRPr>
    </a:lvl6pPr>
    <a:lvl7pPr marL="4689500" algn="l" defTabSz="781583" rtl="0" eaLnBrk="1" latinLnBrk="0" hangingPunct="1">
      <a:defRPr sz="2100" kern="1200">
        <a:solidFill>
          <a:schemeClr val="tx1"/>
        </a:solidFill>
        <a:latin typeface="+mn-lt"/>
        <a:ea typeface="+mn-ea"/>
        <a:cs typeface="+mn-cs"/>
      </a:defRPr>
    </a:lvl7pPr>
    <a:lvl8pPr marL="5471084" algn="l" defTabSz="781583" rtl="0" eaLnBrk="1" latinLnBrk="0" hangingPunct="1">
      <a:defRPr sz="2100" kern="1200">
        <a:solidFill>
          <a:schemeClr val="tx1"/>
        </a:solidFill>
        <a:latin typeface="+mn-lt"/>
        <a:ea typeface="+mn-ea"/>
        <a:cs typeface="+mn-cs"/>
      </a:defRPr>
    </a:lvl8pPr>
    <a:lvl9pPr marL="6252667" algn="l" defTabSz="78158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64B51CE3-F1EC-6B4D-8B6D-86D363C89BAA}" type="slidenum">
              <a:rPr lang="en-US" smtClean="0"/>
              <a:t>18</a:t>
            </a:fld>
            <a:endParaRPr lang="en-US"/>
          </a:p>
        </p:txBody>
      </p:sp>
    </p:spTree>
    <p:extLst>
      <p:ext uri="{BB962C8B-B14F-4D97-AF65-F5344CB8AC3E}">
        <p14:creationId xmlns:p14="http://schemas.microsoft.com/office/powerpoint/2010/main" val="3509074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ctrTitle" hasCustomPrompt="1"/>
          </p:nvPr>
        </p:nvSpPr>
        <p:spPr>
          <a:xfrm>
            <a:off x="812882" y="1716573"/>
            <a:ext cx="9668510" cy="2180690"/>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812881" y="4032727"/>
            <a:ext cx="12157629" cy="2336800"/>
          </a:xfrm>
        </p:spPr>
        <p:txBody>
          <a:bodyPr lIns="0" tIns="0" rIns="0" bIns="0">
            <a:noAutofit/>
          </a:bodyPr>
          <a:lstStyle>
            <a:lvl1pPr marL="0" indent="0" algn="l">
              <a:lnSpc>
                <a:spcPct val="100000"/>
              </a:lnSpc>
              <a:buNone/>
              <a:defRPr sz="4800" baseline="0">
                <a:solidFill>
                  <a:schemeClr val="accent3"/>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829733" y="7346545"/>
            <a:ext cx="7145607" cy="993775"/>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57728" y="825406"/>
            <a:ext cx="3390900" cy="711200"/>
          </a:xfrm>
          <a:prstGeom prst="rect">
            <a:avLst/>
          </a:prstGeom>
        </p:spPr>
      </p:pic>
    </p:spTree>
    <p:extLst>
      <p:ext uri="{BB962C8B-B14F-4D97-AF65-F5344CB8AC3E}">
        <p14:creationId xmlns:p14="http://schemas.microsoft.com/office/powerpoint/2010/main" val="364402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812882" y="3115732"/>
            <a:ext cx="4673339"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3115732"/>
            <a:ext cx="4644000"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3115732"/>
            <a:ext cx="4673448"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812882" y="2404534"/>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2404534"/>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2404534"/>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130801"/>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130801"/>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130801"/>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812882" y="3115733"/>
            <a:ext cx="4673339"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3115733"/>
            <a:ext cx="4644000"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3115733"/>
            <a:ext cx="4673448"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858406"/>
            <a:ext cx="4673339"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858406"/>
            <a:ext cx="4644000"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858406"/>
            <a:ext cx="4673448"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812883" y="5147735"/>
            <a:ext cx="4673338" cy="710671"/>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5807945" y="5147735"/>
            <a:ext cx="4644000" cy="710671"/>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10786183" y="5147735"/>
            <a:ext cx="4673338" cy="710671"/>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5" name="Slide Number Placeholder 8"/>
          <p:cNvSpPr>
            <a:spLocks noGrp="1"/>
          </p:cNvSpPr>
          <p:nvPr>
            <p:ph type="sldNum" sz="quarter" idx="27"/>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812882" y="660398"/>
            <a:ext cx="11615780" cy="6874936"/>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812882" y="3115732"/>
            <a:ext cx="716245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297169" y="3115732"/>
            <a:ext cx="71475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2" y="2405062"/>
            <a:ext cx="7162457"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297168" y="2405062"/>
            <a:ext cx="7147539" cy="710671"/>
          </a:xfrm>
        </p:spPr>
        <p:txBody>
          <a:bodyPr/>
          <a:lstStyle>
            <a:lvl1pPr>
              <a:defRPr sz="2100"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10786183" y="3115732"/>
            <a:ext cx="4658525"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812882" y="5858405"/>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10786183" y="5858405"/>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812883" y="5147735"/>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10786182" y="5147735"/>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5807947" y="5858405"/>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5807946" y="5147735"/>
            <a:ext cx="4643998" cy="710671"/>
          </a:xfrm>
        </p:spPr>
        <p:txBody>
          <a:bodyPr/>
          <a:lstStyle>
            <a:lvl1pPr>
              <a:defRPr sz="2100"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10786183" y="3115732"/>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7937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860800"/>
            <a:ext cx="4673339"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860800"/>
            <a:ext cx="4644000"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860800"/>
            <a:ext cx="4673448" cy="3679138"/>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75441"/>
            <a:ext cx="4673340" cy="1226329"/>
          </a:xfrm>
        </p:spPr>
        <p:txBody>
          <a:bodyPr anchor="b"/>
          <a:lstStyle>
            <a:lvl1pPr>
              <a:lnSpc>
                <a:spcPct val="80000"/>
              </a:lnSpc>
              <a:defRPr sz="11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b"/>
          <a:lstStyle>
            <a:lvl1pPr>
              <a:lnSpc>
                <a:spcPct val="80000"/>
              </a:lnSpc>
              <a:defRPr sz="11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b"/>
          <a:lstStyle>
            <a:lvl1pPr>
              <a:lnSpc>
                <a:spcPct val="80000"/>
              </a:lnSpc>
              <a:defRPr sz="11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701769"/>
            <a:ext cx="4673339"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701769"/>
            <a:ext cx="4644000"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701769"/>
            <a:ext cx="4673448" cy="3838169"/>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41575"/>
            <a:ext cx="4673340" cy="1260195"/>
          </a:xfrm>
        </p:spPr>
        <p:txBody>
          <a:bodyPr anchor="t"/>
          <a:lstStyle>
            <a:lvl1pPr>
              <a:lnSpc>
                <a:spcPct val="80000"/>
              </a:lnSpc>
              <a:defRPr sz="7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t"/>
          <a:lstStyle>
            <a:lvl1pPr>
              <a:lnSpc>
                <a:spcPct val="80000"/>
              </a:lnSpc>
              <a:defRPr sz="7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t"/>
          <a:lstStyle>
            <a:lvl1pPr>
              <a:lnSpc>
                <a:spcPct val="80000"/>
              </a:lnSpc>
              <a:defRPr sz="7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title" hasCustomPrompt="1"/>
          </p:nvPr>
        </p:nvSpPr>
        <p:spPr>
          <a:xfrm>
            <a:off x="812880" y="2059516"/>
            <a:ext cx="9668513" cy="1816101"/>
          </a:xfrm>
        </p:spPr>
        <p:txBody>
          <a:bodyPr anchor="b">
            <a:noAutofit/>
          </a:bodyPr>
          <a:lstStyle>
            <a:lvl1pPr algn="l">
              <a:lnSpc>
                <a:spcPct val="100000"/>
              </a:lnSpc>
              <a:defRPr sz="48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812881" y="4083762"/>
            <a:ext cx="9668512" cy="2000250"/>
          </a:xfrm>
        </p:spPr>
        <p:txBody>
          <a:bodyPr lIns="0" tIns="0" rIns="0" bIns="0" anchor="t"/>
          <a:lstStyle>
            <a:lvl1pPr marL="0" indent="0">
              <a:lnSpc>
                <a:spcPct val="100000"/>
              </a:lnSpc>
              <a:buNone/>
              <a:defRPr sz="3400" baseline="0">
                <a:solidFill>
                  <a:srgbClr val="A6C8BC"/>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618893" y="689942"/>
            <a:ext cx="965199" cy="711200"/>
          </a:xfrm>
          <a:prstGeom prst="rect">
            <a:avLst/>
          </a:prstGeom>
        </p:spPr>
      </p:pic>
      <p:sp>
        <p:nvSpPr>
          <p:cNvPr id="15" name="Slide Number Placeholder 8"/>
          <p:cNvSpPr>
            <a:spLocks noGrp="1"/>
          </p:cNvSpPr>
          <p:nvPr>
            <p:ph type="sldNum" sz="quarter" idx="11"/>
          </p:nvPr>
        </p:nvSpPr>
        <p:spPr>
          <a:xfrm>
            <a:off x="199082" y="8497455"/>
            <a:ext cx="529132" cy="486834"/>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4538133"/>
            <a:ext cx="4673339"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5807945" y="4538133"/>
            <a:ext cx="4644000"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10786183" y="4538133"/>
            <a:ext cx="4673448" cy="3001805"/>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728135"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Picture Placeholder 3"/>
          <p:cNvSpPr>
            <a:spLocks noGrp="1" noChangeAspect="1"/>
          </p:cNvSpPr>
          <p:nvPr>
            <p:ph type="pic" sz="quarter" idx="26" hasCustomPrompt="1"/>
          </p:nvPr>
        </p:nvSpPr>
        <p:spPr>
          <a:xfrm>
            <a:off x="1173631" y="2900693"/>
            <a:ext cx="864783" cy="864000"/>
          </a:xfrm>
        </p:spPr>
        <p:txBody>
          <a:bodyPr/>
          <a:lstStyle>
            <a:lvl1pPr>
              <a:defRPr>
                <a:solidFill>
                  <a:schemeClr val="bg1"/>
                </a:solidFill>
              </a:defRPr>
            </a:lvl1pPr>
          </a:lstStyle>
          <a:p>
            <a:r>
              <a:rPr lang="en-US" dirty="0"/>
              <a:t>Icon</a:t>
            </a:r>
          </a:p>
        </p:txBody>
      </p:sp>
      <p:sp>
        <p:nvSpPr>
          <p:cNvPr id="14" name="Oval 13"/>
          <p:cNvSpPr/>
          <p:nvPr userDrawn="1"/>
        </p:nvSpPr>
        <p:spPr>
          <a:xfrm>
            <a:off x="5723280"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Picture Placeholder 3"/>
          <p:cNvSpPr>
            <a:spLocks noGrp="1" noChangeAspect="1"/>
          </p:cNvSpPr>
          <p:nvPr>
            <p:ph type="pic" sz="quarter" idx="27" hasCustomPrompt="1"/>
          </p:nvPr>
        </p:nvSpPr>
        <p:spPr>
          <a:xfrm>
            <a:off x="6168776" y="2900693"/>
            <a:ext cx="864782" cy="864000"/>
          </a:xfrm>
        </p:spPr>
        <p:txBody>
          <a:bodyPr/>
          <a:lstStyle>
            <a:lvl1pPr>
              <a:defRPr>
                <a:solidFill>
                  <a:schemeClr val="bg1"/>
                </a:solidFill>
              </a:defRPr>
            </a:lvl1pPr>
          </a:lstStyle>
          <a:p>
            <a:r>
              <a:rPr lang="en-US" dirty="0"/>
              <a:t>Icon</a:t>
            </a:r>
          </a:p>
        </p:txBody>
      </p:sp>
      <p:sp>
        <p:nvSpPr>
          <p:cNvPr id="16" name="Oval 15"/>
          <p:cNvSpPr/>
          <p:nvPr userDrawn="1"/>
        </p:nvSpPr>
        <p:spPr>
          <a:xfrm>
            <a:off x="10701518"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Picture Placeholder 3"/>
          <p:cNvSpPr>
            <a:spLocks noGrp="1" noChangeAspect="1"/>
          </p:cNvSpPr>
          <p:nvPr>
            <p:ph type="pic" sz="quarter" idx="28" hasCustomPrompt="1"/>
          </p:nvPr>
        </p:nvSpPr>
        <p:spPr>
          <a:xfrm>
            <a:off x="11147405" y="2900693"/>
            <a:ext cx="864000" cy="864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0" name="Slide Number Placeholder 8"/>
          <p:cNvSpPr>
            <a:spLocks noGrp="1"/>
          </p:cNvSpPr>
          <p:nvPr>
            <p:ph type="sldNum" sz="quarter" idx="2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5" name="Media Placeholder 4"/>
          <p:cNvSpPr>
            <a:spLocks noGrp="1"/>
          </p:cNvSpPr>
          <p:nvPr>
            <p:ph type="media" sz="quarter" idx="10" hasCustomPrompt="1"/>
          </p:nvPr>
        </p:nvSpPr>
        <p:spPr>
          <a:xfrm>
            <a:off x="3287077" y="829734"/>
            <a:ext cx="9683434" cy="7501466"/>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1880309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3" name="Rectangle 2"/>
          <p:cNvSpPr/>
          <p:nvPr userDrawn="1"/>
        </p:nvSpPr>
        <p:spPr>
          <a:xfrm>
            <a:off x="805366" y="838200"/>
            <a:ext cx="14646856" cy="7467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3287077" y="6561978"/>
            <a:ext cx="9683434" cy="388804"/>
          </a:xfrm>
        </p:spPr>
        <p:txBody>
          <a:bodyPr anchor="ctr"/>
          <a:lstStyle>
            <a:lvl1pPr algn="ctr">
              <a:defRPr sz="16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8"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287077" y="6561978"/>
            <a:ext cx="9683434"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342199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8127735" cy="4571404"/>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980794" y="2552251"/>
            <a:ext cx="10296000" cy="4039500"/>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11200">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3301893" y="3012628"/>
            <a:ext cx="9653802" cy="510712"/>
          </a:xfrm>
        </p:spPr>
        <p:txBody>
          <a:bodyPr anchor="ctr"/>
          <a:lstStyle>
            <a:lvl1pPr algn="ctr">
              <a:lnSpc>
                <a:spcPct val="100000"/>
              </a:lnSpc>
              <a:defRPr sz="2100"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301893" y="5643918"/>
            <a:ext cx="9653802"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812881" y="768365"/>
            <a:ext cx="7484182" cy="1335973"/>
          </a:xfrm>
        </p:spPr>
        <p:txBody>
          <a:bodyPr anchor="t">
            <a:noAutofit/>
          </a:bodyPr>
          <a:lstStyle>
            <a:lvl1pPr>
              <a:defRPr sz="48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3318825"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9346896" y="853030"/>
            <a:ext cx="6910691" cy="6682303"/>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9346896"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633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79923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7992381" y="768365"/>
            <a:ext cx="7484182" cy="1335973"/>
          </a:xfrm>
        </p:spPr>
        <p:txBody>
          <a:bodyPr anchor="t">
            <a:noAutofit/>
          </a:bodyPr>
          <a:lstStyle>
            <a:lvl1pPr>
              <a:defRPr sz="48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7992381"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853030"/>
            <a:ext cx="6910691" cy="6682303"/>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0"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218545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186" y="0"/>
            <a:ext cx="16256402" cy="9144000"/>
          </a:xfrm>
        </p:spPr>
        <p:txBody>
          <a:bodyPr/>
          <a:lstStyle>
            <a:lvl1pPr marL="0" indent="0">
              <a:buNone/>
              <a:defRPr sz="4000" baseline="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dirty="0"/>
              <a:t>Click on this icon to insert a photo.</a:t>
            </a:r>
          </a:p>
        </p:txBody>
      </p:sp>
      <p:sp>
        <p:nvSpPr>
          <p:cNvPr id="8" name="Text Placeholder 8"/>
          <p:cNvSpPr>
            <a:spLocks noGrp="1"/>
          </p:cNvSpPr>
          <p:nvPr>
            <p:ph type="body" sz="quarter" idx="16" hasCustomPrompt="1"/>
          </p:nvPr>
        </p:nvSpPr>
        <p:spPr>
          <a:xfrm>
            <a:off x="1" y="6313857"/>
            <a:ext cx="7958408" cy="759384"/>
          </a:xfrm>
          <a:solidFill>
            <a:srgbClr val="43B02A"/>
          </a:solidFill>
          <a:ln>
            <a:noFill/>
          </a:ln>
        </p:spPr>
        <p:txBody>
          <a:bodyPr wrap="square" lIns="252000" tIns="180000" rIns="252000" bIns="252000" anchor="ctr">
            <a:spAutoFit/>
          </a:bodyPr>
          <a:lstStyle>
            <a:lvl1pPr>
              <a:lnSpc>
                <a:spcPct val="100000"/>
              </a:lnSpc>
              <a:defRPr sz="2100"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3335758" y="2404534"/>
            <a:ext cx="4633424" cy="4303580"/>
          </a:xfrm>
        </p:spPr>
        <p:txBody>
          <a:bodyPr/>
          <a:lstStyle/>
          <a:p>
            <a:r>
              <a:rPr lang="en-US" dirty="0"/>
              <a:t>Author Photo</a:t>
            </a:r>
          </a:p>
        </p:txBody>
      </p:sp>
      <p:sp>
        <p:nvSpPr>
          <p:cNvPr id="11" name="Text Placeholder 10"/>
          <p:cNvSpPr>
            <a:spLocks noGrp="1"/>
          </p:cNvSpPr>
          <p:nvPr>
            <p:ph type="body" sz="quarter" idx="17" hasCustomPrompt="1"/>
          </p:nvPr>
        </p:nvSpPr>
        <p:spPr>
          <a:xfrm>
            <a:off x="8297063" y="3115733"/>
            <a:ext cx="4673448" cy="2881182"/>
          </a:xfrm>
        </p:spPr>
        <p:txBody>
          <a:bodyPr anchor="ctr"/>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8296275" y="2405062"/>
            <a:ext cx="4673600" cy="710671"/>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8296275" y="5997575"/>
            <a:ext cx="4673600" cy="710539"/>
          </a:xfrm>
        </p:spPr>
        <p:txBody>
          <a:bodyPr anchor="b"/>
          <a:lstStyle>
            <a:lvl1pPr>
              <a:defRPr sz="2100"/>
            </a:lvl1pPr>
          </a:lstStyle>
          <a:p>
            <a:pPr lvl="0"/>
            <a:r>
              <a:rPr lang="en-CA" dirty="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4" name="Picture Placeholder 3"/>
          <p:cNvSpPr>
            <a:spLocks noGrp="1"/>
          </p:cNvSpPr>
          <p:nvPr>
            <p:ph type="pic" sz="quarter" idx="10" hasCustomPrompt="1"/>
          </p:nvPr>
        </p:nvSpPr>
        <p:spPr>
          <a:xfrm>
            <a:off x="8332918" y="829734"/>
            <a:ext cx="7111897" cy="6696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829707" y="829734"/>
            <a:ext cx="7145633" cy="6696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8332919" y="5498998"/>
            <a:ext cx="4654526"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2" name="Picture Placeholder 5"/>
          <p:cNvSpPr>
            <a:spLocks noGrp="1"/>
          </p:cNvSpPr>
          <p:nvPr>
            <p:ph type="pic" sz="quarter" idx="11" hasCustomPrompt="1"/>
          </p:nvPr>
        </p:nvSpPr>
        <p:spPr>
          <a:xfrm>
            <a:off x="829707" y="829734"/>
            <a:ext cx="11598955" cy="6696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3" name="Picture Placeholder 5"/>
          <p:cNvSpPr>
            <a:spLocks noGrp="1"/>
          </p:cNvSpPr>
          <p:nvPr>
            <p:ph type="pic" sz="quarter" idx="11" hasCustomPrompt="1"/>
          </p:nvPr>
        </p:nvSpPr>
        <p:spPr>
          <a:xfrm>
            <a:off x="829708" y="2404534"/>
            <a:ext cx="9459088" cy="5121200"/>
          </a:xfrm>
        </p:spPr>
        <p:txBody>
          <a:bodyPr/>
          <a:lstStyle/>
          <a:p>
            <a:r>
              <a:rPr lang="en-US" dirty="0"/>
              <a:t>Click on this icon to insert a graphic.</a:t>
            </a:r>
          </a:p>
        </p:txBody>
      </p:sp>
      <p:sp>
        <p:nvSpPr>
          <p:cNvPr id="20"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812800" y="2405063"/>
            <a:ext cx="9475788" cy="5121275"/>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948421" y="3117806"/>
            <a:ext cx="10360746" cy="2612172"/>
          </a:xfrm>
        </p:spPr>
        <p:txBody>
          <a:bodyPr lIns="0" tIns="0" rIns="0" bIns="0" anchor="ctr">
            <a:noAutofit/>
          </a:bodyPr>
          <a:lstStyle>
            <a:lvl1pPr marL="0" indent="0" algn="ctr">
              <a:buNone/>
              <a:defRPr sz="4800" baseline="0">
                <a:solidFill>
                  <a:schemeClr val="accent5"/>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3320943" y="2082794"/>
            <a:ext cx="9615704" cy="101807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3320941" y="6017839"/>
            <a:ext cx="9615706" cy="462413"/>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683" y="828547"/>
            <a:ext cx="635142" cy="467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29814" y="2405062"/>
            <a:ext cx="2167288" cy="2013003"/>
          </a:xfrm>
        </p:spPr>
        <p:txBody>
          <a:bodyPr/>
          <a:lstStyle/>
          <a:p>
            <a:r>
              <a:rPr lang="en-US" dirty="0"/>
              <a:t>Author Photo</a:t>
            </a:r>
          </a:p>
        </p:txBody>
      </p:sp>
      <p:sp>
        <p:nvSpPr>
          <p:cNvPr id="11" name="Text Placeholder 10"/>
          <p:cNvSpPr>
            <a:spLocks noGrp="1"/>
          </p:cNvSpPr>
          <p:nvPr>
            <p:ph type="body" sz="quarter" idx="17" hasCustomPrompt="1"/>
          </p:nvPr>
        </p:nvSpPr>
        <p:spPr>
          <a:xfrm>
            <a:off x="3318933" y="3115733"/>
            <a:ext cx="4673448" cy="2387600"/>
          </a:xfrm>
        </p:spPr>
        <p:txBody>
          <a:bodyPr anchor="t"/>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3318145" y="2405062"/>
            <a:ext cx="4673600" cy="710671"/>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3318145" y="5503333"/>
            <a:ext cx="4673600" cy="710539"/>
          </a:xfrm>
        </p:spPr>
        <p:txBody>
          <a:bodyPr anchor="b"/>
          <a:lstStyle>
            <a:lvl1pPr>
              <a:defRPr sz="2100"/>
            </a:lvl1pPr>
          </a:lstStyle>
          <a:p>
            <a:pPr lvl="0"/>
            <a:r>
              <a:rPr lang="en-CA" dirty="0"/>
              <a:t>Author email</a:t>
            </a:r>
          </a:p>
        </p:txBody>
      </p:sp>
      <p:sp>
        <p:nvSpPr>
          <p:cNvPr id="9" name="Picture Placeholder 4"/>
          <p:cNvSpPr>
            <a:spLocks noGrp="1"/>
          </p:cNvSpPr>
          <p:nvPr>
            <p:ph type="pic" sz="quarter" idx="20" hasCustomPrompt="1"/>
          </p:nvPr>
        </p:nvSpPr>
        <p:spPr>
          <a:xfrm>
            <a:off x="8297171" y="2405062"/>
            <a:ext cx="2167288" cy="2013003"/>
          </a:xfrm>
        </p:spPr>
        <p:txBody>
          <a:bodyPr/>
          <a:lstStyle/>
          <a:p>
            <a:r>
              <a:rPr lang="en-US" dirty="0"/>
              <a:t>Author Photo</a:t>
            </a:r>
          </a:p>
        </p:txBody>
      </p:sp>
      <p:sp>
        <p:nvSpPr>
          <p:cNvPr id="10" name="Text Placeholder 10"/>
          <p:cNvSpPr>
            <a:spLocks noGrp="1"/>
          </p:cNvSpPr>
          <p:nvPr>
            <p:ph type="body" sz="quarter" idx="21" hasCustomPrompt="1"/>
          </p:nvPr>
        </p:nvSpPr>
        <p:spPr>
          <a:xfrm>
            <a:off x="10786290" y="3115733"/>
            <a:ext cx="4673448" cy="23876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10785502" y="2405062"/>
            <a:ext cx="4673600" cy="710671"/>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10785502" y="5503333"/>
            <a:ext cx="4673600" cy="710539"/>
          </a:xfrm>
        </p:spPr>
        <p:txBody>
          <a:bodyPr anchor="b"/>
          <a:lstStyle>
            <a:lvl1pPr>
              <a:defRPr sz="2100"/>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92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660398"/>
            <a:ext cx="11615780" cy="6874935"/>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812882" y="2404534"/>
            <a:ext cx="716245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2404534"/>
            <a:ext cx="71475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812882" y="3115732"/>
            <a:ext cx="7162458" cy="4419601"/>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3115732"/>
            <a:ext cx="7147539" cy="4419602"/>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812883" y="2405062"/>
            <a:ext cx="7162458" cy="710671"/>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8297170" y="2405062"/>
            <a:ext cx="7147539" cy="710671"/>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20"/>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812882" y="2404534"/>
            <a:ext cx="46733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2404534"/>
            <a:ext cx="464400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2404534"/>
            <a:ext cx="467344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66518"/>
            <a:ext cx="14631829" cy="1467081"/>
          </a:xfrm>
          <a:prstGeom prst="rect">
            <a:avLst/>
          </a:prstGeom>
        </p:spPr>
        <p:txBody>
          <a:bodyPr vert="horz" lIns="0" tIns="0" rIns="0" bIns="0" rtlCol="0" anchor="ctr">
            <a:noAutofit/>
          </a:bodyPr>
          <a:lstStyle/>
          <a:p>
            <a:r>
              <a:rPr lang="en-CA" dirty="0"/>
              <a:t>Click to edit Master title style</a:t>
            </a:r>
            <a:endParaRPr lang="en-US" dirty="0"/>
          </a:p>
        </p:txBody>
      </p:sp>
      <p:sp>
        <p:nvSpPr>
          <p:cNvPr id="3" name="Text Placeholder 2"/>
          <p:cNvSpPr>
            <a:spLocks noGrp="1"/>
          </p:cNvSpPr>
          <p:nvPr>
            <p:ph type="body" idx="1"/>
          </p:nvPr>
        </p:nvSpPr>
        <p:spPr>
          <a:xfrm>
            <a:off x="812880" y="2133600"/>
            <a:ext cx="14631829" cy="5204532"/>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812880" y="8475135"/>
            <a:ext cx="1180185" cy="486834"/>
          </a:xfrm>
          <a:prstGeom prst="rect">
            <a:avLst/>
          </a:prstGeom>
        </p:spPr>
        <p:txBody>
          <a:bodyPr vert="horz" lIns="0" tIns="0" rIns="0" bIns="0" rtlCol="0" anchor="ctr"/>
          <a:lstStyle>
            <a:lvl1pPr algn="l">
              <a:defRPr sz="2100"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hf hdr="0" ftr="0" dt="0"/>
  <p:txStyles>
    <p:titleStyle>
      <a:lvl1pPr algn="l" defTabSz="781583" rtl="0" eaLnBrk="1" latinLnBrk="0" hangingPunct="1">
        <a:lnSpc>
          <a:spcPct val="80000"/>
        </a:lnSpc>
        <a:spcBef>
          <a:spcPct val="0"/>
        </a:spcBef>
        <a:buNone/>
        <a:defRPr sz="7200" kern="1200">
          <a:solidFill>
            <a:schemeClr val="accent5"/>
          </a:solidFill>
          <a:latin typeface="+mj-lt"/>
          <a:ea typeface="+mj-ea"/>
          <a:cs typeface="+mj-cs"/>
        </a:defRPr>
      </a:lvl1pPr>
    </p:titleStyle>
    <p:bodyStyle>
      <a:lvl1pPr marL="0" indent="0" algn="l" defTabSz="781583" rtl="0" eaLnBrk="1" latinLnBrk="0" hangingPunct="1">
        <a:lnSpc>
          <a:spcPct val="110000"/>
        </a:lnSpc>
        <a:spcBef>
          <a:spcPct val="20000"/>
        </a:spcBef>
        <a:buClr>
          <a:schemeClr val="accent2"/>
        </a:buClr>
        <a:buFontTx/>
        <a:buNone/>
        <a:defRPr sz="3200" kern="120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Wingdings" charset="2"/>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ct val="20000"/>
        </a:spcBef>
        <a:buClr>
          <a:schemeClr val="accent2"/>
        </a:buClr>
        <a:buSzPct val="90000"/>
        <a:buFont typeface="Arial"/>
        <a:buChar char="–"/>
        <a:defRPr sz="2100" kern="1200">
          <a:solidFill>
            <a:schemeClr val="accent4"/>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733" y="529217"/>
            <a:ext cx="12752993" cy="2180690"/>
          </a:xfrm>
        </p:spPr>
        <p:txBody>
          <a:bodyPr>
            <a:normAutofit/>
          </a:bodyPr>
          <a:lstStyle/>
          <a:p>
            <a:r>
              <a:rPr lang="en-US" dirty="0"/>
              <a:t>GNU/Linux System Support</a:t>
            </a:r>
          </a:p>
        </p:txBody>
      </p:sp>
      <p:sp>
        <p:nvSpPr>
          <p:cNvPr id="3" name="Subtitle 2"/>
          <p:cNvSpPr>
            <a:spLocks noGrp="1"/>
          </p:cNvSpPr>
          <p:nvPr>
            <p:ph type="subTitle" idx="1"/>
          </p:nvPr>
        </p:nvSpPr>
        <p:spPr>
          <a:xfrm>
            <a:off x="812881" y="2864327"/>
            <a:ext cx="12157629" cy="2336800"/>
          </a:xfrm>
        </p:spPr>
        <p:txBody>
          <a:bodyPr/>
          <a:lstStyle/>
          <a:p>
            <a:pPr algn="ctr"/>
            <a:r>
              <a:rPr lang="en-US" dirty="0"/>
              <a:t>CST8207</a:t>
            </a:r>
          </a:p>
          <a:p>
            <a:r>
              <a:rPr lang="en-US" dirty="0"/>
              <a:t> </a:t>
            </a:r>
          </a:p>
          <a:p>
            <a:pPr algn="ctr"/>
            <a:endParaRPr lang="en-US" dirty="0">
              <a:solidFill>
                <a:srgbClr val="7AC143"/>
              </a:solidFill>
            </a:endParaRPr>
          </a:p>
          <a:p>
            <a:pPr algn="ctr"/>
            <a:r>
              <a:rPr lang="en-US" dirty="0">
                <a:solidFill>
                  <a:srgbClr val="7AC143"/>
                </a:solidFill>
              </a:rPr>
              <a:t>Week-2, L-2</a:t>
            </a:r>
          </a:p>
        </p:txBody>
      </p:sp>
      <p:sp>
        <p:nvSpPr>
          <p:cNvPr id="4" name="Text Placeholder 3"/>
          <p:cNvSpPr>
            <a:spLocks noGrp="1"/>
          </p:cNvSpPr>
          <p:nvPr>
            <p:ph type="body" sz="quarter" idx="10"/>
          </p:nvPr>
        </p:nvSpPr>
        <p:spPr>
          <a:xfrm>
            <a:off x="829734" y="8434316"/>
            <a:ext cx="6772070" cy="586854"/>
          </a:xfrm>
        </p:spPr>
        <p:txBody>
          <a:bodyPr/>
          <a:lstStyle/>
          <a:p>
            <a:r>
              <a:rPr lang="en-US" dirty="0"/>
              <a:t>Sep 15, 2025</a:t>
            </a:r>
          </a:p>
        </p:txBody>
      </p:sp>
      <p:sp>
        <p:nvSpPr>
          <p:cNvPr id="5" name="TextBox 4">
            <a:extLst>
              <a:ext uri="{FF2B5EF4-FFF2-40B4-BE49-F238E27FC236}">
                <a16:creationId xmlns:a16="http://schemas.microsoft.com/office/drawing/2014/main" id="{7EDF1CA8-1EB4-47B1-A1FE-847F39A226E9}"/>
              </a:ext>
            </a:extLst>
          </p:cNvPr>
          <p:cNvSpPr txBox="1"/>
          <p:nvPr/>
        </p:nvSpPr>
        <p:spPr>
          <a:xfrm>
            <a:off x="10836322" y="8434316"/>
            <a:ext cx="4844956" cy="569387"/>
          </a:xfrm>
          <a:prstGeom prst="rect">
            <a:avLst/>
          </a:prstGeom>
          <a:noFill/>
        </p:spPr>
        <p:txBody>
          <a:bodyPr wrap="square" rtlCol="0">
            <a:spAutoFit/>
          </a:bodyPr>
          <a:lstStyle/>
          <a:p>
            <a:r>
              <a:rPr lang="en-CA" dirty="0">
                <a:solidFill>
                  <a:schemeClr val="bg1"/>
                </a:solidFill>
              </a:rPr>
              <a:t>By: Gurpreet Singh Sidhu</a:t>
            </a:r>
          </a:p>
        </p:txBody>
      </p:sp>
    </p:spTree>
    <p:extLst>
      <p:ext uri="{BB962C8B-B14F-4D97-AF65-F5344CB8AC3E}">
        <p14:creationId xmlns:p14="http://schemas.microsoft.com/office/powerpoint/2010/main" val="36958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B2A-C37E-4931-8515-1BD242334AAB}"/>
              </a:ext>
            </a:extLst>
          </p:cNvPr>
          <p:cNvSpPr>
            <a:spLocks noGrp="1"/>
          </p:cNvSpPr>
          <p:nvPr>
            <p:ph type="title"/>
          </p:nvPr>
        </p:nvSpPr>
        <p:spPr>
          <a:xfrm>
            <a:off x="812881" y="768365"/>
            <a:ext cx="9292411" cy="802527"/>
          </a:xfrm>
        </p:spPr>
        <p:txBody>
          <a:bodyPr/>
          <a:lstStyle/>
          <a:p>
            <a:r>
              <a:rPr lang="en-CA" dirty="0"/>
              <a:t>Example </a:t>
            </a:r>
          </a:p>
        </p:txBody>
      </p:sp>
      <p:pic>
        <p:nvPicPr>
          <p:cNvPr id="6" name="Picture 5">
            <a:extLst>
              <a:ext uri="{FF2B5EF4-FFF2-40B4-BE49-F238E27FC236}">
                <a16:creationId xmlns:a16="http://schemas.microsoft.com/office/drawing/2014/main" id="{6CE0A1B9-C163-4C08-8228-9DA70984E57E}"/>
              </a:ext>
            </a:extLst>
          </p:cNvPr>
          <p:cNvPicPr>
            <a:picLocks noChangeAspect="1"/>
          </p:cNvPicPr>
          <p:nvPr/>
        </p:nvPicPr>
        <p:blipFill>
          <a:blip r:embed="rId2"/>
          <a:stretch>
            <a:fillRect/>
          </a:stretch>
        </p:blipFill>
        <p:spPr>
          <a:xfrm>
            <a:off x="812878" y="1570891"/>
            <a:ext cx="12030057" cy="2836985"/>
          </a:xfrm>
          <a:prstGeom prst="rect">
            <a:avLst/>
          </a:prstGeom>
        </p:spPr>
      </p:pic>
      <p:sp>
        <p:nvSpPr>
          <p:cNvPr id="5" name="Slide Number Placeholder 4">
            <a:extLst>
              <a:ext uri="{FF2B5EF4-FFF2-40B4-BE49-F238E27FC236}">
                <a16:creationId xmlns:a16="http://schemas.microsoft.com/office/drawing/2014/main" id="{382B146A-2B3C-4B7D-98D5-3E771016003E}"/>
              </a:ext>
            </a:extLst>
          </p:cNvPr>
          <p:cNvSpPr>
            <a:spLocks noGrp="1"/>
          </p:cNvSpPr>
          <p:nvPr>
            <p:ph type="sldNum" sz="quarter" idx="19"/>
          </p:nvPr>
        </p:nvSpPr>
        <p:spPr/>
        <p:txBody>
          <a:bodyPr/>
          <a:lstStyle/>
          <a:p>
            <a:fld id="{DEF3F5F5-7776-394F-A41F-3BAFC9CC9F8E}" type="slidenum">
              <a:rPr lang="en-US" smtClean="0"/>
              <a:pPr/>
              <a:t>10</a:t>
            </a:fld>
            <a:endParaRPr lang="en-US" dirty="0"/>
          </a:p>
        </p:txBody>
      </p:sp>
      <p:pic>
        <p:nvPicPr>
          <p:cNvPr id="7" name="Picture 6">
            <a:extLst>
              <a:ext uri="{FF2B5EF4-FFF2-40B4-BE49-F238E27FC236}">
                <a16:creationId xmlns:a16="http://schemas.microsoft.com/office/drawing/2014/main" id="{AB782C6A-210B-428B-8DC5-0A6B1A3AE451}"/>
              </a:ext>
            </a:extLst>
          </p:cNvPr>
          <p:cNvPicPr>
            <a:picLocks noChangeAspect="1"/>
          </p:cNvPicPr>
          <p:nvPr/>
        </p:nvPicPr>
        <p:blipFill>
          <a:blip r:embed="rId3"/>
          <a:stretch>
            <a:fillRect/>
          </a:stretch>
        </p:blipFill>
        <p:spPr>
          <a:xfrm>
            <a:off x="812881" y="4572000"/>
            <a:ext cx="8260781" cy="2097976"/>
          </a:xfrm>
          <a:prstGeom prst="rect">
            <a:avLst/>
          </a:prstGeom>
        </p:spPr>
      </p:pic>
    </p:spTree>
    <p:extLst>
      <p:ext uri="{BB962C8B-B14F-4D97-AF65-F5344CB8AC3E}">
        <p14:creationId xmlns:p14="http://schemas.microsoft.com/office/powerpoint/2010/main" val="40924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727D-0AF4-43F4-AC78-CFA6ECC63304}"/>
              </a:ext>
            </a:extLst>
          </p:cNvPr>
          <p:cNvSpPr>
            <a:spLocks noGrp="1"/>
          </p:cNvSpPr>
          <p:nvPr>
            <p:ph type="title"/>
          </p:nvPr>
        </p:nvSpPr>
        <p:spPr>
          <a:xfrm>
            <a:off x="812880" y="768365"/>
            <a:ext cx="15189119" cy="1335973"/>
          </a:xfrm>
        </p:spPr>
        <p:txBody>
          <a:bodyPr/>
          <a:lstStyle/>
          <a:p>
            <a:r>
              <a:rPr lang="en-US" dirty="0"/>
              <a:t>Using ? to match only one single character, any character</a:t>
            </a:r>
            <a:endParaRPr lang="en-CA" dirty="0"/>
          </a:p>
        </p:txBody>
      </p:sp>
      <p:sp>
        <p:nvSpPr>
          <p:cNvPr id="5" name="Slide Number Placeholder 4">
            <a:extLst>
              <a:ext uri="{FF2B5EF4-FFF2-40B4-BE49-F238E27FC236}">
                <a16:creationId xmlns:a16="http://schemas.microsoft.com/office/drawing/2014/main" id="{C3BFEFEF-B632-4FDA-8520-718502EAB176}"/>
              </a:ext>
            </a:extLst>
          </p:cNvPr>
          <p:cNvSpPr>
            <a:spLocks noGrp="1"/>
          </p:cNvSpPr>
          <p:nvPr>
            <p:ph type="sldNum" sz="quarter" idx="19"/>
          </p:nvPr>
        </p:nvSpPr>
        <p:spPr/>
        <p:txBody>
          <a:bodyPr/>
          <a:lstStyle/>
          <a:p>
            <a:fld id="{DEF3F5F5-7776-394F-A41F-3BAFC9CC9F8E}" type="slidenum">
              <a:rPr lang="en-US" smtClean="0"/>
              <a:pPr/>
              <a:t>11</a:t>
            </a:fld>
            <a:endParaRPr lang="en-US" dirty="0"/>
          </a:p>
        </p:txBody>
      </p:sp>
      <p:sp>
        <p:nvSpPr>
          <p:cNvPr id="6" name="Rectangle 5">
            <a:extLst>
              <a:ext uri="{FF2B5EF4-FFF2-40B4-BE49-F238E27FC236}">
                <a16:creationId xmlns:a16="http://schemas.microsoft.com/office/drawing/2014/main" id="{8024EEA7-254F-4B81-8F14-4596BC22A590}"/>
              </a:ext>
            </a:extLst>
          </p:cNvPr>
          <p:cNvSpPr/>
          <p:nvPr/>
        </p:nvSpPr>
        <p:spPr>
          <a:xfrm>
            <a:off x="671707" y="2549815"/>
            <a:ext cx="15330292" cy="4862870"/>
          </a:xfrm>
          <a:prstGeom prst="rect">
            <a:avLst/>
          </a:prstGeom>
        </p:spPr>
        <p:txBody>
          <a:bodyPr wrap="square">
            <a:spAutoFit/>
          </a:bodyPr>
          <a:lstStyle/>
          <a:p>
            <a:pPr marL="457200" indent="-457200">
              <a:buFont typeface="Wingdings" panose="05000000000000000000" pitchFamily="2" charset="2"/>
              <a:buChar char="Ø"/>
            </a:pPr>
            <a:r>
              <a:rPr lang="en-US" dirty="0"/>
              <a:t>As a GLOB metacharacter, the question mark ? </a:t>
            </a:r>
            <a:r>
              <a:rPr lang="en-US" dirty="0">
                <a:highlight>
                  <a:srgbClr val="FFFF00"/>
                </a:highlight>
              </a:rPr>
              <a:t>matches exactly one of any character in a name</a:t>
            </a:r>
            <a:r>
              <a:rPr lang="en-US" dirty="0"/>
              <a:t>, </a:t>
            </a:r>
            <a:r>
              <a:rPr lang="en-US" dirty="0">
                <a:solidFill>
                  <a:srgbClr val="FF0000"/>
                </a:solidFill>
              </a:rPr>
              <a:t>including a space or other strange character</a:t>
            </a:r>
            <a:r>
              <a:rPr lang="en-US" dirty="0"/>
              <a:t>. The ? never matches the leading period on a hidden name, so echo ? never shows the current directory name . that is a single period.</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GLOB pattern ??? matches non-hidden names that are exactly three characters long.</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GLOB pattern ???* matches non-hidden names that are three or more characters long.</a:t>
            </a:r>
            <a:endParaRPr lang="en-CA" dirty="0"/>
          </a:p>
        </p:txBody>
      </p:sp>
    </p:spTree>
    <p:extLst>
      <p:ext uri="{BB962C8B-B14F-4D97-AF65-F5344CB8AC3E}">
        <p14:creationId xmlns:p14="http://schemas.microsoft.com/office/powerpoint/2010/main" val="85299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434A-22BA-4CEE-8CB7-9D502ABAA52B}"/>
              </a:ext>
            </a:extLst>
          </p:cNvPr>
          <p:cNvSpPr>
            <a:spLocks noGrp="1"/>
          </p:cNvSpPr>
          <p:nvPr>
            <p:ph type="title"/>
          </p:nvPr>
        </p:nvSpPr>
        <p:spPr>
          <a:xfrm>
            <a:off x="812881" y="768365"/>
            <a:ext cx="9475914" cy="755635"/>
          </a:xfrm>
        </p:spPr>
        <p:txBody>
          <a:bodyPr/>
          <a:lstStyle/>
          <a:p>
            <a:r>
              <a:rPr lang="en-CA" dirty="0"/>
              <a:t>Example</a:t>
            </a:r>
          </a:p>
        </p:txBody>
      </p:sp>
      <p:sp>
        <p:nvSpPr>
          <p:cNvPr id="5" name="Slide Number Placeholder 4">
            <a:extLst>
              <a:ext uri="{FF2B5EF4-FFF2-40B4-BE49-F238E27FC236}">
                <a16:creationId xmlns:a16="http://schemas.microsoft.com/office/drawing/2014/main" id="{E0EEA3AD-225D-428C-8AF6-40F8535E6FC9}"/>
              </a:ext>
            </a:extLst>
          </p:cNvPr>
          <p:cNvSpPr>
            <a:spLocks noGrp="1"/>
          </p:cNvSpPr>
          <p:nvPr>
            <p:ph type="sldNum" sz="quarter" idx="19"/>
          </p:nvPr>
        </p:nvSpPr>
        <p:spPr/>
        <p:txBody>
          <a:bodyPr/>
          <a:lstStyle/>
          <a:p>
            <a:fld id="{DEF3F5F5-7776-394F-A41F-3BAFC9CC9F8E}" type="slidenum">
              <a:rPr lang="en-US" smtClean="0"/>
              <a:pPr/>
              <a:t>12</a:t>
            </a:fld>
            <a:endParaRPr lang="en-US" dirty="0"/>
          </a:p>
        </p:txBody>
      </p:sp>
      <p:pic>
        <p:nvPicPr>
          <p:cNvPr id="6" name="Picture 5">
            <a:extLst>
              <a:ext uri="{FF2B5EF4-FFF2-40B4-BE49-F238E27FC236}">
                <a16:creationId xmlns:a16="http://schemas.microsoft.com/office/drawing/2014/main" id="{5AF5090D-453C-458F-BA7D-54116B49FDB9}"/>
              </a:ext>
            </a:extLst>
          </p:cNvPr>
          <p:cNvPicPr>
            <a:picLocks noChangeAspect="1"/>
          </p:cNvPicPr>
          <p:nvPr/>
        </p:nvPicPr>
        <p:blipFill>
          <a:blip r:embed="rId2"/>
          <a:stretch>
            <a:fillRect/>
          </a:stretch>
        </p:blipFill>
        <p:spPr>
          <a:xfrm>
            <a:off x="812881" y="1885216"/>
            <a:ext cx="11153896" cy="3038475"/>
          </a:xfrm>
          <a:prstGeom prst="rect">
            <a:avLst/>
          </a:prstGeom>
        </p:spPr>
      </p:pic>
    </p:spTree>
    <p:extLst>
      <p:ext uri="{BB962C8B-B14F-4D97-AF65-F5344CB8AC3E}">
        <p14:creationId xmlns:p14="http://schemas.microsoft.com/office/powerpoint/2010/main" val="179484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693D-4FE2-4E10-B17C-D0BA7C4C0712}"/>
              </a:ext>
            </a:extLst>
          </p:cNvPr>
          <p:cNvSpPr>
            <a:spLocks noGrp="1"/>
          </p:cNvSpPr>
          <p:nvPr>
            <p:ph type="title"/>
          </p:nvPr>
        </p:nvSpPr>
        <p:spPr>
          <a:xfrm>
            <a:off x="812881" y="768365"/>
            <a:ext cx="14896042" cy="1335973"/>
          </a:xfrm>
        </p:spPr>
        <p:txBody>
          <a:bodyPr/>
          <a:lstStyle/>
          <a:p>
            <a:r>
              <a:rPr lang="en-US" dirty="0"/>
              <a:t>Using [] to match single characters from a list</a:t>
            </a:r>
            <a:endParaRPr lang="en-CA" dirty="0"/>
          </a:p>
        </p:txBody>
      </p:sp>
      <p:sp>
        <p:nvSpPr>
          <p:cNvPr id="3" name="Text Placeholder 2">
            <a:extLst>
              <a:ext uri="{FF2B5EF4-FFF2-40B4-BE49-F238E27FC236}">
                <a16:creationId xmlns:a16="http://schemas.microsoft.com/office/drawing/2014/main" id="{17126BCD-0200-452A-8EAD-3EBC3A5CE6AE}"/>
              </a:ext>
            </a:extLst>
          </p:cNvPr>
          <p:cNvSpPr>
            <a:spLocks noGrp="1"/>
          </p:cNvSpPr>
          <p:nvPr>
            <p:ph type="body" sz="quarter" idx="15"/>
          </p:nvPr>
        </p:nvSpPr>
        <p:spPr>
          <a:xfrm>
            <a:off x="930112" y="1701150"/>
            <a:ext cx="14157487" cy="6270542"/>
          </a:xfrm>
        </p:spPr>
        <p:txBody>
          <a:bodyPr/>
          <a:lstStyle/>
          <a:p>
            <a:pPr marL="457200" indent="-457200">
              <a:buFont typeface="Wingdings" panose="05000000000000000000" pitchFamily="2" charset="2"/>
              <a:buChar char="Ø"/>
            </a:pPr>
            <a:r>
              <a:rPr lang="en-US" dirty="0"/>
              <a:t>As a GLOB metacharacter pair, the square brackets [] </a:t>
            </a:r>
            <a:r>
              <a:rPr lang="en-US" dirty="0">
                <a:highlight>
                  <a:srgbClr val="FFFF00"/>
                </a:highlight>
              </a:rPr>
              <a:t>match exactly one character in a name from a list of characters</a:t>
            </a:r>
            <a:r>
              <a:rPr lang="en-US" dirty="0"/>
              <a:t>. The list of characters can never match the leading period on a hidden name, so echo [.] never shows the current directory name . that is a single period.</a:t>
            </a:r>
          </a:p>
          <a:p>
            <a:pPr marL="457200" indent="-457200">
              <a:buFont typeface="Wingdings" panose="05000000000000000000" pitchFamily="2" charset="2"/>
              <a:buChar char="Ø"/>
            </a:pPr>
            <a:r>
              <a:rPr lang="en-US" dirty="0"/>
              <a:t>The GLOB pattern [</a:t>
            </a:r>
            <a:r>
              <a:rPr lang="en-US" dirty="0" err="1"/>
              <a:t>abc</a:t>
            </a:r>
            <a:r>
              <a:rPr lang="en-US" dirty="0"/>
              <a:t>] does not match the three-character name </a:t>
            </a:r>
            <a:r>
              <a:rPr lang="en-US" dirty="0" err="1"/>
              <a:t>abc</a:t>
            </a:r>
            <a:r>
              <a:rPr lang="en-US" dirty="0"/>
              <a:t>; it matches only the one-character names a or b or c:</a:t>
            </a:r>
          </a:p>
          <a:p>
            <a:endParaRPr lang="en-CA" dirty="0"/>
          </a:p>
        </p:txBody>
      </p:sp>
      <p:sp>
        <p:nvSpPr>
          <p:cNvPr id="5" name="Slide Number Placeholder 4">
            <a:extLst>
              <a:ext uri="{FF2B5EF4-FFF2-40B4-BE49-F238E27FC236}">
                <a16:creationId xmlns:a16="http://schemas.microsoft.com/office/drawing/2014/main" id="{8979E8EC-4345-4550-A1FF-B396957F9283}"/>
              </a:ext>
            </a:extLst>
          </p:cNvPr>
          <p:cNvSpPr>
            <a:spLocks noGrp="1"/>
          </p:cNvSpPr>
          <p:nvPr>
            <p:ph type="sldNum" sz="quarter" idx="19"/>
          </p:nvPr>
        </p:nvSpPr>
        <p:spPr/>
        <p:txBody>
          <a:bodyPr/>
          <a:lstStyle/>
          <a:p>
            <a:fld id="{DEF3F5F5-7776-394F-A41F-3BAFC9CC9F8E}" type="slidenum">
              <a:rPr lang="en-US" smtClean="0"/>
              <a:pPr/>
              <a:t>13</a:t>
            </a:fld>
            <a:endParaRPr lang="en-US" dirty="0"/>
          </a:p>
        </p:txBody>
      </p:sp>
      <p:pic>
        <p:nvPicPr>
          <p:cNvPr id="7" name="Picture 6">
            <a:extLst>
              <a:ext uri="{FF2B5EF4-FFF2-40B4-BE49-F238E27FC236}">
                <a16:creationId xmlns:a16="http://schemas.microsoft.com/office/drawing/2014/main" id="{74CA8B20-4796-425F-9032-FFD992281D73}"/>
              </a:ext>
            </a:extLst>
          </p:cNvPr>
          <p:cNvPicPr>
            <a:picLocks noChangeAspect="1"/>
          </p:cNvPicPr>
          <p:nvPr/>
        </p:nvPicPr>
        <p:blipFill>
          <a:blip r:embed="rId2"/>
          <a:stretch>
            <a:fillRect/>
          </a:stretch>
        </p:blipFill>
        <p:spPr>
          <a:xfrm>
            <a:off x="930111" y="5439508"/>
            <a:ext cx="9265457" cy="2003342"/>
          </a:xfrm>
          <a:prstGeom prst="rect">
            <a:avLst/>
          </a:prstGeom>
        </p:spPr>
      </p:pic>
    </p:spTree>
    <p:extLst>
      <p:ext uri="{BB962C8B-B14F-4D97-AF65-F5344CB8AC3E}">
        <p14:creationId xmlns:p14="http://schemas.microsoft.com/office/powerpoint/2010/main" val="157114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0402-6FB1-4AFD-936C-EBD8DDE878CF}"/>
              </a:ext>
            </a:extLst>
          </p:cNvPr>
          <p:cNvSpPr>
            <a:spLocks noGrp="1"/>
          </p:cNvSpPr>
          <p:nvPr>
            <p:ph type="title"/>
          </p:nvPr>
        </p:nvSpPr>
        <p:spPr>
          <a:xfrm>
            <a:off x="785732" y="287719"/>
            <a:ext cx="14743642" cy="1335973"/>
          </a:xfrm>
        </p:spPr>
        <p:txBody>
          <a:bodyPr/>
          <a:lstStyle/>
          <a:p>
            <a:r>
              <a:rPr lang="en-US" dirty="0"/>
              <a:t>Using [] to match single characters from a list</a:t>
            </a:r>
            <a:endParaRPr lang="en-CA" dirty="0"/>
          </a:p>
        </p:txBody>
      </p:sp>
      <p:sp>
        <p:nvSpPr>
          <p:cNvPr id="3" name="Text Placeholder 2">
            <a:extLst>
              <a:ext uri="{FF2B5EF4-FFF2-40B4-BE49-F238E27FC236}">
                <a16:creationId xmlns:a16="http://schemas.microsoft.com/office/drawing/2014/main" id="{378D82D2-A034-483A-82E7-E2FF811452C0}"/>
              </a:ext>
            </a:extLst>
          </p:cNvPr>
          <p:cNvSpPr>
            <a:spLocks noGrp="1"/>
          </p:cNvSpPr>
          <p:nvPr>
            <p:ph type="body" sz="quarter" idx="15"/>
          </p:nvPr>
        </p:nvSpPr>
        <p:spPr>
          <a:xfrm>
            <a:off x="728214" y="1449377"/>
            <a:ext cx="15444706" cy="6440254"/>
          </a:xfrm>
        </p:spPr>
        <p:txBody>
          <a:bodyPr/>
          <a:lstStyle/>
          <a:p>
            <a:pPr marL="457200" indent="-457200">
              <a:buFont typeface="Wingdings" panose="05000000000000000000" pitchFamily="2" charset="2"/>
              <a:buChar char="Ø"/>
            </a:pPr>
            <a:r>
              <a:rPr lang="en-US" dirty="0">
                <a:highlight>
                  <a:srgbClr val="FFFF00"/>
                </a:highlight>
              </a:rPr>
              <a:t>No matter how many characters are in the list</a:t>
            </a:r>
            <a:r>
              <a:rPr lang="en-US" dirty="0"/>
              <a:t>, a [list] pattern will only match exactly one of the characters in the list, not more than one, not less.</a:t>
            </a:r>
          </a:p>
          <a:p>
            <a:pPr marL="457200" indent="-457200">
              <a:buFont typeface="Wingdings" panose="05000000000000000000" pitchFamily="2" charset="2"/>
              <a:buChar char="Ø"/>
            </a:pPr>
            <a:r>
              <a:rPr lang="en-US" dirty="0"/>
              <a:t>The GLOB patterns [</a:t>
            </a:r>
            <a:r>
              <a:rPr lang="en-US" dirty="0" err="1"/>
              <a:t>aA</a:t>
            </a:r>
            <a:r>
              <a:rPr lang="en-US" dirty="0"/>
              <a:t>] and [a][A] are very different:</a:t>
            </a:r>
          </a:p>
          <a:p>
            <a:pPr marL="457200" indent="-457200">
              <a:buFont typeface="Arial" panose="020B0604020202020204" pitchFamily="34" charset="0"/>
              <a:buChar char="•"/>
            </a:pPr>
            <a:r>
              <a:rPr lang="en-US" dirty="0"/>
              <a:t>The GLOB pattern [</a:t>
            </a:r>
            <a:r>
              <a:rPr lang="en-US" dirty="0" err="1"/>
              <a:t>aA</a:t>
            </a:r>
            <a:r>
              <a:rPr lang="en-US" dirty="0"/>
              <a:t>] is one list, so it matches only one-character names. It    matches any one character from the list [</a:t>
            </a:r>
            <a:r>
              <a:rPr lang="en-US" dirty="0" err="1"/>
              <a:t>aA</a:t>
            </a:r>
            <a:r>
              <a:rPr lang="en-US" dirty="0"/>
              <a:t>], so it matches any one-character name that is either a or A.</a:t>
            </a:r>
          </a:p>
          <a:p>
            <a:pPr marL="457200" indent="-457200">
              <a:buFont typeface="Arial" panose="020B0604020202020204" pitchFamily="34" charset="0"/>
              <a:buChar char="•"/>
            </a:pPr>
            <a:r>
              <a:rPr lang="en-US" dirty="0"/>
              <a:t>The odd GLOB pattern [a][A] is made up of two lists, so it matches only two-character names. It matches only the two-character name </a:t>
            </a:r>
            <a:r>
              <a:rPr lang="en-US" dirty="0" err="1"/>
              <a:t>aA</a:t>
            </a:r>
            <a:r>
              <a:rPr lang="en-US" dirty="0"/>
              <a:t> that is made up of a (taken from the first list) followed by A (taken from the second list). It only matches </a:t>
            </a:r>
            <a:r>
              <a:rPr lang="en-US" dirty="0" err="1"/>
              <a:t>aA</a:t>
            </a:r>
            <a:r>
              <a:rPr lang="en-US" dirty="0"/>
              <a:t>.</a:t>
            </a:r>
            <a:endParaRPr lang="en-CA" dirty="0"/>
          </a:p>
        </p:txBody>
      </p:sp>
      <p:sp>
        <p:nvSpPr>
          <p:cNvPr id="5" name="Slide Number Placeholder 4">
            <a:extLst>
              <a:ext uri="{FF2B5EF4-FFF2-40B4-BE49-F238E27FC236}">
                <a16:creationId xmlns:a16="http://schemas.microsoft.com/office/drawing/2014/main" id="{99801152-888B-48B6-900E-8ECB88BB169F}"/>
              </a:ext>
            </a:extLst>
          </p:cNvPr>
          <p:cNvSpPr>
            <a:spLocks noGrp="1"/>
          </p:cNvSpPr>
          <p:nvPr>
            <p:ph type="sldNum" sz="quarter" idx="19"/>
          </p:nvPr>
        </p:nvSpPr>
        <p:spPr/>
        <p:txBody>
          <a:bodyPr/>
          <a:lstStyle/>
          <a:p>
            <a:fld id="{DEF3F5F5-7776-394F-A41F-3BAFC9CC9F8E}" type="slidenum">
              <a:rPr lang="en-US" smtClean="0"/>
              <a:pPr/>
              <a:t>14</a:t>
            </a:fld>
            <a:endParaRPr lang="en-US" dirty="0"/>
          </a:p>
        </p:txBody>
      </p:sp>
    </p:spTree>
    <p:extLst>
      <p:ext uri="{BB962C8B-B14F-4D97-AF65-F5344CB8AC3E}">
        <p14:creationId xmlns:p14="http://schemas.microsoft.com/office/powerpoint/2010/main" val="168417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5246-EAF9-4F92-964B-E95CC4715017}"/>
              </a:ext>
            </a:extLst>
          </p:cNvPr>
          <p:cNvSpPr>
            <a:spLocks noGrp="1"/>
          </p:cNvSpPr>
          <p:nvPr>
            <p:ph type="title"/>
          </p:nvPr>
        </p:nvSpPr>
        <p:spPr>
          <a:xfrm>
            <a:off x="463648" y="272693"/>
            <a:ext cx="9475914" cy="1335973"/>
          </a:xfrm>
        </p:spPr>
        <p:txBody>
          <a:bodyPr/>
          <a:lstStyle/>
          <a:p>
            <a:r>
              <a:rPr lang="en-CA" dirty="0"/>
              <a:t>Example</a:t>
            </a:r>
          </a:p>
        </p:txBody>
      </p:sp>
      <p:sp>
        <p:nvSpPr>
          <p:cNvPr id="5" name="Slide Number Placeholder 4">
            <a:extLst>
              <a:ext uri="{FF2B5EF4-FFF2-40B4-BE49-F238E27FC236}">
                <a16:creationId xmlns:a16="http://schemas.microsoft.com/office/drawing/2014/main" id="{1B36DEF7-D13B-48CC-8C59-FB4B91FD264C}"/>
              </a:ext>
            </a:extLst>
          </p:cNvPr>
          <p:cNvSpPr>
            <a:spLocks noGrp="1"/>
          </p:cNvSpPr>
          <p:nvPr>
            <p:ph type="sldNum" sz="quarter" idx="19"/>
          </p:nvPr>
        </p:nvSpPr>
        <p:spPr/>
        <p:txBody>
          <a:bodyPr/>
          <a:lstStyle/>
          <a:p>
            <a:fld id="{DEF3F5F5-7776-394F-A41F-3BAFC9CC9F8E}" type="slidenum">
              <a:rPr lang="en-US" smtClean="0"/>
              <a:pPr/>
              <a:t>15</a:t>
            </a:fld>
            <a:endParaRPr lang="en-US" dirty="0"/>
          </a:p>
        </p:txBody>
      </p:sp>
      <p:pic>
        <p:nvPicPr>
          <p:cNvPr id="7" name="Picture 6">
            <a:extLst>
              <a:ext uri="{FF2B5EF4-FFF2-40B4-BE49-F238E27FC236}">
                <a16:creationId xmlns:a16="http://schemas.microsoft.com/office/drawing/2014/main" id="{D2AA7EB7-D0DC-435B-9A91-0714F28A6CEC}"/>
              </a:ext>
            </a:extLst>
          </p:cNvPr>
          <p:cNvPicPr>
            <a:picLocks noChangeAspect="1"/>
          </p:cNvPicPr>
          <p:nvPr/>
        </p:nvPicPr>
        <p:blipFill>
          <a:blip r:embed="rId2"/>
          <a:stretch>
            <a:fillRect/>
          </a:stretch>
        </p:blipFill>
        <p:spPr>
          <a:xfrm>
            <a:off x="285606" y="1470147"/>
            <a:ext cx="15686375" cy="3242530"/>
          </a:xfrm>
          <a:prstGeom prst="rect">
            <a:avLst/>
          </a:prstGeom>
        </p:spPr>
      </p:pic>
    </p:spTree>
    <p:extLst>
      <p:ext uri="{BB962C8B-B14F-4D97-AF65-F5344CB8AC3E}">
        <p14:creationId xmlns:p14="http://schemas.microsoft.com/office/powerpoint/2010/main" val="31063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6A86-3C7E-475C-9A05-1506F633B823}"/>
              </a:ext>
            </a:extLst>
          </p:cNvPr>
          <p:cNvSpPr>
            <a:spLocks noGrp="1"/>
          </p:cNvSpPr>
          <p:nvPr>
            <p:ph type="title"/>
          </p:nvPr>
        </p:nvSpPr>
        <p:spPr/>
        <p:txBody>
          <a:bodyPr/>
          <a:lstStyle/>
          <a:p>
            <a:r>
              <a:rPr lang="en-CA" dirty="0"/>
              <a:t>Example </a:t>
            </a:r>
          </a:p>
        </p:txBody>
      </p:sp>
      <p:pic>
        <p:nvPicPr>
          <p:cNvPr id="6" name="Picture 5">
            <a:extLst>
              <a:ext uri="{FF2B5EF4-FFF2-40B4-BE49-F238E27FC236}">
                <a16:creationId xmlns:a16="http://schemas.microsoft.com/office/drawing/2014/main" id="{9EEEDC8C-FD61-42A0-B9CA-72E3BCB7FDE6}"/>
              </a:ext>
            </a:extLst>
          </p:cNvPr>
          <p:cNvPicPr>
            <a:picLocks noChangeAspect="1"/>
          </p:cNvPicPr>
          <p:nvPr/>
        </p:nvPicPr>
        <p:blipFill>
          <a:blip r:embed="rId2"/>
          <a:stretch>
            <a:fillRect/>
          </a:stretch>
        </p:blipFill>
        <p:spPr>
          <a:xfrm>
            <a:off x="551289" y="1535768"/>
            <a:ext cx="11172485" cy="2467662"/>
          </a:xfrm>
          <a:prstGeom prst="rect">
            <a:avLst/>
          </a:prstGeom>
        </p:spPr>
      </p:pic>
      <p:sp>
        <p:nvSpPr>
          <p:cNvPr id="5" name="Slide Number Placeholder 4">
            <a:extLst>
              <a:ext uri="{FF2B5EF4-FFF2-40B4-BE49-F238E27FC236}">
                <a16:creationId xmlns:a16="http://schemas.microsoft.com/office/drawing/2014/main" id="{46D82458-024E-4601-BCDC-B969039156A8}"/>
              </a:ext>
            </a:extLst>
          </p:cNvPr>
          <p:cNvSpPr>
            <a:spLocks noGrp="1"/>
          </p:cNvSpPr>
          <p:nvPr>
            <p:ph type="sldNum" sz="quarter" idx="19"/>
          </p:nvPr>
        </p:nvSpPr>
        <p:spPr/>
        <p:txBody>
          <a:bodyPr/>
          <a:lstStyle/>
          <a:p>
            <a:fld id="{DEF3F5F5-7776-394F-A41F-3BAFC9CC9F8E}" type="slidenum">
              <a:rPr lang="en-US" smtClean="0"/>
              <a:pPr/>
              <a:t>16</a:t>
            </a:fld>
            <a:endParaRPr lang="en-US" dirty="0"/>
          </a:p>
        </p:txBody>
      </p:sp>
      <p:pic>
        <p:nvPicPr>
          <p:cNvPr id="8" name="Picture 7">
            <a:extLst>
              <a:ext uri="{FF2B5EF4-FFF2-40B4-BE49-F238E27FC236}">
                <a16:creationId xmlns:a16="http://schemas.microsoft.com/office/drawing/2014/main" id="{01D6C23D-73D3-4A3D-8BDD-1CC7B52ABFB8}"/>
              </a:ext>
            </a:extLst>
          </p:cNvPr>
          <p:cNvPicPr>
            <a:picLocks noChangeAspect="1"/>
          </p:cNvPicPr>
          <p:nvPr/>
        </p:nvPicPr>
        <p:blipFill>
          <a:blip r:embed="rId3"/>
          <a:stretch>
            <a:fillRect/>
          </a:stretch>
        </p:blipFill>
        <p:spPr>
          <a:xfrm>
            <a:off x="551289" y="4281856"/>
            <a:ext cx="9531737" cy="1717430"/>
          </a:xfrm>
          <a:prstGeom prst="rect">
            <a:avLst/>
          </a:prstGeom>
        </p:spPr>
      </p:pic>
    </p:spTree>
    <p:extLst>
      <p:ext uri="{BB962C8B-B14F-4D97-AF65-F5344CB8AC3E}">
        <p14:creationId xmlns:p14="http://schemas.microsoft.com/office/powerpoint/2010/main" val="191486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9483D5-AFE1-45B8-BB2D-9801D6DF267D}"/>
              </a:ext>
            </a:extLst>
          </p:cNvPr>
          <p:cNvPicPr>
            <a:picLocks noChangeAspect="1"/>
          </p:cNvPicPr>
          <p:nvPr/>
        </p:nvPicPr>
        <p:blipFill>
          <a:blip r:embed="rId2"/>
          <a:stretch>
            <a:fillRect/>
          </a:stretch>
        </p:blipFill>
        <p:spPr>
          <a:xfrm>
            <a:off x="918368" y="1947175"/>
            <a:ext cx="14432991" cy="667071"/>
          </a:xfrm>
          <a:prstGeom prst="rect">
            <a:avLst/>
          </a:prstGeom>
        </p:spPr>
      </p:pic>
      <p:sp>
        <p:nvSpPr>
          <p:cNvPr id="2" name="Title 1">
            <a:extLst>
              <a:ext uri="{FF2B5EF4-FFF2-40B4-BE49-F238E27FC236}">
                <a16:creationId xmlns:a16="http://schemas.microsoft.com/office/drawing/2014/main" id="{B9C941E1-A22F-42A6-AE69-5AC7BC6C8FBA}"/>
              </a:ext>
            </a:extLst>
          </p:cNvPr>
          <p:cNvSpPr>
            <a:spLocks noGrp="1"/>
          </p:cNvSpPr>
          <p:nvPr>
            <p:ph type="title"/>
          </p:nvPr>
        </p:nvSpPr>
        <p:spPr>
          <a:xfrm>
            <a:off x="812881" y="768365"/>
            <a:ext cx="14614688" cy="1335973"/>
          </a:xfrm>
        </p:spPr>
        <p:txBody>
          <a:bodyPr/>
          <a:lstStyle/>
          <a:p>
            <a:r>
              <a:rPr lang="en-US" dirty="0"/>
              <a:t>Using [] to match single characters from a list</a:t>
            </a:r>
            <a:endParaRPr lang="en-CA" dirty="0"/>
          </a:p>
        </p:txBody>
      </p:sp>
      <p:sp>
        <p:nvSpPr>
          <p:cNvPr id="5" name="Slide Number Placeholder 4">
            <a:extLst>
              <a:ext uri="{FF2B5EF4-FFF2-40B4-BE49-F238E27FC236}">
                <a16:creationId xmlns:a16="http://schemas.microsoft.com/office/drawing/2014/main" id="{61B741F9-F96B-4F12-955E-762DFE2807CA}"/>
              </a:ext>
            </a:extLst>
          </p:cNvPr>
          <p:cNvSpPr>
            <a:spLocks noGrp="1"/>
          </p:cNvSpPr>
          <p:nvPr>
            <p:ph type="sldNum" sz="quarter" idx="19"/>
          </p:nvPr>
        </p:nvSpPr>
        <p:spPr/>
        <p:txBody>
          <a:bodyPr/>
          <a:lstStyle/>
          <a:p>
            <a:fld id="{DEF3F5F5-7776-394F-A41F-3BAFC9CC9F8E}" type="slidenum">
              <a:rPr lang="en-US" smtClean="0"/>
              <a:pPr/>
              <a:t>17</a:t>
            </a:fld>
            <a:endParaRPr lang="en-US" dirty="0"/>
          </a:p>
        </p:txBody>
      </p:sp>
      <p:pic>
        <p:nvPicPr>
          <p:cNvPr id="7" name="Picture 6">
            <a:extLst>
              <a:ext uri="{FF2B5EF4-FFF2-40B4-BE49-F238E27FC236}">
                <a16:creationId xmlns:a16="http://schemas.microsoft.com/office/drawing/2014/main" id="{5BF10F1B-16C7-4ED8-9A82-BBA1CCCEA412}"/>
              </a:ext>
            </a:extLst>
          </p:cNvPr>
          <p:cNvPicPr>
            <a:picLocks noChangeAspect="1"/>
          </p:cNvPicPr>
          <p:nvPr/>
        </p:nvPicPr>
        <p:blipFill>
          <a:blip r:embed="rId3"/>
          <a:stretch>
            <a:fillRect/>
          </a:stretch>
        </p:blipFill>
        <p:spPr>
          <a:xfrm>
            <a:off x="812880" y="3404492"/>
            <a:ext cx="14572701" cy="2256080"/>
          </a:xfrm>
          <a:prstGeom prst="rect">
            <a:avLst/>
          </a:prstGeom>
        </p:spPr>
      </p:pic>
    </p:spTree>
    <p:extLst>
      <p:ext uri="{BB962C8B-B14F-4D97-AF65-F5344CB8AC3E}">
        <p14:creationId xmlns:p14="http://schemas.microsoft.com/office/powerpoint/2010/main" val="1476991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37AC-28CA-47B5-953F-51BC2A45B212}"/>
              </a:ext>
            </a:extLst>
          </p:cNvPr>
          <p:cNvSpPr>
            <a:spLocks noGrp="1"/>
          </p:cNvSpPr>
          <p:nvPr>
            <p:ph type="title"/>
          </p:nvPr>
        </p:nvSpPr>
        <p:spPr>
          <a:xfrm>
            <a:off x="297065" y="272693"/>
            <a:ext cx="14274720" cy="1335973"/>
          </a:xfrm>
        </p:spPr>
        <p:txBody>
          <a:bodyPr/>
          <a:lstStyle/>
          <a:p>
            <a:r>
              <a:rPr lang="en-US" dirty="0"/>
              <a:t>Verifying GLOB patterns before using them</a:t>
            </a:r>
            <a:endParaRPr lang="en-CA" dirty="0"/>
          </a:p>
        </p:txBody>
      </p:sp>
      <p:sp>
        <p:nvSpPr>
          <p:cNvPr id="3" name="Text Placeholder 2">
            <a:extLst>
              <a:ext uri="{FF2B5EF4-FFF2-40B4-BE49-F238E27FC236}">
                <a16:creationId xmlns:a16="http://schemas.microsoft.com/office/drawing/2014/main" id="{BEAC98A5-605A-458C-B91D-701EECF4B912}"/>
              </a:ext>
            </a:extLst>
          </p:cNvPr>
          <p:cNvSpPr>
            <a:spLocks noGrp="1"/>
          </p:cNvSpPr>
          <p:nvPr>
            <p:ph type="body" sz="quarter" idx="15"/>
          </p:nvPr>
        </p:nvSpPr>
        <p:spPr>
          <a:xfrm>
            <a:off x="463648" y="1645789"/>
            <a:ext cx="15303890" cy="5130800"/>
          </a:xfrm>
        </p:spPr>
        <p:txBody>
          <a:bodyPr/>
          <a:lstStyle/>
          <a:p>
            <a:pPr marL="457200" indent="-457200">
              <a:buFont typeface="Wingdings" panose="05000000000000000000" pitchFamily="2" charset="2"/>
              <a:buChar char="Ø"/>
            </a:pPr>
            <a:r>
              <a:rPr lang="en-US" dirty="0"/>
              <a:t>Until you are sure you know how the shell uses GLOB patterns to match names, use the </a:t>
            </a:r>
            <a:r>
              <a:rPr lang="en-US" b="1" dirty="0"/>
              <a:t>echo </a:t>
            </a:r>
            <a:r>
              <a:rPr lang="en-US" dirty="0"/>
              <a:t>or </a:t>
            </a:r>
            <a:r>
              <a:rPr lang="en-US" b="1" dirty="0"/>
              <a:t>ls </a:t>
            </a:r>
            <a:r>
              <a:rPr lang="en-US" dirty="0"/>
              <a:t>command to see what names are being matched (if any). Before you do any of these commands using a GLOB pattern:</a:t>
            </a:r>
            <a:endParaRPr lang="en-CA" dirty="0"/>
          </a:p>
        </p:txBody>
      </p:sp>
      <p:sp>
        <p:nvSpPr>
          <p:cNvPr id="5" name="Slide Number Placeholder 4">
            <a:extLst>
              <a:ext uri="{FF2B5EF4-FFF2-40B4-BE49-F238E27FC236}">
                <a16:creationId xmlns:a16="http://schemas.microsoft.com/office/drawing/2014/main" id="{0EAFB6B8-F375-4528-9062-B32FB553EF41}"/>
              </a:ext>
            </a:extLst>
          </p:cNvPr>
          <p:cNvSpPr>
            <a:spLocks noGrp="1"/>
          </p:cNvSpPr>
          <p:nvPr>
            <p:ph type="sldNum" sz="quarter" idx="19"/>
          </p:nvPr>
        </p:nvSpPr>
        <p:spPr/>
        <p:txBody>
          <a:bodyPr/>
          <a:lstStyle/>
          <a:p>
            <a:fld id="{DEF3F5F5-7776-394F-A41F-3BAFC9CC9F8E}" type="slidenum">
              <a:rPr lang="en-US" smtClean="0"/>
              <a:pPr/>
              <a:t>18</a:t>
            </a:fld>
            <a:endParaRPr lang="en-US" dirty="0"/>
          </a:p>
        </p:txBody>
      </p:sp>
      <p:pic>
        <p:nvPicPr>
          <p:cNvPr id="6" name="Picture 5">
            <a:extLst>
              <a:ext uri="{FF2B5EF4-FFF2-40B4-BE49-F238E27FC236}">
                <a16:creationId xmlns:a16="http://schemas.microsoft.com/office/drawing/2014/main" id="{94FAB202-8766-4751-8BC3-C8020835ED25}"/>
              </a:ext>
            </a:extLst>
          </p:cNvPr>
          <p:cNvPicPr>
            <a:picLocks noChangeAspect="1"/>
          </p:cNvPicPr>
          <p:nvPr/>
        </p:nvPicPr>
        <p:blipFill>
          <a:blip r:embed="rId3"/>
          <a:stretch>
            <a:fillRect/>
          </a:stretch>
        </p:blipFill>
        <p:spPr>
          <a:xfrm>
            <a:off x="2227284" y="3448050"/>
            <a:ext cx="10715625" cy="1123950"/>
          </a:xfrm>
          <a:prstGeom prst="rect">
            <a:avLst/>
          </a:prstGeom>
        </p:spPr>
      </p:pic>
      <p:sp>
        <p:nvSpPr>
          <p:cNvPr id="7" name="Rectangle 6">
            <a:extLst>
              <a:ext uri="{FF2B5EF4-FFF2-40B4-BE49-F238E27FC236}">
                <a16:creationId xmlns:a16="http://schemas.microsoft.com/office/drawing/2014/main" id="{17CF8950-CAD4-449C-A03F-6BF3B24D2FCD}"/>
              </a:ext>
            </a:extLst>
          </p:cNvPr>
          <p:cNvSpPr/>
          <p:nvPr/>
        </p:nvSpPr>
        <p:spPr>
          <a:xfrm>
            <a:off x="490050" y="4769372"/>
            <a:ext cx="15672588" cy="1046440"/>
          </a:xfrm>
          <a:prstGeom prst="rect">
            <a:avLst/>
          </a:prstGeom>
        </p:spPr>
        <p:txBody>
          <a:bodyPr wrap="square">
            <a:spAutoFit/>
          </a:bodyPr>
          <a:lstStyle/>
          <a:p>
            <a:pPr marL="457200" indent="-457200">
              <a:buFont typeface="Wingdings" panose="05000000000000000000" pitchFamily="2" charset="2"/>
              <a:buChar char="Ø"/>
            </a:pPr>
            <a:r>
              <a:rPr lang="en-US" dirty="0"/>
              <a:t>Try one of these harmless display commands to verify that the GLOB pattern matches the correct names:</a:t>
            </a:r>
            <a:endParaRPr lang="en-CA" dirty="0"/>
          </a:p>
        </p:txBody>
      </p:sp>
      <p:pic>
        <p:nvPicPr>
          <p:cNvPr id="8" name="Picture 7">
            <a:extLst>
              <a:ext uri="{FF2B5EF4-FFF2-40B4-BE49-F238E27FC236}">
                <a16:creationId xmlns:a16="http://schemas.microsoft.com/office/drawing/2014/main" id="{2E73DB93-74D9-4859-AC6D-C4C6EA577169}"/>
              </a:ext>
            </a:extLst>
          </p:cNvPr>
          <p:cNvPicPr>
            <a:picLocks noChangeAspect="1"/>
          </p:cNvPicPr>
          <p:nvPr/>
        </p:nvPicPr>
        <p:blipFill>
          <a:blip r:embed="rId4"/>
          <a:stretch>
            <a:fillRect/>
          </a:stretch>
        </p:blipFill>
        <p:spPr>
          <a:xfrm>
            <a:off x="1411738" y="6030291"/>
            <a:ext cx="13613087" cy="960777"/>
          </a:xfrm>
          <a:prstGeom prst="rect">
            <a:avLst/>
          </a:prstGeom>
        </p:spPr>
      </p:pic>
      <p:sp>
        <p:nvSpPr>
          <p:cNvPr id="9" name="Rectangle 8">
            <a:extLst>
              <a:ext uri="{FF2B5EF4-FFF2-40B4-BE49-F238E27FC236}">
                <a16:creationId xmlns:a16="http://schemas.microsoft.com/office/drawing/2014/main" id="{550132FA-6E78-4653-A91C-0DDA7073D8F7}"/>
              </a:ext>
            </a:extLst>
          </p:cNvPr>
          <p:cNvSpPr/>
          <p:nvPr/>
        </p:nvSpPr>
        <p:spPr>
          <a:xfrm>
            <a:off x="463648" y="7021265"/>
            <a:ext cx="15303890" cy="1046440"/>
          </a:xfrm>
          <a:prstGeom prst="rect">
            <a:avLst/>
          </a:prstGeom>
        </p:spPr>
        <p:txBody>
          <a:bodyPr wrap="square">
            <a:spAutoFit/>
          </a:bodyPr>
          <a:lstStyle/>
          <a:p>
            <a:r>
              <a:rPr lang="en-US" dirty="0"/>
              <a:t>(The –d option makes ls show only the names of any directories, not their contents as it usually does.)</a:t>
            </a:r>
            <a:endParaRPr lang="en-CA" dirty="0"/>
          </a:p>
        </p:txBody>
      </p:sp>
    </p:spTree>
    <p:extLst>
      <p:ext uri="{BB962C8B-B14F-4D97-AF65-F5344CB8AC3E}">
        <p14:creationId xmlns:p14="http://schemas.microsoft.com/office/powerpoint/2010/main" val="3551657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E5A0-361A-4424-A3E6-0C5DFCE1C6AA}"/>
              </a:ext>
            </a:extLst>
          </p:cNvPr>
          <p:cNvSpPr>
            <a:spLocks noGrp="1"/>
          </p:cNvSpPr>
          <p:nvPr>
            <p:ph type="title"/>
          </p:nvPr>
        </p:nvSpPr>
        <p:spPr>
          <a:xfrm>
            <a:off x="474053" y="303369"/>
            <a:ext cx="13681595" cy="1335973"/>
          </a:xfrm>
        </p:spPr>
        <p:txBody>
          <a:bodyPr/>
          <a:lstStyle/>
          <a:p>
            <a:r>
              <a:rPr lang="en-US" dirty="0" err="1"/>
              <a:t>GLOBbing</a:t>
            </a:r>
            <a:r>
              <a:rPr lang="en-US" dirty="0"/>
              <a:t> is always done by the shell</a:t>
            </a:r>
            <a:endParaRPr lang="en-CA" dirty="0"/>
          </a:p>
        </p:txBody>
      </p:sp>
      <p:sp>
        <p:nvSpPr>
          <p:cNvPr id="3" name="Text Placeholder 2">
            <a:extLst>
              <a:ext uri="{FF2B5EF4-FFF2-40B4-BE49-F238E27FC236}">
                <a16:creationId xmlns:a16="http://schemas.microsoft.com/office/drawing/2014/main" id="{591CC91F-9D6C-42B0-8137-EFBE09932D27}"/>
              </a:ext>
            </a:extLst>
          </p:cNvPr>
          <p:cNvSpPr>
            <a:spLocks noGrp="1"/>
          </p:cNvSpPr>
          <p:nvPr>
            <p:ph type="body" sz="quarter" idx="15"/>
          </p:nvPr>
        </p:nvSpPr>
        <p:spPr>
          <a:xfrm>
            <a:off x="463647" y="1341852"/>
            <a:ext cx="15575423" cy="6652969"/>
          </a:xfrm>
        </p:spPr>
        <p:txBody>
          <a:bodyPr/>
          <a:lstStyle/>
          <a:p>
            <a:pPr marL="457200" indent="-457200">
              <a:buFont typeface="Wingdings" panose="05000000000000000000" pitchFamily="2" charset="2"/>
              <a:buChar char="Ø"/>
            </a:pPr>
            <a:r>
              <a:rPr lang="en-US" dirty="0"/>
              <a:t>Unlike DOS/Windows wildcarding, the GLOB features are done </a:t>
            </a:r>
            <a:r>
              <a:rPr lang="en-US" i="1" dirty="0"/>
              <a:t>by the shell</a:t>
            </a:r>
            <a:r>
              <a:rPr lang="en-US" dirty="0"/>
              <a:t>, not by the individual programs called by the shell.</a:t>
            </a:r>
          </a:p>
          <a:p>
            <a:pPr marL="457200" indent="-457200">
              <a:buFont typeface="Wingdings" panose="05000000000000000000" pitchFamily="2" charset="2"/>
              <a:buChar char="Ø"/>
            </a:pPr>
            <a:r>
              <a:rPr lang="en-US" dirty="0"/>
              <a:t>The shell will do this GLOB expansion irrespective of the name of the command being used, even if the command being used does not accept or process pathnames. The shell does not know which commands expect pathnames; the shell always expands tokens that have GLOB patterns in them, no matter what the command is. </a:t>
            </a:r>
          </a:p>
          <a:p>
            <a:r>
              <a:rPr lang="en-US" dirty="0"/>
              <a:t>Example:</a:t>
            </a:r>
          </a:p>
          <a:p>
            <a:endParaRPr lang="en-CA" dirty="0"/>
          </a:p>
        </p:txBody>
      </p:sp>
      <p:sp>
        <p:nvSpPr>
          <p:cNvPr id="5" name="Slide Number Placeholder 4">
            <a:extLst>
              <a:ext uri="{FF2B5EF4-FFF2-40B4-BE49-F238E27FC236}">
                <a16:creationId xmlns:a16="http://schemas.microsoft.com/office/drawing/2014/main" id="{9BE642A5-C502-45FC-8BFD-08081978DD5F}"/>
              </a:ext>
            </a:extLst>
          </p:cNvPr>
          <p:cNvSpPr>
            <a:spLocks noGrp="1"/>
          </p:cNvSpPr>
          <p:nvPr>
            <p:ph type="sldNum" sz="quarter" idx="19"/>
          </p:nvPr>
        </p:nvSpPr>
        <p:spPr/>
        <p:txBody>
          <a:bodyPr/>
          <a:lstStyle/>
          <a:p>
            <a:fld id="{DEF3F5F5-7776-394F-A41F-3BAFC9CC9F8E}" type="slidenum">
              <a:rPr lang="en-US" smtClean="0"/>
              <a:pPr/>
              <a:t>19</a:t>
            </a:fld>
            <a:endParaRPr lang="en-US" dirty="0"/>
          </a:p>
        </p:txBody>
      </p:sp>
      <p:pic>
        <p:nvPicPr>
          <p:cNvPr id="7" name="Picture 6">
            <a:extLst>
              <a:ext uri="{FF2B5EF4-FFF2-40B4-BE49-F238E27FC236}">
                <a16:creationId xmlns:a16="http://schemas.microsoft.com/office/drawing/2014/main" id="{78D8BC0A-4A43-4581-86E9-6F4F7679E141}"/>
              </a:ext>
            </a:extLst>
          </p:cNvPr>
          <p:cNvPicPr>
            <a:picLocks noChangeAspect="1"/>
          </p:cNvPicPr>
          <p:nvPr/>
        </p:nvPicPr>
        <p:blipFill>
          <a:blip r:embed="rId2"/>
          <a:stretch>
            <a:fillRect/>
          </a:stretch>
        </p:blipFill>
        <p:spPr>
          <a:xfrm>
            <a:off x="2509923" y="6275033"/>
            <a:ext cx="11237741" cy="610501"/>
          </a:xfrm>
          <a:prstGeom prst="rect">
            <a:avLst/>
          </a:prstGeom>
        </p:spPr>
      </p:pic>
    </p:spTree>
    <p:extLst>
      <p:ext uri="{BB962C8B-B14F-4D97-AF65-F5344CB8AC3E}">
        <p14:creationId xmlns:p14="http://schemas.microsoft.com/office/powerpoint/2010/main" val="93529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A4D94-6178-40D5-80F0-444F9D7DC8E7}"/>
              </a:ext>
            </a:extLst>
          </p:cNvPr>
          <p:cNvSpPr>
            <a:spLocks noGrp="1"/>
          </p:cNvSpPr>
          <p:nvPr>
            <p:ph type="title"/>
          </p:nvPr>
        </p:nvSpPr>
        <p:spPr/>
        <p:txBody>
          <a:bodyPr/>
          <a:lstStyle/>
          <a:p>
            <a:r>
              <a:rPr lang="en-CA" dirty="0"/>
              <a:t>Topics</a:t>
            </a:r>
          </a:p>
        </p:txBody>
      </p:sp>
      <p:sp>
        <p:nvSpPr>
          <p:cNvPr id="3" name="Text Placeholder 2">
            <a:extLst>
              <a:ext uri="{FF2B5EF4-FFF2-40B4-BE49-F238E27FC236}">
                <a16:creationId xmlns:a16="http://schemas.microsoft.com/office/drawing/2014/main" id="{49CDF557-4E5A-4681-ADE3-2591AC4F7375}"/>
              </a:ext>
            </a:extLst>
          </p:cNvPr>
          <p:cNvSpPr>
            <a:spLocks noGrp="1"/>
          </p:cNvSpPr>
          <p:nvPr>
            <p:ph type="body" sz="quarter" idx="15"/>
          </p:nvPr>
        </p:nvSpPr>
        <p:spPr/>
        <p:txBody>
          <a:bodyPr/>
          <a:lstStyle/>
          <a:p>
            <a:pPr marL="514350" indent="-514350">
              <a:buFont typeface="+mj-lt"/>
              <a:buAutoNum type="arabicPeriod"/>
            </a:pPr>
            <a:r>
              <a:rPr lang="en-CA" b="1" dirty="0" err="1"/>
              <a:t>Globbing</a:t>
            </a:r>
            <a:r>
              <a:rPr lang="en-CA" b="1" dirty="0"/>
              <a:t> (Shell GLOB Patterns)</a:t>
            </a:r>
          </a:p>
          <a:p>
            <a:pPr marL="514350" indent="-514350">
              <a:buFont typeface="+mj-lt"/>
              <a:buAutoNum type="arabicPeriod"/>
            </a:pPr>
            <a:r>
              <a:rPr lang="en-CA" b="1" dirty="0"/>
              <a:t>I/O Redirection</a:t>
            </a:r>
          </a:p>
          <a:p>
            <a:pPr marL="514350" indent="-514350">
              <a:buFont typeface="+mj-lt"/>
              <a:buAutoNum type="arabicPeriod"/>
            </a:pPr>
            <a:r>
              <a:rPr lang="en-CA" b="1" dirty="0"/>
              <a:t>Pipe Lining</a:t>
            </a:r>
          </a:p>
          <a:p>
            <a:pPr marL="514350" indent="-514350">
              <a:buFont typeface="+mj-lt"/>
              <a:buAutoNum type="arabicPeriod"/>
            </a:pPr>
            <a:r>
              <a:rPr lang="en-CA" b="1" dirty="0"/>
              <a:t>Command</a:t>
            </a:r>
          </a:p>
        </p:txBody>
      </p:sp>
      <p:sp>
        <p:nvSpPr>
          <p:cNvPr id="5" name="Slide Number Placeholder 4">
            <a:extLst>
              <a:ext uri="{FF2B5EF4-FFF2-40B4-BE49-F238E27FC236}">
                <a16:creationId xmlns:a16="http://schemas.microsoft.com/office/drawing/2014/main" id="{E2EDC380-0131-411F-A826-99F9ECAD11EC}"/>
              </a:ext>
            </a:extLst>
          </p:cNvPr>
          <p:cNvSpPr>
            <a:spLocks noGrp="1"/>
          </p:cNvSpPr>
          <p:nvPr>
            <p:ph type="sldNum" sz="quarter" idx="19"/>
          </p:nvPr>
        </p:nvSpPr>
        <p:spPr/>
        <p:txBody>
          <a:bodyPr/>
          <a:lstStyle/>
          <a:p>
            <a:fld id="{DEF3F5F5-7776-394F-A41F-3BAFC9CC9F8E}" type="slidenum">
              <a:rPr lang="en-US" smtClean="0"/>
              <a:pPr/>
              <a:t>2</a:t>
            </a:fld>
            <a:endParaRPr lang="en-US" dirty="0"/>
          </a:p>
        </p:txBody>
      </p:sp>
    </p:spTree>
    <p:extLst>
      <p:ext uri="{BB962C8B-B14F-4D97-AF65-F5344CB8AC3E}">
        <p14:creationId xmlns:p14="http://schemas.microsoft.com/office/powerpoint/2010/main" val="135673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1E17E-0125-4417-95AF-5622E0FCCBE0}"/>
              </a:ext>
            </a:extLst>
          </p:cNvPr>
          <p:cNvSpPr>
            <a:spLocks noGrp="1"/>
          </p:cNvSpPr>
          <p:nvPr>
            <p:ph type="title"/>
          </p:nvPr>
        </p:nvSpPr>
        <p:spPr>
          <a:xfrm>
            <a:off x="707229" y="434733"/>
            <a:ext cx="14843130" cy="1335973"/>
          </a:xfrm>
        </p:spPr>
        <p:txBody>
          <a:bodyPr/>
          <a:lstStyle/>
          <a:p>
            <a:r>
              <a:rPr lang="en-US" dirty="0"/>
              <a:t>Quoting to hide GLOB metacharacters</a:t>
            </a:r>
            <a:endParaRPr lang="en-CA" dirty="0"/>
          </a:p>
        </p:txBody>
      </p:sp>
      <p:sp>
        <p:nvSpPr>
          <p:cNvPr id="3" name="Text Placeholder 2">
            <a:extLst>
              <a:ext uri="{FF2B5EF4-FFF2-40B4-BE49-F238E27FC236}">
                <a16:creationId xmlns:a16="http://schemas.microsoft.com/office/drawing/2014/main" id="{7B41BDFC-13D2-411D-9F7A-A85157FCB461}"/>
              </a:ext>
            </a:extLst>
          </p:cNvPr>
          <p:cNvSpPr>
            <a:spLocks noGrp="1"/>
          </p:cNvSpPr>
          <p:nvPr>
            <p:ph type="body" sz="quarter" idx="15"/>
          </p:nvPr>
        </p:nvSpPr>
        <p:spPr>
          <a:xfrm>
            <a:off x="728214" y="1499973"/>
            <a:ext cx="15307128" cy="5130800"/>
          </a:xfrm>
        </p:spPr>
        <p:txBody>
          <a:bodyPr/>
          <a:lstStyle/>
          <a:p>
            <a:pPr marL="457200" indent="-457200">
              <a:buFont typeface="Wingdings" panose="05000000000000000000" pitchFamily="2" charset="2"/>
              <a:buChar char="Ø"/>
            </a:pPr>
            <a:r>
              <a:rPr lang="en-US" dirty="0"/>
              <a:t>If you do not want GLOB processing to happen, hide the GLOB characters from the shell by using quoting – surround the token with single or double quotes or precede each GLOB metacharacter with a backslash:</a:t>
            </a:r>
            <a:endParaRPr lang="en-CA" dirty="0"/>
          </a:p>
        </p:txBody>
      </p:sp>
      <p:sp>
        <p:nvSpPr>
          <p:cNvPr id="5" name="Slide Number Placeholder 4">
            <a:extLst>
              <a:ext uri="{FF2B5EF4-FFF2-40B4-BE49-F238E27FC236}">
                <a16:creationId xmlns:a16="http://schemas.microsoft.com/office/drawing/2014/main" id="{B1F8B712-2313-4192-A1AC-DD45DC54837D}"/>
              </a:ext>
            </a:extLst>
          </p:cNvPr>
          <p:cNvSpPr>
            <a:spLocks noGrp="1"/>
          </p:cNvSpPr>
          <p:nvPr>
            <p:ph type="sldNum" sz="quarter" idx="19"/>
          </p:nvPr>
        </p:nvSpPr>
        <p:spPr/>
        <p:txBody>
          <a:bodyPr/>
          <a:lstStyle/>
          <a:p>
            <a:fld id="{DEF3F5F5-7776-394F-A41F-3BAFC9CC9F8E}" type="slidenum">
              <a:rPr lang="en-US" smtClean="0"/>
              <a:pPr/>
              <a:t>20</a:t>
            </a:fld>
            <a:endParaRPr lang="en-US" dirty="0"/>
          </a:p>
        </p:txBody>
      </p:sp>
      <p:pic>
        <p:nvPicPr>
          <p:cNvPr id="6" name="Picture 5">
            <a:extLst>
              <a:ext uri="{FF2B5EF4-FFF2-40B4-BE49-F238E27FC236}">
                <a16:creationId xmlns:a16="http://schemas.microsoft.com/office/drawing/2014/main" id="{62E52CA7-5D1B-4EA6-8FD7-60C57B4E21AB}"/>
              </a:ext>
            </a:extLst>
          </p:cNvPr>
          <p:cNvPicPr>
            <a:picLocks noChangeAspect="1"/>
          </p:cNvPicPr>
          <p:nvPr/>
        </p:nvPicPr>
        <p:blipFill>
          <a:blip r:embed="rId2"/>
          <a:stretch>
            <a:fillRect/>
          </a:stretch>
        </p:blipFill>
        <p:spPr>
          <a:xfrm>
            <a:off x="3547268" y="3198753"/>
            <a:ext cx="8389360" cy="2066222"/>
          </a:xfrm>
          <a:prstGeom prst="rect">
            <a:avLst/>
          </a:prstGeom>
        </p:spPr>
      </p:pic>
      <p:sp>
        <p:nvSpPr>
          <p:cNvPr id="7" name="Rectangle 6">
            <a:extLst>
              <a:ext uri="{FF2B5EF4-FFF2-40B4-BE49-F238E27FC236}">
                <a16:creationId xmlns:a16="http://schemas.microsoft.com/office/drawing/2014/main" id="{78BF7F35-4590-45B6-A676-42D175F1FFB4}"/>
              </a:ext>
            </a:extLst>
          </p:cNvPr>
          <p:cNvSpPr/>
          <p:nvPr/>
        </p:nvSpPr>
        <p:spPr>
          <a:xfrm>
            <a:off x="1123091" y="5754898"/>
            <a:ext cx="14427267" cy="569387"/>
          </a:xfrm>
          <a:prstGeom prst="rect">
            <a:avLst/>
          </a:prstGeom>
        </p:spPr>
        <p:txBody>
          <a:bodyPr wrap="square">
            <a:spAutoFit/>
          </a:bodyPr>
          <a:lstStyle/>
          <a:p>
            <a:r>
              <a:rPr lang="en-US" dirty="0">
                <a:solidFill>
                  <a:srgbClr val="FF0000"/>
                </a:solidFill>
              </a:rPr>
              <a:t>NOTE:- GLOB metacharacters never match leading periods (hidden names)</a:t>
            </a:r>
            <a:endParaRPr lang="en-CA" dirty="0">
              <a:solidFill>
                <a:srgbClr val="FF0000"/>
              </a:solidFill>
            </a:endParaRPr>
          </a:p>
        </p:txBody>
      </p:sp>
    </p:spTree>
    <p:extLst>
      <p:ext uri="{BB962C8B-B14F-4D97-AF65-F5344CB8AC3E}">
        <p14:creationId xmlns:p14="http://schemas.microsoft.com/office/powerpoint/2010/main" val="188609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4B515-AE0A-41EE-9458-38BFB2AA3AA1}"/>
              </a:ext>
            </a:extLst>
          </p:cNvPr>
          <p:cNvSpPr>
            <a:spLocks noGrp="1"/>
          </p:cNvSpPr>
          <p:nvPr>
            <p:ph type="title"/>
          </p:nvPr>
        </p:nvSpPr>
        <p:spPr>
          <a:xfrm>
            <a:off x="463648" y="272693"/>
            <a:ext cx="14657778" cy="1335973"/>
          </a:xfrm>
        </p:spPr>
        <p:txBody>
          <a:bodyPr/>
          <a:lstStyle/>
          <a:p>
            <a:r>
              <a:rPr lang="en-US" dirty="0"/>
              <a:t>Unmatched GLOB patterns are passed unchanged</a:t>
            </a:r>
            <a:endParaRPr lang="en-CA" dirty="0"/>
          </a:p>
        </p:txBody>
      </p:sp>
      <p:sp>
        <p:nvSpPr>
          <p:cNvPr id="3" name="Text Placeholder 2">
            <a:extLst>
              <a:ext uri="{FF2B5EF4-FFF2-40B4-BE49-F238E27FC236}">
                <a16:creationId xmlns:a16="http://schemas.microsoft.com/office/drawing/2014/main" id="{AE6193D5-86F7-457A-A818-53F1615412A9}"/>
              </a:ext>
            </a:extLst>
          </p:cNvPr>
          <p:cNvSpPr>
            <a:spLocks noGrp="1"/>
          </p:cNvSpPr>
          <p:nvPr>
            <p:ph type="body" sz="quarter" idx="15"/>
          </p:nvPr>
        </p:nvSpPr>
        <p:spPr>
          <a:xfrm>
            <a:off x="608375" y="1022143"/>
            <a:ext cx="15040837" cy="5130800"/>
          </a:xfrm>
        </p:spPr>
        <p:txBody>
          <a:bodyPr/>
          <a:lstStyle/>
          <a:p>
            <a:pPr marL="457200" indent="-457200">
              <a:buFont typeface="Wingdings" panose="05000000000000000000" pitchFamily="2" charset="2"/>
              <a:buChar char="Ø"/>
            </a:pPr>
            <a:r>
              <a:rPr lang="en-US" sz="2800" dirty="0"/>
              <a:t>In Bourne-style shells (e.g. BASH on Linux), if the shell cannot match a </a:t>
            </a:r>
            <a:r>
              <a:rPr lang="en-US" sz="2800" dirty="0" err="1"/>
              <a:t>GLOBpattern</a:t>
            </a:r>
            <a:r>
              <a:rPr lang="en-US" sz="2800" dirty="0"/>
              <a:t> on the command line against any existing pathname, the GLOB pattern is silently left unchanged by the shell and passed unchanged to the command being used.</a:t>
            </a:r>
          </a:p>
          <a:p>
            <a:pPr marL="457200" indent="-457200">
              <a:buFont typeface="Wingdings" panose="05000000000000000000" pitchFamily="2" charset="2"/>
              <a:buChar char="Ø"/>
            </a:pPr>
            <a:r>
              <a:rPr lang="en-US" sz="2800" dirty="0"/>
              <a:t>No error message is generated by the shell by the failed GLOB; the command runs with the unchanged argument still containing the unmatched GLOB metacharacters. This is almost never what you want. For example:</a:t>
            </a:r>
            <a:endParaRPr lang="en-CA" sz="2800" dirty="0"/>
          </a:p>
        </p:txBody>
      </p:sp>
      <p:sp>
        <p:nvSpPr>
          <p:cNvPr id="5" name="Slide Number Placeholder 4">
            <a:extLst>
              <a:ext uri="{FF2B5EF4-FFF2-40B4-BE49-F238E27FC236}">
                <a16:creationId xmlns:a16="http://schemas.microsoft.com/office/drawing/2014/main" id="{D52D7AE0-FF1C-4628-AD7D-3A65CABCA9B6}"/>
              </a:ext>
            </a:extLst>
          </p:cNvPr>
          <p:cNvSpPr>
            <a:spLocks noGrp="1"/>
          </p:cNvSpPr>
          <p:nvPr>
            <p:ph type="sldNum" sz="quarter" idx="19"/>
          </p:nvPr>
        </p:nvSpPr>
        <p:spPr/>
        <p:txBody>
          <a:bodyPr/>
          <a:lstStyle/>
          <a:p>
            <a:fld id="{DEF3F5F5-7776-394F-A41F-3BAFC9CC9F8E}" type="slidenum">
              <a:rPr lang="en-US" smtClean="0"/>
              <a:pPr/>
              <a:t>21</a:t>
            </a:fld>
            <a:endParaRPr lang="en-US" dirty="0"/>
          </a:p>
        </p:txBody>
      </p:sp>
      <p:pic>
        <p:nvPicPr>
          <p:cNvPr id="6" name="Picture 5">
            <a:extLst>
              <a:ext uri="{FF2B5EF4-FFF2-40B4-BE49-F238E27FC236}">
                <a16:creationId xmlns:a16="http://schemas.microsoft.com/office/drawing/2014/main" id="{9C58ADA8-765E-4B3E-80EF-C3BD709B79CA}"/>
              </a:ext>
            </a:extLst>
          </p:cNvPr>
          <p:cNvPicPr>
            <a:picLocks noChangeAspect="1"/>
          </p:cNvPicPr>
          <p:nvPr/>
        </p:nvPicPr>
        <p:blipFill>
          <a:blip r:embed="rId2"/>
          <a:stretch>
            <a:fillRect/>
          </a:stretch>
        </p:blipFill>
        <p:spPr>
          <a:xfrm>
            <a:off x="2585115" y="4571999"/>
            <a:ext cx="13006878" cy="2743201"/>
          </a:xfrm>
          <a:prstGeom prst="rect">
            <a:avLst/>
          </a:prstGeom>
        </p:spPr>
      </p:pic>
    </p:spTree>
    <p:extLst>
      <p:ext uri="{BB962C8B-B14F-4D97-AF65-F5344CB8AC3E}">
        <p14:creationId xmlns:p14="http://schemas.microsoft.com/office/powerpoint/2010/main" val="2819088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F2391-5529-4E04-80D4-77BC3A9BC843}"/>
              </a:ext>
            </a:extLst>
          </p:cNvPr>
          <p:cNvSpPr>
            <a:spLocks noGrp="1"/>
          </p:cNvSpPr>
          <p:nvPr>
            <p:ph type="title"/>
          </p:nvPr>
        </p:nvSpPr>
        <p:spPr/>
        <p:txBody>
          <a:bodyPr/>
          <a:lstStyle/>
          <a:p>
            <a:r>
              <a:rPr lang="en-CA" sz="7200" dirty="0"/>
              <a:t>I/O Redirection</a:t>
            </a:r>
          </a:p>
        </p:txBody>
      </p:sp>
      <p:sp>
        <p:nvSpPr>
          <p:cNvPr id="4" name="Slide Number Placeholder 3">
            <a:extLst>
              <a:ext uri="{FF2B5EF4-FFF2-40B4-BE49-F238E27FC236}">
                <a16:creationId xmlns:a16="http://schemas.microsoft.com/office/drawing/2014/main" id="{132159A6-C7B9-43C2-8F07-F470155C44D3}"/>
              </a:ext>
            </a:extLst>
          </p:cNvPr>
          <p:cNvSpPr>
            <a:spLocks noGrp="1"/>
          </p:cNvSpPr>
          <p:nvPr>
            <p:ph type="sldNum" sz="quarter" idx="11"/>
          </p:nvPr>
        </p:nvSpPr>
        <p:spPr/>
        <p:txBody>
          <a:bodyPr/>
          <a:lstStyle/>
          <a:p>
            <a:fld id="{DEF3F5F5-7776-394F-A41F-3BAFC9CC9F8E}" type="slidenum">
              <a:rPr lang="en-US" smtClean="0"/>
              <a:pPr/>
              <a:t>22</a:t>
            </a:fld>
            <a:endParaRPr lang="en-US" dirty="0"/>
          </a:p>
        </p:txBody>
      </p:sp>
    </p:spTree>
    <p:extLst>
      <p:ext uri="{BB962C8B-B14F-4D97-AF65-F5344CB8AC3E}">
        <p14:creationId xmlns:p14="http://schemas.microsoft.com/office/powerpoint/2010/main" val="2883305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5600-956A-4929-8CBB-1A78CD51BA2B}"/>
              </a:ext>
            </a:extLst>
          </p:cNvPr>
          <p:cNvSpPr>
            <a:spLocks noGrp="1"/>
          </p:cNvSpPr>
          <p:nvPr>
            <p:ph type="title"/>
          </p:nvPr>
        </p:nvSpPr>
        <p:spPr/>
        <p:txBody>
          <a:bodyPr/>
          <a:lstStyle/>
          <a:p>
            <a:r>
              <a:rPr lang="en-CA" dirty="0"/>
              <a:t>I/O Redirection</a:t>
            </a:r>
          </a:p>
        </p:txBody>
      </p:sp>
      <p:sp>
        <p:nvSpPr>
          <p:cNvPr id="3" name="Text Placeholder 2">
            <a:extLst>
              <a:ext uri="{FF2B5EF4-FFF2-40B4-BE49-F238E27FC236}">
                <a16:creationId xmlns:a16="http://schemas.microsoft.com/office/drawing/2014/main" id="{D80EF609-C340-40A0-A884-322636076809}"/>
              </a:ext>
            </a:extLst>
          </p:cNvPr>
          <p:cNvSpPr>
            <a:spLocks noGrp="1"/>
          </p:cNvSpPr>
          <p:nvPr>
            <p:ph type="body" sz="quarter" idx="15"/>
          </p:nvPr>
        </p:nvSpPr>
        <p:spPr>
          <a:xfrm>
            <a:off x="812881" y="1583918"/>
            <a:ext cx="14978103" cy="5130800"/>
          </a:xfrm>
        </p:spPr>
        <p:txBody>
          <a:bodyPr/>
          <a:lstStyle/>
          <a:p>
            <a:pPr marL="457200" indent="-457200">
              <a:buFont typeface="Wingdings" panose="05000000000000000000" pitchFamily="2" charset="2"/>
              <a:buChar char="Ø"/>
            </a:pPr>
            <a:r>
              <a:rPr lang="en-US" dirty="0"/>
              <a:t>Shell redirection is a powerful way to change from where commands read input and to where commands send output. </a:t>
            </a:r>
          </a:p>
          <a:p>
            <a:pPr marL="457200" indent="-457200">
              <a:buFont typeface="Wingdings" panose="05000000000000000000" pitchFamily="2" charset="2"/>
              <a:buChar char="Ø"/>
            </a:pPr>
            <a:r>
              <a:rPr lang="en-US" dirty="0"/>
              <a:t>It applies to every command run by the shell, so once you learn the shell syntax of how it works, it works on all the commands you can type into the shell.</a:t>
            </a:r>
            <a:endParaRPr lang="en-CA" dirty="0"/>
          </a:p>
        </p:txBody>
      </p:sp>
      <p:sp>
        <p:nvSpPr>
          <p:cNvPr id="5" name="Slide Number Placeholder 4">
            <a:extLst>
              <a:ext uri="{FF2B5EF4-FFF2-40B4-BE49-F238E27FC236}">
                <a16:creationId xmlns:a16="http://schemas.microsoft.com/office/drawing/2014/main" id="{8A79F0BF-F69C-4069-8971-A8D4AAB340E5}"/>
              </a:ext>
            </a:extLst>
          </p:cNvPr>
          <p:cNvSpPr>
            <a:spLocks noGrp="1"/>
          </p:cNvSpPr>
          <p:nvPr>
            <p:ph type="sldNum" sz="quarter" idx="19"/>
          </p:nvPr>
        </p:nvSpPr>
        <p:spPr/>
        <p:txBody>
          <a:bodyPr/>
          <a:lstStyle/>
          <a:p>
            <a:fld id="{DEF3F5F5-7776-394F-A41F-3BAFC9CC9F8E}" type="slidenum">
              <a:rPr lang="en-US" smtClean="0"/>
              <a:pPr/>
              <a:t>23</a:t>
            </a:fld>
            <a:endParaRPr lang="en-US" dirty="0"/>
          </a:p>
        </p:txBody>
      </p:sp>
      <p:pic>
        <p:nvPicPr>
          <p:cNvPr id="7" name="Picture 6">
            <a:extLst>
              <a:ext uri="{FF2B5EF4-FFF2-40B4-BE49-F238E27FC236}">
                <a16:creationId xmlns:a16="http://schemas.microsoft.com/office/drawing/2014/main" id="{ADAAEA70-0997-4740-B2BA-18DF36E28A88}"/>
              </a:ext>
            </a:extLst>
          </p:cNvPr>
          <p:cNvPicPr>
            <a:picLocks noChangeAspect="1"/>
          </p:cNvPicPr>
          <p:nvPr/>
        </p:nvPicPr>
        <p:blipFill>
          <a:blip r:embed="rId2"/>
          <a:stretch>
            <a:fillRect/>
          </a:stretch>
        </p:blipFill>
        <p:spPr>
          <a:xfrm>
            <a:off x="1199532" y="4456949"/>
            <a:ext cx="5066215" cy="3103133"/>
          </a:xfrm>
          <a:prstGeom prst="rect">
            <a:avLst/>
          </a:prstGeom>
        </p:spPr>
      </p:pic>
    </p:spTree>
    <p:extLst>
      <p:ext uri="{BB962C8B-B14F-4D97-AF65-F5344CB8AC3E}">
        <p14:creationId xmlns:p14="http://schemas.microsoft.com/office/powerpoint/2010/main" val="3697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B4B4-FCFD-4648-B310-3F80FA5AABBF}"/>
              </a:ext>
            </a:extLst>
          </p:cNvPr>
          <p:cNvSpPr>
            <a:spLocks noGrp="1"/>
          </p:cNvSpPr>
          <p:nvPr>
            <p:ph type="title"/>
          </p:nvPr>
        </p:nvSpPr>
        <p:spPr>
          <a:xfrm>
            <a:off x="463648" y="100378"/>
            <a:ext cx="9475914" cy="1335973"/>
          </a:xfrm>
        </p:spPr>
        <p:txBody>
          <a:bodyPr/>
          <a:lstStyle/>
          <a:p>
            <a:r>
              <a:rPr lang="en-CA" dirty="0"/>
              <a:t>I/O REDIRECTION</a:t>
            </a:r>
          </a:p>
        </p:txBody>
      </p:sp>
      <p:sp>
        <p:nvSpPr>
          <p:cNvPr id="3" name="Text Placeholder 2">
            <a:extLst>
              <a:ext uri="{FF2B5EF4-FFF2-40B4-BE49-F238E27FC236}">
                <a16:creationId xmlns:a16="http://schemas.microsoft.com/office/drawing/2014/main" id="{8C167DE2-1A21-47B2-B785-9C49FB75BE41}"/>
              </a:ext>
            </a:extLst>
          </p:cNvPr>
          <p:cNvSpPr>
            <a:spLocks noGrp="1"/>
          </p:cNvSpPr>
          <p:nvPr>
            <p:ph type="body" sz="quarter" idx="15"/>
          </p:nvPr>
        </p:nvSpPr>
        <p:spPr>
          <a:xfrm>
            <a:off x="341639" y="920536"/>
            <a:ext cx="15915949" cy="5130800"/>
          </a:xfrm>
        </p:spPr>
        <p:txBody>
          <a:bodyPr/>
          <a:lstStyle/>
          <a:p>
            <a:r>
              <a:rPr lang="en-US" sz="2400" dirty="0"/>
              <a:t>Input and output in the Linux environment is distributed across three streams</a:t>
            </a:r>
          </a:p>
          <a:p>
            <a:r>
              <a:rPr lang="en-US" sz="2400" dirty="0"/>
              <a:t>Standard Input </a:t>
            </a:r>
            <a:r>
              <a:rPr lang="en-US" sz="2400" dirty="0">
                <a:highlight>
                  <a:srgbClr val="FFFF00"/>
                </a:highlight>
              </a:rPr>
              <a:t>(stdin</a:t>
            </a:r>
            <a:r>
              <a:rPr lang="en-US" sz="2400" dirty="0"/>
              <a:t>) symbol “</a:t>
            </a:r>
            <a:r>
              <a:rPr lang="en-US" sz="2400" dirty="0">
                <a:solidFill>
                  <a:srgbClr val="FF0000"/>
                </a:solidFill>
              </a:rPr>
              <a:t>&lt;</a:t>
            </a:r>
            <a:r>
              <a:rPr lang="en-US" sz="2400" dirty="0"/>
              <a:t>“ </a:t>
            </a:r>
            <a:r>
              <a:rPr lang="en-US" sz="2400" dirty="0" err="1"/>
              <a:t>e.g</a:t>
            </a:r>
            <a:r>
              <a:rPr lang="en-US" sz="2400" dirty="0"/>
              <a:t>: $ cat &lt; file1.txt</a:t>
            </a:r>
          </a:p>
          <a:p>
            <a:r>
              <a:rPr lang="en-US" sz="2400" dirty="0"/>
              <a:t>Standard Output (</a:t>
            </a:r>
            <a:r>
              <a:rPr lang="en-US" sz="2400" dirty="0" err="1">
                <a:highlight>
                  <a:srgbClr val="FFFF00"/>
                </a:highlight>
              </a:rPr>
              <a:t>stdout</a:t>
            </a:r>
            <a:r>
              <a:rPr lang="en-US" sz="2400" dirty="0"/>
              <a:t>) symbol “</a:t>
            </a:r>
            <a:r>
              <a:rPr lang="en-US" sz="2400" dirty="0">
                <a:solidFill>
                  <a:srgbClr val="FF0000"/>
                </a:solidFill>
              </a:rPr>
              <a:t>&gt;</a:t>
            </a:r>
            <a:r>
              <a:rPr lang="en-US" sz="2400" dirty="0"/>
              <a:t>” </a:t>
            </a:r>
            <a:r>
              <a:rPr lang="en-US" sz="2400" dirty="0" err="1"/>
              <a:t>e.g</a:t>
            </a:r>
            <a:r>
              <a:rPr lang="en-US" sz="2400" dirty="0"/>
              <a:t>: $ ls /</a:t>
            </a:r>
            <a:r>
              <a:rPr lang="en-US" sz="2400" dirty="0" err="1"/>
              <a:t>etc</a:t>
            </a:r>
            <a:r>
              <a:rPr lang="en-US" sz="2400" dirty="0"/>
              <a:t>/passwd &gt; file1.txt</a:t>
            </a:r>
          </a:p>
          <a:p>
            <a:r>
              <a:rPr lang="en-US" sz="2400" dirty="0"/>
              <a:t>Standard Error (</a:t>
            </a:r>
            <a:r>
              <a:rPr lang="en-US" sz="2400" dirty="0">
                <a:highlight>
                  <a:srgbClr val="FFFF00"/>
                </a:highlight>
              </a:rPr>
              <a:t>stderr</a:t>
            </a:r>
            <a:r>
              <a:rPr lang="en-US" sz="2400" dirty="0"/>
              <a:t>) symbol “</a:t>
            </a:r>
            <a:r>
              <a:rPr lang="en-US" sz="2400" dirty="0">
                <a:solidFill>
                  <a:srgbClr val="FF0000"/>
                </a:solidFill>
              </a:rPr>
              <a:t>2&gt;</a:t>
            </a:r>
            <a:r>
              <a:rPr lang="en-US" sz="2400" dirty="0"/>
              <a:t>” </a:t>
            </a:r>
            <a:r>
              <a:rPr lang="en-US" sz="2400" dirty="0" err="1"/>
              <a:t>e.g</a:t>
            </a:r>
            <a:r>
              <a:rPr lang="en-US" sz="2400" dirty="0"/>
              <a:t>: $ </a:t>
            </a:r>
            <a:r>
              <a:rPr lang="en-US" sz="2400" dirty="0" err="1"/>
              <a:t>mkdir</a:t>
            </a:r>
            <a:r>
              <a:rPr lang="en-US" sz="2400" dirty="0"/>
              <a:t> dir1 di2 2&gt; error.log </a:t>
            </a:r>
          </a:p>
          <a:p>
            <a:r>
              <a:rPr lang="en-US" sz="2400" dirty="0"/>
              <a:t>• The standard input (stdin) device is reading from the keyboard but you could redirect it to read from a file</a:t>
            </a:r>
          </a:p>
          <a:p>
            <a:r>
              <a:rPr lang="en-US" sz="2400" dirty="0"/>
              <a:t>• The standard output (</a:t>
            </a:r>
            <a:r>
              <a:rPr lang="en-US" sz="2400" dirty="0" err="1"/>
              <a:t>stdout</a:t>
            </a:r>
            <a:r>
              <a:rPr lang="en-US" sz="2400" dirty="0"/>
              <a:t>) device is the screen but your could redirect it to send output to a file </a:t>
            </a:r>
          </a:p>
          <a:p>
            <a:r>
              <a:rPr lang="en-US" sz="2400" dirty="0"/>
              <a:t>• The standard error, by default, error stream is displayed on Terminal. Error redirection is routing the errors to a file   other than the screen. </a:t>
            </a:r>
          </a:p>
          <a:p>
            <a:r>
              <a:rPr lang="en-US" sz="2400" dirty="0"/>
              <a:t>• </a:t>
            </a:r>
            <a:r>
              <a:rPr lang="en-US" sz="2400" b="1" dirty="0"/>
              <a:t>"</a:t>
            </a:r>
            <a:r>
              <a:rPr lang="en-US" sz="2400" b="1" dirty="0">
                <a:highlight>
                  <a:srgbClr val="FFFF00"/>
                </a:highlight>
              </a:rPr>
              <a:t>&gt;</a:t>
            </a:r>
            <a:r>
              <a:rPr lang="en-US" sz="2400" b="1" dirty="0"/>
              <a:t>" is the output redirection operator</a:t>
            </a:r>
            <a:r>
              <a:rPr lang="en-US" sz="2400" dirty="0"/>
              <a:t>. </a:t>
            </a:r>
            <a:r>
              <a:rPr lang="en-US" sz="2400" b="1" dirty="0"/>
              <a:t>"</a:t>
            </a:r>
            <a:r>
              <a:rPr lang="en-US" sz="2400" b="1" dirty="0">
                <a:highlight>
                  <a:srgbClr val="FFFF00"/>
                </a:highlight>
              </a:rPr>
              <a:t>&gt;&gt;</a:t>
            </a:r>
            <a:r>
              <a:rPr lang="en-US" sz="2400" b="1" dirty="0"/>
              <a:t>" appends output to an existing file </a:t>
            </a:r>
          </a:p>
          <a:p>
            <a:r>
              <a:rPr lang="en-US" sz="2400" dirty="0"/>
              <a:t>• </a:t>
            </a:r>
            <a:r>
              <a:rPr lang="en-US" sz="2400" b="1" dirty="0">
                <a:highlight>
                  <a:srgbClr val="FFFF00"/>
                </a:highlight>
              </a:rPr>
              <a:t>Tip</a:t>
            </a:r>
            <a:r>
              <a:rPr lang="en-US" sz="2400" dirty="0"/>
              <a:t>: 2&gt;&amp;1 send all error message where the standard output go</a:t>
            </a:r>
            <a:endParaRPr lang="en-CA" sz="2400" dirty="0"/>
          </a:p>
        </p:txBody>
      </p:sp>
      <p:sp>
        <p:nvSpPr>
          <p:cNvPr id="5" name="Slide Number Placeholder 4">
            <a:extLst>
              <a:ext uri="{FF2B5EF4-FFF2-40B4-BE49-F238E27FC236}">
                <a16:creationId xmlns:a16="http://schemas.microsoft.com/office/drawing/2014/main" id="{DA0375D3-26E9-4E92-929B-22768383B491}"/>
              </a:ext>
            </a:extLst>
          </p:cNvPr>
          <p:cNvSpPr>
            <a:spLocks noGrp="1"/>
          </p:cNvSpPr>
          <p:nvPr>
            <p:ph type="sldNum" sz="quarter" idx="19"/>
          </p:nvPr>
        </p:nvSpPr>
        <p:spPr/>
        <p:txBody>
          <a:bodyPr/>
          <a:lstStyle/>
          <a:p>
            <a:fld id="{DEF3F5F5-7776-394F-A41F-3BAFC9CC9F8E}" type="slidenum">
              <a:rPr lang="en-US" smtClean="0"/>
              <a:pPr/>
              <a:t>24</a:t>
            </a:fld>
            <a:endParaRPr lang="en-US" dirty="0"/>
          </a:p>
        </p:txBody>
      </p:sp>
    </p:spTree>
    <p:extLst>
      <p:ext uri="{BB962C8B-B14F-4D97-AF65-F5344CB8AC3E}">
        <p14:creationId xmlns:p14="http://schemas.microsoft.com/office/powerpoint/2010/main" val="447161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DFFE-63AB-496C-9281-6C87C25B3944}"/>
              </a:ext>
            </a:extLst>
          </p:cNvPr>
          <p:cNvSpPr>
            <a:spLocks noGrp="1"/>
          </p:cNvSpPr>
          <p:nvPr>
            <p:ph type="title"/>
          </p:nvPr>
        </p:nvSpPr>
        <p:spPr>
          <a:xfrm>
            <a:off x="812880" y="768365"/>
            <a:ext cx="13923027" cy="1335973"/>
          </a:xfrm>
        </p:spPr>
        <p:txBody>
          <a:bodyPr/>
          <a:lstStyle/>
          <a:p>
            <a:r>
              <a:rPr lang="en-US" dirty="0"/>
              <a:t>Redirection of input – redirection of output</a:t>
            </a:r>
            <a:endParaRPr lang="en-CA" dirty="0"/>
          </a:p>
        </p:txBody>
      </p:sp>
      <p:sp>
        <p:nvSpPr>
          <p:cNvPr id="3" name="Text Placeholder 2">
            <a:extLst>
              <a:ext uri="{FF2B5EF4-FFF2-40B4-BE49-F238E27FC236}">
                <a16:creationId xmlns:a16="http://schemas.microsoft.com/office/drawing/2014/main" id="{2BDCE09F-2154-475C-90F9-A3FE4350679E}"/>
              </a:ext>
            </a:extLst>
          </p:cNvPr>
          <p:cNvSpPr>
            <a:spLocks noGrp="1"/>
          </p:cNvSpPr>
          <p:nvPr>
            <p:ph type="body" sz="quarter" idx="15"/>
          </p:nvPr>
        </p:nvSpPr>
        <p:spPr>
          <a:xfrm>
            <a:off x="812882" y="2404534"/>
            <a:ext cx="14837426" cy="5130800"/>
          </a:xfrm>
        </p:spPr>
        <p:txBody>
          <a:bodyPr/>
          <a:lstStyle/>
          <a:p>
            <a:pPr marL="457200" indent="-457200">
              <a:buFont typeface="Wingdings" panose="05000000000000000000" pitchFamily="2" charset="2"/>
              <a:buChar char="Ø"/>
            </a:pPr>
            <a:r>
              <a:rPr lang="en-US" dirty="0"/>
              <a:t>You can redirect the input of a command away from your keyboard, and you can redirect the output of a command away from your screen.</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a:t>
            </a:r>
            <a:r>
              <a:rPr lang="en-US" dirty="0">
                <a:highlight>
                  <a:srgbClr val="FFFF00"/>
                </a:highlight>
              </a:rPr>
              <a:t>redirection can be to or from a file using the shell meta-characters ‘&gt;’ or ‘&lt;’ </a:t>
            </a:r>
            <a:r>
              <a:rPr lang="en-US" dirty="0"/>
              <a:t>(angle brackets) or it can be to or from a program using the shell meta character ‘|’ (the pipe symbol).</a:t>
            </a:r>
            <a:endParaRPr lang="en-CA" dirty="0"/>
          </a:p>
        </p:txBody>
      </p:sp>
      <p:sp>
        <p:nvSpPr>
          <p:cNvPr id="5" name="Slide Number Placeholder 4">
            <a:extLst>
              <a:ext uri="{FF2B5EF4-FFF2-40B4-BE49-F238E27FC236}">
                <a16:creationId xmlns:a16="http://schemas.microsoft.com/office/drawing/2014/main" id="{B01FCC9F-62FF-498B-A041-6D80F782C662}"/>
              </a:ext>
            </a:extLst>
          </p:cNvPr>
          <p:cNvSpPr>
            <a:spLocks noGrp="1"/>
          </p:cNvSpPr>
          <p:nvPr>
            <p:ph type="sldNum" sz="quarter" idx="19"/>
          </p:nvPr>
        </p:nvSpPr>
        <p:spPr/>
        <p:txBody>
          <a:bodyPr/>
          <a:lstStyle/>
          <a:p>
            <a:fld id="{DEF3F5F5-7776-394F-A41F-3BAFC9CC9F8E}" type="slidenum">
              <a:rPr lang="en-US" smtClean="0"/>
              <a:pPr/>
              <a:t>25</a:t>
            </a:fld>
            <a:endParaRPr lang="en-US" dirty="0"/>
          </a:p>
        </p:txBody>
      </p:sp>
    </p:spTree>
    <p:extLst>
      <p:ext uri="{BB962C8B-B14F-4D97-AF65-F5344CB8AC3E}">
        <p14:creationId xmlns:p14="http://schemas.microsoft.com/office/powerpoint/2010/main" val="754210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D22F5-4CCE-4C89-9054-9BA86D782A23}"/>
              </a:ext>
            </a:extLst>
          </p:cNvPr>
          <p:cNvSpPr>
            <a:spLocks noGrp="1"/>
          </p:cNvSpPr>
          <p:nvPr>
            <p:ph type="title"/>
          </p:nvPr>
        </p:nvSpPr>
        <p:spPr>
          <a:xfrm>
            <a:off x="812882" y="258136"/>
            <a:ext cx="15165672" cy="1335973"/>
          </a:xfrm>
        </p:spPr>
        <p:txBody>
          <a:bodyPr/>
          <a:lstStyle/>
          <a:p>
            <a:pPr>
              <a:lnSpc>
                <a:spcPct val="100000"/>
              </a:lnSpc>
            </a:pPr>
            <a:r>
              <a:rPr lang="en-CA" u="sng" dirty="0"/>
              <a:t>Output Redirection </a:t>
            </a:r>
            <a:br>
              <a:rPr lang="en-CA" dirty="0"/>
            </a:br>
            <a:r>
              <a:rPr lang="en-US" dirty="0"/>
              <a:t>Normal Output: Standard Output – </a:t>
            </a:r>
            <a:r>
              <a:rPr lang="en-US" dirty="0" err="1">
                <a:highlight>
                  <a:srgbClr val="FFFF00"/>
                </a:highlight>
              </a:rPr>
              <a:t>stdout</a:t>
            </a:r>
            <a:endParaRPr lang="en-CA" dirty="0">
              <a:highlight>
                <a:srgbClr val="FFFF00"/>
              </a:highlight>
            </a:endParaRPr>
          </a:p>
        </p:txBody>
      </p:sp>
      <p:sp>
        <p:nvSpPr>
          <p:cNvPr id="3" name="Text Placeholder 2">
            <a:extLst>
              <a:ext uri="{FF2B5EF4-FFF2-40B4-BE49-F238E27FC236}">
                <a16:creationId xmlns:a16="http://schemas.microsoft.com/office/drawing/2014/main" id="{AE201E8F-E3C3-48A1-9EDE-3E49323E3CB1}"/>
              </a:ext>
            </a:extLst>
          </p:cNvPr>
          <p:cNvSpPr>
            <a:spLocks noGrp="1"/>
          </p:cNvSpPr>
          <p:nvPr>
            <p:ph type="body" sz="quarter" idx="15"/>
          </p:nvPr>
        </p:nvSpPr>
        <p:spPr>
          <a:xfrm>
            <a:off x="812882" y="1828799"/>
            <a:ext cx="15165672" cy="6389077"/>
          </a:xfrm>
        </p:spPr>
        <p:txBody>
          <a:bodyPr/>
          <a:lstStyle/>
          <a:p>
            <a:pPr marL="457200" indent="-457200">
              <a:buFont typeface="Wingdings" panose="05000000000000000000" pitchFamily="2" charset="2"/>
              <a:buChar char="Ø"/>
            </a:pPr>
            <a:r>
              <a:rPr lang="en-US" dirty="0"/>
              <a:t>Commands produce two kinds of output – normal output and error message output – and the shell can redirect each of these separately.</a:t>
            </a:r>
          </a:p>
          <a:p>
            <a:pPr marL="457200" indent="-457200">
              <a:buFont typeface="Wingdings" panose="05000000000000000000" pitchFamily="2" charset="2"/>
              <a:buChar char="Ø"/>
            </a:pPr>
            <a:r>
              <a:rPr lang="en-US" dirty="0"/>
              <a:t>In the process of output redirection, </a:t>
            </a:r>
            <a:r>
              <a:rPr lang="en-US" dirty="0">
                <a:highlight>
                  <a:srgbClr val="FFFF00"/>
                </a:highlight>
              </a:rPr>
              <a:t>the shell </a:t>
            </a:r>
            <a:r>
              <a:rPr lang="en-US" dirty="0"/>
              <a:t>(not the command) redirects (diverts) most command output that would normally appear on the screen to some other place. The redirection can be either into a file using a file output redirect meta-character ‘&gt;’, or into the input of another command by separating the commands using a pipe meta-character ‘|’:</a:t>
            </a:r>
          </a:p>
          <a:p>
            <a:endParaRPr lang="en-CA" dirty="0"/>
          </a:p>
        </p:txBody>
      </p:sp>
      <p:sp>
        <p:nvSpPr>
          <p:cNvPr id="5" name="Slide Number Placeholder 4">
            <a:extLst>
              <a:ext uri="{FF2B5EF4-FFF2-40B4-BE49-F238E27FC236}">
                <a16:creationId xmlns:a16="http://schemas.microsoft.com/office/drawing/2014/main" id="{3E5FD22C-8060-48E4-BD86-9C599B5853F4}"/>
              </a:ext>
            </a:extLst>
          </p:cNvPr>
          <p:cNvSpPr>
            <a:spLocks noGrp="1"/>
          </p:cNvSpPr>
          <p:nvPr>
            <p:ph type="sldNum" sz="quarter" idx="19"/>
          </p:nvPr>
        </p:nvSpPr>
        <p:spPr/>
        <p:txBody>
          <a:bodyPr/>
          <a:lstStyle/>
          <a:p>
            <a:fld id="{DEF3F5F5-7776-394F-A41F-3BAFC9CC9F8E}" type="slidenum">
              <a:rPr lang="en-US" smtClean="0"/>
              <a:pPr/>
              <a:t>26</a:t>
            </a:fld>
            <a:endParaRPr lang="en-US" dirty="0"/>
          </a:p>
        </p:txBody>
      </p:sp>
      <p:pic>
        <p:nvPicPr>
          <p:cNvPr id="6" name="Picture 5">
            <a:extLst>
              <a:ext uri="{FF2B5EF4-FFF2-40B4-BE49-F238E27FC236}">
                <a16:creationId xmlns:a16="http://schemas.microsoft.com/office/drawing/2014/main" id="{FFF522FB-609A-4680-9EEE-2A595043F4EB}"/>
              </a:ext>
            </a:extLst>
          </p:cNvPr>
          <p:cNvPicPr>
            <a:picLocks noChangeAspect="1"/>
          </p:cNvPicPr>
          <p:nvPr/>
        </p:nvPicPr>
        <p:blipFill>
          <a:blip r:embed="rId2"/>
          <a:stretch>
            <a:fillRect/>
          </a:stretch>
        </p:blipFill>
        <p:spPr>
          <a:xfrm>
            <a:off x="812882" y="5789279"/>
            <a:ext cx="14055606" cy="1107831"/>
          </a:xfrm>
          <a:prstGeom prst="rect">
            <a:avLst/>
          </a:prstGeom>
        </p:spPr>
      </p:pic>
      <p:sp>
        <p:nvSpPr>
          <p:cNvPr id="7" name="Rectangle 6">
            <a:extLst>
              <a:ext uri="{FF2B5EF4-FFF2-40B4-BE49-F238E27FC236}">
                <a16:creationId xmlns:a16="http://schemas.microsoft.com/office/drawing/2014/main" id="{2E68CB4F-9E6C-46D1-8333-AAA44EF97E8C}"/>
              </a:ext>
            </a:extLst>
          </p:cNvPr>
          <p:cNvSpPr/>
          <p:nvPr/>
        </p:nvSpPr>
        <p:spPr>
          <a:xfrm>
            <a:off x="686635" y="6897110"/>
            <a:ext cx="14884318" cy="1184940"/>
          </a:xfrm>
          <a:prstGeom prst="rect">
            <a:avLst/>
          </a:prstGeom>
        </p:spPr>
        <p:txBody>
          <a:bodyPr wrap="square">
            <a:spAutoFit/>
          </a:bodyPr>
          <a:lstStyle/>
          <a:p>
            <a:r>
              <a:rPr lang="en-US" dirty="0">
                <a:solidFill>
                  <a:srgbClr val="FF0000"/>
                </a:solidFill>
              </a:rPr>
              <a:t>NOTE</a:t>
            </a:r>
            <a:r>
              <a:rPr lang="en-US" dirty="0"/>
              <a:t>:- </a:t>
            </a:r>
          </a:p>
          <a:p>
            <a:r>
              <a:rPr lang="en-US" sz="2000" dirty="0"/>
              <a:t>The normal command output that appears on your screen is called the standard output of the command, abbreviated </a:t>
            </a:r>
            <a:r>
              <a:rPr lang="en-US" sz="2000" dirty="0" err="1"/>
              <a:t>stdout</a:t>
            </a:r>
            <a:r>
              <a:rPr lang="en-US" sz="2000" dirty="0"/>
              <a:t>. </a:t>
            </a:r>
          </a:p>
          <a:p>
            <a:r>
              <a:rPr lang="en-US" sz="2000" dirty="0"/>
              <a:t>Anything written to </a:t>
            </a:r>
            <a:r>
              <a:rPr lang="en-US" sz="2000" dirty="0" err="1"/>
              <a:t>stdout</a:t>
            </a:r>
            <a:r>
              <a:rPr lang="en-US" sz="2000" dirty="0"/>
              <a:t> can be redirected as shown in the above examples.</a:t>
            </a:r>
            <a:endParaRPr lang="en-CA" sz="2000" dirty="0"/>
          </a:p>
        </p:txBody>
      </p:sp>
    </p:spTree>
    <p:extLst>
      <p:ext uri="{BB962C8B-B14F-4D97-AF65-F5344CB8AC3E}">
        <p14:creationId xmlns:p14="http://schemas.microsoft.com/office/powerpoint/2010/main" val="2647021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F61C-E919-4A1B-8C7B-5EFDE14967B4}"/>
              </a:ext>
            </a:extLst>
          </p:cNvPr>
          <p:cNvSpPr>
            <a:spLocks noGrp="1"/>
          </p:cNvSpPr>
          <p:nvPr>
            <p:ph type="title"/>
          </p:nvPr>
        </p:nvSpPr>
        <p:spPr>
          <a:xfrm>
            <a:off x="812880" y="768365"/>
            <a:ext cx="11765981" cy="1335973"/>
          </a:xfrm>
        </p:spPr>
        <p:txBody>
          <a:bodyPr/>
          <a:lstStyle/>
          <a:p>
            <a:r>
              <a:rPr lang="de-DE" dirty="0"/>
              <a:t>Error Messages: Standard Error – </a:t>
            </a:r>
            <a:r>
              <a:rPr lang="de-DE" dirty="0">
                <a:highlight>
                  <a:srgbClr val="FFFF00"/>
                </a:highlight>
              </a:rPr>
              <a:t>stderr</a:t>
            </a:r>
            <a:endParaRPr lang="en-CA" dirty="0">
              <a:highlight>
                <a:srgbClr val="FFFF00"/>
              </a:highlight>
            </a:endParaRPr>
          </a:p>
        </p:txBody>
      </p:sp>
      <p:sp>
        <p:nvSpPr>
          <p:cNvPr id="3" name="Text Placeholder 2">
            <a:extLst>
              <a:ext uri="{FF2B5EF4-FFF2-40B4-BE49-F238E27FC236}">
                <a16:creationId xmlns:a16="http://schemas.microsoft.com/office/drawing/2014/main" id="{C22A2AF4-3840-4D7F-A36F-D1B3C778283E}"/>
              </a:ext>
            </a:extLst>
          </p:cNvPr>
          <p:cNvSpPr>
            <a:spLocks noGrp="1"/>
          </p:cNvSpPr>
          <p:nvPr>
            <p:ph type="body" sz="quarter" idx="15"/>
          </p:nvPr>
        </p:nvSpPr>
        <p:spPr>
          <a:xfrm>
            <a:off x="812880" y="1572195"/>
            <a:ext cx="15013272" cy="5130800"/>
          </a:xfrm>
        </p:spPr>
        <p:txBody>
          <a:bodyPr/>
          <a:lstStyle/>
          <a:p>
            <a:pPr marL="457200" indent="-457200">
              <a:buFont typeface="Wingdings" panose="05000000000000000000" pitchFamily="2" charset="2"/>
              <a:buChar char="Ø"/>
            </a:pPr>
            <a:r>
              <a:rPr lang="en-US" dirty="0"/>
              <a:t>If something goes wrong, commands produce error messages. These error message are sent to what is called the standard error output of the command, abbreviated stderr. Error messages are almost always sent to your screen, even if you redirect </a:t>
            </a:r>
            <a:r>
              <a:rPr lang="en-US" dirty="0" err="1"/>
              <a:t>stdout</a:t>
            </a:r>
            <a:r>
              <a:rPr lang="en-US" dirty="0"/>
              <a:t> somewhere else:</a:t>
            </a:r>
          </a:p>
          <a:p>
            <a:endParaRPr lang="en-US" dirty="0"/>
          </a:p>
          <a:p>
            <a:endParaRPr lang="en-US" dirty="0"/>
          </a:p>
          <a:p>
            <a:pPr marL="457200" indent="-457200">
              <a:buFont typeface="Wingdings" panose="05000000000000000000" pitchFamily="2" charset="2"/>
              <a:buChar char="Ø"/>
            </a:pPr>
            <a:r>
              <a:rPr lang="en-US" dirty="0"/>
              <a:t>Standard error output is not subject to simple output redirection, but with extra syntax the shell can redirect it, too, into a file:</a:t>
            </a:r>
            <a:endParaRPr lang="en-CA" dirty="0"/>
          </a:p>
        </p:txBody>
      </p:sp>
      <p:sp>
        <p:nvSpPr>
          <p:cNvPr id="5" name="Slide Number Placeholder 4">
            <a:extLst>
              <a:ext uri="{FF2B5EF4-FFF2-40B4-BE49-F238E27FC236}">
                <a16:creationId xmlns:a16="http://schemas.microsoft.com/office/drawing/2014/main" id="{B017E8C6-C23A-4C4F-BA71-7AB18B5AD54B}"/>
              </a:ext>
            </a:extLst>
          </p:cNvPr>
          <p:cNvSpPr>
            <a:spLocks noGrp="1"/>
          </p:cNvSpPr>
          <p:nvPr>
            <p:ph type="sldNum" sz="quarter" idx="19"/>
          </p:nvPr>
        </p:nvSpPr>
        <p:spPr/>
        <p:txBody>
          <a:bodyPr/>
          <a:lstStyle/>
          <a:p>
            <a:fld id="{DEF3F5F5-7776-394F-A41F-3BAFC9CC9F8E}" type="slidenum">
              <a:rPr lang="en-US" smtClean="0"/>
              <a:pPr/>
              <a:t>27</a:t>
            </a:fld>
            <a:endParaRPr lang="en-US" dirty="0"/>
          </a:p>
        </p:txBody>
      </p:sp>
      <p:pic>
        <p:nvPicPr>
          <p:cNvPr id="7" name="Picture 6">
            <a:extLst>
              <a:ext uri="{FF2B5EF4-FFF2-40B4-BE49-F238E27FC236}">
                <a16:creationId xmlns:a16="http://schemas.microsoft.com/office/drawing/2014/main" id="{4E4339C9-6CFD-40E9-89ED-B18A75124E4A}"/>
              </a:ext>
            </a:extLst>
          </p:cNvPr>
          <p:cNvPicPr>
            <a:picLocks noChangeAspect="1"/>
          </p:cNvPicPr>
          <p:nvPr/>
        </p:nvPicPr>
        <p:blipFill>
          <a:blip r:embed="rId2"/>
          <a:stretch>
            <a:fillRect/>
          </a:stretch>
        </p:blipFill>
        <p:spPr>
          <a:xfrm>
            <a:off x="812879" y="3923933"/>
            <a:ext cx="11848789" cy="1011482"/>
          </a:xfrm>
          <a:prstGeom prst="rect">
            <a:avLst/>
          </a:prstGeom>
        </p:spPr>
      </p:pic>
      <p:pic>
        <p:nvPicPr>
          <p:cNvPr id="8" name="Picture 7">
            <a:extLst>
              <a:ext uri="{FF2B5EF4-FFF2-40B4-BE49-F238E27FC236}">
                <a16:creationId xmlns:a16="http://schemas.microsoft.com/office/drawing/2014/main" id="{CE62B752-2825-40A6-B501-5B0C5519EC0E}"/>
              </a:ext>
            </a:extLst>
          </p:cNvPr>
          <p:cNvPicPr>
            <a:picLocks noChangeAspect="1"/>
          </p:cNvPicPr>
          <p:nvPr/>
        </p:nvPicPr>
        <p:blipFill>
          <a:blip r:embed="rId3"/>
          <a:stretch>
            <a:fillRect/>
          </a:stretch>
        </p:blipFill>
        <p:spPr>
          <a:xfrm>
            <a:off x="937641" y="6847864"/>
            <a:ext cx="13027553" cy="924536"/>
          </a:xfrm>
          <a:prstGeom prst="rect">
            <a:avLst/>
          </a:prstGeom>
        </p:spPr>
      </p:pic>
    </p:spTree>
    <p:extLst>
      <p:ext uri="{BB962C8B-B14F-4D97-AF65-F5344CB8AC3E}">
        <p14:creationId xmlns:p14="http://schemas.microsoft.com/office/powerpoint/2010/main" val="4250011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7D21-D50B-4FB4-A4F4-CE5BDD21AB6E}"/>
              </a:ext>
            </a:extLst>
          </p:cNvPr>
          <p:cNvSpPr>
            <a:spLocks noGrp="1"/>
          </p:cNvSpPr>
          <p:nvPr>
            <p:ph type="title"/>
          </p:nvPr>
        </p:nvSpPr>
        <p:spPr>
          <a:xfrm>
            <a:off x="812881" y="768365"/>
            <a:ext cx="11930104" cy="1335973"/>
          </a:xfrm>
        </p:spPr>
        <p:txBody>
          <a:bodyPr/>
          <a:lstStyle/>
          <a:p>
            <a:r>
              <a:rPr lang="en-US" dirty="0"/>
              <a:t>Four Rules for Output Redirection</a:t>
            </a:r>
            <a:endParaRPr lang="en-CA" dirty="0"/>
          </a:p>
        </p:txBody>
      </p:sp>
      <p:sp>
        <p:nvSpPr>
          <p:cNvPr id="3" name="Text Placeholder 2">
            <a:extLst>
              <a:ext uri="{FF2B5EF4-FFF2-40B4-BE49-F238E27FC236}">
                <a16:creationId xmlns:a16="http://schemas.microsoft.com/office/drawing/2014/main" id="{E1853E7E-CDD5-47EB-BA22-81E637FCBAAD}"/>
              </a:ext>
            </a:extLst>
          </p:cNvPr>
          <p:cNvSpPr>
            <a:spLocks noGrp="1"/>
          </p:cNvSpPr>
          <p:nvPr>
            <p:ph type="body" sz="quarter" idx="15"/>
          </p:nvPr>
        </p:nvSpPr>
        <p:spPr>
          <a:xfrm>
            <a:off x="590143" y="1486363"/>
            <a:ext cx="14849149" cy="5130800"/>
          </a:xfrm>
        </p:spPr>
        <p:txBody>
          <a:bodyPr/>
          <a:lstStyle/>
          <a:p>
            <a:r>
              <a:rPr lang="en-US" sz="2400" b="1" dirty="0">
                <a:highlight>
                  <a:srgbClr val="FFFF00"/>
                </a:highlight>
              </a:rPr>
              <a:t>1. </a:t>
            </a:r>
            <a:r>
              <a:rPr lang="en-US" sz="2400" dirty="0"/>
              <a:t>Redirection is done for the command by the shell, first, before finding and running the command; the shell has no idea if the command exists or will produce any output. The shell performs the redirection before it finds or runs the command.</a:t>
            </a:r>
          </a:p>
          <a:p>
            <a:r>
              <a:rPr lang="en-US" sz="2400" dirty="0"/>
              <a:t>Example-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p:txBody>
      </p:sp>
      <p:sp>
        <p:nvSpPr>
          <p:cNvPr id="5" name="Slide Number Placeholder 4">
            <a:extLst>
              <a:ext uri="{FF2B5EF4-FFF2-40B4-BE49-F238E27FC236}">
                <a16:creationId xmlns:a16="http://schemas.microsoft.com/office/drawing/2014/main" id="{9A6AFA5D-A318-4D37-A259-D8878855D712}"/>
              </a:ext>
            </a:extLst>
          </p:cNvPr>
          <p:cNvSpPr>
            <a:spLocks noGrp="1"/>
          </p:cNvSpPr>
          <p:nvPr>
            <p:ph type="sldNum" sz="quarter" idx="19"/>
          </p:nvPr>
        </p:nvSpPr>
        <p:spPr/>
        <p:txBody>
          <a:bodyPr/>
          <a:lstStyle/>
          <a:p>
            <a:fld id="{DEF3F5F5-7776-394F-A41F-3BAFC9CC9F8E}" type="slidenum">
              <a:rPr lang="en-US" smtClean="0"/>
              <a:pPr/>
              <a:t>28</a:t>
            </a:fld>
            <a:endParaRPr lang="en-US" dirty="0"/>
          </a:p>
        </p:txBody>
      </p:sp>
      <p:pic>
        <p:nvPicPr>
          <p:cNvPr id="6" name="Picture 5">
            <a:extLst>
              <a:ext uri="{FF2B5EF4-FFF2-40B4-BE49-F238E27FC236}">
                <a16:creationId xmlns:a16="http://schemas.microsoft.com/office/drawing/2014/main" id="{4AAB95FB-C5BB-4FFE-81C3-082037930B67}"/>
              </a:ext>
            </a:extLst>
          </p:cNvPr>
          <p:cNvPicPr>
            <a:picLocks noChangeAspect="1"/>
          </p:cNvPicPr>
          <p:nvPr/>
        </p:nvPicPr>
        <p:blipFill>
          <a:blip r:embed="rId2"/>
          <a:stretch>
            <a:fillRect/>
          </a:stretch>
        </p:blipFill>
        <p:spPr>
          <a:xfrm>
            <a:off x="2389615" y="2856905"/>
            <a:ext cx="9696450" cy="1409700"/>
          </a:xfrm>
          <a:prstGeom prst="rect">
            <a:avLst/>
          </a:prstGeom>
        </p:spPr>
      </p:pic>
      <p:pic>
        <p:nvPicPr>
          <p:cNvPr id="7" name="Picture 6">
            <a:extLst>
              <a:ext uri="{FF2B5EF4-FFF2-40B4-BE49-F238E27FC236}">
                <a16:creationId xmlns:a16="http://schemas.microsoft.com/office/drawing/2014/main" id="{854E6BBB-C520-4D1D-9F8B-E3EAF7CCE7F1}"/>
              </a:ext>
            </a:extLst>
          </p:cNvPr>
          <p:cNvPicPr>
            <a:picLocks noChangeAspect="1"/>
          </p:cNvPicPr>
          <p:nvPr/>
        </p:nvPicPr>
        <p:blipFill>
          <a:blip r:embed="rId3"/>
          <a:stretch>
            <a:fillRect/>
          </a:stretch>
        </p:blipFill>
        <p:spPr>
          <a:xfrm>
            <a:off x="2389615" y="4285472"/>
            <a:ext cx="9829800" cy="2181225"/>
          </a:xfrm>
          <a:prstGeom prst="rect">
            <a:avLst/>
          </a:prstGeom>
        </p:spPr>
      </p:pic>
      <p:pic>
        <p:nvPicPr>
          <p:cNvPr id="8" name="Picture 7">
            <a:extLst>
              <a:ext uri="{FF2B5EF4-FFF2-40B4-BE49-F238E27FC236}">
                <a16:creationId xmlns:a16="http://schemas.microsoft.com/office/drawing/2014/main" id="{04FF1757-9D0E-4D2C-BED7-50201B703021}"/>
              </a:ext>
            </a:extLst>
          </p:cNvPr>
          <p:cNvPicPr>
            <a:picLocks noChangeAspect="1"/>
          </p:cNvPicPr>
          <p:nvPr/>
        </p:nvPicPr>
        <p:blipFill>
          <a:blip r:embed="rId4"/>
          <a:stretch>
            <a:fillRect/>
          </a:stretch>
        </p:blipFill>
        <p:spPr>
          <a:xfrm>
            <a:off x="2389615" y="6507448"/>
            <a:ext cx="9010650" cy="1876425"/>
          </a:xfrm>
          <a:prstGeom prst="rect">
            <a:avLst/>
          </a:prstGeom>
        </p:spPr>
      </p:pic>
    </p:spTree>
    <p:extLst>
      <p:ext uri="{BB962C8B-B14F-4D97-AF65-F5344CB8AC3E}">
        <p14:creationId xmlns:p14="http://schemas.microsoft.com/office/powerpoint/2010/main" val="2409564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88A6E0-444F-4EF9-8FA8-5CA0254E7EB2}"/>
              </a:ext>
            </a:extLst>
          </p:cNvPr>
          <p:cNvSpPr>
            <a:spLocks noGrp="1"/>
          </p:cNvSpPr>
          <p:nvPr>
            <p:ph type="body" sz="quarter" idx="15"/>
          </p:nvPr>
        </p:nvSpPr>
        <p:spPr>
          <a:xfrm>
            <a:off x="728214" y="505396"/>
            <a:ext cx="14382832" cy="5130800"/>
          </a:xfrm>
        </p:spPr>
        <p:txBody>
          <a:bodyPr/>
          <a:lstStyle/>
          <a:p>
            <a:r>
              <a:rPr lang="en-US" b="1" dirty="0">
                <a:highlight>
                  <a:srgbClr val="FFFF00"/>
                </a:highlight>
              </a:rPr>
              <a:t>2</a:t>
            </a:r>
            <a:r>
              <a:rPr lang="en-US" dirty="0">
                <a:highlight>
                  <a:srgbClr val="FFFF00"/>
                </a:highlight>
              </a:rPr>
              <a:t>. </a:t>
            </a:r>
            <a:r>
              <a:rPr lang="en-US" dirty="0"/>
              <a:t>The shell can only redirect output that is produced by the command. You can only redirect the output that you can see. If there is no visible output on your screen without redirection, adding redirection won’t create any. Re-read this a few times and remember it.</a:t>
            </a:r>
          </a:p>
          <a:p>
            <a:r>
              <a:rPr lang="en-US" dirty="0"/>
              <a:t>Example - </a:t>
            </a:r>
          </a:p>
          <a:p>
            <a:endParaRPr lang="en-CA" dirty="0"/>
          </a:p>
        </p:txBody>
      </p:sp>
      <p:sp>
        <p:nvSpPr>
          <p:cNvPr id="5" name="Slide Number Placeholder 4">
            <a:extLst>
              <a:ext uri="{FF2B5EF4-FFF2-40B4-BE49-F238E27FC236}">
                <a16:creationId xmlns:a16="http://schemas.microsoft.com/office/drawing/2014/main" id="{61A0756F-ABC4-4167-BF12-B6EE8758F9AC}"/>
              </a:ext>
            </a:extLst>
          </p:cNvPr>
          <p:cNvSpPr>
            <a:spLocks noGrp="1"/>
          </p:cNvSpPr>
          <p:nvPr>
            <p:ph type="sldNum" sz="quarter" idx="19"/>
          </p:nvPr>
        </p:nvSpPr>
        <p:spPr/>
        <p:txBody>
          <a:bodyPr/>
          <a:lstStyle/>
          <a:p>
            <a:fld id="{DEF3F5F5-7776-394F-A41F-3BAFC9CC9F8E}" type="slidenum">
              <a:rPr lang="en-US" smtClean="0"/>
              <a:pPr/>
              <a:t>29</a:t>
            </a:fld>
            <a:endParaRPr lang="en-US" dirty="0"/>
          </a:p>
        </p:txBody>
      </p:sp>
      <p:pic>
        <p:nvPicPr>
          <p:cNvPr id="6" name="Picture 5">
            <a:extLst>
              <a:ext uri="{FF2B5EF4-FFF2-40B4-BE49-F238E27FC236}">
                <a16:creationId xmlns:a16="http://schemas.microsoft.com/office/drawing/2014/main" id="{2C8CA6B0-7C80-4E64-8A8A-6AD747836795}"/>
              </a:ext>
            </a:extLst>
          </p:cNvPr>
          <p:cNvPicPr>
            <a:picLocks noChangeAspect="1"/>
          </p:cNvPicPr>
          <p:nvPr/>
        </p:nvPicPr>
        <p:blipFill>
          <a:blip r:embed="rId2"/>
          <a:stretch>
            <a:fillRect/>
          </a:stretch>
        </p:blipFill>
        <p:spPr>
          <a:xfrm>
            <a:off x="2718980" y="3495675"/>
            <a:ext cx="10401300" cy="2152650"/>
          </a:xfrm>
          <a:prstGeom prst="rect">
            <a:avLst/>
          </a:prstGeom>
        </p:spPr>
      </p:pic>
    </p:spTree>
    <p:extLst>
      <p:ext uri="{BB962C8B-B14F-4D97-AF65-F5344CB8AC3E}">
        <p14:creationId xmlns:p14="http://schemas.microsoft.com/office/powerpoint/2010/main" val="161240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DE60-F23D-4761-ABCE-97BFA4299B6E}"/>
              </a:ext>
            </a:extLst>
          </p:cNvPr>
          <p:cNvSpPr>
            <a:spLocks noGrp="1"/>
          </p:cNvSpPr>
          <p:nvPr>
            <p:ph type="title"/>
          </p:nvPr>
        </p:nvSpPr>
        <p:spPr/>
        <p:txBody>
          <a:bodyPr/>
          <a:lstStyle/>
          <a:p>
            <a:r>
              <a:rPr lang="en-CA" dirty="0"/>
              <a:t>To Remember</a:t>
            </a:r>
          </a:p>
        </p:txBody>
      </p:sp>
      <p:sp>
        <p:nvSpPr>
          <p:cNvPr id="3" name="Text Placeholder 2">
            <a:extLst>
              <a:ext uri="{FF2B5EF4-FFF2-40B4-BE49-F238E27FC236}">
                <a16:creationId xmlns:a16="http://schemas.microsoft.com/office/drawing/2014/main" id="{8757D1ED-28CF-4A91-A915-C12BF11AB149}"/>
              </a:ext>
            </a:extLst>
          </p:cNvPr>
          <p:cNvSpPr>
            <a:spLocks noGrp="1"/>
          </p:cNvSpPr>
          <p:nvPr>
            <p:ph type="body" sz="quarter" idx="15"/>
          </p:nvPr>
        </p:nvSpPr>
        <p:spPr>
          <a:xfrm>
            <a:off x="852749" y="1712155"/>
            <a:ext cx="14591957" cy="6329875"/>
          </a:xfrm>
        </p:spPr>
        <p:txBody>
          <a:bodyPr/>
          <a:lstStyle/>
          <a:p>
            <a:pPr marL="457200" indent="-457200">
              <a:buFont typeface="Wingdings" panose="05000000000000000000" pitchFamily="2" charset="2"/>
              <a:buChar char="Ø"/>
            </a:pPr>
            <a:r>
              <a:rPr lang="en-US" dirty="0"/>
              <a:t>In Unix/Unix Like OS, All directories are located below the </a:t>
            </a:r>
            <a:r>
              <a:rPr lang="en-US" dirty="0">
                <a:highlight>
                  <a:srgbClr val="FFFF00"/>
                </a:highlight>
              </a:rPr>
              <a:t>root</a:t>
            </a:r>
            <a:r>
              <a:rPr lang="en-US" dirty="0"/>
              <a:t> (/)</a:t>
            </a:r>
          </a:p>
          <a:p>
            <a:pPr marL="457200" indent="-457200">
              <a:buFont typeface="Wingdings" panose="05000000000000000000" pitchFamily="2" charset="2"/>
              <a:buChar char="Ø"/>
            </a:pPr>
            <a:r>
              <a:rPr lang="en-US" dirty="0"/>
              <a:t>All directories are </a:t>
            </a:r>
            <a:r>
              <a:rPr lang="en-US" dirty="0">
                <a:highlight>
                  <a:srgbClr val="FFFF00"/>
                </a:highlight>
              </a:rPr>
              <a:t>separated</a:t>
            </a:r>
            <a:r>
              <a:rPr lang="en-US" dirty="0"/>
              <a:t> by the use of a slash character (/)</a:t>
            </a:r>
          </a:p>
          <a:p>
            <a:pPr marL="457200" indent="-457200">
              <a:buFont typeface="Wingdings" panose="05000000000000000000" pitchFamily="2" charset="2"/>
              <a:buChar char="Ø"/>
            </a:pPr>
            <a:r>
              <a:rPr lang="en-US" dirty="0"/>
              <a:t>All commands, file and directory’s names are </a:t>
            </a:r>
            <a:r>
              <a:rPr lang="en-US" dirty="0">
                <a:solidFill>
                  <a:srgbClr val="FF0000"/>
                </a:solidFill>
              </a:rPr>
              <a:t>case sensitive</a:t>
            </a:r>
          </a:p>
          <a:p>
            <a:pPr marL="457200" indent="-457200">
              <a:buFont typeface="Wingdings" panose="05000000000000000000" pitchFamily="2" charset="2"/>
              <a:buChar char="Ø"/>
            </a:pPr>
            <a:r>
              <a:rPr lang="en-US" dirty="0">
                <a:highlight>
                  <a:srgbClr val="FFFF00"/>
                </a:highlight>
              </a:rPr>
              <a:t>File/Directory Path</a:t>
            </a:r>
            <a:r>
              <a:rPr lang="en-US" dirty="0"/>
              <a:t>:</a:t>
            </a:r>
          </a:p>
          <a:p>
            <a:r>
              <a:rPr lang="en-US" dirty="0"/>
              <a:t>    1) </a:t>
            </a:r>
            <a:r>
              <a:rPr lang="en-US" dirty="0">
                <a:solidFill>
                  <a:srgbClr val="0070C0"/>
                </a:solidFill>
              </a:rPr>
              <a:t>Absolute Path </a:t>
            </a:r>
            <a:r>
              <a:rPr lang="en-US" dirty="0"/>
              <a:t>(Start with “ / “ always)</a:t>
            </a:r>
          </a:p>
          <a:p>
            <a:r>
              <a:rPr lang="en-US" dirty="0"/>
              <a:t>    2) </a:t>
            </a:r>
            <a:r>
              <a:rPr lang="en-US" dirty="0">
                <a:solidFill>
                  <a:srgbClr val="7030A0"/>
                </a:solidFill>
              </a:rPr>
              <a:t>Relative Path </a:t>
            </a:r>
            <a:r>
              <a:rPr lang="en-US" dirty="0"/>
              <a:t>(not starts with “ / “ )</a:t>
            </a:r>
          </a:p>
          <a:p>
            <a:r>
              <a:rPr lang="en-US" dirty="0"/>
              <a:t>    3) </a:t>
            </a:r>
            <a:r>
              <a:rPr lang="en-US" dirty="0">
                <a:solidFill>
                  <a:srgbClr val="00B0F0"/>
                </a:solidFill>
              </a:rPr>
              <a:t>.. </a:t>
            </a:r>
            <a:r>
              <a:rPr lang="en-US" dirty="0"/>
              <a:t>means one level up in directory tree</a:t>
            </a:r>
          </a:p>
          <a:p>
            <a:r>
              <a:rPr lang="en-US" dirty="0"/>
              <a:t>    4) </a:t>
            </a:r>
            <a:r>
              <a:rPr lang="en-US" dirty="0">
                <a:solidFill>
                  <a:srgbClr val="7030A0"/>
                </a:solidFill>
              </a:rPr>
              <a:t>.</a:t>
            </a:r>
            <a:r>
              <a:rPr lang="en-US" dirty="0"/>
              <a:t> Refers to current directory </a:t>
            </a:r>
            <a:endParaRPr lang="en-CA" dirty="0"/>
          </a:p>
        </p:txBody>
      </p:sp>
      <p:sp>
        <p:nvSpPr>
          <p:cNvPr id="5" name="Slide Number Placeholder 4">
            <a:extLst>
              <a:ext uri="{FF2B5EF4-FFF2-40B4-BE49-F238E27FC236}">
                <a16:creationId xmlns:a16="http://schemas.microsoft.com/office/drawing/2014/main" id="{9CC82497-751F-40DB-827D-BFF5017A8BF2}"/>
              </a:ext>
            </a:extLst>
          </p:cNvPr>
          <p:cNvSpPr>
            <a:spLocks noGrp="1"/>
          </p:cNvSpPr>
          <p:nvPr>
            <p:ph type="sldNum" sz="quarter" idx="19"/>
          </p:nvPr>
        </p:nvSpPr>
        <p:spPr/>
        <p:txBody>
          <a:bodyPr/>
          <a:lstStyle/>
          <a:p>
            <a:fld id="{DEF3F5F5-7776-394F-A41F-3BAFC9CC9F8E}" type="slidenum">
              <a:rPr lang="en-US" smtClean="0"/>
              <a:pPr/>
              <a:t>3</a:t>
            </a:fld>
            <a:endParaRPr lang="en-US" dirty="0"/>
          </a:p>
        </p:txBody>
      </p:sp>
    </p:spTree>
    <p:extLst>
      <p:ext uri="{BB962C8B-B14F-4D97-AF65-F5344CB8AC3E}">
        <p14:creationId xmlns:p14="http://schemas.microsoft.com/office/powerpoint/2010/main" val="3002849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047CC9-D111-4A26-BA27-AAF846B7183A}"/>
              </a:ext>
            </a:extLst>
          </p:cNvPr>
          <p:cNvSpPr>
            <a:spLocks noGrp="1"/>
          </p:cNvSpPr>
          <p:nvPr>
            <p:ph type="body" sz="quarter" idx="15"/>
          </p:nvPr>
        </p:nvSpPr>
        <p:spPr>
          <a:xfrm>
            <a:off x="635419" y="735011"/>
            <a:ext cx="14288057" cy="5130800"/>
          </a:xfrm>
        </p:spPr>
        <p:txBody>
          <a:bodyPr/>
          <a:lstStyle/>
          <a:p>
            <a:r>
              <a:rPr lang="en-CA" b="1" dirty="0">
                <a:highlight>
                  <a:srgbClr val="FFFF00"/>
                </a:highlight>
              </a:rPr>
              <a:t>3. </a:t>
            </a:r>
            <a:r>
              <a:rPr lang="en-US" dirty="0"/>
              <a:t>Redirection can only go to one place. You can’t use multiple redirections to send output to multiple places. </a:t>
            </a:r>
          </a:p>
          <a:p>
            <a:endParaRPr lang="en-US" dirty="0"/>
          </a:p>
          <a:p>
            <a:endParaRPr lang="en-US" dirty="0"/>
          </a:p>
          <a:p>
            <a:endParaRPr lang="en-US" dirty="0"/>
          </a:p>
          <a:p>
            <a:endParaRPr lang="en-US" dirty="0"/>
          </a:p>
          <a:p>
            <a:endParaRPr lang="en-US" b="1" dirty="0"/>
          </a:p>
          <a:p>
            <a:endParaRPr lang="en-CA" dirty="0"/>
          </a:p>
        </p:txBody>
      </p:sp>
      <p:sp>
        <p:nvSpPr>
          <p:cNvPr id="5" name="Slide Number Placeholder 4">
            <a:extLst>
              <a:ext uri="{FF2B5EF4-FFF2-40B4-BE49-F238E27FC236}">
                <a16:creationId xmlns:a16="http://schemas.microsoft.com/office/drawing/2014/main" id="{2ED49BF2-ABB9-4F71-B768-4A6B982E7BC5}"/>
              </a:ext>
            </a:extLst>
          </p:cNvPr>
          <p:cNvSpPr>
            <a:spLocks noGrp="1"/>
          </p:cNvSpPr>
          <p:nvPr>
            <p:ph type="sldNum" sz="quarter" idx="19"/>
          </p:nvPr>
        </p:nvSpPr>
        <p:spPr/>
        <p:txBody>
          <a:bodyPr/>
          <a:lstStyle/>
          <a:p>
            <a:fld id="{DEF3F5F5-7776-394F-A41F-3BAFC9CC9F8E}" type="slidenum">
              <a:rPr lang="en-US" smtClean="0"/>
              <a:pPr/>
              <a:t>30</a:t>
            </a:fld>
            <a:endParaRPr lang="en-US" dirty="0"/>
          </a:p>
        </p:txBody>
      </p:sp>
      <p:pic>
        <p:nvPicPr>
          <p:cNvPr id="6" name="Picture 5">
            <a:extLst>
              <a:ext uri="{FF2B5EF4-FFF2-40B4-BE49-F238E27FC236}">
                <a16:creationId xmlns:a16="http://schemas.microsoft.com/office/drawing/2014/main" id="{82BD8530-9ACF-4E46-974D-3FCFB5AFA7E6}"/>
              </a:ext>
            </a:extLst>
          </p:cNvPr>
          <p:cNvPicPr>
            <a:picLocks noChangeAspect="1"/>
          </p:cNvPicPr>
          <p:nvPr/>
        </p:nvPicPr>
        <p:blipFill>
          <a:blip r:embed="rId2"/>
          <a:stretch>
            <a:fillRect/>
          </a:stretch>
        </p:blipFill>
        <p:spPr>
          <a:xfrm>
            <a:off x="1761922" y="2361466"/>
            <a:ext cx="9553575" cy="581025"/>
          </a:xfrm>
          <a:prstGeom prst="rect">
            <a:avLst/>
          </a:prstGeom>
        </p:spPr>
      </p:pic>
      <p:pic>
        <p:nvPicPr>
          <p:cNvPr id="7" name="Picture 6">
            <a:extLst>
              <a:ext uri="{FF2B5EF4-FFF2-40B4-BE49-F238E27FC236}">
                <a16:creationId xmlns:a16="http://schemas.microsoft.com/office/drawing/2014/main" id="{AA6898E7-44E7-4546-B927-79A535B4BEB5}"/>
              </a:ext>
            </a:extLst>
          </p:cNvPr>
          <p:cNvPicPr>
            <a:picLocks noChangeAspect="1"/>
          </p:cNvPicPr>
          <p:nvPr/>
        </p:nvPicPr>
        <p:blipFill>
          <a:blip r:embed="rId3"/>
          <a:stretch>
            <a:fillRect/>
          </a:stretch>
        </p:blipFill>
        <p:spPr>
          <a:xfrm>
            <a:off x="1761922" y="3198568"/>
            <a:ext cx="10315575" cy="1762125"/>
          </a:xfrm>
          <a:prstGeom prst="rect">
            <a:avLst/>
          </a:prstGeom>
        </p:spPr>
      </p:pic>
    </p:spTree>
    <p:extLst>
      <p:ext uri="{BB962C8B-B14F-4D97-AF65-F5344CB8AC3E}">
        <p14:creationId xmlns:p14="http://schemas.microsoft.com/office/powerpoint/2010/main" val="864187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280658-2E42-4839-96D0-C86509D4177A}"/>
              </a:ext>
            </a:extLst>
          </p:cNvPr>
          <p:cNvPicPr>
            <a:picLocks noChangeAspect="1"/>
          </p:cNvPicPr>
          <p:nvPr/>
        </p:nvPicPr>
        <p:blipFill>
          <a:blip r:embed="rId2"/>
          <a:stretch>
            <a:fillRect/>
          </a:stretch>
        </p:blipFill>
        <p:spPr>
          <a:xfrm>
            <a:off x="815671" y="2427460"/>
            <a:ext cx="13648510" cy="2836983"/>
          </a:xfrm>
          <a:prstGeom prst="rect">
            <a:avLst/>
          </a:prstGeom>
        </p:spPr>
      </p:pic>
      <p:sp>
        <p:nvSpPr>
          <p:cNvPr id="5" name="Slide Number Placeholder 4">
            <a:extLst>
              <a:ext uri="{FF2B5EF4-FFF2-40B4-BE49-F238E27FC236}">
                <a16:creationId xmlns:a16="http://schemas.microsoft.com/office/drawing/2014/main" id="{82B52571-114B-4082-82BE-E8378C3084E8}"/>
              </a:ext>
            </a:extLst>
          </p:cNvPr>
          <p:cNvSpPr>
            <a:spLocks noGrp="1"/>
          </p:cNvSpPr>
          <p:nvPr>
            <p:ph type="sldNum" sz="quarter" idx="19"/>
          </p:nvPr>
        </p:nvSpPr>
        <p:spPr/>
        <p:txBody>
          <a:bodyPr/>
          <a:lstStyle/>
          <a:p>
            <a:fld id="{DEF3F5F5-7776-394F-A41F-3BAFC9CC9F8E}" type="slidenum">
              <a:rPr lang="en-US" smtClean="0"/>
              <a:pPr/>
              <a:t>31</a:t>
            </a:fld>
            <a:endParaRPr lang="en-US" dirty="0"/>
          </a:p>
        </p:txBody>
      </p:sp>
      <p:sp>
        <p:nvSpPr>
          <p:cNvPr id="7" name="Rectangle 6">
            <a:extLst>
              <a:ext uri="{FF2B5EF4-FFF2-40B4-BE49-F238E27FC236}">
                <a16:creationId xmlns:a16="http://schemas.microsoft.com/office/drawing/2014/main" id="{6BA0A3BB-D4BE-4CCA-B81E-D89573056873}"/>
              </a:ext>
            </a:extLst>
          </p:cNvPr>
          <p:cNvSpPr/>
          <p:nvPr/>
        </p:nvSpPr>
        <p:spPr>
          <a:xfrm>
            <a:off x="728214" y="507938"/>
            <a:ext cx="14078032" cy="1523494"/>
          </a:xfrm>
          <a:prstGeom prst="rect">
            <a:avLst/>
          </a:prstGeom>
        </p:spPr>
        <p:txBody>
          <a:bodyPr wrap="square">
            <a:spAutoFit/>
          </a:bodyPr>
          <a:lstStyle/>
          <a:p>
            <a:r>
              <a:rPr lang="en-US" b="1" dirty="0">
                <a:highlight>
                  <a:srgbClr val="FFFF00"/>
                </a:highlight>
              </a:rPr>
              <a:t>4. </a:t>
            </a:r>
            <a:r>
              <a:rPr lang="en-US" dirty="0"/>
              <a:t>By default, error messages (called “standard error” or stderr) are not redirected; only “normal output” (called “standard output” or </a:t>
            </a:r>
            <a:r>
              <a:rPr lang="en-US" dirty="0" err="1"/>
              <a:t>stdout</a:t>
            </a:r>
            <a:r>
              <a:rPr lang="en-US" dirty="0"/>
              <a:t>) is redirected. (You can also redirect stderr with more shell syntax; see below.)</a:t>
            </a:r>
          </a:p>
        </p:txBody>
      </p:sp>
      <p:sp>
        <p:nvSpPr>
          <p:cNvPr id="9" name="Rectangle 8">
            <a:extLst>
              <a:ext uri="{FF2B5EF4-FFF2-40B4-BE49-F238E27FC236}">
                <a16:creationId xmlns:a16="http://schemas.microsoft.com/office/drawing/2014/main" id="{C199F3C3-F274-4C14-AAD9-1D99765CABF8}"/>
              </a:ext>
            </a:extLst>
          </p:cNvPr>
          <p:cNvSpPr/>
          <p:nvPr/>
        </p:nvSpPr>
        <p:spPr>
          <a:xfrm>
            <a:off x="728213" y="5296637"/>
            <a:ext cx="14242155" cy="1523494"/>
          </a:xfrm>
          <a:prstGeom prst="rect">
            <a:avLst/>
          </a:prstGeom>
        </p:spPr>
        <p:txBody>
          <a:bodyPr wrap="square">
            <a:spAutoFit/>
          </a:bodyPr>
          <a:lstStyle/>
          <a:p>
            <a:pPr marL="457200" indent="-457200">
              <a:buFont typeface="Wingdings" panose="05000000000000000000" pitchFamily="2" charset="2"/>
              <a:buChar char="ü"/>
            </a:pPr>
            <a:r>
              <a:rPr lang="en-US" dirty="0"/>
              <a:t>Standard Output (</a:t>
            </a:r>
            <a:r>
              <a:rPr lang="en-US" dirty="0" err="1"/>
              <a:t>stdout</a:t>
            </a:r>
            <a:r>
              <a:rPr lang="en-US" dirty="0"/>
              <a:t>) is unit 1 – redirect it using &gt;</a:t>
            </a:r>
            <a:r>
              <a:rPr lang="en-US" dirty="0" err="1"/>
              <a:t>outfile</a:t>
            </a:r>
            <a:r>
              <a:rPr lang="en-US" dirty="0"/>
              <a:t> or 1&gt;</a:t>
            </a:r>
            <a:r>
              <a:rPr lang="en-US" dirty="0" err="1"/>
              <a:t>outfile</a:t>
            </a:r>
            <a:endParaRPr lang="en-US" dirty="0"/>
          </a:p>
          <a:p>
            <a:pPr marL="457200" indent="-457200">
              <a:buFont typeface="Wingdings" panose="05000000000000000000" pitchFamily="2" charset="2"/>
              <a:buChar char="ü"/>
            </a:pPr>
            <a:r>
              <a:rPr lang="en-US" dirty="0"/>
              <a:t>Standard Error Output (stderr) is unit 2 – redirect it using 2&gt;</a:t>
            </a:r>
            <a:r>
              <a:rPr lang="en-US" dirty="0" err="1"/>
              <a:t>outfile</a:t>
            </a:r>
            <a:endParaRPr lang="en-US" dirty="0"/>
          </a:p>
          <a:p>
            <a:pPr marL="457200" indent="-457200">
              <a:buFont typeface="Wingdings" panose="05000000000000000000" pitchFamily="2" charset="2"/>
              <a:buChar char="ü"/>
            </a:pPr>
            <a:r>
              <a:rPr lang="en-US" dirty="0"/>
              <a:t>Both is same file 2&gt;&amp;1</a:t>
            </a:r>
            <a:endParaRPr lang="en-CA" dirty="0"/>
          </a:p>
        </p:txBody>
      </p:sp>
      <p:pic>
        <p:nvPicPr>
          <p:cNvPr id="10" name="Picture 9">
            <a:extLst>
              <a:ext uri="{FF2B5EF4-FFF2-40B4-BE49-F238E27FC236}">
                <a16:creationId xmlns:a16="http://schemas.microsoft.com/office/drawing/2014/main" id="{858950E2-664F-4053-B508-0353E75C76DF}"/>
              </a:ext>
            </a:extLst>
          </p:cNvPr>
          <p:cNvPicPr>
            <a:picLocks noChangeAspect="1"/>
          </p:cNvPicPr>
          <p:nvPr/>
        </p:nvPicPr>
        <p:blipFill>
          <a:blip r:embed="rId3"/>
          <a:stretch>
            <a:fillRect/>
          </a:stretch>
        </p:blipFill>
        <p:spPr>
          <a:xfrm>
            <a:off x="910309" y="6816817"/>
            <a:ext cx="10296954" cy="1520220"/>
          </a:xfrm>
          <a:prstGeom prst="rect">
            <a:avLst/>
          </a:prstGeom>
        </p:spPr>
      </p:pic>
    </p:spTree>
    <p:extLst>
      <p:ext uri="{BB962C8B-B14F-4D97-AF65-F5344CB8AC3E}">
        <p14:creationId xmlns:p14="http://schemas.microsoft.com/office/powerpoint/2010/main" val="3062152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07BDAB-AD03-45AE-AF61-24ED6339B814}"/>
              </a:ext>
            </a:extLst>
          </p:cNvPr>
          <p:cNvPicPr>
            <a:picLocks noChangeAspect="1"/>
          </p:cNvPicPr>
          <p:nvPr/>
        </p:nvPicPr>
        <p:blipFill>
          <a:blip r:embed="rId2"/>
          <a:stretch>
            <a:fillRect/>
          </a:stretch>
        </p:blipFill>
        <p:spPr>
          <a:xfrm>
            <a:off x="920075" y="1862007"/>
            <a:ext cx="12113943" cy="1774937"/>
          </a:xfrm>
          <a:prstGeom prst="rect">
            <a:avLst/>
          </a:prstGeom>
        </p:spPr>
      </p:pic>
      <p:sp>
        <p:nvSpPr>
          <p:cNvPr id="5" name="Slide Number Placeholder 4">
            <a:extLst>
              <a:ext uri="{FF2B5EF4-FFF2-40B4-BE49-F238E27FC236}">
                <a16:creationId xmlns:a16="http://schemas.microsoft.com/office/drawing/2014/main" id="{BA084167-A63C-45EF-B554-38B2F3A714C2}"/>
              </a:ext>
            </a:extLst>
          </p:cNvPr>
          <p:cNvSpPr>
            <a:spLocks noGrp="1"/>
          </p:cNvSpPr>
          <p:nvPr>
            <p:ph type="sldNum" sz="quarter" idx="19"/>
          </p:nvPr>
        </p:nvSpPr>
        <p:spPr/>
        <p:txBody>
          <a:bodyPr/>
          <a:lstStyle/>
          <a:p>
            <a:fld id="{DEF3F5F5-7776-394F-A41F-3BAFC9CC9F8E}" type="slidenum">
              <a:rPr lang="en-US" smtClean="0"/>
              <a:pPr/>
              <a:t>32</a:t>
            </a:fld>
            <a:endParaRPr lang="en-US" dirty="0"/>
          </a:p>
        </p:txBody>
      </p:sp>
      <p:sp>
        <p:nvSpPr>
          <p:cNvPr id="7" name="Rectangle 6">
            <a:extLst>
              <a:ext uri="{FF2B5EF4-FFF2-40B4-BE49-F238E27FC236}">
                <a16:creationId xmlns:a16="http://schemas.microsoft.com/office/drawing/2014/main" id="{2254C35B-784A-46DD-A110-E907EDDF85C3}"/>
              </a:ext>
            </a:extLst>
          </p:cNvPr>
          <p:cNvSpPr/>
          <p:nvPr/>
        </p:nvSpPr>
        <p:spPr>
          <a:xfrm>
            <a:off x="816708" y="799127"/>
            <a:ext cx="12981354" cy="569387"/>
          </a:xfrm>
          <a:prstGeom prst="rect">
            <a:avLst/>
          </a:prstGeom>
        </p:spPr>
        <p:txBody>
          <a:bodyPr wrap="square">
            <a:spAutoFit/>
          </a:bodyPr>
          <a:lstStyle/>
          <a:p>
            <a:r>
              <a:rPr lang="en-US" b="1" dirty="0"/>
              <a:t>Output file redirection syntax can go anywhere</a:t>
            </a:r>
            <a:endParaRPr lang="en-CA" b="1" dirty="0"/>
          </a:p>
        </p:txBody>
      </p:sp>
      <p:sp>
        <p:nvSpPr>
          <p:cNvPr id="8" name="Rectangle 7">
            <a:extLst>
              <a:ext uri="{FF2B5EF4-FFF2-40B4-BE49-F238E27FC236}">
                <a16:creationId xmlns:a16="http://schemas.microsoft.com/office/drawing/2014/main" id="{5A268AC7-1394-4A7B-B878-A6702F6AFA02}"/>
              </a:ext>
            </a:extLst>
          </p:cNvPr>
          <p:cNvSpPr/>
          <p:nvPr/>
        </p:nvSpPr>
        <p:spPr>
          <a:xfrm>
            <a:off x="920075" y="4172250"/>
            <a:ext cx="14261310" cy="3908762"/>
          </a:xfrm>
          <a:prstGeom prst="rect">
            <a:avLst/>
          </a:prstGeom>
        </p:spPr>
        <p:txBody>
          <a:bodyPr wrap="square">
            <a:spAutoFit/>
          </a:bodyPr>
          <a:lstStyle/>
          <a:p>
            <a:pPr marL="457200" indent="-457200">
              <a:buFont typeface="Wingdings" panose="05000000000000000000" pitchFamily="2" charset="2"/>
              <a:buChar char="Ø"/>
            </a:pPr>
            <a:r>
              <a:rPr lang="en-US" dirty="0"/>
              <a:t>In every case above the echo command sees exactly three command line arguments and all three arguments “hi”, “there”, and “mom” are all redirected into the output “file”.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The file redirection is found and done first by the shell, then the redirection syntax is removed from the command line before the command is called. The command actually being run doesn’t see any part of the redirection syntax; the number of arguments is not affected.</a:t>
            </a:r>
            <a:endParaRPr lang="en-CA" dirty="0"/>
          </a:p>
        </p:txBody>
      </p:sp>
    </p:spTree>
    <p:extLst>
      <p:ext uri="{BB962C8B-B14F-4D97-AF65-F5344CB8AC3E}">
        <p14:creationId xmlns:p14="http://schemas.microsoft.com/office/powerpoint/2010/main" val="168263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7B8F2-1F3C-428F-BFCB-844775112210}"/>
              </a:ext>
            </a:extLst>
          </p:cNvPr>
          <p:cNvSpPr>
            <a:spLocks noGrp="1"/>
          </p:cNvSpPr>
          <p:nvPr>
            <p:ph type="title"/>
          </p:nvPr>
        </p:nvSpPr>
        <p:spPr/>
        <p:txBody>
          <a:bodyPr/>
          <a:lstStyle/>
          <a:p>
            <a:r>
              <a:rPr lang="en-CA" dirty="0"/>
              <a:t>Examples</a:t>
            </a:r>
          </a:p>
        </p:txBody>
      </p:sp>
      <p:pic>
        <p:nvPicPr>
          <p:cNvPr id="6" name="Picture 5">
            <a:extLst>
              <a:ext uri="{FF2B5EF4-FFF2-40B4-BE49-F238E27FC236}">
                <a16:creationId xmlns:a16="http://schemas.microsoft.com/office/drawing/2014/main" id="{9AF2A15B-4D9C-4BDB-861F-2511FFEAFDF4}"/>
              </a:ext>
            </a:extLst>
          </p:cNvPr>
          <p:cNvPicPr>
            <a:picLocks noChangeAspect="1"/>
          </p:cNvPicPr>
          <p:nvPr/>
        </p:nvPicPr>
        <p:blipFill>
          <a:blip r:embed="rId2"/>
          <a:stretch>
            <a:fillRect/>
          </a:stretch>
        </p:blipFill>
        <p:spPr>
          <a:xfrm>
            <a:off x="728214" y="1693618"/>
            <a:ext cx="9439275" cy="1419225"/>
          </a:xfrm>
          <a:prstGeom prst="rect">
            <a:avLst/>
          </a:prstGeom>
        </p:spPr>
      </p:pic>
      <p:sp>
        <p:nvSpPr>
          <p:cNvPr id="5" name="Slide Number Placeholder 4">
            <a:extLst>
              <a:ext uri="{FF2B5EF4-FFF2-40B4-BE49-F238E27FC236}">
                <a16:creationId xmlns:a16="http://schemas.microsoft.com/office/drawing/2014/main" id="{23710936-9509-41A9-B5CD-D28AE89AFD46}"/>
              </a:ext>
            </a:extLst>
          </p:cNvPr>
          <p:cNvSpPr>
            <a:spLocks noGrp="1"/>
          </p:cNvSpPr>
          <p:nvPr>
            <p:ph type="sldNum" sz="quarter" idx="19"/>
          </p:nvPr>
        </p:nvSpPr>
        <p:spPr/>
        <p:txBody>
          <a:bodyPr/>
          <a:lstStyle/>
          <a:p>
            <a:fld id="{DEF3F5F5-7776-394F-A41F-3BAFC9CC9F8E}" type="slidenum">
              <a:rPr lang="en-US" smtClean="0"/>
              <a:pPr/>
              <a:t>33</a:t>
            </a:fld>
            <a:endParaRPr lang="en-US" dirty="0"/>
          </a:p>
        </p:txBody>
      </p:sp>
      <p:pic>
        <p:nvPicPr>
          <p:cNvPr id="7" name="Picture 6">
            <a:extLst>
              <a:ext uri="{FF2B5EF4-FFF2-40B4-BE49-F238E27FC236}">
                <a16:creationId xmlns:a16="http://schemas.microsoft.com/office/drawing/2014/main" id="{9FB4108F-435D-43C3-970E-6C2EBBC4B205}"/>
              </a:ext>
            </a:extLst>
          </p:cNvPr>
          <p:cNvPicPr>
            <a:picLocks noChangeAspect="1"/>
          </p:cNvPicPr>
          <p:nvPr/>
        </p:nvPicPr>
        <p:blipFill>
          <a:blip r:embed="rId3"/>
          <a:stretch>
            <a:fillRect/>
          </a:stretch>
        </p:blipFill>
        <p:spPr>
          <a:xfrm>
            <a:off x="728214" y="3834618"/>
            <a:ext cx="8991600" cy="962025"/>
          </a:xfrm>
          <a:prstGeom prst="rect">
            <a:avLst/>
          </a:prstGeom>
        </p:spPr>
      </p:pic>
      <p:pic>
        <p:nvPicPr>
          <p:cNvPr id="8" name="Picture 7">
            <a:extLst>
              <a:ext uri="{FF2B5EF4-FFF2-40B4-BE49-F238E27FC236}">
                <a16:creationId xmlns:a16="http://schemas.microsoft.com/office/drawing/2014/main" id="{85BAB084-B5FD-42FF-BC55-3DA8E977B30B}"/>
              </a:ext>
            </a:extLst>
          </p:cNvPr>
          <p:cNvPicPr>
            <a:picLocks noChangeAspect="1"/>
          </p:cNvPicPr>
          <p:nvPr/>
        </p:nvPicPr>
        <p:blipFill>
          <a:blip r:embed="rId4"/>
          <a:stretch>
            <a:fillRect/>
          </a:stretch>
        </p:blipFill>
        <p:spPr>
          <a:xfrm>
            <a:off x="728214" y="5371001"/>
            <a:ext cx="9639300" cy="1895475"/>
          </a:xfrm>
          <a:prstGeom prst="rect">
            <a:avLst/>
          </a:prstGeom>
        </p:spPr>
      </p:pic>
    </p:spTree>
    <p:extLst>
      <p:ext uri="{BB962C8B-B14F-4D97-AF65-F5344CB8AC3E}">
        <p14:creationId xmlns:p14="http://schemas.microsoft.com/office/powerpoint/2010/main" val="962995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D1A8-9AA8-4119-8E71-D004E004CC68}"/>
              </a:ext>
            </a:extLst>
          </p:cNvPr>
          <p:cNvSpPr>
            <a:spLocks noGrp="1"/>
          </p:cNvSpPr>
          <p:nvPr>
            <p:ph type="title"/>
          </p:nvPr>
        </p:nvSpPr>
        <p:spPr>
          <a:xfrm>
            <a:off x="812880" y="768365"/>
            <a:ext cx="11615781" cy="1335973"/>
          </a:xfrm>
        </p:spPr>
        <p:txBody>
          <a:bodyPr/>
          <a:lstStyle/>
          <a:p>
            <a:r>
              <a:rPr lang="en-CA" dirty="0"/>
              <a:t>Input Redirection – Standard Input</a:t>
            </a:r>
          </a:p>
        </p:txBody>
      </p:sp>
      <p:sp>
        <p:nvSpPr>
          <p:cNvPr id="3" name="Text Placeholder 2">
            <a:extLst>
              <a:ext uri="{FF2B5EF4-FFF2-40B4-BE49-F238E27FC236}">
                <a16:creationId xmlns:a16="http://schemas.microsoft.com/office/drawing/2014/main" id="{29D48F75-C63B-46E7-AB02-E41751BAB0DC}"/>
              </a:ext>
            </a:extLst>
          </p:cNvPr>
          <p:cNvSpPr>
            <a:spLocks noGrp="1"/>
          </p:cNvSpPr>
          <p:nvPr>
            <p:ph type="body" sz="quarter" idx="15"/>
          </p:nvPr>
        </p:nvSpPr>
        <p:spPr>
          <a:xfrm>
            <a:off x="812880" y="1700312"/>
            <a:ext cx="14474010" cy="5130800"/>
          </a:xfrm>
        </p:spPr>
        <p:txBody>
          <a:bodyPr/>
          <a:lstStyle/>
          <a:p>
            <a:r>
              <a:rPr lang="en-US" dirty="0"/>
              <a:t>Many Unix/Linux commands read input from files, if file pathnames are given on the command line. If no file names are given, these commands usually read from what is called Standard Input (“stdin”), which is usually connected to your keyboard. (You can send EOF by typing ^D (Ctrl-D) to get the command to stop reading your keyboard.)</a:t>
            </a:r>
          </a:p>
          <a:p>
            <a:r>
              <a:rPr lang="en-US" dirty="0"/>
              <a:t>Example:- </a:t>
            </a:r>
          </a:p>
          <a:p>
            <a:endParaRPr lang="en-CA" dirty="0"/>
          </a:p>
        </p:txBody>
      </p:sp>
      <p:sp>
        <p:nvSpPr>
          <p:cNvPr id="5" name="Slide Number Placeholder 4">
            <a:extLst>
              <a:ext uri="{FF2B5EF4-FFF2-40B4-BE49-F238E27FC236}">
                <a16:creationId xmlns:a16="http://schemas.microsoft.com/office/drawing/2014/main" id="{28511F87-D0A0-46A5-8003-D5E2BD84796B}"/>
              </a:ext>
            </a:extLst>
          </p:cNvPr>
          <p:cNvSpPr>
            <a:spLocks noGrp="1"/>
          </p:cNvSpPr>
          <p:nvPr>
            <p:ph type="sldNum" sz="quarter" idx="19"/>
          </p:nvPr>
        </p:nvSpPr>
        <p:spPr/>
        <p:txBody>
          <a:bodyPr/>
          <a:lstStyle/>
          <a:p>
            <a:fld id="{DEF3F5F5-7776-394F-A41F-3BAFC9CC9F8E}" type="slidenum">
              <a:rPr lang="en-US" smtClean="0"/>
              <a:pPr/>
              <a:t>34</a:t>
            </a:fld>
            <a:endParaRPr lang="en-US" dirty="0"/>
          </a:p>
        </p:txBody>
      </p:sp>
      <p:pic>
        <p:nvPicPr>
          <p:cNvPr id="6" name="Picture 5">
            <a:extLst>
              <a:ext uri="{FF2B5EF4-FFF2-40B4-BE49-F238E27FC236}">
                <a16:creationId xmlns:a16="http://schemas.microsoft.com/office/drawing/2014/main" id="{36209B7D-A5C8-43BF-8AEF-D146F937405F}"/>
              </a:ext>
            </a:extLst>
          </p:cNvPr>
          <p:cNvPicPr>
            <a:picLocks noChangeAspect="1"/>
          </p:cNvPicPr>
          <p:nvPr/>
        </p:nvPicPr>
        <p:blipFill>
          <a:blip r:embed="rId2"/>
          <a:stretch>
            <a:fillRect/>
          </a:stretch>
        </p:blipFill>
        <p:spPr>
          <a:xfrm>
            <a:off x="970698" y="5594106"/>
            <a:ext cx="7674674" cy="1721094"/>
          </a:xfrm>
          <a:prstGeom prst="rect">
            <a:avLst/>
          </a:prstGeom>
        </p:spPr>
      </p:pic>
    </p:spTree>
    <p:extLst>
      <p:ext uri="{BB962C8B-B14F-4D97-AF65-F5344CB8AC3E}">
        <p14:creationId xmlns:p14="http://schemas.microsoft.com/office/powerpoint/2010/main" val="2830650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F27C-73E2-4EFA-8378-23B68ADE3AA5}"/>
              </a:ext>
            </a:extLst>
          </p:cNvPr>
          <p:cNvSpPr>
            <a:spLocks noGrp="1"/>
          </p:cNvSpPr>
          <p:nvPr>
            <p:ph type="title"/>
          </p:nvPr>
        </p:nvSpPr>
        <p:spPr/>
        <p:txBody>
          <a:bodyPr/>
          <a:lstStyle/>
          <a:p>
            <a:r>
              <a:rPr lang="en-CA" dirty="0"/>
              <a:t>Example </a:t>
            </a:r>
          </a:p>
        </p:txBody>
      </p:sp>
      <p:sp>
        <p:nvSpPr>
          <p:cNvPr id="5" name="Slide Number Placeholder 4">
            <a:extLst>
              <a:ext uri="{FF2B5EF4-FFF2-40B4-BE49-F238E27FC236}">
                <a16:creationId xmlns:a16="http://schemas.microsoft.com/office/drawing/2014/main" id="{A2773B7D-26A4-4E6C-A59B-89429942FD4A}"/>
              </a:ext>
            </a:extLst>
          </p:cNvPr>
          <p:cNvSpPr>
            <a:spLocks noGrp="1"/>
          </p:cNvSpPr>
          <p:nvPr>
            <p:ph type="sldNum" sz="quarter" idx="19"/>
          </p:nvPr>
        </p:nvSpPr>
        <p:spPr/>
        <p:txBody>
          <a:bodyPr/>
          <a:lstStyle/>
          <a:p>
            <a:fld id="{DEF3F5F5-7776-394F-A41F-3BAFC9CC9F8E}" type="slidenum">
              <a:rPr lang="en-US" smtClean="0"/>
              <a:pPr/>
              <a:t>35</a:t>
            </a:fld>
            <a:endParaRPr lang="en-US" dirty="0"/>
          </a:p>
        </p:txBody>
      </p:sp>
      <p:pic>
        <p:nvPicPr>
          <p:cNvPr id="6" name="Picture 5">
            <a:extLst>
              <a:ext uri="{FF2B5EF4-FFF2-40B4-BE49-F238E27FC236}">
                <a16:creationId xmlns:a16="http://schemas.microsoft.com/office/drawing/2014/main" id="{8446868C-A461-4337-A006-FB84AD11EB29}"/>
              </a:ext>
            </a:extLst>
          </p:cNvPr>
          <p:cNvPicPr>
            <a:picLocks noChangeAspect="1"/>
          </p:cNvPicPr>
          <p:nvPr/>
        </p:nvPicPr>
        <p:blipFill>
          <a:blip r:embed="rId2"/>
          <a:stretch>
            <a:fillRect/>
          </a:stretch>
        </p:blipFill>
        <p:spPr>
          <a:xfrm>
            <a:off x="95168" y="2171626"/>
            <a:ext cx="9475914" cy="3495061"/>
          </a:xfrm>
          <a:prstGeom prst="rect">
            <a:avLst/>
          </a:prstGeom>
        </p:spPr>
      </p:pic>
      <p:pic>
        <p:nvPicPr>
          <p:cNvPr id="7" name="Picture 6">
            <a:extLst>
              <a:ext uri="{FF2B5EF4-FFF2-40B4-BE49-F238E27FC236}">
                <a16:creationId xmlns:a16="http://schemas.microsoft.com/office/drawing/2014/main" id="{2F89B80B-4C62-4850-A02C-8AF4B85D9047}"/>
              </a:ext>
            </a:extLst>
          </p:cNvPr>
          <p:cNvPicPr>
            <a:picLocks noChangeAspect="1"/>
          </p:cNvPicPr>
          <p:nvPr/>
        </p:nvPicPr>
        <p:blipFill>
          <a:blip r:embed="rId3"/>
          <a:stretch>
            <a:fillRect/>
          </a:stretch>
        </p:blipFill>
        <p:spPr>
          <a:xfrm>
            <a:off x="95168" y="5873627"/>
            <a:ext cx="9906000" cy="2390775"/>
          </a:xfrm>
          <a:prstGeom prst="rect">
            <a:avLst/>
          </a:prstGeom>
        </p:spPr>
      </p:pic>
      <p:pic>
        <p:nvPicPr>
          <p:cNvPr id="8" name="Picture 7">
            <a:extLst>
              <a:ext uri="{FF2B5EF4-FFF2-40B4-BE49-F238E27FC236}">
                <a16:creationId xmlns:a16="http://schemas.microsoft.com/office/drawing/2014/main" id="{F38DDFD3-C4F1-47F8-A7CA-FA971C058223}"/>
              </a:ext>
            </a:extLst>
          </p:cNvPr>
          <p:cNvPicPr>
            <a:picLocks noChangeAspect="1"/>
          </p:cNvPicPr>
          <p:nvPr/>
        </p:nvPicPr>
        <p:blipFill>
          <a:blip r:embed="rId4"/>
          <a:stretch>
            <a:fillRect/>
          </a:stretch>
        </p:blipFill>
        <p:spPr>
          <a:xfrm>
            <a:off x="6808788" y="106974"/>
            <a:ext cx="9448800" cy="2247900"/>
          </a:xfrm>
          <a:prstGeom prst="rect">
            <a:avLst/>
          </a:prstGeom>
        </p:spPr>
      </p:pic>
    </p:spTree>
    <p:extLst>
      <p:ext uri="{BB962C8B-B14F-4D97-AF65-F5344CB8AC3E}">
        <p14:creationId xmlns:p14="http://schemas.microsoft.com/office/powerpoint/2010/main" val="3420561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9533-AB4A-4C3B-8BD1-1CF79D2CBFCC}"/>
              </a:ext>
            </a:extLst>
          </p:cNvPr>
          <p:cNvSpPr>
            <a:spLocks noGrp="1"/>
          </p:cNvSpPr>
          <p:nvPr>
            <p:ph type="title"/>
          </p:nvPr>
        </p:nvSpPr>
        <p:spPr/>
        <p:txBody>
          <a:bodyPr/>
          <a:lstStyle/>
          <a:p>
            <a:r>
              <a:rPr lang="en-CA" sz="7200" dirty="0"/>
              <a:t>LINUX PIPING</a:t>
            </a:r>
          </a:p>
        </p:txBody>
      </p:sp>
      <p:sp>
        <p:nvSpPr>
          <p:cNvPr id="4" name="Slide Number Placeholder 3">
            <a:extLst>
              <a:ext uri="{FF2B5EF4-FFF2-40B4-BE49-F238E27FC236}">
                <a16:creationId xmlns:a16="http://schemas.microsoft.com/office/drawing/2014/main" id="{6C20C978-B5C4-4F28-8252-748B30C0CB85}"/>
              </a:ext>
            </a:extLst>
          </p:cNvPr>
          <p:cNvSpPr>
            <a:spLocks noGrp="1"/>
          </p:cNvSpPr>
          <p:nvPr>
            <p:ph type="sldNum" sz="quarter" idx="11"/>
          </p:nvPr>
        </p:nvSpPr>
        <p:spPr/>
        <p:txBody>
          <a:bodyPr/>
          <a:lstStyle/>
          <a:p>
            <a:fld id="{DEF3F5F5-7776-394F-A41F-3BAFC9CC9F8E}" type="slidenum">
              <a:rPr lang="en-US" smtClean="0"/>
              <a:pPr/>
              <a:t>36</a:t>
            </a:fld>
            <a:endParaRPr lang="en-US" dirty="0"/>
          </a:p>
        </p:txBody>
      </p:sp>
    </p:spTree>
    <p:extLst>
      <p:ext uri="{BB962C8B-B14F-4D97-AF65-F5344CB8AC3E}">
        <p14:creationId xmlns:p14="http://schemas.microsoft.com/office/powerpoint/2010/main" val="3034391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E051A-5C20-4487-9A1B-8F4A07B8944C}"/>
              </a:ext>
            </a:extLst>
          </p:cNvPr>
          <p:cNvSpPr>
            <a:spLocks noGrp="1"/>
          </p:cNvSpPr>
          <p:nvPr>
            <p:ph type="title"/>
          </p:nvPr>
        </p:nvSpPr>
        <p:spPr>
          <a:xfrm>
            <a:off x="728214" y="227039"/>
            <a:ext cx="9475914" cy="1335973"/>
          </a:xfrm>
        </p:spPr>
        <p:txBody>
          <a:bodyPr/>
          <a:lstStyle/>
          <a:p>
            <a:r>
              <a:rPr lang="en-CA" dirty="0"/>
              <a:t>LINUX PIPING</a:t>
            </a:r>
          </a:p>
        </p:txBody>
      </p:sp>
      <p:sp>
        <p:nvSpPr>
          <p:cNvPr id="3" name="Text Placeholder 2">
            <a:extLst>
              <a:ext uri="{FF2B5EF4-FFF2-40B4-BE49-F238E27FC236}">
                <a16:creationId xmlns:a16="http://schemas.microsoft.com/office/drawing/2014/main" id="{ED0EB4CD-D43F-43CD-9937-7E5B648BE045}"/>
              </a:ext>
            </a:extLst>
          </p:cNvPr>
          <p:cNvSpPr>
            <a:spLocks noGrp="1"/>
          </p:cNvSpPr>
          <p:nvPr>
            <p:ph type="body" sz="quarter" idx="15"/>
          </p:nvPr>
        </p:nvSpPr>
        <p:spPr>
          <a:xfrm>
            <a:off x="199083" y="1121052"/>
            <a:ext cx="15964728" cy="5130800"/>
          </a:xfrm>
        </p:spPr>
        <p:txBody>
          <a:bodyPr/>
          <a:lstStyle/>
          <a:p>
            <a:r>
              <a:rPr lang="en-US" dirty="0"/>
              <a:t>We could send data from one program to another. It's called piping and the operator we use is ( | ) </a:t>
            </a:r>
          </a:p>
          <a:p>
            <a:r>
              <a:rPr lang="en-US" dirty="0"/>
              <a:t>• The output from one program become the input for another program</a:t>
            </a:r>
          </a:p>
          <a:p>
            <a:endParaRPr lang="en-US" dirty="0"/>
          </a:p>
          <a:p>
            <a:r>
              <a:rPr lang="en-US" dirty="0" err="1"/>
              <a:t>e.g</a:t>
            </a:r>
            <a:r>
              <a:rPr lang="en-US" dirty="0"/>
              <a:t>:</a:t>
            </a:r>
          </a:p>
          <a:p>
            <a:r>
              <a:rPr lang="en-US" sz="2800" dirty="0"/>
              <a:t>• $ ls / | more          # sending output of ls to more command which shows out put page by page </a:t>
            </a:r>
          </a:p>
          <a:p>
            <a:r>
              <a:rPr lang="en-US" sz="2800" dirty="0"/>
              <a:t>• $ ls / | more          #sending output of ls to more command which shows out put page by page </a:t>
            </a:r>
          </a:p>
          <a:p>
            <a:r>
              <a:rPr lang="en-US" sz="2800" dirty="0"/>
              <a:t>• $ ls /</a:t>
            </a:r>
            <a:r>
              <a:rPr lang="en-US" sz="2800" dirty="0" err="1"/>
              <a:t>etc</a:t>
            </a:r>
            <a:r>
              <a:rPr lang="en-US" sz="2800" dirty="0"/>
              <a:t> | sort | head -5             #send output of ls / to the sort command and show 5 first lines</a:t>
            </a:r>
          </a:p>
          <a:p>
            <a:r>
              <a:rPr lang="en-US" sz="2800" dirty="0"/>
              <a:t>• $ ls /home/user1 | </a:t>
            </a:r>
            <a:r>
              <a:rPr lang="en-US" sz="2800" dirty="0" err="1"/>
              <a:t>wc</a:t>
            </a:r>
            <a:r>
              <a:rPr lang="en-US" sz="2800" dirty="0"/>
              <a:t> -l    # send out of ls command to </a:t>
            </a:r>
            <a:r>
              <a:rPr lang="en-US" sz="2800" dirty="0" err="1"/>
              <a:t>wc</a:t>
            </a:r>
            <a:r>
              <a:rPr lang="en-US" sz="2800" dirty="0"/>
              <a:t> to count how many line the output are </a:t>
            </a:r>
            <a:endParaRPr lang="en-CA" sz="2800" dirty="0"/>
          </a:p>
        </p:txBody>
      </p:sp>
      <p:sp>
        <p:nvSpPr>
          <p:cNvPr id="5" name="Slide Number Placeholder 4">
            <a:extLst>
              <a:ext uri="{FF2B5EF4-FFF2-40B4-BE49-F238E27FC236}">
                <a16:creationId xmlns:a16="http://schemas.microsoft.com/office/drawing/2014/main" id="{D585A3B5-A865-431A-89E4-192E0A2758B5}"/>
              </a:ext>
            </a:extLst>
          </p:cNvPr>
          <p:cNvSpPr>
            <a:spLocks noGrp="1"/>
          </p:cNvSpPr>
          <p:nvPr>
            <p:ph type="sldNum" sz="quarter" idx="19"/>
          </p:nvPr>
        </p:nvSpPr>
        <p:spPr/>
        <p:txBody>
          <a:bodyPr/>
          <a:lstStyle/>
          <a:p>
            <a:fld id="{DEF3F5F5-7776-394F-A41F-3BAFC9CC9F8E}" type="slidenum">
              <a:rPr lang="en-US" smtClean="0"/>
              <a:pPr/>
              <a:t>37</a:t>
            </a:fld>
            <a:endParaRPr lang="en-US" dirty="0"/>
          </a:p>
        </p:txBody>
      </p:sp>
      <p:pic>
        <p:nvPicPr>
          <p:cNvPr id="6" name="Picture 5">
            <a:extLst>
              <a:ext uri="{FF2B5EF4-FFF2-40B4-BE49-F238E27FC236}">
                <a16:creationId xmlns:a16="http://schemas.microsoft.com/office/drawing/2014/main" id="{6AAEEB05-ABFD-4FB9-9C81-BF9FA7F6E9C3}"/>
              </a:ext>
            </a:extLst>
          </p:cNvPr>
          <p:cNvPicPr>
            <a:picLocks noChangeAspect="1"/>
          </p:cNvPicPr>
          <p:nvPr/>
        </p:nvPicPr>
        <p:blipFill>
          <a:blip r:embed="rId2"/>
          <a:stretch>
            <a:fillRect/>
          </a:stretch>
        </p:blipFill>
        <p:spPr>
          <a:xfrm>
            <a:off x="4011713" y="3183532"/>
            <a:ext cx="6715125" cy="723900"/>
          </a:xfrm>
          <a:prstGeom prst="rect">
            <a:avLst/>
          </a:prstGeom>
        </p:spPr>
      </p:pic>
    </p:spTree>
    <p:extLst>
      <p:ext uri="{BB962C8B-B14F-4D97-AF65-F5344CB8AC3E}">
        <p14:creationId xmlns:p14="http://schemas.microsoft.com/office/powerpoint/2010/main" val="1288034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39A7-0C8E-4289-8718-EAD34CAAE073}"/>
              </a:ext>
            </a:extLst>
          </p:cNvPr>
          <p:cNvSpPr>
            <a:spLocks noGrp="1"/>
          </p:cNvSpPr>
          <p:nvPr>
            <p:ph type="title"/>
          </p:nvPr>
        </p:nvSpPr>
        <p:spPr/>
        <p:txBody>
          <a:bodyPr/>
          <a:lstStyle/>
          <a:p>
            <a:r>
              <a:rPr lang="pt-BR" dirty="0"/>
              <a:t>I/O REDIRECTION VS PIPING</a:t>
            </a:r>
            <a:endParaRPr lang="en-CA" dirty="0"/>
          </a:p>
        </p:txBody>
      </p:sp>
      <p:sp>
        <p:nvSpPr>
          <p:cNvPr id="3" name="Text Placeholder 2">
            <a:extLst>
              <a:ext uri="{FF2B5EF4-FFF2-40B4-BE49-F238E27FC236}">
                <a16:creationId xmlns:a16="http://schemas.microsoft.com/office/drawing/2014/main" id="{9C7DB354-72E2-4196-AB63-882E88C4EC9C}"/>
              </a:ext>
            </a:extLst>
          </p:cNvPr>
          <p:cNvSpPr>
            <a:spLocks noGrp="1"/>
          </p:cNvSpPr>
          <p:nvPr>
            <p:ph type="body" sz="quarter" idx="15"/>
          </p:nvPr>
        </p:nvSpPr>
        <p:spPr>
          <a:xfrm>
            <a:off x="812881" y="2404534"/>
            <a:ext cx="14415395" cy="5130800"/>
          </a:xfrm>
        </p:spPr>
        <p:txBody>
          <a:bodyPr/>
          <a:lstStyle/>
          <a:p>
            <a:r>
              <a:rPr lang="en-US" dirty="0"/>
              <a:t>What is the difference between Redirections &amp; </a:t>
            </a:r>
            <a:r>
              <a:rPr lang="en-US" dirty="0" err="1"/>
              <a:t>Pipeling</a:t>
            </a:r>
            <a:endParaRPr lang="en-US" dirty="0"/>
          </a:p>
          <a:p>
            <a:r>
              <a:rPr lang="en-US" dirty="0"/>
              <a:t>• Both of them basically do same thing, they redirect a FD (</a:t>
            </a:r>
            <a:r>
              <a:rPr lang="en-CA" dirty="0"/>
              <a:t>file descriptor</a:t>
            </a:r>
            <a:r>
              <a:rPr lang="en-US" dirty="0"/>
              <a:t>) of the process executed. The method are different. </a:t>
            </a:r>
          </a:p>
          <a:p>
            <a:r>
              <a:rPr lang="en-US" dirty="0"/>
              <a:t>• </a:t>
            </a:r>
            <a:r>
              <a:rPr lang="en-US" dirty="0">
                <a:highlight>
                  <a:srgbClr val="FFFF00"/>
                </a:highlight>
              </a:rPr>
              <a:t>A pipe takes the output from the </a:t>
            </a:r>
            <a:r>
              <a:rPr lang="en-US" dirty="0" err="1">
                <a:highlight>
                  <a:srgbClr val="FFFF00"/>
                </a:highlight>
              </a:rPr>
              <a:t>stdout</a:t>
            </a:r>
            <a:r>
              <a:rPr lang="en-US" dirty="0">
                <a:highlight>
                  <a:srgbClr val="FFFF00"/>
                </a:highlight>
              </a:rPr>
              <a:t> of one process and feed into the stdin of other process</a:t>
            </a:r>
          </a:p>
          <a:p>
            <a:r>
              <a:rPr lang="en-US" dirty="0"/>
              <a:t>• </a:t>
            </a:r>
            <a:r>
              <a:rPr lang="en-US" dirty="0">
                <a:highlight>
                  <a:srgbClr val="FFFF00"/>
                </a:highlight>
              </a:rPr>
              <a:t>redirection redirects </a:t>
            </a:r>
            <a:r>
              <a:rPr lang="en-US" dirty="0" err="1">
                <a:highlight>
                  <a:srgbClr val="FFFF00"/>
                </a:highlight>
              </a:rPr>
              <a:t>stdout</a:t>
            </a:r>
            <a:r>
              <a:rPr lang="en-US" dirty="0">
                <a:highlight>
                  <a:srgbClr val="FFFF00"/>
                </a:highlight>
              </a:rPr>
              <a:t> to a file (&gt;) or redirects input from a file to stdin (&lt;)</a:t>
            </a:r>
            <a:endParaRPr lang="en-CA" dirty="0">
              <a:highlight>
                <a:srgbClr val="FFFF00"/>
              </a:highlight>
            </a:endParaRPr>
          </a:p>
        </p:txBody>
      </p:sp>
      <p:sp>
        <p:nvSpPr>
          <p:cNvPr id="5" name="Slide Number Placeholder 4">
            <a:extLst>
              <a:ext uri="{FF2B5EF4-FFF2-40B4-BE49-F238E27FC236}">
                <a16:creationId xmlns:a16="http://schemas.microsoft.com/office/drawing/2014/main" id="{BA59C222-4A6E-4003-B7CE-506253E20B40}"/>
              </a:ext>
            </a:extLst>
          </p:cNvPr>
          <p:cNvSpPr>
            <a:spLocks noGrp="1"/>
          </p:cNvSpPr>
          <p:nvPr>
            <p:ph type="sldNum" sz="quarter" idx="19"/>
          </p:nvPr>
        </p:nvSpPr>
        <p:spPr/>
        <p:txBody>
          <a:bodyPr/>
          <a:lstStyle/>
          <a:p>
            <a:fld id="{DEF3F5F5-7776-394F-A41F-3BAFC9CC9F8E}" type="slidenum">
              <a:rPr lang="en-US" smtClean="0"/>
              <a:pPr/>
              <a:t>38</a:t>
            </a:fld>
            <a:endParaRPr lang="en-US" dirty="0"/>
          </a:p>
        </p:txBody>
      </p:sp>
    </p:spTree>
    <p:extLst>
      <p:ext uri="{BB962C8B-B14F-4D97-AF65-F5344CB8AC3E}">
        <p14:creationId xmlns:p14="http://schemas.microsoft.com/office/powerpoint/2010/main" val="1358920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8809-F065-47EF-B5CD-3940E2F89490}"/>
              </a:ext>
            </a:extLst>
          </p:cNvPr>
          <p:cNvSpPr>
            <a:spLocks noGrp="1"/>
          </p:cNvSpPr>
          <p:nvPr>
            <p:ph type="title"/>
          </p:nvPr>
        </p:nvSpPr>
        <p:spPr>
          <a:xfrm>
            <a:off x="2498696" y="302951"/>
            <a:ext cx="9369087" cy="840301"/>
          </a:xfrm>
        </p:spPr>
        <p:txBody>
          <a:bodyPr/>
          <a:lstStyle/>
          <a:p>
            <a:pPr algn="ctr"/>
            <a:r>
              <a:rPr lang="en-CA" u="sng" dirty="0"/>
              <a:t>find</a:t>
            </a:r>
          </a:p>
        </p:txBody>
      </p:sp>
      <p:sp>
        <p:nvSpPr>
          <p:cNvPr id="3" name="Text Placeholder 2">
            <a:extLst>
              <a:ext uri="{FF2B5EF4-FFF2-40B4-BE49-F238E27FC236}">
                <a16:creationId xmlns:a16="http://schemas.microsoft.com/office/drawing/2014/main" id="{CE0E9902-D5B5-481E-AA83-EF385314CED9}"/>
              </a:ext>
            </a:extLst>
          </p:cNvPr>
          <p:cNvSpPr>
            <a:spLocks noGrp="1"/>
          </p:cNvSpPr>
          <p:nvPr>
            <p:ph type="body" sz="quarter" idx="15"/>
          </p:nvPr>
        </p:nvSpPr>
        <p:spPr>
          <a:xfrm>
            <a:off x="237672" y="1299157"/>
            <a:ext cx="15782244" cy="6719788"/>
          </a:xfrm>
        </p:spPr>
        <p:txBody>
          <a:bodyPr/>
          <a:lstStyle/>
          <a:p>
            <a:r>
              <a:rPr lang="en-US" sz="2400" dirty="0"/>
              <a:t>The find command </a:t>
            </a:r>
            <a:r>
              <a:rPr lang="en-US" sz="2400" dirty="0">
                <a:highlight>
                  <a:srgbClr val="FFFF00"/>
                </a:highlight>
              </a:rPr>
              <a:t>recursively walks the directory tree structure</a:t>
            </a:r>
            <a:r>
              <a:rPr lang="en-US" sz="2400" dirty="0"/>
              <a:t>, starting at an optional directory, and finds (and usually prints) pathnames, based on many optional expression criteria.                  </a:t>
            </a:r>
          </a:p>
          <a:p>
            <a:r>
              <a:rPr lang="en-US" sz="2400" dirty="0"/>
              <a:t>                </a:t>
            </a:r>
            <a:r>
              <a:rPr lang="en-US" sz="2400" u="sng" dirty="0"/>
              <a:t> </a:t>
            </a:r>
            <a:r>
              <a:rPr lang="en-CA" u="sng" dirty="0"/>
              <a:t>Syntax</a:t>
            </a:r>
            <a:r>
              <a:rPr lang="en-CA" dirty="0"/>
              <a:t>:-     find [</a:t>
            </a:r>
            <a:r>
              <a:rPr lang="en-CA" dirty="0">
                <a:highlight>
                  <a:srgbClr val="00FF00"/>
                </a:highlight>
              </a:rPr>
              <a:t>path</a:t>
            </a:r>
            <a:r>
              <a:rPr lang="en-CA" dirty="0"/>
              <a:t>] [</a:t>
            </a:r>
            <a:r>
              <a:rPr lang="en-CA" dirty="0">
                <a:highlight>
                  <a:srgbClr val="FF00FF"/>
                </a:highlight>
              </a:rPr>
              <a:t>options</a:t>
            </a:r>
            <a:r>
              <a:rPr lang="en-CA" dirty="0"/>
              <a:t>] [</a:t>
            </a:r>
            <a:r>
              <a:rPr lang="en-CA" dirty="0">
                <a:highlight>
                  <a:srgbClr val="FF0000"/>
                </a:highlight>
              </a:rPr>
              <a:t>expression</a:t>
            </a:r>
            <a:r>
              <a:rPr lang="en-CA" dirty="0"/>
              <a:t>]</a:t>
            </a:r>
          </a:p>
          <a:p>
            <a:endParaRPr lang="en-US" dirty="0"/>
          </a:p>
          <a:p>
            <a:pPr marL="514350" indent="-514350">
              <a:buFont typeface="+mj-lt"/>
              <a:buAutoNum type="arabicPeriod"/>
            </a:pPr>
            <a:r>
              <a:rPr lang="en-CA" sz="2400" dirty="0"/>
              <a:t>find .                                       </a:t>
            </a:r>
            <a:r>
              <a:rPr lang="en-CA" sz="2400" dirty="0">
                <a:highlight>
                  <a:srgbClr val="FFFF00"/>
                </a:highlight>
              </a:rPr>
              <a:t># prints all the pathnames under the current directory</a:t>
            </a:r>
          </a:p>
          <a:p>
            <a:pPr marL="514350" indent="-514350">
              <a:buFont typeface="+mj-lt"/>
              <a:buAutoNum type="arabicPeriod"/>
            </a:pPr>
            <a:r>
              <a:rPr lang="en-CA" sz="2400" dirty="0"/>
              <a:t>find </a:t>
            </a:r>
            <a:r>
              <a:rPr lang="en-CA" sz="2400" dirty="0">
                <a:highlight>
                  <a:srgbClr val="00FF00"/>
                </a:highlight>
              </a:rPr>
              <a:t>/</a:t>
            </a:r>
            <a:r>
              <a:rPr lang="en-CA" sz="2400" dirty="0" err="1">
                <a:highlight>
                  <a:srgbClr val="00FF00"/>
                </a:highlight>
              </a:rPr>
              <a:t>etc</a:t>
            </a:r>
            <a:r>
              <a:rPr lang="en-CA" sz="2400" dirty="0"/>
              <a:t> </a:t>
            </a:r>
            <a:r>
              <a:rPr lang="en-CA" sz="2400" dirty="0">
                <a:highlight>
                  <a:srgbClr val="FF00FF"/>
                </a:highlight>
              </a:rPr>
              <a:t>-name</a:t>
            </a:r>
            <a:r>
              <a:rPr lang="en-CA" sz="2400" dirty="0"/>
              <a:t> ‘passwd’         </a:t>
            </a:r>
            <a:r>
              <a:rPr lang="en-CA" sz="2400" dirty="0">
                <a:highlight>
                  <a:srgbClr val="FFFF00"/>
                </a:highlight>
              </a:rPr>
              <a:t># print pathnames ending with </a:t>
            </a:r>
            <a:r>
              <a:rPr lang="en-CA" sz="2400" dirty="0" err="1">
                <a:highlight>
                  <a:srgbClr val="FFFF00"/>
                </a:highlight>
              </a:rPr>
              <a:t>basename</a:t>
            </a:r>
            <a:r>
              <a:rPr lang="en-CA" sz="2400" dirty="0">
                <a:highlight>
                  <a:srgbClr val="FFFF00"/>
                </a:highlight>
              </a:rPr>
              <a:t> passwd</a:t>
            </a:r>
          </a:p>
          <a:p>
            <a:pPr marL="514350" indent="-514350">
              <a:buFont typeface="+mj-lt"/>
              <a:buAutoNum type="arabicPeriod"/>
            </a:pPr>
            <a:r>
              <a:rPr lang="en-CA" sz="2400" dirty="0"/>
              <a:t>find /</a:t>
            </a:r>
            <a:r>
              <a:rPr lang="en-CA" sz="2400" dirty="0" err="1"/>
              <a:t>etc</a:t>
            </a:r>
            <a:r>
              <a:rPr lang="en-CA" sz="2400" dirty="0"/>
              <a:t> -name ‘*.conf’            </a:t>
            </a:r>
            <a:r>
              <a:rPr lang="en-CA" sz="2400" dirty="0">
                <a:highlight>
                  <a:srgbClr val="FFFF00"/>
                </a:highlight>
              </a:rPr>
              <a:t># all pathnames ending in .conf</a:t>
            </a:r>
          </a:p>
          <a:p>
            <a:pPr marL="514350" indent="-514350">
              <a:buFont typeface="+mj-lt"/>
              <a:buAutoNum type="arabicPeriod"/>
            </a:pPr>
            <a:r>
              <a:rPr lang="en-CA" sz="2400" dirty="0"/>
              <a:t>find /</a:t>
            </a:r>
            <a:r>
              <a:rPr lang="en-CA" sz="2400" dirty="0" err="1"/>
              <a:t>usr</a:t>
            </a:r>
            <a:r>
              <a:rPr lang="en-CA" sz="2400" dirty="0"/>
              <a:t>/bin -name ‘?ash’      </a:t>
            </a:r>
            <a:r>
              <a:rPr lang="en-CA" sz="2400" dirty="0">
                <a:highlight>
                  <a:srgbClr val="FFFF00"/>
                </a:highlight>
              </a:rPr>
              <a:t># four-character </a:t>
            </a:r>
            <a:r>
              <a:rPr lang="en-CA" sz="2400" dirty="0" err="1">
                <a:highlight>
                  <a:srgbClr val="FFFF00"/>
                </a:highlight>
              </a:rPr>
              <a:t>basenames</a:t>
            </a:r>
            <a:r>
              <a:rPr lang="en-CA" sz="2400" dirty="0">
                <a:highlight>
                  <a:srgbClr val="FFFF00"/>
                </a:highlight>
              </a:rPr>
              <a:t> ending in 'ash'</a:t>
            </a:r>
          </a:p>
          <a:p>
            <a:pPr marL="514350" indent="-514350">
              <a:buFont typeface="+mj-lt"/>
              <a:buAutoNum type="arabicPeriod"/>
            </a:pPr>
            <a:r>
              <a:rPr lang="en-CA" sz="2400" dirty="0"/>
              <a:t>find /lib /</a:t>
            </a:r>
            <a:r>
              <a:rPr lang="en-CA" sz="2400" dirty="0" err="1"/>
              <a:t>usr</a:t>
            </a:r>
            <a:r>
              <a:rPr lang="en-CA" sz="2400" dirty="0"/>
              <a:t>/lib -name ‘lib*.a’   </a:t>
            </a:r>
            <a:r>
              <a:rPr lang="en-CA" sz="2400" dirty="0">
                <a:highlight>
                  <a:srgbClr val="FFFF00"/>
                </a:highlight>
              </a:rPr>
              <a:t># use multiple starting directories</a:t>
            </a:r>
          </a:p>
          <a:p>
            <a:pPr marL="514350" indent="-514350">
              <a:buFont typeface="+mj-lt"/>
              <a:buAutoNum type="arabicPeriod"/>
            </a:pPr>
            <a:r>
              <a:rPr lang="en-CA" sz="2400" dirty="0"/>
              <a:t>find /var/mail -user root          </a:t>
            </a:r>
            <a:r>
              <a:rPr lang="en-CA" sz="2400" dirty="0">
                <a:highlight>
                  <a:srgbClr val="FFFF00"/>
                </a:highlight>
              </a:rPr>
              <a:t># print only pathnames owned by this user</a:t>
            </a:r>
          </a:p>
          <a:p>
            <a:pPr marL="514350" indent="-514350">
              <a:buFont typeface="+mj-lt"/>
              <a:buAutoNum type="arabicPeriod"/>
            </a:pPr>
            <a:r>
              <a:rPr lang="en-CA" sz="2400" dirty="0"/>
              <a:t>find ~/ -</a:t>
            </a:r>
            <a:r>
              <a:rPr lang="en-CA" sz="2400" dirty="0" err="1"/>
              <a:t>mtime</a:t>
            </a:r>
            <a:r>
              <a:rPr lang="en-CA" sz="2400" dirty="0"/>
              <a:t> -2          </a:t>
            </a:r>
            <a:r>
              <a:rPr lang="en-CA" sz="2400" dirty="0">
                <a:highlight>
                  <a:srgbClr val="FFFF00"/>
                </a:highlight>
              </a:rPr>
              <a:t># print pathnames modified within last 2 days</a:t>
            </a:r>
          </a:p>
        </p:txBody>
      </p:sp>
      <p:sp>
        <p:nvSpPr>
          <p:cNvPr id="5" name="Slide Number Placeholder 4">
            <a:extLst>
              <a:ext uri="{FF2B5EF4-FFF2-40B4-BE49-F238E27FC236}">
                <a16:creationId xmlns:a16="http://schemas.microsoft.com/office/drawing/2014/main" id="{F272A79A-C650-4FF9-BF6C-224181414C78}"/>
              </a:ext>
            </a:extLst>
          </p:cNvPr>
          <p:cNvSpPr>
            <a:spLocks noGrp="1"/>
          </p:cNvSpPr>
          <p:nvPr>
            <p:ph type="sldNum" sz="quarter" idx="19"/>
          </p:nvPr>
        </p:nvSpPr>
        <p:spPr/>
        <p:txBody>
          <a:bodyPr/>
          <a:lstStyle/>
          <a:p>
            <a:fld id="{DEF3F5F5-7776-394F-A41F-3BAFC9CC9F8E}" type="slidenum">
              <a:rPr lang="en-US" smtClean="0"/>
              <a:pPr/>
              <a:t>39</a:t>
            </a:fld>
            <a:endParaRPr lang="en-US" dirty="0"/>
          </a:p>
        </p:txBody>
      </p:sp>
    </p:spTree>
    <p:extLst>
      <p:ext uri="{BB962C8B-B14F-4D97-AF65-F5344CB8AC3E}">
        <p14:creationId xmlns:p14="http://schemas.microsoft.com/office/powerpoint/2010/main" val="3619073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5EA0-ABA8-48C2-A1F1-4F8BCE438963}"/>
              </a:ext>
            </a:extLst>
          </p:cNvPr>
          <p:cNvSpPr>
            <a:spLocks noGrp="1"/>
          </p:cNvSpPr>
          <p:nvPr>
            <p:ph type="title"/>
          </p:nvPr>
        </p:nvSpPr>
        <p:spPr/>
        <p:txBody>
          <a:bodyPr/>
          <a:lstStyle/>
          <a:p>
            <a:r>
              <a:rPr lang="en-CA" dirty="0"/>
              <a:t>Some Definitions</a:t>
            </a:r>
          </a:p>
        </p:txBody>
      </p:sp>
      <p:sp>
        <p:nvSpPr>
          <p:cNvPr id="3" name="Text Placeholder 2">
            <a:extLst>
              <a:ext uri="{FF2B5EF4-FFF2-40B4-BE49-F238E27FC236}">
                <a16:creationId xmlns:a16="http://schemas.microsoft.com/office/drawing/2014/main" id="{97F85929-CD04-42A0-8CF0-8576D074E66E}"/>
              </a:ext>
            </a:extLst>
          </p:cNvPr>
          <p:cNvSpPr>
            <a:spLocks noGrp="1"/>
          </p:cNvSpPr>
          <p:nvPr>
            <p:ph type="body" sz="quarter" idx="15"/>
          </p:nvPr>
        </p:nvSpPr>
        <p:spPr>
          <a:xfrm>
            <a:off x="812882" y="1619088"/>
            <a:ext cx="14954656" cy="5130800"/>
          </a:xfrm>
        </p:spPr>
        <p:txBody>
          <a:bodyPr/>
          <a:lstStyle/>
          <a:p>
            <a:r>
              <a:rPr lang="en-US" sz="2800" b="1" u="sng" dirty="0"/>
              <a:t>GLOB patterns (wildcard patterns)</a:t>
            </a:r>
            <a:r>
              <a:rPr lang="en-US" sz="2800" dirty="0"/>
              <a:t>Characters that the shell will try to </a:t>
            </a:r>
            <a:r>
              <a:rPr lang="en-US" sz="2800" dirty="0">
                <a:highlight>
                  <a:srgbClr val="FFFF00"/>
                </a:highlight>
              </a:rPr>
              <a:t>expand to match existing pathnames in the file system</a:t>
            </a:r>
            <a:r>
              <a:rPr lang="en-US" sz="2800" dirty="0"/>
              <a:t>. These characters are sometimes called “wildcard” characters in other systems.</a:t>
            </a:r>
          </a:p>
          <a:p>
            <a:r>
              <a:rPr lang="en-US" sz="2800" b="1" dirty="0"/>
              <a:t>$ cp a* ..                         # The character * is a GLOB pattern </a:t>
            </a:r>
          </a:p>
          <a:p>
            <a:r>
              <a:rPr lang="en-US" sz="2800" b="1" u="sng" dirty="0"/>
              <a:t>metacharacter (meta-character)</a:t>
            </a:r>
            <a:endParaRPr lang="en-US" sz="2800" u="sng" dirty="0"/>
          </a:p>
          <a:p>
            <a:r>
              <a:rPr lang="en-US" sz="2800" dirty="0"/>
              <a:t>A character that has a special meaning to the shell. The letter </a:t>
            </a:r>
            <a:r>
              <a:rPr lang="en-US" sz="2800" b="1" dirty="0"/>
              <a:t>a </a:t>
            </a:r>
            <a:r>
              <a:rPr lang="en-US" sz="2800" dirty="0"/>
              <a:t>or the digit </a:t>
            </a:r>
            <a:r>
              <a:rPr lang="en-US" sz="2800" b="1" dirty="0"/>
              <a:t>1 </a:t>
            </a:r>
            <a:r>
              <a:rPr lang="en-US" sz="2800" dirty="0"/>
              <a:t>have no special meaning to the shell and they are not shell metacharacters. GLOB pattern characters like ’*’ (asterisk/star) are metacharacters, and also semicolons, blanks/spaces, and many other symbols.</a:t>
            </a:r>
          </a:p>
          <a:p>
            <a:r>
              <a:rPr lang="en-US" sz="2800" b="1" dirty="0"/>
              <a:t>$ clear ; sort file.txt &gt;sorted_file.txt      </a:t>
            </a:r>
            <a:r>
              <a:rPr lang="en-US" sz="2800" b="1" u="sng" dirty="0"/>
              <a:t># The blank (space), ';' and '&gt;' are metacharacters</a:t>
            </a:r>
            <a:endParaRPr lang="en-US" sz="2800" u="sng" dirty="0"/>
          </a:p>
          <a:p>
            <a:r>
              <a:rPr lang="en-US" sz="2800" dirty="0"/>
              <a:t>You can usually turn a metacharacter into an ordinary non-special character by </a:t>
            </a:r>
            <a:r>
              <a:rPr lang="en-US" sz="2800" b="1" dirty="0"/>
              <a:t>quoting it</a:t>
            </a:r>
            <a:r>
              <a:rPr lang="en-US" sz="2800" dirty="0"/>
              <a:t>. (See below for “quoting”.)</a:t>
            </a:r>
            <a:endParaRPr lang="en-CA" sz="2800" dirty="0"/>
          </a:p>
        </p:txBody>
      </p:sp>
      <p:sp>
        <p:nvSpPr>
          <p:cNvPr id="5" name="Slide Number Placeholder 4">
            <a:extLst>
              <a:ext uri="{FF2B5EF4-FFF2-40B4-BE49-F238E27FC236}">
                <a16:creationId xmlns:a16="http://schemas.microsoft.com/office/drawing/2014/main" id="{B77657E8-4AFB-4C8B-AE72-FBA7B8B20FC6}"/>
              </a:ext>
            </a:extLst>
          </p:cNvPr>
          <p:cNvSpPr>
            <a:spLocks noGrp="1"/>
          </p:cNvSpPr>
          <p:nvPr>
            <p:ph type="sldNum" sz="quarter" idx="19"/>
          </p:nvPr>
        </p:nvSpPr>
        <p:spPr/>
        <p:txBody>
          <a:bodyPr/>
          <a:lstStyle/>
          <a:p>
            <a:fld id="{DEF3F5F5-7776-394F-A41F-3BAFC9CC9F8E}" type="slidenum">
              <a:rPr lang="en-US" smtClean="0"/>
              <a:pPr/>
              <a:t>4</a:t>
            </a:fld>
            <a:endParaRPr lang="en-US" dirty="0"/>
          </a:p>
        </p:txBody>
      </p:sp>
    </p:spTree>
    <p:extLst>
      <p:ext uri="{BB962C8B-B14F-4D97-AF65-F5344CB8AC3E}">
        <p14:creationId xmlns:p14="http://schemas.microsoft.com/office/powerpoint/2010/main" val="2239137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83F5F-C265-43B5-2F48-9852DC936EBA}"/>
              </a:ext>
            </a:extLst>
          </p:cNvPr>
          <p:cNvSpPr>
            <a:spLocks noGrp="1"/>
          </p:cNvSpPr>
          <p:nvPr>
            <p:ph type="title"/>
          </p:nvPr>
        </p:nvSpPr>
        <p:spPr>
          <a:xfrm>
            <a:off x="1618423" y="202308"/>
            <a:ext cx="11615781" cy="1335973"/>
          </a:xfrm>
        </p:spPr>
        <p:txBody>
          <a:bodyPr/>
          <a:lstStyle/>
          <a:p>
            <a:r>
              <a:rPr lang="en-CA" dirty="0"/>
              <a:t>Other options used with find command</a:t>
            </a:r>
          </a:p>
        </p:txBody>
      </p:sp>
      <p:sp>
        <p:nvSpPr>
          <p:cNvPr id="3" name="Text Placeholder 2">
            <a:extLst>
              <a:ext uri="{FF2B5EF4-FFF2-40B4-BE49-F238E27FC236}">
                <a16:creationId xmlns:a16="http://schemas.microsoft.com/office/drawing/2014/main" id="{8A0AC97F-0CEF-8577-D1B4-D6FAB45221A0}"/>
              </a:ext>
            </a:extLst>
          </p:cNvPr>
          <p:cNvSpPr>
            <a:spLocks noGrp="1"/>
          </p:cNvSpPr>
          <p:nvPr>
            <p:ph type="body" sz="quarter" idx="15"/>
          </p:nvPr>
        </p:nvSpPr>
        <p:spPr>
          <a:xfrm>
            <a:off x="194678" y="1043819"/>
            <a:ext cx="15868232" cy="6314923"/>
          </a:xfrm>
        </p:spPr>
        <p:txBody>
          <a:bodyPr/>
          <a:lstStyle/>
          <a:p>
            <a:r>
              <a:rPr lang="en-US" sz="2000" dirty="0"/>
              <a:t>find  /path/to/search  -size  +50M  (</a:t>
            </a:r>
            <a:r>
              <a:rPr lang="en-CA" sz="2000" dirty="0"/>
              <a:t>Find Files by Size</a:t>
            </a:r>
            <a:r>
              <a:rPr lang="en-US" sz="2000" dirty="0"/>
              <a:t>)   </a:t>
            </a:r>
            <a:r>
              <a:rPr kumimoji="0" lang="en-US" altLang="en-US" sz="2000" b="0" i="0" u="none" strike="noStrike" cap="none" normalizeH="0" baseline="0" dirty="0">
                <a:ln>
                  <a:noFill/>
                </a:ln>
                <a:solidFill>
                  <a:schemeClr val="tx1"/>
                </a:solidFill>
                <a:effectLst/>
                <a:highlight>
                  <a:srgbClr val="FFFF00"/>
                </a:highlight>
                <a:latin typeface="Arial Unicode MS"/>
              </a:rPr>
              <a:t>-size +50M</a:t>
            </a:r>
            <a:r>
              <a:rPr kumimoji="0" lang="en-US" altLang="en-US" sz="2000" b="0" i="0" u="none" strike="noStrike" cap="none" normalizeH="0" baseline="0" dirty="0">
                <a:ln>
                  <a:noFill/>
                </a:ln>
                <a:solidFill>
                  <a:schemeClr val="tx1"/>
                </a:solidFill>
                <a:effectLst/>
                <a:highlight>
                  <a:srgbClr val="FFFF00"/>
                </a:highlight>
              </a:rPr>
              <a:t>: Finds files larger than 50 MB. Use </a:t>
            </a:r>
            <a:r>
              <a:rPr kumimoji="0" lang="en-US" altLang="en-US" sz="2000" b="0" i="0" u="none" strike="noStrike" cap="none" normalizeH="0" baseline="0" dirty="0">
                <a:ln>
                  <a:noFill/>
                </a:ln>
                <a:solidFill>
                  <a:schemeClr val="tx1"/>
                </a:solidFill>
                <a:effectLst/>
                <a:highlight>
                  <a:srgbClr val="FFFF00"/>
                </a:highlight>
                <a:latin typeface="Arial Unicode MS"/>
              </a:rPr>
              <a:t>-50M</a:t>
            </a:r>
            <a:r>
              <a:rPr kumimoji="0" lang="en-US" altLang="en-US" sz="2000" b="0" i="0" u="none" strike="noStrike" cap="none" normalizeH="0" baseline="0" dirty="0">
                <a:ln>
                  <a:noFill/>
                </a:ln>
                <a:solidFill>
                  <a:schemeClr val="tx1"/>
                </a:solidFill>
                <a:effectLst/>
                <a:highlight>
                  <a:srgbClr val="FFFF00"/>
                </a:highlight>
              </a:rPr>
              <a:t> for files smaller </a:t>
            </a:r>
            <a:r>
              <a:rPr kumimoji="0" lang="en-US" altLang="en-US" sz="2000" b="0" i="0" u="none" strike="noStrike" cap="none" normalizeH="0" baseline="0" dirty="0">
                <a:ln>
                  <a:noFill/>
                </a:ln>
                <a:solidFill>
                  <a:schemeClr val="tx1"/>
                </a:solidFill>
                <a:effectLst/>
              </a:rPr>
              <a:t>than 50 MB. </a:t>
            </a:r>
          </a:p>
          <a:p>
            <a:r>
              <a:rPr kumimoji="0" lang="en-US" altLang="en-US" sz="2000" b="0" i="0" u="none" strike="noStrike" cap="none" normalizeH="0" baseline="0" dirty="0">
                <a:ln>
                  <a:noFill/>
                </a:ln>
                <a:solidFill>
                  <a:schemeClr val="tx1"/>
                </a:solidFill>
                <a:effectLst/>
                <a:latin typeface="Arial" panose="020B0604020202020204" pitchFamily="34" charset="0"/>
              </a:rPr>
              <a:t>find  /path/to/search  -perm  644 (</a:t>
            </a:r>
            <a:r>
              <a:rPr lang="en-CA" sz="2000" dirty="0"/>
              <a:t>Find Files by Permissions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highlight>
                  <a:srgbClr val="FFFF00"/>
                </a:highlight>
                <a:latin typeface="Arial" panose="020B0604020202020204" pitchFamily="34" charset="0"/>
              </a:rPr>
              <a:t>-perm 644: Finds files with permissions set to 644 </a:t>
            </a:r>
          </a:p>
          <a:p>
            <a:r>
              <a:rPr kumimoji="0" lang="en-US" altLang="en-US" sz="2000" b="0" i="0" u="none" strike="noStrike" cap="none" normalizeH="0" baseline="0" dirty="0">
                <a:ln>
                  <a:noFill/>
                </a:ln>
                <a:solidFill>
                  <a:schemeClr val="tx1"/>
                </a:solidFill>
                <a:effectLst/>
                <a:latin typeface="Arial" panose="020B0604020202020204" pitchFamily="34" charset="0"/>
              </a:rPr>
              <a:t>find  /path/to/search  -type  d  -name  "</a:t>
            </a:r>
            <a:r>
              <a:rPr kumimoji="0" lang="en-US" altLang="en-US" sz="2000" b="0" i="0" u="none" strike="noStrike" cap="none" normalizeH="0" baseline="0" dirty="0" err="1">
                <a:ln>
                  <a:noFill/>
                </a:ln>
                <a:solidFill>
                  <a:schemeClr val="tx1"/>
                </a:solidFill>
                <a:effectLst/>
                <a:latin typeface="Arial" panose="020B0604020202020204" pitchFamily="34" charset="0"/>
              </a:rPr>
              <a:t>dirname</a:t>
            </a:r>
            <a:r>
              <a:rPr kumimoji="0" lang="en-US" altLang="en-US" sz="2000" b="0" i="0" u="none" strike="noStrike" cap="none" normalizeH="0" baseline="0" dirty="0">
                <a:ln>
                  <a:noFill/>
                </a:ln>
                <a:solidFill>
                  <a:schemeClr val="tx1"/>
                </a:solidFill>
                <a:effectLst/>
                <a:latin typeface="Arial" panose="020B0604020202020204" pitchFamily="34" charset="0"/>
              </a:rPr>
              <a:t>“  (</a:t>
            </a:r>
            <a:r>
              <a:rPr lang="en-CA" sz="2000" dirty="0"/>
              <a:t>Find Directories</a:t>
            </a:r>
            <a:r>
              <a:rPr kumimoji="0" lang="en-US" altLang="en-US" sz="2000" b="0" i="0" u="none" strike="noStrike" cap="none" normalizeH="0" baseline="0" dirty="0">
                <a:ln>
                  <a:noFill/>
                </a:ln>
                <a:solidFill>
                  <a:schemeClr val="tx1"/>
                </a:solidFill>
                <a:effectLst/>
                <a:latin typeface="Arial" panose="020B0604020202020204" pitchFamily="34" charset="0"/>
              </a:rPr>
              <a:t>)  </a:t>
            </a:r>
          </a:p>
          <a:p>
            <a:r>
              <a:rPr kumimoji="0" lang="en-US" altLang="en-US" sz="2000" b="0" i="0" u="none" strike="noStrike" cap="none" normalizeH="0" baseline="0" dirty="0">
                <a:ln>
                  <a:noFill/>
                </a:ln>
                <a:solidFill>
                  <a:schemeClr val="tx1"/>
                </a:solidFill>
                <a:effectLst/>
                <a:latin typeface="Arial" panose="020B0604020202020204" pitchFamily="34" charset="0"/>
              </a:rPr>
              <a:t>find  /path/to/search  -name  "*.</a:t>
            </a:r>
            <a:r>
              <a:rPr kumimoji="0" lang="en-US" altLang="en-US" sz="2000" b="0" i="0" u="none" strike="noStrike" cap="none" normalizeH="0" baseline="0" dirty="0" err="1">
                <a:ln>
                  <a:noFill/>
                </a:ln>
                <a:solidFill>
                  <a:schemeClr val="tx1"/>
                </a:solidFill>
                <a:effectLst/>
                <a:latin typeface="Arial" panose="020B0604020202020204" pitchFamily="34" charset="0"/>
              </a:rPr>
              <a:t>tmp</a:t>
            </a:r>
            <a:r>
              <a:rPr kumimoji="0" lang="en-US" altLang="en-US" sz="2000" b="0" i="0" u="none" strike="noStrike" cap="none" normalizeH="0" baseline="0" dirty="0">
                <a:ln>
                  <a:noFill/>
                </a:ln>
                <a:solidFill>
                  <a:schemeClr val="tx1"/>
                </a:solidFill>
                <a:effectLst/>
                <a:latin typeface="Arial" panose="020B0604020202020204" pitchFamily="34" charset="0"/>
              </a:rPr>
              <a:t>"  –delete (</a:t>
            </a:r>
            <a:r>
              <a:rPr lang="en-CA" sz="2000" dirty="0"/>
              <a:t>Delete Files</a:t>
            </a:r>
            <a:r>
              <a:rPr kumimoji="0" lang="en-US" altLang="en-US" sz="2000" b="0" i="0" u="none" strike="noStrike" cap="none" normalizeH="0" baseline="0" dirty="0">
                <a:ln>
                  <a:noFill/>
                </a:ln>
                <a:solidFill>
                  <a:schemeClr val="tx1"/>
                </a:solidFill>
                <a:effectLst/>
                <a:latin typeface="Arial" panose="020B0604020202020204" pitchFamily="34" charset="0"/>
              </a:rPr>
              <a:t>) </a:t>
            </a:r>
          </a:p>
          <a:p>
            <a:r>
              <a:rPr kumimoji="0" lang="en-US" altLang="en-US" sz="2000" b="0" i="0" u="none" strike="noStrike" cap="none" normalizeH="0" baseline="0" dirty="0">
                <a:ln>
                  <a:noFill/>
                </a:ln>
                <a:solidFill>
                  <a:schemeClr val="tx1"/>
                </a:solidFill>
                <a:effectLst/>
                <a:latin typeface="Arial" panose="020B0604020202020204" pitchFamily="34" charset="0"/>
              </a:rPr>
              <a:t>find  /path/to/search  -type f  -name  "*.</a:t>
            </a:r>
            <a:r>
              <a:rPr kumimoji="0" lang="en-US" altLang="en-US" sz="2000" b="0" i="0" u="none" strike="noStrike" cap="none" normalizeH="0" baseline="0" dirty="0" err="1">
                <a:ln>
                  <a:noFill/>
                </a:ln>
                <a:solidFill>
                  <a:schemeClr val="tx1"/>
                </a:solidFill>
                <a:effectLst/>
                <a:latin typeface="Arial" panose="020B0604020202020204" pitchFamily="34" charset="0"/>
              </a:rPr>
              <a:t>sh</a:t>
            </a:r>
            <a:r>
              <a:rPr kumimoji="0" lang="en-US" altLang="en-US" sz="2000" b="0" i="0" u="none" strike="noStrike" cap="none" normalizeH="0" baseline="0" dirty="0">
                <a:ln>
                  <a:noFill/>
                </a:ln>
                <a:solidFill>
                  <a:schemeClr val="tx1"/>
                </a:solidFill>
                <a:effectLst/>
                <a:latin typeface="Arial" panose="020B0604020202020204" pitchFamily="34" charset="0"/>
              </a:rPr>
              <a:t>“  -size  +2M (</a:t>
            </a:r>
            <a:r>
              <a:rPr lang="en-CA" sz="2000" dirty="0"/>
              <a:t>Combine Multiple Criteria</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ctr"/>
            <a:r>
              <a:rPr lang="en-US" sz="2000" b="1" u="sng" dirty="0"/>
              <a:t>Find Files and Execute a Command</a:t>
            </a:r>
          </a:p>
          <a:p>
            <a:r>
              <a:rPr kumimoji="0" lang="en-US" altLang="en-US" sz="2000" i="0" strike="noStrike" cap="none" normalizeH="0" baseline="0" dirty="0">
                <a:ln>
                  <a:noFill/>
                </a:ln>
                <a:solidFill>
                  <a:schemeClr val="tx1"/>
                </a:solidFill>
                <a:effectLst/>
                <a:latin typeface="Arial" panose="020B0604020202020204" pitchFamily="34" charset="0"/>
              </a:rPr>
              <a:t>find  [path]  [conditions]  -exec  [command]  {}  \;</a:t>
            </a:r>
            <a:endParaRPr kumimoji="0" lang="en-US" altLang="en-US" sz="2000" b="1" i="0" u="sng" strike="noStrike" cap="none" normalizeH="0" baseline="0" dirty="0">
              <a:ln>
                <a:noFill/>
              </a:ln>
              <a:solidFill>
                <a:schemeClr val="tx1"/>
              </a:solidFill>
              <a:effectLst/>
              <a:latin typeface="Arial" panose="020B0604020202020204" pitchFamily="34" charset="0"/>
            </a:endParaRPr>
          </a:p>
          <a:p>
            <a:r>
              <a:rPr lang="en-US" altLang="en-US" sz="2000" dirty="0">
                <a:solidFill>
                  <a:schemeClr val="tx1"/>
                </a:solidFill>
                <a:latin typeface="Arial" panose="020B0604020202020204" pitchFamily="34" charset="0"/>
              </a:rPr>
              <a:t>Executes the specified command on each found file. {} is replaced by the file name.</a:t>
            </a:r>
          </a:p>
          <a:p>
            <a:r>
              <a:rPr lang="en-US" altLang="en-US" sz="2000" dirty="0">
                <a:solidFill>
                  <a:schemeClr val="tx1"/>
                </a:solidFill>
                <a:latin typeface="Arial" panose="020B0604020202020204" pitchFamily="34" charset="0"/>
              </a:rPr>
              <a:t>{ }: This placeholder is replaced by the current file name or directory found by find.</a:t>
            </a:r>
          </a:p>
          <a:p>
            <a:r>
              <a:rPr lang="en-US" altLang="en-US" sz="2000" b="1" dirty="0">
                <a:solidFill>
                  <a:schemeClr val="tx1"/>
                </a:solidFill>
                <a:latin typeface="Arial" panose="020B0604020202020204" pitchFamily="34" charset="0"/>
              </a:rPr>
              <a:t> \; </a:t>
            </a:r>
            <a:r>
              <a:rPr lang="en-US" altLang="en-US" sz="2000" dirty="0">
                <a:solidFill>
                  <a:schemeClr val="tx1"/>
                </a:solidFill>
                <a:latin typeface="Arial" panose="020B0604020202020204" pitchFamily="34" charset="0"/>
              </a:rPr>
              <a:t>This signifies the end of the command to be executed.</a:t>
            </a:r>
          </a:p>
          <a:p>
            <a:r>
              <a:rPr lang="en-US" altLang="en-US" sz="2000" dirty="0">
                <a:solidFill>
                  <a:srgbClr val="FF0000"/>
                </a:solidFill>
                <a:latin typeface="Arial" panose="020B0604020202020204" pitchFamily="34" charset="0"/>
              </a:rPr>
              <a:t>Why </a:t>
            </a:r>
            <a:r>
              <a:rPr lang="en-US" altLang="en-US" sz="2000" b="1" dirty="0">
                <a:solidFill>
                  <a:srgbClr val="43B02A"/>
                </a:solidFill>
                <a:latin typeface="Arial" panose="020B0604020202020204" pitchFamily="34" charset="0"/>
              </a:rPr>
              <a:t>\;</a:t>
            </a:r>
            <a:r>
              <a:rPr lang="en-US" altLang="en-US" sz="2000" dirty="0">
                <a:solidFill>
                  <a:srgbClr val="FF0000"/>
                </a:solidFill>
                <a:latin typeface="Arial" panose="020B0604020202020204" pitchFamily="34" charset="0"/>
              </a:rPr>
              <a:t> </a:t>
            </a:r>
            <a:r>
              <a:rPr lang="en-US" altLang="en-US" sz="2000" dirty="0">
                <a:solidFill>
                  <a:schemeClr val="tx1"/>
                </a:solidFill>
                <a:latin typeface="Arial" panose="020B0604020202020204" pitchFamily="34" charset="0"/>
              </a:rPr>
              <a:t>:- This is necessary because the semicolon has a special meaning in the shell, and escaping it ensures that find interprets it correctly as part of the -exec syntax.</a:t>
            </a:r>
          </a:p>
          <a:p>
            <a:r>
              <a:rPr kumimoji="0" lang="en-US" altLang="en-US" sz="2000" b="0" i="0" u="none" strike="noStrike" cap="none" normalizeH="0" baseline="0" dirty="0">
                <a:ln>
                  <a:noFill/>
                </a:ln>
                <a:solidFill>
                  <a:schemeClr val="tx1"/>
                </a:solidFill>
                <a:effectLst/>
                <a:latin typeface="Arial" panose="020B0604020202020204" pitchFamily="34" charset="0"/>
              </a:rPr>
              <a:t>Example :-         </a:t>
            </a:r>
            <a:r>
              <a:rPr kumimoji="0" lang="en-US" altLang="en-US" sz="2000" b="1" i="0" u="none" strike="noStrike" cap="none" normalizeH="0" baseline="0" dirty="0">
                <a:ln>
                  <a:noFill/>
                </a:ln>
                <a:solidFill>
                  <a:schemeClr val="tx1"/>
                </a:solidFill>
                <a:effectLst/>
                <a:latin typeface="Arial" panose="020B0604020202020204" pitchFamily="34" charset="0"/>
              </a:rPr>
              <a:t>find /path/to/search -name "*.txt" -exec cat {} \;</a:t>
            </a:r>
          </a:p>
          <a:p>
            <a:endParaRPr lang="en-US" altLang="en-US" sz="2000" dirty="0">
              <a:solidFill>
                <a:schemeClr val="tx1"/>
              </a:solidFill>
              <a:latin typeface="Arial" panose="020B0604020202020204" pitchFamily="34"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sz="2000" dirty="0"/>
          </a:p>
          <a:p>
            <a:endParaRPr lang="en-CA" dirty="0"/>
          </a:p>
        </p:txBody>
      </p:sp>
      <p:sp>
        <p:nvSpPr>
          <p:cNvPr id="5" name="Slide Number Placeholder 4">
            <a:extLst>
              <a:ext uri="{FF2B5EF4-FFF2-40B4-BE49-F238E27FC236}">
                <a16:creationId xmlns:a16="http://schemas.microsoft.com/office/drawing/2014/main" id="{99A5AF5A-9961-DF5B-6C41-EEDF87F0D1A3}"/>
              </a:ext>
            </a:extLst>
          </p:cNvPr>
          <p:cNvSpPr>
            <a:spLocks noGrp="1"/>
          </p:cNvSpPr>
          <p:nvPr>
            <p:ph type="sldNum" sz="quarter" idx="19"/>
          </p:nvPr>
        </p:nvSpPr>
        <p:spPr/>
        <p:txBody>
          <a:bodyPr/>
          <a:lstStyle/>
          <a:p>
            <a:fld id="{DEF3F5F5-7776-394F-A41F-3BAFC9CC9F8E}" type="slidenum">
              <a:rPr lang="en-US" smtClean="0"/>
              <a:pPr/>
              <a:t>40</a:t>
            </a:fld>
            <a:endParaRPr lang="en-US" dirty="0"/>
          </a:p>
        </p:txBody>
      </p:sp>
    </p:spTree>
    <p:extLst>
      <p:ext uri="{BB962C8B-B14F-4D97-AF65-F5344CB8AC3E}">
        <p14:creationId xmlns:p14="http://schemas.microsoft.com/office/powerpoint/2010/main" val="1342090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259B-F62D-45CE-B03F-5722536328DA}"/>
              </a:ext>
            </a:extLst>
          </p:cNvPr>
          <p:cNvSpPr>
            <a:spLocks noGrp="1"/>
          </p:cNvSpPr>
          <p:nvPr>
            <p:ph type="title"/>
          </p:nvPr>
        </p:nvSpPr>
        <p:spPr>
          <a:xfrm>
            <a:off x="463648" y="348214"/>
            <a:ext cx="9146665" cy="840301"/>
          </a:xfrm>
        </p:spPr>
        <p:txBody>
          <a:bodyPr/>
          <a:lstStyle/>
          <a:p>
            <a:r>
              <a:rPr lang="en-CA" dirty="0"/>
              <a:t>grep</a:t>
            </a:r>
          </a:p>
        </p:txBody>
      </p:sp>
      <p:sp>
        <p:nvSpPr>
          <p:cNvPr id="3" name="Text Placeholder 2">
            <a:extLst>
              <a:ext uri="{FF2B5EF4-FFF2-40B4-BE49-F238E27FC236}">
                <a16:creationId xmlns:a16="http://schemas.microsoft.com/office/drawing/2014/main" id="{E4971CFA-45F4-4970-AF6C-B3CD98D00A32}"/>
              </a:ext>
            </a:extLst>
          </p:cNvPr>
          <p:cNvSpPr>
            <a:spLocks noGrp="1"/>
          </p:cNvSpPr>
          <p:nvPr>
            <p:ph type="body" sz="quarter" idx="15"/>
          </p:nvPr>
        </p:nvSpPr>
        <p:spPr>
          <a:xfrm>
            <a:off x="463648" y="1388762"/>
            <a:ext cx="14599238" cy="6445422"/>
          </a:xfrm>
        </p:spPr>
        <p:txBody>
          <a:bodyPr/>
          <a:lstStyle/>
          <a:p>
            <a:r>
              <a:rPr lang="en-US" dirty="0"/>
              <a:t>Open files and look for text inside the files. grep (Global Regular Expression Print) opens zero or more files and prints lines from those files that match a Regular Expression pattern.</a:t>
            </a:r>
          </a:p>
          <a:p>
            <a:r>
              <a:rPr lang="en-US" b="1" dirty="0"/>
              <a:t>grep</a:t>
            </a:r>
            <a:r>
              <a:rPr lang="en-US" dirty="0"/>
              <a:t> </a:t>
            </a:r>
            <a:r>
              <a:rPr lang="en-US" dirty="0">
                <a:highlight>
                  <a:srgbClr val="C0C0C0"/>
                </a:highlight>
              </a:rPr>
              <a:t>[options]</a:t>
            </a:r>
            <a:r>
              <a:rPr lang="en-US" dirty="0"/>
              <a:t> </a:t>
            </a:r>
            <a:r>
              <a:rPr lang="en-US" dirty="0" err="1">
                <a:highlight>
                  <a:srgbClr val="43B02A"/>
                </a:highlight>
              </a:rPr>
              <a:t>string_you_want_to_search</a:t>
            </a:r>
            <a:r>
              <a:rPr lang="en-US" dirty="0"/>
              <a:t> </a:t>
            </a:r>
            <a:r>
              <a:rPr lang="en-US" dirty="0" err="1">
                <a:highlight>
                  <a:srgbClr val="FF00FF"/>
                </a:highlight>
              </a:rPr>
              <a:t>file_path</a:t>
            </a:r>
            <a:r>
              <a:rPr lang="en-US" dirty="0">
                <a:highlight>
                  <a:srgbClr val="FF00FF"/>
                </a:highlight>
              </a:rPr>
              <a:t> </a:t>
            </a:r>
          </a:p>
          <a:p>
            <a:pPr marL="514350" indent="-514350">
              <a:buFont typeface="+mj-lt"/>
              <a:buAutoNum type="arabicPeriod"/>
            </a:pPr>
            <a:r>
              <a:rPr lang="en-CA" dirty="0"/>
              <a:t>$ grep ‘user1' /</a:t>
            </a:r>
            <a:r>
              <a:rPr lang="en-CA" dirty="0" err="1"/>
              <a:t>etc</a:t>
            </a:r>
            <a:r>
              <a:rPr lang="en-CA" dirty="0"/>
              <a:t>/passwd</a:t>
            </a:r>
          </a:p>
          <a:p>
            <a:pPr marL="514350" indent="-514350">
              <a:buFont typeface="+mj-lt"/>
              <a:buAutoNum type="arabicPeriod"/>
            </a:pPr>
            <a:r>
              <a:rPr lang="en-CA" dirty="0"/>
              <a:t>$ </a:t>
            </a:r>
            <a:r>
              <a:rPr lang="pt-BR" dirty="0"/>
              <a:t>grep -e 'root:x' -e 'games:x' /etc/passwd </a:t>
            </a:r>
            <a:r>
              <a:rPr lang="pt-BR" dirty="0">
                <a:highlight>
                  <a:srgbClr val="FFFF00"/>
                </a:highlight>
              </a:rPr>
              <a:t>(searching multiple strings)</a:t>
            </a:r>
          </a:p>
          <a:p>
            <a:endParaRPr lang="pt-BR" dirty="0"/>
          </a:p>
          <a:p>
            <a:endParaRPr lang="pt-BR" dirty="0"/>
          </a:p>
          <a:p>
            <a:r>
              <a:rPr lang="pt-BR" dirty="0">
                <a:solidFill>
                  <a:srgbClr val="FF0000"/>
                </a:solidFill>
              </a:rPr>
              <a:t>***</a:t>
            </a:r>
            <a:r>
              <a:rPr lang="pt-BR" dirty="0"/>
              <a:t>Look for options in man page for grep command     -c, -i , -w -n</a:t>
            </a:r>
          </a:p>
          <a:p>
            <a:endParaRPr lang="en-CA" dirty="0"/>
          </a:p>
        </p:txBody>
      </p:sp>
      <p:sp>
        <p:nvSpPr>
          <p:cNvPr id="5" name="Slide Number Placeholder 4">
            <a:extLst>
              <a:ext uri="{FF2B5EF4-FFF2-40B4-BE49-F238E27FC236}">
                <a16:creationId xmlns:a16="http://schemas.microsoft.com/office/drawing/2014/main" id="{3B1EABAE-EB7C-45C0-84D4-81B33E4956B4}"/>
              </a:ext>
            </a:extLst>
          </p:cNvPr>
          <p:cNvSpPr>
            <a:spLocks noGrp="1"/>
          </p:cNvSpPr>
          <p:nvPr>
            <p:ph type="sldNum" sz="quarter" idx="19"/>
          </p:nvPr>
        </p:nvSpPr>
        <p:spPr/>
        <p:txBody>
          <a:bodyPr/>
          <a:lstStyle/>
          <a:p>
            <a:fld id="{DEF3F5F5-7776-394F-A41F-3BAFC9CC9F8E}" type="slidenum">
              <a:rPr lang="en-US" smtClean="0"/>
              <a:pPr/>
              <a:t>41</a:t>
            </a:fld>
            <a:endParaRPr lang="en-US" dirty="0"/>
          </a:p>
        </p:txBody>
      </p:sp>
    </p:spTree>
    <p:extLst>
      <p:ext uri="{BB962C8B-B14F-4D97-AF65-F5344CB8AC3E}">
        <p14:creationId xmlns:p14="http://schemas.microsoft.com/office/powerpoint/2010/main" val="490331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D282-A68C-42C2-88EA-9F71DFD8C373}"/>
              </a:ext>
            </a:extLst>
          </p:cNvPr>
          <p:cNvSpPr>
            <a:spLocks noGrp="1"/>
          </p:cNvSpPr>
          <p:nvPr>
            <p:ph type="title"/>
          </p:nvPr>
        </p:nvSpPr>
        <p:spPr>
          <a:xfrm>
            <a:off x="199082" y="335878"/>
            <a:ext cx="9475914" cy="1335973"/>
          </a:xfrm>
        </p:spPr>
        <p:txBody>
          <a:bodyPr/>
          <a:lstStyle/>
          <a:p>
            <a:r>
              <a:rPr lang="en-CA" dirty="0" err="1"/>
              <a:t>awk</a:t>
            </a:r>
            <a:endParaRPr lang="en-CA" dirty="0"/>
          </a:p>
        </p:txBody>
      </p:sp>
      <p:sp>
        <p:nvSpPr>
          <p:cNvPr id="3" name="Text Placeholder 2">
            <a:extLst>
              <a:ext uri="{FF2B5EF4-FFF2-40B4-BE49-F238E27FC236}">
                <a16:creationId xmlns:a16="http://schemas.microsoft.com/office/drawing/2014/main" id="{24B06653-9D9E-4C5D-BEFB-EF35A8451361}"/>
              </a:ext>
            </a:extLst>
          </p:cNvPr>
          <p:cNvSpPr>
            <a:spLocks noGrp="1"/>
          </p:cNvSpPr>
          <p:nvPr>
            <p:ph type="body" sz="quarter" idx="15"/>
          </p:nvPr>
        </p:nvSpPr>
        <p:spPr>
          <a:xfrm>
            <a:off x="199082" y="1185241"/>
            <a:ext cx="15123296" cy="7005817"/>
          </a:xfrm>
        </p:spPr>
        <p:txBody>
          <a:bodyPr/>
          <a:lstStyle/>
          <a:p>
            <a:r>
              <a:rPr lang="en-US" dirty="0"/>
              <a:t>The oddly-named </a:t>
            </a:r>
            <a:r>
              <a:rPr lang="en-US" dirty="0" err="1"/>
              <a:t>awk</a:t>
            </a:r>
            <a:r>
              <a:rPr lang="en-US" dirty="0"/>
              <a:t> command can extract a field (or multiple fields), by field number, from one or more input lines. </a:t>
            </a:r>
          </a:p>
          <a:p>
            <a:r>
              <a:rPr lang="en-US" dirty="0"/>
              <a:t>The default is to find fields separated by any number of space characters</a:t>
            </a:r>
          </a:p>
          <a:p>
            <a:r>
              <a:rPr lang="en-US" dirty="0"/>
              <a:t>Look for option –F in man page for </a:t>
            </a:r>
            <a:r>
              <a:rPr lang="en-US" dirty="0" err="1"/>
              <a:t>awk</a:t>
            </a:r>
            <a:r>
              <a:rPr lang="en-US" dirty="0"/>
              <a:t> command</a:t>
            </a:r>
          </a:p>
          <a:p>
            <a:endParaRPr lang="en-US" dirty="0"/>
          </a:p>
          <a:p>
            <a:endParaRPr lang="en-CA" dirty="0"/>
          </a:p>
        </p:txBody>
      </p:sp>
      <p:sp>
        <p:nvSpPr>
          <p:cNvPr id="5" name="Slide Number Placeholder 4">
            <a:extLst>
              <a:ext uri="{FF2B5EF4-FFF2-40B4-BE49-F238E27FC236}">
                <a16:creationId xmlns:a16="http://schemas.microsoft.com/office/drawing/2014/main" id="{7BD95818-8743-4C25-BCEE-C4375ED4D585}"/>
              </a:ext>
            </a:extLst>
          </p:cNvPr>
          <p:cNvSpPr>
            <a:spLocks noGrp="1"/>
          </p:cNvSpPr>
          <p:nvPr>
            <p:ph type="sldNum" sz="quarter" idx="19"/>
          </p:nvPr>
        </p:nvSpPr>
        <p:spPr/>
        <p:txBody>
          <a:bodyPr/>
          <a:lstStyle/>
          <a:p>
            <a:fld id="{DEF3F5F5-7776-394F-A41F-3BAFC9CC9F8E}" type="slidenum">
              <a:rPr lang="en-US" smtClean="0"/>
              <a:pPr/>
              <a:t>42</a:t>
            </a:fld>
            <a:endParaRPr lang="en-US" dirty="0"/>
          </a:p>
        </p:txBody>
      </p:sp>
      <p:pic>
        <p:nvPicPr>
          <p:cNvPr id="6" name="Picture 5">
            <a:extLst>
              <a:ext uri="{FF2B5EF4-FFF2-40B4-BE49-F238E27FC236}">
                <a16:creationId xmlns:a16="http://schemas.microsoft.com/office/drawing/2014/main" id="{05AD392D-25C5-40B6-BCCB-045CB010DFC3}"/>
              </a:ext>
            </a:extLst>
          </p:cNvPr>
          <p:cNvPicPr>
            <a:picLocks noChangeAspect="1"/>
          </p:cNvPicPr>
          <p:nvPr/>
        </p:nvPicPr>
        <p:blipFill>
          <a:blip r:embed="rId2"/>
          <a:stretch>
            <a:fillRect/>
          </a:stretch>
        </p:blipFill>
        <p:spPr>
          <a:xfrm>
            <a:off x="3005500" y="4212209"/>
            <a:ext cx="10246587" cy="3967963"/>
          </a:xfrm>
          <a:prstGeom prst="rect">
            <a:avLst/>
          </a:prstGeom>
        </p:spPr>
      </p:pic>
    </p:spTree>
    <p:extLst>
      <p:ext uri="{BB962C8B-B14F-4D97-AF65-F5344CB8AC3E}">
        <p14:creationId xmlns:p14="http://schemas.microsoft.com/office/powerpoint/2010/main" val="236769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E54A-0A62-429D-B8D3-A5293A4E100A}"/>
              </a:ext>
            </a:extLst>
          </p:cNvPr>
          <p:cNvSpPr>
            <a:spLocks noGrp="1"/>
          </p:cNvSpPr>
          <p:nvPr>
            <p:ph type="title"/>
          </p:nvPr>
        </p:nvSpPr>
        <p:spPr>
          <a:xfrm>
            <a:off x="590460" y="434733"/>
            <a:ext cx="9475914" cy="1335973"/>
          </a:xfrm>
        </p:spPr>
        <p:txBody>
          <a:bodyPr/>
          <a:lstStyle/>
          <a:p>
            <a:r>
              <a:rPr lang="en-CA" dirty="0"/>
              <a:t>        </a:t>
            </a:r>
            <a:r>
              <a:rPr lang="en-CA" u="sng" dirty="0"/>
              <a:t>COMMANDS</a:t>
            </a:r>
          </a:p>
        </p:txBody>
      </p:sp>
      <p:sp>
        <p:nvSpPr>
          <p:cNvPr id="3" name="Text Placeholder 2">
            <a:extLst>
              <a:ext uri="{FF2B5EF4-FFF2-40B4-BE49-F238E27FC236}">
                <a16:creationId xmlns:a16="http://schemas.microsoft.com/office/drawing/2014/main" id="{33822A73-F145-4EC2-98D3-126C605CB03C}"/>
              </a:ext>
            </a:extLst>
          </p:cNvPr>
          <p:cNvSpPr>
            <a:spLocks noGrp="1"/>
          </p:cNvSpPr>
          <p:nvPr>
            <p:ph type="body" sz="quarter" idx="15"/>
          </p:nvPr>
        </p:nvSpPr>
        <p:spPr>
          <a:xfrm>
            <a:off x="463648" y="1261581"/>
            <a:ext cx="11615780" cy="6852064"/>
          </a:xfrm>
        </p:spPr>
        <p:txBody>
          <a:bodyPr/>
          <a:lstStyle/>
          <a:p>
            <a:pPr marL="514350" indent="-514350">
              <a:lnSpc>
                <a:spcPct val="100000"/>
              </a:lnSpc>
              <a:buFont typeface="+mj-lt"/>
              <a:buAutoNum type="arabicPeriod"/>
            </a:pPr>
            <a:r>
              <a:rPr lang="en-US" dirty="0"/>
              <a:t>head -n  (first n lines of the file)</a:t>
            </a:r>
          </a:p>
          <a:p>
            <a:pPr marL="514350" indent="-514350">
              <a:lnSpc>
                <a:spcPct val="100000"/>
              </a:lnSpc>
              <a:buFont typeface="+mj-lt"/>
              <a:buAutoNum type="arabicPeriod"/>
            </a:pPr>
            <a:r>
              <a:rPr lang="en-US" dirty="0"/>
              <a:t>tail -n  (last n lines of the file)</a:t>
            </a:r>
          </a:p>
          <a:p>
            <a:pPr marL="514350" indent="-514350">
              <a:lnSpc>
                <a:spcPct val="100000"/>
              </a:lnSpc>
              <a:buFont typeface="+mj-lt"/>
              <a:buAutoNum type="arabicPeriod"/>
            </a:pPr>
            <a:r>
              <a:rPr lang="en-US" dirty="0"/>
              <a:t>echo  (standard write command in the terminal)</a:t>
            </a:r>
          </a:p>
          <a:p>
            <a:pPr marL="514350" indent="-514350">
              <a:lnSpc>
                <a:spcPct val="100000"/>
              </a:lnSpc>
              <a:buFont typeface="+mj-lt"/>
              <a:buAutoNum type="arabicPeriod"/>
            </a:pPr>
            <a:r>
              <a:rPr lang="en-US" dirty="0" err="1"/>
              <a:t>wc</a:t>
            </a:r>
            <a:r>
              <a:rPr lang="en-US" dirty="0"/>
              <a:t>  -l  (counts the number of lines in the output)</a:t>
            </a:r>
          </a:p>
          <a:p>
            <a:pPr marL="514350" indent="-514350">
              <a:lnSpc>
                <a:spcPct val="100000"/>
              </a:lnSpc>
              <a:buFont typeface="+mj-lt"/>
              <a:buAutoNum type="arabicPeriod"/>
            </a:pPr>
            <a:r>
              <a:rPr lang="en-US" dirty="0"/>
              <a:t>sort (sort list of input )</a:t>
            </a:r>
          </a:p>
          <a:p>
            <a:pPr marL="514350" indent="-514350">
              <a:lnSpc>
                <a:spcPct val="100000"/>
              </a:lnSpc>
              <a:buFont typeface="+mj-lt"/>
              <a:buAutoNum type="arabicPeriod"/>
            </a:pPr>
            <a:r>
              <a:rPr lang="en-US" dirty="0"/>
              <a:t>more (show output page by page)</a:t>
            </a:r>
          </a:p>
          <a:p>
            <a:pPr marL="514350" indent="-514350">
              <a:lnSpc>
                <a:spcPct val="100000"/>
              </a:lnSpc>
              <a:buFont typeface="+mj-lt"/>
              <a:buAutoNum type="arabicPeriod"/>
            </a:pPr>
            <a:r>
              <a:rPr lang="en-US" dirty="0"/>
              <a:t>grep (look for a pattern in input stream)</a:t>
            </a:r>
          </a:p>
          <a:p>
            <a:pPr marL="514350" indent="-514350">
              <a:lnSpc>
                <a:spcPct val="100000"/>
              </a:lnSpc>
              <a:buFont typeface="+mj-lt"/>
              <a:buAutoNum type="arabicPeriod"/>
            </a:pPr>
            <a:r>
              <a:rPr lang="en-US" dirty="0"/>
              <a:t>sed (Stream editor)</a:t>
            </a:r>
          </a:p>
          <a:p>
            <a:pPr marL="514350" indent="-514350">
              <a:lnSpc>
                <a:spcPct val="100000"/>
              </a:lnSpc>
              <a:buFont typeface="+mj-lt"/>
              <a:buAutoNum type="arabicPeriod"/>
            </a:pPr>
            <a:r>
              <a:rPr lang="en-US" dirty="0" err="1"/>
              <a:t>awk</a:t>
            </a:r>
            <a:r>
              <a:rPr lang="en-US" dirty="0"/>
              <a:t> (used to extract a field (or multiple fields))</a:t>
            </a:r>
          </a:p>
          <a:p>
            <a:pPr marL="514350" indent="-514350">
              <a:lnSpc>
                <a:spcPct val="100000"/>
              </a:lnSpc>
              <a:buFont typeface="+mj-lt"/>
              <a:buAutoNum type="arabicPeriod"/>
            </a:pPr>
            <a:r>
              <a:rPr lang="en-US" dirty="0"/>
              <a:t>find</a:t>
            </a:r>
          </a:p>
          <a:p>
            <a:pPr>
              <a:lnSpc>
                <a:spcPct val="100000"/>
              </a:lnSpc>
            </a:pPr>
            <a:endParaRPr lang="en-US" dirty="0"/>
          </a:p>
          <a:p>
            <a:pPr marL="514350" indent="-514350">
              <a:lnSpc>
                <a:spcPct val="100000"/>
              </a:lnSpc>
              <a:buFont typeface="+mj-lt"/>
              <a:buAutoNum type="arabicPeriod"/>
            </a:pPr>
            <a:endParaRPr lang="en-CA" dirty="0"/>
          </a:p>
        </p:txBody>
      </p:sp>
      <p:sp>
        <p:nvSpPr>
          <p:cNvPr id="5" name="Slide Number Placeholder 4">
            <a:extLst>
              <a:ext uri="{FF2B5EF4-FFF2-40B4-BE49-F238E27FC236}">
                <a16:creationId xmlns:a16="http://schemas.microsoft.com/office/drawing/2014/main" id="{ADDC087A-2E1A-4B14-B512-CAF0F2108C7D}"/>
              </a:ext>
            </a:extLst>
          </p:cNvPr>
          <p:cNvSpPr>
            <a:spLocks noGrp="1"/>
          </p:cNvSpPr>
          <p:nvPr>
            <p:ph type="sldNum" sz="quarter" idx="19"/>
          </p:nvPr>
        </p:nvSpPr>
        <p:spPr/>
        <p:txBody>
          <a:bodyPr/>
          <a:lstStyle/>
          <a:p>
            <a:fld id="{DEF3F5F5-7776-394F-A41F-3BAFC9CC9F8E}" type="slidenum">
              <a:rPr lang="en-US" smtClean="0"/>
              <a:pPr/>
              <a:t>43</a:t>
            </a:fld>
            <a:endParaRPr lang="en-US" dirty="0"/>
          </a:p>
        </p:txBody>
      </p:sp>
    </p:spTree>
    <p:extLst>
      <p:ext uri="{BB962C8B-B14F-4D97-AF65-F5344CB8AC3E}">
        <p14:creationId xmlns:p14="http://schemas.microsoft.com/office/powerpoint/2010/main" val="3476011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17F9-19C2-42FA-9B5C-95F50C13CBD6}"/>
              </a:ext>
            </a:extLst>
          </p:cNvPr>
          <p:cNvSpPr>
            <a:spLocks noGrp="1"/>
          </p:cNvSpPr>
          <p:nvPr>
            <p:ph type="title"/>
          </p:nvPr>
        </p:nvSpPr>
        <p:spPr>
          <a:xfrm>
            <a:off x="3294537" y="2875062"/>
            <a:ext cx="9668513" cy="1816101"/>
          </a:xfrm>
        </p:spPr>
        <p:txBody>
          <a:bodyPr/>
          <a:lstStyle/>
          <a:p>
            <a:r>
              <a:rPr lang="en-CA" sz="9600" dirty="0"/>
              <a:t>Questions ?</a:t>
            </a:r>
          </a:p>
        </p:txBody>
      </p:sp>
      <p:sp>
        <p:nvSpPr>
          <p:cNvPr id="4" name="Slide Number Placeholder 3">
            <a:extLst>
              <a:ext uri="{FF2B5EF4-FFF2-40B4-BE49-F238E27FC236}">
                <a16:creationId xmlns:a16="http://schemas.microsoft.com/office/drawing/2014/main" id="{D42E93D1-B295-44DC-9BC4-150813C9E917}"/>
              </a:ext>
            </a:extLst>
          </p:cNvPr>
          <p:cNvSpPr>
            <a:spLocks noGrp="1"/>
          </p:cNvSpPr>
          <p:nvPr>
            <p:ph type="sldNum" sz="quarter" idx="11"/>
          </p:nvPr>
        </p:nvSpPr>
        <p:spPr/>
        <p:txBody>
          <a:bodyPr/>
          <a:lstStyle/>
          <a:p>
            <a:fld id="{DEF3F5F5-7776-394F-A41F-3BAFC9CC9F8E}" type="slidenum">
              <a:rPr lang="en-US" smtClean="0"/>
              <a:pPr/>
              <a:t>44</a:t>
            </a:fld>
            <a:endParaRPr lang="en-US" dirty="0"/>
          </a:p>
        </p:txBody>
      </p:sp>
    </p:spTree>
    <p:extLst>
      <p:ext uri="{BB962C8B-B14F-4D97-AF65-F5344CB8AC3E}">
        <p14:creationId xmlns:p14="http://schemas.microsoft.com/office/powerpoint/2010/main" val="280442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8F3B-DD9D-4BFB-ACF0-7A903494CE83}"/>
              </a:ext>
            </a:extLst>
          </p:cNvPr>
          <p:cNvSpPr>
            <a:spLocks noGrp="1"/>
          </p:cNvSpPr>
          <p:nvPr>
            <p:ph type="title"/>
          </p:nvPr>
        </p:nvSpPr>
        <p:spPr>
          <a:xfrm>
            <a:off x="728213" y="257428"/>
            <a:ext cx="9646709" cy="844542"/>
          </a:xfrm>
        </p:spPr>
        <p:txBody>
          <a:bodyPr/>
          <a:lstStyle/>
          <a:p>
            <a:r>
              <a:rPr lang="en-CA" dirty="0"/>
              <a:t>Some Definitions</a:t>
            </a:r>
          </a:p>
        </p:txBody>
      </p:sp>
      <p:sp>
        <p:nvSpPr>
          <p:cNvPr id="3" name="Text Placeholder 2">
            <a:extLst>
              <a:ext uri="{FF2B5EF4-FFF2-40B4-BE49-F238E27FC236}">
                <a16:creationId xmlns:a16="http://schemas.microsoft.com/office/drawing/2014/main" id="{88A34348-EFFF-49DC-86A7-13EC897F80A5}"/>
              </a:ext>
            </a:extLst>
          </p:cNvPr>
          <p:cNvSpPr>
            <a:spLocks noGrp="1"/>
          </p:cNvSpPr>
          <p:nvPr>
            <p:ph type="body" sz="quarter" idx="15"/>
          </p:nvPr>
        </p:nvSpPr>
        <p:spPr>
          <a:xfrm>
            <a:off x="812882" y="1101970"/>
            <a:ext cx="14345056" cy="6623538"/>
          </a:xfrm>
        </p:spPr>
        <p:txBody>
          <a:bodyPr/>
          <a:lstStyle/>
          <a:p>
            <a:r>
              <a:rPr lang="en-US" sz="2800" b="1" u="sng" dirty="0"/>
              <a:t>quoting</a:t>
            </a:r>
          </a:p>
          <a:p>
            <a:r>
              <a:rPr lang="en-US" sz="2800" dirty="0"/>
              <a:t>Turning off the special meaning of metacharacters by surrounding them with single or double quotes, or putting a backslash in front of them:</a:t>
            </a:r>
          </a:p>
          <a:p>
            <a:endParaRPr lang="en-US" sz="2800" dirty="0"/>
          </a:p>
          <a:p>
            <a:pPr marL="457200" indent="-457200">
              <a:lnSpc>
                <a:spcPct val="50000"/>
              </a:lnSpc>
              <a:buFont typeface="Arial" panose="020B0604020202020204" pitchFamily="34" charset="0"/>
              <a:buChar char="•"/>
            </a:pPr>
            <a:r>
              <a:rPr lang="en-US" sz="2800" b="1" dirty="0"/>
              <a:t>$ echo 'This is a semicolon; the single quotes hide it from the shell.'</a:t>
            </a:r>
            <a:endParaRPr lang="en-US" sz="2800" dirty="0"/>
          </a:p>
          <a:p>
            <a:pPr marL="457200" indent="-457200">
              <a:lnSpc>
                <a:spcPct val="50000"/>
              </a:lnSpc>
              <a:buFont typeface="Arial" panose="020B0604020202020204" pitchFamily="34" charset="0"/>
              <a:buChar char="•"/>
            </a:pPr>
            <a:r>
              <a:rPr lang="en-US" sz="2800" b="1" dirty="0"/>
              <a:t>$ echo "This is a semicolon; the double quotes hide it from the shell."</a:t>
            </a:r>
            <a:endParaRPr lang="en-US" sz="2800" dirty="0"/>
          </a:p>
          <a:p>
            <a:pPr marL="457200" indent="-457200">
              <a:lnSpc>
                <a:spcPct val="50000"/>
              </a:lnSpc>
              <a:buFont typeface="Arial" panose="020B0604020202020204" pitchFamily="34" charset="0"/>
              <a:buChar char="•"/>
            </a:pPr>
            <a:r>
              <a:rPr lang="en-US" sz="2800" b="1" dirty="0"/>
              <a:t>$ echo This is a semicolon\; the backslash hides it from the shell.</a:t>
            </a:r>
          </a:p>
          <a:p>
            <a:r>
              <a:rPr lang="en-US" sz="2800" b="1" u="sng" dirty="0"/>
              <a:t>hidden names</a:t>
            </a:r>
          </a:p>
          <a:p>
            <a:r>
              <a:rPr lang="en-US" sz="2800" dirty="0"/>
              <a:t>Names that start with a leading period (dot – </a:t>
            </a:r>
            <a:r>
              <a:rPr lang="en-US" sz="2800" b="1" dirty="0"/>
              <a:t>.</a:t>
            </a:r>
            <a:r>
              <a:rPr lang="en-US" sz="2800" dirty="0"/>
              <a:t>) are not shown by default by some commands (e.g. </a:t>
            </a:r>
            <a:r>
              <a:rPr lang="en-US" sz="2800" b="1" dirty="0"/>
              <a:t>ls</a:t>
            </a:r>
            <a:r>
              <a:rPr lang="en-US" sz="2800" dirty="0"/>
              <a:t>) and pathnames with leading periods are never matched by GLOB metacharacters, even GLOB lists that contain a period such as </a:t>
            </a:r>
            <a:r>
              <a:rPr lang="en-US" sz="2800" b="1" dirty="0"/>
              <a:t>[.]. </a:t>
            </a:r>
            <a:r>
              <a:rPr lang="en-US" sz="2800" dirty="0"/>
              <a:t>Names starting with periods are called “hidden” names, </a:t>
            </a:r>
          </a:p>
          <a:p>
            <a:r>
              <a:rPr lang="en-US" sz="2800" b="1" dirty="0"/>
              <a:t>e.g</a:t>
            </a:r>
            <a:r>
              <a:rPr lang="en-US" sz="2800" dirty="0"/>
              <a:t>. hidden files and hidden directories.</a:t>
            </a:r>
            <a:endParaRPr lang="en-CA" sz="2800" dirty="0"/>
          </a:p>
        </p:txBody>
      </p:sp>
      <p:sp>
        <p:nvSpPr>
          <p:cNvPr id="5" name="Slide Number Placeholder 4">
            <a:extLst>
              <a:ext uri="{FF2B5EF4-FFF2-40B4-BE49-F238E27FC236}">
                <a16:creationId xmlns:a16="http://schemas.microsoft.com/office/drawing/2014/main" id="{D4656655-4B01-48C5-93B8-0904FF53CFB6}"/>
              </a:ext>
            </a:extLst>
          </p:cNvPr>
          <p:cNvSpPr>
            <a:spLocks noGrp="1"/>
          </p:cNvSpPr>
          <p:nvPr>
            <p:ph type="sldNum" sz="quarter" idx="19"/>
          </p:nvPr>
        </p:nvSpPr>
        <p:spPr/>
        <p:txBody>
          <a:bodyPr/>
          <a:lstStyle/>
          <a:p>
            <a:fld id="{DEF3F5F5-7776-394F-A41F-3BAFC9CC9F8E}" type="slidenum">
              <a:rPr lang="en-US" smtClean="0"/>
              <a:pPr/>
              <a:t>5</a:t>
            </a:fld>
            <a:endParaRPr lang="en-US" dirty="0"/>
          </a:p>
        </p:txBody>
      </p:sp>
    </p:spTree>
    <p:extLst>
      <p:ext uri="{BB962C8B-B14F-4D97-AF65-F5344CB8AC3E}">
        <p14:creationId xmlns:p14="http://schemas.microsoft.com/office/powerpoint/2010/main" val="371684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4EC4-F596-4011-BCEA-5D2005B5487B}"/>
              </a:ext>
            </a:extLst>
          </p:cNvPr>
          <p:cNvSpPr>
            <a:spLocks noGrp="1"/>
          </p:cNvSpPr>
          <p:nvPr>
            <p:ph type="title"/>
          </p:nvPr>
        </p:nvSpPr>
        <p:spPr>
          <a:xfrm>
            <a:off x="812879" y="2059516"/>
            <a:ext cx="14180935" cy="1816101"/>
          </a:xfrm>
        </p:spPr>
        <p:txBody>
          <a:bodyPr/>
          <a:lstStyle/>
          <a:p>
            <a:r>
              <a:rPr lang="en-CA" sz="7200" dirty="0" err="1"/>
              <a:t>Globbing</a:t>
            </a:r>
            <a:r>
              <a:rPr lang="en-CA" sz="7200" dirty="0"/>
              <a:t> (Shell GLOB Patterns)</a:t>
            </a:r>
          </a:p>
        </p:txBody>
      </p:sp>
      <p:sp>
        <p:nvSpPr>
          <p:cNvPr id="4" name="Slide Number Placeholder 3">
            <a:extLst>
              <a:ext uri="{FF2B5EF4-FFF2-40B4-BE49-F238E27FC236}">
                <a16:creationId xmlns:a16="http://schemas.microsoft.com/office/drawing/2014/main" id="{43D0D954-B602-4058-896A-53CBA39A84C1}"/>
              </a:ext>
            </a:extLst>
          </p:cNvPr>
          <p:cNvSpPr>
            <a:spLocks noGrp="1"/>
          </p:cNvSpPr>
          <p:nvPr>
            <p:ph type="sldNum" sz="quarter" idx="11"/>
          </p:nvPr>
        </p:nvSpPr>
        <p:spPr/>
        <p:txBody>
          <a:bodyPr/>
          <a:lstStyle/>
          <a:p>
            <a:fld id="{DEF3F5F5-7776-394F-A41F-3BAFC9CC9F8E}" type="slidenum">
              <a:rPr lang="en-US" smtClean="0"/>
              <a:pPr/>
              <a:t>6</a:t>
            </a:fld>
            <a:endParaRPr lang="en-US" dirty="0"/>
          </a:p>
        </p:txBody>
      </p:sp>
    </p:spTree>
    <p:extLst>
      <p:ext uri="{BB962C8B-B14F-4D97-AF65-F5344CB8AC3E}">
        <p14:creationId xmlns:p14="http://schemas.microsoft.com/office/powerpoint/2010/main" val="29276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2486-FD1C-46E5-A04C-07CCDD7E2460}"/>
              </a:ext>
            </a:extLst>
          </p:cNvPr>
          <p:cNvSpPr>
            <a:spLocks noGrp="1"/>
          </p:cNvSpPr>
          <p:nvPr>
            <p:ph type="title"/>
          </p:nvPr>
        </p:nvSpPr>
        <p:spPr/>
        <p:txBody>
          <a:bodyPr/>
          <a:lstStyle/>
          <a:p>
            <a:r>
              <a:rPr lang="en-CA" dirty="0" err="1"/>
              <a:t>Globbing</a:t>
            </a:r>
            <a:r>
              <a:rPr lang="en-CA" dirty="0"/>
              <a:t> (Shell GLOB Patterns)</a:t>
            </a:r>
            <a:br>
              <a:rPr lang="en-CA" dirty="0"/>
            </a:br>
            <a:endParaRPr lang="en-CA" dirty="0"/>
          </a:p>
        </p:txBody>
      </p:sp>
      <p:sp>
        <p:nvSpPr>
          <p:cNvPr id="3" name="Text Placeholder 2">
            <a:extLst>
              <a:ext uri="{FF2B5EF4-FFF2-40B4-BE49-F238E27FC236}">
                <a16:creationId xmlns:a16="http://schemas.microsoft.com/office/drawing/2014/main" id="{AE1269CB-B982-4421-80AB-1FE463BAA3E9}"/>
              </a:ext>
            </a:extLst>
          </p:cNvPr>
          <p:cNvSpPr>
            <a:spLocks noGrp="1"/>
          </p:cNvSpPr>
          <p:nvPr>
            <p:ph type="body" sz="quarter" idx="15"/>
          </p:nvPr>
        </p:nvSpPr>
        <p:spPr>
          <a:xfrm>
            <a:off x="812882" y="1523999"/>
            <a:ext cx="15212564" cy="6670431"/>
          </a:xfrm>
        </p:spPr>
        <p:txBody>
          <a:bodyPr/>
          <a:lstStyle/>
          <a:p>
            <a:pPr marL="457200" indent="-457200">
              <a:buFont typeface="Wingdings" panose="05000000000000000000" pitchFamily="2" charset="2"/>
              <a:buChar char="Ø"/>
            </a:pPr>
            <a:r>
              <a:rPr lang="en-US" dirty="0"/>
              <a:t>Your shell has a </a:t>
            </a:r>
            <a:r>
              <a:rPr lang="en-US" dirty="0">
                <a:highlight>
                  <a:srgbClr val="FFFF00"/>
                </a:highlight>
              </a:rPr>
              <a:t>pathname-matching</a:t>
            </a:r>
            <a:r>
              <a:rPr lang="en-US" dirty="0"/>
              <a:t> (wildcard) feature that makes operating on large numbers of pathnames easy:</a:t>
            </a:r>
          </a:p>
          <a:p>
            <a:pPr marL="457200" indent="-457200">
              <a:buFont typeface="Wingdings" panose="05000000000000000000" pitchFamily="2" charset="2"/>
              <a:buChar char="Ø"/>
            </a:pPr>
            <a:r>
              <a:rPr lang="en-US" dirty="0"/>
              <a:t>The Unix name for wildcard pattern matching is </a:t>
            </a:r>
            <a:r>
              <a:rPr lang="en-US" i="1" dirty="0" err="1">
                <a:highlight>
                  <a:srgbClr val="FFFF00"/>
                </a:highlight>
              </a:rPr>
              <a:t>GLOBbing</a:t>
            </a:r>
            <a:r>
              <a:rPr lang="en-US" dirty="0"/>
              <a:t>, from the idea that the pattern </a:t>
            </a:r>
            <a:r>
              <a:rPr lang="en-US" dirty="0">
                <a:highlight>
                  <a:srgbClr val="FFFF00"/>
                </a:highlight>
              </a:rPr>
              <a:t>matches a “global” list of names</a:t>
            </a:r>
            <a:r>
              <a:rPr lang="en-US" dirty="0"/>
              <a:t>. Other operating systems may call these </a:t>
            </a:r>
            <a:r>
              <a:rPr lang="en-US" i="1" dirty="0"/>
              <a:t>wildcard</a:t>
            </a:r>
            <a:r>
              <a:rPr lang="en-US" dirty="0"/>
              <a:t> characters.</a:t>
            </a:r>
          </a:p>
          <a:p>
            <a:pPr marL="457200" indent="-457200">
              <a:buFont typeface="Wingdings" panose="05000000000000000000" pitchFamily="2" charset="2"/>
              <a:buChar char="Ø"/>
            </a:pPr>
            <a:r>
              <a:rPr lang="en-US" dirty="0"/>
              <a:t>GLOB patterns cannot generate any names that do not exist. The GLOB patterns must always match existing names.</a:t>
            </a:r>
          </a:p>
          <a:p>
            <a:r>
              <a:rPr lang="en-US" dirty="0"/>
              <a:t>Example:</a:t>
            </a:r>
            <a:endParaRPr lang="en-CA" dirty="0"/>
          </a:p>
        </p:txBody>
      </p:sp>
      <p:sp>
        <p:nvSpPr>
          <p:cNvPr id="5" name="Slide Number Placeholder 4">
            <a:extLst>
              <a:ext uri="{FF2B5EF4-FFF2-40B4-BE49-F238E27FC236}">
                <a16:creationId xmlns:a16="http://schemas.microsoft.com/office/drawing/2014/main" id="{38DF1936-7981-4662-85A0-5DCE6EE1875B}"/>
              </a:ext>
            </a:extLst>
          </p:cNvPr>
          <p:cNvSpPr>
            <a:spLocks noGrp="1"/>
          </p:cNvSpPr>
          <p:nvPr>
            <p:ph type="sldNum" sz="quarter" idx="19"/>
          </p:nvPr>
        </p:nvSpPr>
        <p:spPr/>
        <p:txBody>
          <a:bodyPr/>
          <a:lstStyle/>
          <a:p>
            <a:fld id="{DEF3F5F5-7776-394F-A41F-3BAFC9CC9F8E}" type="slidenum">
              <a:rPr lang="en-US" smtClean="0"/>
              <a:pPr/>
              <a:t>7</a:t>
            </a:fld>
            <a:endParaRPr lang="en-US" dirty="0"/>
          </a:p>
        </p:txBody>
      </p:sp>
      <p:pic>
        <p:nvPicPr>
          <p:cNvPr id="6" name="Picture 5">
            <a:extLst>
              <a:ext uri="{FF2B5EF4-FFF2-40B4-BE49-F238E27FC236}">
                <a16:creationId xmlns:a16="http://schemas.microsoft.com/office/drawing/2014/main" id="{77333045-DB0B-4B11-8929-AA06CBD0C1E4}"/>
              </a:ext>
            </a:extLst>
          </p:cNvPr>
          <p:cNvPicPr>
            <a:picLocks noChangeAspect="1"/>
          </p:cNvPicPr>
          <p:nvPr/>
        </p:nvPicPr>
        <p:blipFill>
          <a:blip r:embed="rId2"/>
          <a:stretch>
            <a:fillRect/>
          </a:stretch>
        </p:blipFill>
        <p:spPr>
          <a:xfrm>
            <a:off x="812882" y="6848841"/>
            <a:ext cx="10077450" cy="581025"/>
          </a:xfrm>
          <a:prstGeom prst="rect">
            <a:avLst/>
          </a:prstGeom>
        </p:spPr>
      </p:pic>
    </p:spTree>
    <p:extLst>
      <p:ext uri="{BB962C8B-B14F-4D97-AF65-F5344CB8AC3E}">
        <p14:creationId xmlns:p14="http://schemas.microsoft.com/office/powerpoint/2010/main" val="245665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7FCF-90E4-4912-86C7-C585445B9587}"/>
              </a:ext>
            </a:extLst>
          </p:cNvPr>
          <p:cNvSpPr>
            <a:spLocks noGrp="1"/>
          </p:cNvSpPr>
          <p:nvPr>
            <p:ph type="title"/>
          </p:nvPr>
        </p:nvSpPr>
        <p:spPr/>
        <p:txBody>
          <a:bodyPr/>
          <a:lstStyle/>
          <a:p>
            <a:r>
              <a:rPr lang="en-CA" dirty="0" err="1"/>
              <a:t>Globbing</a:t>
            </a:r>
            <a:r>
              <a:rPr lang="en-CA" dirty="0"/>
              <a:t> (Shell GLOB Patterns)</a:t>
            </a:r>
          </a:p>
        </p:txBody>
      </p:sp>
      <p:pic>
        <p:nvPicPr>
          <p:cNvPr id="6" name="Picture 5">
            <a:extLst>
              <a:ext uri="{FF2B5EF4-FFF2-40B4-BE49-F238E27FC236}">
                <a16:creationId xmlns:a16="http://schemas.microsoft.com/office/drawing/2014/main" id="{5A523557-ED72-49D8-828B-55BA423AC3B7}"/>
              </a:ext>
            </a:extLst>
          </p:cNvPr>
          <p:cNvPicPr>
            <a:picLocks noChangeAspect="1"/>
          </p:cNvPicPr>
          <p:nvPr/>
        </p:nvPicPr>
        <p:blipFill>
          <a:blip r:embed="rId2"/>
          <a:stretch>
            <a:fillRect/>
          </a:stretch>
        </p:blipFill>
        <p:spPr>
          <a:xfrm>
            <a:off x="812881" y="1812314"/>
            <a:ext cx="11543241" cy="3176245"/>
          </a:xfrm>
          <a:prstGeom prst="rect">
            <a:avLst/>
          </a:prstGeom>
        </p:spPr>
      </p:pic>
      <p:sp>
        <p:nvSpPr>
          <p:cNvPr id="3" name="Text Placeholder 2">
            <a:extLst>
              <a:ext uri="{FF2B5EF4-FFF2-40B4-BE49-F238E27FC236}">
                <a16:creationId xmlns:a16="http://schemas.microsoft.com/office/drawing/2014/main" id="{7DE855C2-EDA2-481E-AF2E-F75FF9489DBF}"/>
              </a:ext>
            </a:extLst>
          </p:cNvPr>
          <p:cNvSpPr>
            <a:spLocks noGrp="1"/>
          </p:cNvSpPr>
          <p:nvPr>
            <p:ph type="body" sz="quarter" idx="15"/>
          </p:nvPr>
        </p:nvSpPr>
        <p:spPr>
          <a:xfrm>
            <a:off x="578421" y="5182186"/>
            <a:ext cx="14813980" cy="2986193"/>
          </a:xfrm>
        </p:spPr>
        <p:txBody>
          <a:bodyPr/>
          <a:lstStyle/>
          <a:p>
            <a:r>
              <a:rPr lang="en-CA" dirty="0">
                <a:solidFill>
                  <a:srgbClr val="FF0000"/>
                </a:solidFill>
              </a:rPr>
              <a:t>NOTE:-</a:t>
            </a:r>
          </a:p>
          <a:p>
            <a:r>
              <a:rPr lang="en-US" dirty="0"/>
              <a:t>GLOB metacharacters never match the leading period on any hidden names, so you don’t have to worry about matching the names . or .. accidentally.</a:t>
            </a:r>
            <a:endParaRPr lang="en-CA" dirty="0"/>
          </a:p>
        </p:txBody>
      </p:sp>
      <p:sp>
        <p:nvSpPr>
          <p:cNvPr id="5" name="Slide Number Placeholder 4">
            <a:extLst>
              <a:ext uri="{FF2B5EF4-FFF2-40B4-BE49-F238E27FC236}">
                <a16:creationId xmlns:a16="http://schemas.microsoft.com/office/drawing/2014/main" id="{769548C8-D2E4-47CC-947C-5ADAF1D1F5E4}"/>
              </a:ext>
            </a:extLst>
          </p:cNvPr>
          <p:cNvSpPr>
            <a:spLocks noGrp="1"/>
          </p:cNvSpPr>
          <p:nvPr>
            <p:ph type="sldNum" sz="quarter" idx="19"/>
          </p:nvPr>
        </p:nvSpPr>
        <p:spPr/>
        <p:txBody>
          <a:bodyPr/>
          <a:lstStyle/>
          <a:p>
            <a:fld id="{DEF3F5F5-7776-394F-A41F-3BAFC9CC9F8E}" type="slidenum">
              <a:rPr lang="en-US" smtClean="0"/>
              <a:pPr/>
              <a:t>8</a:t>
            </a:fld>
            <a:endParaRPr lang="en-US" dirty="0"/>
          </a:p>
        </p:txBody>
      </p:sp>
    </p:spTree>
    <p:extLst>
      <p:ext uri="{BB962C8B-B14F-4D97-AF65-F5344CB8AC3E}">
        <p14:creationId xmlns:p14="http://schemas.microsoft.com/office/powerpoint/2010/main" val="1567515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C2BF-D940-4C4C-BF05-9C13EB19C98C}"/>
              </a:ext>
            </a:extLst>
          </p:cNvPr>
          <p:cNvSpPr>
            <a:spLocks noGrp="1"/>
          </p:cNvSpPr>
          <p:nvPr>
            <p:ph type="title"/>
          </p:nvPr>
        </p:nvSpPr>
        <p:spPr>
          <a:xfrm>
            <a:off x="812880" y="768365"/>
            <a:ext cx="15071889" cy="1335973"/>
          </a:xfrm>
        </p:spPr>
        <p:txBody>
          <a:bodyPr/>
          <a:lstStyle/>
          <a:p>
            <a:r>
              <a:rPr lang="en-US" dirty="0"/>
              <a:t>Using * to match any number of any characters</a:t>
            </a:r>
            <a:endParaRPr lang="en-CA" dirty="0"/>
          </a:p>
        </p:txBody>
      </p:sp>
      <p:sp>
        <p:nvSpPr>
          <p:cNvPr id="3" name="Text Placeholder 2">
            <a:extLst>
              <a:ext uri="{FF2B5EF4-FFF2-40B4-BE49-F238E27FC236}">
                <a16:creationId xmlns:a16="http://schemas.microsoft.com/office/drawing/2014/main" id="{377A1241-02D5-4BE8-ABE3-D1E8106B05D4}"/>
              </a:ext>
            </a:extLst>
          </p:cNvPr>
          <p:cNvSpPr>
            <a:spLocks noGrp="1"/>
          </p:cNvSpPr>
          <p:nvPr>
            <p:ph type="body" sz="quarter" idx="15"/>
          </p:nvPr>
        </p:nvSpPr>
        <p:spPr>
          <a:xfrm>
            <a:off x="812882" y="1572194"/>
            <a:ext cx="15071887" cy="6031763"/>
          </a:xfrm>
        </p:spPr>
        <p:txBody>
          <a:bodyPr/>
          <a:lstStyle/>
          <a:p>
            <a:pPr marL="457200" indent="-457200">
              <a:buFont typeface="Wingdings" panose="05000000000000000000" pitchFamily="2" charset="2"/>
              <a:buChar char="Ø"/>
            </a:pPr>
            <a:r>
              <a:rPr lang="en-US" dirty="0"/>
              <a:t>As a GLOB metacharacter, the asterisk * </a:t>
            </a:r>
            <a:r>
              <a:rPr lang="en-US" u="sng" dirty="0">
                <a:highlight>
                  <a:srgbClr val="FFFF00"/>
                </a:highlight>
              </a:rPr>
              <a:t>matches zero or more of any character in a name, including spaces or other strange characters</a:t>
            </a:r>
            <a:r>
              <a:rPr lang="en-US" dirty="0"/>
              <a:t>. The * never matches the leading period on a hidden name, so echo * never shows any names starting with a period.</a:t>
            </a:r>
          </a:p>
          <a:p>
            <a:pPr marL="457200" indent="-457200">
              <a:buFont typeface="Wingdings" panose="05000000000000000000" pitchFamily="2" charset="2"/>
              <a:buChar char="Ø"/>
            </a:pPr>
            <a:r>
              <a:rPr lang="en-US" dirty="0"/>
              <a:t>The GLOB pattern </a:t>
            </a:r>
            <a:r>
              <a:rPr lang="en-US" dirty="0">
                <a:highlight>
                  <a:srgbClr val="FFFF00"/>
                </a:highlight>
              </a:rPr>
              <a:t>*foo </a:t>
            </a:r>
            <a:r>
              <a:rPr lang="en-US" dirty="0"/>
              <a:t>matches non-hidden names ending with foo, including foo, </a:t>
            </a:r>
            <a:r>
              <a:rPr lang="en-US" dirty="0" err="1"/>
              <a:t>xxxfoo</a:t>
            </a:r>
            <a:r>
              <a:rPr lang="en-US" dirty="0"/>
              <a:t> and 123foo.</a:t>
            </a:r>
          </a:p>
          <a:p>
            <a:pPr marL="457200" indent="-457200">
              <a:buFont typeface="Wingdings" panose="05000000000000000000" pitchFamily="2" charset="2"/>
              <a:buChar char="Ø"/>
            </a:pPr>
            <a:r>
              <a:rPr lang="en-US" dirty="0"/>
              <a:t>The GLOB pattern </a:t>
            </a:r>
            <a:r>
              <a:rPr lang="en-US" dirty="0">
                <a:highlight>
                  <a:srgbClr val="FFFF00"/>
                </a:highlight>
              </a:rPr>
              <a:t>foo*</a:t>
            </a:r>
            <a:r>
              <a:rPr lang="en-US" dirty="0"/>
              <a:t> matches names beginning with foo, including foo, </a:t>
            </a:r>
            <a:r>
              <a:rPr lang="en-US" dirty="0" err="1"/>
              <a:t>fooxxx</a:t>
            </a:r>
            <a:r>
              <a:rPr lang="en-US" dirty="0"/>
              <a:t> and foo123.</a:t>
            </a:r>
          </a:p>
          <a:p>
            <a:pPr marL="457200" indent="-457200">
              <a:buFont typeface="Wingdings" panose="05000000000000000000" pitchFamily="2" charset="2"/>
              <a:buChar char="Ø"/>
            </a:pPr>
            <a:r>
              <a:rPr lang="en-US" dirty="0"/>
              <a:t>The GLOB pattern </a:t>
            </a:r>
            <a:r>
              <a:rPr lang="en-US" dirty="0">
                <a:highlight>
                  <a:srgbClr val="FFFF00"/>
                </a:highlight>
              </a:rPr>
              <a:t>*foo* </a:t>
            </a:r>
            <a:r>
              <a:rPr lang="en-US" dirty="0"/>
              <a:t>matches non-hidden names containing foo anywhere, including foo, </a:t>
            </a:r>
            <a:r>
              <a:rPr lang="en-US" dirty="0" err="1"/>
              <a:t>fooxxx</a:t>
            </a:r>
            <a:r>
              <a:rPr lang="en-US" dirty="0"/>
              <a:t> and 123foo and </a:t>
            </a:r>
            <a:r>
              <a:rPr lang="en-US" dirty="0" err="1"/>
              <a:t>ZZZfoo</a:t>
            </a:r>
            <a:r>
              <a:rPr lang="en-US" dirty="0"/>
              <a:t>@@@.</a:t>
            </a:r>
            <a:endParaRPr lang="en-CA" dirty="0"/>
          </a:p>
        </p:txBody>
      </p:sp>
      <p:sp>
        <p:nvSpPr>
          <p:cNvPr id="5" name="Slide Number Placeholder 4">
            <a:extLst>
              <a:ext uri="{FF2B5EF4-FFF2-40B4-BE49-F238E27FC236}">
                <a16:creationId xmlns:a16="http://schemas.microsoft.com/office/drawing/2014/main" id="{83FA09B0-2066-4740-BEED-395837B13EAF}"/>
              </a:ext>
            </a:extLst>
          </p:cNvPr>
          <p:cNvSpPr>
            <a:spLocks noGrp="1"/>
          </p:cNvSpPr>
          <p:nvPr>
            <p:ph type="sldNum" sz="quarter" idx="19"/>
          </p:nvPr>
        </p:nvSpPr>
        <p:spPr/>
        <p:txBody>
          <a:bodyPr/>
          <a:lstStyle/>
          <a:p>
            <a:fld id="{DEF3F5F5-7776-394F-A41F-3BAFC9CC9F8E}" type="slidenum">
              <a:rPr lang="en-US" smtClean="0"/>
              <a:pPr/>
              <a:t>9</a:t>
            </a:fld>
            <a:endParaRPr lang="en-US" dirty="0"/>
          </a:p>
        </p:txBody>
      </p:sp>
    </p:spTree>
    <p:extLst>
      <p:ext uri="{BB962C8B-B14F-4D97-AF65-F5344CB8AC3E}">
        <p14:creationId xmlns:p14="http://schemas.microsoft.com/office/powerpoint/2010/main" val="2879090096"/>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16613</TotalTime>
  <Words>3195</Words>
  <Application>Microsoft Office PowerPoint</Application>
  <PresentationFormat>Custom</PresentationFormat>
  <Paragraphs>251</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Unicode MS</vt:lpstr>
      <vt:lpstr>Calibri</vt:lpstr>
      <vt:lpstr>Wingdings</vt:lpstr>
      <vt:lpstr>Office Theme</vt:lpstr>
      <vt:lpstr>GNU/Linux System Support</vt:lpstr>
      <vt:lpstr>Topics</vt:lpstr>
      <vt:lpstr>To Remember</vt:lpstr>
      <vt:lpstr>Some Definitions</vt:lpstr>
      <vt:lpstr>Some Definitions</vt:lpstr>
      <vt:lpstr>Globbing (Shell GLOB Patterns)</vt:lpstr>
      <vt:lpstr>Globbing (Shell GLOB Patterns) </vt:lpstr>
      <vt:lpstr>Globbing (Shell GLOB Patterns)</vt:lpstr>
      <vt:lpstr>Using * to match any number of any characters</vt:lpstr>
      <vt:lpstr>Example </vt:lpstr>
      <vt:lpstr>Using ? to match only one single character, any character</vt:lpstr>
      <vt:lpstr>Example</vt:lpstr>
      <vt:lpstr>Using [] to match single characters from a list</vt:lpstr>
      <vt:lpstr>Using [] to match single characters from a list</vt:lpstr>
      <vt:lpstr>Example</vt:lpstr>
      <vt:lpstr>Example </vt:lpstr>
      <vt:lpstr>Using [] to match single characters from a list</vt:lpstr>
      <vt:lpstr>Verifying GLOB patterns before using them</vt:lpstr>
      <vt:lpstr>GLOBbing is always done by the shell</vt:lpstr>
      <vt:lpstr>Quoting to hide GLOB metacharacters</vt:lpstr>
      <vt:lpstr>Unmatched GLOB patterns are passed unchanged</vt:lpstr>
      <vt:lpstr>I/O Redirection</vt:lpstr>
      <vt:lpstr>I/O Redirection</vt:lpstr>
      <vt:lpstr>I/O REDIRECTION</vt:lpstr>
      <vt:lpstr>Redirection of input – redirection of output</vt:lpstr>
      <vt:lpstr>Output Redirection  Normal Output: Standard Output – stdout</vt:lpstr>
      <vt:lpstr>Error Messages: Standard Error – stderr</vt:lpstr>
      <vt:lpstr>Four Rules for Output Redirection</vt:lpstr>
      <vt:lpstr>PowerPoint Presentation</vt:lpstr>
      <vt:lpstr>PowerPoint Presentation</vt:lpstr>
      <vt:lpstr>PowerPoint Presentation</vt:lpstr>
      <vt:lpstr>PowerPoint Presentation</vt:lpstr>
      <vt:lpstr>Examples</vt:lpstr>
      <vt:lpstr>Input Redirection – Standard Input</vt:lpstr>
      <vt:lpstr>Example </vt:lpstr>
      <vt:lpstr>LINUX PIPING</vt:lpstr>
      <vt:lpstr>LINUX PIPING</vt:lpstr>
      <vt:lpstr>I/O REDIRECTION VS PIPING</vt:lpstr>
      <vt:lpstr>find</vt:lpstr>
      <vt:lpstr>Other options used with find command</vt:lpstr>
      <vt:lpstr>grep</vt:lpstr>
      <vt:lpstr>awk</vt:lpstr>
      <vt:lpstr>        COMMANDS</vt:lpstr>
      <vt:lpstr>Questions ?</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Gurpreet Singh Sidhu</cp:lastModifiedBy>
  <cp:revision>291</cp:revision>
  <dcterms:created xsi:type="dcterms:W3CDTF">2016-12-21T16:02:28Z</dcterms:created>
  <dcterms:modified xsi:type="dcterms:W3CDTF">2025-09-01T17:12:15Z</dcterms:modified>
</cp:coreProperties>
</file>