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401" r:id="rId3"/>
    <p:sldId id="402" r:id="rId4"/>
    <p:sldId id="391" r:id="rId5"/>
    <p:sldId id="404" r:id="rId6"/>
    <p:sldId id="400" r:id="rId7"/>
    <p:sldId id="332" r:id="rId8"/>
    <p:sldId id="369" r:id="rId9"/>
    <p:sldId id="370" r:id="rId10"/>
    <p:sldId id="371" r:id="rId11"/>
    <p:sldId id="257" r:id="rId12"/>
    <p:sldId id="375" r:id="rId13"/>
    <p:sldId id="378" r:id="rId14"/>
    <p:sldId id="390" r:id="rId15"/>
    <p:sldId id="376" r:id="rId16"/>
    <p:sldId id="377" r:id="rId17"/>
    <p:sldId id="392" r:id="rId18"/>
    <p:sldId id="393" r:id="rId19"/>
    <p:sldId id="394" r:id="rId20"/>
    <p:sldId id="395" r:id="rId21"/>
    <p:sldId id="396" r:id="rId22"/>
    <p:sldId id="397" r:id="rId23"/>
    <p:sldId id="399" r:id="rId24"/>
    <p:sldId id="398" r:id="rId25"/>
  </p:sldIdLst>
  <p:sldSz cx="16257588" cy="9144000"/>
  <p:notesSz cx="6858000" cy="9144000"/>
  <p:defaultTextStyle>
    <a:defPPr>
      <a:defRPr lang="en-US"/>
    </a:defPPr>
    <a:lvl1pPr marL="0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1583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3167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44750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26334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07917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689500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71084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52667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C143"/>
    <a:srgbClr val="43B02A"/>
    <a:srgbClr val="267A52"/>
    <a:srgbClr val="00673E"/>
    <a:srgbClr val="006643"/>
    <a:srgbClr val="589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514E3-DB33-E423-16EF-50D764816CBA}" v="248" dt="2025-09-18T21:26:40.4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14" autoAdjust="0"/>
    <p:restoredTop sz="94608" autoAdjust="0"/>
  </p:normalViewPr>
  <p:slideViewPr>
    <p:cSldViewPr snapToGrid="0" snapToObjects="1">
      <p:cViewPr varScale="1">
        <p:scale>
          <a:sx n="68" d="100"/>
          <a:sy n="68" d="100"/>
        </p:scale>
        <p:origin x="792" y="106"/>
      </p:cViewPr>
      <p:guideLst>
        <p:guide orient="horz" pos="2880"/>
        <p:guide pos="5121"/>
      </p:guideLst>
    </p:cSldViewPr>
  </p:slideViewPr>
  <p:outlineViewPr>
    <p:cViewPr>
      <p:scale>
        <a:sx n="33" d="100"/>
        <a:sy n="33" d="100"/>
      </p:scale>
      <p:origin x="0" y="53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dji Jeanbaptiste" userId="S::jean0319@algonquinlive.com::9ae5fa82-617b-4887-9ddf-6092e0212a99" providerId="AD" clId="Web-{048514E3-DB33-E423-16EF-50D764816CBA}"/>
    <pc:docChg chg="modSld">
      <pc:chgData name="Redji Jeanbaptiste" userId="S::jean0319@algonquinlive.com::9ae5fa82-617b-4887-9ddf-6092e0212a99" providerId="AD" clId="Web-{048514E3-DB33-E423-16EF-50D764816CBA}" dt="2025-09-18T21:26:40.463" v="245" actId="20577"/>
      <pc:docMkLst>
        <pc:docMk/>
      </pc:docMkLst>
      <pc:sldChg chg="modSp">
        <pc:chgData name="Redji Jeanbaptiste" userId="S::jean0319@algonquinlive.com::9ae5fa82-617b-4887-9ddf-6092e0212a99" providerId="AD" clId="Web-{048514E3-DB33-E423-16EF-50D764816CBA}" dt="2025-09-18T21:03:19.950" v="141" actId="20577"/>
        <pc:sldMkLst>
          <pc:docMk/>
          <pc:sldMk cId="357303735" sldId="257"/>
        </pc:sldMkLst>
        <pc:spChg chg="mod">
          <ac:chgData name="Redji Jeanbaptiste" userId="S::jean0319@algonquinlive.com::9ae5fa82-617b-4887-9ddf-6092e0212a99" providerId="AD" clId="Web-{048514E3-DB33-E423-16EF-50D764816CBA}" dt="2025-09-18T21:03:19.950" v="141" actId="20577"/>
          <ac:spMkLst>
            <pc:docMk/>
            <pc:sldMk cId="357303735" sldId="257"/>
            <ac:spMk id="3" creationId="{00000000-0000-0000-0000-000000000000}"/>
          </ac:spMkLst>
        </pc:spChg>
      </pc:sldChg>
      <pc:sldChg chg="modSp">
        <pc:chgData name="Redji Jeanbaptiste" userId="S::jean0319@algonquinlive.com::9ae5fa82-617b-4887-9ddf-6092e0212a99" providerId="AD" clId="Web-{048514E3-DB33-E423-16EF-50D764816CBA}" dt="2025-09-18T21:26:40.463" v="245" actId="20577"/>
        <pc:sldMkLst>
          <pc:docMk/>
          <pc:sldMk cId="3436334339" sldId="376"/>
        </pc:sldMkLst>
        <pc:spChg chg="mod">
          <ac:chgData name="Redji Jeanbaptiste" userId="S::jean0319@algonquinlive.com::9ae5fa82-617b-4887-9ddf-6092e0212a99" providerId="AD" clId="Web-{048514E3-DB33-E423-16EF-50D764816CBA}" dt="2025-09-18T21:26:40.463" v="245" actId="20577"/>
          <ac:spMkLst>
            <pc:docMk/>
            <pc:sldMk cId="3436334339" sldId="376"/>
            <ac:spMk id="3" creationId="{5DDB0A76-EB4E-4898-A55A-DFD9C17C3AA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78AF4-5E64-AC4C-BB17-179E924E563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6A53-3777-FA4B-999B-678D40C4B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3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A0A7F-40AB-B84E-BA8C-8861397EF45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51CE3-F1EC-6B4D-8B6D-86D363C89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7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781583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563167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344750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126334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3907917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689500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471084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252667" algn="l" defTabSz="78158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woosh-85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5978"/>
            <a:ext cx="16257588" cy="17390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2882" y="1716573"/>
            <a:ext cx="9668510" cy="2180690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This is your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2881" y="4032727"/>
            <a:ext cx="12157629" cy="23368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4800" baseline="0">
                <a:solidFill>
                  <a:schemeClr val="accent3"/>
                </a:solidFill>
              </a:defRPr>
            </a:lvl1pPr>
            <a:lvl2pPr marL="781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3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44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26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07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89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71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52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Presentation subtitle or brief one-sentence description.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29733" y="7346545"/>
            <a:ext cx="7145607" cy="993775"/>
          </a:xfrm>
        </p:spPr>
        <p:txBody>
          <a:bodyPr anchor="b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Month 24th, 2017</a:t>
            </a:r>
            <a:endParaRPr lang="en-US" dirty="0"/>
          </a:p>
        </p:txBody>
      </p:sp>
      <p:pic>
        <p:nvPicPr>
          <p:cNvPr id="4" name="Picture 3" descr="ac-logo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728" y="825406"/>
            <a:ext cx="33909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2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3-column key point slide with subtitles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3115732"/>
            <a:ext cx="4673339" cy="4419601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807945" y="3115732"/>
            <a:ext cx="4644000" cy="4419601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786183" y="3115732"/>
            <a:ext cx="4673448" cy="4419601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12883" y="2405062"/>
            <a:ext cx="4673338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807945" y="2405062"/>
            <a:ext cx="4644000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0786183" y="2405062"/>
            <a:ext cx="4673338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pic>
        <p:nvPicPr>
          <p:cNvPr id="15" name="Picture 14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7" name="Picture 16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6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6-column key point slide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2404534"/>
            <a:ext cx="4673339" cy="2409137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807945" y="2404534"/>
            <a:ext cx="4644000" cy="2409137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786183" y="2404534"/>
            <a:ext cx="4673448" cy="2409137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12882" y="5130801"/>
            <a:ext cx="4673339" cy="2409137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807945" y="5130801"/>
            <a:ext cx="4644000" cy="2409137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786183" y="5130801"/>
            <a:ext cx="4673448" cy="2409137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pic>
        <p:nvPicPr>
          <p:cNvPr id="15" name="Picture 14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7" name="Picture 16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48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Key Point w/ 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6-point key point slide with subtitles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3115733"/>
            <a:ext cx="4673339" cy="1697938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subject.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807945" y="3115733"/>
            <a:ext cx="4644000" cy="1697938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786183" y="3115733"/>
            <a:ext cx="4673448" cy="1697938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12882" y="5858406"/>
            <a:ext cx="4673339" cy="1681532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807945" y="5858406"/>
            <a:ext cx="4644000" cy="1681532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786183" y="5858406"/>
            <a:ext cx="4673448" cy="1681532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subject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812883" y="2405062"/>
            <a:ext cx="4673338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5807945" y="2405062"/>
            <a:ext cx="4644000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10786183" y="2405062"/>
            <a:ext cx="4673338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812883" y="5147735"/>
            <a:ext cx="4673338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5807945" y="5147735"/>
            <a:ext cx="4644000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10786183" y="5147735"/>
            <a:ext cx="4673338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pic>
        <p:nvPicPr>
          <p:cNvPr id="23" name="Picture 22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24" name="Picture 2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25" name="Slide Number Placeholder 8"/>
          <p:cNvSpPr>
            <a:spLocks noGrp="1"/>
          </p:cNvSpPr>
          <p:nvPr>
            <p:ph type="sldNum" sz="quarter" idx="27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3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1-column bulk content slide for long content.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2404534"/>
            <a:ext cx="11615780" cy="5130800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3104841" y="735011"/>
            <a:ext cx="2339868" cy="6800322"/>
          </a:xfrm>
        </p:spPr>
        <p:txBody>
          <a:bodyPr/>
          <a:lstStyle>
            <a:lvl1pPr>
              <a:spcBef>
                <a:spcPts val="1700"/>
              </a:spcBef>
              <a:defRPr sz="21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pic>
        <p:nvPicPr>
          <p:cNvPr id="13" name="Picture 12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1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Bulk Conte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660398"/>
            <a:ext cx="11615780" cy="6874936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This is a 1-column bulk content slide without a title. 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3104841" y="735011"/>
            <a:ext cx="2339868" cy="6800322"/>
          </a:xfrm>
        </p:spPr>
        <p:txBody>
          <a:bodyPr/>
          <a:lstStyle>
            <a:lvl1pPr>
              <a:spcBef>
                <a:spcPts val="1700"/>
              </a:spcBef>
              <a:defRPr sz="21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1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2-column bulk content slide for long content.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3115732"/>
            <a:ext cx="7162458" cy="4419601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297169" y="3115732"/>
            <a:ext cx="7147539" cy="4419601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812882" y="2405062"/>
            <a:ext cx="7162457" cy="710671"/>
          </a:xfrm>
        </p:spPr>
        <p:txBody>
          <a:bodyPr/>
          <a:lstStyle>
            <a:lvl1pPr>
              <a:defRPr sz="2100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8297168" y="2405062"/>
            <a:ext cx="7147539" cy="710671"/>
          </a:xfrm>
        </p:spPr>
        <p:txBody>
          <a:bodyPr/>
          <a:lstStyle>
            <a:lvl1pPr>
              <a:defRPr sz="2100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pic>
        <p:nvPicPr>
          <p:cNvPr id="17" name="Picture 1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8" name="Picture 17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41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3-column bulk content slide for long content.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3115732"/>
            <a:ext cx="4673339" cy="4419601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0786183" y="3115732"/>
            <a:ext cx="4658525" cy="4419601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812883" y="2405062"/>
            <a:ext cx="4673338" cy="710671"/>
          </a:xfrm>
        </p:spPr>
        <p:txBody>
          <a:bodyPr/>
          <a:lstStyle>
            <a:lvl1pPr>
              <a:defRPr sz="2100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6182" y="2405062"/>
            <a:ext cx="4658525" cy="710671"/>
          </a:xfrm>
        </p:spPr>
        <p:txBody>
          <a:bodyPr/>
          <a:lstStyle>
            <a:lvl1pPr>
              <a:defRPr sz="2100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807947" y="3115732"/>
            <a:ext cx="4643998" cy="4419601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our for ample reading – never when using this as supporting slides for a stand-up presentation.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5807946" y="2405062"/>
            <a:ext cx="4643998" cy="710671"/>
          </a:xfrm>
        </p:spPr>
        <p:txBody>
          <a:bodyPr/>
          <a:lstStyle>
            <a:lvl1pPr>
              <a:defRPr sz="2100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oint Bulk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812882" y="5858405"/>
            <a:ext cx="4673339" cy="1697939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10786183" y="5858405"/>
            <a:ext cx="4658525" cy="1697939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812883" y="5147735"/>
            <a:ext cx="4673338" cy="710671"/>
          </a:xfrm>
        </p:spPr>
        <p:txBody>
          <a:bodyPr/>
          <a:lstStyle>
            <a:lvl1pPr>
              <a:defRPr sz="2100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10786182" y="5147735"/>
            <a:ext cx="4658525" cy="710671"/>
          </a:xfrm>
        </p:spPr>
        <p:txBody>
          <a:bodyPr/>
          <a:lstStyle>
            <a:lvl1pPr>
              <a:defRPr sz="2100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807947" y="5858405"/>
            <a:ext cx="4643998" cy="1697939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5807946" y="5147735"/>
            <a:ext cx="4643998" cy="710671"/>
          </a:xfrm>
        </p:spPr>
        <p:txBody>
          <a:bodyPr/>
          <a:lstStyle>
            <a:lvl1pPr>
              <a:defRPr sz="2100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6-point bulk content slide for long content.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3115732"/>
            <a:ext cx="4673339" cy="1697939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0786183" y="3115732"/>
            <a:ext cx="4658525" cy="1697939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812883" y="2405062"/>
            <a:ext cx="4673338" cy="710671"/>
          </a:xfrm>
        </p:spPr>
        <p:txBody>
          <a:bodyPr/>
          <a:lstStyle>
            <a:lvl1pPr>
              <a:defRPr sz="2100" b="1" baseline="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6182" y="2405062"/>
            <a:ext cx="4658525" cy="710671"/>
          </a:xfrm>
        </p:spPr>
        <p:txBody>
          <a:bodyPr/>
          <a:lstStyle>
            <a:lvl1pPr>
              <a:defRPr sz="2100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807947" y="3115732"/>
            <a:ext cx="4643998" cy="1697939"/>
          </a:xfrm>
        </p:spPr>
        <p:txBody>
          <a:bodyPr/>
          <a:lstStyle>
            <a:lvl1pPr>
              <a:spcBef>
                <a:spcPts val="1704"/>
              </a:spcBef>
              <a:defRPr sz="2100" baseline="0"/>
            </a:lvl1pPr>
            <a:lvl2pPr>
              <a:defRPr sz="2100"/>
            </a:lvl2pPr>
            <a:lvl3pPr marL="2020367" indent="-457200">
              <a:buFont typeface="Arial"/>
              <a:buChar char="•"/>
              <a:defRPr sz="2100"/>
            </a:lvl3pPr>
            <a:lvl4pPr>
              <a:spcBef>
                <a:spcPts val="900"/>
              </a:spcBef>
              <a:defRPr sz="1600"/>
            </a:lvl4pPr>
          </a:lstStyle>
          <a:p>
            <a:pPr lvl="0"/>
            <a:r>
              <a:rPr lang="en-CA" dirty="0"/>
              <a:t>Click to edit content. Use this slide only for presentations that are being sent out for ample reading – never when using this as supporting slides for a stand-up presentation. 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5807946" y="2405062"/>
            <a:ext cx="4643998" cy="710671"/>
          </a:xfrm>
        </p:spPr>
        <p:txBody>
          <a:bodyPr/>
          <a:lstStyle>
            <a:lvl1pPr>
              <a:defRPr sz="2100"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Bulk content columns always have subtitles</a:t>
            </a:r>
          </a:p>
        </p:txBody>
      </p:sp>
      <p:pic>
        <p:nvPicPr>
          <p:cNvPr id="33" name="Picture 32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34" name="Picture 3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35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717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12882" y="3860800"/>
            <a:ext cx="4673339" cy="3679138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807945" y="3860800"/>
            <a:ext cx="4644000" cy="3679138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786183" y="3860800"/>
            <a:ext cx="4673448" cy="3679138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12881" y="2475441"/>
            <a:ext cx="4673340" cy="1226329"/>
          </a:xfrm>
        </p:spPr>
        <p:txBody>
          <a:bodyPr anchor="b"/>
          <a:lstStyle>
            <a:lvl1pPr>
              <a:lnSpc>
                <a:spcPct val="80000"/>
              </a:lnSpc>
              <a:defRPr sz="112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5807945" y="2475441"/>
            <a:ext cx="4643999" cy="1226329"/>
          </a:xfrm>
        </p:spPr>
        <p:txBody>
          <a:bodyPr anchor="b"/>
          <a:lstStyle>
            <a:lvl1pPr>
              <a:lnSpc>
                <a:spcPct val="80000"/>
              </a:lnSpc>
              <a:defRPr sz="112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10786183" y="2475441"/>
            <a:ext cx="4673448" cy="1226329"/>
          </a:xfrm>
        </p:spPr>
        <p:txBody>
          <a:bodyPr anchor="b"/>
          <a:lstStyle>
            <a:lvl1pPr>
              <a:lnSpc>
                <a:spcPct val="80000"/>
              </a:lnSpc>
              <a:defRPr sz="112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#,###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key numbers slide for short numbers.</a:t>
            </a:r>
            <a:endParaRPr lang="en-US" dirty="0"/>
          </a:p>
        </p:txBody>
      </p:sp>
      <p:pic>
        <p:nvPicPr>
          <p:cNvPr id="33" name="Picture 32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34" name="Picture 3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35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6428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Mediu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12882" y="3701769"/>
            <a:ext cx="4673339" cy="3838169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the figure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807945" y="3701769"/>
            <a:ext cx="4644000" cy="3838169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the figure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786183" y="3701769"/>
            <a:ext cx="4673448" cy="3838169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very brief points about one the figure above.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812881" y="2441575"/>
            <a:ext cx="4673340" cy="1260195"/>
          </a:xfrm>
        </p:spPr>
        <p:txBody>
          <a:bodyPr anchor="t"/>
          <a:lstStyle>
            <a:lvl1pPr>
              <a:lnSpc>
                <a:spcPct val="80000"/>
              </a:lnSpc>
              <a:defRPr sz="72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$##,###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5807945" y="2475441"/>
            <a:ext cx="4643999" cy="1226329"/>
          </a:xfrm>
        </p:spPr>
        <p:txBody>
          <a:bodyPr anchor="t"/>
          <a:lstStyle>
            <a:lvl1pPr>
              <a:lnSpc>
                <a:spcPct val="80000"/>
              </a:lnSpc>
              <a:defRPr sz="72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#,####%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10786183" y="2475441"/>
            <a:ext cx="4673448" cy="1226329"/>
          </a:xfrm>
        </p:spPr>
        <p:txBody>
          <a:bodyPr anchor="t"/>
          <a:lstStyle>
            <a:lvl1pPr>
              <a:lnSpc>
                <a:spcPct val="80000"/>
              </a:lnSpc>
              <a:defRPr sz="72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#,###,####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key numbers slide for long numbers.</a:t>
            </a:r>
            <a:endParaRPr lang="en-US" dirty="0"/>
          </a:p>
        </p:txBody>
      </p:sp>
      <p:pic>
        <p:nvPicPr>
          <p:cNvPr id="15" name="Picture 14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7" name="Slide Number Placeholder 8"/>
          <p:cNvSpPr>
            <a:spLocks noGrp="1"/>
          </p:cNvSpPr>
          <p:nvPr>
            <p:ph type="sldNum" sz="quarter" idx="24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0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eparato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woosh-85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5978"/>
            <a:ext cx="16257588" cy="17390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0" y="2059516"/>
            <a:ext cx="9668513" cy="181610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800" b="1" cap="none" baseline="0">
                <a:solidFill>
                  <a:srgbClr val="FFFFFF"/>
                </a:solidFill>
              </a:defRPr>
            </a:lvl1pPr>
          </a:lstStyle>
          <a:p>
            <a:r>
              <a:rPr lang="en-CA" dirty="0"/>
              <a:t>Chapter or 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12881" y="4083762"/>
            <a:ext cx="9668512" cy="2000250"/>
          </a:xfr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3400" baseline="0">
                <a:solidFill>
                  <a:srgbClr val="A6C8BC"/>
                </a:solidFill>
              </a:defRPr>
            </a:lvl1pPr>
            <a:lvl2pPr marL="78158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316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4475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263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0791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895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7108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5266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dirty="0"/>
              <a:t>Brief description or intro to this section</a:t>
            </a:r>
          </a:p>
        </p:txBody>
      </p:sp>
      <p:pic>
        <p:nvPicPr>
          <p:cNvPr id="10" name="Picture 9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8893" y="689942"/>
            <a:ext cx="965199" cy="711200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rgbClr val="96B7A6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389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Point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12882" y="4538133"/>
            <a:ext cx="4673339" cy="3001805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a brief point, illustrated by the icon above.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807945" y="4538133"/>
            <a:ext cx="4644000" cy="3001805"/>
          </a:xfrm>
        </p:spPr>
        <p:txBody>
          <a:bodyPr/>
          <a:lstStyle>
            <a:lvl1pPr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a brief point, illustrated by the icon above.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786183" y="4538133"/>
            <a:ext cx="4673448" cy="3001805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/>
            </a:lvl4pPr>
          </a:lstStyle>
          <a:p>
            <a:pPr lvl="0"/>
            <a:r>
              <a:rPr lang="en-CA" dirty="0"/>
              <a:t>Click to edit content. Use this slide for a brief point, illustrated by the icon above.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chemeClr val="accent1"/>
                </a:solidFill>
              </a:defRPr>
            </a:lvl1pPr>
          </a:lstStyle>
          <a:p>
            <a:r>
              <a:rPr lang="en-CA" dirty="0"/>
              <a:t>This is a key point slide with icons to illustrate points.</a:t>
            </a:r>
            <a:endParaRPr lang="en-US" dirty="0"/>
          </a:p>
        </p:txBody>
      </p:sp>
      <p:sp>
        <p:nvSpPr>
          <p:cNvPr id="12" name="Oval 11"/>
          <p:cNvSpPr/>
          <p:nvPr userDrawn="1"/>
        </p:nvSpPr>
        <p:spPr>
          <a:xfrm>
            <a:off x="728135" y="2454806"/>
            <a:ext cx="1755775" cy="17557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3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1173631" y="2900693"/>
            <a:ext cx="864783" cy="8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5723280" y="2454806"/>
            <a:ext cx="1755775" cy="17557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3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6168776" y="2900693"/>
            <a:ext cx="864782" cy="8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6" name="Oval 15"/>
          <p:cNvSpPr/>
          <p:nvPr userDrawn="1"/>
        </p:nvSpPr>
        <p:spPr>
          <a:xfrm>
            <a:off x="10701518" y="2454806"/>
            <a:ext cx="1755775" cy="17557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11147405" y="2900693"/>
            <a:ext cx="864000" cy="86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pic>
        <p:nvPicPr>
          <p:cNvPr id="18" name="Picture 17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9" name="Picture 18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20" name="Slide Number Placeholder 8"/>
          <p:cNvSpPr>
            <a:spLocks noGrp="1"/>
          </p:cNvSpPr>
          <p:nvPr>
            <p:ph type="sldNum" sz="quarter" idx="2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31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woosh-85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3845"/>
            <a:ext cx="16257588" cy="1739093"/>
          </a:xfrm>
          <a:prstGeom prst="rect">
            <a:avLst/>
          </a:prstGeom>
        </p:spPr>
      </p:pic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3287077" y="829734"/>
            <a:ext cx="9683434" cy="75014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this icon to insert a video</a:t>
            </a:r>
          </a:p>
        </p:txBody>
      </p:sp>
    </p:spTree>
    <p:extLst>
      <p:ext uri="{BB962C8B-B14F-4D97-AF65-F5344CB8AC3E}">
        <p14:creationId xmlns:p14="http://schemas.microsoft.com/office/powerpoint/2010/main" val="18803090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woosh-85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3845"/>
            <a:ext cx="16257588" cy="1739093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805366" y="838200"/>
            <a:ext cx="14646856" cy="7467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7077" y="2787076"/>
            <a:ext cx="9683434" cy="3492669"/>
          </a:xfrm>
        </p:spPr>
        <p:txBody>
          <a:bodyPr/>
          <a:lstStyle>
            <a:lvl1pPr algn="ctr">
              <a:lnSpc>
                <a:spcPct val="110000"/>
              </a:lnSpc>
              <a:defRPr sz="4800" baseline="0">
                <a:solidFill>
                  <a:srgbClr val="599A83"/>
                </a:solidFill>
              </a:defRPr>
            </a:lvl1pPr>
          </a:lstStyle>
          <a:p>
            <a:r>
              <a:rPr lang="en-CA" dirty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87077" y="2125170"/>
            <a:ext cx="9683434" cy="510712"/>
          </a:xfrm>
        </p:spPr>
        <p:txBody>
          <a:bodyPr anchor="ctr"/>
          <a:lstStyle>
            <a:lvl1pPr algn="ctr">
              <a:lnSpc>
                <a:spcPct val="100000"/>
              </a:lnSpc>
              <a:defRPr sz="21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287077" y="6561978"/>
            <a:ext cx="9683434" cy="388804"/>
          </a:xfrm>
        </p:spPr>
        <p:txBody>
          <a:bodyPr anchor="ctr"/>
          <a:lstStyle>
            <a:lvl1pPr algn="ctr">
              <a:defRPr sz="1600"/>
            </a:lvl1pPr>
          </a:lstStyle>
          <a:p>
            <a:pPr lvl="0"/>
            <a:r>
              <a:rPr lang="en-CA" dirty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70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woosh-85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3845"/>
            <a:ext cx="16257588" cy="173909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287077" y="2787076"/>
            <a:ext cx="9683434" cy="3492669"/>
          </a:xfrm>
        </p:spPr>
        <p:txBody>
          <a:bodyPr/>
          <a:lstStyle>
            <a:lvl1pPr algn="ctr">
              <a:lnSpc>
                <a:spcPct val="110000"/>
              </a:lnSpc>
              <a:defRPr sz="4800" baseline="0">
                <a:solidFill>
                  <a:srgbClr val="A6C8BC"/>
                </a:solidFill>
              </a:defRPr>
            </a:lvl1pPr>
          </a:lstStyle>
          <a:p>
            <a:r>
              <a:rPr lang="en-CA" dirty="0"/>
              <a:t>Enter an impressive statistic or fact. e.g. 98% of Algonquin students have been hired immediately after graduation.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87077" y="2125170"/>
            <a:ext cx="9683434" cy="510712"/>
          </a:xfrm>
        </p:spPr>
        <p:txBody>
          <a:bodyPr anchor="ctr"/>
          <a:lstStyle>
            <a:lvl1pPr algn="ctr">
              <a:lnSpc>
                <a:spcPct val="100000"/>
              </a:lnSpc>
              <a:defRPr sz="2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287077" y="6561978"/>
            <a:ext cx="9683434" cy="388804"/>
          </a:xfrm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235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mpus-scap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5700"/>
            <a:ext cx="16256000" cy="41783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87077" y="1313874"/>
            <a:ext cx="9683434" cy="3492669"/>
          </a:xfrm>
        </p:spPr>
        <p:txBody>
          <a:bodyPr/>
          <a:lstStyle>
            <a:lvl1pPr algn="ctr">
              <a:lnSpc>
                <a:spcPct val="110000"/>
              </a:lnSpc>
              <a:defRPr sz="4800" baseline="0">
                <a:solidFill>
                  <a:srgbClr val="A6C8BC"/>
                </a:solidFill>
              </a:defRPr>
            </a:lvl1pPr>
          </a:lstStyle>
          <a:p>
            <a:r>
              <a:rPr lang="en-CA" dirty="0"/>
              <a:t>Enter an impressive statistic or fact. e.g. We raised $1,000,000 this year. Highlight a number by making it bold and white.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87077" y="651968"/>
            <a:ext cx="9683434" cy="510712"/>
          </a:xfrm>
        </p:spPr>
        <p:txBody>
          <a:bodyPr anchor="ctr"/>
          <a:lstStyle>
            <a:lvl1pPr algn="ctr">
              <a:lnSpc>
                <a:spcPct val="100000"/>
              </a:lnSpc>
              <a:defRPr sz="2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9924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mpus-scap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5700"/>
            <a:ext cx="16256000" cy="41783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87077" y="1313874"/>
            <a:ext cx="9683434" cy="3492669"/>
          </a:xfrm>
        </p:spPr>
        <p:txBody>
          <a:bodyPr/>
          <a:lstStyle>
            <a:lvl1pPr algn="ctr">
              <a:lnSpc>
                <a:spcPct val="110000"/>
              </a:lnSpc>
              <a:defRPr sz="4800" baseline="0">
                <a:solidFill>
                  <a:srgbClr val="599A83"/>
                </a:solidFill>
              </a:defRPr>
            </a:lvl1pPr>
          </a:lstStyle>
          <a:p>
            <a:r>
              <a:rPr lang="en-CA" dirty="0"/>
              <a:t>Enter an impressive statistic or fact. e.g. We raised $1,000,000 this year. Highlight a number by making it bold and 100% green.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287077" y="651968"/>
            <a:ext cx="9683434" cy="510712"/>
          </a:xfrm>
        </p:spPr>
        <p:txBody>
          <a:bodyPr anchor="ctr"/>
          <a:lstStyle>
            <a:lvl1pPr algn="ctr">
              <a:lnSpc>
                <a:spcPct val="100000"/>
              </a:lnSpc>
              <a:defRPr sz="21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99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or Stats v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127735" cy="4571404"/>
          </a:xfr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baseline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this icon to insert a background photo, the resize this box so it covers the whole screen. Make sure it’s good quality.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980794" y="2552251"/>
            <a:ext cx="10296000" cy="4039500"/>
          </a:xfrm>
          <a:solidFill>
            <a:srgbClr val="FFFFFF"/>
          </a:solidFill>
          <a:ln>
            <a:noFill/>
          </a:ln>
          <a:effectLst>
            <a:outerShdw blurRad="381000" dir="2700000" sx="98000" sy="98000" algn="tl" rotWithShape="0">
              <a:srgbClr val="000000">
                <a:alpha val="85000"/>
              </a:srgbClr>
            </a:outerShdw>
          </a:effectLst>
        </p:spPr>
        <p:txBody>
          <a:bodyPr lIns="324000" tIns="1080000" rIns="324000" bIns="1080000"/>
          <a:lstStyle>
            <a:lvl1pPr algn="ctr">
              <a:lnSpc>
                <a:spcPct val="90000"/>
              </a:lnSpc>
              <a:defRPr sz="11200">
                <a:solidFill>
                  <a:srgbClr val="599A83"/>
                </a:solidFill>
              </a:defRPr>
            </a:lvl1pPr>
          </a:lstStyle>
          <a:p>
            <a:r>
              <a:rPr lang="en-CA" dirty="0"/>
              <a:t>$#,###,###</a:t>
            </a:r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301893" y="3012628"/>
            <a:ext cx="9653802" cy="510712"/>
          </a:xfrm>
        </p:spPr>
        <p:txBody>
          <a:bodyPr anchor="ctr"/>
          <a:lstStyle>
            <a:lvl1pPr algn="ctr">
              <a:lnSpc>
                <a:spcPct val="100000"/>
              </a:lnSpc>
              <a:defRPr sz="2100" b="1" baseline="0">
                <a:solidFill>
                  <a:srgbClr val="00673E"/>
                </a:solidFill>
              </a:defRPr>
            </a:lvl1pPr>
          </a:lstStyle>
          <a:p>
            <a:pPr lvl="0"/>
            <a:r>
              <a:rPr lang="en-CA" dirty="0"/>
              <a:t>THIS IS THE TITLE OF YOUR STATISTIC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301893" y="5643918"/>
            <a:ext cx="9653802" cy="388804"/>
          </a:xfrm>
        </p:spPr>
        <p:txBody>
          <a:bodyPr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THIS IS A SPACE FOR A CITATION OR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04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2404534"/>
            <a:ext cx="7484181" cy="5130800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7484182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A slide with a right-aligned image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318825" y="6267279"/>
            <a:ext cx="4978238" cy="1268053"/>
          </a:xfrm>
        </p:spPr>
        <p:txBody>
          <a:bodyPr anchor="b"/>
          <a:lstStyle>
            <a:lvl1pPr>
              <a:defRPr sz="21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9346896" y="853030"/>
            <a:ext cx="6910691" cy="668230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on this icon to insert a photo.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9346896" y="5489054"/>
            <a:ext cx="5029037" cy="778226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2100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pic>
        <p:nvPicPr>
          <p:cNvPr id="15" name="Picture 14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6" name="Picture 15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7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47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Aligned Image with Text +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992382" y="2404534"/>
            <a:ext cx="7484181" cy="5130800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92381" y="768365"/>
            <a:ext cx="7484182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A slide with a left-aligned image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992381" y="6267279"/>
            <a:ext cx="4978238" cy="1268053"/>
          </a:xfrm>
        </p:spPr>
        <p:txBody>
          <a:bodyPr anchor="b"/>
          <a:lstStyle>
            <a:lvl1pPr>
              <a:defRPr sz="21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853030"/>
            <a:ext cx="6910691" cy="668230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on this icon to insert a photo.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5489054"/>
            <a:ext cx="5029037" cy="778226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2100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pic>
        <p:nvPicPr>
          <p:cNvPr id="16" name="Picture 15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7" name="Picture 16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5459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86" y="0"/>
            <a:ext cx="16256402" cy="9144000"/>
          </a:xfrm>
        </p:spPr>
        <p:txBody>
          <a:bodyPr/>
          <a:lstStyle>
            <a:lvl1pPr marL="0" indent="0">
              <a:buNone/>
              <a:defRPr sz="4000" baseline="0"/>
            </a:lvl1pPr>
            <a:lvl2pPr marL="781583" indent="0">
              <a:buNone/>
              <a:defRPr sz="4800"/>
            </a:lvl2pPr>
            <a:lvl3pPr marL="1563167" indent="0">
              <a:buNone/>
              <a:defRPr sz="4100"/>
            </a:lvl3pPr>
            <a:lvl4pPr marL="2344750" indent="0">
              <a:buNone/>
              <a:defRPr sz="3400"/>
            </a:lvl4pPr>
            <a:lvl5pPr marL="3126334" indent="0">
              <a:buNone/>
              <a:defRPr sz="3400"/>
            </a:lvl5pPr>
            <a:lvl6pPr marL="3907917" indent="0">
              <a:buNone/>
              <a:defRPr sz="3400"/>
            </a:lvl6pPr>
            <a:lvl7pPr marL="4689500" indent="0">
              <a:buNone/>
              <a:defRPr sz="3400"/>
            </a:lvl7pPr>
            <a:lvl8pPr marL="5471084" indent="0">
              <a:buNone/>
              <a:defRPr sz="3400"/>
            </a:lvl8pPr>
            <a:lvl9pPr marL="6252667" indent="0">
              <a:buNone/>
              <a:defRPr sz="3400"/>
            </a:lvl9pPr>
          </a:lstStyle>
          <a:p>
            <a:r>
              <a:rPr lang="en-US" dirty="0"/>
              <a:t>Click on this icon to insert a photo.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1" y="6313857"/>
            <a:ext cx="7958408" cy="759384"/>
          </a:xfrm>
          <a:solidFill>
            <a:srgbClr val="43B02A"/>
          </a:solidFill>
          <a:ln>
            <a:noFill/>
          </a:ln>
        </p:spPr>
        <p:txBody>
          <a:bodyPr wrap="square" lIns="252000" tIns="180000" rIns="252000" bIns="252000" anchor="ctr">
            <a:spAutoFit/>
          </a:bodyPr>
          <a:lstStyle>
            <a:lvl1pPr>
              <a:lnSpc>
                <a:spcPct val="100000"/>
              </a:lnSpc>
              <a:defRPr sz="2100" b="1" baseline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8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utho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3335758" y="2404534"/>
            <a:ext cx="4633424" cy="4303580"/>
          </a:xfrm>
        </p:spPr>
        <p:txBody>
          <a:bodyPr/>
          <a:lstStyle/>
          <a:p>
            <a:r>
              <a:rPr lang="en-US" dirty="0"/>
              <a:t>Author Photo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8297063" y="3115733"/>
            <a:ext cx="4673448" cy="2881182"/>
          </a:xfrm>
        </p:spPr>
        <p:txBody>
          <a:bodyPr anchor="ctr"/>
          <a:lstStyle/>
          <a:p>
            <a:pPr lvl="0"/>
            <a:r>
              <a:rPr lang="en-CA" dirty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chemeClr val="tx2"/>
                </a:solidFill>
              </a:defRPr>
            </a:lvl1pPr>
          </a:lstStyle>
          <a:p>
            <a:r>
              <a:rPr lang="en-CA" dirty="0"/>
              <a:t>About the Author (1 author)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296275" y="2405062"/>
            <a:ext cx="4673600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8296275" y="5997575"/>
            <a:ext cx="4673600" cy="710539"/>
          </a:xfrm>
        </p:spPr>
        <p:txBody>
          <a:bodyPr anchor="b"/>
          <a:lstStyle>
            <a:lvl1pPr>
              <a:defRPr sz="2100"/>
            </a:lvl1pPr>
          </a:lstStyle>
          <a:p>
            <a:pPr lvl="0"/>
            <a:r>
              <a:rPr lang="en-CA" dirty="0"/>
              <a:t>Author email</a:t>
            </a:r>
          </a:p>
        </p:txBody>
      </p:sp>
    </p:spTree>
    <p:extLst>
      <p:ext uri="{BB962C8B-B14F-4D97-AF65-F5344CB8AC3E}">
        <p14:creationId xmlns:p14="http://schemas.microsoft.com/office/powerpoint/2010/main" val="1698127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woosh-85.eps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3845"/>
            <a:ext cx="16257588" cy="1739093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8332918" y="829734"/>
            <a:ext cx="7111897" cy="6696000"/>
          </a:xfrm>
        </p:spPr>
        <p:txBody>
          <a:bodyPr/>
          <a:lstStyle/>
          <a:p>
            <a:r>
              <a:rPr lang="en-US" dirty="0"/>
              <a:t>Click on this icon to insert a photo.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829707" y="829734"/>
            <a:ext cx="7145633" cy="6696000"/>
          </a:xfrm>
        </p:spPr>
        <p:txBody>
          <a:bodyPr/>
          <a:lstStyle/>
          <a:p>
            <a:r>
              <a:rPr lang="en-US" dirty="0"/>
              <a:t>Click on this icon to insert a photo.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29707" y="5498998"/>
            <a:ext cx="4673447" cy="778226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2100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8332919" y="5498998"/>
            <a:ext cx="4654526" cy="778226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2100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pic>
        <p:nvPicPr>
          <p:cNvPr id="16" name="Picture 15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7" name="Picture 16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8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62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woosh-85.eps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4193"/>
            <a:ext cx="16257588" cy="1739093"/>
          </a:xfrm>
          <a:prstGeom prst="rect">
            <a:avLst/>
          </a:prstGeom>
        </p:spPr>
      </p:pic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829707" y="829734"/>
            <a:ext cx="11598955" cy="6696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on this icon to insert a photo.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29707" y="5498998"/>
            <a:ext cx="4673447" cy="778226"/>
          </a:xfrm>
          <a:solidFill>
            <a:srgbClr val="43B02A"/>
          </a:solidFill>
          <a:ln>
            <a:noFill/>
          </a:ln>
        </p:spPr>
        <p:txBody>
          <a:bodyPr wrap="square" lIns="252000" tIns="252000" rIns="252000" bIns="252000" anchor="ctr">
            <a:spAutoFit/>
          </a:bodyPr>
          <a:lstStyle>
            <a:lvl1pPr>
              <a:lnSpc>
                <a:spcPct val="80000"/>
              </a:lnSpc>
              <a:defRPr sz="2100" b="1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CA" dirty="0"/>
              <a:t>Optional short caption here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3104841" y="735011"/>
            <a:ext cx="2339868" cy="6800322"/>
          </a:xfrm>
        </p:spPr>
        <p:txBody>
          <a:bodyPr/>
          <a:lstStyle>
            <a:lvl1pPr>
              <a:spcBef>
                <a:spcPts val="1700"/>
              </a:spcBef>
              <a:defRPr sz="21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pic>
        <p:nvPicPr>
          <p:cNvPr id="19" name="Picture 18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20" name="Picture 19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21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20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+ Title and Descri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woosh-85.eps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4193"/>
            <a:ext cx="16257588" cy="1739093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829708" y="2404534"/>
            <a:ext cx="9459088" cy="5121200"/>
          </a:xfrm>
        </p:spPr>
        <p:txBody>
          <a:bodyPr/>
          <a:lstStyle/>
          <a:p>
            <a:r>
              <a:rPr lang="en-US" dirty="0"/>
              <a:t>Click on this icon to insert a graphic.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graphic slide with a title and optional annotation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3104841" y="735011"/>
            <a:ext cx="2339868" cy="6800322"/>
          </a:xfrm>
        </p:spPr>
        <p:txBody>
          <a:bodyPr/>
          <a:lstStyle>
            <a:lvl1pPr>
              <a:spcBef>
                <a:spcPts val="1700"/>
              </a:spcBef>
              <a:defRPr sz="21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pic>
        <p:nvPicPr>
          <p:cNvPr id="24" name="Picture 23" descr="green-bar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25" name="Picture 24" descr="ac-icon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2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r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8" name="Picture 7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chart or table slide with optional annotation</a:t>
            </a:r>
            <a:endParaRPr lang="en-US" dirty="0"/>
          </a:p>
        </p:txBody>
      </p:sp>
      <p:sp>
        <p:nvSpPr>
          <p:cNvPr id="17" name="Table Placeholder 3"/>
          <p:cNvSpPr>
            <a:spLocks noGrp="1"/>
          </p:cNvSpPr>
          <p:nvPr>
            <p:ph type="tbl" sz="quarter" idx="20" hasCustomPrompt="1"/>
          </p:nvPr>
        </p:nvSpPr>
        <p:spPr>
          <a:xfrm>
            <a:off x="812800" y="2405063"/>
            <a:ext cx="9475788" cy="51212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on the icon to insert a table or chart.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3104841" y="735011"/>
            <a:ext cx="2339868" cy="6800322"/>
          </a:xfrm>
        </p:spPr>
        <p:txBody>
          <a:bodyPr/>
          <a:lstStyle>
            <a:lvl1pPr>
              <a:spcBef>
                <a:spcPts val="1700"/>
              </a:spcBef>
              <a:defRPr sz="21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2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48421" y="3117806"/>
            <a:ext cx="10360746" cy="2612172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800" baseline="0">
                <a:solidFill>
                  <a:schemeClr val="accent5"/>
                </a:solidFill>
              </a:defRPr>
            </a:lvl1pPr>
            <a:lvl2pPr marL="781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3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44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26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07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89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71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52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Questions? Put your contact prompt message and your email here.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20943" y="2082794"/>
            <a:ext cx="9615704" cy="1018079"/>
          </a:xfrm>
        </p:spPr>
        <p:txBody>
          <a:bodyPr anchor="b"/>
          <a:lstStyle>
            <a:lvl1pPr algn="ctr">
              <a:defRPr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Thank you message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320941" y="6017839"/>
            <a:ext cx="9615706" cy="462413"/>
          </a:xfrm>
        </p:spPr>
        <p:txBody>
          <a:bodyPr anchor="t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CA" dirty="0" err="1"/>
              <a:t>www.algonquincollege.com</a:t>
            </a:r>
            <a:r>
              <a:rPr lang="en-CA" dirty="0"/>
              <a:t>/</a:t>
            </a:r>
            <a:r>
              <a:rPr lang="en-CA" dirty="0" err="1"/>
              <a:t>relevantURL</a:t>
            </a:r>
            <a:endParaRPr lang="en-US" dirty="0"/>
          </a:p>
        </p:txBody>
      </p:sp>
      <p:pic>
        <p:nvPicPr>
          <p:cNvPr id="13" name="Picture 12" descr="ac-icon-green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683" y="828547"/>
            <a:ext cx="635142" cy="467999"/>
          </a:xfrm>
          <a:prstGeom prst="rect">
            <a:avLst/>
          </a:prstGeom>
        </p:spPr>
      </p:pic>
      <p:pic>
        <p:nvPicPr>
          <p:cNvPr id="14" name="Picture 13" descr="curtain-100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65826"/>
            <a:ext cx="16257588" cy="177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083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36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uth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829814" y="2405062"/>
            <a:ext cx="2167288" cy="2013003"/>
          </a:xfrm>
        </p:spPr>
        <p:txBody>
          <a:bodyPr/>
          <a:lstStyle/>
          <a:p>
            <a:r>
              <a:rPr lang="en-US" dirty="0"/>
              <a:t>Author Photo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318933" y="3115733"/>
            <a:ext cx="4673448" cy="2387600"/>
          </a:xfrm>
        </p:spPr>
        <p:txBody>
          <a:bodyPr anchor="t"/>
          <a:lstStyle/>
          <a:p>
            <a:pPr lvl="0"/>
            <a:r>
              <a:rPr lang="en-CA" dirty="0"/>
              <a:t>Author description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About the Author (2 authors)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318145" y="2405062"/>
            <a:ext cx="4673600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Author 1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3318145" y="5503333"/>
            <a:ext cx="4673600" cy="710539"/>
          </a:xfrm>
        </p:spPr>
        <p:txBody>
          <a:bodyPr anchor="b"/>
          <a:lstStyle>
            <a:lvl1pPr>
              <a:defRPr sz="2100"/>
            </a:lvl1pPr>
          </a:lstStyle>
          <a:p>
            <a:pPr lvl="0"/>
            <a:r>
              <a:rPr lang="en-CA" dirty="0"/>
              <a:t>Author email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8297171" y="2405062"/>
            <a:ext cx="2167288" cy="2013003"/>
          </a:xfrm>
        </p:spPr>
        <p:txBody>
          <a:bodyPr/>
          <a:lstStyle/>
          <a:p>
            <a:r>
              <a:rPr lang="en-US" dirty="0"/>
              <a:t>Author Photo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10786290" y="3115733"/>
            <a:ext cx="4673448" cy="2387600"/>
          </a:xfrm>
        </p:spPr>
        <p:txBody>
          <a:bodyPr anchor="t"/>
          <a:lstStyle/>
          <a:p>
            <a:pPr lvl="0"/>
            <a:r>
              <a:rPr lang="en-CA" dirty="0"/>
              <a:t>Author description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10785502" y="2405062"/>
            <a:ext cx="4673600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Author 2 Name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10785502" y="5503333"/>
            <a:ext cx="4673600" cy="710539"/>
          </a:xfrm>
        </p:spPr>
        <p:txBody>
          <a:bodyPr anchor="b"/>
          <a:lstStyle>
            <a:lvl1pPr>
              <a:defRPr sz="2100"/>
            </a:lvl1pPr>
          </a:lstStyle>
          <a:p>
            <a:pPr lvl="0"/>
            <a:r>
              <a:rPr lang="en-CA" dirty="0"/>
              <a:t>Author email</a:t>
            </a:r>
          </a:p>
        </p:txBody>
      </p:sp>
      <p:pic>
        <p:nvPicPr>
          <p:cNvPr id="15" name="Picture 14" descr="curtain-100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65826"/>
            <a:ext cx="16257588" cy="177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97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 w/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1-column key point text slide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2404534"/>
            <a:ext cx="11615780" cy="5130800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3104841" y="735011"/>
            <a:ext cx="2339868" cy="6800322"/>
          </a:xfrm>
        </p:spPr>
        <p:txBody>
          <a:bodyPr/>
          <a:lstStyle>
            <a:lvl1pPr>
              <a:spcBef>
                <a:spcPts val="1700"/>
              </a:spcBef>
              <a:defRPr sz="2100">
                <a:solidFill>
                  <a:srgbClr val="589278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pic>
        <p:nvPicPr>
          <p:cNvPr id="14" name="Picture 13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5" name="Picture 14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6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3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 Key Point, No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660398"/>
            <a:ext cx="11615780" cy="6874935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A basic 1-column key point slide with no title. 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13104841" y="735011"/>
            <a:ext cx="2339868" cy="6800322"/>
          </a:xfrm>
        </p:spPr>
        <p:txBody>
          <a:bodyPr/>
          <a:lstStyle>
            <a:lvl1pPr>
              <a:spcBef>
                <a:spcPts val="1700"/>
              </a:spcBef>
              <a:defRPr sz="2100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An optional annotation or extra information text box</a:t>
            </a:r>
            <a:endParaRPr lang="en-US" dirty="0"/>
          </a:p>
        </p:txBody>
      </p:sp>
      <p:pic>
        <p:nvPicPr>
          <p:cNvPr id="13" name="Picture 12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4" name="Picture 13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6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2-column key point slide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2404534"/>
            <a:ext cx="7162458" cy="5130800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297170" y="2404534"/>
            <a:ext cx="7147539" cy="5130800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pic>
        <p:nvPicPr>
          <p:cNvPr id="17" name="Picture 16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8" name="Picture 17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9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Key Point w/Subtitl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basic 2-column key point text slide with subtitles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3115732"/>
            <a:ext cx="7162458" cy="4419601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297170" y="3115732"/>
            <a:ext cx="7147539" cy="4419602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812883" y="2405062"/>
            <a:ext cx="7162458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8297170" y="2405062"/>
            <a:ext cx="7147539" cy="710671"/>
          </a:xfrm>
        </p:spPr>
        <p:txBody>
          <a:bodyPr/>
          <a:lstStyle>
            <a:lvl1pPr>
              <a:defRPr b="1">
                <a:solidFill>
                  <a:srgbClr val="599A83"/>
                </a:solidFill>
              </a:defRPr>
            </a:lvl1pPr>
          </a:lstStyle>
          <a:p>
            <a:pPr lvl="0"/>
            <a:r>
              <a:rPr lang="en-CA" dirty="0"/>
              <a:t>Subtitle</a:t>
            </a:r>
          </a:p>
        </p:txBody>
      </p:sp>
      <p:pic>
        <p:nvPicPr>
          <p:cNvPr id="12" name="Picture 11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3" name="Picture 12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5" name="Slide Number Placeholder 8"/>
          <p:cNvSpPr>
            <a:spLocks noGrp="1"/>
          </p:cNvSpPr>
          <p:nvPr>
            <p:ph type="sldNum" sz="quarter" idx="20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2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881" y="768365"/>
            <a:ext cx="9475914" cy="1335973"/>
          </a:xfrm>
        </p:spPr>
        <p:txBody>
          <a:bodyPr anchor="t">
            <a:noAutofit/>
          </a:bodyPr>
          <a:lstStyle>
            <a:lvl1pPr>
              <a:defRPr sz="4800" b="1" baseline="0">
                <a:solidFill>
                  <a:srgbClr val="00673E"/>
                </a:solidFill>
              </a:defRPr>
            </a:lvl1pPr>
          </a:lstStyle>
          <a:p>
            <a:r>
              <a:rPr lang="en-CA" dirty="0"/>
              <a:t>This is a 3-column key point slide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12882" y="2404534"/>
            <a:ext cx="4673339" cy="5130800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807945" y="2404534"/>
            <a:ext cx="4644000" cy="5130800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786183" y="2404534"/>
            <a:ext cx="4673448" cy="5130800"/>
          </a:xfrm>
        </p:spPr>
        <p:txBody>
          <a:bodyPr/>
          <a:lstStyle>
            <a:lvl1pPr>
              <a:spcBef>
                <a:spcPts val="1600"/>
              </a:spcBef>
              <a:defRPr baseline="0"/>
            </a:lvl1pPr>
            <a:lvl3pPr marL="2020367" indent="-457200">
              <a:buFont typeface="Arial"/>
              <a:buChar char="•"/>
              <a:defRPr/>
            </a:lvl3pPr>
            <a:lvl4pPr>
              <a:spcBef>
                <a:spcPts val="1104"/>
              </a:spcBef>
              <a:defRPr>
                <a:solidFill>
                  <a:srgbClr val="599A83"/>
                </a:solidFill>
              </a:defRPr>
            </a:lvl4pPr>
          </a:lstStyle>
          <a:p>
            <a:pPr lvl="0"/>
            <a:r>
              <a:rPr lang="en-CA" dirty="0"/>
              <a:t>Click to edit content. Keep in minimal on key point slides. Bullets are available for hierarchy.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pic>
        <p:nvPicPr>
          <p:cNvPr id="11" name="Picture 10" descr="green-bar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201"/>
            <a:ext cx="16256000" cy="819342"/>
          </a:xfrm>
          <a:prstGeom prst="rect">
            <a:avLst/>
          </a:prstGeom>
        </p:spPr>
      </p:pic>
      <p:pic>
        <p:nvPicPr>
          <p:cNvPr id="12" name="Picture 11" descr="ac-icon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717" y="8595468"/>
            <a:ext cx="394669" cy="290809"/>
          </a:xfrm>
          <a:prstGeom prst="rect">
            <a:avLst/>
          </a:prstGeom>
        </p:spPr>
      </p:pic>
      <p:sp>
        <p:nvSpPr>
          <p:cNvPr id="13" name="Slide Number Placeholder 8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DEF3F5F5-7776-394F-A41F-3BAFC9CC9F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80" y="666518"/>
            <a:ext cx="14631829" cy="146708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80" y="2133600"/>
            <a:ext cx="14631829" cy="52045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First level</a:t>
            </a:r>
          </a:p>
          <a:p>
            <a:pPr lvl="2"/>
            <a:r>
              <a:rPr lang="en-CA" dirty="0"/>
              <a:t>Second level</a:t>
            </a:r>
          </a:p>
          <a:p>
            <a:pPr lvl="0"/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80" y="8475135"/>
            <a:ext cx="1180185" cy="48683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21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4084-422A-4246-8522-ECCBA4948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78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9" r:id="rId3"/>
    <p:sldLayoutId id="2147483686" r:id="rId4"/>
    <p:sldLayoutId id="2147483650" r:id="rId5"/>
    <p:sldLayoutId id="2147483693" r:id="rId6"/>
    <p:sldLayoutId id="2147483685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4" r:id="rId14"/>
    <p:sldLayoutId id="2147483695" r:id="rId15"/>
    <p:sldLayoutId id="2147483696" r:id="rId16"/>
    <p:sldLayoutId id="2147483697" r:id="rId17"/>
    <p:sldLayoutId id="2147483677" r:id="rId18"/>
    <p:sldLayoutId id="2147483698" r:id="rId19"/>
    <p:sldLayoutId id="2147483699" r:id="rId20"/>
    <p:sldLayoutId id="2147483682" r:id="rId21"/>
    <p:sldLayoutId id="2147483654" r:id="rId22"/>
    <p:sldLayoutId id="2147483662" r:id="rId23"/>
    <p:sldLayoutId id="2147483683" r:id="rId24"/>
    <p:sldLayoutId id="2147483684" r:id="rId25"/>
    <p:sldLayoutId id="2147483664" r:id="rId26"/>
    <p:sldLayoutId id="2147483700" r:id="rId27"/>
    <p:sldLayoutId id="2147483701" r:id="rId28"/>
    <p:sldLayoutId id="2147483657" r:id="rId29"/>
    <p:sldLayoutId id="2147483674" r:id="rId30"/>
    <p:sldLayoutId id="2147483675" r:id="rId31"/>
    <p:sldLayoutId id="2147483681" r:id="rId32"/>
    <p:sldLayoutId id="2147483667" r:id="rId33"/>
    <p:sldLayoutId id="2147483680" r:id="rId34"/>
    <p:sldLayoutId id="2147483702" r:id="rId35"/>
  </p:sldLayoutIdLst>
  <p:hf hdr="0" ftr="0" dt="0"/>
  <p:txStyles>
    <p:titleStyle>
      <a:lvl1pPr algn="l" defTabSz="781583" rtl="0" eaLnBrk="1" latinLnBrk="0" hangingPunct="1">
        <a:lnSpc>
          <a:spcPct val="80000"/>
        </a:lnSpc>
        <a:spcBef>
          <a:spcPct val="0"/>
        </a:spcBef>
        <a:buNone/>
        <a:defRPr sz="72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781583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FontTx/>
        <a:buNone/>
        <a:defRPr sz="32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1270073" indent="-488490" algn="l" defTabSz="781583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75000"/>
        <a:buFont typeface="Arial"/>
        <a:buChar char="•"/>
        <a:defRPr sz="32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2020367" indent="-457200" algn="l" defTabSz="781583" rtl="0" eaLnBrk="1" latinLnBrk="0" hangingPunct="1">
        <a:lnSpc>
          <a:spcPct val="110000"/>
        </a:lnSpc>
        <a:spcBef>
          <a:spcPct val="20000"/>
        </a:spcBef>
        <a:buClr>
          <a:schemeClr val="accent2"/>
        </a:buClr>
        <a:buSzPct val="60000"/>
        <a:buFont typeface="Wingdings" charset="2"/>
        <a:buChar char="§"/>
        <a:defRPr sz="3200" kern="1200" baseline="0">
          <a:solidFill>
            <a:schemeClr val="accent5"/>
          </a:solidFill>
          <a:latin typeface="+mn-lt"/>
          <a:ea typeface="+mn-ea"/>
          <a:cs typeface="+mn-cs"/>
        </a:defRPr>
      </a:lvl3pPr>
      <a:lvl4pPr marL="2735542" indent="-390792" algn="l" defTabSz="781583" rtl="0" eaLnBrk="1" latinLnBrk="0" hangingPunct="1">
        <a:lnSpc>
          <a:spcPct val="120000"/>
        </a:lnSpc>
        <a:spcBef>
          <a:spcPct val="20000"/>
        </a:spcBef>
        <a:buClr>
          <a:schemeClr val="accent2"/>
        </a:buClr>
        <a:buSzPct val="90000"/>
        <a:buFont typeface="Arial"/>
        <a:buChar char="–"/>
        <a:defRPr sz="21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3517125" indent="-390792" algn="l" defTabSz="781583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accent5"/>
          </a:solidFill>
          <a:latin typeface="+mn-lt"/>
          <a:ea typeface="+mn-ea"/>
          <a:cs typeface="+mn-cs"/>
        </a:defRPr>
      </a:lvl5pPr>
      <a:lvl6pPr marL="4298709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80292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61876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43459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1583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316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4475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26334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0791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8950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71084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5266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733" y="529217"/>
            <a:ext cx="12752993" cy="2180690"/>
          </a:xfrm>
        </p:spPr>
        <p:txBody>
          <a:bodyPr>
            <a:normAutofit/>
          </a:bodyPr>
          <a:lstStyle/>
          <a:p>
            <a:r>
              <a:rPr lang="en-US" dirty="0"/>
              <a:t>GNU/Linux System Support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81" y="2864327"/>
            <a:ext cx="12157629" cy="2336800"/>
          </a:xfrm>
        </p:spPr>
        <p:txBody>
          <a:bodyPr/>
          <a:lstStyle/>
          <a:p>
            <a:pPr algn="ctr"/>
            <a:r>
              <a:rPr lang="en-US" dirty="0"/>
              <a:t>CST8207</a:t>
            </a:r>
          </a:p>
          <a:p>
            <a:r>
              <a:rPr lang="en-US" dirty="0"/>
              <a:t> </a:t>
            </a:r>
            <a:endParaRPr lang="en-US" dirty="0">
              <a:solidFill>
                <a:srgbClr val="7AC143"/>
              </a:solidFill>
            </a:endParaRPr>
          </a:p>
          <a:p>
            <a:pPr algn="ctr"/>
            <a:r>
              <a:rPr lang="en-US" dirty="0">
                <a:solidFill>
                  <a:srgbClr val="7AC143"/>
                </a:solidFill>
              </a:rPr>
              <a:t>Week-2, L-1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9734" y="8434316"/>
            <a:ext cx="6772070" cy="586854"/>
          </a:xfrm>
        </p:spPr>
        <p:txBody>
          <a:bodyPr/>
          <a:lstStyle/>
          <a:p>
            <a:r>
              <a:rPr lang="en-US" dirty="0"/>
              <a:t>Sep 15, 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F1CA8-1EB4-47B1-A1FE-847F39A226E9}"/>
              </a:ext>
            </a:extLst>
          </p:cNvPr>
          <p:cNvSpPr txBox="1"/>
          <p:nvPr/>
        </p:nvSpPr>
        <p:spPr>
          <a:xfrm>
            <a:off x="10836322" y="8434316"/>
            <a:ext cx="484495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By: Gurpreet Singh Sidhu</a:t>
            </a:r>
          </a:p>
        </p:txBody>
      </p:sp>
    </p:spTree>
    <p:extLst>
      <p:ext uri="{BB962C8B-B14F-4D97-AF65-F5344CB8AC3E}">
        <p14:creationId xmlns:p14="http://schemas.microsoft.com/office/powerpoint/2010/main" val="3695813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8224-79CB-41E7-B2C5-C8B8391F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48" y="768365"/>
            <a:ext cx="15617291" cy="1335973"/>
          </a:xfrm>
        </p:spPr>
        <p:txBody>
          <a:bodyPr/>
          <a:lstStyle/>
          <a:p>
            <a:r>
              <a:rPr lang="en-US" dirty="0"/>
              <a:t>Directories: ROOT, /root, HOME, /home, and current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58D77-4EB0-4F76-8A8E-B6488EAC58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81" y="2404534"/>
            <a:ext cx="14964147" cy="5130800"/>
          </a:xfrm>
        </p:spPr>
        <p:txBody>
          <a:bodyPr/>
          <a:lstStyle/>
          <a:p>
            <a:r>
              <a:rPr lang="en-CA" b="1" dirty="0"/>
              <a:t>The “</a:t>
            </a:r>
            <a:r>
              <a:rPr lang="en-CA" b="1" dirty="0">
                <a:solidFill>
                  <a:srgbClr val="FF0000"/>
                </a:solidFill>
              </a:rPr>
              <a:t>current directory</a:t>
            </a:r>
            <a:r>
              <a:rPr lang="en-CA" b="1" dirty="0"/>
              <a:t>”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Also called the “current working directory” or “working directory”.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This is the directory that </a:t>
            </a:r>
            <a:r>
              <a:rPr lang="en-US" dirty="0">
                <a:highlight>
                  <a:srgbClr val="FFFF00"/>
                </a:highlight>
              </a:rPr>
              <a:t>your shell</a:t>
            </a:r>
            <a:r>
              <a:rPr lang="en-US" dirty="0"/>
              <a:t> (or any Unix/Linux process) is currently in.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The current directory of a shell can be changed by using the cd command.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A name for the current directory is always </a:t>
            </a:r>
            <a:r>
              <a:rPr lang="en-US" b="1" dirty="0"/>
              <a:t>.</a:t>
            </a:r>
            <a:r>
              <a:rPr lang="en-US" dirty="0"/>
              <a:t> (dot)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62530-DA20-4029-9C4C-F568168D951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0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82" y="368600"/>
            <a:ext cx="13203371" cy="743258"/>
          </a:xfrm>
        </p:spPr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5476" y="1128162"/>
            <a:ext cx="13460272" cy="744432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ls – list all directories within the current directory </a:t>
            </a:r>
            <a:endParaRPr lang="en-US" dirty="0">
              <a:solidFill>
                <a:srgbClr val="FFFF00"/>
              </a:solidFill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Cd – change directory</a:t>
            </a:r>
            <a:endParaRPr lang="en-US" dirty="0">
              <a:solidFill>
                <a:srgbClr val="FFFF00"/>
              </a:solidFill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man - manual</a:t>
            </a:r>
            <a:endParaRPr lang="en-US" dirty="0">
              <a:solidFill>
                <a:srgbClr val="FFFF00"/>
              </a:solidFill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Cat- display the files contents</a:t>
            </a:r>
            <a:endParaRPr lang="en-US" dirty="0">
              <a:solidFill>
                <a:srgbClr val="FFFF00"/>
              </a:solidFill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FFFF00"/>
                </a:solidFill>
              </a:rPr>
              <a:t>Pwd</a:t>
            </a:r>
            <a:r>
              <a:rPr lang="en-US" dirty="0">
                <a:solidFill>
                  <a:srgbClr val="FFFF00"/>
                </a:solidFill>
              </a:rPr>
              <a:t> – display current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cp - copy</a:t>
            </a:r>
            <a:endParaRPr lang="en-US" dirty="0">
              <a:solidFill>
                <a:srgbClr val="FFFF00"/>
              </a:solidFill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Mv – move or rename</a:t>
            </a:r>
            <a:endParaRPr lang="en-US" dirty="0">
              <a:solidFill>
                <a:srgbClr val="FFFF00"/>
              </a:solidFill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Rm- remove</a:t>
            </a:r>
            <a:endParaRPr lang="en-US" dirty="0">
              <a:solidFill>
                <a:srgbClr val="FFFF00"/>
              </a:solidFill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FFFF00"/>
                </a:solidFill>
              </a:rPr>
              <a:t>Rmdir</a:t>
            </a:r>
            <a:r>
              <a:rPr lang="en-US" dirty="0">
                <a:solidFill>
                  <a:srgbClr val="FFFF00"/>
                </a:solidFill>
              </a:rPr>
              <a:t> – remove director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FFFF00"/>
                </a:solidFill>
              </a:rPr>
              <a:t>Mkdir</a:t>
            </a:r>
            <a:r>
              <a:rPr lang="en-US" dirty="0">
                <a:solidFill>
                  <a:srgbClr val="FFFF00"/>
                </a:solidFill>
              </a:rPr>
              <a:t> – make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Echo – print a string from the command or print the value of a variable</a:t>
            </a:r>
            <a:endParaRPr lang="en-US" dirty="0">
              <a:solidFill>
                <a:srgbClr val="FFFF00"/>
              </a:solidFill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FF00"/>
                </a:solidFill>
              </a:rPr>
              <a:t>Touch – create a file</a:t>
            </a:r>
            <a:endParaRPr lang="en-US" dirty="0">
              <a:solidFill>
                <a:srgbClr val="FFFF00"/>
              </a:solidFill>
              <a:cs typeface="Arial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99082" y="8572491"/>
            <a:ext cx="529132" cy="486834"/>
          </a:xfrm>
        </p:spPr>
        <p:txBody>
          <a:bodyPr/>
          <a:lstStyle/>
          <a:p>
            <a:fld id="{DEF3F5F5-7776-394F-A41F-3BAFC9CC9F8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93BD6B9-199D-4A28-9046-190588C78A20}"/>
              </a:ext>
            </a:extLst>
          </p:cNvPr>
          <p:cNvSpPr txBox="1">
            <a:spLocks/>
          </p:cNvSpPr>
          <p:nvPr/>
        </p:nvSpPr>
        <p:spPr>
          <a:xfrm>
            <a:off x="7379218" y="1868115"/>
            <a:ext cx="4596295" cy="637177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781583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Tx/>
              <a:buNone/>
              <a:defRPr sz="3400" kern="1200" baseline="0">
                <a:solidFill>
                  <a:srgbClr val="A6C8BC"/>
                </a:solidFill>
                <a:latin typeface="+mn-lt"/>
                <a:ea typeface="+mn-ea"/>
                <a:cs typeface="+mn-cs"/>
              </a:defRPr>
            </a:lvl1pPr>
            <a:lvl2pPr marL="781583" indent="0" algn="l" defTabSz="781583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63167" indent="0" algn="l" defTabSz="781583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  <a:defRPr sz="27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344750" indent="0" algn="l" defTabSz="781583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126334" indent="0" algn="l" defTabSz="781583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907917" indent="0" algn="l" defTabSz="781583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4689500" indent="0" algn="l" defTabSz="781583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5471084" indent="0" algn="l" defTabSz="781583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6252667" indent="0" algn="l" defTabSz="781583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3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7F66-77B9-4C61-99F4-99DA430C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Help in Manual Pages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7D388-DB0A-48BE-8655-55B18BD73B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82" y="1674014"/>
            <a:ext cx="14298164" cy="51308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Unix-like operating systems – including Linux – have command-line help files called “man pages” (manual pages).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The usual way to access to man pages is via the </a:t>
            </a:r>
            <a:r>
              <a:rPr lang="en-US" dirty="0">
                <a:solidFill>
                  <a:srgbClr val="FF0000"/>
                </a:solidFill>
              </a:rPr>
              <a:t>man</a:t>
            </a:r>
            <a:r>
              <a:rPr lang="en-US" dirty="0"/>
              <a:t> command.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When you type man something at a Linux shell prompt, the pages of the manual are displayed one-at-a-time using a standard “pagination” program named less. For example, try: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06CFA-1C84-4A78-BF46-FB3CD49BCFB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1C41CB-FDD7-417A-A5F0-594A87669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619" y="5582016"/>
            <a:ext cx="7293647" cy="52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15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7A0C-FC73-47A1-AB9A-74DDF589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81" y="768365"/>
            <a:ext cx="12291960" cy="1335973"/>
          </a:xfrm>
        </p:spPr>
        <p:txBody>
          <a:bodyPr/>
          <a:lstStyle/>
          <a:p>
            <a:r>
              <a:rPr lang="en-US" dirty="0"/>
              <a:t>Searching for text within a manual page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F66B1-3C6C-466C-9C2A-91AF63B085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2236" y="1736318"/>
            <a:ext cx="15716656" cy="51308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Manual pages are usually </a:t>
            </a:r>
            <a:r>
              <a:rPr lang="en-US" b="1" dirty="0"/>
              <a:t>paginated</a:t>
            </a:r>
            <a:r>
              <a:rPr lang="en-US" dirty="0"/>
              <a:t> using a standard </a:t>
            </a:r>
            <a:r>
              <a:rPr lang="en-US" b="1" dirty="0"/>
              <a:t>pagination</a:t>
            </a:r>
            <a:r>
              <a:rPr lang="en-US" dirty="0"/>
              <a:t> program such as </a:t>
            </a:r>
            <a:r>
              <a:rPr lang="en-US" dirty="0">
                <a:solidFill>
                  <a:srgbClr val="FF0000"/>
                </a:solidFill>
              </a:rPr>
              <a:t>less</a:t>
            </a:r>
            <a:r>
              <a:rPr lang="en-US" dirty="0"/>
              <a:t>, you can use all the features of the pagination program to search inside the manual page, including the text search feature that is usually bound to the slash key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7030A0"/>
                </a:solidFill>
              </a:rPr>
              <a:t>For example</a:t>
            </a:r>
            <a:r>
              <a:rPr lang="en-US" dirty="0"/>
              <a:t>, bring up the </a:t>
            </a:r>
            <a:r>
              <a:rPr lang="en-US" b="1" dirty="0"/>
              <a:t>man page </a:t>
            </a:r>
            <a:r>
              <a:rPr lang="en-US" dirty="0"/>
              <a:t>for the </a:t>
            </a:r>
            <a:r>
              <a:rPr lang="en-US" dirty="0">
                <a:solidFill>
                  <a:srgbClr val="FF0000"/>
                </a:solidFill>
              </a:rPr>
              <a:t>ls</a:t>
            </a:r>
            <a:r>
              <a:rPr lang="en-US" dirty="0"/>
              <a:t> command (</a:t>
            </a:r>
            <a:r>
              <a:rPr lang="en-US" dirty="0">
                <a:solidFill>
                  <a:srgbClr val="FF0000"/>
                </a:solidFill>
              </a:rPr>
              <a:t>man ls</a:t>
            </a:r>
            <a:r>
              <a:rPr lang="en-US" dirty="0"/>
              <a:t>) and then at the manual page prompt at the bottom of your screen search for the three words long listing format by typing a slash followed by the words you want to search for, followed by the ENTER key:</a:t>
            </a:r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6E325-4C73-474F-BCC3-32C62D6C2E0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D8613-34E5-4E2F-A9E1-A6D287CAD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566" y="6106833"/>
            <a:ext cx="8296275" cy="5810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FFE703-9C04-48B8-946E-A1EF94669F20}"/>
              </a:ext>
            </a:extLst>
          </p:cNvPr>
          <p:cNvSpPr/>
          <p:nvPr/>
        </p:nvSpPr>
        <p:spPr>
          <a:xfrm>
            <a:off x="332236" y="6751457"/>
            <a:ext cx="15593116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You can use the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key to repeat a search if the first thing you find isn’t what you are looking for. Try searching for the word file and use the n key repeatedly to find each line containing the word.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584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C764-E594-4502-89B0-1A4EDA13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Manual has Sections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D42098-0CE5-49EC-A0D8-65990CF00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14" y="1759904"/>
            <a:ext cx="10470957" cy="562419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E57A5-EE5A-47DC-AA20-5E6E3A7C4C8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16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CFDB-B8CA-4B16-986F-F7A63E95C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48" y="393227"/>
            <a:ext cx="13829243" cy="1335973"/>
          </a:xfrm>
        </p:spPr>
        <p:txBody>
          <a:bodyPr/>
          <a:lstStyle/>
          <a:p>
            <a:r>
              <a:rPr lang="en-US" dirty="0"/>
              <a:t>Reading manual pages SYNOPSIS Line(s)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B0A76-EB4E-4898-A55A-DFD9C17C3AA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3648" y="1480262"/>
            <a:ext cx="15200841" cy="6440254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2400" dirty="0"/>
              <a:t>To understand how to read the syntax of the SYNOPSIS section of a manual page, see the following conventions lines in the </a:t>
            </a:r>
            <a:r>
              <a:rPr lang="en-US" sz="2400" b="1" dirty="0"/>
              <a:t>DESCRIPTION section of the man page </a:t>
            </a:r>
            <a:r>
              <a:rPr lang="en-US" sz="2400" dirty="0"/>
              <a:t>for the man command. Using </a:t>
            </a:r>
            <a:r>
              <a:rPr lang="en-US" sz="2400" dirty="0">
                <a:solidFill>
                  <a:srgbClr val="FF0000"/>
                </a:solidFill>
              </a:rPr>
              <a:t>man</a:t>
            </a:r>
            <a:r>
              <a:rPr lang="en-US" sz="2400" dirty="0"/>
              <a:t> </a:t>
            </a:r>
            <a:r>
              <a:rPr lang="en-US" sz="2400" dirty="0" err="1">
                <a:highlight>
                  <a:srgbClr val="FFFF00"/>
                </a:highlight>
              </a:rPr>
              <a:t>man</a:t>
            </a:r>
            <a:r>
              <a:rPr lang="en-US" sz="2400" dirty="0"/>
              <a:t> you can learn what conventions apply to the SYNOPSIS section. (You can search for following conventions in the man page.)</a:t>
            </a:r>
          </a:p>
          <a:p>
            <a:r>
              <a:rPr lang="en-US" sz="2400" dirty="0"/>
              <a:t>Answer these questions about the SYNOPSIS section of a man page: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does bold text mean? Type exactly as shown</a:t>
            </a:r>
            <a:endParaRPr lang="en-US" sz="2400" dirty="0"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does italic (underlined, on terminals) text mean? Replace with appropriate argument</a:t>
            </a:r>
            <a:endParaRPr lang="en-US" sz="2400" dirty="0"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do square brackets [ ] around something mean? The enclose argument is optional</a:t>
            </a:r>
            <a:endParaRPr lang="en-US" sz="2400" dirty="0"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does the pipe or OR-bar symbol | (SHIFT-\) mean? It allows for the input of a second command</a:t>
            </a:r>
            <a:endParaRPr lang="en-US" sz="2400" dirty="0"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do three dots (ellipsis) ... mean? The proceeding argument or expression can be repeated one or more times</a:t>
            </a:r>
            <a:endParaRPr lang="en-CA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AC769-55BD-4DB1-A1A6-31A978EB00B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334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3E9D-D35C-4C67-8B12-B2560EE8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96" y="147500"/>
            <a:ext cx="15177396" cy="1335973"/>
          </a:xfrm>
        </p:spPr>
        <p:txBody>
          <a:bodyPr/>
          <a:lstStyle/>
          <a:p>
            <a:r>
              <a:rPr lang="en-CA" dirty="0"/>
              <a:t>Exercise: reading the SYNOPSIS section (Home work)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44615-20A2-4522-8B27-6BAFCBFFC8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5007" y="2670923"/>
            <a:ext cx="11615780" cy="6069949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CA" sz="1200" dirty="0"/>
              <a:t>jim foo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200" dirty="0"/>
              <a:t>jim 3 foo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200" dirty="0"/>
              <a:t>jim -K foo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200" dirty="0"/>
              <a:t>jim -K -w -W foo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200" dirty="0"/>
              <a:t>jim -K -w foo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200" dirty="0"/>
              <a:t>jim -K -W foo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200" dirty="0"/>
              <a:t>jim -K -S foo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200" dirty="0"/>
              <a:t>jim -K -S 1,2,3 foo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200" dirty="0"/>
              <a:t>jim -K -</a:t>
            </a:r>
            <a:r>
              <a:rPr lang="en-CA" sz="1200" dirty="0" err="1"/>
              <a:t>i</a:t>
            </a:r>
            <a:r>
              <a:rPr lang="en-CA" sz="1200" dirty="0"/>
              <a:t> -I foo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200" dirty="0"/>
              <a:t>jim -K -W -</a:t>
            </a:r>
            <a:r>
              <a:rPr lang="en-CA" sz="1200" dirty="0" err="1"/>
              <a:t>i</a:t>
            </a:r>
            <a:r>
              <a:rPr lang="en-CA" sz="1200" dirty="0"/>
              <a:t> foo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200" dirty="0"/>
              <a:t>jim -K --regex foo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200" dirty="0"/>
              <a:t>jim -K --regex 3 foo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200" dirty="0"/>
              <a:t>jim -K -w -I --regex 3 foo</a:t>
            </a:r>
          </a:p>
          <a:p>
            <a:pPr marL="228600" indent="-228600">
              <a:buFont typeface="+mj-lt"/>
              <a:buAutoNum type="arabicPeriod"/>
            </a:pPr>
            <a:r>
              <a:rPr lang="en-CA" sz="1200" dirty="0"/>
              <a:t>jim -K -w -S 1,2,3 -W -</a:t>
            </a:r>
            <a:r>
              <a:rPr lang="en-CA" sz="1200" dirty="0" err="1"/>
              <a:t>i</a:t>
            </a:r>
            <a:r>
              <a:rPr lang="en-CA" sz="1200" dirty="0"/>
              <a:t> -I --regex 3 foo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2A4CC-C8E1-4625-94C1-8075EB70B0A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0654EA-38DA-9361-97DE-34DC401E9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717" y="1004207"/>
            <a:ext cx="8727054" cy="217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6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7575" y="3053185"/>
            <a:ext cx="5052856" cy="743258"/>
          </a:xfrm>
        </p:spPr>
        <p:txBody>
          <a:bodyPr/>
          <a:lstStyle/>
          <a:p>
            <a:r>
              <a:rPr lang="en-US" dirty="0"/>
              <a:t>Shell Basics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99082" y="8572491"/>
            <a:ext cx="529132" cy="486834"/>
          </a:xfrm>
        </p:spPr>
        <p:txBody>
          <a:bodyPr/>
          <a:lstStyle/>
          <a:p>
            <a:fld id="{DEF3F5F5-7776-394F-A41F-3BAFC9CC9F8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93BD6B9-199D-4A28-9046-190588C78A20}"/>
              </a:ext>
            </a:extLst>
          </p:cNvPr>
          <p:cNvSpPr txBox="1">
            <a:spLocks/>
          </p:cNvSpPr>
          <p:nvPr/>
        </p:nvSpPr>
        <p:spPr>
          <a:xfrm>
            <a:off x="7379218" y="1868115"/>
            <a:ext cx="4596295" cy="637177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781583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Tx/>
              <a:buNone/>
              <a:defRPr sz="3400" kern="1200" baseline="0">
                <a:solidFill>
                  <a:srgbClr val="A6C8BC"/>
                </a:solidFill>
                <a:latin typeface="+mn-lt"/>
                <a:ea typeface="+mn-ea"/>
                <a:cs typeface="+mn-cs"/>
              </a:defRPr>
            </a:lvl1pPr>
            <a:lvl2pPr marL="781583" indent="0" algn="l" defTabSz="781583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None/>
              <a:defRPr sz="3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63167" indent="0" algn="l" defTabSz="781583" rtl="0" eaLnBrk="1" latinLnBrk="0" hangingPunct="1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charset="2"/>
              <a:buNone/>
              <a:defRPr sz="27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344750" indent="0" algn="l" defTabSz="781583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3126334" indent="0" algn="l" defTabSz="781583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907917" indent="0" algn="l" defTabSz="781583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4689500" indent="0" algn="l" defTabSz="781583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5471084" indent="0" algn="l" defTabSz="781583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6252667" indent="0" algn="l" defTabSz="781583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83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7443-7A56-46AC-B286-ADBB92DBF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81" y="768365"/>
            <a:ext cx="14673304" cy="1335973"/>
          </a:xfrm>
        </p:spPr>
        <p:txBody>
          <a:bodyPr/>
          <a:lstStyle/>
          <a:p>
            <a:r>
              <a:rPr lang="en-US" dirty="0"/>
              <a:t>Characters that Look the Same but are Different 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90697-0DF3-40CF-B503-6B4FF66114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1403" y="1537026"/>
            <a:ext cx="15107056" cy="5130800"/>
          </a:xfrm>
        </p:spPr>
        <p:txBody>
          <a:bodyPr/>
          <a:lstStyle/>
          <a:p>
            <a:r>
              <a:rPr lang="en-US" dirty="0"/>
              <a:t>You must pay strict attention to the exact characters used in command lines. Here are some common confusions,</a:t>
            </a:r>
          </a:p>
          <a:p>
            <a:r>
              <a:rPr lang="en-US" dirty="0"/>
              <a:t>shown in two font styles:</a:t>
            </a:r>
          </a:p>
          <a:p>
            <a:pPr>
              <a:lnSpc>
                <a:spcPct val="50000"/>
              </a:lnSpc>
            </a:pP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C03C6-EFED-434C-9566-841152140F8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44410B-E740-463F-BA97-CC6D09C90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087" y="3347857"/>
            <a:ext cx="7143750" cy="2076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BEFB77-DCFE-4306-A582-F2BFEFA6958B}"/>
              </a:ext>
            </a:extLst>
          </p:cNvPr>
          <p:cNvSpPr/>
          <p:nvPr/>
        </p:nvSpPr>
        <p:spPr>
          <a:xfrm>
            <a:off x="923761" y="5983467"/>
            <a:ext cx="14808607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common error is to think that the option letter </a:t>
            </a:r>
            <a:r>
              <a:rPr lang="en-US" b="1" dirty="0"/>
              <a:t>l</a:t>
            </a:r>
            <a:r>
              <a:rPr lang="en-US" dirty="0"/>
              <a:t> after the dash in ls </a:t>
            </a:r>
            <a:r>
              <a:rPr lang="en-US" b="1" dirty="0"/>
              <a:t>-l</a:t>
            </a:r>
            <a:r>
              <a:rPr lang="en-US" dirty="0"/>
              <a:t> is the digit </a:t>
            </a:r>
            <a:r>
              <a:rPr lang="en-US" b="1" dirty="0"/>
              <a:t>1</a:t>
            </a:r>
            <a:r>
              <a:rPr lang="en-US" dirty="0"/>
              <a:t>. It’s a letter </a:t>
            </a:r>
            <a:r>
              <a:rPr lang="en-US" b="1" dirty="0"/>
              <a:t>l</a:t>
            </a:r>
            <a:r>
              <a:rPr lang="en-US" dirty="0"/>
              <a:t>, not a digit</a:t>
            </a:r>
            <a:r>
              <a:rPr lang="en-US" b="1" dirty="0"/>
              <a:t>1</a:t>
            </a:r>
            <a:r>
              <a:rPr lang="en-US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7396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105D-EA93-4C69-A6DF-6C2200C6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Special Characters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77DFD-FF2E-400A-BE35-E62F1EB03D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82" y="1630811"/>
            <a:ext cx="15118780" cy="51308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Special characters, which have a special meaning to the shell, These characters are mentioned here so that you can avoid accidentally using them as regular characters until you understand how the shell interprets them.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For example</a:t>
            </a:r>
            <a:r>
              <a:rPr lang="en-US" dirty="0"/>
              <a:t>, it is best to avoid using any of the following characters in a filename because they make the file harder to reference on the command line:</a:t>
            </a:r>
          </a:p>
          <a:p>
            <a:r>
              <a:rPr lang="en-US" dirty="0"/>
              <a:t>                                    &amp; ; | * ? ' " ‘ [ ] ( ) $ &lt; &gt; { } # / \ ! ~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D7096-DB01-45C0-97F4-F139D1545D5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055C21-A6F6-43A9-A4DD-F2F0C40CD780}"/>
              </a:ext>
            </a:extLst>
          </p:cNvPr>
          <p:cNvSpPr/>
          <p:nvPr/>
        </p:nvSpPr>
        <p:spPr>
          <a:xfrm>
            <a:off x="728214" y="5446473"/>
            <a:ext cx="15330292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If you need to use a character that has a special meaning to the shell as a regular character, you can quote (or escape) it. When you quote a special character, you keep the shell from giving it special meaning. The shell treats a quoted special character as a regular character. However, a slash (/) is always a separator in a pathname, even when you quote it.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883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F708F-F56B-4B3F-B1A5-56F1FB48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BD022-E36A-4F2B-A19D-A48715F56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rgbClr val="7AC143"/>
                </a:solidFill>
              </a:rPr>
              <a:t>Path Simplification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err="1">
                <a:solidFill>
                  <a:srgbClr val="7AC143"/>
                </a:solidFill>
              </a:rPr>
              <a:t>Basename</a:t>
            </a:r>
            <a:endParaRPr lang="en-CA" dirty="0">
              <a:solidFill>
                <a:srgbClr val="7AC143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rgbClr val="7AC143"/>
                </a:solidFill>
              </a:rPr>
              <a:t>Manual page (man)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rgbClr val="7AC143"/>
                </a:solidFill>
              </a:rPr>
              <a:t>Directories (ROOT, root, HOME, home)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rgbClr val="7AC143"/>
                </a:solidFill>
              </a:rPr>
              <a:t>Shell basics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F3705-EEF2-4505-949A-5D39F6738A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41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442A-F9DF-4091-8877-79EAA3D4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Special Characters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C3B86-E3F2-41BA-A65B-C638922A75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8214" y="1736319"/>
            <a:ext cx="15353241" cy="5130800"/>
          </a:xfrm>
        </p:spPr>
        <p:txBody>
          <a:bodyPr/>
          <a:lstStyle/>
          <a:p>
            <a:r>
              <a:rPr lang="en-US" dirty="0"/>
              <a:t>Another way of quoting special characters is to enclose them between single quotation marks: ' **'. You can quote many special and regular characters between a pair of single quotation marks.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E70A3-900E-4FEB-9420-0A26AC5AF57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FF9DFC-2BFE-4B0D-AE11-54C50D462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81" y="3502431"/>
            <a:ext cx="10370934" cy="470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83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C45B-5BC3-4827-97C1-CEE7C97C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81" y="768365"/>
            <a:ext cx="14520904" cy="1335973"/>
          </a:xfrm>
        </p:spPr>
        <p:txBody>
          <a:bodyPr/>
          <a:lstStyle/>
          <a:p>
            <a:r>
              <a:rPr lang="en-US" dirty="0"/>
              <a:t>Syntax of Control Characters – ^A ^B ^C etc. 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DAEFE-FE0C-46F2-8023-FAC98FB5CB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57483" y="1665980"/>
            <a:ext cx="14409982" cy="6106420"/>
          </a:xfrm>
        </p:spPr>
        <p:txBody>
          <a:bodyPr/>
          <a:lstStyle/>
          <a:p>
            <a:r>
              <a:rPr lang="en-US" dirty="0"/>
              <a:t>^C - CTRL-C - *interrupt* (terminate) a running foreground program</a:t>
            </a:r>
          </a:p>
          <a:p>
            <a:r>
              <a:rPr lang="en-US" dirty="0"/>
              <a:t>^D - CTRL-D - send *End-of-File* (EOF) from your keyboard (end input)</a:t>
            </a:r>
          </a:p>
          <a:p>
            <a:r>
              <a:rPr lang="en-US" dirty="0"/>
              <a:t>^U - CTRL-U - erase input characters back to the start of the prompt</a:t>
            </a:r>
          </a:p>
          <a:p>
            <a:r>
              <a:rPr lang="en-US" dirty="0"/>
              <a:t>^W - CTRL-W - erase just the last word you typed (repeat to erase next word)</a:t>
            </a:r>
          </a:p>
          <a:p>
            <a:r>
              <a:rPr lang="en-US" dirty="0"/>
              <a:t>^Z - </a:t>
            </a:r>
            <a:r>
              <a:rPr lang="en-US" dirty="0">
                <a:highlight>
                  <a:srgbClr val="FFFF00"/>
                </a:highlight>
              </a:rPr>
              <a:t>CTRL-Z</a:t>
            </a:r>
            <a:r>
              <a:rPr lang="en-US" dirty="0"/>
              <a:t> - temporarily *suspend* a program; restart by typing "</a:t>
            </a:r>
            <a:r>
              <a:rPr lang="en-US" dirty="0" err="1"/>
              <a:t>fg</a:t>
            </a:r>
            <a:r>
              <a:rPr lang="en-US" dirty="0"/>
              <a:t>“</a:t>
            </a:r>
          </a:p>
          <a:p>
            <a:r>
              <a:rPr lang="en-US" dirty="0"/>
              <a:t>^B - CTRL-B – go left one character</a:t>
            </a:r>
          </a:p>
          <a:p>
            <a:r>
              <a:rPr lang="en-US" dirty="0"/>
              <a:t>^A - CTRL-A – go to the beginning of the line</a:t>
            </a:r>
          </a:p>
          <a:p>
            <a:r>
              <a:rPr lang="en-CA" dirty="0"/>
              <a:t> </a:t>
            </a:r>
            <a:r>
              <a:rPr lang="en-US" dirty="0"/>
              <a:t>^L - CTRL-L – clear your screen; move current command line to top</a:t>
            </a:r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FAF34-49DA-4618-8A45-395AD5741A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06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7D70C-2F42-481B-8BAD-BD8733CD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696" y="407433"/>
            <a:ext cx="9475914" cy="1335973"/>
          </a:xfrm>
        </p:spPr>
        <p:txBody>
          <a:bodyPr/>
          <a:lstStyle/>
          <a:p>
            <a:r>
              <a:rPr lang="en-US" dirty="0"/>
              <a:t>Examples of ^C and ^D 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CFAC0-8DB2-4C17-8B12-5EACCABC488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6696" y="1088446"/>
            <a:ext cx="14837426" cy="2026789"/>
          </a:xfrm>
        </p:spPr>
        <p:txBody>
          <a:bodyPr/>
          <a:lstStyle/>
          <a:p>
            <a:r>
              <a:rPr lang="en-US" dirty="0"/>
              <a:t>Here is an example showing how ^C interrupts a program before it finishes, but ^D signals an EOF and lets the program finish. In both examples below we use shell Output Redirection to save the output of the sort command into a file named out: 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DF197-8FF0-44A6-B857-F3351B48EB4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C212BC-0349-41BA-896D-97CF8BD08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46" y="2805112"/>
            <a:ext cx="504208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88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0D3E-CCE1-4929-A7CB-6B312B07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for { 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B70C8-4060-4E67-9ABB-3CB8E7E5BF3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AD282C-5E9C-4F52-8F74-06032A966B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9082" y="2405063"/>
            <a:ext cx="17047196" cy="437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dirty="0" err="1"/>
              <a:t>mkdir</a:t>
            </a:r>
            <a:r>
              <a:rPr lang="en-CA" sz="2800" dirty="0"/>
              <a:t> -p desktop downloads public Week1 Week2/{Dir1,Dir2,bob} Week14/{dir1,dir2/{doc1,doc2}}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5B025C-108E-4825-BD8B-0331EA0E5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484" y="3240248"/>
            <a:ext cx="53054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22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1A37-9D43-4C92-8B47-71680A003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Practice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7FE54E-C806-46E1-8755-15F0D9458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018" y="139621"/>
            <a:ext cx="7175614" cy="811447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838A4-7377-4FB7-8607-BADB6B45696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2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3AB3-C820-4F80-838F-A25A63FE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and Dot </a:t>
            </a:r>
            <a:r>
              <a:rPr lang="en-US" dirty="0" err="1"/>
              <a:t>Dot</a:t>
            </a:r>
            <a:r>
              <a:rPr lang="en-US" dirty="0"/>
              <a:t> – . and ..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42DFD-C377-43C7-8BC5-E0E44855B4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957" y="976169"/>
            <a:ext cx="15141822" cy="5130800"/>
          </a:xfrm>
        </p:spPr>
        <p:txBody>
          <a:bodyPr/>
          <a:lstStyle/>
          <a:p>
            <a:endParaRPr lang="en-CA" dirty="0"/>
          </a:p>
          <a:p>
            <a:r>
              <a:rPr lang="en-US" dirty="0"/>
              <a:t>Every Unix directory contains two special names that you can’t change and can’t remove: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Unix directory contains the name </a:t>
            </a:r>
            <a:r>
              <a:rPr lang="en-US" b="1" dirty="0"/>
              <a:t>. </a:t>
            </a:r>
            <a:r>
              <a:rPr lang="en-US" dirty="0"/>
              <a:t>(dot), which is a name that leads right back to the directory in which it is found.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directory contains the name </a:t>
            </a:r>
            <a:r>
              <a:rPr lang="en-US" b="1" dirty="0"/>
              <a:t>.. </a:t>
            </a:r>
            <a:r>
              <a:rPr lang="en-US" dirty="0"/>
              <a:t>(dot dot), which is a name that leads to the unique parent directory of the directory in which it is found.</a:t>
            </a:r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F8806-567A-433C-BC93-808014130CC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39CB5F-8EA7-445A-A95F-0E212F9C8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240" y="5437079"/>
            <a:ext cx="9814278" cy="273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4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1A7F-91FB-4DD7-9E88-223BBB91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Simplify the pathnames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91FEB-1B45-43F3-9720-5FBC5DD9B6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5168" y="1631648"/>
            <a:ext cx="16012078" cy="5130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/home/me/../you/../../</a:t>
            </a:r>
            <a:r>
              <a:rPr lang="en-US" dirty="0" err="1"/>
              <a:t>etc</a:t>
            </a:r>
            <a:r>
              <a:rPr lang="en-US" dirty="0"/>
              <a:t>/../home/me/../you/../me/../foo = /home/foo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/home/me/../you/../../</a:t>
            </a:r>
            <a:r>
              <a:rPr lang="en-US" dirty="0" err="1"/>
              <a:t>etc</a:t>
            </a:r>
            <a:r>
              <a:rPr lang="en-US" dirty="0"/>
              <a:t>/../home/me/../you/../me/../.. =     /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/./bin/../lib/../../</a:t>
            </a:r>
            <a:r>
              <a:rPr lang="en-US" dirty="0" err="1"/>
              <a:t>etc</a:t>
            </a:r>
            <a:r>
              <a:rPr lang="en-US" dirty="0"/>
              <a:t>/../</a:t>
            </a:r>
            <a:r>
              <a:rPr lang="en-US" dirty="0" err="1"/>
              <a:t>usr</a:t>
            </a:r>
            <a:r>
              <a:rPr lang="en-US" dirty="0"/>
              <a:t>/./lib/../bin/./bar =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/./bin/../lib/../../</a:t>
            </a:r>
            <a:r>
              <a:rPr lang="en-US" dirty="0" err="1"/>
              <a:t>etc</a:t>
            </a:r>
            <a:r>
              <a:rPr lang="en-US" dirty="0"/>
              <a:t>/../</a:t>
            </a:r>
            <a:r>
              <a:rPr lang="en-US" dirty="0" err="1"/>
              <a:t>usr</a:t>
            </a:r>
            <a:r>
              <a:rPr lang="en-US" dirty="0"/>
              <a:t>/./lib/../bin/.. =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/../../var/./a/../../var/b/../../</a:t>
            </a:r>
            <a:r>
              <a:rPr lang="en-US" dirty="0" err="1"/>
              <a:t>etc</a:t>
            </a:r>
            <a:r>
              <a:rPr lang="en-US" dirty="0"/>
              <a:t>/./bar/../foo = /</a:t>
            </a:r>
            <a:r>
              <a:rPr lang="en-US" dirty="0" err="1"/>
              <a:t>etc</a:t>
            </a:r>
            <a:r>
              <a:rPr lang="en-US" dirty="0"/>
              <a:t>/foo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/../../var/./a/../../var/b/../../</a:t>
            </a:r>
            <a:r>
              <a:rPr lang="en-US" b="1" dirty="0" err="1"/>
              <a:t>etc</a:t>
            </a:r>
            <a:r>
              <a:rPr lang="en-US" b="1" dirty="0"/>
              <a:t>/./bar/.. = </a:t>
            </a:r>
          </a:p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5589D-BAAA-4CB6-A952-62CE161BC83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9B010-5723-4EE3-B8DE-F6D291CBCCAB}"/>
              </a:ext>
            </a:extLst>
          </p:cNvPr>
          <p:cNvSpPr/>
          <p:nvPr/>
        </p:nvSpPr>
        <p:spPr>
          <a:xfrm>
            <a:off x="1464706" y="6605964"/>
            <a:ext cx="1468969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B867F-45DF-47E4-B795-043A08645EC5}"/>
              </a:ext>
            </a:extLst>
          </p:cNvPr>
          <p:cNvSpPr/>
          <p:nvPr/>
        </p:nvSpPr>
        <p:spPr>
          <a:xfrm>
            <a:off x="1037771" y="6476092"/>
            <a:ext cx="13549086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6FEBA-706B-BDB1-27AD-E81999C70F59}"/>
              </a:ext>
            </a:extLst>
          </p:cNvPr>
          <p:cNvSpPr txBox="1"/>
          <p:nvPr/>
        </p:nvSpPr>
        <p:spPr>
          <a:xfrm>
            <a:off x="1986805" y="6643187"/>
            <a:ext cx="8301990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507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914B6-7C1F-4E98-8A55-2E673903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 - Question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F8327-B1CA-4C7F-B97E-A9E0B475F4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4641" y="1982503"/>
            <a:ext cx="15053465" cy="5724582"/>
          </a:xfrm>
        </p:spPr>
        <p:txBody>
          <a:bodyPr/>
          <a:lstStyle/>
          <a:p>
            <a:r>
              <a:rPr lang="en-US" b="1" dirty="0"/>
              <a:t>If I am in a directory named </a:t>
            </a:r>
            <a:r>
              <a:rPr lang="en-US" b="1" i="1" dirty="0">
                <a:highlight>
                  <a:srgbClr val="FFFF00"/>
                </a:highlight>
              </a:rPr>
              <a:t>/home/me</a:t>
            </a:r>
            <a:r>
              <a:rPr lang="en-US" b="1" dirty="0"/>
              <a:t> and </a:t>
            </a:r>
            <a:r>
              <a:rPr lang="en-US" b="1" dirty="0" err="1">
                <a:highlight>
                  <a:srgbClr val="FFFF00"/>
                </a:highlight>
              </a:rPr>
              <a:t>tim</a:t>
            </a:r>
            <a:r>
              <a:rPr lang="en-US" b="1" dirty="0"/>
              <a:t> is an empty sub directory, what is true after this command line:</a:t>
            </a:r>
          </a:p>
          <a:p>
            <a:r>
              <a:rPr lang="en-US" b="1" i="1" dirty="0"/>
              <a:t>touch fil ; mv </a:t>
            </a:r>
            <a:r>
              <a:rPr lang="en-US" b="1" i="1" dirty="0" err="1"/>
              <a:t>tim</a:t>
            </a:r>
            <a:r>
              <a:rPr lang="en-US" b="1" i="1" dirty="0"/>
              <a:t>/../fil ../me/cat</a:t>
            </a:r>
          </a:p>
          <a:p>
            <a:r>
              <a:rPr lang="en-US" dirty="0"/>
              <a:t>a. there is a second copy of the file fil in the file named cat</a:t>
            </a:r>
          </a:p>
          <a:p>
            <a:r>
              <a:rPr lang="en-US" dirty="0"/>
              <a:t>b. the directory </a:t>
            </a:r>
            <a:r>
              <a:rPr lang="en-US" dirty="0" err="1"/>
              <a:t>tim</a:t>
            </a:r>
            <a:r>
              <a:rPr lang="en-US" dirty="0"/>
              <a:t> now contains only a file named cat</a:t>
            </a:r>
          </a:p>
          <a:p>
            <a:r>
              <a:rPr lang="en-US" dirty="0"/>
              <a:t>c. the command fails because the path </a:t>
            </a:r>
            <a:r>
              <a:rPr lang="en-US" dirty="0" err="1"/>
              <a:t>tim</a:t>
            </a:r>
            <a:r>
              <a:rPr lang="en-US" dirty="0"/>
              <a:t>/../fil does not exist</a:t>
            </a:r>
          </a:p>
          <a:p>
            <a:r>
              <a:rPr lang="en-US" dirty="0"/>
              <a:t>e. the directory </a:t>
            </a:r>
            <a:r>
              <a:rPr lang="en-US" dirty="0" err="1"/>
              <a:t>tim</a:t>
            </a:r>
            <a:r>
              <a:rPr lang="en-US" dirty="0"/>
              <a:t>/.. now has a file named cat in it</a:t>
            </a:r>
          </a:p>
          <a:p>
            <a:r>
              <a:rPr lang="en-US" dirty="0"/>
              <a:t>d none of above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26747-A15A-4B60-B902-4B8DF7056B0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marL="0" marR="0" lvl="0" indent="0" algn="l" defTabSz="7815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3F5F5-7776-394F-A41F-3BAFC9CC9F8E}" type="slidenum">
              <a:rPr kumimoji="0" lang="en-US" sz="2100" b="1" i="0" u="none" strike="noStrike" kern="1200" cap="none" spc="0" normalizeH="0" baseline="0" noProof="0" smtClean="0">
                <a:ln>
                  <a:noFill/>
                </a:ln>
                <a:solidFill>
                  <a:srgbClr val="A6C8B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7815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100" b="1" i="0" u="none" strike="noStrike" kern="1200" cap="none" spc="0" normalizeH="0" baseline="0" noProof="0" dirty="0">
              <a:ln>
                <a:noFill/>
              </a:ln>
              <a:solidFill>
                <a:srgbClr val="A6C8B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27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A81E-513E-4C5D-B820-8974B18A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14" y="768365"/>
            <a:ext cx="15152834" cy="1335973"/>
          </a:xfrm>
        </p:spPr>
        <p:txBody>
          <a:bodyPr/>
          <a:lstStyle/>
          <a:p>
            <a:r>
              <a:rPr lang="en-CA" dirty="0" err="1"/>
              <a:t>Basename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7C977-6DCD-4BA1-941D-882DD1923A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81" y="1727200"/>
            <a:ext cx="15152834" cy="5808134"/>
          </a:xfrm>
        </p:spPr>
        <p:txBody>
          <a:bodyPr/>
          <a:lstStyle/>
          <a:p>
            <a:r>
              <a:rPr lang="en-US" sz="1800" dirty="0"/>
              <a:t>The </a:t>
            </a:r>
            <a:r>
              <a:rPr lang="en-US" sz="1800" dirty="0" err="1"/>
              <a:t>basename</a:t>
            </a:r>
            <a:r>
              <a:rPr lang="en-US" sz="1800" dirty="0"/>
              <a:t> of any pathname is its right-most name component, to the right of its right-most slash.</a:t>
            </a:r>
          </a:p>
          <a:p>
            <a:r>
              <a:rPr lang="en-US" sz="1800" dirty="0"/>
              <a:t>Example: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pathname </a:t>
            </a:r>
            <a:r>
              <a:rPr lang="en-US" sz="1800" b="1" dirty="0"/>
              <a:t>/home/user/file </a:t>
            </a:r>
            <a:r>
              <a:rPr lang="en-US" sz="1800" dirty="0"/>
              <a:t>has a </a:t>
            </a:r>
            <a:r>
              <a:rPr lang="en-US" sz="1800" dirty="0" err="1"/>
              <a:t>basename</a:t>
            </a:r>
            <a:r>
              <a:rPr lang="en-US" sz="1800" dirty="0"/>
              <a:t> of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pathname </a:t>
            </a:r>
            <a:r>
              <a:rPr lang="en-US" sz="1800" b="1" dirty="0"/>
              <a:t>/</a:t>
            </a:r>
            <a:r>
              <a:rPr lang="en-US" sz="1800" b="1" dirty="0" err="1"/>
              <a:t>usr</a:t>
            </a:r>
            <a:r>
              <a:rPr lang="en-US" sz="1800" b="1" dirty="0"/>
              <a:t>/lib/file</a:t>
            </a:r>
            <a:r>
              <a:rPr lang="en-US" sz="1800" dirty="0"/>
              <a:t> has a </a:t>
            </a:r>
            <a:r>
              <a:rPr lang="en-US" sz="1800" dirty="0" err="1"/>
              <a:t>basename</a:t>
            </a:r>
            <a:r>
              <a:rPr lang="en-US" sz="1800" dirty="0"/>
              <a:t> of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pathname </a:t>
            </a:r>
            <a:r>
              <a:rPr lang="en-US" sz="1800" b="1" dirty="0"/>
              <a:t>/</a:t>
            </a:r>
            <a:r>
              <a:rPr lang="en-US" sz="1800" b="1" dirty="0" err="1"/>
              <a:t>etc</a:t>
            </a:r>
            <a:r>
              <a:rPr lang="en-US" sz="1800" b="1" dirty="0"/>
              <a:t>/file </a:t>
            </a:r>
            <a:r>
              <a:rPr lang="en-US" sz="1800" dirty="0"/>
              <a:t>has a </a:t>
            </a:r>
            <a:r>
              <a:rPr lang="en-US" sz="1800" dirty="0" err="1"/>
              <a:t>basename</a:t>
            </a:r>
            <a:r>
              <a:rPr lang="en-US" sz="1800" dirty="0"/>
              <a:t> of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pathname </a:t>
            </a:r>
            <a:r>
              <a:rPr lang="en-US" sz="1800" b="1" dirty="0"/>
              <a:t>/bin/grep </a:t>
            </a:r>
            <a:r>
              <a:rPr lang="en-US" sz="1800" dirty="0"/>
              <a:t>has a </a:t>
            </a:r>
            <a:r>
              <a:rPr lang="en-US" sz="1800" dirty="0" err="1"/>
              <a:t>basename</a:t>
            </a:r>
            <a:r>
              <a:rPr lang="en-US" sz="1800" dirty="0"/>
              <a:t> of grep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pathname /</a:t>
            </a:r>
            <a:r>
              <a:rPr lang="en-US" sz="1800" b="1" dirty="0"/>
              <a:t>bin/grep </a:t>
            </a:r>
            <a:r>
              <a:rPr lang="en-US" sz="1800" dirty="0"/>
              <a:t>has a </a:t>
            </a:r>
            <a:r>
              <a:rPr lang="en-US" sz="1800" dirty="0" err="1"/>
              <a:t>basename</a:t>
            </a:r>
            <a:r>
              <a:rPr lang="en-US" sz="1800" dirty="0"/>
              <a:t> of grep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pathname </a:t>
            </a:r>
            <a:r>
              <a:rPr lang="en-US" sz="1800" b="1" dirty="0"/>
              <a:t>./grep</a:t>
            </a:r>
            <a:r>
              <a:rPr lang="en-US" sz="1800" dirty="0"/>
              <a:t> has a </a:t>
            </a:r>
            <a:r>
              <a:rPr lang="en-US" sz="1800" dirty="0" err="1"/>
              <a:t>basename</a:t>
            </a:r>
            <a:r>
              <a:rPr lang="en-US" sz="1800" dirty="0"/>
              <a:t> of grep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pathname </a:t>
            </a:r>
            <a:r>
              <a:rPr lang="en-US" sz="1800" b="1" dirty="0"/>
              <a:t>grep</a:t>
            </a:r>
            <a:r>
              <a:rPr lang="en-US" sz="1800" dirty="0"/>
              <a:t> has a </a:t>
            </a:r>
            <a:r>
              <a:rPr lang="en-US" sz="1800" dirty="0" err="1"/>
              <a:t>basename</a:t>
            </a:r>
            <a:r>
              <a:rPr lang="en-US" sz="1800" dirty="0"/>
              <a:t> of grep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pathname </a:t>
            </a:r>
            <a:r>
              <a:rPr lang="en-US" sz="1800" b="1" dirty="0"/>
              <a:t>bin/. </a:t>
            </a:r>
            <a:r>
              <a:rPr lang="en-US" sz="1800" dirty="0"/>
              <a:t>has a </a:t>
            </a:r>
            <a:r>
              <a:rPr lang="en-US" sz="1800" dirty="0" err="1"/>
              <a:t>basename</a:t>
            </a:r>
            <a:r>
              <a:rPr lang="en-US" sz="1800" dirty="0"/>
              <a:t> of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pathname </a:t>
            </a:r>
            <a:r>
              <a:rPr lang="en-US" sz="1800" b="1" dirty="0"/>
              <a:t>/</a:t>
            </a:r>
            <a:r>
              <a:rPr lang="en-US" sz="1800" b="1" dirty="0" err="1"/>
              <a:t>etc</a:t>
            </a:r>
            <a:r>
              <a:rPr lang="en-US" sz="1800" b="1" dirty="0"/>
              <a:t>/.. </a:t>
            </a:r>
            <a:r>
              <a:rPr lang="en-US" sz="1800" dirty="0"/>
              <a:t>has a </a:t>
            </a:r>
            <a:r>
              <a:rPr lang="en-US" sz="1800" dirty="0" err="1"/>
              <a:t>basename</a:t>
            </a:r>
            <a:r>
              <a:rPr lang="en-US" sz="1800" dirty="0"/>
              <a:t> of ..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pathname </a:t>
            </a:r>
            <a:r>
              <a:rPr lang="en-US" sz="1800" b="1" dirty="0"/>
              <a:t>lib/</a:t>
            </a:r>
            <a:r>
              <a:rPr lang="en-US" sz="1800" dirty="0"/>
              <a:t> has a </a:t>
            </a:r>
            <a:r>
              <a:rPr lang="en-US" sz="1800" dirty="0" err="1"/>
              <a:t>basename</a:t>
            </a:r>
            <a:r>
              <a:rPr lang="en-US" sz="1800" dirty="0"/>
              <a:t> lib</a:t>
            </a:r>
            <a:endParaRPr lang="en-CA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0A801-EA78-472D-BB6E-CC9FEDDBA7A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4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35087" y="768365"/>
            <a:ext cx="15543541" cy="578521"/>
          </a:xfrm>
        </p:spPr>
        <p:txBody>
          <a:bodyPr/>
          <a:lstStyle/>
          <a:p>
            <a:r>
              <a:rPr lang="en-US" dirty="0"/>
              <a:t>Directories: ROOT, /root, HOME, /home, and current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199082" y="8497455"/>
            <a:ext cx="529132" cy="486834"/>
          </a:xfrm>
        </p:spPr>
        <p:txBody>
          <a:bodyPr/>
          <a:lstStyle/>
          <a:p>
            <a:fld id="{DEF3F5F5-7776-394F-A41F-3BAFC9CC9F8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12881" y="1878227"/>
            <a:ext cx="14904913" cy="6227805"/>
          </a:xfrm>
        </p:spPr>
        <p:txBody>
          <a:bodyPr/>
          <a:lstStyle/>
          <a:p>
            <a:r>
              <a:rPr lang="en-US" b="1" dirty="0"/>
              <a:t>The ROOT directory  </a:t>
            </a:r>
            <a:r>
              <a:rPr lang="en-US" b="1" dirty="0">
                <a:solidFill>
                  <a:srgbClr val="FF0000"/>
                </a:solidFill>
              </a:rPr>
              <a:t>/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The nameless directory at the top of the Unix/Linux/BSD/OSX file system tree.</a:t>
            </a:r>
          </a:p>
          <a:p>
            <a:endParaRPr lang="en-US" dirty="0"/>
          </a:p>
          <a:p>
            <a:r>
              <a:rPr lang="en-US" b="1" dirty="0"/>
              <a:t>The directory named </a:t>
            </a:r>
            <a:r>
              <a:rPr lang="en-US" b="1" dirty="0">
                <a:solidFill>
                  <a:srgbClr val="FF0000"/>
                </a:solidFill>
              </a:rPr>
              <a:t>/root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 personal HOME directory of the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root account </a:t>
            </a:r>
            <a:r>
              <a:rPr lang="en-US" dirty="0">
                <a:solidFill>
                  <a:schemeClr val="tx1"/>
                </a:solidFill>
              </a:rPr>
              <a:t>on many systems.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This is the HOME directory where root is placed when root logs in to the system as a user.</a:t>
            </a:r>
          </a:p>
        </p:txBody>
      </p:sp>
    </p:spTree>
    <p:extLst>
      <p:ext uri="{BB962C8B-B14F-4D97-AF65-F5344CB8AC3E}">
        <p14:creationId xmlns:p14="http://schemas.microsoft.com/office/powerpoint/2010/main" val="170651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748A6-2AFE-4D66-99F9-C4A62EC0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577" y="255952"/>
            <a:ext cx="15123805" cy="1335973"/>
          </a:xfrm>
        </p:spPr>
        <p:txBody>
          <a:bodyPr/>
          <a:lstStyle/>
          <a:p>
            <a:r>
              <a:rPr lang="en-US" dirty="0"/>
              <a:t>Directories: ROOT, /root, HOME, /home, and current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06B44-3ED7-4E7C-B256-AB1283E4CE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8214" y="923938"/>
            <a:ext cx="14340032" cy="5837163"/>
          </a:xfrm>
        </p:spPr>
        <p:txBody>
          <a:bodyPr/>
          <a:lstStyle/>
          <a:p>
            <a:r>
              <a:rPr lang="en-CA" b="1" dirty="0">
                <a:solidFill>
                  <a:srgbClr val="FF0000"/>
                </a:solidFill>
              </a:rPr>
              <a:t>Your HOME directory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The directory given to you by the system administrator and into which you are placed when you first log in, </a:t>
            </a:r>
            <a:r>
              <a:rPr lang="en-US" dirty="0" err="1"/>
              <a:t>e.g</a:t>
            </a:r>
            <a:r>
              <a:rPr lang="en-US" dirty="0"/>
              <a:t>: /home/user1</a:t>
            </a:r>
          </a:p>
          <a:p>
            <a:endParaRPr lang="en-US" dirty="0"/>
          </a:p>
          <a:p>
            <a:endParaRPr lang="en-CA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Created when a user account is created.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Your HOME directory is the usual place to store your files.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This is the directory you go to when you type cd with no arguments.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You own this directory, and therefore you can change its permissions.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user’s home directory is designated as (~)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99277-5855-4061-A479-42F61EB761E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9F89C4-789B-4CEF-9B83-F4430C98B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1" y="3010317"/>
            <a:ext cx="5568156" cy="128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7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A81E-513E-4C5D-B820-8974B18A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14" y="768365"/>
            <a:ext cx="15152834" cy="1335973"/>
          </a:xfrm>
        </p:spPr>
        <p:txBody>
          <a:bodyPr/>
          <a:lstStyle/>
          <a:p>
            <a:r>
              <a:rPr lang="en-US" dirty="0"/>
              <a:t>Directories: ROOT, /root, HOME, /home, and current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7C977-6DCD-4BA1-941D-882DD1923A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81" y="1727200"/>
            <a:ext cx="15152834" cy="5808134"/>
          </a:xfrm>
        </p:spPr>
        <p:txBody>
          <a:bodyPr/>
          <a:lstStyle/>
          <a:p>
            <a:r>
              <a:rPr lang="en-CA" b="1" dirty="0">
                <a:solidFill>
                  <a:schemeClr val="tx1"/>
                </a:solidFill>
              </a:rPr>
              <a:t>The directory named </a:t>
            </a:r>
            <a:r>
              <a:rPr lang="en-CA" b="1" dirty="0">
                <a:solidFill>
                  <a:srgbClr val="FF0000"/>
                </a:solidFill>
              </a:rPr>
              <a:t>/home</a:t>
            </a:r>
          </a:p>
          <a:p>
            <a:endParaRPr lang="en-CA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/home is NOT your HOME directory; it is usually a system directory named /home.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/home is a system directory; you do not own it and you cannot change it.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Usually the directory named /home contains all the user HOME directories, e.g. /home/</a:t>
            </a:r>
            <a:r>
              <a:rPr lang="en-US" dirty="0" err="1"/>
              <a:t>sofia</a:t>
            </a:r>
            <a:r>
              <a:rPr lang="en-US" dirty="0"/>
              <a:t>, /home/</a:t>
            </a:r>
            <a:r>
              <a:rPr lang="en-US" dirty="0" err="1"/>
              <a:t>jonathan</a:t>
            </a:r>
            <a:r>
              <a:rPr lang="en-US" dirty="0"/>
              <a:t>, etc.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0A801-EA78-472D-BB6E-CC9FEDDBA7A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EF3F5F5-7776-394F-A41F-3BAFC9CC9F8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4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gonquin College Colours">
      <a:dk1>
        <a:srgbClr val="423F3F"/>
      </a:dk1>
      <a:lt1>
        <a:sysClr val="window" lastClr="FFFFFF"/>
      </a:lt1>
      <a:dk2>
        <a:srgbClr val="00673E"/>
      </a:dk2>
      <a:lt2>
        <a:srgbClr val="FFFFFF"/>
      </a:lt2>
      <a:accent1>
        <a:srgbClr val="00673E"/>
      </a:accent1>
      <a:accent2>
        <a:srgbClr val="599A83"/>
      </a:accent2>
      <a:accent3>
        <a:srgbClr val="A6C8BC"/>
      </a:accent3>
      <a:accent4>
        <a:srgbClr val="408A70"/>
      </a:accent4>
      <a:accent5>
        <a:srgbClr val="423F3F"/>
      </a:accent5>
      <a:accent6>
        <a:srgbClr val="B4B2B5"/>
      </a:accent6>
      <a:hlink>
        <a:srgbClr val="43B02A"/>
      </a:hlink>
      <a:folHlink>
        <a:srgbClr val="7AC1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23064</TotalTime>
  <Words>1789</Words>
  <Application>Microsoft Office PowerPoint</Application>
  <PresentationFormat>Custom</PresentationFormat>
  <Paragraphs>172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GNU/Linux System Support</vt:lpstr>
      <vt:lpstr>Topics</vt:lpstr>
      <vt:lpstr>Dot and Dot Dot – . and ..</vt:lpstr>
      <vt:lpstr>Simplify the pathnames</vt:lpstr>
      <vt:lpstr>Challenge - Question 1</vt:lpstr>
      <vt:lpstr>Basename</vt:lpstr>
      <vt:lpstr>Directories: ROOT, /root, HOME, /home, and current</vt:lpstr>
      <vt:lpstr>Directories: ROOT, /root, HOME, /home, and current</vt:lpstr>
      <vt:lpstr>Directories: ROOT, /root, HOME, /home, and current</vt:lpstr>
      <vt:lpstr>Directories: ROOT, /root, HOME, /home, and current</vt:lpstr>
      <vt:lpstr>Basic Commands</vt:lpstr>
      <vt:lpstr>Finding Help in Manual Pages</vt:lpstr>
      <vt:lpstr>Searching for text within a manual page</vt:lpstr>
      <vt:lpstr>Manual has Sections</vt:lpstr>
      <vt:lpstr>Reading manual pages SYNOPSIS Line(s)</vt:lpstr>
      <vt:lpstr>Exercise: reading the SYNOPSIS section (Home work)</vt:lpstr>
      <vt:lpstr>Shell Basics</vt:lpstr>
      <vt:lpstr>Characters that Look the Same but are Different </vt:lpstr>
      <vt:lpstr>Special Characters</vt:lpstr>
      <vt:lpstr>Special Characters</vt:lpstr>
      <vt:lpstr>Syntax of Control Characters – ^A ^B ^C etc. </vt:lpstr>
      <vt:lpstr>Examples of ^C and ^D </vt:lpstr>
      <vt:lpstr>Example for { }</vt:lpstr>
      <vt:lpstr>Practice</vt:lpstr>
    </vt:vector>
  </TitlesOfParts>
  <Company>Salt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Daniela Chavez Ackermann</dc:creator>
  <cp:lastModifiedBy>Gurpreet Singh Sidhu</cp:lastModifiedBy>
  <cp:revision>307</cp:revision>
  <dcterms:created xsi:type="dcterms:W3CDTF">2016-12-21T16:02:28Z</dcterms:created>
  <dcterms:modified xsi:type="dcterms:W3CDTF">2025-09-18T21:26:40Z</dcterms:modified>
</cp:coreProperties>
</file>