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80" r:id="rId1"/>
  </p:sldMasterIdLst>
  <p:sldIdLst>
    <p:sldId id="285" r:id="rId2"/>
    <p:sldId id="280" r:id="rId3"/>
    <p:sldId id="261" r:id="rId4"/>
    <p:sldId id="287" r:id="rId5"/>
    <p:sldId id="288" r:id="rId6"/>
    <p:sldId id="289" r:id="rId7"/>
    <p:sldId id="286" r:id="rId8"/>
    <p:sldId id="266" r:id="rId9"/>
    <p:sldId id="271" r:id="rId10"/>
    <p:sldId id="272" r:id="rId11"/>
    <p:sldId id="283" r:id="rId12"/>
    <p:sldId id="284" r:id="rId13"/>
    <p:sldId id="262" r:id="rId14"/>
    <p:sldId id="269" r:id="rId15"/>
    <p:sldId id="290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6327"/>
  </p:normalViewPr>
  <p:slideViewPr>
    <p:cSldViewPr snapToGrid="0">
      <p:cViewPr varScale="1">
        <p:scale>
          <a:sx n="65" d="100"/>
          <a:sy n="65" d="100"/>
        </p:scale>
        <p:origin x="660" y="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937731-074B-8316-EF3D-60975F32861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9811C3F-4B81-005C-636D-9EDA3DF322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5702FB-0F7E-2F28-23CF-70571D9F43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A39AA6-617B-1090-037B-DC984DB1A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673F31-6F70-53C9-9CBE-AF7F1EC903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27006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07AF13-0468-6BF4-EEE4-7E168AD9A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CF94EF0-BC14-007E-163F-ECBA1DEC3D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823EE6-ABB0-C0E8-168B-09A321CCF3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49733C7-8E36-0A16-8C5F-1B2067F8E1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AFAED7E-2F56-F16D-A231-F8160F9265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0761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5DD8202-9872-DFD8-D27D-3F0E1A005BC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813D70A-2C7D-A4EF-83E9-DD5E4D4A3C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B3E802-19DA-CB14-3EE0-70D8AE3841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2CF6AC-FD55-0AB0-99D2-CBB3F64B3A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FC2B9A-99AE-2DD5-6593-76D61EF3F0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87792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D78BFE-A065-8F74-DC1F-44543E0966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23574A-1269-722E-709E-E31AEBC16C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C8BA76B-3D2F-7B1A-F9B5-B2A394C7F6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D20BB9C-E6E6-8306-DF3B-08623A24C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46FF67-16E5-6A3B-E93E-B069EFB98E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346200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A9EBB6-18DE-6ABE-7C4F-832DD7FE80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086466A-C1D0-C02E-EA44-B543F8EF7E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B0DC92-F381-D31C-2FA9-913037D27E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E519F9-F7C0-E054-E500-64E3BF7B64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3F8F70-F38E-5DCE-9590-05907E1A79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3126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7D3942-6698-10CD-F6D6-280761B79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C5875F-8492-365D-8B78-308AFB0C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69F0410-5968-D3F1-B24B-35F60824EB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9F7947-E8F8-1386-7D89-E536FC1A37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5395248-1C85-30E0-7738-4DDB417E7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3F764C8-5199-288C-1A82-903C99DEAC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0158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5F453E-0A1C-2350-7276-DC1C713039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DB3A1C-FC5E-A1BC-A707-1469EF49DC3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0EABB1-86A2-47AC-C5DB-0DAE2F097F1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9EEA013-3888-0875-302B-876D16A9331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AA255C4-35E4-78E9-125F-460FDF47ED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E89B32D-8810-7EC3-D92B-3B9702799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93226C1-5E0C-EA9F-A478-86FAC07F34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601D03F-5211-370C-A4DE-4142D9ACCB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81924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AC2E34-29DB-139A-48F7-67F70D5D2F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2A4E46-3623-BFD9-C54F-AB1C8E2281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16BB514-4106-797A-071F-62EFA397D5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CEDE9F-E27D-4EDE-F737-FB92979A8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61992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102BFE-9530-E5E8-C053-D207BF3109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DFAEDC6-BA0D-F921-CEFE-C965320BDF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E861230-EE01-7C14-F97F-F8928FFCA0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216288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7B25CA-9C6C-7562-34DF-56D68282CC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2D91-4ED4-0074-6B91-B361274A08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9700C9B-0CC7-32B3-0968-5ABF8CA995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0744DD9-9CF4-ED28-A781-D0D70A48E5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D9FB995-EA1C-65A8-B4C7-360B562A2B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0F4DE4-C353-E64A-74F5-F8534D56C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47208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7016B-363C-9E0E-5F4C-38F0F600F9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2EF3A6-2A11-80D0-67D8-877BBA86AF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047A40-F90E-10DF-0367-D954FA06306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BD6CFCF-09BA-A04C-F32D-5767B9473F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482DF3-61C6-F704-5CCB-48E75A4AC0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4A0BC9-6E3B-9424-64A2-C9A88345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03136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F4C825D-EA69-CEBA-5BD4-4A157AD6672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0AFF8B-6A67-9D2F-980B-EF6DBDA447C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10C6852-1912-9D4A-1D71-E163D389E6C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A7B30-5E69-F84B-BDAA-3606E4E1B2FC}" type="datetimeFigureOut">
              <a:rPr lang="en-US" smtClean="0"/>
              <a:t>9/5/2025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0162EBC-8F66-4853-B79A-AA096E55E92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EE8703-C58D-F8A3-9FDB-35423CD2CCE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4AFF389-A265-CA4B-B386-14644BD7AC2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0076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81" r:id="rId1"/>
    <p:sldLayoutId id="2147483782" r:id="rId2"/>
    <p:sldLayoutId id="2147483783" r:id="rId3"/>
    <p:sldLayoutId id="2147483784" r:id="rId4"/>
    <p:sldLayoutId id="2147483785" r:id="rId5"/>
    <p:sldLayoutId id="2147483786" r:id="rId6"/>
    <p:sldLayoutId id="2147483787" r:id="rId7"/>
    <p:sldLayoutId id="2147483788" r:id="rId8"/>
    <p:sldLayoutId id="2147483789" r:id="rId9"/>
    <p:sldLayoutId id="2147483790" r:id="rId10"/>
    <p:sldLayoutId id="214748379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71B2258F-86CA-4D4D-8270-BC05FCDEBF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7999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Close-up of hopscotch on a sidewalk">
            <a:extLst>
              <a:ext uri="{FF2B5EF4-FFF2-40B4-BE49-F238E27FC236}">
                <a16:creationId xmlns:a16="http://schemas.microsoft.com/office/drawing/2014/main" id="{74E2FC02-BE8F-D145-1E94-817A64CDBAD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50000"/>
          </a:blip>
          <a:srcRect t="7096" b="8634"/>
          <a:stretch/>
        </p:blipFill>
        <p:spPr>
          <a:xfrm>
            <a:off x="20" y="1"/>
            <a:ext cx="12191980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903315-C45E-AF38-6D2D-8FE257771BD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2"/>
            <a:ext cx="9144000" cy="2900518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IP Addresses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C5F5A1-693A-1D09-8620-BE0AFBEFA87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159404"/>
            <a:ext cx="9144000" cy="1098395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9291573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C4D3-23C0-1606-546D-9DFB94C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1" y="1138265"/>
            <a:ext cx="4603376" cy="2909296"/>
          </a:xfrm>
        </p:spPr>
        <p:txBody>
          <a:bodyPr anchor="t">
            <a:normAutofit/>
          </a:bodyPr>
          <a:lstStyle/>
          <a:p>
            <a:r>
              <a:rPr lang="en-US" sz="3200"/>
              <a:t>A subnet mask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0CD8E7C-C23B-A3B9-B18A-838AED877A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7396-3D35-CBC4-DE80-8ED065A9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50987" y="1102664"/>
            <a:ext cx="7010797" cy="5064896"/>
          </a:xfrm>
        </p:spPr>
        <p:txBody>
          <a:bodyPr>
            <a:normAutofit/>
          </a:bodyPr>
          <a:lstStyle/>
          <a:p>
            <a:r>
              <a:rPr lang="en-US" sz="2400" dirty="0"/>
              <a:t>IP address:			172.16.254.1 </a:t>
            </a:r>
          </a:p>
          <a:p>
            <a:r>
              <a:rPr lang="en-US" sz="2400" dirty="0"/>
              <a:t>Subnet mask:		255.255.0.0</a:t>
            </a:r>
          </a:p>
          <a:p>
            <a:endParaRPr lang="en-US" sz="2400" dirty="0"/>
          </a:p>
          <a:p>
            <a:r>
              <a:rPr lang="en-US" sz="2400" dirty="0"/>
              <a:t>IP address:		10101100.00010000.11111110.00000001</a:t>
            </a:r>
          </a:p>
          <a:p>
            <a:r>
              <a:rPr lang="en-US" sz="2400" dirty="0"/>
              <a:t>Subnet mask:	11111111.11111111.00000000.00000000</a:t>
            </a:r>
            <a:br>
              <a:rPr lang="en-US" sz="2400" dirty="0"/>
            </a:br>
            <a:r>
              <a:rPr lang="en-US" sz="2400" dirty="0"/>
              <a:t>			(16 ones followed by 16 zeros)</a:t>
            </a:r>
          </a:p>
          <a:p>
            <a:endParaRPr lang="en-US" sz="2400" dirty="0"/>
          </a:p>
          <a:p>
            <a:r>
              <a:rPr lang="en-US" sz="2400" dirty="0"/>
              <a:t>NOTE: 255.255.0.0 can also be written as simply /16.</a:t>
            </a:r>
            <a:br>
              <a:rPr lang="en-US" sz="2400" dirty="0"/>
            </a:br>
            <a:r>
              <a:rPr lang="en-US" sz="2400" dirty="0"/>
              <a:t>Example: 172.16.254.1 /16</a:t>
            </a:r>
          </a:p>
          <a:p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21150962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C4D3-23C0-1606-546D-9DFB94C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Same network?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7396-3D35-CBC4-DE80-8ED065A9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172.16.255.1</a:t>
            </a:r>
          </a:p>
          <a:p>
            <a:pPr marL="0" indent="0">
              <a:buNone/>
            </a:pPr>
            <a:r>
              <a:rPr lang="en-US" sz="3600" dirty="0"/>
              <a:t>255.255.0.0</a:t>
            </a:r>
          </a:p>
          <a:p>
            <a:pPr marL="0" indent="0">
              <a:buNone/>
            </a:pPr>
            <a:r>
              <a:rPr lang="en-US" sz="3600" dirty="0"/>
              <a:t>	And</a:t>
            </a:r>
          </a:p>
          <a:p>
            <a:pPr marL="0" indent="0">
              <a:buNone/>
            </a:pPr>
            <a:r>
              <a:rPr lang="en-US" sz="3600" dirty="0"/>
              <a:t>172.16.0.20</a:t>
            </a:r>
          </a:p>
          <a:p>
            <a:pPr marL="0" indent="0">
              <a:buNone/>
            </a:pPr>
            <a:r>
              <a:rPr lang="en-US" sz="3600" dirty="0"/>
              <a:t>255.255.0.0</a:t>
            </a:r>
          </a:p>
        </p:txBody>
      </p:sp>
      <p:pic>
        <p:nvPicPr>
          <p:cNvPr id="6" name="Picture 4" descr="Abstract mesh of blue lines and verticies">
            <a:extLst>
              <a:ext uri="{FF2B5EF4-FFF2-40B4-BE49-F238E27FC236}">
                <a16:creationId xmlns:a16="http://schemas.microsoft.com/office/drawing/2014/main" id="{DEC76C3C-6C11-9DAD-7814-32B296C5F0B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6796" r="24084" b="-1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4273795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C4D3-23C0-1606-546D-9DFB94C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2000" y="1138036"/>
            <a:ext cx="4085665" cy="1402470"/>
          </a:xfrm>
        </p:spPr>
        <p:txBody>
          <a:bodyPr anchor="t">
            <a:normAutofit/>
          </a:bodyPr>
          <a:lstStyle/>
          <a:p>
            <a:r>
              <a:rPr lang="en-US" sz="3200"/>
              <a:t>Same network?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1503BFE4-729B-D9D0-C17B-501E6AF11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65140" y="871146"/>
            <a:ext cx="736939" cy="0"/>
          </a:xfrm>
          <a:prstGeom prst="line">
            <a:avLst/>
          </a:prstGeom>
          <a:ln w="57150">
            <a:solidFill>
              <a:schemeClr val="accent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7396-3D35-CBC4-DE80-8ED065A9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62000" y="2551176"/>
            <a:ext cx="4085665" cy="359120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3600" dirty="0"/>
              <a:t>172.16.255.1</a:t>
            </a:r>
          </a:p>
          <a:p>
            <a:pPr marL="0" indent="0">
              <a:buNone/>
            </a:pPr>
            <a:r>
              <a:rPr lang="en-US" sz="3600" dirty="0"/>
              <a:t>255.255.0.0</a:t>
            </a:r>
          </a:p>
          <a:p>
            <a:pPr marL="0" indent="0">
              <a:buNone/>
            </a:pPr>
            <a:r>
              <a:rPr lang="en-US" sz="3600" dirty="0"/>
              <a:t>	And</a:t>
            </a:r>
          </a:p>
          <a:p>
            <a:pPr marL="0" indent="0">
              <a:buNone/>
            </a:pPr>
            <a:r>
              <a:rPr lang="en-US" sz="3600" dirty="0"/>
              <a:t>172.17.254.20</a:t>
            </a:r>
          </a:p>
          <a:p>
            <a:pPr marL="0" indent="0">
              <a:buNone/>
            </a:pPr>
            <a:r>
              <a:rPr lang="en-US" sz="3600" dirty="0"/>
              <a:t>255.255.0.0</a:t>
            </a:r>
          </a:p>
        </p:txBody>
      </p:sp>
      <p:pic>
        <p:nvPicPr>
          <p:cNvPr id="5" name="Picture 4" descr="Lines and dots connected representing a network">
            <a:extLst>
              <a:ext uri="{FF2B5EF4-FFF2-40B4-BE49-F238E27FC236}">
                <a16:creationId xmlns:a16="http://schemas.microsoft.com/office/drawing/2014/main" id="{1A61C4E7-6DC6-D423-FEFC-2D7728AAF04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4555" r="21795"/>
          <a:stretch/>
        </p:blipFill>
        <p:spPr>
          <a:xfrm>
            <a:off x="5650992" y="10"/>
            <a:ext cx="6541008" cy="6857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125272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2AEEBC8-9D30-42EF-95F2-386C2653FB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3529E97A-97C3-40EA-8A04-5C02398D56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877832"/>
          </a:xfrm>
          <a:custGeom>
            <a:avLst/>
            <a:gdLst>
              <a:gd name="connsiteX0" fmla="*/ 6789701 w 12192000"/>
              <a:gd name="connsiteY0" fmla="*/ 2809623 h 2877832"/>
              <a:gd name="connsiteX1" fmla="*/ 6788702 w 12192000"/>
              <a:gd name="connsiteY1" fmla="*/ 2809701 h 2877832"/>
              <a:gd name="connsiteX2" fmla="*/ 6788476 w 12192000"/>
              <a:gd name="connsiteY2" fmla="*/ 2810235 h 2877832"/>
              <a:gd name="connsiteX3" fmla="*/ 0 w 12192000"/>
              <a:gd name="connsiteY3" fmla="*/ 0 h 2877832"/>
              <a:gd name="connsiteX4" fmla="*/ 12192000 w 12192000"/>
              <a:gd name="connsiteY4" fmla="*/ 0 h 2877832"/>
              <a:gd name="connsiteX5" fmla="*/ 12192000 w 12192000"/>
              <a:gd name="connsiteY5" fmla="*/ 1915388 h 2877832"/>
              <a:gd name="connsiteX6" fmla="*/ 12061096 w 12192000"/>
              <a:gd name="connsiteY6" fmla="*/ 1954428 h 2877832"/>
              <a:gd name="connsiteX7" fmla="*/ 11676800 w 12192000"/>
              <a:gd name="connsiteY7" fmla="*/ 2058003 h 2877832"/>
              <a:gd name="connsiteX8" fmla="*/ 10425355 w 12192000"/>
              <a:gd name="connsiteY8" fmla="*/ 2341542 h 2877832"/>
              <a:gd name="connsiteX9" fmla="*/ 9424022 w 12192000"/>
              <a:gd name="connsiteY9" fmla="*/ 2516704 h 2877832"/>
              <a:gd name="connsiteX10" fmla="*/ 8458419 w 12192000"/>
              <a:gd name="connsiteY10" fmla="*/ 2650405 h 2877832"/>
              <a:gd name="connsiteX11" fmla="*/ 7715970 w 12192000"/>
              <a:gd name="connsiteY11" fmla="*/ 2730352 h 2877832"/>
              <a:gd name="connsiteX12" fmla="*/ 6951716 w 12192000"/>
              <a:gd name="connsiteY12" fmla="*/ 2796132 h 2877832"/>
              <a:gd name="connsiteX13" fmla="*/ 6936303 w 12192000"/>
              <a:gd name="connsiteY13" fmla="*/ 2798203 h 2877832"/>
              <a:gd name="connsiteX14" fmla="*/ 6790448 w 12192000"/>
              <a:gd name="connsiteY14" fmla="*/ 2809564 h 2877832"/>
              <a:gd name="connsiteX15" fmla="*/ 6799941 w 12192000"/>
              <a:gd name="connsiteY15" fmla="*/ 2811384 h 2877832"/>
              <a:gd name="connsiteX16" fmla="*/ 6835432 w 12192000"/>
              <a:gd name="connsiteY16" fmla="*/ 2809677 h 2877832"/>
              <a:gd name="connsiteX17" fmla="*/ 6884003 w 12192000"/>
              <a:gd name="connsiteY17" fmla="*/ 2806699 h 2877832"/>
              <a:gd name="connsiteX18" fmla="*/ 7578771 w 12192000"/>
              <a:gd name="connsiteY18" fmla="*/ 2774172 h 2877832"/>
              <a:gd name="connsiteX19" fmla="*/ 8623845 w 12192000"/>
              <a:gd name="connsiteY19" fmla="*/ 2687275 h 2877832"/>
              <a:gd name="connsiteX20" fmla="*/ 9479970 w 12192000"/>
              <a:gd name="connsiteY20" fmla="*/ 2583369 h 2877832"/>
              <a:gd name="connsiteX21" fmla="*/ 10629308 w 12192000"/>
              <a:gd name="connsiteY21" fmla="*/ 2389212 h 2877832"/>
              <a:gd name="connsiteX22" fmla="*/ 11998498 w 12192000"/>
              <a:gd name="connsiteY22" fmla="*/ 2063218 h 2877832"/>
              <a:gd name="connsiteX23" fmla="*/ 12192000 w 12192000"/>
              <a:gd name="connsiteY23" fmla="*/ 2006219 h 2877832"/>
              <a:gd name="connsiteX24" fmla="*/ 12192000 w 12192000"/>
              <a:gd name="connsiteY24" fmla="*/ 2060956 h 2877832"/>
              <a:gd name="connsiteX25" fmla="*/ 11829257 w 12192000"/>
              <a:gd name="connsiteY25" fmla="*/ 2166255 h 2877832"/>
              <a:gd name="connsiteX26" fmla="*/ 10939183 w 12192000"/>
              <a:gd name="connsiteY26" fmla="*/ 2380770 h 2877832"/>
              <a:gd name="connsiteX27" fmla="*/ 9985530 w 12192000"/>
              <a:gd name="connsiteY27" fmla="*/ 2560775 h 2877832"/>
              <a:gd name="connsiteX28" fmla="*/ 9186882 w 12192000"/>
              <a:gd name="connsiteY28" fmla="*/ 2676722 h 2877832"/>
              <a:gd name="connsiteX29" fmla="*/ 8578198 w 12192000"/>
              <a:gd name="connsiteY29" fmla="*/ 2746241 h 2877832"/>
              <a:gd name="connsiteX30" fmla="*/ 7864358 w 12192000"/>
              <a:gd name="connsiteY30" fmla="*/ 2807692 h 2877832"/>
              <a:gd name="connsiteX31" fmla="*/ 6935502 w 12192000"/>
              <a:gd name="connsiteY31" fmla="*/ 2859086 h 2877832"/>
              <a:gd name="connsiteX32" fmla="*/ 6477750 w 12192000"/>
              <a:gd name="connsiteY32" fmla="*/ 2872989 h 2877832"/>
              <a:gd name="connsiteX33" fmla="*/ 6362294 w 12192000"/>
              <a:gd name="connsiteY33" fmla="*/ 2877832 h 2877832"/>
              <a:gd name="connsiteX34" fmla="*/ 6057129 w 12192000"/>
              <a:gd name="connsiteY34" fmla="*/ 2877832 h 2877832"/>
              <a:gd name="connsiteX35" fmla="*/ 5977784 w 12192000"/>
              <a:gd name="connsiteY35" fmla="*/ 2873238 h 2877832"/>
              <a:gd name="connsiteX36" fmla="*/ 5265087 w 12192000"/>
              <a:gd name="connsiteY36" fmla="*/ 2836989 h 2877832"/>
              <a:gd name="connsiteX37" fmla="*/ 4346277 w 12192000"/>
              <a:gd name="connsiteY37" fmla="*/ 2774919 h 2877832"/>
              <a:gd name="connsiteX38" fmla="*/ 3373045 w 12192000"/>
              <a:gd name="connsiteY38" fmla="*/ 2676350 h 2877832"/>
              <a:gd name="connsiteX39" fmla="*/ 2362173 w 12192000"/>
              <a:gd name="connsiteY39" fmla="*/ 2557423 h 2877832"/>
              <a:gd name="connsiteX40" fmla="*/ 1233178 w 12192000"/>
              <a:gd name="connsiteY40" fmla="*/ 2384247 h 2877832"/>
              <a:gd name="connsiteX41" fmla="*/ 68500 w 12192000"/>
              <a:gd name="connsiteY41" fmla="*/ 2144540 h 2877832"/>
              <a:gd name="connsiteX42" fmla="*/ 0 w 12192000"/>
              <a:gd name="connsiteY42" fmla="*/ 2127185 h 2877832"/>
              <a:gd name="connsiteX43" fmla="*/ 0 w 12192000"/>
              <a:gd name="connsiteY43" fmla="*/ 2070696 h 2877832"/>
              <a:gd name="connsiteX44" fmla="*/ 72441 w 12192000"/>
              <a:gd name="connsiteY44" fmla="*/ 2089473 h 2877832"/>
              <a:gd name="connsiteX45" fmla="*/ 600716 w 12192000"/>
              <a:gd name="connsiteY45" fmla="*/ 2207843 h 2877832"/>
              <a:gd name="connsiteX46" fmla="*/ 1769512 w 12192000"/>
              <a:gd name="connsiteY46" fmla="*/ 2418011 h 2877832"/>
              <a:gd name="connsiteX47" fmla="*/ 2613554 w 12192000"/>
              <a:gd name="connsiteY47" fmla="*/ 2534953 h 2877832"/>
              <a:gd name="connsiteX48" fmla="*/ 2581134 w 12192000"/>
              <a:gd name="connsiteY48" fmla="*/ 2525022 h 2877832"/>
              <a:gd name="connsiteX49" fmla="*/ 1112635 w 12192000"/>
              <a:gd name="connsiteY49" fmla="*/ 2192325 h 2877832"/>
              <a:gd name="connsiteX50" fmla="*/ 420412 w 12192000"/>
              <a:gd name="connsiteY50" fmla="*/ 1992892 h 2877832"/>
              <a:gd name="connsiteX51" fmla="*/ 0 w 12192000"/>
              <a:gd name="connsiteY51" fmla="*/ 1853975 h 287783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</a:cxnLst>
            <a:rect l="l" t="t" r="r" b="b"/>
            <a:pathLst>
              <a:path w="12192000" h="2877832">
                <a:moveTo>
                  <a:pt x="6789701" y="2809623"/>
                </a:moveTo>
                <a:lnTo>
                  <a:pt x="6788702" y="2809701"/>
                </a:lnTo>
                <a:lnTo>
                  <a:pt x="6788476" y="2810235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1915388"/>
                </a:lnTo>
                <a:lnTo>
                  <a:pt x="12061096" y="1954428"/>
                </a:lnTo>
                <a:cubicBezTo>
                  <a:pt x="11933500" y="1990642"/>
                  <a:pt x="11805390" y="2025171"/>
                  <a:pt x="11676800" y="2058003"/>
                </a:cubicBezTo>
                <a:cubicBezTo>
                  <a:pt x="11262789" y="2165510"/>
                  <a:pt x="10845343" y="2259112"/>
                  <a:pt x="10425355" y="2341542"/>
                </a:cubicBezTo>
                <a:cubicBezTo>
                  <a:pt x="10092810" y="2406753"/>
                  <a:pt x="9759033" y="2465150"/>
                  <a:pt x="9424022" y="2516704"/>
                </a:cubicBezTo>
                <a:cubicBezTo>
                  <a:pt x="9102997" y="2566361"/>
                  <a:pt x="8781133" y="2610928"/>
                  <a:pt x="8458419" y="2650405"/>
                </a:cubicBezTo>
                <a:cubicBezTo>
                  <a:pt x="8211360" y="2680571"/>
                  <a:pt x="7963792" y="2706144"/>
                  <a:pt x="7715970" y="2730352"/>
                </a:cubicBezTo>
                <a:lnTo>
                  <a:pt x="6951716" y="2796132"/>
                </a:lnTo>
                <a:lnTo>
                  <a:pt x="6936303" y="2798203"/>
                </a:lnTo>
                <a:lnTo>
                  <a:pt x="6790448" y="2809564"/>
                </a:lnTo>
                <a:lnTo>
                  <a:pt x="6799941" y="2811384"/>
                </a:lnTo>
                <a:cubicBezTo>
                  <a:pt x="6811623" y="2811850"/>
                  <a:pt x="6823734" y="2809677"/>
                  <a:pt x="6835432" y="2809677"/>
                </a:cubicBezTo>
                <a:cubicBezTo>
                  <a:pt x="6851580" y="2809677"/>
                  <a:pt x="6867729" y="2807070"/>
                  <a:pt x="6884003" y="2806699"/>
                </a:cubicBezTo>
                <a:cubicBezTo>
                  <a:pt x="7115805" y="2801237"/>
                  <a:pt x="7347351" y="2789070"/>
                  <a:pt x="7578771" y="2774172"/>
                </a:cubicBezTo>
                <a:cubicBezTo>
                  <a:pt x="7927552" y="2751704"/>
                  <a:pt x="8276080" y="2723525"/>
                  <a:pt x="8623845" y="2687275"/>
                </a:cubicBezTo>
                <a:cubicBezTo>
                  <a:pt x="8909939" y="2657977"/>
                  <a:pt x="9195310" y="2623342"/>
                  <a:pt x="9479970" y="2583369"/>
                </a:cubicBezTo>
                <a:cubicBezTo>
                  <a:pt x="9864901" y="2528995"/>
                  <a:pt x="10248014" y="2464281"/>
                  <a:pt x="10629308" y="2389212"/>
                </a:cubicBezTo>
                <a:cubicBezTo>
                  <a:pt x="11090114" y="2298092"/>
                  <a:pt x="11546975" y="2190586"/>
                  <a:pt x="11998498" y="2063218"/>
                </a:cubicBezTo>
                <a:lnTo>
                  <a:pt x="12192000" y="2006219"/>
                </a:lnTo>
                <a:lnTo>
                  <a:pt x="12192000" y="2060956"/>
                </a:lnTo>
                <a:lnTo>
                  <a:pt x="11829257" y="2166255"/>
                </a:lnTo>
                <a:cubicBezTo>
                  <a:pt x="11534769" y="2245952"/>
                  <a:pt x="11238120" y="2316838"/>
                  <a:pt x="10939183" y="2380770"/>
                </a:cubicBezTo>
                <a:cubicBezTo>
                  <a:pt x="10622824" y="2448552"/>
                  <a:pt x="10304941" y="2508549"/>
                  <a:pt x="9985530" y="2560775"/>
                </a:cubicBezTo>
                <a:cubicBezTo>
                  <a:pt x="9720036" y="2604224"/>
                  <a:pt x="9453814" y="2642869"/>
                  <a:pt x="9186882" y="2676722"/>
                </a:cubicBezTo>
                <a:cubicBezTo>
                  <a:pt x="8984197" y="2702296"/>
                  <a:pt x="8781514" y="2726379"/>
                  <a:pt x="8578198" y="2746241"/>
                </a:cubicBezTo>
                <a:cubicBezTo>
                  <a:pt x="8340547" y="2768961"/>
                  <a:pt x="8102644" y="2790436"/>
                  <a:pt x="7864358" y="2807692"/>
                </a:cubicBezTo>
                <a:cubicBezTo>
                  <a:pt x="7554994" y="2830036"/>
                  <a:pt x="7245502" y="2847914"/>
                  <a:pt x="6935502" y="2859086"/>
                </a:cubicBezTo>
                <a:cubicBezTo>
                  <a:pt x="6782917" y="2864549"/>
                  <a:pt x="6630334" y="2868397"/>
                  <a:pt x="6477750" y="2872989"/>
                </a:cubicBezTo>
                <a:cubicBezTo>
                  <a:pt x="6439195" y="2870905"/>
                  <a:pt x="6400529" y="2872530"/>
                  <a:pt x="6362294" y="2877832"/>
                </a:cubicBezTo>
                <a:lnTo>
                  <a:pt x="6057129" y="2877832"/>
                </a:lnTo>
                <a:lnTo>
                  <a:pt x="5977784" y="2873238"/>
                </a:lnTo>
                <a:cubicBezTo>
                  <a:pt x="5740261" y="2860825"/>
                  <a:pt x="5502739" y="2847046"/>
                  <a:pt x="5265087" y="2836989"/>
                </a:cubicBezTo>
                <a:cubicBezTo>
                  <a:pt x="4958267" y="2824573"/>
                  <a:pt x="4651826" y="2804093"/>
                  <a:pt x="4346277" y="2774919"/>
                </a:cubicBezTo>
                <a:cubicBezTo>
                  <a:pt x="4021654" y="2744007"/>
                  <a:pt x="3697795" y="2709372"/>
                  <a:pt x="3373045" y="2676350"/>
                </a:cubicBezTo>
                <a:cubicBezTo>
                  <a:pt x="3035412" y="2642088"/>
                  <a:pt x="2698456" y="2602449"/>
                  <a:pt x="2362173" y="2557423"/>
                </a:cubicBezTo>
                <a:cubicBezTo>
                  <a:pt x="1984692" y="2507270"/>
                  <a:pt x="1608364" y="2449544"/>
                  <a:pt x="1233178" y="2384247"/>
                </a:cubicBezTo>
                <a:cubicBezTo>
                  <a:pt x="842181" y="2315534"/>
                  <a:pt x="453758" y="2237046"/>
                  <a:pt x="68500" y="2144540"/>
                </a:cubicBezTo>
                <a:lnTo>
                  <a:pt x="0" y="2127185"/>
                </a:lnTo>
                <a:lnTo>
                  <a:pt x="0" y="2070696"/>
                </a:lnTo>
                <a:lnTo>
                  <a:pt x="72441" y="2089473"/>
                </a:lnTo>
                <a:cubicBezTo>
                  <a:pt x="247961" y="2131651"/>
                  <a:pt x="424164" y="2170911"/>
                  <a:pt x="600716" y="2207843"/>
                </a:cubicBezTo>
                <a:cubicBezTo>
                  <a:pt x="988279" y="2288657"/>
                  <a:pt x="1378133" y="2357555"/>
                  <a:pt x="1769512" y="2418011"/>
                </a:cubicBezTo>
                <a:cubicBezTo>
                  <a:pt x="2052426" y="2461587"/>
                  <a:pt x="2335725" y="2501684"/>
                  <a:pt x="2613554" y="2534953"/>
                </a:cubicBezTo>
                <a:cubicBezTo>
                  <a:pt x="2605544" y="2537560"/>
                  <a:pt x="2594611" y="2527504"/>
                  <a:pt x="2581134" y="2525022"/>
                </a:cubicBezTo>
                <a:cubicBezTo>
                  <a:pt x="2087178" y="2433070"/>
                  <a:pt x="1597684" y="2322177"/>
                  <a:pt x="1112635" y="2192325"/>
                </a:cubicBezTo>
                <a:cubicBezTo>
                  <a:pt x="880453" y="2130254"/>
                  <a:pt x="649713" y="2063776"/>
                  <a:pt x="420412" y="1992892"/>
                </a:cubicBezTo>
                <a:lnTo>
                  <a:pt x="0" y="1853975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A173766-7CF2-EC9A-3845-977E4BCBCA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630936"/>
            <a:ext cx="3599688" cy="1463040"/>
          </a:xfrm>
        </p:spPr>
        <p:txBody>
          <a:bodyPr anchor="ctr">
            <a:normAutofit/>
          </a:bodyPr>
          <a:lstStyle/>
          <a:p>
            <a:r>
              <a:rPr lang="en-US" sz="4800">
                <a:solidFill>
                  <a:srgbClr val="FFFFFF"/>
                </a:solidFill>
              </a:rPr>
              <a:t>Powers of two</a:t>
            </a:r>
          </a:p>
        </p:txBody>
      </p:sp>
      <p:sp>
        <p:nvSpPr>
          <p:cNvPr id="13" name="sketch line">
            <a:extLst>
              <a:ext uri="{FF2B5EF4-FFF2-40B4-BE49-F238E27FC236}">
                <a16:creationId xmlns:a16="http://schemas.microsoft.com/office/drawing/2014/main" id="{59FA8C2E-A5A7-4490-927A-7CD58343E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3566159" y="1353312"/>
            <a:ext cx="1554480" cy="18288"/>
          </a:xfrm>
          <a:custGeom>
            <a:avLst/>
            <a:gdLst>
              <a:gd name="connsiteX0" fmla="*/ 0 w 1554480"/>
              <a:gd name="connsiteY0" fmla="*/ 0 h 18288"/>
              <a:gd name="connsiteX1" fmla="*/ 549250 w 1554480"/>
              <a:gd name="connsiteY1" fmla="*/ 0 h 18288"/>
              <a:gd name="connsiteX2" fmla="*/ 1082954 w 1554480"/>
              <a:gd name="connsiteY2" fmla="*/ 0 h 18288"/>
              <a:gd name="connsiteX3" fmla="*/ 1554480 w 1554480"/>
              <a:gd name="connsiteY3" fmla="*/ 0 h 18288"/>
              <a:gd name="connsiteX4" fmla="*/ 1554480 w 1554480"/>
              <a:gd name="connsiteY4" fmla="*/ 18288 h 18288"/>
              <a:gd name="connsiteX5" fmla="*/ 1067410 w 1554480"/>
              <a:gd name="connsiteY5" fmla="*/ 18288 h 18288"/>
              <a:gd name="connsiteX6" fmla="*/ 549250 w 1554480"/>
              <a:gd name="connsiteY6" fmla="*/ 18288 h 18288"/>
              <a:gd name="connsiteX7" fmla="*/ 0 w 1554480"/>
              <a:gd name="connsiteY7" fmla="*/ 18288 h 18288"/>
              <a:gd name="connsiteX8" fmla="*/ 0 w 1554480"/>
              <a:gd name="connsiteY8" fmla="*/ 0 h 18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554480" h="18288" fill="none" extrusionOk="0">
                <a:moveTo>
                  <a:pt x="0" y="0"/>
                </a:moveTo>
                <a:cubicBezTo>
                  <a:pt x="114141" y="-19864"/>
                  <a:pt x="345055" y="-1657"/>
                  <a:pt x="549250" y="0"/>
                </a:cubicBezTo>
                <a:cubicBezTo>
                  <a:pt x="753445" y="1657"/>
                  <a:pt x="862292" y="-5674"/>
                  <a:pt x="1082954" y="0"/>
                </a:cubicBezTo>
                <a:cubicBezTo>
                  <a:pt x="1303616" y="5674"/>
                  <a:pt x="1363530" y="4537"/>
                  <a:pt x="1554480" y="0"/>
                </a:cubicBezTo>
                <a:cubicBezTo>
                  <a:pt x="1554963" y="7176"/>
                  <a:pt x="1553909" y="13682"/>
                  <a:pt x="1554480" y="18288"/>
                </a:cubicBezTo>
                <a:cubicBezTo>
                  <a:pt x="1338847" y="6127"/>
                  <a:pt x="1215066" y="37851"/>
                  <a:pt x="1067410" y="18288"/>
                </a:cubicBezTo>
                <a:cubicBezTo>
                  <a:pt x="919754" y="-1275"/>
                  <a:pt x="800465" y="3080"/>
                  <a:pt x="549250" y="18288"/>
                </a:cubicBezTo>
                <a:cubicBezTo>
                  <a:pt x="298035" y="33496"/>
                  <a:pt x="158868" y="22769"/>
                  <a:pt x="0" y="18288"/>
                </a:cubicBezTo>
                <a:cubicBezTo>
                  <a:pt x="-655" y="13237"/>
                  <a:pt x="709" y="4645"/>
                  <a:pt x="0" y="0"/>
                </a:cubicBezTo>
                <a:close/>
              </a:path>
              <a:path w="1554480" h="18288" stroke="0" extrusionOk="0">
                <a:moveTo>
                  <a:pt x="0" y="0"/>
                </a:moveTo>
                <a:cubicBezTo>
                  <a:pt x="249941" y="-58"/>
                  <a:pt x="367334" y="23448"/>
                  <a:pt x="502615" y="0"/>
                </a:cubicBezTo>
                <a:cubicBezTo>
                  <a:pt x="637897" y="-23448"/>
                  <a:pt x="813653" y="-20418"/>
                  <a:pt x="974141" y="0"/>
                </a:cubicBezTo>
                <a:cubicBezTo>
                  <a:pt x="1134629" y="20418"/>
                  <a:pt x="1268772" y="6288"/>
                  <a:pt x="1554480" y="0"/>
                </a:cubicBezTo>
                <a:cubicBezTo>
                  <a:pt x="1554917" y="7222"/>
                  <a:pt x="1555359" y="13299"/>
                  <a:pt x="1554480" y="18288"/>
                </a:cubicBezTo>
                <a:cubicBezTo>
                  <a:pt x="1336087" y="12172"/>
                  <a:pt x="1310024" y="19759"/>
                  <a:pt x="1067410" y="18288"/>
                </a:cubicBezTo>
                <a:cubicBezTo>
                  <a:pt x="824796" y="16818"/>
                  <a:pt x="787902" y="34647"/>
                  <a:pt x="518160" y="18288"/>
                </a:cubicBezTo>
                <a:cubicBezTo>
                  <a:pt x="248418" y="1930"/>
                  <a:pt x="133160" y="9205"/>
                  <a:pt x="0" y="18288"/>
                </a:cubicBezTo>
                <a:cubicBezTo>
                  <a:pt x="-643" y="9451"/>
                  <a:pt x="-340" y="7114"/>
                  <a:pt x="0" y="0"/>
                </a:cubicBezTo>
                <a:close/>
              </a:path>
            </a:pathLst>
          </a:custGeom>
          <a:solidFill>
            <a:srgbClr val="FFFFFF"/>
          </a:solidFill>
          <a:ln w="41275" cap="rnd">
            <a:solidFill>
              <a:srgbClr val="FFFFFF"/>
            </a:solidFill>
            <a:round/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F0744C-9E74-1979-6D22-7995A7C0E9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462" y="630936"/>
            <a:ext cx="7074409" cy="1463040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600" dirty="0">
                <a:solidFill>
                  <a:srgbClr val="FFFFFF"/>
                </a:solidFill>
              </a:rPr>
              <a:t>1 binary bit = two possible states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2</a:t>
            </a:r>
            <a:r>
              <a:rPr lang="en-US" sz="1600" baseline="30000" dirty="0">
                <a:solidFill>
                  <a:srgbClr val="FFFFFF"/>
                </a:solidFill>
              </a:rPr>
              <a:t>1</a:t>
            </a:r>
            <a:r>
              <a:rPr lang="en-US" sz="1600" dirty="0">
                <a:solidFill>
                  <a:srgbClr val="FFFFFF"/>
                </a:solidFill>
              </a:rPr>
              <a:t>=2</a:t>
            </a:r>
          </a:p>
          <a:p>
            <a:endParaRPr lang="en-US" sz="1600" dirty="0">
              <a:solidFill>
                <a:srgbClr val="FFFFFF"/>
              </a:solidFill>
            </a:endParaRPr>
          </a:p>
          <a:p>
            <a:r>
              <a:rPr lang="en-US" sz="1600" dirty="0">
                <a:solidFill>
                  <a:srgbClr val="FFFFFF"/>
                </a:solidFill>
              </a:rPr>
              <a:t>2 binary bits – four possible states</a:t>
            </a:r>
          </a:p>
          <a:p>
            <a:r>
              <a:rPr lang="en-US" sz="1600" dirty="0">
                <a:solidFill>
                  <a:srgbClr val="FFFFFF"/>
                </a:solidFill>
              </a:rPr>
              <a:t>2</a:t>
            </a:r>
            <a:r>
              <a:rPr lang="en-US" sz="1600" baseline="30000" dirty="0">
                <a:solidFill>
                  <a:srgbClr val="FFFFFF"/>
                </a:solidFill>
              </a:rPr>
              <a:t>2</a:t>
            </a:r>
            <a:r>
              <a:rPr lang="en-US" sz="1600" dirty="0">
                <a:solidFill>
                  <a:srgbClr val="FFFFFF"/>
                </a:solidFill>
              </a:rPr>
              <a:t>=4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76C431C4-5558-5934-0165-B7F44790F4B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49788803"/>
              </p:ext>
            </p:extLst>
          </p:nvPr>
        </p:nvGraphicFramePr>
        <p:xfrm>
          <a:off x="1589364" y="3590835"/>
          <a:ext cx="9001080" cy="2040420"/>
        </p:xfrm>
        <a:graphic>
          <a:graphicData uri="http://schemas.openxmlformats.org/drawingml/2006/table">
            <a:tbl>
              <a:tblPr firstRow="1" bandRow="1">
                <a:solidFill>
                  <a:srgbClr val="F2F2F2">
                    <a:alpha val="30196"/>
                  </a:srgbClr>
                </a:solidFill>
                <a:tableStyleId>{5C22544A-7EE6-4342-B048-85BDC9FD1C3A}</a:tableStyleId>
              </a:tblPr>
              <a:tblGrid>
                <a:gridCol w="1125135">
                  <a:extLst>
                    <a:ext uri="{9D8B030D-6E8A-4147-A177-3AD203B41FA5}">
                      <a16:colId xmlns:a16="http://schemas.microsoft.com/office/drawing/2014/main" val="2548616081"/>
                    </a:ext>
                  </a:extLst>
                </a:gridCol>
                <a:gridCol w="1125135">
                  <a:extLst>
                    <a:ext uri="{9D8B030D-6E8A-4147-A177-3AD203B41FA5}">
                      <a16:colId xmlns:a16="http://schemas.microsoft.com/office/drawing/2014/main" val="1610211950"/>
                    </a:ext>
                  </a:extLst>
                </a:gridCol>
                <a:gridCol w="1125135">
                  <a:extLst>
                    <a:ext uri="{9D8B030D-6E8A-4147-A177-3AD203B41FA5}">
                      <a16:colId xmlns:a16="http://schemas.microsoft.com/office/drawing/2014/main" val="387731939"/>
                    </a:ext>
                  </a:extLst>
                </a:gridCol>
                <a:gridCol w="1125135">
                  <a:extLst>
                    <a:ext uri="{9D8B030D-6E8A-4147-A177-3AD203B41FA5}">
                      <a16:colId xmlns:a16="http://schemas.microsoft.com/office/drawing/2014/main" val="2885118959"/>
                    </a:ext>
                  </a:extLst>
                </a:gridCol>
                <a:gridCol w="1125135">
                  <a:extLst>
                    <a:ext uri="{9D8B030D-6E8A-4147-A177-3AD203B41FA5}">
                      <a16:colId xmlns:a16="http://schemas.microsoft.com/office/drawing/2014/main" val="3130105694"/>
                    </a:ext>
                  </a:extLst>
                </a:gridCol>
                <a:gridCol w="1125135">
                  <a:extLst>
                    <a:ext uri="{9D8B030D-6E8A-4147-A177-3AD203B41FA5}">
                      <a16:colId xmlns:a16="http://schemas.microsoft.com/office/drawing/2014/main" val="1606785887"/>
                    </a:ext>
                  </a:extLst>
                </a:gridCol>
                <a:gridCol w="1125135">
                  <a:extLst>
                    <a:ext uri="{9D8B030D-6E8A-4147-A177-3AD203B41FA5}">
                      <a16:colId xmlns:a16="http://schemas.microsoft.com/office/drawing/2014/main" val="206007365"/>
                    </a:ext>
                  </a:extLst>
                </a:gridCol>
                <a:gridCol w="1125135">
                  <a:extLst>
                    <a:ext uri="{9D8B030D-6E8A-4147-A177-3AD203B41FA5}">
                      <a16:colId xmlns:a16="http://schemas.microsoft.com/office/drawing/2014/main" val="3535475341"/>
                    </a:ext>
                  </a:extLst>
                </a:gridCol>
              </a:tblGrid>
              <a:tr h="10202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3300" b="0" cap="none" spc="0" baseline="30000">
                          <a:solidFill>
                            <a:schemeClr val="bg1"/>
                          </a:solidFill>
                        </a:rPr>
                        <a:t>8</a:t>
                      </a:r>
                    </a:p>
                  </a:txBody>
                  <a:tcPr marL="280198" marR="215537" marT="215537" marB="215537" anchor="ctr">
                    <a:lnL w="19050" cap="flat" cmpd="sng" algn="ctr">
                      <a:noFill/>
                      <a:prstDash val="solid"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3300" b="0" cap="none" spc="0" baseline="30000">
                          <a:solidFill>
                            <a:schemeClr val="bg1"/>
                          </a:solidFill>
                        </a:rPr>
                        <a:t>7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3300" b="0" cap="none" spc="0" baseline="30000">
                          <a:solidFill>
                            <a:schemeClr val="bg1"/>
                          </a:solidFill>
                        </a:rPr>
                        <a:t>6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3300" b="0" cap="none" spc="0" baseline="30000">
                          <a:solidFill>
                            <a:schemeClr val="bg1"/>
                          </a:solidFill>
                        </a:rPr>
                        <a:t>5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3300" b="0" cap="none" spc="0" baseline="30000">
                          <a:solidFill>
                            <a:schemeClr val="bg1"/>
                          </a:solidFill>
                        </a:rPr>
                        <a:t>4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3300" b="0" cap="none" spc="0" baseline="30000">
                          <a:solidFill>
                            <a:schemeClr val="bg1"/>
                          </a:solidFill>
                        </a:rPr>
                        <a:t>3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3300" b="0" cap="none" spc="0" baseline="30000">
                          <a:solidFill>
                            <a:schemeClr val="bg1"/>
                          </a:solidFill>
                        </a:rPr>
                        <a:t>2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b="0" cap="none" spc="0">
                          <a:solidFill>
                            <a:schemeClr val="bg1"/>
                          </a:solidFill>
                        </a:rPr>
                        <a:t>2</a:t>
                      </a:r>
                      <a:r>
                        <a:rPr lang="en-US" sz="3300" b="0" cap="none" spc="0" baseline="30000">
                          <a:solidFill>
                            <a:schemeClr val="bg1"/>
                          </a:solidFill>
                        </a:rPr>
                        <a:t>1</a:t>
                      </a:r>
                    </a:p>
                  </a:txBody>
                  <a:tcPr marL="280198" marR="215537" marT="215537" marB="215537" anchor="ctr">
                    <a:lnL w="12700" cmpd="sng">
                      <a:noFill/>
                    </a:lnL>
                    <a:lnR w="12700" cmpd="sng">
                      <a:noFill/>
                    </a:lnR>
                    <a:lnT w="19050" cap="flat" cmpd="sng" algn="ctr">
                      <a:noFill/>
                      <a:prstDash val="solid"/>
                    </a:lnT>
                    <a:lnB w="38100" cmpd="sng">
                      <a:noFill/>
                    </a:lnB>
                    <a:solidFill>
                      <a:schemeClr val="accent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825404007"/>
                  </a:ext>
                </a:extLst>
              </a:tr>
              <a:tr h="1020210">
                <a:tc>
                  <a:txBody>
                    <a:bodyPr/>
                    <a:lstStyle/>
                    <a:p>
                      <a:pPr algn="ctr"/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80198" marR="215537" marT="215537" marB="215537" anchor="ctr">
                    <a:lnL w="38100" cap="flat" cmpd="sng" algn="ctr">
                      <a:noFill/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80198" marR="215537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80198" marR="215537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80198" marR="215537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80198" marR="215537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3300" cap="none" spc="0">
                        <a:solidFill>
                          <a:schemeClr val="tx1"/>
                        </a:solidFill>
                      </a:endParaRPr>
                    </a:p>
                  </a:txBody>
                  <a:tcPr marL="280198" marR="215537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4</a:t>
                      </a:r>
                    </a:p>
                  </a:txBody>
                  <a:tcPr marL="280198" marR="215537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300" cap="none" spc="0">
                          <a:solidFill>
                            <a:schemeClr val="tx1"/>
                          </a:solidFill>
                        </a:rPr>
                        <a:t>2</a:t>
                      </a:r>
                    </a:p>
                  </a:txBody>
                  <a:tcPr marL="280198" marR="215537" marT="215537" marB="215537" anchor="ctr">
                    <a:lnL w="6350" cap="flat" cmpd="sng" algn="ctr">
                      <a:solidFill>
                        <a:schemeClr val="tx1">
                          <a:lumMod val="75000"/>
                          <a:lumOff val="25000"/>
                        </a:schemeClr>
                      </a:solidFill>
                      <a:prstDash val="solid"/>
                    </a:lnL>
                    <a:lnR w="38100" cap="flat" cmpd="sng" algn="ctr">
                      <a:noFill/>
                      <a:prstDash val="solid"/>
                    </a:lnR>
                    <a:lnT w="38100" cmpd="sng">
                      <a:noFill/>
                    </a:lnT>
                    <a:lnB w="38100" cap="flat" cmpd="sng" algn="ctr">
                      <a:noFill/>
                      <a:prstDash val="solid"/>
                    </a:lnB>
                    <a:solidFill>
                      <a:srgbClr val="F2F2F2">
                        <a:alpha val="30196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5021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498475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FDDE5E-8F2A-01D2-FC13-D0F42D1006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Convert binary to decimal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2E819E-96EB-487E-7E87-4B2B844BC9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Positional values</a:t>
            </a:r>
          </a:p>
        </p:txBody>
      </p:sp>
      <p:graphicFrame>
        <p:nvGraphicFramePr>
          <p:cNvPr id="4" name="Table 4">
            <a:extLst>
              <a:ext uri="{FF2B5EF4-FFF2-40B4-BE49-F238E27FC236}">
                <a16:creationId xmlns:a16="http://schemas.microsoft.com/office/drawing/2014/main" id="{D4282C73-3A54-D401-02D6-645164DB1AF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01891014"/>
              </p:ext>
            </p:extLst>
          </p:nvPr>
        </p:nvGraphicFramePr>
        <p:xfrm>
          <a:off x="1097051" y="2630184"/>
          <a:ext cx="9762736" cy="205483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20342">
                  <a:extLst>
                    <a:ext uri="{9D8B030D-6E8A-4147-A177-3AD203B41FA5}">
                      <a16:colId xmlns:a16="http://schemas.microsoft.com/office/drawing/2014/main" val="2548616081"/>
                    </a:ext>
                  </a:extLst>
                </a:gridCol>
                <a:gridCol w="1220342">
                  <a:extLst>
                    <a:ext uri="{9D8B030D-6E8A-4147-A177-3AD203B41FA5}">
                      <a16:colId xmlns:a16="http://schemas.microsoft.com/office/drawing/2014/main" val="1610211950"/>
                    </a:ext>
                  </a:extLst>
                </a:gridCol>
                <a:gridCol w="1220342">
                  <a:extLst>
                    <a:ext uri="{9D8B030D-6E8A-4147-A177-3AD203B41FA5}">
                      <a16:colId xmlns:a16="http://schemas.microsoft.com/office/drawing/2014/main" val="387731939"/>
                    </a:ext>
                  </a:extLst>
                </a:gridCol>
                <a:gridCol w="1220342">
                  <a:extLst>
                    <a:ext uri="{9D8B030D-6E8A-4147-A177-3AD203B41FA5}">
                      <a16:colId xmlns:a16="http://schemas.microsoft.com/office/drawing/2014/main" val="2885118959"/>
                    </a:ext>
                  </a:extLst>
                </a:gridCol>
                <a:gridCol w="1220342">
                  <a:extLst>
                    <a:ext uri="{9D8B030D-6E8A-4147-A177-3AD203B41FA5}">
                      <a16:colId xmlns:a16="http://schemas.microsoft.com/office/drawing/2014/main" val="3130105694"/>
                    </a:ext>
                  </a:extLst>
                </a:gridCol>
                <a:gridCol w="1220342">
                  <a:extLst>
                    <a:ext uri="{9D8B030D-6E8A-4147-A177-3AD203B41FA5}">
                      <a16:colId xmlns:a16="http://schemas.microsoft.com/office/drawing/2014/main" val="1606785887"/>
                    </a:ext>
                  </a:extLst>
                </a:gridCol>
                <a:gridCol w="1220342">
                  <a:extLst>
                    <a:ext uri="{9D8B030D-6E8A-4147-A177-3AD203B41FA5}">
                      <a16:colId xmlns:a16="http://schemas.microsoft.com/office/drawing/2014/main" val="206007365"/>
                    </a:ext>
                  </a:extLst>
                </a:gridCol>
                <a:gridCol w="1220342">
                  <a:extLst>
                    <a:ext uri="{9D8B030D-6E8A-4147-A177-3AD203B41FA5}">
                      <a16:colId xmlns:a16="http://schemas.microsoft.com/office/drawing/2014/main" val="3535475341"/>
                    </a:ext>
                  </a:extLst>
                </a:gridCol>
              </a:tblGrid>
              <a:tr h="66292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128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64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32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16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1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825404007"/>
                  </a:ext>
                </a:extLst>
              </a:tr>
              <a:tr h="1391912"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36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9502198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358147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9D18E-8338-53FD-670A-DBCF878FA2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Wireshark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04418E-6517-0D6F-9AC5-202CF4F817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is Wireshark?</a:t>
            </a:r>
          </a:p>
          <a:p>
            <a:r>
              <a:rPr lang="en-US" dirty="0"/>
              <a:t>Starting WS and capture interfaces</a:t>
            </a:r>
          </a:p>
          <a:p>
            <a:r>
              <a:rPr lang="en-US" dirty="0"/>
              <a:t>Source and destination IP addresses (layer 3)</a:t>
            </a:r>
          </a:p>
          <a:p>
            <a:r>
              <a:rPr lang="en-US" dirty="0"/>
              <a:t>Source and destination MAC addresses (Layer 2)</a:t>
            </a:r>
          </a:p>
          <a:p>
            <a:r>
              <a:rPr lang="en-US" dirty="0"/>
              <a:t>Customizing columns</a:t>
            </a:r>
          </a:p>
          <a:p>
            <a:r>
              <a:rPr lang="en-US" dirty="0"/>
              <a:t>Local vs remote networks</a:t>
            </a:r>
          </a:p>
          <a:p>
            <a:r>
              <a:rPr lang="en-US" dirty="0"/>
              <a:t>Broadcast addresses</a:t>
            </a:r>
          </a:p>
        </p:txBody>
      </p:sp>
    </p:spTree>
    <p:extLst>
      <p:ext uri="{BB962C8B-B14F-4D97-AF65-F5344CB8AC3E}">
        <p14:creationId xmlns:p14="http://schemas.microsoft.com/office/powerpoint/2010/main" val="23859425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C1A1C5D3-C053-4EE9-BE1A-419B6E27CC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A3473CF9-37EB-43E7-89EF-D2D1C53D1DA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903615" y="221673"/>
            <a:ext cx="8384770" cy="1332634"/>
          </a:xfrm>
          <a:prstGeom prst="rect">
            <a:avLst/>
          </a:prstGeom>
          <a:ln w="12700">
            <a:solidFill>
              <a:srgbClr val="E1E1E1"/>
            </a:solidFill>
          </a:ln>
          <a:effectLst>
            <a:outerShdw blurRad="50800" dist="38100" dir="2700000" algn="tl" rotWithShape="0">
              <a:schemeClr val="bg2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B35A883-B60F-B0CF-2E66-180FD3174E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03121" y="310343"/>
            <a:ext cx="7985759" cy="868823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4000" kern="1200">
                <a:solidFill>
                  <a:schemeClr val="tx1"/>
                </a:solidFill>
                <a:latin typeface="+mj-lt"/>
                <a:ea typeface="+mj-ea"/>
                <a:cs typeface="+mj-cs"/>
              </a:rPr>
              <a:t>CMD</a:t>
            </a:r>
          </a:p>
        </p:txBody>
      </p:sp>
      <p:sp>
        <p:nvSpPr>
          <p:cNvPr id="15" name="Rectangle: Rounded Corners 14">
            <a:extLst>
              <a:ext uri="{FF2B5EF4-FFF2-40B4-BE49-F238E27FC236}">
                <a16:creationId xmlns:a16="http://schemas.microsoft.com/office/drawing/2014/main" id="{586B4EF9-43BA-4655-A6FF-1D8E21574C9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483110" y="1211407"/>
            <a:ext cx="7225780" cy="685800"/>
          </a:xfrm>
          <a:prstGeom prst="roundRect">
            <a:avLst>
              <a:gd name="adj" fmla="val 0"/>
            </a:avLst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6099C8-5A95-2B63-C6BE-40BA3755C88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615738" y="1263807"/>
            <a:ext cx="6960524" cy="598516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 algn="ctr">
              <a:buNone/>
            </a:pPr>
            <a:br>
              <a:rPr lang="en-US" sz="1700" kern="1200">
                <a:solidFill>
                  <a:schemeClr val="bg1"/>
                </a:solidFill>
                <a:latin typeface="+mn-lt"/>
                <a:ea typeface="+mn-ea"/>
                <a:cs typeface="+mn-cs"/>
              </a:rPr>
            </a:br>
            <a:endParaRPr lang="en-US" sz="1700" kern="1200"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A26A1DD-3AFE-EB7F-B34B-40E2E864BB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10452" y="2139484"/>
            <a:ext cx="6771095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473774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101010 data lines to infinity">
            <a:extLst>
              <a:ext uri="{FF2B5EF4-FFF2-40B4-BE49-F238E27FC236}">
                <a16:creationId xmlns:a16="http://schemas.microsoft.com/office/drawing/2014/main" id="{AD2BA775-4256-95D7-36D9-78E7353B9A19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312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FC4D3-23C0-1606-546D-9DFB94C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Basic Binary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7396-3D35-CBC4-DE80-8ED065A9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1700">
                <a:solidFill>
                  <a:schemeClr val="bg1"/>
                </a:solidFill>
              </a:rPr>
              <a:t>Base 2</a:t>
            </a:r>
          </a:p>
          <a:p>
            <a:r>
              <a:rPr lang="en-US" sz="1700">
                <a:solidFill>
                  <a:schemeClr val="bg1"/>
                </a:solidFill>
              </a:rPr>
              <a:t>A single binary bit has two possible states. “on” or “off”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On = 1</a:t>
            </a:r>
          </a:p>
          <a:p>
            <a:pPr lvl="1"/>
            <a:r>
              <a:rPr lang="en-US" sz="1700">
                <a:solidFill>
                  <a:schemeClr val="bg1"/>
                </a:solidFill>
              </a:rPr>
              <a:t>Off = 0</a:t>
            </a:r>
          </a:p>
          <a:p>
            <a:endParaRPr lang="en-US" sz="1700">
              <a:solidFill>
                <a:schemeClr val="bg1"/>
              </a:solidFill>
            </a:endParaRPr>
          </a:p>
          <a:p>
            <a:r>
              <a:rPr lang="en-US" sz="1700">
                <a:solidFill>
                  <a:schemeClr val="bg1"/>
                </a:solidFill>
              </a:rPr>
              <a:t>This means there are two possibilities with a single bit. 0 or 1</a:t>
            </a:r>
            <a:br>
              <a:rPr lang="en-US" sz="1700">
                <a:solidFill>
                  <a:schemeClr val="bg1"/>
                </a:solidFill>
              </a:rPr>
            </a:br>
            <a:br>
              <a:rPr lang="en-US" sz="1700">
                <a:solidFill>
                  <a:schemeClr val="bg1"/>
                </a:solidFill>
              </a:rPr>
            </a:br>
            <a:endParaRPr lang="en-US" sz="17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105727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Slide Background">
            <a:extLst>
              <a:ext uri="{FF2B5EF4-FFF2-40B4-BE49-F238E27FC236}">
                <a16:creationId xmlns:a16="http://schemas.microsoft.com/office/drawing/2014/main" id="{9F7D5CDA-D291-4307-BF55-1381FED296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5" name="Picture 4" descr="Computer code representation.">
            <a:extLst>
              <a:ext uri="{FF2B5EF4-FFF2-40B4-BE49-F238E27FC236}">
                <a16:creationId xmlns:a16="http://schemas.microsoft.com/office/drawing/2014/main" id="{0ACC9C89-8E4F-843A-EED4-9575FA7C485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1183" r="19096"/>
          <a:stretch/>
        </p:blipFill>
        <p:spPr>
          <a:xfrm>
            <a:off x="6103027" y="10"/>
            <a:ext cx="6088971" cy="6857990"/>
          </a:xfrm>
          <a:prstGeom prst="rect">
            <a:avLst/>
          </a:prstGeom>
        </p:spPr>
      </p:pic>
      <p:sp useBgFill="1">
        <p:nvSpPr>
          <p:cNvPr id="16" name="Rectangle 10">
            <a:extLst>
              <a:ext uri="{FF2B5EF4-FFF2-40B4-BE49-F238E27FC236}">
                <a16:creationId xmlns:a16="http://schemas.microsoft.com/office/drawing/2014/main" id="{59B296B9-C5A5-4E4F-9B60-C907B5F14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D0300FD3-5AF1-6305-15FA-9078072672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103025" cy="2285995"/>
          </a:xfrm>
          <a:prstGeom prst="rect">
            <a:avLst/>
          </a:prstGeom>
          <a:ln>
            <a:noFill/>
          </a:ln>
          <a:effectLst>
            <a:outerShdw blurRad="254000" dist="127000" dir="5460000" sx="92000" sy="92000" algn="t" rotWithShape="0">
              <a:srgbClr val="000000">
                <a:alpha val="3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FC4D3-23C0-1606-546D-9DFB94C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61801" y="328512"/>
            <a:ext cx="4778387" cy="1628970"/>
          </a:xfrm>
        </p:spPr>
        <p:txBody>
          <a:bodyPr anchor="ctr">
            <a:normAutofit/>
          </a:bodyPr>
          <a:lstStyle/>
          <a:p>
            <a:r>
              <a:rPr lang="en-US" sz="4000"/>
              <a:t>Basic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7396-3D35-CBC4-DE80-8ED065A9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7472" y="2470827"/>
            <a:ext cx="4974085" cy="3788240"/>
          </a:xfrm>
        </p:spPr>
        <p:txBody>
          <a:bodyPr anchor="ctr">
            <a:normAutofit/>
          </a:bodyPr>
          <a:lstStyle/>
          <a:p>
            <a:r>
              <a:rPr lang="en-US" sz="1600" dirty="0"/>
              <a:t>What if you have two binary bits?</a:t>
            </a:r>
          </a:p>
          <a:p>
            <a:endParaRPr lang="en-US" sz="1600" dirty="0"/>
          </a:p>
          <a:p>
            <a:r>
              <a:rPr lang="en-US" sz="1600" dirty="0"/>
              <a:t>You now have four possible states, or combinations of 0’s and 1’s:</a:t>
            </a:r>
          </a:p>
          <a:p>
            <a:endParaRPr lang="en-US" sz="1600" dirty="0"/>
          </a:p>
          <a:p>
            <a:pPr lvl="1"/>
            <a:r>
              <a:rPr lang="en-US" sz="1600" dirty="0"/>
              <a:t>00</a:t>
            </a:r>
          </a:p>
          <a:p>
            <a:pPr lvl="1"/>
            <a:r>
              <a:rPr lang="en-US" sz="1600" dirty="0"/>
              <a:t>01</a:t>
            </a:r>
          </a:p>
          <a:p>
            <a:pPr lvl="1"/>
            <a:r>
              <a:rPr lang="en-US" sz="1600" dirty="0"/>
              <a:t>10</a:t>
            </a:r>
          </a:p>
          <a:p>
            <a:pPr lvl="1"/>
            <a:r>
              <a:rPr lang="en-US" sz="1600" dirty="0"/>
              <a:t>11</a:t>
            </a:r>
          </a:p>
          <a:p>
            <a:pPr lvl="1"/>
            <a:endParaRPr lang="en-US" sz="1600" dirty="0"/>
          </a:p>
          <a:p>
            <a:r>
              <a:rPr lang="en-US" sz="1600" dirty="0"/>
              <a:t>You have 4 possibilities with two bits. (4 unique combinations)</a:t>
            </a:r>
            <a:br>
              <a:rPr lang="en-US" sz="1600" dirty="0"/>
            </a:b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19383424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Slide Background">
            <a:extLst>
              <a:ext uri="{FF2B5EF4-FFF2-40B4-BE49-F238E27FC236}">
                <a16:creationId xmlns:a16="http://schemas.microsoft.com/office/drawing/2014/main" id="{B210AC1D-4063-4C6E-9528-FA9C4C0C18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8" name="Rectangle 10">
            <a:extLst>
              <a:ext uri="{FF2B5EF4-FFF2-40B4-BE49-F238E27FC236}">
                <a16:creationId xmlns:a16="http://schemas.microsoft.com/office/drawing/2014/main" id="{02F8C595-E68C-4306-AED8-DC7826A0A5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1416414" cy="6858000"/>
          </a:xfrm>
          <a:prstGeom prst="rect">
            <a:avLst/>
          </a:prstGeom>
          <a:ln>
            <a:noFill/>
          </a:ln>
          <a:effectLst>
            <a:outerShdw blurRad="889000" dist="406400" dir="21540000" sx="90000" sy="90000" algn="t" rotWithShape="0">
              <a:srgbClr val="000000">
                <a:alpha val="2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FC4D3-23C0-1606-546D-9DFB94C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03409" y="762001"/>
            <a:ext cx="4156512" cy="1708244"/>
          </a:xfrm>
        </p:spPr>
        <p:txBody>
          <a:bodyPr anchor="ctr">
            <a:normAutofit/>
          </a:bodyPr>
          <a:lstStyle/>
          <a:p>
            <a:r>
              <a:rPr lang="en-US" sz="4000"/>
              <a:t>Basic Binary</a:t>
            </a:r>
          </a:p>
        </p:txBody>
      </p:sp>
      <p:pic>
        <p:nvPicPr>
          <p:cNvPr id="19" name="Picture 4" descr="CPU with binary numbers and blueprint">
            <a:extLst>
              <a:ext uri="{FF2B5EF4-FFF2-40B4-BE49-F238E27FC236}">
                <a16:creationId xmlns:a16="http://schemas.microsoft.com/office/drawing/2014/main" id="{C905A778-DC26-BBAE-3636-33CAC795546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7950" r="22050"/>
          <a:stretch/>
        </p:blipFill>
        <p:spPr>
          <a:xfrm>
            <a:off x="-1" y="-2"/>
            <a:ext cx="6096001" cy="685800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7396-3D35-CBC4-DE80-8ED065A9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03409" y="2470245"/>
            <a:ext cx="4156512" cy="3769835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600" dirty="0"/>
              <a:t>What if you have three binary bits?</a:t>
            </a:r>
          </a:p>
          <a:p>
            <a:endParaRPr lang="en-US" sz="1600" dirty="0"/>
          </a:p>
          <a:p>
            <a:r>
              <a:rPr lang="en-US" sz="1600" dirty="0"/>
              <a:t>You now have eight possible states, or combinations of 0’s and 1’s:</a:t>
            </a:r>
          </a:p>
          <a:p>
            <a:pPr lvl="1"/>
            <a:r>
              <a:rPr lang="en-US" sz="1600" dirty="0"/>
              <a:t>000</a:t>
            </a:r>
          </a:p>
          <a:p>
            <a:pPr lvl="1"/>
            <a:r>
              <a:rPr lang="en-US" sz="1600" dirty="0"/>
              <a:t>001</a:t>
            </a:r>
          </a:p>
          <a:p>
            <a:pPr lvl="1"/>
            <a:r>
              <a:rPr lang="en-US" sz="1600" dirty="0"/>
              <a:t>010</a:t>
            </a:r>
          </a:p>
          <a:p>
            <a:pPr lvl="1"/>
            <a:r>
              <a:rPr lang="en-US" sz="1600" dirty="0"/>
              <a:t>011</a:t>
            </a:r>
          </a:p>
          <a:p>
            <a:pPr lvl="1"/>
            <a:r>
              <a:rPr lang="en-US" sz="1600" dirty="0"/>
              <a:t>100</a:t>
            </a:r>
          </a:p>
          <a:p>
            <a:pPr lvl="1"/>
            <a:r>
              <a:rPr lang="en-US" sz="1600" dirty="0"/>
              <a:t>101</a:t>
            </a:r>
          </a:p>
          <a:p>
            <a:pPr lvl="1"/>
            <a:r>
              <a:rPr lang="en-US" sz="1600" dirty="0"/>
              <a:t>110</a:t>
            </a:r>
          </a:p>
          <a:p>
            <a:pPr lvl="1"/>
            <a:r>
              <a:rPr lang="en-US" sz="1600" dirty="0"/>
              <a:t>111</a:t>
            </a:r>
          </a:p>
          <a:p>
            <a:pPr lvl="1"/>
            <a:endParaRPr lang="en-US" sz="1600" dirty="0"/>
          </a:p>
          <a:p>
            <a:r>
              <a:rPr lang="en-US" sz="1600" dirty="0"/>
              <a:t>You have 8 possibilities with three bits. (Eight unique combinations)</a:t>
            </a:r>
          </a:p>
        </p:txBody>
      </p:sp>
    </p:spTree>
    <p:extLst>
      <p:ext uri="{BB962C8B-B14F-4D97-AF65-F5344CB8AC3E}">
        <p14:creationId xmlns:p14="http://schemas.microsoft.com/office/powerpoint/2010/main" val="18190200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C4D3-23C0-1606-546D-9DFB94C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76693" y="741391"/>
            <a:ext cx="4355265" cy="1616203"/>
          </a:xfrm>
        </p:spPr>
        <p:txBody>
          <a:bodyPr anchor="b">
            <a:normAutofit/>
          </a:bodyPr>
          <a:lstStyle/>
          <a:p>
            <a:r>
              <a:rPr lang="en-US" sz="3200"/>
              <a:t>Basic Binary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7396-3D35-CBC4-DE80-8ED065A9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76692" y="2533476"/>
            <a:ext cx="4355265" cy="3447832"/>
          </a:xfrm>
        </p:spPr>
        <p:txBody>
          <a:bodyPr anchor="t">
            <a:normAutofit fontScale="92500" lnSpcReduction="10000"/>
          </a:bodyPr>
          <a:lstStyle/>
          <a:p>
            <a:r>
              <a:rPr lang="en-US" sz="1800" dirty="0"/>
              <a:t>This doubles with each binary bit that you add:</a:t>
            </a:r>
          </a:p>
          <a:p>
            <a:pPr lvl="1"/>
            <a:r>
              <a:rPr lang="en-US" sz="1800" dirty="0"/>
              <a:t>1 bit = 2 combinations</a:t>
            </a:r>
          </a:p>
          <a:p>
            <a:pPr lvl="1"/>
            <a:r>
              <a:rPr lang="en-US" sz="1800" dirty="0"/>
              <a:t>2 bits = 4 combinations</a:t>
            </a:r>
          </a:p>
          <a:p>
            <a:pPr lvl="1"/>
            <a:r>
              <a:rPr lang="en-US" sz="1800" dirty="0"/>
              <a:t>3 bits = 8 combinations</a:t>
            </a:r>
          </a:p>
          <a:p>
            <a:pPr lvl="1"/>
            <a:r>
              <a:rPr lang="en-US" sz="1800" dirty="0"/>
              <a:t>4 bits = 16</a:t>
            </a:r>
          </a:p>
          <a:p>
            <a:pPr lvl="1"/>
            <a:r>
              <a:rPr lang="en-US" sz="1800" dirty="0"/>
              <a:t>5 bits = 32</a:t>
            </a:r>
          </a:p>
          <a:p>
            <a:pPr lvl="1"/>
            <a:r>
              <a:rPr lang="en-US" sz="1800" dirty="0"/>
              <a:t>6 bits = 64</a:t>
            </a:r>
          </a:p>
          <a:p>
            <a:pPr lvl="1"/>
            <a:r>
              <a:rPr lang="en-US" sz="1800" dirty="0"/>
              <a:t>…</a:t>
            </a:r>
          </a:p>
          <a:p>
            <a:pPr lvl="1"/>
            <a:endParaRPr lang="en-US" sz="1800" dirty="0"/>
          </a:p>
          <a:p>
            <a:r>
              <a:rPr lang="en-US" sz="1800" dirty="0"/>
              <a:t>These are powers of two.</a:t>
            </a:r>
            <a:br>
              <a:rPr lang="en-US" sz="1800" dirty="0"/>
            </a:br>
            <a:endParaRPr lang="en-US" sz="1800" dirty="0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B72A6695-902A-26DB-8F98-7F10A61A12EB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5305" r="15360" b="-1"/>
          <a:stretch/>
        </p:blipFill>
        <p:spPr>
          <a:xfrm>
            <a:off x="6096000" y="10"/>
            <a:ext cx="6095999" cy="6857990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AE3A741D-C19B-960A-5803-1C58871478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8369424" y="3028872"/>
            <a:ext cx="1559464" cy="6106313"/>
          </a:xfrm>
          <a:prstGeom prst="rect">
            <a:avLst/>
          </a:prstGeom>
          <a:gradFill>
            <a:gsLst>
              <a:gs pos="0">
                <a:schemeClr val="accent5">
                  <a:alpha val="77000"/>
                </a:schemeClr>
              </a:gs>
              <a:gs pos="57000">
                <a:schemeClr val="accent5">
                  <a:lumMod val="60000"/>
                  <a:lumOff val="40000"/>
                  <a:alpha val="0"/>
                </a:schemeClr>
              </a:gs>
            </a:gsLst>
            <a:lin ang="111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C3A50E9-9119-7BC3-083B-2D84CCC78E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015441" y="-3760"/>
            <a:ext cx="2176557" cy="6857999"/>
          </a:xfrm>
          <a:prstGeom prst="rect">
            <a:avLst/>
          </a:prstGeom>
          <a:gradFill flip="none" rotWithShape="1">
            <a:gsLst>
              <a:gs pos="0">
                <a:schemeClr val="accent2"/>
              </a:gs>
              <a:gs pos="40000">
                <a:schemeClr val="accent2">
                  <a:alpha val="0"/>
                </a:schemeClr>
              </a:gs>
            </a:gsLst>
            <a:lin ang="11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C39DE25-0E4E-0AA7-0932-1D78C23727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6096000" y="5502302"/>
            <a:ext cx="6106314" cy="1359456"/>
          </a:xfrm>
          <a:prstGeom prst="rect">
            <a:avLst/>
          </a:prstGeom>
          <a:gradFill flip="none" rotWithShape="1">
            <a:gsLst>
              <a:gs pos="0">
                <a:schemeClr val="accent2">
                  <a:alpha val="89000"/>
                </a:schemeClr>
              </a:gs>
              <a:gs pos="38000">
                <a:schemeClr val="accent5">
                  <a:lumMod val="60000"/>
                  <a:lumOff val="40000"/>
                  <a:alpha val="0"/>
                </a:schemeClr>
              </a:gs>
            </a:gsLst>
            <a:lin ang="4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D6EA299-0840-6DEA-E670-C49AEBC87E8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9026892" y="2939627"/>
            <a:ext cx="3162908" cy="3914612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60000"/>
                  <a:lumOff val="40000"/>
                </a:schemeClr>
              </a:gs>
              <a:gs pos="51000">
                <a:schemeClr val="accent5">
                  <a:lumMod val="60000"/>
                  <a:lumOff val="40000"/>
                  <a:alpha val="0"/>
                </a:schemeClr>
              </a:gs>
            </a:gsLst>
            <a:path path="circle">
              <a:fillToRect r="100000" b="100000"/>
            </a:path>
            <a:tileRect l="-100000" t="-100000"/>
          </a:gradFill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574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!!Rectangle">
            <a:extLst>
              <a:ext uri="{FF2B5EF4-FFF2-40B4-BE49-F238E27FC236}">
                <a16:creationId xmlns:a16="http://schemas.microsoft.com/office/drawing/2014/main" id="{7C432AFE-B3D2-4BFF-BF8F-96C27AFF1A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4" descr="Programming data on computer monitor">
            <a:extLst>
              <a:ext uri="{FF2B5EF4-FFF2-40B4-BE49-F238E27FC236}">
                <a16:creationId xmlns:a16="http://schemas.microsoft.com/office/drawing/2014/main" id="{865331F6-0958-0663-AF17-7D9811E46D8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alphaModFix amt="40000"/>
          </a:blip>
          <a:srcRect t="12054" b="3677"/>
          <a:stretch/>
        </p:blipFill>
        <p:spPr>
          <a:xfrm>
            <a:off x="20" y="10"/>
            <a:ext cx="12191979" cy="685799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07FC4D3-23C0-1606-546D-9DFB94C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1249" y="941832"/>
            <a:ext cx="10506456" cy="2057400"/>
          </a:xfrm>
        </p:spPr>
        <p:txBody>
          <a:bodyPr anchor="b">
            <a:normAutofit/>
          </a:bodyPr>
          <a:lstStyle/>
          <a:p>
            <a:r>
              <a:rPr lang="en-US" sz="5000">
                <a:solidFill>
                  <a:schemeClr val="bg1"/>
                </a:solidFill>
              </a:rPr>
              <a:t>An IP Address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F2F604E-43BE-4DC3-B983-E071523364F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>
            <a:off x="1120140" y="346791"/>
            <a:ext cx="146304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08C9B587-E65E-4B52-B37C-ABEBB6E879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41248" y="3241202"/>
            <a:ext cx="10506456" cy="18288"/>
          </a:xfrm>
          <a:prstGeom prst="rect">
            <a:avLst/>
          </a:prstGeom>
          <a:solidFill>
            <a:schemeClr val="bg1"/>
          </a:solidFill>
          <a:ln w="317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7396-3D35-CBC4-DE80-8ED065A9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41248" y="3502152"/>
            <a:ext cx="10506456" cy="2670048"/>
          </a:xfrm>
        </p:spPr>
        <p:txBody>
          <a:bodyPr>
            <a:normAutofit/>
          </a:bodyPr>
          <a:lstStyle/>
          <a:p>
            <a:r>
              <a:rPr lang="en-US" sz="2000">
                <a:solidFill>
                  <a:schemeClr val="bg1"/>
                </a:solidFill>
              </a:rPr>
              <a:t>32 binary bits long (2^32)</a:t>
            </a:r>
          </a:p>
          <a:p>
            <a:r>
              <a:rPr lang="en-US" sz="2000" b="1">
                <a:solidFill>
                  <a:schemeClr val="bg1"/>
                </a:solidFill>
              </a:rPr>
              <a:t>Represented for humans </a:t>
            </a:r>
            <a:r>
              <a:rPr lang="en-US" sz="2000">
                <a:solidFill>
                  <a:schemeClr val="bg1"/>
                </a:solidFill>
              </a:rPr>
              <a:t>in dotted decimal (4 octets)</a:t>
            </a:r>
          </a:p>
          <a:p>
            <a:endParaRPr lang="en-US" sz="2000">
              <a:solidFill>
                <a:schemeClr val="bg1"/>
              </a:solidFill>
            </a:endParaRPr>
          </a:p>
          <a:p>
            <a:r>
              <a:rPr lang="en-US" sz="2000">
                <a:solidFill>
                  <a:schemeClr val="bg1"/>
                </a:solidFill>
              </a:rPr>
              <a:t>This:			192.168.20.1 </a:t>
            </a:r>
            <a:br>
              <a:rPr lang="en-US" sz="2000">
                <a:solidFill>
                  <a:schemeClr val="bg1"/>
                </a:solidFill>
              </a:rPr>
            </a:br>
            <a:br>
              <a:rPr lang="en-US" sz="2000">
                <a:solidFill>
                  <a:schemeClr val="bg1"/>
                </a:solidFill>
              </a:rPr>
            </a:br>
            <a:r>
              <a:rPr lang="en-US" sz="2000">
                <a:solidFill>
                  <a:schemeClr val="bg1"/>
                </a:solidFill>
              </a:rPr>
              <a:t>Is really this:	11000000.10101000.00010100.00000001</a:t>
            </a:r>
            <a:br>
              <a:rPr lang="en-US" sz="2000">
                <a:solidFill>
                  <a:schemeClr val="bg1"/>
                </a:solidFill>
              </a:rPr>
            </a:br>
            <a:br>
              <a:rPr lang="en-US" sz="2000">
                <a:solidFill>
                  <a:schemeClr val="bg1"/>
                </a:solidFill>
              </a:rPr>
            </a:br>
            <a:endParaRPr lang="en-US" sz="200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675599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DAF1966E-FD40-4A4A-B61B-C4DF7FA05F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047BFA19-D45E-416B-A404-7AF2F3F270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58209" y="0"/>
            <a:ext cx="11167447" cy="2018806"/>
          </a:xfrm>
          <a:prstGeom prst="rect">
            <a:avLst/>
          </a:prstGeom>
          <a:ln w="9525">
            <a:solidFill>
              <a:srgbClr val="E1E1E1"/>
            </a:solidFill>
          </a:ln>
          <a:effectLst>
            <a:outerShdw blurRad="50800" dist="38100" dir="2700000" algn="tl" rotWithShape="0">
              <a:schemeClr val="bg1">
                <a:lumMod val="85000"/>
                <a:alpha val="50000"/>
              </a:scheme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8E0105E7-23DB-4CF2-8258-FF47C7620F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66928" y="0"/>
            <a:ext cx="11155680" cy="2011680"/>
          </a:xfrm>
          <a:prstGeom prst="rect">
            <a:avLst/>
          </a:prstGeom>
          <a:ln w="9525"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07FC4D3-23C0-1606-546D-9DFB94C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15568" y="548640"/>
            <a:ext cx="10168128" cy="1179576"/>
          </a:xfrm>
        </p:spPr>
        <p:txBody>
          <a:bodyPr>
            <a:normAutofit/>
          </a:bodyPr>
          <a:lstStyle/>
          <a:p>
            <a:r>
              <a:rPr lang="en-US" sz="4000"/>
              <a:t>An IP Address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74B4F7D-14B2-478B-8BF5-01E4E0C5D2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98834" y="758952"/>
            <a:ext cx="128016" cy="7040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7396-3D35-CBC4-DE80-8ED065A9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15568" y="2481943"/>
            <a:ext cx="10168128" cy="3695020"/>
          </a:xfrm>
        </p:spPr>
        <p:txBody>
          <a:bodyPr>
            <a:normAutofit/>
          </a:bodyPr>
          <a:lstStyle/>
          <a:p>
            <a:r>
              <a:rPr lang="en-US" sz="2200"/>
              <a:t>32 binary bits long</a:t>
            </a:r>
          </a:p>
          <a:p>
            <a:r>
              <a:rPr lang="en-US" sz="2200"/>
              <a:t>Represented in dotted decimal (4 octets)</a:t>
            </a:r>
          </a:p>
          <a:p>
            <a:endParaRPr lang="en-US" sz="2200"/>
          </a:p>
          <a:p>
            <a:r>
              <a:rPr lang="en-US" sz="2200"/>
              <a:t>This:			192.168.20.1 </a:t>
            </a:r>
            <a:br>
              <a:rPr lang="en-US" sz="2200"/>
            </a:br>
            <a:br>
              <a:rPr lang="en-US" sz="2200"/>
            </a:br>
            <a:r>
              <a:rPr lang="en-US" sz="2200"/>
              <a:t>Is really this:	11000000.10101000.00010100.00000001</a:t>
            </a:r>
            <a:br>
              <a:rPr lang="en-US" sz="2200"/>
            </a:br>
            <a:br>
              <a:rPr lang="en-US" sz="2200"/>
            </a:br>
            <a:r>
              <a:rPr lang="en-US" sz="2200"/>
              <a:t>Actually, it’s really 11000000101010000001010000000001</a:t>
            </a:r>
          </a:p>
        </p:txBody>
      </p:sp>
    </p:spTree>
    <p:extLst>
      <p:ext uri="{BB962C8B-B14F-4D97-AF65-F5344CB8AC3E}">
        <p14:creationId xmlns:p14="http://schemas.microsoft.com/office/powerpoint/2010/main" val="13106494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FC4D3-23C0-1606-546D-9DFB94CF7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60682"/>
            <a:ext cx="3411071" cy="3047235"/>
          </a:xfrm>
        </p:spPr>
        <p:txBody>
          <a:bodyPr anchor="t">
            <a:normAutofit/>
          </a:bodyPr>
          <a:lstStyle/>
          <a:p>
            <a:r>
              <a:rPr lang="en-US" sz="3200"/>
              <a:t>A subnet mask</a:t>
            </a:r>
            <a:br>
              <a:rPr lang="en-US" sz="3200"/>
            </a:br>
            <a:r>
              <a:rPr lang="en-US" sz="3200"/>
              <a:t>Identifies the the network portion of the address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ABB7396-3D35-CBC4-DE80-8ED065A92B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48087" y="1035843"/>
            <a:ext cx="5793134" cy="4945857"/>
          </a:xfrm>
        </p:spPr>
        <p:txBody>
          <a:bodyPr>
            <a:normAutofit/>
          </a:bodyPr>
          <a:lstStyle/>
          <a:p>
            <a:r>
              <a:rPr lang="en-US" sz="1900"/>
              <a:t>IP address:			192.168.20.1 </a:t>
            </a:r>
          </a:p>
          <a:p>
            <a:r>
              <a:rPr lang="en-US" sz="1900"/>
              <a:t>Subnet mask:		255.255.255.0</a:t>
            </a:r>
          </a:p>
          <a:p>
            <a:endParaRPr lang="en-US" sz="1900"/>
          </a:p>
          <a:p>
            <a:r>
              <a:rPr lang="en-US" sz="1900"/>
              <a:t>IP address:		11000000.10101000.00010100.00000001</a:t>
            </a:r>
          </a:p>
          <a:p>
            <a:r>
              <a:rPr lang="en-US" sz="1900"/>
              <a:t>Subnet mask:	11111111.11111111.11111111.00000000</a:t>
            </a:r>
            <a:br>
              <a:rPr lang="en-US" sz="1900"/>
            </a:br>
            <a:r>
              <a:rPr lang="en-US" sz="1900"/>
              <a:t>			(24 ones followed by 8 zeros)</a:t>
            </a:r>
          </a:p>
          <a:p>
            <a:endParaRPr lang="en-US" sz="1900"/>
          </a:p>
          <a:p>
            <a:r>
              <a:rPr lang="en-US" sz="1900"/>
              <a:t>NOTE: 255.255.255.0 can also be written as simply /24.</a:t>
            </a:r>
            <a:br>
              <a:rPr lang="en-US" sz="1900"/>
            </a:br>
            <a:r>
              <a:rPr lang="en-US" sz="1900"/>
              <a:t>Example: 192.168.20.1 /24</a:t>
            </a:r>
            <a:br>
              <a:rPr lang="en-US" sz="1900"/>
            </a:br>
            <a:r>
              <a:rPr lang="en-US" sz="1900"/>
              <a:t>(This is called the “network prefix” or “CIDR notation.”</a:t>
            </a: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62EF589D-1946-AC37-0BAA-9A9E3E5E71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-5025" y="6737718"/>
            <a:ext cx="12207200" cy="123363"/>
            <a:chOff x="-5025" y="6737718"/>
            <a:chExt cx="12207200" cy="123363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CD888693-6C18-882C-73B2-7F2C4E4E06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5400000" flipH="1">
              <a:off x="6036894" y="695800"/>
              <a:ext cx="123362" cy="12207199"/>
            </a:xfrm>
            <a:prstGeom prst="rect">
              <a:avLst/>
            </a:prstGeom>
            <a:gradFill>
              <a:gsLst>
                <a:gs pos="0">
                  <a:schemeClr val="accent5"/>
                </a:gs>
                <a:gs pos="100000">
                  <a:schemeClr val="accent2"/>
                </a:gs>
              </a:gsLst>
              <a:lin ang="18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88ACC3AC-8A38-9C97-5A5E-4F5F4772CD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 rot="16200000">
              <a:off x="9176406" y="3835311"/>
              <a:ext cx="123362" cy="5928176"/>
            </a:xfrm>
            <a:prstGeom prst="rect">
              <a:avLst/>
            </a:prstGeom>
            <a:gradFill>
              <a:gsLst>
                <a:gs pos="19000">
                  <a:schemeClr val="accent5">
                    <a:alpha val="0"/>
                  </a:schemeClr>
                </a:gs>
                <a:gs pos="100000">
                  <a:schemeClr val="accent5">
                    <a:lumMod val="60000"/>
                    <a:lumOff val="40000"/>
                  </a:schemeClr>
                </a:gs>
              </a:gsLst>
              <a:lin ang="600000" scaled="0"/>
            </a:gra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78770829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1452</TotalTime>
  <Words>487</Words>
  <Application>Microsoft Office PowerPoint</Application>
  <PresentationFormat>Widescreen</PresentationFormat>
  <Paragraphs>118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9" baseType="lpstr">
      <vt:lpstr>Arial</vt:lpstr>
      <vt:lpstr>Calibri</vt:lpstr>
      <vt:lpstr>Calibri Light</vt:lpstr>
      <vt:lpstr>Office Theme</vt:lpstr>
      <vt:lpstr>IP Addresses</vt:lpstr>
      <vt:lpstr>CMD</vt:lpstr>
      <vt:lpstr>Basic Binary</vt:lpstr>
      <vt:lpstr>Basic Binary</vt:lpstr>
      <vt:lpstr>Basic Binary</vt:lpstr>
      <vt:lpstr>Basic Binary</vt:lpstr>
      <vt:lpstr>An IP Address</vt:lpstr>
      <vt:lpstr>An IP Address</vt:lpstr>
      <vt:lpstr>A subnet mask Identifies the the network portion of the address</vt:lpstr>
      <vt:lpstr>A subnet mask</vt:lpstr>
      <vt:lpstr>Same network?</vt:lpstr>
      <vt:lpstr>Same network?</vt:lpstr>
      <vt:lpstr>Powers of two</vt:lpstr>
      <vt:lpstr>Convert binary to decimal</vt:lpstr>
      <vt:lpstr>Wireshark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IP Addresses</dc:title>
  <dc:creator>Richard Donnelly</dc:creator>
  <cp:lastModifiedBy>jejej</cp:lastModifiedBy>
  <cp:revision>37</cp:revision>
  <dcterms:created xsi:type="dcterms:W3CDTF">2023-01-17T14:17:04Z</dcterms:created>
  <dcterms:modified xsi:type="dcterms:W3CDTF">2025-09-06T02:30:43Z</dcterms:modified>
</cp:coreProperties>
</file>