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311" r:id="rId7"/>
    <p:sldId id="312" r:id="rId8"/>
    <p:sldId id="261" r:id="rId9"/>
    <p:sldId id="314" r:id="rId10"/>
    <p:sldId id="262" r:id="rId11"/>
    <p:sldId id="316" r:id="rId12"/>
    <p:sldId id="315" r:id="rId13"/>
    <p:sldId id="263" r:id="rId14"/>
  </p:sldIdLst>
  <p:sldSz cx="9144000" cy="5143500" type="screen16x9"/>
  <p:notesSz cx="6858000" cy="9144000"/>
  <p:embeddedFontLst>
    <p:embeddedFont>
      <p:font typeface="Comfortaa" panose="020B0604020202020204" charset="0"/>
      <p:regular r:id="rId16"/>
      <p:bold r:id="rId17"/>
    </p:embeddedFont>
    <p:embeddedFont>
      <p:font typeface="Bebas Neue" panose="020B0604020202020204" charset="0"/>
      <p:regular r:id="rId18"/>
    </p:embeddedFont>
    <p:embeddedFont>
      <p:font typeface="Source Code Pro Medium" panose="020B0604020202020204" charset="0"/>
      <p:regular r:id="rId19"/>
      <p:bold r:id="rId20"/>
      <p:italic r:id="rId21"/>
      <p:boldItalic r:id="rId22"/>
    </p:embeddedFont>
    <p:embeddedFont>
      <p:font typeface="Source Code Pro" panose="020B0604020202020204" charset="0"/>
      <p:regular r:id="rId23"/>
      <p:bold r:id="rId24"/>
      <p:italic r:id="rId25"/>
      <p:boldItalic r:id="rId26"/>
    </p:embeddedFont>
    <p:embeddedFont>
      <p:font typeface="Anaheim" panose="020B0604020202020204" charset="0"/>
      <p:regular r:id="rId27"/>
      <p:bold r:id="rId28"/>
    </p:embeddedFont>
    <p:embeddedFont>
      <p:font typeface="Fira Code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955"/>
    <a:srgbClr val="E81A81"/>
    <a:srgbClr val="FFFFFF"/>
    <a:srgbClr val="FFFF99"/>
    <a:srgbClr val="D8EFF6"/>
    <a:srgbClr val="10111A"/>
    <a:srgbClr val="F7C9BB"/>
    <a:srgbClr val="4CAE97"/>
    <a:srgbClr val="E7E7E7"/>
    <a:srgbClr val="FD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5A844-5DBF-4A86-BB08-245063D9ED44}">
  <a:tblStyle styleId="{51A5A844-5DBF-4A86-BB08-245063D9ED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15DDF7-6E6D-4E1B-8216-88C15611F8D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1620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685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3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93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632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89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93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70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55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8848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187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33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180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24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4" r:id="rId7"/>
    <p:sldLayoutId id="2147483665" r:id="rId8"/>
    <p:sldLayoutId id="2147483668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3008757" y="1441000"/>
            <a:ext cx="4773235" cy="14210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Work-Life-Rest </a:t>
            </a:r>
            <a:r>
              <a:rPr lang="en-US" dirty="0" smtClean="0">
                <a:solidFill>
                  <a:srgbClr val="E81A81"/>
                </a:solidFill>
              </a:rPr>
              <a:t>Tracker</a:t>
            </a:r>
            <a:endParaRPr dirty="0" smtClean="0">
              <a:solidFill>
                <a:srgbClr val="E81A81"/>
              </a:solidFill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1724308" y="3634025"/>
            <a:ext cx="1137253" cy="4407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EC7955"/>
                </a:solidFill>
              </a:rPr>
              <a:t>Kotlin</a:t>
            </a:r>
            <a:endParaRPr dirty="0">
              <a:solidFill>
                <a:srgbClr val="EC7955"/>
              </a:solidFill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239;p31"/>
          <p:cNvSpPr txBox="1">
            <a:spLocks/>
          </p:cNvSpPr>
          <p:nvPr/>
        </p:nvSpPr>
        <p:spPr>
          <a:xfrm>
            <a:off x="5750917" y="3962013"/>
            <a:ext cx="2327318" cy="4407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6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ru-RU" dirty="0" smtClean="0"/>
              <a:t>Паценко Роман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1073;p55"/>
          <p:cNvGrpSpPr/>
          <p:nvPr/>
        </p:nvGrpSpPr>
        <p:grpSpPr>
          <a:xfrm>
            <a:off x="1038718" y="1567350"/>
            <a:ext cx="2446804" cy="1509900"/>
            <a:chOff x="1655550" y="790900"/>
            <a:chExt cx="2510262" cy="3417671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3" name="Google Shape;1074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5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073;p55"/>
          <p:cNvGrpSpPr/>
          <p:nvPr/>
        </p:nvGrpSpPr>
        <p:grpSpPr>
          <a:xfrm>
            <a:off x="6422017" y="1305283"/>
            <a:ext cx="1652929" cy="3631434"/>
            <a:chOff x="1655550" y="790900"/>
            <a:chExt cx="2510262" cy="34176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0" name="Google Shape;1074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5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073;p55"/>
          <p:cNvGrpSpPr/>
          <p:nvPr/>
        </p:nvGrpSpPr>
        <p:grpSpPr>
          <a:xfrm>
            <a:off x="4198791" y="1305283"/>
            <a:ext cx="1652929" cy="3647785"/>
            <a:chOff x="1655550" y="790900"/>
            <a:chExt cx="2510262" cy="3417671"/>
          </a:xfrm>
          <a:solidFill>
            <a:schemeClr val="accent6">
              <a:lumMod val="75000"/>
              <a:lumOff val="25000"/>
            </a:schemeClr>
          </a:solidFill>
        </p:grpSpPr>
        <p:sp>
          <p:nvSpPr>
            <p:cNvPr id="47" name="Google Shape;1074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5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551229" y="205488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EC7955"/>
                </a:solidFill>
              </a:rPr>
              <a:t>/</a:t>
            </a:r>
            <a:r>
              <a:rPr lang="ru-RU" dirty="0" smtClean="0"/>
              <a:t>Выбери </a:t>
            </a:r>
            <a:r>
              <a:rPr lang="ru-RU" dirty="0" smtClean="0">
                <a:solidFill>
                  <a:srgbClr val="4CAE97"/>
                </a:solidFill>
              </a:rPr>
              <a:t>свою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2"/>
                </a:solidFill>
              </a:rPr>
              <a:t>сторону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321967" y="1337250"/>
            <a:ext cx="2410012" cy="3413475"/>
            <a:chOff x="719992" y="1135488"/>
            <a:chExt cx="2410012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/>
          <p:cNvSpPr txBox="1"/>
          <p:nvPr/>
        </p:nvSpPr>
        <p:spPr>
          <a:xfrm>
            <a:off x="8456514" y="41158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" name="Google Shape;492;p37"/>
          <p:cNvSpPr txBox="1"/>
          <p:nvPr/>
        </p:nvSpPr>
        <p:spPr>
          <a:xfrm>
            <a:off x="8456514" y="3969683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24" y="1688417"/>
            <a:ext cx="2296157" cy="129158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711" y="1411200"/>
            <a:ext cx="1511090" cy="33348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825" y="1409660"/>
            <a:ext cx="1501315" cy="3313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1073;p55"/>
          <p:cNvGrpSpPr/>
          <p:nvPr/>
        </p:nvGrpSpPr>
        <p:grpSpPr>
          <a:xfrm>
            <a:off x="4326991" y="1289164"/>
            <a:ext cx="3720159" cy="3683541"/>
            <a:chOff x="1655550" y="790900"/>
            <a:chExt cx="2510262" cy="3417671"/>
          </a:xfrm>
          <a:solidFill>
            <a:srgbClr val="D8EFF6"/>
          </a:solidFill>
        </p:grpSpPr>
        <p:sp>
          <p:nvSpPr>
            <p:cNvPr id="27" name="Google Shape;1074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75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073;p55"/>
          <p:cNvGrpSpPr/>
          <p:nvPr/>
        </p:nvGrpSpPr>
        <p:grpSpPr>
          <a:xfrm>
            <a:off x="757932" y="1357071"/>
            <a:ext cx="3296549" cy="2495755"/>
            <a:chOff x="1655550" y="790900"/>
            <a:chExt cx="2510262" cy="3417671"/>
          </a:xfrm>
          <a:solidFill>
            <a:schemeClr val="accent5"/>
          </a:solidFill>
        </p:grpSpPr>
        <p:sp>
          <p:nvSpPr>
            <p:cNvPr id="24" name="Google Shape;1074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75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757932" y="2932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EC7955"/>
                </a:solidFill>
              </a:rPr>
              <a:t>/</a:t>
            </a:r>
            <a:r>
              <a:rPr lang="ru-RU" dirty="0" smtClean="0"/>
              <a:t>Ну </a:t>
            </a:r>
            <a:r>
              <a:rPr lang="ru-RU" dirty="0" smtClean="0">
                <a:solidFill>
                  <a:srgbClr val="FFFF99"/>
                </a:solidFill>
              </a:rPr>
              <a:t>и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немного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кода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161489" y="114218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81860" y="424108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dirty="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718" y="1357071"/>
            <a:ext cx="3576707" cy="354772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61" y="1463463"/>
            <a:ext cx="3147397" cy="23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ru-RU" dirty="0" smtClean="0"/>
              <a:t>И что в итоге мы имеем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body" idx="1"/>
          </p:nvPr>
        </p:nvSpPr>
        <p:spPr>
          <a:xfrm>
            <a:off x="1652873" y="1290967"/>
            <a:ext cx="1833740" cy="48758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ru-RU" sz="1800" dirty="0" smtClean="0"/>
              <a:t>Получилось</a:t>
            </a:r>
            <a:endParaRPr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22162" y="1955555"/>
            <a:ext cx="3826092" cy="118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</a:t>
            </a:r>
            <a:r>
              <a:rPr lang="ru-RU" dirty="0" smtClean="0">
                <a:solidFill>
                  <a:srgbClr val="E7E7E7"/>
                </a:solidFill>
              </a:rPr>
              <a:t>Написать рабочее удобное приложение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  <a:endParaRPr lang="ru-RU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</a:t>
            </a:r>
            <a:r>
              <a:rPr lang="ru-RU" dirty="0" smtClean="0">
                <a:solidFill>
                  <a:srgbClr val="E7E7E7"/>
                </a:solidFill>
              </a:rPr>
              <a:t>Получить ценный опыт работы в </a:t>
            </a:r>
            <a:r>
              <a:rPr lang="en-US" dirty="0" smtClean="0">
                <a:solidFill>
                  <a:srgbClr val="E7E7E7"/>
                </a:solidFill>
              </a:rPr>
              <a:t>android </a:t>
            </a:r>
            <a:r>
              <a:rPr lang="ru-RU" dirty="0" smtClean="0">
                <a:solidFill>
                  <a:srgbClr val="E7E7E7"/>
                </a:solidFill>
              </a:rPr>
              <a:t>на </a:t>
            </a:r>
            <a:r>
              <a:rPr lang="en-US" dirty="0" err="1" smtClean="0">
                <a:solidFill>
                  <a:srgbClr val="E7E7E7"/>
                </a:solidFill>
              </a:rPr>
              <a:t>kotlin</a:t>
            </a:r>
            <a:r>
              <a:rPr lang="en-US" dirty="0" smtClean="0">
                <a:solidFill>
                  <a:srgbClr val="E7E7E7"/>
                </a:solidFill>
              </a:rPr>
              <a:t> </a:t>
            </a:r>
            <a:r>
              <a:rPr lang="ru-RU" dirty="0" smtClean="0">
                <a:solidFill>
                  <a:srgbClr val="E7E7E7"/>
                </a:solidFill>
              </a:rPr>
              <a:t>с </a:t>
            </a:r>
            <a:r>
              <a:rPr lang="en-US" dirty="0" smtClean="0">
                <a:solidFill>
                  <a:srgbClr val="E7E7E7"/>
                </a:solidFill>
              </a:rPr>
              <a:t>Jetpack Compose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</a:t>
            </a:r>
            <a:r>
              <a:rPr lang="ru-RU" dirty="0" smtClean="0">
                <a:solidFill>
                  <a:schemeClr val="tx1"/>
                </a:solidFill>
              </a:rPr>
              <a:t>Лучше понять корпоративную разработку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298;p32"/>
          <p:cNvSpPr txBox="1">
            <a:spLocks/>
          </p:cNvSpPr>
          <p:nvPr/>
        </p:nvSpPr>
        <p:spPr>
          <a:xfrm>
            <a:off x="5568457" y="1285264"/>
            <a:ext cx="2161552" cy="4875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Nunito Light"/>
              <a:buNone/>
            </a:pPr>
            <a:r>
              <a:rPr lang="ru-RU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ru-RU" sz="1800" dirty="0" smtClean="0"/>
              <a:t>Не получилось</a:t>
            </a:r>
            <a:endParaRPr lang="ru-RU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714790" y="3982729"/>
            <a:ext cx="5714419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</a:t>
            </a:r>
            <a:r>
              <a:rPr lang="ru-RU" dirty="0" smtClean="0"/>
              <a:t>По моему объективному личному мнению данный проект стоил того и  помог мне развить свои навыки программиста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298;p32"/>
          <p:cNvSpPr txBox="1">
            <a:spLocks/>
          </p:cNvSpPr>
          <p:nvPr/>
        </p:nvSpPr>
        <p:spPr>
          <a:xfrm>
            <a:off x="3980347" y="3324821"/>
            <a:ext cx="985663" cy="4875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Nunito Light"/>
              <a:buNone/>
            </a:pPr>
            <a:r>
              <a:rPr lang="ru-RU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ru-RU" sz="1800" dirty="0" smtClean="0"/>
              <a:t>Итог</a:t>
            </a:r>
            <a:endParaRPr lang="ru-RU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4726894" y="1978358"/>
            <a:ext cx="3844678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</a:t>
            </a:r>
            <a:r>
              <a:rPr lang="ru-RU" dirty="0" smtClean="0">
                <a:solidFill>
                  <a:srgbClr val="E7E7E7"/>
                </a:solidFill>
              </a:rPr>
              <a:t>Интегрировать </a:t>
            </a:r>
            <a:r>
              <a:rPr lang="en-US" dirty="0" smtClean="0">
                <a:solidFill>
                  <a:srgbClr val="E7E7E7"/>
                </a:solidFill>
              </a:rPr>
              <a:t>AI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  <a:endParaRPr lang="ru-RU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</a:t>
            </a:r>
            <a:r>
              <a:rPr lang="ru-RU" dirty="0" smtClean="0">
                <a:solidFill>
                  <a:schemeClr val="tx1"/>
                </a:solidFill>
              </a:rPr>
              <a:t>Продать приложение в </a:t>
            </a:r>
            <a:r>
              <a:rPr lang="en-US" dirty="0" smtClean="0">
                <a:solidFill>
                  <a:schemeClr val="tx1"/>
                </a:solidFill>
              </a:rPr>
              <a:t>Google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Google Shape;467;p37"/>
          <p:cNvSpPr/>
          <p:nvPr/>
        </p:nvSpPr>
        <p:spPr>
          <a:xfrm>
            <a:off x="330133" y="3471404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72;p37"/>
          <p:cNvSpPr/>
          <p:nvPr/>
        </p:nvSpPr>
        <p:spPr>
          <a:xfrm>
            <a:off x="764987" y="3488366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77;p37"/>
          <p:cNvSpPr/>
          <p:nvPr/>
        </p:nvSpPr>
        <p:spPr>
          <a:xfrm>
            <a:off x="413837" y="3820430"/>
            <a:ext cx="10299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7;p37"/>
          <p:cNvSpPr/>
          <p:nvPr/>
        </p:nvSpPr>
        <p:spPr>
          <a:xfrm>
            <a:off x="6161560" y="3134880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72;p37"/>
          <p:cNvSpPr/>
          <p:nvPr/>
        </p:nvSpPr>
        <p:spPr>
          <a:xfrm>
            <a:off x="6596414" y="3151842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77;p37"/>
          <p:cNvSpPr/>
          <p:nvPr/>
        </p:nvSpPr>
        <p:spPr>
          <a:xfrm>
            <a:off x="7031267" y="3170455"/>
            <a:ext cx="1029900" cy="147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89;p37"/>
          <p:cNvSpPr/>
          <p:nvPr/>
        </p:nvSpPr>
        <p:spPr>
          <a:xfrm>
            <a:off x="8168672" y="3170455"/>
            <a:ext cx="402900" cy="147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72;p37"/>
          <p:cNvSpPr/>
          <p:nvPr/>
        </p:nvSpPr>
        <p:spPr>
          <a:xfrm>
            <a:off x="7566209" y="3397454"/>
            <a:ext cx="327600" cy="147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89;p37"/>
          <p:cNvSpPr/>
          <p:nvPr/>
        </p:nvSpPr>
        <p:spPr>
          <a:xfrm>
            <a:off x="8021100" y="3397454"/>
            <a:ext cx="402900" cy="1479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677639" y="211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EC7955"/>
                </a:solidFill>
              </a:rPr>
              <a:t>/</a:t>
            </a:r>
            <a:r>
              <a:rPr lang="ru-RU" dirty="0" smtClean="0">
                <a:solidFill>
                  <a:srgbClr val="FFFFFF"/>
                </a:solidFill>
              </a:rPr>
              <a:t>Конец </a:t>
            </a: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презентации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253396" y="1437806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253396" y="4017959"/>
            <a:ext cx="1814038" cy="885262"/>
            <a:chOff x="880714" y="3731738"/>
            <a:chExt cx="1814038" cy="885262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61" y="1242219"/>
            <a:ext cx="4163856" cy="3718193"/>
          </a:xfrm>
          <a:prstGeom prst="rect">
            <a:avLst/>
          </a:prstGeom>
        </p:spPr>
      </p:pic>
      <p:grpSp>
        <p:nvGrpSpPr>
          <p:cNvPr id="29" name="Google Shape;550;p40"/>
          <p:cNvGrpSpPr/>
          <p:nvPr/>
        </p:nvGrpSpPr>
        <p:grpSpPr>
          <a:xfrm>
            <a:off x="6789831" y="1848660"/>
            <a:ext cx="2071332" cy="3054561"/>
            <a:chOff x="709062" y="1867674"/>
            <a:chExt cx="1855534" cy="2736326"/>
          </a:xfrm>
        </p:grpSpPr>
        <p:sp>
          <p:nvSpPr>
            <p:cNvPr id="30" name="Google Shape;551;p40"/>
            <p:cNvSpPr/>
            <p:nvPr/>
          </p:nvSpPr>
          <p:spPr>
            <a:xfrm>
              <a:off x="2272200" y="1867674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2;p40"/>
            <p:cNvSpPr/>
            <p:nvPr/>
          </p:nvSpPr>
          <p:spPr>
            <a:xfrm>
              <a:off x="1883725" y="1867674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3;p40"/>
            <p:cNvSpPr/>
            <p:nvPr/>
          </p:nvSpPr>
          <p:spPr>
            <a:xfrm>
              <a:off x="2272199" y="21825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4;p40"/>
            <p:cNvSpPr/>
            <p:nvPr/>
          </p:nvSpPr>
          <p:spPr>
            <a:xfrm>
              <a:off x="2270832" y="2506219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5;p40"/>
            <p:cNvSpPr/>
            <p:nvPr/>
          </p:nvSpPr>
          <p:spPr>
            <a:xfrm>
              <a:off x="2270832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6;p40"/>
            <p:cNvSpPr/>
            <p:nvPr/>
          </p:nvSpPr>
          <p:spPr>
            <a:xfrm>
              <a:off x="1875924" y="2841924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7;p40"/>
            <p:cNvSpPr/>
            <p:nvPr/>
          </p:nvSpPr>
          <p:spPr>
            <a:xfrm>
              <a:off x="1498568" y="283516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8;p40"/>
            <p:cNvSpPr/>
            <p:nvPr/>
          </p:nvSpPr>
          <p:spPr>
            <a:xfrm>
              <a:off x="2294034" y="3142807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9;p40"/>
            <p:cNvSpPr/>
            <p:nvPr/>
          </p:nvSpPr>
          <p:spPr>
            <a:xfrm>
              <a:off x="2294034" y="3483283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0;p40"/>
            <p:cNvSpPr/>
            <p:nvPr/>
          </p:nvSpPr>
          <p:spPr>
            <a:xfrm>
              <a:off x="2294034" y="3807207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1;p40"/>
            <p:cNvSpPr/>
            <p:nvPr/>
          </p:nvSpPr>
          <p:spPr>
            <a:xfrm>
              <a:off x="2296096" y="4126904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2;p40"/>
            <p:cNvSpPr/>
            <p:nvPr/>
          </p:nvSpPr>
          <p:spPr>
            <a:xfrm>
              <a:off x="1174510" y="2846358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4;p40"/>
            <p:cNvSpPr/>
            <p:nvPr/>
          </p:nvSpPr>
          <p:spPr>
            <a:xfrm>
              <a:off x="2024874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6;p40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7;p40"/>
            <p:cNvSpPr/>
            <p:nvPr/>
          </p:nvSpPr>
          <p:spPr>
            <a:xfrm>
              <a:off x="1083067" y="3170728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8;p40"/>
            <p:cNvSpPr/>
            <p:nvPr/>
          </p:nvSpPr>
          <p:spPr>
            <a:xfrm>
              <a:off x="1151168" y="3495097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9;p40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0;p40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1;p40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2;p40"/>
            <p:cNvSpPr/>
            <p:nvPr/>
          </p:nvSpPr>
          <p:spPr>
            <a:xfrm>
              <a:off x="1795558" y="2533533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3;p40"/>
            <p:cNvSpPr/>
            <p:nvPr/>
          </p:nvSpPr>
          <p:spPr>
            <a:xfrm>
              <a:off x="1795558" y="349182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4;p40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5;p40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6;p40"/>
            <p:cNvSpPr/>
            <p:nvPr/>
          </p:nvSpPr>
          <p:spPr>
            <a:xfrm>
              <a:off x="1594525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7;p40"/>
            <p:cNvSpPr/>
            <p:nvPr/>
          </p:nvSpPr>
          <p:spPr>
            <a:xfrm>
              <a:off x="1593625" y="3165802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8;p40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0;p40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1;p40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702;p43"/>
          <p:cNvSpPr txBox="1"/>
          <p:nvPr/>
        </p:nvSpPr>
        <p:spPr>
          <a:xfrm>
            <a:off x="1716508" y="303369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544;p39"/>
          <p:cNvSpPr txBox="1"/>
          <p:nvPr/>
        </p:nvSpPr>
        <p:spPr>
          <a:xfrm>
            <a:off x="502710" y="2515311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ru-RU" dirty="0" smtClean="0"/>
              <a:t>Постановка </a:t>
            </a:r>
            <a:r>
              <a:rPr lang="ru-RU" dirty="0" smtClean="0">
                <a:solidFill>
                  <a:srgbClr val="BD64B5"/>
                </a:solidFill>
              </a:rPr>
              <a:t>задачи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body" idx="1"/>
          </p:nvPr>
        </p:nvSpPr>
        <p:spPr>
          <a:xfrm>
            <a:off x="545187" y="1401725"/>
            <a:ext cx="1458425" cy="4875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ru-RU" sz="1800" dirty="0" smtClean="0"/>
              <a:t>Проблема</a:t>
            </a:r>
            <a:endParaRPr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914981" y="2045825"/>
            <a:ext cx="5714419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&lt;</a:t>
            </a:r>
            <a:r>
              <a:rPr lang="ru-RU" dirty="0" smtClean="0"/>
              <a:t>Часто бывает так, что уже вечер, а за день ты ничего не сделал. Или работаешь сутками и не понимаешь уже какой сегодня год. Не хватает контроля потраченного времени и совета как лучше им распоряжаться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298;p32"/>
          <p:cNvSpPr txBox="1">
            <a:spLocks/>
          </p:cNvSpPr>
          <p:nvPr/>
        </p:nvSpPr>
        <p:spPr>
          <a:xfrm>
            <a:off x="1161511" y="3188191"/>
            <a:ext cx="1458425" cy="4875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Nunito Light"/>
              <a:buNone/>
            </a:pPr>
            <a:r>
              <a:rPr lang="ru-RU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ru-RU" sz="1800" dirty="0" smtClean="0"/>
              <a:t>Решение</a:t>
            </a:r>
            <a:endParaRPr lang="ru-RU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714790" y="3805148"/>
            <a:ext cx="5714419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&lt;</a:t>
            </a:r>
            <a:r>
              <a:rPr lang="ru-RU" dirty="0" smtClean="0"/>
              <a:t>Создать </a:t>
            </a:r>
            <a:r>
              <a:rPr lang="ru-RU" dirty="0" err="1" smtClean="0"/>
              <a:t>андройд</a:t>
            </a:r>
            <a:r>
              <a:rPr lang="ru-RU" dirty="0" smtClean="0"/>
              <a:t> приложение, </a:t>
            </a:r>
            <a:r>
              <a:rPr lang="ru-RU" dirty="0">
                <a:cs typeface="Times New Roman" panose="02020603050405020304" pitchFamily="18" charset="0"/>
              </a:rPr>
              <a:t>с помощью которого можно грамотно спланировать свою жизнь, чтобы успевать делать как можно больше и при этом ментально и физически не выгорать.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&gt;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ru-RU" dirty="0" smtClean="0"/>
              <a:t>Целевая</a:t>
            </a:r>
            <a:r>
              <a:rPr lang="en" dirty="0" smtClean="0"/>
              <a:t> </a:t>
            </a:r>
            <a:r>
              <a:rPr lang="ru-RU" dirty="0" smtClean="0">
                <a:solidFill>
                  <a:srgbClr val="BD64B5"/>
                </a:solidFill>
              </a:rPr>
              <a:t>аудитория</a:t>
            </a:r>
            <a:endParaRPr dirty="0">
              <a:solidFill>
                <a:srgbClr val="BD64B5"/>
              </a:solidFill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2471999" y="1832950"/>
            <a:ext cx="56329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D186C"/>
                </a:solidFill>
              </a:rPr>
              <a:t>&lt;</a:t>
            </a:r>
            <a:r>
              <a:rPr lang="ru-RU" dirty="0" smtClean="0"/>
              <a:t>Желающий оптимизировать свою жизнь, чтобы хватало времени на учебу и игры в доту с друзьями</a:t>
            </a:r>
            <a:r>
              <a:rPr lang="en-US" dirty="0" smtClean="0">
                <a:solidFill>
                  <a:srgbClr val="E81A81"/>
                </a:solidFill>
              </a:rPr>
              <a:t>&gt;</a:t>
            </a:r>
            <a:endParaRPr dirty="0">
              <a:solidFill>
                <a:srgbClr val="E81A81"/>
              </a:solidFill>
            </a:endParaRPr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94EE6B"/>
                </a:solidFill>
              </a:rPr>
              <a:t>&lt;</a:t>
            </a:r>
            <a:r>
              <a:rPr lang="ru-RU" dirty="0" smtClean="0"/>
              <a:t>Работает без обеденного перерыва, без эмоций, без кофе, без мотивации…</a:t>
            </a:r>
            <a:r>
              <a:rPr lang="en-US" dirty="0">
                <a:solidFill>
                  <a:srgbClr val="5D924A"/>
                </a:solidFill>
              </a:rPr>
              <a:t>&gt;</a:t>
            </a:r>
            <a:endParaRPr dirty="0">
              <a:solidFill>
                <a:srgbClr val="5D924A"/>
              </a:solidFill>
            </a:endParaRPr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4CAE97"/>
                </a:solidFill>
              </a:rPr>
              <a:t>&lt;</a:t>
            </a:r>
            <a:r>
              <a:rPr lang="ru-RU" dirty="0" smtClean="0"/>
              <a:t>То лежит, то что-то делает, но ничего не успевает</a:t>
            </a:r>
            <a:r>
              <a:rPr lang="en-US" dirty="0">
                <a:solidFill>
                  <a:srgbClr val="4CAE97"/>
                </a:solidFill>
              </a:rPr>
              <a:t>&gt;</a:t>
            </a:r>
            <a:endParaRPr dirty="0">
              <a:solidFill>
                <a:srgbClr val="4CAE97"/>
              </a:solidFill>
            </a:endParaRP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/Студен или школьник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/Просто Работяга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/Емеля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6417255" y="814195"/>
            <a:ext cx="206008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998118" y="814128"/>
            <a:ext cx="206008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17" y="814128"/>
            <a:ext cx="2048281" cy="3536069"/>
          </a:xfrm>
          <a:prstGeom prst="rect">
            <a:avLst/>
          </a:prstGeom>
        </p:spPr>
      </p:pic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261786" y="519611"/>
            <a:ext cx="3230719" cy="14991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ru-RU" sz="3200" dirty="0" smtClean="0"/>
              <a:t>Борьба за </a:t>
            </a:r>
            <a:r>
              <a:rPr lang="ru-RU" sz="3200" dirty="0" smtClean="0">
                <a:solidFill>
                  <a:srgbClr val="BD64B5"/>
                </a:solidFill>
              </a:rPr>
              <a:t>власть</a:t>
            </a:r>
            <a:r>
              <a:rPr lang="ru-RU" sz="3200" dirty="0" smtClean="0"/>
              <a:t> или </a:t>
            </a:r>
            <a:r>
              <a:rPr lang="ru-RU" sz="3200" dirty="0" smtClean="0">
                <a:solidFill>
                  <a:srgbClr val="94EE6B"/>
                </a:solidFill>
              </a:rPr>
              <a:t>конкуренты</a:t>
            </a:r>
            <a:endParaRPr sz="3200" dirty="0">
              <a:solidFill>
                <a:srgbClr val="94EE6B"/>
              </a:solidFill>
            </a:endParaRPr>
          </a:p>
        </p:txBody>
      </p:sp>
      <p:sp>
        <p:nvSpPr>
          <p:cNvPr id="354" name="Google Shape;354;p34"/>
          <p:cNvSpPr txBox="1"/>
          <p:nvPr/>
        </p:nvSpPr>
        <p:spPr>
          <a:xfrm>
            <a:off x="8379684" y="41158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415275" y="2488789"/>
            <a:ext cx="2372674" cy="2418830"/>
            <a:chOff x="335642" y="696438"/>
            <a:chExt cx="2797008" cy="2736325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" name="Рисунок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49" y="825261"/>
            <a:ext cx="1964529" cy="3517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1073;p55"/>
          <p:cNvGrpSpPr/>
          <p:nvPr/>
        </p:nvGrpSpPr>
        <p:grpSpPr>
          <a:xfrm>
            <a:off x="1357290" y="1316126"/>
            <a:ext cx="1652929" cy="3686647"/>
            <a:chOff x="1655550" y="790900"/>
            <a:chExt cx="2510262" cy="3417671"/>
          </a:xfrm>
          <a:solidFill>
            <a:srgbClr val="4CAE97"/>
          </a:solidFill>
        </p:grpSpPr>
        <p:sp>
          <p:nvSpPr>
            <p:cNvPr id="52" name="Google Shape;1074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5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074;p55"/>
          <p:cNvSpPr/>
          <p:nvPr/>
        </p:nvSpPr>
        <p:spPr>
          <a:xfrm>
            <a:off x="5963992" y="1316126"/>
            <a:ext cx="1652929" cy="3686647"/>
          </a:xfrm>
          <a:custGeom>
            <a:avLst/>
            <a:gdLst/>
            <a:ahLst/>
            <a:cxnLst/>
            <a:rect l="l" t="t" r="r" b="b"/>
            <a:pathLst>
              <a:path w="143096" h="190426" extrusionOk="0">
                <a:moveTo>
                  <a:pt x="2914" y="0"/>
                </a:moveTo>
                <a:cubicBezTo>
                  <a:pt x="1280" y="0"/>
                  <a:pt x="0" y="1281"/>
                  <a:pt x="0" y="2914"/>
                </a:cubicBezTo>
                <a:lnTo>
                  <a:pt x="0" y="187512"/>
                </a:lnTo>
                <a:cubicBezTo>
                  <a:pt x="0" y="189101"/>
                  <a:pt x="1280" y="190426"/>
                  <a:pt x="2914" y="190426"/>
                </a:cubicBezTo>
                <a:lnTo>
                  <a:pt x="140182" y="190426"/>
                </a:lnTo>
                <a:cubicBezTo>
                  <a:pt x="141771" y="190426"/>
                  <a:pt x="143096" y="189101"/>
                  <a:pt x="143096" y="187512"/>
                </a:cubicBezTo>
                <a:lnTo>
                  <a:pt x="143096" y="2914"/>
                </a:lnTo>
                <a:cubicBezTo>
                  <a:pt x="143096" y="1281"/>
                  <a:pt x="141771" y="0"/>
                  <a:pt x="140182" y="0"/>
                </a:cubicBezTo>
                <a:close/>
              </a:path>
            </a:pathLst>
          </a:custGeom>
          <a:solidFill>
            <a:srgbClr val="EC79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1073;p55"/>
          <p:cNvGrpSpPr/>
          <p:nvPr/>
        </p:nvGrpSpPr>
        <p:grpSpPr>
          <a:xfrm>
            <a:off x="3668943" y="1301665"/>
            <a:ext cx="1652929" cy="3686647"/>
            <a:chOff x="1655550" y="790900"/>
            <a:chExt cx="2510262" cy="3417671"/>
          </a:xfrm>
        </p:grpSpPr>
        <p:sp>
          <p:nvSpPr>
            <p:cNvPr id="46" name="Google Shape;1074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5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4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931013" y="453901"/>
            <a:ext cx="72985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ru-RU" sz="3200" dirty="0" smtClean="0"/>
              <a:t>Главное</a:t>
            </a:r>
            <a:r>
              <a:rPr lang="ru-RU" sz="3200" dirty="0" smtClean="0">
                <a:solidFill>
                  <a:srgbClr val="BD64B5"/>
                </a:solidFill>
              </a:rPr>
              <a:t> меню </a:t>
            </a:r>
            <a:r>
              <a:rPr lang="ru-RU" sz="3200" dirty="0" smtClean="0"/>
              <a:t>и Режим </a:t>
            </a:r>
            <a:r>
              <a:rPr lang="ru-RU" sz="3200" dirty="0" err="1" smtClean="0">
                <a:solidFill>
                  <a:srgbClr val="E81A81"/>
                </a:solidFill>
              </a:rPr>
              <a:t>Трекера</a:t>
            </a:r>
            <a:endParaRPr dirty="0">
              <a:solidFill>
                <a:srgbClr val="E81A81"/>
              </a:solidFill>
            </a:endParaRPr>
          </a:p>
        </p:txBody>
      </p:sp>
      <p:sp>
        <p:nvSpPr>
          <p:cNvPr id="651" name="Google Shape;651;p42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7787528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/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27" y="1406435"/>
            <a:ext cx="1508856" cy="332989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40" y="1388697"/>
            <a:ext cx="1537537" cy="339318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444" y="1388697"/>
            <a:ext cx="1550027" cy="342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074;p55"/>
          <p:cNvSpPr/>
          <p:nvPr/>
        </p:nvSpPr>
        <p:spPr>
          <a:xfrm>
            <a:off x="6126935" y="1598341"/>
            <a:ext cx="2415196" cy="3126946"/>
          </a:xfrm>
          <a:custGeom>
            <a:avLst/>
            <a:gdLst/>
            <a:ahLst/>
            <a:cxnLst/>
            <a:rect l="l" t="t" r="r" b="b"/>
            <a:pathLst>
              <a:path w="143096" h="190426" extrusionOk="0">
                <a:moveTo>
                  <a:pt x="2914" y="0"/>
                </a:moveTo>
                <a:cubicBezTo>
                  <a:pt x="1280" y="0"/>
                  <a:pt x="0" y="1281"/>
                  <a:pt x="0" y="2914"/>
                </a:cubicBezTo>
                <a:lnTo>
                  <a:pt x="0" y="187512"/>
                </a:lnTo>
                <a:cubicBezTo>
                  <a:pt x="0" y="189101"/>
                  <a:pt x="1280" y="190426"/>
                  <a:pt x="2914" y="190426"/>
                </a:cubicBezTo>
                <a:lnTo>
                  <a:pt x="140182" y="190426"/>
                </a:lnTo>
                <a:cubicBezTo>
                  <a:pt x="141771" y="190426"/>
                  <a:pt x="143096" y="189101"/>
                  <a:pt x="143096" y="187512"/>
                </a:cubicBezTo>
                <a:lnTo>
                  <a:pt x="143096" y="2914"/>
                </a:lnTo>
                <a:cubicBezTo>
                  <a:pt x="143096" y="1281"/>
                  <a:pt x="141771" y="0"/>
                  <a:pt x="140182" y="0"/>
                </a:cubicBezTo>
                <a:close/>
              </a:path>
            </a:pathLst>
          </a:custGeom>
          <a:solidFill>
            <a:srgbClr val="E5C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074;p55"/>
          <p:cNvSpPr/>
          <p:nvPr/>
        </p:nvSpPr>
        <p:spPr>
          <a:xfrm>
            <a:off x="3305271" y="1598341"/>
            <a:ext cx="2415196" cy="3126946"/>
          </a:xfrm>
          <a:custGeom>
            <a:avLst/>
            <a:gdLst/>
            <a:ahLst/>
            <a:cxnLst/>
            <a:rect l="l" t="t" r="r" b="b"/>
            <a:pathLst>
              <a:path w="143096" h="190426" extrusionOk="0">
                <a:moveTo>
                  <a:pt x="2914" y="0"/>
                </a:moveTo>
                <a:cubicBezTo>
                  <a:pt x="1280" y="0"/>
                  <a:pt x="0" y="1281"/>
                  <a:pt x="0" y="2914"/>
                </a:cubicBezTo>
                <a:lnTo>
                  <a:pt x="0" y="187512"/>
                </a:lnTo>
                <a:cubicBezTo>
                  <a:pt x="0" y="189101"/>
                  <a:pt x="1280" y="190426"/>
                  <a:pt x="2914" y="190426"/>
                </a:cubicBezTo>
                <a:lnTo>
                  <a:pt x="140182" y="190426"/>
                </a:lnTo>
                <a:cubicBezTo>
                  <a:pt x="141771" y="190426"/>
                  <a:pt x="143096" y="189101"/>
                  <a:pt x="143096" y="187512"/>
                </a:cubicBezTo>
                <a:lnTo>
                  <a:pt x="143096" y="2914"/>
                </a:lnTo>
                <a:cubicBezTo>
                  <a:pt x="143096" y="1281"/>
                  <a:pt x="141771" y="0"/>
                  <a:pt x="140182" y="0"/>
                </a:cubicBezTo>
                <a:close/>
              </a:path>
            </a:pathLst>
          </a:custGeom>
          <a:solidFill>
            <a:srgbClr val="4CAE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1944890" y="351935"/>
            <a:ext cx="50844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ru-RU" sz="3200" dirty="0" smtClean="0"/>
              <a:t>А </a:t>
            </a:r>
            <a:r>
              <a:rPr lang="ru-RU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как</a:t>
            </a:r>
            <a:r>
              <a:rPr lang="ru-RU" sz="3200" dirty="0" smtClean="0"/>
              <a:t> же </a:t>
            </a:r>
            <a:r>
              <a:rPr lang="ru-RU" sz="32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трекать</a:t>
            </a:r>
            <a:r>
              <a:rPr lang="ru-RU" sz="3200" dirty="0" smtClean="0">
                <a:solidFill>
                  <a:schemeClr val="accent2"/>
                </a:solidFill>
              </a:rPr>
              <a:t>?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62" y="1777816"/>
            <a:ext cx="2250742" cy="26700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608" y="1740995"/>
            <a:ext cx="2278523" cy="2743659"/>
          </a:xfrm>
          <a:prstGeom prst="rect">
            <a:avLst/>
          </a:prstGeom>
        </p:spPr>
      </p:pic>
      <p:grpSp>
        <p:nvGrpSpPr>
          <p:cNvPr id="21" name="Google Shape;456;p37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22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492;p37"/>
          <p:cNvSpPr txBox="1"/>
          <p:nvPr/>
        </p:nvSpPr>
        <p:spPr>
          <a:xfrm>
            <a:off x="481426" y="222450"/>
            <a:ext cx="519300" cy="69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>
                    <a:lumMod val="75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2">
                  <a:lumMod val="75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3510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074;p55"/>
          <p:cNvSpPr/>
          <p:nvPr/>
        </p:nvSpPr>
        <p:spPr>
          <a:xfrm>
            <a:off x="5596239" y="2964925"/>
            <a:ext cx="3267612" cy="1443479"/>
          </a:xfrm>
          <a:custGeom>
            <a:avLst/>
            <a:gdLst/>
            <a:ahLst/>
            <a:cxnLst/>
            <a:rect l="l" t="t" r="r" b="b"/>
            <a:pathLst>
              <a:path w="143096" h="190426" extrusionOk="0">
                <a:moveTo>
                  <a:pt x="2914" y="0"/>
                </a:moveTo>
                <a:cubicBezTo>
                  <a:pt x="1280" y="0"/>
                  <a:pt x="0" y="1281"/>
                  <a:pt x="0" y="2914"/>
                </a:cubicBezTo>
                <a:lnTo>
                  <a:pt x="0" y="187512"/>
                </a:lnTo>
                <a:cubicBezTo>
                  <a:pt x="0" y="189101"/>
                  <a:pt x="1280" y="190426"/>
                  <a:pt x="2914" y="190426"/>
                </a:cubicBezTo>
                <a:lnTo>
                  <a:pt x="140182" y="190426"/>
                </a:lnTo>
                <a:cubicBezTo>
                  <a:pt x="141771" y="190426"/>
                  <a:pt x="143096" y="189101"/>
                  <a:pt x="143096" y="187512"/>
                </a:cubicBezTo>
                <a:lnTo>
                  <a:pt x="143096" y="2914"/>
                </a:lnTo>
                <a:cubicBezTo>
                  <a:pt x="143096" y="1281"/>
                  <a:pt x="141771" y="0"/>
                  <a:pt x="140182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074;p55"/>
          <p:cNvSpPr/>
          <p:nvPr/>
        </p:nvSpPr>
        <p:spPr>
          <a:xfrm>
            <a:off x="3368226" y="1412488"/>
            <a:ext cx="1715283" cy="3455346"/>
          </a:xfrm>
          <a:custGeom>
            <a:avLst/>
            <a:gdLst/>
            <a:ahLst/>
            <a:cxnLst/>
            <a:rect l="l" t="t" r="r" b="b"/>
            <a:pathLst>
              <a:path w="143096" h="190426" extrusionOk="0">
                <a:moveTo>
                  <a:pt x="2914" y="0"/>
                </a:moveTo>
                <a:cubicBezTo>
                  <a:pt x="1280" y="0"/>
                  <a:pt x="0" y="1281"/>
                  <a:pt x="0" y="2914"/>
                </a:cubicBezTo>
                <a:lnTo>
                  <a:pt x="0" y="187512"/>
                </a:lnTo>
                <a:cubicBezTo>
                  <a:pt x="0" y="189101"/>
                  <a:pt x="1280" y="190426"/>
                  <a:pt x="2914" y="190426"/>
                </a:cubicBezTo>
                <a:lnTo>
                  <a:pt x="140182" y="190426"/>
                </a:lnTo>
                <a:cubicBezTo>
                  <a:pt x="141771" y="190426"/>
                  <a:pt x="143096" y="189101"/>
                  <a:pt x="143096" y="187512"/>
                </a:cubicBezTo>
                <a:lnTo>
                  <a:pt x="143096" y="2914"/>
                </a:lnTo>
                <a:cubicBezTo>
                  <a:pt x="143096" y="1281"/>
                  <a:pt x="141771" y="0"/>
                  <a:pt x="140182" y="0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1858261" y="86688"/>
            <a:ext cx="50844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ru-RU" sz="3200" dirty="0" smtClean="0"/>
              <a:t>Хотел </a:t>
            </a:r>
            <a:r>
              <a:rPr lang="ru-RU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записать</a:t>
            </a:r>
            <a:r>
              <a:rPr lang="ru-RU" sz="3200" dirty="0" smtClean="0"/>
              <a:t> час </a:t>
            </a:r>
            <a:r>
              <a:rPr lang="ru-RU" sz="3200" dirty="0" smtClean="0">
                <a:solidFill>
                  <a:schemeClr val="accent5">
                    <a:lumMod val="90000"/>
                  </a:schemeClr>
                </a:solidFill>
              </a:rPr>
              <a:t>а</a:t>
            </a:r>
            <a:r>
              <a:rPr lang="ru-RU" sz="3200" dirty="0" smtClean="0"/>
              <a:t> проработал </a:t>
            </a:r>
            <a:r>
              <a:rPr lang="ru-RU" sz="3200" dirty="0" smtClean="0">
                <a:solidFill>
                  <a:schemeClr val="bg2"/>
                </a:solidFill>
              </a:rPr>
              <a:t>52</a:t>
            </a:r>
            <a:r>
              <a:rPr lang="ru-RU" sz="3200" dirty="0" smtClean="0"/>
              <a:t>…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56;p37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22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492;p37"/>
          <p:cNvSpPr txBox="1"/>
          <p:nvPr/>
        </p:nvSpPr>
        <p:spPr>
          <a:xfrm>
            <a:off x="481426" y="222450"/>
            <a:ext cx="519300" cy="69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2">
                    <a:lumMod val="75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2">
                  <a:lumMod val="75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85" y="3068950"/>
            <a:ext cx="3048047" cy="1213735"/>
          </a:xfrm>
          <a:prstGeom prst="rect">
            <a:avLst/>
          </a:prstGeom>
        </p:spPr>
      </p:pic>
      <p:grpSp>
        <p:nvGrpSpPr>
          <p:cNvPr id="60" name="Google Shape;9440;p78"/>
          <p:cNvGrpSpPr/>
          <p:nvPr/>
        </p:nvGrpSpPr>
        <p:grpSpPr>
          <a:xfrm>
            <a:off x="8024161" y="1581987"/>
            <a:ext cx="549949" cy="451176"/>
            <a:chOff x="2676100" y="1456375"/>
            <a:chExt cx="501100" cy="42445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1" name="Google Shape;9441;p78"/>
            <p:cNvSpPr/>
            <p:nvPr/>
          </p:nvSpPr>
          <p:spPr>
            <a:xfrm>
              <a:off x="3079725" y="1534750"/>
              <a:ext cx="97475" cy="268275"/>
            </a:xfrm>
            <a:custGeom>
              <a:avLst/>
              <a:gdLst/>
              <a:ahLst/>
              <a:cxnLst/>
              <a:rect l="l" t="t" r="r" b="b"/>
              <a:pathLst>
                <a:path w="3899" h="10731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9442;p78"/>
            <p:cNvSpPr/>
            <p:nvPr/>
          </p:nvSpPr>
          <p:spPr>
            <a:xfrm>
              <a:off x="3039725" y="1574925"/>
              <a:ext cx="75350" cy="188250"/>
            </a:xfrm>
            <a:custGeom>
              <a:avLst/>
              <a:gdLst/>
              <a:ahLst/>
              <a:cxnLst/>
              <a:rect l="l" t="t" r="r" b="b"/>
              <a:pathLst>
                <a:path w="3014" h="7530" extrusionOk="0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9443;p78"/>
            <p:cNvSpPr/>
            <p:nvPr/>
          </p:nvSpPr>
          <p:spPr>
            <a:xfrm>
              <a:off x="2676100" y="1456375"/>
              <a:ext cx="340700" cy="424450"/>
            </a:xfrm>
            <a:custGeom>
              <a:avLst/>
              <a:gdLst/>
              <a:ahLst/>
              <a:cxnLst/>
              <a:rect l="l" t="t" r="r" b="b"/>
              <a:pathLst>
                <a:path w="13628" h="16978" extrusionOk="0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4" name="Google Shape;8717;p55">
            <a:extLst>
              <a:ext uri="{FF2B5EF4-FFF2-40B4-BE49-F238E27FC236}">
                <a16:creationId xmlns:lc="http://schemas.openxmlformats.org/drawingml/2006/lockedCanvas" xmlns:a16="http://schemas.microsoft.com/office/drawing/2014/main" xmlns="" id="{C413B3C2-1739-4554-BF6A-082E6D53CCA3}"/>
              </a:ext>
            </a:extLst>
          </p:cNvPr>
          <p:cNvGrpSpPr/>
          <p:nvPr/>
        </p:nvGrpSpPr>
        <p:grpSpPr>
          <a:xfrm>
            <a:off x="8121057" y="1741265"/>
            <a:ext cx="565880" cy="457423"/>
            <a:chOff x="5216456" y="3725484"/>
            <a:chExt cx="356195" cy="265631"/>
          </a:xfrm>
          <a:solidFill>
            <a:schemeClr val="accent2">
              <a:lumMod val="75000"/>
            </a:schemeClr>
          </a:solidFill>
        </p:grpSpPr>
        <p:sp>
          <p:nvSpPr>
            <p:cNvPr id="65" name="Google Shape;8718;p5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B78A64B7-1182-475D-8C22-946F7B874916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8719;p5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88C0BAD-5B98-4F20-B6B8-793EDF1F463C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450790" y="496699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&lt;</a:t>
            </a:r>
            <a:r>
              <a:rPr lang="ru-RU" dirty="0" smtClean="0">
                <a:solidFill>
                  <a:srgbClr val="FFFF00"/>
                </a:solidFill>
              </a:rPr>
              <a:t>Дайте </a:t>
            </a:r>
            <a:r>
              <a:rPr lang="ru-RU" dirty="0" smtClean="0">
                <a:solidFill>
                  <a:srgbClr val="FFFF00"/>
                </a:solidFill>
                <a:latin typeface="Source Code Pro" panose="020B0604020202020204" charset="0"/>
                <a:cs typeface="Source Code Pro" panose="020B0604020202020204" charset="0"/>
              </a:rPr>
              <a:t>Шума</a:t>
            </a:r>
            <a:r>
              <a:rPr lang="ru-RU" dirty="0" smtClean="0">
                <a:solidFill>
                  <a:srgbClr val="FFFF00"/>
                </a:solidFill>
              </a:rPr>
              <a:t>!</a:t>
            </a:r>
            <a:r>
              <a:rPr lang="en-US" dirty="0" smtClean="0">
                <a:solidFill>
                  <a:srgbClr val="FFFF00"/>
                </a:solidFill>
              </a:rPr>
              <a:t>&gt;</a:t>
            </a:r>
            <a:endParaRPr lang="ru-RU" dirty="0">
              <a:solidFill>
                <a:srgbClr val="FFFF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19" y="1466817"/>
            <a:ext cx="1478854" cy="326367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60" y="1574303"/>
            <a:ext cx="1771026" cy="1178387"/>
          </a:xfrm>
          <a:prstGeom prst="rect">
            <a:avLst/>
          </a:prstGeom>
        </p:spPr>
      </p:pic>
      <p:sp>
        <p:nvSpPr>
          <p:cNvPr id="71" name="Google Shape;502;p38"/>
          <p:cNvSpPr txBox="1"/>
          <p:nvPr/>
        </p:nvSpPr>
        <p:spPr>
          <a:xfrm>
            <a:off x="5422749" y="1371235"/>
            <a:ext cx="523871" cy="567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3200" dirty="0">
              <a:solidFill>
                <a:schemeClr val="accent1">
                  <a:lumMod val="60000"/>
                  <a:lumOff val="40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503;p38"/>
          <p:cNvSpPr txBox="1"/>
          <p:nvPr/>
        </p:nvSpPr>
        <p:spPr>
          <a:xfrm>
            <a:off x="7563138" y="2392687"/>
            <a:ext cx="478059" cy="52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32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9097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075;p55"/>
          <p:cNvSpPr/>
          <p:nvPr/>
        </p:nvSpPr>
        <p:spPr>
          <a:xfrm>
            <a:off x="1826382" y="1387919"/>
            <a:ext cx="2146034" cy="1391855"/>
          </a:xfrm>
          <a:custGeom>
            <a:avLst/>
            <a:gdLst/>
            <a:ahLst/>
            <a:cxnLst/>
            <a:rect l="l" t="t" r="r" b="b"/>
            <a:pathLst>
              <a:path w="134002" h="173605" extrusionOk="0">
                <a:moveTo>
                  <a:pt x="1" y="1"/>
                </a:moveTo>
                <a:lnTo>
                  <a:pt x="1" y="53821"/>
                </a:lnTo>
                <a:lnTo>
                  <a:pt x="1" y="127599"/>
                </a:lnTo>
                <a:lnTo>
                  <a:pt x="1" y="173605"/>
                </a:lnTo>
                <a:lnTo>
                  <a:pt x="134001" y="173605"/>
                </a:lnTo>
                <a:lnTo>
                  <a:pt x="134001" y="34615"/>
                </a:lnTo>
                <a:lnTo>
                  <a:pt x="134001" y="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6" name="Google Shape;640;p42"/>
          <p:cNvSpPr txBox="1">
            <a:spLocks/>
          </p:cNvSpPr>
          <p:nvPr/>
        </p:nvSpPr>
        <p:spPr>
          <a:xfrm>
            <a:off x="1267819" y="337947"/>
            <a:ext cx="6802009" cy="80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urce Code Pro"/>
              <a:buNone/>
              <a:defRPr sz="7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urce Code Pro"/>
              <a:buNone/>
              <a:defRPr sz="4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urce Code Pro"/>
              <a:buNone/>
              <a:defRPr sz="4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urce Code Pro"/>
              <a:buNone/>
              <a:defRPr sz="4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urce Code Pro"/>
              <a:buNone/>
              <a:defRPr sz="4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urce Code Pro"/>
              <a:buNone/>
              <a:defRPr sz="4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urce Code Pro"/>
              <a:buNone/>
              <a:defRPr sz="4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urce Code Pro"/>
              <a:buNone/>
              <a:defRPr sz="4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urce Code Pro"/>
              <a:buNone/>
              <a:defRPr sz="4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ru-RU" sz="3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ru-RU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Как</a:t>
            </a:r>
            <a:r>
              <a:rPr lang="ru-RU" sz="3200" dirty="0" smtClean="0"/>
              <a:t> говорил </a:t>
            </a:r>
            <a:r>
              <a:rPr lang="ru-RU" sz="3200" dirty="0" smtClean="0">
                <a:solidFill>
                  <a:srgbClr val="FFFF99"/>
                </a:solidFill>
              </a:rPr>
              <a:t>Конфуций</a:t>
            </a:r>
            <a:r>
              <a:rPr lang="ru-RU" sz="3200" dirty="0" smtClean="0"/>
              <a:t>…</a:t>
            </a:r>
            <a:endParaRPr lang="ru-RU" dirty="0">
              <a:solidFill>
                <a:srgbClr val="E81A81"/>
              </a:solidFill>
            </a:endParaRPr>
          </a:p>
        </p:txBody>
      </p:sp>
      <p:grpSp>
        <p:nvGrpSpPr>
          <p:cNvPr id="27" name="Google Shape;1073;p55"/>
          <p:cNvGrpSpPr/>
          <p:nvPr/>
        </p:nvGrpSpPr>
        <p:grpSpPr>
          <a:xfrm>
            <a:off x="4608873" y="1221000"/>
            <a:ext cx="1652929" cy="3647785"/>
            <a:chOff x="1655550" y="790900"/>
            <a:chExt cx="2510262" cy="3417671"/>
          </a:xfrm>
          <a:solidFill>
            <a:srgbClr val="BD64B5"/>
          </a:solidFill>
        </p:grpSpPr>
        <p:sp>
          <p:nvSpPr>
            <p:cNvPr id="28" name="Google Shape;1074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5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073;p55"/>
          <p:cNvGrpSpPr/>
          <p:nvPr/>
        </p:nvGrpSpPr>
        <p:grpSpPr>
          <a:xfrm>
            <a:off x="7028094" y="1213568"/>
            <a:ext cx="1652929" cy="3655218"/>
            <a:chOff x="1655550" y="790900"/>
            <a:chExt cx="2510262" cy="3417671"/>
          </a:xfrm>
          <a:solidFill>
            <a:srgbClr val="FD4A4A"/>
          </a:solidFill>
        </p:grpSpPr>
        <p:sp>
          <p:nvSpPr>
            <p:cNvPr id="31" name="Google Shape;1074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5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550;p40"/>
          <p:cNvGrpSpPr/>
          <p:nvPr/>
        </p:nvGrpSpPr>
        <p:grpSpPr>
          <a:xfrm>
            <a:off x="299870" y="1613547"/>
            <a:ext cx="3649312" cy="3331931"/>
            <a:chOff x="358925" y="2188475"/>
            <a:chExt cx="3101450" cy="2408009"/>
          </a:xfrm>
        </p:grpSpPr>
        <p:sp>
          <p:nvSpPr>
            <p:cNvPr id="36" name="Google Shape;553;p40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4;p40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5;p40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56;p40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57;p40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58;p40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59;p40"/>
            <p:cNvSpPr/>
            <p:nvPr/>
          </p:nvSpPr>
          <p:spPr>
            <a:xfrm>
              <a:off x="791961" y="3506423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0;p40"/>
            <p:cNvSpPr/>
            <p:nvPr/>
          </p:nvSpPr>
          <p:spPr>
            <a:xfrm>
              <a:off x="791961" y="3815348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1;p40"/>
            <p:cNvSpPr/>
            <p:nvPr/>
          </p:nvSpPr>
          <p:spPr>
            <a:xfrm>
              <a:off x="1318200" y="4105684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2;p40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3;p40"/>
            <p:cNvSpPr/>
            <p:nvPr/>
          </p:nvSpPr>
          <p:spPr>
            <a:xfrm>
              <a:off x="1116561" y="350642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4;p40"/>
            <p:cNvSpPr/>
            <p:nvPr/>
          </p:nvSpPr>
          <p:spPr>
            <a:xfrm>
              <a:off x="1142098" y="3815348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5;p40"/>
            <p:cNvSpPr/>
            <p:nvPr/>
          </p:nvSpPr>
          <p:spPr>
            <a:xfrm>
              <a:off x="1668337" y="4122647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6;p40"/>
            <p:cNvSpPr/>
            <p:nvPr/>
          </p:nvSpPr>
          <p:spPr>
            <a:xfrm>
              <a:off x="1668337" y="4448534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67;p40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68;p40"/>
            <p:cNvSpPr/>
            <p:nvPr/>
          </p:nvSpPr>
          <p:spPr>
            <a:xfrm>
              <a:off x="1406844" y="3506423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9;p40"/>
            <p:cNvSpPr/>
            <p:nvPr/>
          </p:nvSpPr>
          <p:spPr>
            <a:xfrm>
              <a:off x="1427282" y="3815348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0;p40"/>
            <p:cNvSpPr/>
            <p:nvPr/>
          </p:nvSpPr>
          <p:spPr>
            <a:xfrm>
              <a:off x="1953521" y="4141259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1;p40"/>
            <p:cNvSpPr/>
            <p:nvPr/>
          </p:nvSpPr>
          <p:spPr>
            <a:xfrm>
              <a:off x="1953521" y="4448534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2;p40"/>
            <p:cNvSpPr/>
            <p:nvPr/>
          </p:nvSpPr>
          <p:spPr>
            <a:xfrm>
              <a:off x="2549607" y="3813095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3;p40"/>
            <p:cNvSpPr/>
            <p:nvPr/>
          </p:nvSpPr>
          <p:spPr>
            <a:xfrm>
              <a:off x="2062602" y="3489461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4;p40"/>
            <p:cNvSpPr/>
            <p:nvPr/>
          </p:nvSpPr>
          <p:spPr>
            <a:xfrm>
              <a:off x="2173208" y="3815372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75;p40"/>
            <p:cNvSpPr/>
            <p:nvPr/>
          </p:nvSpPr>
          <p:spPr>
            <a:xfrm>
              <a:off x="2699448" y="4448584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0;p40"/>
            <p:cNvSpPr/>
            <p:nvPr/>
          </p:nvSpPr>
          <p:spPr>
            <a:xfrm>
              <a:off x="2699525" y="4141259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1;p40"/>
            <p:cNvSpPr/>
            <p:nvPr/>
          </p:nvSpPr>
          <p:spPr>
            <a:xfrm>
              <a:off x="3002575" y="4448534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544;p39"/>
          <p:cNvSpPr txBox="1"/>
          <p:nvPr/>
        </p:nvSpPr>
        <p:spPr>
          <a:xfrm>
            <a:off x="139063" y="179220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 dirty="0">
              <a:solidFill>
                <a:schemeClr val="accent2"/>
              </a:solidFill>
            </a:endParaRPr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70" y="1464588"/>
            <a:ext cx="2050619" cy="12365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57" y="1330025"/>
            <a:ext cx="1517650" cy="33492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519" y="1330025"/>
            <a:ext cx="1518970" cy="3352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ru-RU" dirty="0" smtClean="0"/>
              <a:t>Дальше 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к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accent5"/>
                </a:solidFill>
              </a:rPr>
              <a:t>звездам</a:t>
            </a:r>
            <a:r>
              <a:rPr lang="ru-RU" dirty="0" smtClean="0"/>
              <a:t>!</a:t>
            </a:r>
            <a:endParaRPr dirty="0">
              <a:solidFill>
                <a:srgbClr val="BD64B5"/>
              </a:solidFill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2471999" y="1832950"/>
            <a:ext cx="56329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BD186C"/>
                </a:solidFill>
              </a:rPr>
              <a:t>&lt;</a:t>
            </a:r>
            <a:r>
              <a:rPr lang="ru-RU" dirty="0" smtClean="0"/>
              <a:t>Можно будет делать несколько трекинг сессий, чтобы видеть наглядные изменения</a:t>
            </a:r>
            <a:r>
              <a:rPr lang="en-US" dirty="0" smtClean="0">
                <a:solidFill>
                  <a:srgbClr val="E81A81"/>
                </a:solidFill>
              </a:rPr>
              <a:t>&gt;</a:t>
            </a:r>
            <a:endParaRPr dirty="0">
              <a:solidFill>
                <a:srgbClr val="E81A81"/>
              </a:solidFill>
            </a:endParaRPr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7864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94EE6B"/>
                </a:solidFill>
              </a:rPr>
              <a:t>&lt;</a:t>
            </a:r>
            <a:r>
              <a:rPr lang="ru-RU" dirty="0" smtClean="0"/>
              <a:t>Можно будет записывать конкретные задачи, на которые было потрачено время</a:t>
            </a:r>
            <a:r>
              <a:rPr lang="en-US" dirty="0" smtClean="0">
                <a:solidFill>
                  <a:srgbClr val="5D924A"/>
                </a:solidFill>
              </a:rPr>
              <a:t>&gt;</a:t>
            </a:r>
            <a:endParaRPr dirty="0">
              <a:solidFill>
                <a:srgbClr val="5D924A"/>
              </a:solidFill>
            </a:endParaRPr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4CAE97"/>
                </a:solidFill>
              </a:rPr>
              <a:t>&lt;</a:t>
            </a:r>
            <a:r>
              <a:rPr lang="ru-RU" dirty="0" smtClean="0"/>
              <a:t>Продаем проект Яндексу за 100000000</a:t>
            </a:r>
            <a:r>
              <a:rPr lang="en-US" dirty="0" smtClean="0"/>
              <a:t>$ </a:t>
            </a:r>
            <a:r>
              <a:rPr lang="ru-RU" dirty="0" smtClean="0"/>
              <a:t>и живем безбедную жизнь</a:t>
            </a:r>
            <a:r>
              <a:rPr lang="en-US" dirty="0" smtClean="0">
                <a:solidFill>
                  <a:srgbClr val="4CAE97"/>
                </a:solidFill>
              </a:rPr>
              <a:t>&gt;</a:t>
            </a:r>
            <a:endParaRPr dirty="0">
              <a:solidFill>
                <a:srgbClr val="4CAE97"/>
              </a:solidFill>
            </a:endParaRP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/Сброс данных</a:t>
            </a:r>
            <a:endParaRPr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503923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/Трекинг конкретных задач</a:t>
            </a:r>
            <a:endParaRPr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/Продажа Яндексу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36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334</Words>
  <Application>Microsoft Office PowerPoint</Application>
  <PresentationFormat>Экран (16:9)</PresentationFormat>
  <Paragraphs>94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Comfortaa</vt:lpstr>
      <vt:lpstr>Times New Roman</vt:lpstr>
      <vt:lpstr>Bebas Neue</vt:lpstr>
      <vt:lpstr>Source Code Pro Medium</vt:lpstr>
      <vt:lpstr>Arial</vt:lpstr>
      <vt:lpstr>Nunito Light</vt:lpstr>
      <vt:lpstr>Source Code Pro</vt:lpstr>
      <vt:lpstr>Anaheim</vt:lpstr>
      <vt:lpstr>Fira Code</vt:lpstr>
      <vt:lpstr>Introduction to Java Programming for High School by Slidesgo</vt:lpstr>
      <vt:lpstr>Work-Life-Rest Tracker</vt:lpstr>
      <vt:lpstr>/Постановка задачи</vt:lpstr>
      <vt:lpstr>/Целевая аудитория</vt:lpstr>
      <vt:lpstr>/Борьба за власть или конкуренты</vt:lpstr>
      <vt:lpstr>/Главное меню и Режим Трекера</vt:lpstr>
      <vt:lpstr>/А как же трекать?</vt:lpstr>
      <vt:lpstr>/Хотел записать час а проработал 52…</vt:lpstr>
      <vt:lpstr>Презентация PowerPoint</vt:lpstr>
      <vt:lpstr>/Дальше к звездам!</vt:lpstr>
      <vt:lpstr>/Выбери свою сторону</vt:lpstr>
      <vt:lpstr>/Ну и немного кода</vt:lpstr>
      <vt:lpstr>/И что в итоге мы имеем</vt:lpstr>
      <vt:lpstr>/Конец презентации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Work-Life-Rest Tracker</dc:title>
  <dc:creator>Roman</dc:creator>
  <cp:lastModifiedBy>Учетная запись Майкрософт</cp:lastModifiedBy>
  <cp:revision>19</cp:revision>
  <dcterms:modified xsi:type="dcterms:W3CDTF">2025-06-02T00:48:07Z</dcterms:modified>
</cp:coreProperties>
</file>