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0"/>
  </p:handoutMasterIdLst>
  <p:sldIdLst>
    <p:sldId id="256" r:id="rId2"/>
    <p:sldId id="257" r:id="rId3"/>
    <p:sldId id="258" r:id="rId4"/>
    <p:sldId id="263" r:id="rId5"/>
    <p:sldId id="266" r:id="rId6"/>
    <p:sldId id="261" r:id="rId7"/>
    <p:sldId id="262" r:id="rId8"/>
    <p:sldId id="267" r:id="rId9"/>
    <p:sldId id="264" r:id="rId10"/>
    <p:sldId id="265" r:id="rId11"/>
    <p:sldId id="270" r:id="rId12"/>
    <p:sldId id="268" r:id="rId13"/>
    <p:sldId id="269" r:id="rId14"/>
    <p:sldId id="274" r:id="rId15"/>
    <p:sldId id="275" r:id="rId16"/>
    <p:sldId id="276" r:id="rId17"/>
    <p:sldId id="277" r:id="rId18"/>
    <p:sldId id="278" r:id="rId19"/>
    <p:sldId id="273" r:id="rId20"/>
    <p:sldId id="271" r:id="rId21"/>
    <p:sldId id="272" r:id="rId22"/>
    <p:sldId id="279" r:id="rId23"/>
    <p:sldId id="280" r:id="rId24"/>
    <p:sldId id="281" r:id="rId25"/>
    <p:sldId id="302" r:id="rId26"/>
    <p:sldId id="282" r:id="rId27"/>
    <p:sldId id="285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299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9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F38A7-847A-45D4-9EAE-7F89DF00C2F9}" type="datetimeFigureOut">
              <a:rPr lang="zh-TW" altLang="en-US" smtClean="0"/>
              <a:t>2018/4/9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6D2A-CF19-4DDC-A56B-210ECCEB5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13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POJ 1741 Tree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樹重心分治、啟發式合併</a:t>
            </a:r>
            <a:endParaRPr lang="en-US" altLang="zh-TW" dirty="0" smtClean="0"/>
          </a:p>
          <a:p>
            <a:r>
              <a:rPr lang="en-US" altLang="zh-TW" dirty="0" smtClean="0"/>
              <a:t>redleaf23477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6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複雜度爆炸啦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同子樹：遞迴</a:t>
            </a:r>
            <a:r>
              <a:rPr lang="zh-TW" altLang="en-US" dirty="0" smtClean="0"/>
              <a:t>處理</a:t>
            </a:r>
            <a:endParaRPr lang="en-US" altLang="zh-TW" dirty="0"/>
          </a:p>
          <a:p>
            <a:r>
              <a:rPr lang="zh-TW" altLang="en-US" dirty="0"/>
              <a:t>不同子樹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O(N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 N)</a:t>
            </a:r>
            <a:endParaRPr lang="en-US" altLang="zh-TW" dirty="0"/>
          </a:p>
          <a:p>
            <a:pPr lvl="1"/>
            <a:r>
              <a:rPr lang="zh-TW" altLang="en-US" dirty="0"/>
              <a:t>取得每個節點到根的</a:t>
            </a:r>
            <a:r>
              <a:rPr lang="zh-TW" altLang="en-US" dirty="0" smtClean="0"/>
              <a:t>距離 </a:t>
            </a:r>
            <a:r>
              <a:rPr lang="en-US" altLang="zh-TW" dirty="0" smtClean="0"/>
              <a:t>… O(N)</a:t>
            </a:r>
            <a:endParaRPr lang="en-US" altLang="zh-TW" dirty="0"/>
          </a:p>
          <a:p>
            <a:pPr lvl="1"/>
            <a:r>
              <a:rPr lang="zh-TW" altLang="en-US" dirty="0" smtClean="0"/>
              <a:t>排序 </a:t>
            </a:r>
            <a:r>
              <a:rPr lang="en-US" altLang="zh-TW" dirty="0" smtClean="0"/>
              <a:t>… O(N log N)</a:t>
            </a:r>
            <a:endParaRPr lang="en-US" altLang="zh-TW" dirty="0"/>
          </a:p>
          <a:p>
            <a:pPr lvl="1"/>
            <a:r>
              <a:rPr lang="zh-TW" altLang="en-US" dirty="0"/>
              <a:t>找相加</a:t>
            </a:r>
            <a:r>
              <a:rPr lang="en-US" altLang="zh-TW" dirty="0"/>
              <a:t>&lt;=k</a:t>
            </a:r>
            <a:r>
              <a:rPr lang="zh-TW" altLang="en-US" dirty="0"/>
              <a:t>的頂點</a:t>
            </a:r>
            <a:r>
              <a:rPr lang="zh-TW" altLang="en-US" dirty="0" smtClean="0"/>
              <a:t>對數 </a:t>
            </a:r>
            <a:r>
              <a:rPr lang="en-US" altLang="zh-TW" dirty="0" smtClean="0"/>
              <a:t>… O(N)</a:t>
            </a:r>
          </a:p>
          <a:p>
            <a:pPr lvl="1"/>
            <a:endParaRPr lang="en-US" altLang="zh-TW" dirty="0"/>
          </a:p>
          <a:p>
            <a:r>
              <a:rPr lang="en-US" altLang="zh-TW" sz="4000" dirty="0" smtClean="0">
                <a:solidFill>
                  <a:srgbClr val="FF0000"/>
                </a:solidFill>
              </a:rPr>
              <a:t>O( </a:t>
            </a:r>
            <a:r>
              <a:rPr lang="zh-TW" altLang="en-US" sz="4000" dirty="0" smtClean="0">
                <a:solidFill>
                  <a:srgbClr val="FF0000"/>
                </a:solidFill>
              </a:rPr>
              <a:t>深度 </a:t>
            </a:r>
            <a:r>
              <a:rPr lang="en-US" altLang="zh-TW" sz="4000" dirty="0" smtClean="0">
                <a:solidFill>
                  <a:srgbClr val="FF0000"/>
                </a:solidFill>
              </a:rPr>
              <a:t>* </a:t>
            </a:r>
            <a:r>
              <a:rPr lang="en-US" altLang="zh-TW" sz="4000" dirty="0" err="1" smtClean="0">
                <a:solidFill>
                  <a:srgbClr val="FF0000"/>
                </a:solidFill>
              </a:rPr>
              <a:t>NlogN</a:t>
            </a:r>
            <a:r>
              <a:rPr lang="en-US" altLang="zh-TW" sz="4000" dirty="0" smtClean="0">
                <a:solidFill>
                  <a:srgbClr val="FF0000"/>
                </a:solidFill>
              </a:rPr>
              <a:t> )</a:t>
            </a:r>
            <a:endParaRPr lang="zh-TW" altLang="en-US" sz="40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024361" y="1141069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</a:p>
        </p:txBody>
      </p:sp>
      <p:sp>
        <p:nvSpPr>
          <p:cNvPr id="12" name="橢圓 11"/>
          <p:cNvSpPr/>
          <p:nvPr/>
        </p:nvSpPr>
        <p:spPr>
          <a:xfrm>
            <a:off x="7805760" y="216372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</a:p>
        </p:txBody>
      </p:sp>
      <p:sp>
        <p:nvSpPr>
          <p:cNvPr id="13" name="橢圓 12"/>
          <p:cNvSpPr/>
          <p:nvPr/>
        </p:nvSpPr>
        <p:spPr>
          <a:xfrm>
            <a:off x="8397242" y="3212835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</a:p>
        </p:txBody>
      </p:sp>
      <p:sp>
        <p:nvSpPr>
          <p:cNvPr id="14" name="橢圓 13"/>
          <p:cNvSpPr/>
          <p:nvPr/>
        </p:nvSpPr>
        <p:spPr>
          <a:xfrm>
            <a:off x="9177530" y="4223312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</a:p>
        </p:txBody>
      </p:sp>
      <p:sp>
        <p:nvSpPr>
          <p:cNvPr id="15" name="橢圓 14"/>
          <p:cNvSpPr/>
          <p:nvPr/>
        </p:nvSpPr>
        <p:spPr>
          <a:xfrm>
            <a:off x="9957818" y="526107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</a:p>
        </p:txBody>
      </p:sp>
      <p:cxnSp>
        <p:nvCxnSpPr>
          <p:cNvPr id="16" name="直線接點 15"/>
          <p:cNvCxnSpPr>
            <a:stCxn id="4" idx="4"/>
            <a:endCxn id="12" idx="0"/>
          </p:cNvCxnSpPr>
          <p:nvPr/>
        </p:nvCxnSpPr>
        <p:spPr>
          <a:xfrm>
            <a:off x="7414505" y="1921357"/>
            <a:ext cx="781399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2" idx="4"/>
            <a:endCxn id="13" idx="0"/>
          </p:cNvCxnSpPr>
          <p:nvPr/>
        </p:nvCxnSpPr>
        <p:spPr>
          <a:xfrm>
            <a:off x="8195904" y="2944012"/>
            <a:ext cx="591482" cy="268823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3" idx="4"/>
            <a:endCxn id="14" idx="0"/>
          </p:cNvCxnSpPr>
          <p:nvPr/>
        </p:nvCxnSpPr>
        <p:spPr>
          <a:xfrm>
            <a:off x="8787386" y="3993123"/>
            <a:ext cx="780288" cy="230189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4" idx="4"/>
            <a:endCxn id="15" idx="0"/>
          </p:cNvCxnSpPr>
          <p:nvPr/>
        </p:nvCxnSpPr>
        <p:spPr>
          <a:xfrm>
            <a:off x="9567674" y="5003600"/>
            <a:ext cx="780288" cy="257474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樹重心分治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8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427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若拿掉這個節點，剩下的最大子樹的節點數會最小。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找樹重心</a:t>
            </a:r>
            <a:r>
              <a:rPr lang="zh-TW" altLang="en-US" dirty="0"/>
              <a:t>：</a:t>
            </a:r>
            <a:r>
              <a:rPr lang="en-US" altLang="zh-TW" dirty="0" err="1" smtClean="0"/>
              <a:t>Skyoj</a:t>
            </a:r>
            <a:r>
              <a:rPr lang="en-US" altLang="zh-TW" dirty="0" smtClean="0"/>
              <a:t> 204</a:t>
            </a:r>
            <a:endParaRPr lang="en-US" altLang="zh-TW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42921"/>
              </p:ext>
            </p:extLst>
          </p:nvPr>
        </p:nvGraphicFramePr>
        <p:xfrm>
          <a:off x="677335" y="2593117"/>
          <a:ext cx="10056315" cy="315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105">
                  <a:extLst>
                    <a:ext uri="{9D8B030D-6E8A-4147-A177-3AD203B41FA5}">
                      <a16:colId xmlns:a16="http://schemas.microsoft.com/office/drawing/2014/main" val="3408922726"/>
                    </a:ext>
                  </a:extLst>
                </a:gridCol>
                <a:gridCol w="3352105">
                  <a:extLst>
                    <a:ext uri="{9D8B030D-6E8A-4147-A177-3AD203B41FA5}">
                      <a16:colId xmlns:a16="http://schemas.microsoft.com/office/drawing/2014/main" val="3628736591"/>
                    </a:ext>
                  </a:extLst>
                </a:gridCol>
                <a:gridCol w="3352105">
                  <a:extLst>
                    <a:ext uri="{9D8B030D-6E8A-4147-A177-3AD203B41FA5}">
                      <a16:colId xmlns:a16="http://schemas.microsoft.com/office/drawing/2014/main" val="3447202894"/>
                    </a:ext>
                  </a:extLst>
                </a:gridCol>
              </a:tblGrid>
              <a:tr h="61431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拿掉 </a:t>
                      </a:r>
                      <a:r>
                        <a:rPr lang="en-US" altLang="zh-TW" dirty="0" smtClean="0"/>
                        <a:t>1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拿掉 </a:t>
                      </a:r>
                      <a:r>
                        <a:rPr lang="en-US" altLang="zh-TW" dirty="0" smtClean="0"/>
                        <a:t>2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65988"/>
                  </a:ext>
                </a:extLst>
              </a:tr>
              <a:tr h="25422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56132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樹重心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22" idx="4"/>
            <a:endCxn id="21" idx="0"/>
          </p:cNvCxnSpPr>
          <p:nvPr/>
        </p:nvCxnSpPr>
        <p:spPr>
          <a:xfrm flipH="1">
            <a:off x="1264821" y="4095674"/>
            <a:ext cx="471738" cy="600384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1866919" y="4673072"/>
            <a:ext cx="780288" cy="7802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</a:p>
        </p:txBody>
      </p:sp>
      <p:sp>
        <p:nvSpPr>
          <p:cNvPr id="19" name="橢圓 18"/>
          <p:cNvSpPr/>
          <p:nvPr/>
        </p:nvSpPr>
        <p:spPr>
          <a:xfrm>
            <a:off x="2973368" y="4673072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</a:p>
        </p:txBody>
      </p:sp>
      <p:sp>
        <p:nvSpPr>
          <p:cNvPr id="20" name="橢圓 19"/>
          <p:cNvSpPr/>
          <p:nvPr/>
        </p:nvSpPr>
        <p:spPr>
          <a:xfrm>
            <a:off x="2456098" y="3315386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</a:p>
        </p:txBody>
      </p:sp>
      <p:sp>
        <p:nvSpPr>
          <p:cNvPr id="21" name="橢圓 20"/>
          <p:cNvSpPr/>
          <p:nvPr/>
        </p:nvSpPr>
        <p:spPr>
          <a:xfrm>
            <a:off x="874677" y="4696058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</a:p>
        </p:txBody>
      </p:sp>
      <p:sp>
        <p:nvSpPr>
          <p:cNvPr id="22" name="橢圓 21"/>
          <p:cNvSpPr/>
          <p:nvPr/>
        </p:nvSpPr>
        <p:spPr>
          <a:xfrm>
            <a:off x="1346415" y="3315386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</a:p>
        </p:txBody>
      </p:sp>
      <p:cxnSp>
        <p:nvCxnSpPr>
          <p:cNvPr id="26" name="直線接點 25"/>
          <p:cNvCxnSpPr>
            <a:stCxn id="22" idx="4"/>
            <a:endCxn id="18" idx="0"/>
          </p:cNvCxnSpPr>
          <p:nvPr/>
        </p:nvCxnSpPr>
        <p:spPr>
          <a:xfrm>
            <a:off x="1736559" y="4095674"/>
            <a:ext cx="520504" cy="577398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8" idx="0"/>
            <a:endCxn id="20" idx="4"/>
          </p:cNvCxnSpPr>
          <p:nvPr/>
        </p:nvCxnSpPr>
        <p:spPr>
          <a:xfrm flipV="1">
            <a:off x="2257063" y="4095674"/>
            <a:ext cx="589179" cy="577398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8" idx="6"/>
            <a:endCxn id="19" idx="2"/>
          </p:cNvCxnSpPr>
          <p:nvPr/>
        </p:nvCxnSpPr>
        <p:spPr>
          <a:xfrm>
            <a:off x="2647207" y="5063216"/>
            <a:ext cx="326161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48" idx="4"/>
            <a:endCxn id="47" idx="0"/>
          </p:cNvCxnSpPr>
          <p:nvPr/>
        </p:nvCxnSpPr>
        <p:spPr>
          <a:xfrm flipH="1">
            <a:off x="4684195" y="4072688"/>
            <a:ext cx="471738" cy="600384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6392742" y="4650086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</a:p>
        </p:txBody>
      </p:sp>
      <p:sp>
        <p:nvSpPr>
          <p:cNvPr id="46" name="橢圓 45"/>
          <p:cNvSpPr/>
          <p:nvPr/>
        </p:nvSpPr>
        <p:spPr>
          <a:xfrm>
            <a:off x="5875472" y="329240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</a:p>
        </p:txBody>
      </p:sp>
      <p:sp>
        <p:nvSpPr>
          <p:cNvPr id="47" name="橢圓 46"/>
          <p:cNvSpPr/>
          <p:nvPr/>
        </p:nvSpPr>
        <p:spPr>
          <a:xfrm>
            <a:off x="4294051" y="4673072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</a:p>
        </p:txBody>
      </p:sp>
      <p:sp>
        <p:nvSpPr>
          <p:cNvPr id="48" name="橢圓 47"/>
          <p:cNvSpPr/>
          <p:nvPr/>
        </p:nvSpPr>
        <p:spPr>
          <a:xfrm>
            <a:off x="4765789" y="329240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</a:p>
        </p:txBody>
      </p:sp>
      <p:cxnSp>
        <p:nvCxnSpPr>
          <p:cNvPr id="54" name="直線接點 53"/>
          <p:cNvCxnSpPr>
            <a:stCxn id="56" idx="2"/>
            <a:endCxn id="55" idx="6"/>
          </p:cNvCxnSpPr>
          <p:nvPr/>
        </p:nvCxnSpPr>
        <p:spPr>
          <a:xfrm flipH="1">
            <a:off x="9345165" y="5040230"/>
            <a:ext cx="326161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8564877" y="4650086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</a:p>
        </p:txBody>
      </p:sp>
      <p:sp>
        <p:nvSpPr>
          <p:cNvPr id="56" name="橢圓 55"/>
          <p:cNvSpPr/>
          <p:nvPr/>
        </p:nvSpPr>
        <p:spPr>
          <a:xfrm>
            <a:off x="9671326" y="4650086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</a:p>
        </p:txBody>
      </p:sp>
      <p:sp>
        <p:nvSpPr>
          <p:cNvPr id="57" name="橢圓 56"/>
          <p:cNvSpPr/>
          <p:nvPr/>
        </p:nvSpPr>
        <p:spPr>
          <a:xfrm>
            <a:off x="9154056" y="329240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</a:p>
        </p:txBody>
      </p:sp>
      <p:sp>
        <p:nvSpPr>
          <p:cNvPr id="58" name="橢圓 57"/>
          <p:cNvSpPr/>
          <p:nvPr/>
        </p:nvSpPr>
        <p:spPr>
          <a:xfrm>
            <a:off x="7572635" y="4673072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</a:p>
        </p:txBody>
      </p:sp>
      <p:cxnSp>
        <p:nvCxnSpPr>
          <p:cNvPr id="60" name="直線接點 59"/>
          <p:cNvCxnSpPr>
            <a:stCxn id="57" idx="4"/>
            <a:endCxn id="55" idx="0"/>
          </p:cNvCxnSpPr>
          <p:nvPr/>
        </p:nvCxnSpPr>
        <p:spPr>
          <a:xfrm flipH="1">
            <a:off x="8955021" y="4072688"/>
            <a:ext cx="589179" cy="577398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樹重心分治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每次以樹重心為根下去分治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最</a:t>
            </a:r>
            <a:r>
              <a:rPr lang="zh-TW" altLang="en-US" dirty="0"/>
              <a:t>大</a:t>
            </a:r>
            <a:r>
              <a:rPr lang="zh-TW" altLang="en-US" dirty="0" smtClean="0"/>
              <a:t>子樹不會超過 </a:t>
            </a:r>
            <a:r>
              <a:rPr lang="en-US" altLang="zh-TW" dirty="0" smtClean="0"/>
              <a:t>n/2</a:t>
            </a:r>
            <a:r>
              <a:rPr lang="zh-TW" altLang="en-US" dirty="0" smtClean="0"/>
              <a:t> 太多</a:t>
            </a:r>
            <a:endParaRPr lang="en-US" altLang="zh-TW" dirty="0" smtClean="0"/>
          </a:p>
          <a:p>
            <a:r>
              <a:rPr lang="zh-TW" altLang="en-US" dirty="0" smtClean="0"/>
              <a:t>遞迴深度 </a:t>
            </a:r>
            <a:r>
              <a:rPr lang="en-US" altLang="zh-TW" dirty="0" smtClean="0"/>
              <a:t>O(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 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套用剛剛的做法，複雜度 </a:t>
            </a:r>
            <a:r>
              <a:rPr lang="en-US" altLang="zh-TW" sz="4000" dirty="0" smtClean="0">
                <a:solidFill>
                  <a:srgbClr val="FF0000"/>
                </a:solidFill>
              </a:rPr>
              <a:t>O( N * </a:t>
            </a:r>
            <a:r>
              <a:rPr lang="en-US" altLang="zh-TW" sz="4000" dirty="0" err="1" smtClean="0">
                <a:solidFill>
                  <a:srgbClr val="FF0000"/>
                </a:solidFill>
              </a:rPr>
              <a:t>logN</a:t>
            </a:r>
            <a:r>
              <a:rPr lang="en-US" altLang="zh-TW" sz="4000" dirty="0" smtClean="0">
                <a:solidFill>
                  <a:srgbClr val="FF0000"/>
                </a:solidFill>
              </a:rPr>
              <a:t> * </a:t>
            </a:r>
            <a:r>
              <a:rPr lang="en-US" altLang="zh-TW" sz="4000" dirty="0" err="1" smtClean="0">
                <a:solidFill>
                  <a:srgbClr val="FF0000"/>
                </a:solidFill>
              </a:rPr>
              <a:t>logN</a:t>
            </a:r>
            <a:r>
              <a:rPr lang="en-US" altLang="zh-TW" sz="4000" dirty="0" smtClean="0">
                <a:solidFill>
                  <a:srgbClr val="FF0000"/>
                </a:solidFill>
              </a:rPr>
              <a:t> 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689124" y="944121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5470523" y="1966776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6" name="橢圓 5"/>
          <p:cNvSpPr/>
          <p:nvPr/>
        </p:nvSpPr>
        <p:spPr>
          <a:xfrm>
            <a:off x="6062005" y="2989431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7" name="橢圓 6"/>
          <p:cNvSpPr/>
          <p:nvPr/>
        </p:nvSpPr>
        <p:spPr>
          <a:xfrm>
            <a:off x="6842293" y="402636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" name="橢圓 7"/>
          <p:cNvSpPr/>
          <p:nvPr/>
        </p:nvSpPr>
        <p:spPr>
          <a:xfrm>
            <a:off x="7622581" y="5063297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9" name="直線接點 8"/>
          <p:cNvCxnSpPr>
            <a:stCxn id="4" idx="4"/>
            <a:endCxn id="5" idx="0"/>
          </p:cNvCxnSpPr>
          <p:nvPr/>
        </p:nvCxnSpPr>
        <p:spPr>
          <a:xfrm>
            <a:off x="5079268" y="1724409"/>
            <a:ext cx="781399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4"/>
            <a:endCxn id="6" idx="0"/>
          </p:cNvCxnSpPr>
          <p:nvPr/>
        </p:nvCxnSpPr>
        <p:spPr>
          <a:xfrm>
            <a:off x="5860667" y="2747064"/>
            <a:ext cx="591482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4"/>
            <a:endCxn id="7" idx="0"/>
          </p:cNvCxnSpPr>
          <p:nvPr/>
        </p:nvCxnSpPr>
        <p:spPr>
          <a:xfrm>
            <a:off x="6452149" y="3769719"/>
            <a:ext cx="780288" cy="2566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4"/>
            <a:endCxn id="8" idx="0"/>
          </p:cNvCxnSpPr>
          <p:nvPr/>
        </p:nvCxnSpPr>
        <p:spPr>
          <a:xfrm>
            <a:off x="7232437" y="4806652"/>
            <a:ext cx="780288" cy="2566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901086" y="363622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17" name="直線接點 16"/>
          <p:cNvCxnSpPr>
            <a:stCxn id="16" idx="0"/>
            <a:endCxn id="5" idx="4"/>
          </p:cNvCxnSpPr>
          <p:nvPr/>
        </p:nvCxnSpPr>
        <p:spPr>
          <a:xfrm flipV="1">
            <a:off x="5291230" y="2747064"/>
            <a:ext cx="569437" cy="889156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37907" y="2738495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22" name="直線接點 21"/>
          <p:cNvCxnSpPr>
            <a:stCxn id="21" idx="6"/>
            <a:endCxn id="5" idx="4"/>
          </p:cNvCxnSpPr>
          <p:nvPr/>
        </p:nvCxnSpPr>
        <p:spPr>
          <a:xfrm flipV="1">
            <a:off x="4518195" y="2747064"/>
            <a:ext cx="1342472" cy="38157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074092" y="369303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7" name="橢圓 26"/>
          <p:cNvSpPr/>
          <p:nvPr/>
        </p:nvSpPr>
        <p:spPr>
          <a:xfrm>
            <a:off x="3736225" y="4083178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8" name="橢圓 27"/>
          <p:cNvSpPr/>
          <p:nvPr/>
        </p:nvSpPr>
        <p:spPr>
          <a:xfrm>
            <a:off x="3819588" y="5316515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9" name="橢圓 28"/>
          <p:cNvSpPr/>
          <p:nvPr/>
        </p:nvSpPr>
        <p:spPr>
          <a:xfrm>
            <a:off x="3429444" y="1568063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30" name="直線接點 29"/>
          <p:cNvCxnSpPr>
            <a:stCxn id="4" idx="4"/>
            <a:endCxn id="29" idx="6"/>
          </p:cNvCxnSpPr>
          <p:nvPr/>
        </p:nvCxnSpPr>
        <p:spPr>
          <a:xfrm flipH="1">
            <a:off x="4209732" y="1724409"/>
            <a:ext cx="869536" cy="233798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6" idx="7"/>
            <a:endCxn id="21" idx="4"/>
          </p:cNvCxnSpPr>
          <p:nvPr/>
        </p:nvCxnSpPr>
        <p:spPr>
          <a:xfrm flipV="1">
            <a:off x="2740109" y="3518783"/>
            <a:ext cx="1387942" cy="28852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7" idx="0"/>
            <a:endCxn id="21" idx="4"/>
          </p:cNvCxnSpPr>
          <p:nvPr/>
        </p:nvCxnSpPr>
        <p:spPr>
          <a:xfrm flipV="1">
            <a:off x="4126369" y="3518783"/>
            <a:ext cx="1682" cy="56439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7" idx="4"/>
            <a:endCxn id="28" idx="0"/>
          </p:cNvCxnSpPr>
          <p:nvPr/>
        </p:nvCxnSpPr>
        <p:spPr>
          <a:xfrm>
            <a:off x="4126369" y="4863466"/>
            <a:ext cx="83363" cy="453049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689124" y="944121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5470523" y="1966776"/>
            <a:ext cx="780288" cy="780288"/>
          </a:xfrm>
          <a:prstGeom prst="ellipse">
            <a:avLst/>
          </a:prstGeom>
          <a:solidFill>
            <a:srgbClr val="C00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6" name="橢圓 5"/>
          <p:cNvSpPr/>
          <p:nvPr/>
        </p:nvSpPr>
        <p:spPr>
          <a:xfrm>
            <a:off x="6062005" y="2989431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7" name="橢圓 6"/>
          <p:cNvSpPr/>
          <p:nvPr/>
        </p:nvSpPr>
        <p:spPr>
          <a:xfrm>
            <a:off x="6842293" y="402636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" name="橢圓 7"/>
          <p:cNvSpPr/>
          <p:nvPr/>
        </p:nvSpPr>
        <p:spPr>
          <a:xfrm>
            <a:off x="7622581" y="5063297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9" name="直線接點 8"/>
          <p:cNvCxnSpPr>
            <a:stCxn id="4" idx="4"/>
            <a:endCxn id="5" idx="0"/>
          </p:cNvCxnSpPr>
          <p:nvPr/>
        </p:nvCxnSpPr>
        <p:spPr>
          <a:xfrm>
            <a:off x="5079268" y="1724409"/>
            <a:ext cx="781399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4"/>
            <a:endCxn id="6" idx="0"/>
          </p:cNvCxnSpPr>
          <p:nvPr/>
        </p:nvCxnSpPr>
        <p:spPr>
          <a:xfrm>
            <a:off x="5860667" y="2747064"/>
            <a:ext cx="591482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4"/>
            <a:endCxn id="7" idx="0"/>
          </p:cNvCxnSpPr>
          <p:nvPr/>
        </p:nvCxnSpPr>
        <p:spPr>
          <a:xfrm>
            <a:off x="6452149" y="3769719"/>
            <a:ext cx="780288" cy="2566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4"/>
            <a:endCxn id="8" idx="0"/>
          </p:cNvCxnSpPr>
          <p:nvPr/>
        </p:nvCxnSpPr>
        <p:spPr>
          <a:xfrm>
            <a:off x="7232437" y="4806652"/>
            <a:ext cx="780288" cy="2566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901086" y="363622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17" name="直線接點 16"/>
          <p:cNvCxnSpPr>
            <a:stCxn id="16" idx="0"/>
            <a:endCxn id="5" idx="4"/>
          </p:cNvCxnSpPr>
          <p:nvPr/>
        </p:nvCxnSpPr>
        <p:spPr>
          <a:xfrm flipV="1">
            <a:off x="5291230" y="2747064"/>
            <a:ext cx="569437" cy="889156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37907" y="2738495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22" name="直線接點 21"/>
          <p:cNvCxnSpPr>
            <a:stCxn id="21" idx="6"/>
            <a:endCxn id="5" idx="4"/>
          </p:cNvCxnSpPr>
          <p:nvPr/>
        </p:nvCxnSpPr>
        <p:spPr>
          <a:xfrm flipV="1">
            <a:off x="4518195" y="2747064"/>
            <a:ext cx="1342472" cy="38157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074092" y="369303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7" name="橢圓 26"/>
          <p:cNvSpPr/>
          <p:nvPr/>
        </p:nvSpPr>
        <p:spPr>
          <a:xfrm>
            <a:off x="3736225" y="4083178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8" name="橢圓 27"/>
          <p:cNvSpPr/>
          <p:nvPr/>
        </p:nvSpPr>
        <p:spPr>
          <a:xfrm>
            <a:off x="3819588" y="5316515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9" name="橢圓 28"/>
          <p:cNvSpPr/>
          <p:nvPr/>
        </p:nvSpPr>
        <p:spPr>
          <a:xfrm>
            <a:off x="3429444" y="1568063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30" name="直線接點 29"/>
          <p:cNvCxnSpPr>
            <a:stCxn id="4" idx="4"/>
            <a:endCxn id="29" idx="6"/>
          </p:cNvCxnSpPr>
          <p:nvPr/>
        </p:nvCxnSpPr>
        <p:spPr>
          <a:xfrm flipH="1">
            <a:off x="4209732" y="1724409"/>
            <a:ext cx="869536" cy="233798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6" idx="7"/>
            <a:endCxn id="21" idx="4"/>
          </p:cNvCxnSpPr>
          <p:nvPr/>
        </p:nvCxnSpPr>
        <p:spPr>
          <a:xfrm flipV="1">
            <a:off x="2740109" y="3518783"/>
            <a:ext cx="1387942" cy="28852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7" idx="0"/>
            <a:endCxn id="21" idx="4"/>
          </p:cNvCxnSpPr>
          <p:nvPr/>
        </p:nvCxnSpPr>
        <p:spPr>
          <a:xfrm flipV="1">
            <a:off x="4126369" y="3518783"/>
            <a:ext cx="1682" cy="56439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7" idx="4"/>
            <a:endCxn id="28" idx="0"/>
          </p:cNvCxnSpPr>
          <p:nvPr/>
        </p:nvCxnSpPr>
        <p:spPr>
          <a:xfrm>
            <a:off x="4126369" y="4863466"/>
            <a:ext cx="83363" cy="453049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689124" y="944121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5470523" y="1966776"/>
            <a:ext cx="780288" cy="780288"/>
          </a:xfrm>
          <a:prstGeom prst="ellipse">
            <a:avLst/>
          </a:prstGeom>
          <a:solidFill>
            <a:srgbClr val="C00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6" name="橢圓 5"/>
          <p:cNvSpPr/>
          <p:nvPr/>
        </p:nvSpPr>
        <p:spPr>
          <a:xfrm>
            <a:off x="6062005" y="2989431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7" name="橢圓 6"/>
          <p:cNvSpPr/>
          <p:nvPr/>
        </p:nvSpPr>
        <p:spPr>
          <a:xfrm>
            <a:off x="6842293" y="4026364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" name="橢圓 7"/>
          <p:cNvSpPr/>
          <p:nvPr/>
        </p:nvSpPr>
        <p:spPr>
          <a:xfrm>
            <a:off x="7622581" y="5063297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9" name="直線接點 8"/>
          <p:cNvCxnSpPr>
            <a:stCxn id="4" idx="4"/>
            <a:endCxn id="5" idx="0"/>
          </p:cNvCxnSpPr>
          <p:nvPr/>
        </p:nvCxnSpPr>
        <p:spPr>
          <a:xfrm>
            <a:off x="5079268" y="1724409"/>
            <a:ext cx="781399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4"/>
            <a:endCxn id="6" idx="0"/>
          </p:cNvCxnSpPr>
          <p:nvPr/>
        </p:nvCxnSpPr>
        <p:spPr>
          <a:xfrm>
            <a:off x="5860667" y="2747064"/>
            <a:ext cx="591482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4"/>
            <a:endCxn id="7" idx="0"/>
          </p:cNvCxnSpPr>
          <p:nvPr/>
        </p:nvCxnSpPr>
        <p:spPr>
          <a:xfrm>
            <a:off x="6452149" y="3769719"/>
            <a:ext cx="780288" cy="2566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4"/>
            <a:endCxn id="8" idx="0"/>
          </p:cNvCxnSpPr>
          <p:nvPr/>
        </p:nvCxnSpPr>
        <p:spPr>
          <a:xfrm>
            <a:off x="7232437" y="4806652"/>
            <a:ext cx="780288" cy="2566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901086" y="3636220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17" name="直線接點 16"/>
          <p:cNvCxnSpPr>
            <a:stCxn id="16" idx="0"/>
            <a:endCxn id="5" idx="4"/>
          </p:cNvCxnSpPr>
          <p:nvPr/>
        </p:nvCxnSpPr>
        <p:spPr>
          <a:xfrm flipV="1">
            <a:off x="5291230" y="2747064"/>
            <a:ext cx="569437" cy="889156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37907" y="2738495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22" name="直線接點 21"/>
          <p:cNvCxnSpPr>
            <a:stCxn id="21" idx="6"/>
            <a:endCxn id="5" idx="4"/>
          </p:cNvCxnSpPr>
          <p:nvPr/>
        </p:nvCxnSpPr>
        <p:spPr>
          <a:xfrm flipV="1">
            <a:off x="4518195" y="2747064"/>
            <a:ext cx="1342472" cy="38157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074092" y="369303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7" name="橢圓 26"/>
          <p:cNvSpPr/>
          <p:nvPr/>
        </p:nvSpPr>
        <p:spPr>
          <a:xfrm>
            <a:off x="3736225" y="4083178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8" name="橢圓 27"/>
          <p:cNvSpPr/>
          <p:nvPr/>
        </p:nvSpPr>
        <p:spPr>
          <a:xfrm>
            <a:off x="3819588" y="5316515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9" name="橢圓 28"/>
          <p:cNvSpPr/>
          <p:nvPr/>
        </p:nvSpPr>
        <p:spPr>
          <a:xfrm>
            <a:off x="3429444" y="1568063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30" name="直線接點 29"/>
          <p:cNvCxnSpPr>
            <a:stCxn id="4" idx="4"/>
            <a:endCxn id="29" idx="6"/>
          </p:cNvCxnSpPr>
          <p:nvPr/>
        </p:nvCxnSpPr>
        <p:spPr>
          <a:xfrm flipH="1">
            <a:off x="4209732" y="1724409"/>
            <a:ext cx="869536" cy="233798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6" idx="7"/>
            <a:endCxn id="21" idx="4"/>
          </p:cNvCxnSpPr>
          <p:nvPr/>
        </p:nvCxnSpPr>
        <p:spPr>
          <a:xfrm flipV="1">
            <a:off x="2740109" y="3518783"/>
            <a:ext cx="1387942" cy="28852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7" idx="0"/>
            <a:endCxn id="21" idx="4"/>
          </p:cNvCxnSpPr>
          <p:nvPr/>
        </p:nvCxnSpPr>
        <p:spPr>
          <a:xfrm flipV="1">
            <a:off x="4126369" y="3518783"/>
            <a:ext cx="1682" cy="56439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7" idx="4"/>
            <a:endCxn id="28" idx="0"/>
          </p:cNvCxnSpPr>
          <p:nvPr/>
        </p:nvCxnSpPr>
        <p:spPr>
          <a:xfrm>
            <a:off x="4126369" y="4863466"/>
            <a:ext cx="83363" cy="453049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5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689124" y="944121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5470523" y="1966776"/>
            <a:ext cx="780288" cy="780288"/>
          </a:xfrm>
          <a:prstGeom prst="ellipse">
            <a:avLst/>
          </a:prstGeom>
          <a:solidFill>
            <a:srgbClr val="C00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6" name="橢圓 5"/>
          <p:cNvSpPr/>
          <p:nvPr/>
        </p:nvSpPr>
        <p:spPr>
          <a:xfrm>
            <a:off x="6062005" y="2989431"/>
            <a:ext cx="780288" cy="780288"/>
          </a:xfrm>
          <a:prstGeom prst="ellipse">
            <a:avLst/>
          </a:prstGeom>
          <a:solidFill>
            <a:srgbClr val="92D05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7" name="橢圓 6"/>
          <p:cNvSpPr/>
          <p:nvPr/>
        </p:nvSpPr>
        <p:spPr>
          <a:xfrm>
            <a:off x="6842293" y="4026364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" name="橢圓 7"/>
          <p:cNvSpPr/>
          <p:nvPr/>
        </p:nvSpPr>
        <p:spPr>
          <a:xfrm>
            <a:off x="7622581" y="5063297"/>
            <a:ext cx="780288" cy="780288"/>
          </a:xfrm>
          <a:prstGeom prst="ellipse">
            <a:avLst/>
          </a:prstGeom>
          <a:solidFill>
            <a:srgbClr val="92D05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9" name="直線接點 8"/>
          <p:cNvCxnSpPr>
            <a:stCxn id="4" idx="4"/>
            <a:endCxn id="5" idx="0"/>
          </p:cNvCxnSpPr>
          <p:nvPr/>
        </p:nvCxnSpPr>
        <p:spPr>
          <a:xfrm>
            <a:off x="5079268" y="1724409"/>
            <a:ext cx="781399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4"/>
            <a:endCxn id="6" idx="0"/>
          </p:cNvCxnSpPr>
          <p:nvPr/>
        </p:nvCxnSpPr>
        <p:spPr>
          <a:xfrm>
            <a:off x="5860667" y="2747064"/>
            <a:ext cx="591482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4"/>
            <a:endCxn id="7" idx="0"/>
          </p:cNvCxnSpPr>
          <p:nvPr/>
        </p:nvCxnSpPr>
        <p:spPr>
          <a:xfrm>
            <a:off x="6452149" y="3769719"/>
            <a:ext cx="780288" cy="2566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4"/>
            <a:endCxn id="8" idx="0"/>
          </p:cNvCxnSpPr>
          <p:nvPr/>
        </p:nvCxnSpPr>
        <p:spPr>
          <a:xfrm>
            <a:off x="7232437" y="4806652"/>
            <a:ext cx="780288" cy="2566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901086" y="3636220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17" name="直線接點 16"/>
          <p:cNvCxnSpPr>
            <a:stCxn id="16" idx="0"/>
            <a:endCxn id="5" idx="4"/>
          </p:cNvCxnSpPr>
          <p:nvPr/>
        </p:nvCxnSpPr>
        <p:spPr>
          <a:xfrm flipV="1">
            <a:off x="5291230" y="2747064"/>
            <a:ext cx="569437" cy="889156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37907" y="2738495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22" name="直線接點 21"/>
          <p:cNvCxnSpPr>
            <a:stCxn id="21" idx="6"/>
            <a:endCxn id="5" idx="4"/>
          </p:cNvCxnSpPr>
          <p:nvPr/>
        </p:nvCxnSpPr>
        <p:spPr>
          <a:xfrm flipV="1">
            <a:off x="4518195" y="2747064"/>
            <a:ext cx="1342472" cy="38157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074092" y="3693034"/>
            <a:ext cx="780288" cy="780288"/>
          </a:xfrm>
          <a:prstGeom prst="ellipse">
            <a:avLst/>
          </a:prstGeom>
          <a:solidFill>
            <a:srgbClr val="92D05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7" name="橢圓 26"/>
          <p:cNvSpPr/>
          <p:nvPr/>
        </p:nvSpPr>
        <p:spPr>
          <a:xfrm>
            <a:off x="3736225" y="4083178"/>
            <a:ext cx="780288" cy="780288"/>
          </a:xfrm>
          <a:prstGeom prst="ellipse">
            <a:avLst/>
          </a:prstGeom>
          <a:solidFill>
            <a:srgbClr val="92D05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8" name="橢圓 27"/>
          <p:cNvSpPr/>
          <p:nvPr/>
        </p:nvSpPr>
        <p:spPr>
          <a:xfrm>
            <a:off x="3819588" y="5316515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9" name="橢圓 28"/>
          <p:cNvSpPr/>
          <p:nvPr/>
        </p:nvSpPr>
        <p:spPr>
          <a:xfrm>
            <a:off x="3429444" y="1568063"/>
            <a:ext cx="780288" cy="780288"/>
          </a:xfrm>
          <a:prstGeom prst="ellipse">
            <a:avLst/>
          </a:prstGeom>
          <a:solidFill>
            <a:srgbClr val="92D05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30" name="直線接點 29"/>
          <p:cNvCxnSpPr>
            <a:stCxn id="4" idx="4"/>
            <a:endCxn id="29" idx="6"/>
          </p:cNvCxnSpPr>
          <p:nvPr/>
        </p:nvCxnSpPr>
        <p:spPr>
          <a:xfrm flipH="1">
            <a:off x="4209732" y="1724409"/>
            <a:ext cx="869536" cy="233798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6" idx="7"/>
            <a:endCxn id="21" idx="4"/>
          </p:cNvCxnSpPr>
          <p:nvPr/>
        </p:nvCxnSpPr>
        <p:spPr>
          <a:xfrm flipV="1">
            <a:off x="2740109" y="3518783"/>
            <a:ext cx="1387942" cy="28852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7" idx="0"/>
            <a:endCxn id="21" idx="4"/>
          </p:cNvCxnSpPr>
          <p:nvPr/>
        </p:nvCxnSpPr>
        <p:spPr>
          <a:xfrm flipV="1">
            <a:off x="4126369" y="3518783"/>
            <a:ext cx="1682" cy="56439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7" idx="4"/>
            <a:endCxn id="28" idx="0"/>
          </p:cNvCxnSpPr>
          <p:nvPr/>
        </p:nvCxnSpPr>
        <p:spPr>
          <a:xfrm>
            <a:off x="4126369" y="4863466"/>
            <a:ext cx="83363" cy="453049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689124" y="944121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5470523" y="1966776"/>
            <a:ext cx="780288" cy="780288"/>
          </a:xfrm>
          <a:prstGeom prst="ellipse">
            <a:avLst/>
          </a:prstGeom>
          <a:solidFill>
            <a:srgbClr val="C00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6" name="橢圓 5"/>
          <p:cNvSpPr/>
          <p:nvPr/>
        </p:nvSpPr>
        <p:spPr>
          <a:xfrm>
            <a:off x="6062005" y="2989431"/>
            <a:ext cx="780288" cy="780288"/>
          </a:xfrm>
          <a:prstGeom prst="ellipse">
            <a:avLst/>
          </a:prstGeom>
          <a:solidFill>
            <a:srgbClr val="92D05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7" name="橢圓 6"/>
          <p:cNvSpPr/>
          <p:nvPr/>
        </p:nvSpPr>
        <p:spPr>
          <a:xfrm>
            <a:off x="6842293" y="4026364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8" name="橢圓 7"/>
          <p:cNvSpPr/>
          <p:nvPr/>
        </p:nvSpPr>
        <p:spPr>
          <a:xfrm>
            <a:off x="7622581" y="5063297"/>
            <a:ext cx="780288" cy="780288"/>
          </a:xfrm>
          <a:prstGeom prst="ellipse">
            <a:avLst/>
          </a:prstGeom>
          <a:solidFill>
            <a:srgbClr val="92D05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9" name="直線接點 8"/>
          <p:cNvCxnSpPr>
            <a:stCxn id="4" idx="4"/>
            <a:endCxn id="5" idx="0"/>
          </p:cNvCxnSpPr>
          <p:nvPr/>
        </p:nvCxnSpPr>
        <p:spPr>
          <a:xfrm>
            <a:off x="5079268" y="1724409"/>
            <a:ext cx="781399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4"/>
            <a:endCxn id="6" idx="0"/>
          </p:cNvCxnSpPr>
          <p:nvPr/>
        </p:nvCxnSpPr>
        <p:spPr>
          <a:xfrm>
            <a:off x="5860667" y="2747064"/>
            <a:ext cx="591482" cy="24236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4"/>
            <a:endCxn id="7" idx="0"/>
          </p:cNvCxnSpPr>
          <p:nvPr/>
        </p:nvCxnSpPr>
        <p:spPr>
          <a:xfrm>
            <a:off x="6452149" y="3769719"/>
            <a:ext cx="780288" cy="2566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4"/>
            <a:endCxn id="8" idx="0"/>
          </p:cNvCxnSpPr>
          <p:nvPr/>
        </p:nvCxnSpPr>
        <p:spPr>
          <a:xfrm>
            <a:off x="7232437" y="4806652"/>
            <a:ext cx="780288" cy="25664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901086" y="3636220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17" name="直線接點 16"/>
          <p:cNvCxnSpPr>
            <a:stCxn id="16" idx="0"/>
            <a:endCxn id="5" idx="4"/>
          </p:cNvCxnSpPr>
          <p:nvPr/>
        </p:nvCxnSpPr>
        <p:spPr>
          <a:xfrm flipV="1">
            <a:off x="5291230" y="2747064"/>
            <a:ext cx="569437" cy="889156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37907" y="2738495"/>
            <a:ext cx="780288" cy="780288"/>
          </a:xfrm>
          <a:prstGeom prst="ellipse">
            <a:avLst/>
          </a:prstGeom>
          <a:solidFill>
            <a:srgbClr val="FFC00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22" name="直線接點 21"/>
          <p:cNvCxnSpPr>
            <a:stCxn id="21" idx="6"/>
            <a:endCxn id="5" idx="4"/>
          </p:cNvCxnSpPr>
          <p:nvPr/>
        </p:nvCxnSpPr>
        <p:spPr>
          <a:xfrm flipV="1">
            <a:off x="4518195" y="2747064"/>
            <a:ext cx="1342472" cy="38157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074092" y="3693034"/>
            <a:ext cx="780288" cy="780288"/>
          </a:xfrm>
          <a:prstGeom prst="ellipse">
            <a:avLst/>
          </a:prstGeom>
          <a:solidFill>
            <a:srgbClr val="92D05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7" name="橢圓 26"/>
          <p:cNvSpPr/>
          <p:nvPr/>
        </p:nvSpPr>
        <p:spPr>
          <a:xfrm>
            <a:off x="3736225" y="4083178"/>
            <a:ext cx="780288" cy="780288"/>
          </a:xfrm>
          <a:prstGeom prst="ellipse">
            <a:avLst/>
          </a:prstGeom>
          <a:solidFill>
            <a:srgbClr val="92D05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8" name="橢圓 27"/>
          <p:cNvSpPr/>
          <p:nvPr/>
        </p:nvSpPr>
        <p:spPr>
          <a:xfrm>
            <a:off x="3819588" y="5316515"/>
            <a:ext cx="780288" cy="780288"/>
          </a:xfrm>
          <a:prstGeom prst="ellipse">
            <a:avLst/>
          </a:prstGeom>
          <a:solidFill>
            <a:srgbClr val="00B0F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9" name="橢圓 28"/>
          <p:cNvSpPr/>
          <p:nvPr/>
        </p:nvSpPr>
        <p:spPr>
          <a:xfrm>
            <a:off x="3429444" y="1568063"/>
            <a:ext cx="780288" cy="780288"/>
          </a:xfrm>
          <a:prstGeom prst="ellipse">
            <a:avLst/>
          </a:prstGeom>
          <a:solidFill>
            <a:srgbClr val="92D050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30" name="直線接點 29"/>
          <p:cNvCxnSpPr>
            <a:stCxn id="4" idx="4"/>
            <a:endCxn id="29" idx="6"/>
          </p:cNvCxnSpPr>
          <p:nvPr/>
        </p:nvCxnSpPr>
        <p:spPr>
          <a:xfrm flipH="1">
            <a:off x="4209732" y="1724409"/>
            <a:ext cx="869536" cy="233798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6" idx="7"/>
            <a:endCxn id="21" idx="4"/>
          </p:cNvCxnSpPr>
          <p:nvPr/>
        </p:nvCxnSpPr>
        <p:spPr>
          <a:xfrm flipV="1">
            <a:off x="2740109" y="3518783"/>
            <a:ext cx="1387942" cy="28852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7" idx="0"/>
            <a:endCxn id="21" idx="4"/>
          </p:cNvCxnSpPr>
          <p:nvPr/>
        </p:nvCxnSpPr>
        <p:spPr>
          <a:xfrm flipV="1">
            <a:off x="4126369" y="3518783"/>
            <a:ext cx="1682" cy="56439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7" idx="4"/>
            <a:endCxn id="28" idx="0"/>
          </p:cNvCxnSpPr>
          <p:nvPr/>
        </p:nvCxnSpPr>
        <p:spPr>
          <a:xfrm>
            <a:off x="4126369" y="4863466"/>
            <a:ext cx="83363" cy="453049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5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1" y="287289"/>
            <a:ext cx="9511446" cy="64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POJ 1741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576871" cy="433868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給定一棵樹和邊的長度，求距離</a:t>
            </a:r>
            <a:r>
              <a:rPr lang="en-US" altLang="zh-TW" dirty="0" smtClean="0"/>
              <a:t>&lt;=k</a:t>
            </a:r>
            <a:r>
              <a:rPr lang="zh-TW" altLang="en-US" dirty="0" smtClean="0"/>
              <a:t>的頂點對數</a:t>
            </a:r>
            <a:endParaRPr lang="en-US" altLang="zh-TW" dirty="0" smtClean="0"/>
          </a:p>
          <a:p>
            <a:r>
              <a:rPr lang="zh-TW" altLang="en-US" dirty="0" smtClean="0"/>
              <a:t>頂點數最多</a:t>
            </a:r>
            <a:r>
              <a:rPr lang="en-US" altLang="zh-TW" dirty="0" smtClean="0"/>
              <a:t>10000</a:t>
            </a:r>
          </a:p>
          <a:p>
            <a:endParaRPr lang="en-US" altLang="zh-TW" dirty="0"/>
          </a:p>
          <a:p>
            <a:r>
              <a:rPr lang="en-US" altLang="zh-TW" dirty="0" smtClean="0"/>
              <a:t>K = 4</a:t>
            </a:r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 = 8</a:t>
            </a:r>
          </a:p>
          <a:p>
            <a:pPr lvl="1"/>
            <a:r>
              <a:rPr lang="en-US" altLang="zh-TW" dirty="0" smtClean="0"/>
              <a:t>( 1, { 2, 3, 4 })</a:t>
            </a:r>
          </a:p>
          <a:p>
            <a:pPr lvl="1"/>
            <a:r>
              <a:rPr lang="en-US" altLang="zh-TW" dirty="0" smtClean="0"/>
              <a:t>( 2, { 3 })</a:t>
            </a:r>
          </a:p>
          <a:p>
            <a:pPr lvl="1"/>
            <a:r>
              <a:rPr lang="en-US" altLang="zh-TW" dirty="0" smtClean="0"/>
              <a:t>( 3, { 4, 5 })</a:t>
            </a:r>
          </a:p>
          <a:p>
            <a:pPr lvl="1"/>
            <a:r>
              <a:rPr lang="en-US" altLang="zh-TW" dirty="0" smtClean="0"/>
              <a:t>( 4, { 5 })</a:t>
            </a:r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6328795" y="2307436"/>
            <a:ext cx="3595284" cy="3587078"/>
            <a:chOff x="1067478" y="2861227"/>
            <a:chExt cx="3595284" cy="3587078"/>
          </a:xfrm>
        </p:grpSpPr>
        <p:sp>
          <p:nvSpPr>
            <p:cNvPr id="4" name="橢圓 3"/>
            <p:cNvSpPr/>
            <p:nvPr/>
          </p:nvSpPr>
          <p:spPr>
            <a:xfrm>
              <a:off x="2462784" y="2861227"/>
              <a:ext cx="780288" cy="780288"/>
            </a:xfrm>
            <a:prstGeom prst="ellipse">
              <a:avLst/>
            </a:prstGeom>
            <a:ln w="508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</a:p>
          </p:txBody>
        </p:sp>
        <p:sp>
          <p:nvSpPr>
            <p:cNvPr id="9" name="橢圓 8"/>
            <p:cNvSpPr/>
            <p:nvPr/>
          </p:nvSpPr>
          <p:spPr>
            <a:xfrm>
              <a:off x="3882474" y="4342153"/>
              <a:ext cx="780288" cy="780288"/>
            </a:xfrm>
            <a:prstGeom prst="ellipse">
              <a:avLst/>
            </a:prstGeom>
            <a:ln w="508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</a:p>
          </p:txBody>
        </p:sp>
        <p:sp>
          <p:nvSpPr>
            <p:cNvPr id="10" name="橢圓 9"/>
            <p:cNvSpPr/>
            <p:nvPr/>
          </p:nvSpPr>
          <p:spPr>
            <a:xfrm>
              <a:off x="2474976" y="4342153"/>
              <a:ext cx="780288" cy="780288"/>
            </a:xfrm>
            <a:prstGeom prst="ellipse">
              <a:avLst/>
            </a:prstGeom>
            <a:ln w="508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</a:p>
          </p:txBody>
        </p:sp>
        <p:sp>
          <p:nvSpPr>
            <p:cNvPr id="11" name="橢圓 10"/>
            <p:cNvSpPr/>
            <p:nvPr/>
          </p:nvSpPr>
          <p:spPr>
            <a:xfrm>
              <a:off x="2462784" y="5668017"/>
              <a:ext cx="780288" cy="780288"/>
            </a:xfrm>
            <a:prstGeom prst="ellipse">
              <a:avLst/>
            </a:prstGeom>
            <a:ln w="508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</a:p>
          </p:txBody>
        </p:sp>
        <p:sp>
          <p:nvSpPr>
            <p:cNvPr id="12" name="橢圓 11"/>
            <p:cNvSpPr/>
            <p:nvPr/>
          </p:nvSpPr>
          <p:spPr>
            <a:xfrm>
              <a:off x="1067478" y="4342153"/>
              <a:ext cx="780288" cy="780288"/>
            </a:xfrm>
            <a:prstGeom prst="ellipse">
              <a:avLst/>
            </a:prstGeom>
            <a:ln w="508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</a:p>
          </p:txBody>
        </p:sp>
        <p:cxnSp>
          <p:nvCxnSpPr>
            <p:cNvPr id="14" name="直線接點 13"/>
            <p:cNvCxnSpPr>
              <a:stCxn id="4" idx="4"/>
              <a:endCxn id="12" idx="0"/>
            </p:cNvCxnSpPr>
            <p:nvPr/>
          </p:nvCxnSpPr>
          <p:spPr>
            <a:xfrm flipH="1">
              <a:off x="1457622" y="3641515"/>
              <a:ext cx="1395306" cy="700638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4" idx="4"/>
              <a:endCxn id="10" idx="0"/>
            </p:cNvCxnSpPr>
            <p:nvPr/>
          </p:nvCxnSpPr>
          <p:spPr>
            <a:xfrm>
              <a:off x="2852928" y="3641515"/>
              <a:ext cx="12192" cy="700638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4" idx="4"/>
              <a:endCxn id="9" idx="0"/>
            </p:cNvCxnSpPr>
            <p:nvPr/>
          </p:nvCxnSpPr>
          <p:spPr>
            <a:xfrm>
              <a:off x="2852928" y="3641515"/>
              <a:ext cx="1419690" cy="700638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10" idx="4"/>
              <a:endCxn id="11" idx="0"/>
            </p:cNvCxnSpPr>
            <p:nvPr/>
          </p:nvCxnSpPr>
          <p:spPr>
            <a:xfrm flipH="1">
              <a:off x="2852928" y="5122441"/>
              <a:ext cx="12192" cy="545576"/>
            </a:xfrm>
            <a:prstGeom prst="line">
              <a:avLst/>
            </a:prstGeom>
            <a:ln w="508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1902903" y="36225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646528" y="364151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891534" y="39007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948770" y="522664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02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啟發式合併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其實大家早就知道這是啥東東了，只是你不知道的的名字這麼潮</a:t>
            </a:r>
            <a:endParaRPr lang="en-US" altLang="zh-TW" dirty="0" smtClean="0"/>
          </a:p>
          <a:p>
            <a:r>
              <a:rPr lang="zh-TW" altLang="en-US" dirty="0" smtClean="0"/>
              <a:t>嘿嘿我還在</a:t>
            </a:r>
            <a:r>
              <a:rPr lang="en-US" altLang="zh-TW" dirty="0" smtClean="0"/>
              <a:t>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4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啟發式合</a:t>
            </a:r>
            <a:r>
              <a:rPr lang="zh-TW" altLang="en-US" dirty="0"/>
              <a:t>併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合</a:t>
            </a:r>
            <a:r>
              <a:rPr lang="zh-TW" altLang="en-US" dirty="0"/>
              <a:t>併</a:t>
            </a:r>
            <a:r>
              <a:rPr lang="zh-TW" altLang="en-US" dirty="0" smtClean="0"/>
              <a:t>兩顆一大一小的樹</a:t>
            </a:r>
            <a:endParaRPr lang="en-US" altLang="zh-TW" dirty="0" smtClean="0"/>
          </a:p>
          <a:p>
            <a:r>
              <a:rPr lang="zh-TW" altLang="en-US" dirty="0" smtClean="0"/>
              <a:t>把小的合併到大的裡面</a:t>
            </a:r>
            <a:endParaRPr lang="en-US" altLang="zh-TW" dirty="0" smtClean="0"/>
          </a:p>
          <a:p>
            <a:r>
              <a:rPr lang="zh-TW" altLang="en-US" dirty="0" smtClean="0"/>
              <a:t>合併完樹的深度不變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Ex: Disjoint 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Union By Rank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27" y="2409934"/>
            <a:ext cx="6172680" cy="33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算距離</a:t>
            </a:r>
            <a:r>
              <a:rPr lang="en-US" altLang="zh-TW" dirty="0" smtClean="0"/>
              <a:t>&lt;=k</a:t>
            </a:r>
            <a:r>
              <a:rPr lang="zh-TW" altLang="en-US" dirty="0" smtClean="0"/>
              <a:t>的頂點對數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子</a:t>
            </a:r>
            <a:r>
              <a:rPr lang="zh-TW" altLang="en-US" dirty="0" smtClean="0"/>
              <a:t>樹中到某個點距離</a:t>
            </a:r>
            <a:r>
              <a:rPr lang="en-US" altLang="zh-TW" dirty="0" smtClean="0"/>
              <a:t>&lt;=k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r>
              <a:rPr lang="zh-TW" altLang="en-US" dirty="0" smtClean="0"/>
              <a:t>一堆子樹合併成另一個節點的子樹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6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算距離</a:t>
            </a:r>
            <a:r>
              <a:rPr lang="en-US" altLang="zh-TW" dirty="0" smtClean="0"/>
              <a:t>&lt;=k</a:t>
            </a:r>
            <a:r>
              <a:rPr lang="zh-TW" altLang="en-US" dirty="0" smtClean="0"/>
              <a:t>的頂點對數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子樹中到某個點距離</a:t>
            </a:r>
            <a:r>
              <a:rPr lang="en-US" altLang="zh-TW" dirty="0"/>
              <a:t>&lt;=k</a:t>
            </a:r>
            <a:r>
              <a:rPr lang="zh-TW" altLang="en-US" dirty="0"/>
              <a:t>個數</a:t>
            </a:r>
            <a:endParaRPr lang="en-US" altLang="zh-TW" dirty="0"/>
          </a:p>
          <a:p>
            <a:r>
              <a:rPr lang="zh-TW" altLang="en-US" dirty="0"/>
              <a:t>一堆子樹合併成另一個節點的子樹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序列中</a:t>
            </a:r>
            <a:r>
              <a:rPr lang="en-US" altLang="zh-TW" dirty="0" smtClean="0"/>
              <a:t>&lt;=k</a:t>
            </a:r>
            <a:r>
              <a:rPr lang="zh-TW" altLang="en-US" dirty="0" smtClean="0"/>
              <a:t>個樹</a:t>
            </a:r>
            <a:endParaRPr lang="en-US" altLang="zh-TW" dirty="0" smtClean="0"/>
          </a:p>
          <a:p>
            <a:r>
              <a:rPr lang="zh-TW" altLang="en-US" dirty="0" smtClean="0"/>
              <a:t>序列合併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5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算距離</a:t>
            </a:r>
            <a:r>
              <a:rPr lang="en-US" altLang="zh-TW" dirty="0" smtClean="0"/>
              <a:t>&lt;=k</a:t>
            </a:r>
            <a:r>
              <a:rPr lang="zh-TW" altLang="en-US" dirty="0" smtClean="0"/>
              <a:t>的頂點對數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1468876"/>
          </a:xfrm>
        </p:spPr>
        <p:txBody>
          <a:bodyPr/>
          <a:lstStyle/>
          <a:p>
            <a:r>
              <a:rPr lang="zh-TW" altLang="en-US" dirty="0"/>
              <a:t>子樹中到某個點距離</a:t>
            </a:r>
            <a:r>
              <a:rPr lang="en-US" altLang="zh-TW" dirty="0"/>
              <a:t>&lt;=k</a:t>
            </a:r>
            <a:r>
              <a:rPr lang="zh-TW" altLang="en-US" dirty="0"/>
              <a:t>個數</a:t>
            </a:r>
            <a:endParaRPr lang="en-US" altLang="zh-TW" dirty="0"/>
          </a:p>
          <a:p>
            <a:r>
              <a:rPr lang="zh-TW" altLang="en-US" dirty="0"/>
              <a:t>一堆子樹合併成另一個節點的子樹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1468876"/>
          </a:xfrm>
        </p:spPr>
        <p:txBody>
          <a:bodyPr/>
          <a:lstStyle/>
          <a:p>
            <a:r>
              <a:rPr lang="zh-TW" altLang="en-US" dirty="0" smtClean="0"/>
              <a:t>序列中</a:t>
            </a:r>
            <a:r>
              <a:rPr lang="en-US" altLang="zh-TW" dirty="0" smtClean="0"/>
              <a:t>&lt;=k</a:t>
            </a:r>
            <a:r>
              <a:rPr lang="zh-TW" altLang="en-US" dirty="0" smtClean="0"/>
              <a:t>個樹</a:t>
            </a:r>
            <a:endParaRPr lang="en-US" altLang="zh-TW" dirty="0" smtClean="0"/>
          </a:p>
          <a:p>
            <a:r>
              <a:rPr lang="zh-TW" altLang="en-US" dirty="0" smtClean="0"/>
              <a:t>序列合併</a:t>
            </a:r>
            <a:endParaRPr lang="zh-TW" altLang="en-US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677334" y="4717783"/>
            <a:ext cx="8596668" cy="146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600" dirty="0" smtClean="0"/>
              <a:t>平衡樹 </a:t>
            </a:r>
            <a:r>
              <a:rPr lang="en-US" altLang="zh-TW" sz="3600" dirty="0" smtClean="0"/>
              <a:t>+ </a:t>
            </a:r>
            <a:r>
              <a:rPr lang="zh-TW" altLang="en-US" sz="3600" dirty="0" smtClean="0"/>
              <a:t>啟發式合併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398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平衡樹的啟發式合併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小樹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大樹</a:t>
            </a:r>
            <a:endParaRPr lang="en-US" altLang="zh-TW" dirty="0" smtClean="0"/>
          </a:p>
          <a:p>
            <a:r>
              <a:rPr lang="zh-TW" altLang="en-US" dirty="0" smtClean="0"/>
              <a:t>暴力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對於小樹中每個節點，一個一個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進去大樹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對小樹來說，</a:t>
            </a:r>
            <a:r>
              <a:rPr lang="zh-TW" altLang="en-US" dirty="0"/>
              <a:t>大小至少 </a:t>
            </a:r>
            <a:r>
              <a:rPr lang="en-US" altLang="zh-TW" dirty="0"/>
              <a:t>*=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zh-TW" altLang="en-US" dirty="0"/>
              <a:t>對於一個節點，最多被合併</a:t>
            </a:r>
            <a:r>
              <a:rPr lang="en-US" altLang="zh-TW" dirty="0"/>
              <a:t>log N</a:t>
            </a:r>
            <a:r>
              <a:rPr lang="zh-TW" altLang="en-US" dirty="0"/>
              <a:t>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333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9897"/>
          </a:xfrm>
        </p:spPr>
        <p:txBody>
          <a:bodyPr/>
          <a:lstStyle/>
          <a:p>
            <a:r>
              <a:rPr lang="zh-TW" altLang="en-US" dirty="0" smtClean="0"/>
              <a:t>這是一棵樹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484742" y="284797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</a:p>
        </p:txBody>
      </p:sp>
      <p:cxnSp>
        <p:nvCxnSpPr>
          <p:cNvPr id="10" name="直線接點 9"/>
          <p:cNvCxnSpPr>
            <a:stCxn id="7" idx="4"/>
            <a:endCxn id="13" idx="0"/>
          </p:cNvCxnSpPr>
          <p:nvPr/>
        </p:nvCxnSpPr>
        <p:spPr>
          <a:xfrm flipH="1">
            <a:off x="3015382" y="3628262"/>
            <a:ext cx="2859504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4"/>
            <a:endCxn id="14" idx="0"/>
          </p:cNvCxnSpPr>
          <p:nvPr/>
        </p:nvCxnSpPr>
        <p:spPr>
          <a:xfrm>
            <a:off x="5874886" y="3628262"/>
            <a:ext cx="2858673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2452912" y="4318204"/>
            <a:ext cx="1124940" cy="1674056"/>
          </a:xfrm>
          <a:prstGeom prst="triangl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Son</a:t>
            </a:r>
          </a:p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8171089" y="4318204"/>
            <a:ext cx="1124940" cy="1674056"/>
          </a:xfrm>
          <a:prstGeom prst="triangl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Son</a:t>
            </a:r>
          </a:p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6" name="等腰三角形 15"/>
          <p:cNvSpPr/>
          <p:nvPr/>
        </p:nvSpPr>
        <p:spPr>
          <a:xfrm>
            <a:off x="4358971" y="4318204"/>
            <a:ext cx="1124940" cy="1674056"/>
          </a:xfrm>
          <a:prstGeom prst="triangl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Son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6265030" y="4318204"/>
            <a:ext cx="1124940" cy="1674056"/>
          </a:xfrm>
          <a:prstGeom prst="triangl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Son</a:t>
            </a:r>
          </a:p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7" name="直線接點 26"/>
          <p:cNvCxnSpPr>
            <a:stCxn id="7" idx="4"/>
            <a:endCxn id="16" idx="0"/>
          </p:cNvCxnSpPr>
          <p:nvPr/>
        </p:nvCxnSpPr>
        <p:spPr>
          <a:xfrm flipH="1">
            <a:off x="4921441" y="3628262"/>
            <a:ext cx="953445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4"/>
            <a:endCxn id="19" idx="0"/>
          </p:cNvCxnSpPr>
          <p:nvPr/>
        </p:nvCxnSpPr>
        <p:spPr>
          <a:xfrm>
            <a:off x="5874886" y="3628262"/>
            <a:ext cx="952614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0"/>
            <a:endCxn id="35" idx="3"/>
          </p:cNvCxnSpPr>
          <p:nvPr/>
        </p:nvCxnSpPr>
        <p:spPr>
          <a:xfrm flipV="1">
            <a:off x="5874886" y="2366697"/>
            <a:ext cx="2733099" cy="48127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493714" y="170068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3835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9897"/>
          </a:xfrm>
        </p:spPr>
        <p:txBody>
          <a:bodyPr/>
          <a:lstStyle/>
          <a:p>
            <a:r>
              <a:rPr lang="zh-TW" altLang="en-US" dirty="0" smtClean="0"/>
              <a:t>把每個子樹維護成平衡樹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484742" y="284797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</a:p>
        </p:txBody>
      </p:sp>
      <p:cxnSp>
        <p:nvCxnSpPr>
          <p:cNvPr id="10" name="直線接點 9"/>
          <p:cNvCxnSpPr>
            <a:stCxn id="7" idx="4"/>
            <a:endCxn id="13" idx="0"/>
          </p:cNvCxnSpPr>
          <p:nvPr/>
        </p:nvCxnSpPr>
        <p:spPr>
          <a:xfrm flipH="1">
            <a:off x="3015382" y="3628262"/>
            <a:ext cx="2859504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4"/>
            <a:endCxn id="14" idx="0"/>
          </p:cNvCxnSpPr>
          <p:nvPr/>
        </p:nvCxnSpPr>
        <p:spPr>
          <a:xfrm>
            <a:off x="5874886" y="3628262"/>
            <a:ext cx="2858673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2452912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8171089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等腰三角形 15"/>
          <p:cNvSpPr/>
          <p:nvPr/>
        </p:nvSpPr>
        <p:spPr>
          <a:xfrm>
            <a:off x="4358971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6265030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</a:t>
            </a:r>
            <a:r>
              <a:rPr lang="en-US" altLang="zh-TW" dirty="0" err="1" smtClean="0"/>
              <a:t>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27" name="直線接點 26"/>
          <p:cNvCxnSpPr>
            <a:stCxn id="7" idx="4"/>
            <a:endCxn id="16" idx="0"/>
          </p:cNvCxnSpPr>
          <p:nvPr/>
        </p:nvCxnSpPr>
        <p:spPr>
          <a:xfrm flipH="1">
            <a:off x="4921441" y="3628262"/>
            <a:ext cx="953445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4"/>
            <a:endCxn id="19" idx="0"/>
          </p:cNvCxnSpPr>
          <p:nvPr/>
        </p:nvCxnSpPr>
        <p:spPr>
          <a:xfrm>
            <a:off x="5874886" y="3628262"/>
            <a:ext cx="952614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0"/>
            <a:endCxn id="35" idx="3"/>
          </p:cNvCxnSpPr>
          <p:nvPr/>
        </p:nvCxnSpPr>
        <p:spPr>
          <a:xfrm flipV="1">
            <a:off x="5874886" y="2366697"/>
            <a:ext cx="2733099" cy="48127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493714" y="170068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647332" y="61757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553391" y="61915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59450" y="6193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3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365509" y="61915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3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9897"/>
          </a:xfrm>
        </p:spPr>
        <p:txBody>
          <a:bodyPr/>
          <a:lstStyle/>
          <a:p>
            <a:r>
              <a:rPr lang="zh-TW" altLang="en-US" dirty="0"/>
              <a:t>再維護一個平衡樹，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啟發式合併每個子樹</a:t>
            </a:r>
          </a:p>
        </p:txBody>
      </p:sp>
      <p:sp>
        <p:nvSpPr>
          <p:cNvPr id="7" name="橢圓 6"/>
          <p:cNvSpPr/>
          <p:nvPr/>
        </p:nvSpPr>
        <p:spPr>
          <a:xfrm>
            <a:off x="5484742" y="284797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</a:p>
        </p:txBody>
      </p:sp>
      <p:cxnSp>
        <p:nvCxnSpPr>
          <p:cNvPr id="10" name="直線接點 9"/>
          <p:cNvCxnSpPr>
            <a:stCxn id="7" idx="4"/>
            <a:endCxn id="13" idx="0"/>
          </p:cNvCxnSpPr>
          <p:nvPr/>
        </p:nvCxnSpPr>
        <p:spPr>
          <a:xfrm flipH="1">
            <a:off x="3015382" y="3628262"/>
            <a:ext cx="2859504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4"/>
            <a:endCxn id="14" idx="0"/>
          </p:cNvCxnSpPr>
          <p:nvPr/>
        </p:nvCxnSpPr>
        <p:spPr>
          <a:xfrm>
            <a:off x="5874886" y="3628262"/>
            <a:ext cx="2858673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2452912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8171089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等腰三角形 15"/>
          <p:cNvSpPr/>
          <p:nvPr/>
        </p:nvSpPr>
        <p:spPr>
          <a:xfrm>
            <a:off x="4358971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6265030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</a:t>
            </a:r>
            <a:r>
              <a:rPr lang="en-US" altLang="zh-TW" dirty="0" err="1" smtClean="0"/>
              <a:t>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27" name="直線接點 26"/>
          <p:cNvCxnSpPr>
            <a:stCxn id="7" idx="4"/>
            <a:endCxn id="16" idx="0"/>
          </p:cNvCxnSpPr>
          <p:nvPr/>
        </p:nvCxnSpPr>
        <p:spPr>
          <a:xfrm flipH="1">
            <a:off x="4921441" y="3628262"/>
            <a:ext cx="953445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4"/>
            <a:endCxn id="19" idx="0"/>
          </p:cNvCxnSpPr>
          <p:nvPr/>
        </p:nvCxnSpPr>
        <p:spPr>
          <a:xfrm>
            <a:off x="5874886" y="3628262"/>
            <a:ext cx="952614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0"/>
            <a:endCxn id="35" idx="3"/>
          </p:cNvCxnSpPr>
          <p:nvPr/>
        </p:nvCxnSpPr>
        <p:spPr>
          <a:xfrm flipV="1">
            <a:off x="5874886" y="2366697"/>
            <a:ext cx="2733099" cy="48127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493714" y="170068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936997" y="4318204"/>
            <a:ext cx="1124940" cy="1674056"/>
          </a:xfrm>
          <a:prstGeom prst="triangle">
            <a:avLst/>
          </a:prstGeom>
          <a:solidFill>
            <a:srgbClr val="FFFF00"/>
          </a:solidFill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47332" y="61757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53391" y="61915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59450" y="6193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3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365509" y="61915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31417" y="619156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1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9897"/>
          </a:xfrm>
        </p:spPr>
        <p:txBody>
          <a:bodyPr/>
          <a:lstStyle/>
          <a:p>
            <a:r>
              <a:rPr lang="en-US" altLang="zh-TW" dirty="0" smtClean="0"/>
              <a:t>Tree &lt; Son 1</a:t>
            </a:r>
            <a:br>
              <a:rPr lang="en-US" altLang="zh-TW" dirty="0" smtClean="0"/>
            </a:br>
            <a:r>
              <a:rPr lang="en-US" altLang="zh-TW" dirty="0" smtClean="0"/>
              <a:t>Tree </a:t>
            </a:r>
            <a:r>
              <a:rPr lang="zh-TW" altLang="en-US" dirty="0" smtClean="0"/>
              <a:t>合併進 </a:t>
            </a:r>
            <a:r>
              <a:rPr lang="en-US" altLang="zh-TW" dirty="0" smtClean="0"/>
              <a:t>Son 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484742" y="284797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</a:p>
        </p:txBody>
      </p:sp>
      <p:cxnSp>
        <p:nvCxnSpPr>
          <p:cNvPr id="10" name="直線接點 9"/>
          <p:cNvCxnSpPr>
            <a:stCxn id="7" idx="4"/>
            <a:endCxn id="13" idx="0"/>
          </p:cNvCxnSpPr>
          <p:nvPr/>
        </p:nvCxnSpPr>
        <p:spPr>
          <a:xfrm flipH="1">
            <a:off x="3015382" y="3628262"/>
            <a:ext cx="2859504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4"/>
            <a:endCxn id="14" idx="0"/>
          </p:cNvCxnSpPr>
          <p:nvPr/>
        </p:nvCxnSpPr>
        <p:spPr>
          <a:xfrm>
            <a:off x="5874886" y="3628262"/>
            <a:ext cx="2858673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2452912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8171089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等腰三角形 15"/>
          <p:cNvSpPr/>
          <p:nvPr/>
        </p:nvSpPr>
        <p:spPr>
          <a:xfrm>
            <a:off x="4358971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6265030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</a:t>
            </a:r>
            <a:r>
              <a:rPr lang="en-US" altLang="zh-TW" dirty="0" err="1" smtClean="0"/>
              <a:t>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27" name="直線接點 26"/>
          <p:cNvCxnSpPr>
            <a:stCxn id="7" idx="4"/>
            <a:endCxn id="16" idx="0"/>
          </p:cNvCxnSpPr>
          <p:nvPr/>
        </p:nvCxnSpPr>
        <p:spPr>
          <a:xfrm flipH="1">
            <a:off x="4921441" y="3628262"/>
            <a:ext cx="953445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4"/>
            <a:endCxn id="19" idx="0"/>
          </p:cNvCxnSpPr>
          <p:nvPr/>
        </p:nvCxnSpPr>
        <p:spPr>
          <a:xfrm>
            <a:off x="5874886" y="3628262"/>
            <a:ext cx="952614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0"/>
            <a:endCxn id="35" idx="3"/>
          </p:cNvCxnSpPr>
          <p:nvPr/>
        </p:nvCxnSpPr>
        <p:spPr>
          <a:xfrm flipV="1">
            <a:off x="5874886" y="2366697"/>
            <a:ext cx="2733099" cy="48127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493714" y="170068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936997" y="4318204"/>
            <a:ext cx="1124940" cy="1674056"/>
          </a:xfrm>
          <a:prstGeom prst="triangle">
            <a:avLst/>
          </a:prstGeom>
          <a:solidFill>
            <a:srgbClr val="FFFF00"/>
          </a:solidFill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47332" y="61757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53391" y="61915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59450" y="6193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3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365509" y="61915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4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1491175" y="4937760"/>
            <a:ext cx="1524207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131417" y="619156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5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隨便給他分治一下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隨便找一個</a:t>
            </a:r>
            <a:r>
              <a:rPr lang="zh-TW" altLang="en-US" dirty="0"/>
              <a:t>根</a:t>
            </a:r>
            <a:r>
              <a:rPr lang="zh-TW" altLang="en-US" dirty="0" smtClean="0"/>
              <a:t>節點，頂點 </a:t>
            </a:r>
            <a:r>
              <a:rPr lang="en-US" altLang="zh-TW" dirty="0" smtClean="0"/>
              <a:t>( u, v )</a:t>
            </a:r>
            <a:r>
              <a:rPr lang="zh-TW" altLang="en-US" dirty="0" smtClean="0"/>
              <a:t> 對分下列狀況：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在同一個</a:t>
            </a:r>
            <a:r>
              <a:rPr lang="zh-TW" altLang="en-US" dirty="0"/>
              <a:t>子</a:t>
            </a:r>
            <a:r>
              <a:rPr lang="zh-TW" altLang="en-US" dirty="0" smtClean="0"/>
              <a:t>樹裡面</a:t>
            </a:r>
            <a:endParaRPr lang="en-US" altLang="zh-TW" dirty="0" smtClean="0"/>
          </a:p>
          <a:p>
            <a:r>
              <a:rPr lang="zh-TW" altLang="en-US" dirty="0" smtClean="0"/>
              <a:t>在不同子樹裡面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其中一個是根節</a:t>
            </a:r>
            <a:r>
              <a:rPr lang="zh-TW" altLang="en-US" dirty="0"/>
              <a:t>點</a:t>
            </a:r>
          </a:p>
        </p:txBody>
      </p:sp>
      <p:sp>
        <p:nvSpPr>
          <p:cNvPr id="8" name="橢圓 7"/>
          <p:cNvSpPr/>
          <p:nvPr/>
        </p:nvSpPr>
        <p:spPr>
          <a:xfrm>
            <a:off x="8571807" y="2473089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rt</a:t>
            </a:r>
            <a:endParaRPr lang="en-US" altLang="zh-TW" dirty="0" smtClean="0"/>
          </a:p>
        </p:txBody>
      </p:sp>
      <p:sp>
        <p:nvSpPr>
          <p:cNvPr id="12" name="橢圓 11"/>
          <p:cNvSpPr/>
          <p:nvPr/>
        </p:nvSpPr>
        <p:spPr>
          <a:xfrm>
            <a:off x="6328795" y="3788362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Rt</a:t>
            </a:r>
            <a:r>
              <a:rPr lang="en-US" altLang="zh-TW" dirty="0" smtClean="0"/>
              <a:t>’</a:t>
            </a:r>
          </a:p>
        </p:txBody>
      </p:sp>
      <p:cxnSp>
        <p:nvCxnSpPr>
          <p:cNvPr id="13" name="直線接點 12"/>
          <p:cNvCxnSpPr>
            <a:stCxn id="8" idx="4"/>
            <a:endCxn id="12" idx="0"/>
          </p:cNvCxnSpPr>
          <p:nvPr/>
        </p:nvCxnSpPr>
        <p:spPr>
          <a:xfrm flipH="1">
            <a:off x="6718939" y="3253377"/>
            <a:ext cx="2243012" cy="53498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4"/>
            <a:endCxn id="21" idx="0"/>
          </p:cNvCxnSpPr>
          <p:nvPr/>
        </p:nvCxnSpPr>
        <p:spPr>
          <a:xfrm flipH="1">
            <a:off x="7833010" y="3253377"/>
            <a:ext cx="1128941" cy="553998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4"/>
            <a:endCxn id="25" idx="0"/>
          </p:cNvCxnSpPr>
          <p:nvPr/>
        </p:nvCxnSpPr>
        <p:spPr>
          <a:xfrm>
            <a:off x="8961951" y="3253377"/>
            <a:ext cx="1127908" cy="53498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87198" y="30839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1" name="等腰三角形 20"/>
          <p:cNvSpPr/>
          <p:nvPr/>
        </p:nvSpPr>
        <p:spPr>
          <a:xfrm>
            <a:off x="7270540" y="3807375"/>
            <a:ext cx="1124940" cy="1674056"/>
          </a:xfrm>
          <a:prstGeom prst="triangl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Son</a:t>
            </a:r>
          </a:p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等腰三角形 24"/>
          <p:cNvSpPr/>
          <p:nvPr/>
        </p:nvSpPr>
        <p:spPr>
          <a:xfrm>
            <a:off x="9527389" y="3788362"/>
            <a:ext cx="1124940" cy="1674056"/>
          </a:xfrm>
          <a:prstGeom prst="triangl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Son</a:t>
            </a:r>
          </a:p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793971" y="4761020"/>
            <a:ext cx="3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9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9897"/>
          </a:xfrm>
        </p:spPr>
        <p:txBody>
          <a:bodyPr/>
          <a:lstStyle/>
          <a:p>
            <a:r>
              <a:rPr lang="en-US" altLang="zh-TW" dirty="0" smtClean="0"/>
              <a:t>Tree &gt; Son 2</a:t>
            </a:r>
            <a:br>
              <a:rPr lang="en-US" altLang="zh-TW" dirty="0" smtClean="0"/>
            </a:br>
            <a:r>
              <a:rPr lang="en-US" altLang="zh-TW" dirty="0" smtClean="0"/>
              <a:t>Son 2 </a:t>
            </a:r>
            <a:r>
              <a:rPr lang="zh-TW" altLang="en-US" dirty="0" smtClean="0"/>
              <a:t>合併進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484742" y="284797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</a:p>
        </p:txBody>
      </p:sp>
      <p:cxnSp>
        <p:nvCxnSpPr>
          <p:cNvPr id="11" name="直線接點 10"/>
          <p:cNvCxnSpPr>
            <a:stCxn id="7" idx="4"/>
            <a:endCxn id="14" idx="0"/>
          </p:cNvCxnSpPr>
          <p:nvPr/>
        </p:nvCxnSpPr>
        <p:spPr>
          <a:xfrm>
            <a:off x="5874886" y="3628262"/>
            <a:ext cx="2858673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8171089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等腰三角形 15"/>
          <p:cNvSpPr/>
          <p:nvPr/>
        </p:nvSpPr>
        <p:spPr>
          <a:xfrm>
            <a:off x="4358971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6265030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</a:t>
            </a:r>
            <a:r>
              <a:rPr lang="en-US" altLang="zh-TW" dirty="0" err="1" smtClean="0"/>
              <a:t>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27" name="直線接點 26"/>
          <p:cNvCxnSpPr>
            <a:stCxn id="7" idx="4"/>
            <a:endCxn id="16" idx="0"/>
          </p:cNvCxnSpPr>
          <p:nvPr/>
        </p:nvCxnSpPr>
        <p:spPr>
          <a:xfrm flipH="1">
            <a:off x="4921441" y="3628262"/>
            <a:ext cx="953445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4"/>
            <a:endCxn id="19" idx="0"/>
          </p:cNvCxnSpPr>
          <p:nvPr/>
        </p:nvCxnSpPr>
        <p:spPr>
          <a:xfrm>
            <a:off x="5874886" y="3628262"/>
            <a:ext cx="952614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0"/>
            <a:endCxn id="35" idx="3"/>
          </p:cNvCxnSpPr>
          <p:nvPr/>
        </p:nvCxnSpPr>
        <p:spPr>
          <a:xfrm flipV="1">
            <a:off x="5874886" y="2366697"/>
            <a:ext cx="2733099" cy="48127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493714" y="170068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2952796" y="4318204"/>
            <a:ext cx="1124940" cy="1674056"/>
          </a:xfrm>
          <a:prstGeom prst="triangle">
            <a:avLst/>
          </a:prstGeom>
          <a:solidFill>
            <a:srgbClr val="FFFF00"/>
          </a:solidFill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53391" y="61915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2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59450" y="6193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3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365509" y="61915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4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 rot="10800000">
            <a:off x="3456250" y="4837506"/>
            <a:ext cx="1524207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064946" y="619156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2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9897"/>
          </a:xfrm>
        </p:spPr>
        <p:txBody>
          <a:bodyPr/>
          <a:lstStyle/>
          <a:p>
            <a:r>
              <a:rPr lang="en-US" altLang="zh-TW" dirty="0" smtClean="0"/>
              <a:t>Tree &gt; Son 3</a:t>
            </a:r>
            <a:br>
              <a:rPr lang="en-US" altLang="zh-TW" dirty="0" smtClean="0"/>
            </a:br>
            <a:r>
              <a:rPr lang="en-US" altLang="zh-TW" dirty="0" smtClean="0"/>
              <a:t>Son 3 </a:t>
            </a:r>
            <a:r>
              <a:rPr lang="zh-TW" altLang="en-US" dirty="0" smtClean="0"/>
              <a:t>合併進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484742" y="284797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</a:p>
        </p:txBody>
      </p:sp>
      <p:cxnSp>
        <p:nvCxnSpPr>
          <p:cNvPr id="11" name="直線接點 10"/>
          <p:cNvCxnSpPr>
            <a:stCxn id="7" idx="4"/>
            <a:endCxn id="14" idx="0"/>
          </p:cNvCxnSpPr>
          <p:nvPr/>
        </p:nvCxnSpPr>
        <p:spPr>
          <a:xfrm>
            <a:off x="5874886" y="3628262"/>
            <a:ext cx="2858673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8171089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等腰三角形 18"/>
          <p:cNvSpPr/>
          <p:nvPr/>
        </p:nvSpPr>
        <p:spPr>
          <a:xfrm>
            <a:off x="6265030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</a:t>
            </a:r>
            <a:r>
              <a:rPr lang="en-US" altLang="zh-TW" dirty="0" err="1" smtClean="0"/>
              <a:t>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7" idx="4"/>
            <a:endCxn id="19" idx="0"/>
          </p:cNvCxnSpPr>
          <p:nvPr/>
        </p:nvCxnSpPr>
        <p:spPr>
          <a:xfrm>
            <a:off x="5874886" y="3628262"/>
            <a:ext cx="952614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0"/>
            <a:endCxn id="35" idx="3"/>
          </p:cNvCxnSpPr>
          <p:nvPr/>
        </p:nvCxnSpPr>
        <p:spPr>
          <a:xfrm flipV="1">
            <a:off x="5874886" y="2366697"/>
            <a:ext cx="2733099" cy="48127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493714" y="170068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4713216" y="4318204"/>
            <a:ext cx="1124940" cy="1674056"/>
          </a:xfrm>
          <a:prstGeom prst="triangle">
            <a:avLst/>
          </a:prstGeom>
          <a:solidFill>
            <a:srgbClr val="FFFF00"/>
          </a:solidFill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59450" y="6193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3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365509" y="61915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4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 rot="10800000">
            <a:off x="5289490" y="4837506"/>
            <a:ext cx="1524207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825366" y="619156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8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9897"/>
          </a:xfrm>
        </p:spPr>
        <p:txBody>
          <a:bodyPr/>
          <a:lstStyle/>
          <a:p>
            <a:r>
              <a:rPr lang="en-US" altLang="zh-TW" dirty="0" smtClean="0"/>
              <a:t>Tree &gt; Son 4</a:t>
            </a:r>
            <a:br>
              <a:rPr lang="en-US" altLang="zh-TW" dirty="0" smtClean="0"/>
            </a:br>
            <a:r>
              <a:rPr lang="en-US" altLang="zh-TW" dirty="0" smtClean="0"/>
              <a:t>Son 4 </a:t>
            </a:r>
            <a:r>
              <a:rPr lang="zh-TW" altLang="en-US" dirty="0" smtClean="0"/>
              <a:t>合併進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484742" y="284797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</a:p>
        </p:txBody>
      </p:sp>
      <p:cxnSp>
        <p:nvCxnSpPr>
          <p:cNvPr id="11" name="直線接點 10"/>
          <p:cNvCxnSpPr>
            <a:stCxn id="7" idx="4"/>
            <a:endCxn id="14" idx="0"/>
          </p:cNvCxnSpPr>
          <p:nvPr/>
        </p:nvCxnSpPr>
        <p:spPr>
          <a:xfrm>
            <a:off x="5874886" y="3628262"/>
            <a:ext cx="2858673" cy="68994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8171089" y="4318204"/>
            <a:ext cx="1124940" cy="1674056"/>
          </a:xfrm>
          <a:prstGeom prst="triangl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33" name="直線接點 32"/>
          <p:cNvCxnSpPr>
            <a:stCxn id="7" idx="0"/>
            <a:endCxn id="35" idx="3"/>
          </p:cNvCxnSpPr>
          <p:nvPr/>
        </p:nvCxnSpPr>
        <p:spPr>
          <a:xfrm flipV="1">
            <a:off x="5874886" y="2366697"/>
            <a:ext cx="2733099" cy="48127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493714" y="170068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6724896" y="4318204"/>
            <a:ext cx="1124940" cy="1674056"/>
          </a:xfrm>
          <a:prstGeom prst="triangle">
            <a:avLst/>
          </a:prstGeom>
          <a:solidFill>
            <a:srgbClr val="FFFF00"/>
          </a:solidFill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365509" y="61915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Son 4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 rot="10800000">
            <a:off x="7301170" y="4837506"/>
            <a:ext cx="1524207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837046" y="619156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9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989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最後再把</a:t>
            </a:r>
            <a:r>
              <a:rPr lang="en-US" altLang="zh-TW" dirty="0" smtClean="0"/>
              <a:t>v</a:t>
            </a:r>
            <a:r>
              <a:rPr lang="zh-TW" altLang="en-US" dirty="0" smtClean="0"/>
              <a:t>併進</a:t>
            </a:r>
            <a:r>
              <a:rPr lang="en-US" altLang="zh-TW" dirty="0" smtClean="0"/>
              <a:t>Tree</a:t>
            </a:r>
            <a:endParaRPr lang="en-US" altLang="zh-TW" dirty="0"/>
          </a:p>
        </p:txBody>
      </p:sp>
      <p:sp>
        <p:nvSpPr>
          <p:cNvPr id="7" name="橢圓 6"/>
          <p:cNvSpPr/>
          <p:nvPr/>
        </p:nvSpPr>
        <p:spPr>
          <a:xfrm>
            <a:off x="5484742" y="2847974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</a:p>
        </p:txBody>
      </p:sp>
      <p:cxnSp>
        <p:nvCxnSpPr>
          <p:cNvPr id="33" name="直線接點 32"/>
          <p:cNvCxnSpPr>
            <a:stCxn id="7" idx="0"/>
            <a:endCxn id="35" idx="3"/>
          </p:cNvCxnSpPr>
          <p:nvPr/>
        </p:nvCxnSpPr>
        <p:spPr>
          <a:xfrm flipV="1">
            <a:off x="5874886" y="2366697"/>
            <a:ext cx="2733099" cy="48127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493714" y="170068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6043393" y="4284578"/>
            <a:ext cx="1124940" cy="1674056"/>
          </a:xfrm>
          <a:prstGeom prst="triangle">
            <a:avLst/>
          </a:prstGeom>
          <a:solidFill>
            <a:srgbClr val="FFFF00"/>
          </a:solidFill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 rot="3968265">
            <a:off x="5564434" y="3967572"/>
            <a:ext cx="1524207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155543" y="6157943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5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989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原本的</a:t>
            </a:r>
            <a:r>
              <a:rPr lang="en-US" altLang="zh-TW" dirty="0" smtClean="0"/>
              <a:t>v</a:t>
            </a:r>
            <a:r>
              <a:rPr lang="zh-TW" altLang="en-US" dirty="0" smtClean="0"/>
              <a:t>子樹也變成平衡樹</a:t>
            </a:r>
            <a:endParaRPr lang="en-US" altLang="zh-TW" dirty="0"/>
          </a:p>
        </p:txBody>
      </p:sp>
      <p:cxnSp>
        <p:nvCxnSpPr>
          <p:cNvPr id="33" name="直線接點 32"/>
          <p:cNvCxnSpPr>
            <a:stCxn id="17" idx="0"/>
            <a:endCxn id="35" idx="3"/>
          </p:cNvCxnSpPr>
          <p:nvPr/>
        </p:nvCxnSpPr>
        <p:spPr>
          <a:xfrm flipV="1">
            <a:off x="5874886" y="2366697"/>
            <a:ext cx="2733099" cy="48127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493714" y="170068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5312416" y="2847974"/>
            <a:ext cx="1124940" cy="1674056"/>
          </a:xfrm>
          <a:prstGeom prst="triangle">
            <a:avLst/>
          </a:prstGeom>
          <a:solidFill>
            <a:srgbClr val="FFFF00"/>
          </a:solidFill>
          <a:ln w="508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sz</a:t>
            </a:r>
            <a:r>
              <a:rPr lang="en-US" altLang="zh-TW" dirty="0" smtClean="0"/>
              <a:t>=</a:t>
            </a:r>
          </a:p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24566" y="472133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0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真的隨便找一個根，</a:t>
            </a:r>
            <a:r>
              <a:rPr lang="en-US" altLang="zh-TW" dirty="0" err="1" smtClean="0"/>
              <a:t>dfs</a:t>
            </a:r>
            <a:r>
              <a:rPr lang="zh-TW" altLang="en-US" dirty="0" smtClean="0"/>
              <a:t>找出每個葉節點</a:t>
            </a:r>
            <a:endParaRPr lang="en-US" altLang="zh-TW" dirty="0" smtClean="0"/>
          </a:p>
          <a:p>
            <a:r>
              <a:rPr lang="zh-TW" altLang="en-US" dirty="0" smtClean="0"/>
              <a:t>把每個葉節點建平衡樹，一路啟發式合併回根節點</a:t>
            </a:r>
            <a:endParaRPr lang="en-US" altLang="zh-TW" dirty="0" smtClean="0"/>
          </a:p>
          <a:p>
            <a:r>
              <a:rPr lang="zh-TW" altLang="en-US" dirty="0" smtClean="0"/>
              <a:t>沿路上計算頂點對數量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60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真的隨便找一個根，</a:t>
            </a:r>
            <a:r>
              <a:rPr lang="en-US" altLang="zh-TW" dirty="0" err="1" smtClean="0"/>
              <a:t>dfs</a:t>
            </a:r>
            <a:r>
              <a:rPr lang="zh-TW" altLang="en-US" dirty="0" smtClean="0"/>
              <a:t>找出每個葉節點</a:t>
            </a:r>
            <a:endParaRPr lang="en-US" altLang="zh-TW" dirty="0" smtClean="0"/>
          </a:p>
          <a:p>
            <a:r>
              <a:rPr lang="zh-TW" altLang="en-US" dirty="0" smtClean="0"/>
              <a:t>把每個葉節點建平衡樹，一路啟發式合併回根節點</a:t>
            </a:r>
            <a:endParaRPr lang="en-US" altLang="zh-TW" dirty="0" smtClean="0"/>
          </a:p>
          <a:p>
            <a:r>
              <a:rPr lang="zh-TW" altLang="en-US" dirty="0" smtClean="0"/>
              <a:t>沿路上計算頂點對</a:t>
            </a:r>
            <a:r>
              <a:rPr lang="zh-TW" altLang="en-US" dirty="0" smtClean="0"/>
              <a:t>數量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19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真的隨便找一個根，</a:t>
            </a:r>
            <a:r>
              <a:rPr lang="en-US" altLang="zh-TW" dirty="0" err="1" smtClean="0"/>
              <a:t>dfs</a:t>
            </a:r>
            <a:r>
              <a:rPr lang="zh-TW" altLang="en-US" dirty="0" smtClean="0"/>
              <a:t>找出每個葉節點 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遞迴深度 </a:t>
            </a:r>
            <a:r>
              <a:rPr lang="en-US" altLang="zh-TW" dirty="0" smtClean="0"/>
              <a:t>O(log N)</a:t>
            </a:r>
          </a:p>
          <a:p>
            <a:r>
              <a:rPr lang="zh-TW" altLang="en-US" dirty="0" smtClean="0"/>
              <a:t>把每個葉節點建平衡樹，一路啟發式合併回根節點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O(N)</a:t>
            </a:r>
            <a:r>
              <a:rPr lang="zh-TW" altLang="en-US" dirty="0" smtClean="0"/>
              <a:t>個節點 </a:t>
            </a:r>
            <a:r>
              <a:rPr lang="en-US" altLang="zh-TW" dirty="0" smtClean="0"/>
              <a:t>* O(log N)</a:t>
            </a:r>
            <a:r>
              <a:rPr lang="zh-TW" altLang="en-US" dirty="0" smtClean="0"/>
              <a:t>合併</a:t>
            </a:r>
            <a:endParaRPr lang="en-US" altLang="zh-TW" dirty="0" smtClean="0"/>
          </a:p>
          <a:p>
            <a:r>
              <a:rPr lang="zh-TW" altLang="en-US" dirty="0" smtClean="0"/>
              <a:t>沿路上計算頂點對數量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合併</a:t>
            </a:r>
            <a:r>
              <a:rPr lang="zh-TW" altLang="en-US" dirty="0" smtClean="0"/>
              <a:t>的時後順便做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sz="4000" dirty="0" smtClean="0">
                <a:solidFill>
                  <a:srgbClr val="FF0000"/>
                </a:solidFill>
              </a:rPr>
              <a:t>O(</a:t>
            </a:r>
            <a:r>
              <a:rPr lang="zh-TW" altLang="en-US" sz="4000" dirty="0" smtClean="0">
                <a:solidFill>
                  <a:srgbClr val="FF0000"/>
                </a:solidFill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</a:rPr>
              <a:t>N * </a:t>
            </a:r>
            <a:r>
              <a:rPr lang="en-US" altLang="zh-TW" sz="4000" dirty="0" err="1" smtClean="0">
                <a:solidFill>
                  <a:srgbClr val="FF0000"/>
                </a:solidFill>
              </a:rPr>
              <a:t>logN</a:t>
            </a:r>
            <a:r>
              <a:rPr lang="en-US" altLang="zh-TW" sz="4000" dirty="0" smtClean="0">
                <a:solidFill>
                  <a:srgbClr val="FF0000"/>
                </a:solidFill>
              </a:rPr>
              <a:t> * </a:t>
            </a:r>
            <a:r>
              <a:rPr lang="en-US" altLang="zh-TW" sz="4000" dirty="0" err="1" smtClean="0">
                <a:solidFill>
                  <a:srgbClr val="FF0000"/>
                </a:solidFill>
              </a:rPr>
              <a:t>logN</a:t>
            </a:r>
            <a:r>
              <a:rPr lang="en-US" altLang="zh-TW" sz="4000" dirty="0" smtClean="0">
                <a:solidFill>
                  <a:srgbClr val="FF0000"/>
                </a:solidFill>
              </a:rPr>
              <a:t> 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即將挑戰</a:t>
            </a:r>
            <a:r>
              <a:rPr lang="en-US" altLang="zh-TW" dirty="0" smtClean="0"/>
              <a:t>POJ</a:t>
            </a:r>
            <a:r>
              <a:rPr lang="zh-TW" altLang="en-US" dirty="0" smtClean="0"/>
              <a:t> </a:t>
            </a:r>
            <a:r>
              <a:rPr lang="en-US" altLang="zh-TW" dirty="0" smtClean="0"/>
              <a:t>1741</a:t>
            </a:r>
            <a:r>
              <a:rPr lang="zh-TW" altLang="en-US" dirty="0" smtClean="0"/>
              <a:t>的勇士們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這題常數壓很死，該丟全域的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記得丟全域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Treap</a:t>
            </a:r>
            <a:r>
              <a:rPr lang="en-US" altLang="zh-TW" dirty="0" smtClean="0"/>
              <a:t>(merge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spilt)</a:t>
            </a:r>
            <a:r>
              <a:rPr lang="zh-TW" altLang="en-US" dirty="0" smtClean="0"/>
              <a:t>貌似會</a:t>
            </a:r>
            <a:r>
              <a:rPr lang="en-US" altLang="zh-TW" dirty="0" smtClean="0"/>
              <a:t>TLE</a:t>
            </a:r>
          </a:p>
          <a:p>
            <a:r>
              <a:rPr lang="en-US" altLang="zh-TW" dirty="0" smtClean="0"/>
              <a:t>POJ</a:t>
            </a:r>
            <a:r>
              <a:rPr lang="zh-TW" altLang="en-US" dirty="0" smtClean="0"/>
              <a:t>不喜歡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，即使你開優化照樣</a:t>
            </a:r>
            <a:r>
              <a:rPr lang="en-US" altLang="zh-TW" dirty="0" smtClean="0"/>
              <a:t>TLE</a:t>
            </a:r>
          </a:p>
          <a:p>
            <a:r>
              <a:rPr lang="en-US" altLang="zh-TW" dirty="0" smtClean="0"/>
              <a:t>POJ</a:t>
            </a:r>
            <a:r>
              <a:rPr lang="zh-TW" altLang="en-US" dirty="0" smtClean="0"/>
              <a:t>不喜歡動態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，可以改用</a:t>
            </a:r>
            <a:r>
              <a:rPr lang="en-US" altLang="zh-TW" dirty="0" smtClean="0"/>
              <a:t>placement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或是陣列配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++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7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兩個狀況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3599" cy="3880773"/>
          </a:xfrm>
        </p:spPr>
        <p:txBody>
          <a:bodyPr/>
          <a:lstStyle/>
          <a:p>
            <a:r>
              <a:rPr lang="zh-TW" altLang="en-US" dirty="0" smtClean="0"/>
              <a:t>同子樹：遞迴處理</a:t>
            </a:r>
            <a:endParaRPr lang="en-US" altLang="zh-TW" dirty="0" smtClean="0"/>
          </a:p>
          <a:p>
            <a:r>
              <a:rPr lang="zh-TW" altLang="en-US" dirty="0" smtClean="0"/>
              <a:t>不同子樹：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取得每個節點到根的距離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找相加</a:t>
            </a:r>
            <a:r>
              <a:rPr lang="en-US" altLang="zh-TW" dirty="0" smtClean="0"/>
              <a:t>&lt;=k</a:t>
            </a:r>
            <a:r>
              <a:rPr lang="zh-TW" altLang="en-US" dirty="0" smtClean="0"/>
              <a:t>的頂點對數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同個子樹裡面的會被重複算到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962812" y="193040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rt</a:t>
            </a:r>
            <a:endParaRPr lang="en-US" altLang="zh-TW" dirty="0" smtClean="0"/>
          </a:p>
        </p:txBody>
      </p:sp>
      <p:cxnSp>
        <p:nvCxnSpPr>
          <p:cNvPr id="7" name="直線接點 6"/>
          <p:cNvCxnSpPr>
            <a:stCxn id="4" idx="4"/>
            <a:endCxn id="10" idx="0"/>
          </p:cNvCxnSpPr>
          <p:nvPr/>
        </p:nvCxnSpPr>
        <p:spPr>
          <a:xfrm flipH="1">
            <a:off x="6994985" y="2710688"/>
            <a:ext cx="1357971" cy="90213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4" idx="4"/>
            <a:endCxn id="17" idx="0"/>
          </p:cNvCxnSpPr>
          <p:nvPr/>
        </p:nvCxnSpPr>
        <p:spPr>
          <a:xfrm>
            <a:off x="8352956" y="2710688"/>
            <a:ext cx="1155177" cy="118066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等腰三角形 9"/>
          <p:cNvSpPr/>
          <p:nvPr/>
        </p:nvSpPr>
        <p:spPr>
          <a:xfrm>
            <a:off x="5736144" y="2800901"/>
            <a:ext cx="2517681" cy="2089945"/>
          </a:xfrm>
          <a:prstGeom prst="triangl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Son</a:t>
            </a:r>
          </a:p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17" name="等腰三角形 16"/>
          <p:cNvSpPr/>
          <p:nvPr/>
        </p:nvSpPr>
        <p:spPr>
          <a:xfrm>
            <a:off x="8352956" y="2828754"/>
            <a:ext cx="2310354" cy="2062092"/>
          </a:xfrm>
          <a:prstGeom prst="triangl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Son</a:t>
            </a:r>
          </a:p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9117989" y="3874505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</a:p>
        </p:txBody>
      </p:sp>
      <p:sp>
        <p:nvSpPr>
          <p:cNvPr id="25" name="橢圓 24"/>
          <p:cNvSpPr/>
          <p:nvPr/>
        </p:nvSpPr>
        <p:spPr>
          <a:xfrm>
            <a:off x="6604841" y="3846652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</a:p>
        </p:txBody>
      </p:sp>
      <p:cxnSp>
        <p:nvCxnSpPr>
          <p:cNvPr id="27" name="直線單箭頭接點 26"/>
          <p:cNvCxnSpPr>
            <a:stCxn id="25" idx="0"/>
            <a:endCxn id="10" idx="0"/>
          </p:cNvCxnSpPr>
          <p:nvPr/>
        </p:nvCxnSpPr>
        <p:spPr>
          <a:xfrm flipV="1">
            <a:off x="6994985" y="2800901"/>
            <a:ext cx="0" cy="1045751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0" idx="0"/>
            <a:endCxn id="4" idx="4"/>
          </p:cNvCxnSpPr>
          <p:nvPr/>
        </p:nvCxnSpPr>
        <p:spPr>
          <a:xfrm flipV="1">
            <a:off x="6994985" y="2710688"/>
            <a:ext cx="1357971" cy="90213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0"/>
            <a:endCxn id="4" idx="4"/>
          </p:cNvCxnSpPr>
          <p:nvPr/>
        </p:nvCxnSpPr>
        <p:spPr>
          <a:xfrm flipH="1" flipV="1">
            <a:off x="8352956" y="2710688"/>
            <a:ext cx="1155177" cy="118066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17" idx="0"/>
          </p:cNvCxnSpPr>
          <p:nvPr/>
        </p:nvCxnSpPr>
        <p:spPr>
          <a:xfrm flipV="1">
            <a:off x="9508133" y="2828754"/>
            <a:ext cx="0" cy="1017898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兩個狀況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3599" cy="3880773"/>
          </a:xfrm>
        </p:spPr>
        <p:txBody>
          <a:bodyPr/>
          <a:lstStyle/>
          <a:p>
            <a:r>
              <a:rPr lang="zh-TW" altLang="en-US" dirty="0" smtClean="0"/>
              <a:t>同子樹：遞迴處理</a:t>
            </a:r>
            <a:endParaRPr lang="en-US" altLang="zh-TW" dirty="0" smtClean="0"/>
          </a:p>
          <a:p>
            <a:r>
              <a:rPr lang="zh-TW" altLang="en-US" dirty="0" smtClean="0"/>
              <a:t>不同子樹：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取得每個節點到根的距離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找相加</a:t>
            </a:r>
            <a:r>
              <a:rPr lang="en-US" altLang="zh-TW" dirty="0" smtClean="0"/>
              <a:t>&lt;=k</a:t>
            </a:r>
            <a:r>
              <a:rPr lang="zh-TW" altLang="en-US" dirty="0" smtClean="0"/>
              <a:t>的頂點對數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同個子樹裡面的會被重複算到</a:t>
            </a:r>
            <a:endParaRPr lang="zh-TW" altLang="en-US" dirty="0"/>
          </a:p>
        </p:txBody>
      </p:sp>
      <p:sp>
        <p:nvSpPr>
          <p:cNvPr id="78" name="橢圓 77"/>
          <p:cNvSpPr/>
          <p:nvPr/>
        </p:nvSpPr>
        <p:spPr>
          <a:xfrm>
            <a:off x="8314505" y="1930400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rt</a:t>
            </a:r>
            <a:endParaRPr lang="en-US" altLang="zh-TW" dirty="0" smtClean="0"/>
          </a:p>
        </p:txBody>
      </p:sp>
      <p:cxnSp>
        <p:nvCxnSpPr>
          <p:cNvPr id="79" name="直線接點 78"/>
          <p:cNvCxnSpPr>
            <a:stCxn id="78" idx="4"/>
            <a:endCxn id="81" idx="0"/>
          </p:cNvCxnSpPr>
          <p:nvPr/>
        </p:nvCxnSpPr>
        <p:spPr>
          <a:xfrm>
            <a:off x="8704649" y="2710688"/>
            <a:ext cx="0" cy="43769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等腰三角形 80"/>
          <p:cNvSpPr/>
          <p:nvPr/>
        </p:nvSpPr>
        <p:spPr>
          <a:xfrm>
            <a:off x="6093355" y="3148378"/>
            <a:ext cx="5222588" cy="2089945"/>
          </a:xfrm>
          <a:prstGeom prst="triangl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Son</a:t>
            </a:r>
          </a:p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83" name="橢圓 82"/>
          <p:cNvSpPr/>
          <p:nvPr/>
        </p:nvSpPr>
        <p:spPr>
          <a:xfrm>
            <a:off x="9469682" y="4330353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</a:p>
        </p:txBody>
      </p:sp>
      <p:sp>
        <p:nvSpPr>
          <p:cNvPr id="84" name="橢圓 83"/>
          <p:cNvSpPr/>
          <p:nvPr/>
        </p:nvSpPr>
        <p:spPr>
          <a:xfrm>
            <a:off x="7130435" y="4330353"/>
            <a:ext cx="780288" cy="780288"/>
          </a:xfrm>
          <a:prstGeom prst="ellipse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</a:p>
        </p:txBody>
      </p:sp>
      <p:cxnSp>
        <p:nvCxnSpPr>
          <p:cNvPr id="85" name="直線單箭頭接點 84"/>
          <p:cNvCxnSpPr>
            <a:stCxn id="84" idx="0"/>
            <a:endCxn id="81" idx="0"/>
          </p:cNvCxnSpPr>
          <p:nvPr/>
        </p:nvCxnSpPr>
        <p:spPr>
          <a:xfrm flipV="1">
            <a:off x="7520579" y="3148378"/>
            <a:ext cx="1184070" cy="1181975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81" idx="0"/>
            <a:endCxn id="78" idx="4"/>
          </p:cNvCxnSpPr>
          <p:nvPr/>
        </p:nvCxnSpPr>
        <p:spPr>
          <a:xfrm flipV="1">
            <a:off x="8704649" y="2710688"/>
            <a:ext cx="0" cy="437690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83" idx="0"/>
            <a:endCxn id="81" idx="0"/>
          </p:cNvCxnSpPr>
          <p:nvPr/>
        </p:nvCxnSpPr>
        <p:spPr>
          <a:xfrm flipH="1" flipV="1">
            <a:off x="8704649" y="3148378"/>
            <a:ext cx="1155177" cy="1181975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然後寫個遞迴函數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0" y="1475487"/>
            <a:ext cx="9465472" cy="5071302"/>
          </a:xfrm>
        </p:spPr>
      </p:pic>
    </p:spTree>
    <p:extLst>
      <p:ext uri="{BB962C8B-B14F-4D97-AF65-F5344CB8AC3E}">
        <p14:creationId xmlns:p14="http://schemas.microsoft.com/office/powerpoint/2010/main" val="42198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複雜度</a:t>
            </a:r>
            <a:r>
              <a:rPr lang="en-US" altLang="zh-TW" dirty="0" smtClean="0"/>
              <a:t>……?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同子樹：遞迴</a:t>
            </a:r>
            <a:r>
              <a:rPr lang="zh-TW" altLang="en-US" dirty="0" smtClean="0"/>
              <a:t>處理</a:t>
            </a:r>
            <a:endParaRPr lang="en-US" altLang="zh-TW" dirty="0"/>
          </a:p>
          <a:p>
            <a:r>
              <a:rPr lang="zh-TW" altLang="en-US" dirty="0"/>
              <a:t>不同子樹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</a:t>
            </a:r>
            <a:r>
              <a:rPr lang="zh-TW" altLang="en-US" dirty="0"/>
              <a:t>每個節點到根的</a:t>
            </a:r>
            <a:r>
              <a:rPr lang="zh-TW" altLang="en-US" dirty="0" smtClean="0"/>
              <a:t>距離 </a:t>
            </a:r>
            <a:r>
              <a:rPr lang="en-US" altLang="zh-TW" dirty="0" smtClean="0"/>
              <a:t>… O(N)</a:t>
            </a:r>
            <a:endParaRPr lang="en-US" altLang="zh-TW" dirty="0"/>
          </a:p>
          <a:p>
            <a:pPr lvl="1"/>
            <a:r>
              <a:rPr lang="zh-TW" altLang="en-US" dirty="0" smtClean="0"/>
              <a:t>排序 </a:t>
            </a:r>
            <a:r>
              <a:rPr lang="en-US" altLang="zh-TW" dirty="0" smtClean="0"/>
              <a:t>… O(N log N)</a:t>
            </a:r>
            <a:endParaRPr lang="en-US" altLang="zh-TW" dirty="0"/>
          </a:p>
          <a:p>
            <a:pPr lvl="1"/>
            <a:r>
              <a:rPr lang="zh-TW" altLang="en-US" dirty="0"/>
              <a:t>找相加</a:t>
            </a:r>
            <a:r>
              <a:rPr lang="en-US" altLang="zh-TW" dirty="0"/>
              <a:t>&lt;=k</a:t>
            </a:r>
            <a:r>
              <a:rPr lang="zh-TW" altLang="en-US" dirty="0"/>
              <a:t>的頂點</a:t>
            </a:r>
            <a:r>
              <a:rPr lang="zh-TW" altLang="en-US" dirty="0" smtClean="0"/>
              <a:t>對數 </a:t>
            </a:r>
            <a:r>
              <a:rPr lang="en-US" altLang="zh-TW" dirty="0" smtClean="0"/>
              <a:t>… O(N)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61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複雜度</a:t>
            </a:r>
            <a:r>
              <a:rPr lang="en-US" altLang="zh-TW" dirty="0" smtClean="0"/>
              <a:t>……?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同子樹：遞迴</a:t>
            </a:r>
            <a:r>
              <a:rPr lang="zh-TW" altLang="en-US" dirty="0" smtClean="0"/>
              <a:t>處理</a:t>
            </a:r>
            <a:endParaRPr lang="en-US" altLang="zh-TW" dirty="0"/>
          </a:p>
          <a:p>
            <a:r>
              <a:rPr lang="zh-TW" altLang="en-US" dirty="0"/>
              <a:t>不同子樹</a:t>
            </a:r>
            <a:r>
              <a:rPr lang="zh-TW" altLang="en-US" dirty="0" smtClean="0"/>
              <a:t>：</a:t>
            </a:r>
            <a:r>
              <a:rPr lang="en-US" altLang="zh-TW" dirty="0" smtClean="0">
                <a:solidFill>
                  <a:srgbClr val="FF0000"/>
                </a:solidFill>
              </a:rPr>
              <a:t>O(N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log N)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取得每個節點到根的</a:t>
            </a:r>
            <a:r>
              <a:rPr lang="zh-TW" altLang="en-US" dirty="0" smtClean="0"/>
              <a:t>距離 </a:t>
            </a:r>
            <a:r>
              <a:rPr lang="en-US" altLang="zh-TW" dirty="0" smtClean="0"/>
              <a:t>… O(N)</a:t>
            </a:r>
            <a:endParaRPr lang="en-US" altLang="zh-TW" dirty="0"/>
          </a:p>
          <a:p>
            <a:pPr lvl="1"/>
            <a:r>
              <a:rPr lang="zh-TW" altLang="en-US" dirty="0" smtClean="0"/>
              <a:t>排序 </a:t>
            </a:r>
            <a:r>
              <a:rPr lang="en-US" altLang="zh-TW" dirty="0" smtClean="0"/>
              <a:t>… O(N log N)</a:t>
            </a:r>
            <a:endParaRPr lang="en-US" altLang="zh-TW" dirty="0"/>
          </a:p>
          <a:p>
            <a:pPr lvl="1"/>
            <a:r>
              <a:rPr lang="zh-TW" altLang="en-US" dirty="0"/>
              <a:t>找相加</a:t>
            </a:r>
            <a:r>
              <a:rPr lang="en-US" altLang="zh-TW" dirty="0"/>
              <a:t>&lt;=k</a:t>
            </a:r>
            <a:r>
              <a:rPr lang="zh-TW" altLang="en-US" dirty="0"/>
              <a:t>的頂點</a:t>
            </a:r>
            <a:r>
              <a:rPr lang="zh-TW" altLang="en-US" dirty="0" smtClean="0"/>
              <a:t>對數 </a:t>
            </a:r>
            <a:r>
              <a:rPr lang="en-US" altLang="zh-TW" dirty="0" smtClean="0"/>
              <a:t>… O(N)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368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複雜度</a:t>
            </a:r>
            <a:r>
              <a:rPr lang="en-US" altLang="zh-TW" dirty="0" smtClean="0"/>
              <a:t>……?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同子樹：遞迴</a:t>
            </a:r>
            <a:r>
              <a:rPr lang="zh-TW" altLang="en-US" dirty="0" smtClean="0"/>
              <a:t>處理</a:t>
            </a:r>
            <a:endParaRPr lang="en-US" altLang="zh-TW" dirty="0"/>
          </a:p>
          <a:p>
            <a:r>
              <a:rPr lang="zh-TW" altLang="en-US" dirty="0"/>
              <a:t>不同子樹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O(N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 N)</a:t>
            </a:r>
            <a:endParaRPr lang="en-US" altLang="zh-TW" dirty="0"/>
          </a:p>
          <a:p>
            <a:pPr lvl="1"/>
            <a:r>
              <a:rPr lang="zh-TW" altLang="en-US" dirty="0"/>
              <a:t>取得每個節點到根的</a:t>
            </a:r>
            <a:r>
              <a:rPr lang="zh-TW" altLang="en-US" dirty="0" smtClean="0"/>
              <a:t>距離 </a:t>
            </a:r>
            <a:r>
              <a:rPr lang="en-US" altLang="zh-TW" dirty="0" smtClean="0"/>
              <a:t>… O(N)</a:t>
            </a:r>
            <a:endParaRPr lang="en-US" altLang="zh-TW" dirty="0"/>
          </a:p>
          <a:p>
            <a:pPr lvl="1"/>
            <a:r>
              <a:rPr lang="zh-TW" altLang="en-US" dirty="0" smtClean="0"/>
              <a:t>排序 </a:t>
            </a:r>
            <a:r>
              <a:rPr lang="en-US" altLang="zh-TW" dirty="0" smtClean="0"/>
              <a:t>… O(N log N)</a:t>
            </a:r>
            <a:endParaRPr lang="en-US" altLang="zh-TW" dirty="0"/>
          </a:p>
          <a:p>
            <a:pPr lvl="1"/>
            <a:r>
              <a:rPr lang="zh-TW" altLang="en-US" dirty="0"/>
              <a:t>找相加</a:t>
            </a:r>
            <a:r>
              <a:rPr lang="en-US" altLang="zh-TW" dirty="0"/>
              <a:t>&lt;=k</a:t>
            </a:r>
            <a:r>
              <a:rPr lang="zh-TW" altLang="en-US" dirty="0"/>
              <a:t>的頂點</a:t>
            </a:r>
            <a:r>
              <a:rPr lang="zh-TW" altLang="en-US" dirty="0" smtClean="0"/>
              <a:t>對數 </a:t>
            </a:r>
            <a:r>
              <a:rPr lang="en-US" altLang="zh-TW" dirty="0" smtClean="0"/>
              <a:t>… O(N)</a:t>
            </a:r>
          </a:p>
          <a:p>
            <a:pPr lvl="1"/>
            <a:endParaRPr lang="en-US" altLang="zh-TW" dirty="0"/>
          </a:p>
          <a:p>
            <a:r>
              <a:rPr lang="en-US" altLang="zh-TW" sz="4000" dirty="0" smtClean="0">
                <a:solidFill>
                  <a:srgbClr val="FF0000"/>
                </a:solidFill>
              </a:rPr>
              <a:t>O( </a:t>
            </a:r>
            <a:r>
              <a:rPr lang="zh-TW" altLang="en-US" sz="4000" dirty="0" smtClean="0">
                <a:solidFill>
                  <a:srgbClr val="FF0000"/>
                </a:solidFill>
              </a:rPr>
              <a:t>深度 </a:t>
            </a:r>
            <a:r>
              <a:rPr lang="en-US" altLang="zh-TW" sz="4000" dirty="0" smtClean="0">
                <a:solidFill>
                  <a:srgbClr val="FF0000"/>
                </a:solidFill>
              </a:rPr>
              <a:t>* </a:t>
            </a:r>
            <a:r>
              <a:rPr lang="en-US" altLang="zh-TW" sz="4000" dirty="0" err="1" smtClean="0">
                <a:solidFill>
                  <a:srgbClr val="FF0000"/>
                </a:solidFill>
              </a:rPr>
              <a:t>NlogN</a:t>
            </a:r>
            <a:r>
              <a:rPr lang="en-US" altLang="zh-TW" sz="4000" dirty="0" smtClean="0">
                <a:solidFill>
                  <a:srgbClr val="FF0000"/>
                </a:solidFill>
              </a:rPr>
              <a:t> )</a:t>
            </a:r>
            <a:endParaRPr lang="zh-TW" altLang="en-US" sz="40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18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1118</Words>
  <Application>Microsoft Office PowerPoint</Application>
  <PresentationFormat>寬螢幕</PresentationFormat>
  <Paragraphs>300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多面向</vt:lpstr>
      <vt:lpstr>POJ 1741 Tree</vt:lpstr>
      <vt:lpstr>POJ 1741 Tree</vt:lpstr>
      <vt:lpstr>隨便給他分治一下</vt:lpstr>
      <vt:lpstr>兩個狀況</vt:lpstr>
      <vt:lpstr>兩個狀況</vt:lpstr>
      <vt:lpstr>然後寫個遞迴函數</vt:lpstr>
      <vt:lpstr>複雜度……?</vt:lpstr>
      <vt:lpstr>複雜度……?</vt:lpstr>
      <vt:lpstr>複雜度……?</vt:lpstr>
      <vt:lpstr>複雜度爆炸啦</vt:lpstr>
      <vt:lpstr>樹重心分治</vt:lpstr>
      <vt:lpstr>樹重心</vt:lpstr>
      <vt:lpstr>樹重心分治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啟發式合併</vt:lpstr>
      <vt:lpstr>啟發式合併</vt:lpstr>
      <vt:lpstr>算距離&lt;=k的頂點對數?</vt:lpstr>
      <vt:lpstr>算距離&lt;=k的頂點對數?</vt:lpstr>
      <vt:lpstr>算距離&lt;=k的頂點對數?</vt:lpstr>
      <vt:lpstr>平衡樹的啟發式合併</vt:lpstr>
      <vt:lpstr>想法</vt:lpstr>
      <vt:lpstr>想法</vt:lpstr>
      <vt:lpstr>想法</vt:lpstr>
      <vt:lpstr>想法</vt:lpstr>
      <vt:lpstr>想法</vt:lpstr>
      <vt:lpstr>想法</vt:lpstr>
      <vt:lpstr>想法</vt:lpstr>
      <vt:lpstr>想法</vt:lpstr>
      <vt:lpstr>想法</vt:lpstr>
      <vt:lpstr>做法</vt:lpstr>
      <vt:lpstr>做法</vt:lpstr>
      <vt:lpstr>複雜度</vt:lpstr>
      <vt:lpstr>即將挑戰POJ 1741的勇士們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 1741 Tree</dc:title>
  <dc:creator>Redleaf</dc:creator>
  <cp:lastModifiedBy>Redleaf</cp:lastModifiedBy>
  <cp:revision>36</cp:revision>
  <dcterms:created xsi:type="dcterms:W3CDTF">2018-04-07T05:08:36Z</dcterms:created>
  <dcterms:modified xsi:type="dcterms:W3CDTF">2018-04-09T10:37:04Z</dcterms:modified>
</cp:coreProperties>
</file>