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62" r:id="rId3"/>
    <p:sldId id="268" r:id="rId4"/>
    <p:sldId id="269" r:id="rId5"/>
    <p:sldId id="270" r:id="rId6"/>
    <p:sldId id="271" r:id="rId7"/>
    <p:sldId id="272"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954" autoAdjust="0"/>
  </p:normalViewPr>
  <p:slideViewPr>
    <p:cSldViewPr snapToGrid="0">
      <p:cViewPr varScale="1">
        <p:scale>
          <a:sx n="82" d="100"/>
          <a:sy n="82" d="100"/>
        </p:scale>
        <p:origin x="16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8230A-1B92-46D7-A804-93BD0FC2E027}"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8F421-A76C-4F8F-93FB-5445C341E073}" type="slidenum">
              <a:rPr lang="en-US" smtClean="0"/>
              <a:t>‹#›</a:t>
            </a:fld>
            <a:endParaRPr lang="en-US"/>
          </a:p>
        </p:txBody>
      </p:sp>
    </p:spTree>
    <p:extLst>
      <p:ext uri="{BB962C8B-B14F-4D97-AF65-F5344CB8AC3E}">
        <p14:creationId xmlns:p14="http://schemas.microsoft.com/office/powerpoint/2010/main" val="250793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class </a:t>
            </a:r>
            <a:r>
              <a:rPr lang="en-US" dirty="0" err="1"/>
              <a:t>của</a:t>
            </a:r>
            <a:r>
              <a:rPr lang="en-US" dirty="0"/>
              <a:t> spring, </a:t>
            </a:r>
            <a:r>
              <a:rPr lang="en-US" dirty="0" err="1"/>
              <a:t>nó</a:t>
            </a:r>
            <a:r>
              <a:rPr lang="en-US" dirty="0"/>
              <a:t> </a:t>
            </a:r>
            <a:r>
              <a:rPr lang="en-US" dirty="0" err="1"/>
              <a:t>trỏ</a:t>
            </a:r>
            <a:r>
              <a:rPr lang="en-US" dirty="0"/>
              <a:t> </a:t>
            </a:r>
            <a:r>
              <a:rPr lang="en-US" dirty="0" err="1"/>
              <a:t>tới</a:t>
            </a:r>
            <a:r>
              <a:rPr lang="en-US" dirty="0"/>
              <a:t> </a:t>
            </a:r>
            <a:r>
              <a:rPr lang="en-US" dirty="0" err="1"/>
              <a:t>địa</a:t>
            </a:r>
            <a:r>
              <a:rPr lang="en-US" dirty="0"/>
              <a:t> </a:t>
            </a:r>
            <a:r>
              <a:rPr lang="en-US" dirty="0" err="1"/>
              <a:t>chỉ</a:t>
            </a:r>
            <a:r>
              <a:rPr lang="en-US" dirty="0"/>
              <a:t> </a:t>
            </a:r>
            <a:r>
              <a:rPr lang="en-US" dirty="0" err="1"/>
              <a:t>của</a:t>
            </a:r>
            <a:r>
              <a:rPr lang="en-US" dirty="0"/>
              <a:t> class, </a:t>
            </a:r>
            <a:r>
              <a:rPr lang="en-US" dirty="0" err="1"/>
              <a:t>và</a:t>
            </a:r>
            <a:r>
              <a:rPr lang="en-US" dirty="0"/>
              <a:t> spring IOC container </a:t>
            </a:r>
            <a:r>
              <a:rPr lang="en-US" dirty="0" err="1"/>
              <a:t>sẽ</a:t>
            </a:r>
            <a:r>
              <a:rPr lang="en-US" dirty="0"/>
              <a:t> </a:t>
            </a:r>
            <a:r>
              <a:rPr lang="en-US" dirty="0" err="1"/>
              <a:t>tạo</a:t>
            </a:r>
            <a:r>
              <a:rPr lang="en-US" dirty="0"/>
              <a:t> object </a:t>
            </a:r>
            <a:r>
              <a:rPr lang="en-US" dirty="0" err="1"/>
              <a:t>của</a:t>
            </a:r>
            <a:r>
              <a:rPr lang="en-US" dirty="0"/>
              <a:t> class </a:t>
            </a:r>
            <a:r>
              <a:rPr lang="en-US" dirty="0" err="1"/>
              <a:t>này</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chạy</a:t>
            </a:r>
            <a:endParaRPr lang="en-US" dirty="0"/>
          </a:p>
          <a:p>
            <a:r>
              <a:rPr lang="en-US" dirty="0" err="1"/>
              <a:t>Đây</a:t>
            </a:r>
            <a:r>
              <a:rPr lang="en-US" dirty="0"/>
              <a:t> </a:t>
            </a:r>
            <a:r>
              <a:rPr lang="en-US" dirty="0" err="1"/>
              <a:t>là</a:t>
            </a:r>
            <a:r>
              <a:rPr lang="en-US" dirty="0"/>
              <a:t> ID , </a:t>
            </a:r>
            <a:r>
              <a:rPr lang="en-US" dirty="0" err="1"/>
              <a:t>mỗi</a:t>
            </a:r>
            <a:r>
              <a:rPr lang="en-US" dirty="0"/>
              <a:t> bean </a:t>
            </a:r>
            <a:r>
              <a:rPr lang="en-US" dirty="0" err="1"/>
              <a:t>sẽ</a:t>
            </a:r>
            <a:r>
              <a:rPr lang="en-US" dirty="0"/>
              <a:t> </a:t>
            </a:r>
            <a:r>
              <a:rPr lang="en-US" dirty="0" err="1"/>
              <a:t>có</a:t>
            </a:r>
            <a:r>
              <a:rPr lang="en-US" dirty="0"/>
              <a:t> </a:t>
            </a:r>
            <a:r>
              <a:rPr lang="en-US" dirty="0" err="1"/>
              <a:t>một</a:t>
            </a:r>
            <a:r>
              <a:rPr lang="en-US" dirty="0"/>
              <a:t> id </a:t>
            </a:r>
            <a:r>
              <a:rPr lang="en-US" dirty="0" err="1"/>
              <a:t>đặc</a:t>
            </a:r>
            <a:r>
              <a:rPr lang="en-US" dirty="0"/>
              <a:t> </a:t>
            </a:r>
            <a:r>
              <a:rPr lang="en-US" dirty="0" err="1"/>
              <a:t>trưng</a:t>
            </a:r>
            <a:endParaRPr lang="en-US" dirty="0"/>
          </a:p>
          <a:p>
            <a:endParaRPr lang="en-US" dirty="0"/>
          </a:p>
          <a:p>
            <a:r>
              <a:rPr lang="en-US" dirty="0" err="1"/>
              <a:t>Một</a:t>
            </a:r>
            <a:r>
              <a:rPr lang="en-US" dirty="0"/>
              <a:t> class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beans </a:t>
            </a:r>
            <a:r>
              <a:rPr lang="en-US" dirty="0" err="1"/>
              <a:t>và</a:t>
            </a:r>
            <a:r>
              <a:rPr lang="en-US" dirty="0"/>
              <a:t> </a:t>
            </a:r>
            <a:r>
              <a:rPr lang="en-US" dirty="0" err="1"/>
              <a:t>có</a:t>
            </a:r>
            <a:r>
              <a:rPr lang="en-US" dirty="0"/>
              <a:t> </a:t>
            </a:r>
            <a:r>
              <a:rPr lang="en-US" dirty="0" err="1"/>
              <a:t>những</a:t>
            </a:r>
            <a:r>
              <a:rPr lang="en-US" dirty="0"/>
              <a:t> </a:t>
            </a:r>
            <a:r>
              <a:rPr lang="en-US" dirty="0" err="1"/>
              <a:t>thuộc</a:t>
            </a:r>
            <a:r>
              <a:rPr lang="en-US" dirty="0"/>
              <a:t> </a:t>
            </a:r>
            <a:r>
              <a:rPr lang="en-US" dirty="0" err="1"/>
              <a:t>tính</a:t>
            </a:r>
            <a:r>
              <a:rPr lang="en-US" dirty="0"/>
              <a:t> </a:t>
            </a:r>
            <a:r>
              <a:rPr lang="en-US" dirty="0" err="1"/>
              <a:t>khác</a:t>
            </a:r>
            <a:r>
              <a:rPr lang="en-US" dirty="0"/>
              <a:t> </a:t>
            </a:r>
            <a:r>
              <a:rPr lang="en-US" dirty="0" err="1"/>
              <a:t>nhau</a:t>
            </a:r>
            <a:endParaRPr lang="en-US" dirty="0"/>
          </a:p>
          <a:p>
            <a:r>
              <a:rPr lang="en-US" dirty="0"/>
              <a:t>- </a:t>
            </a:r>
            <a:r>
              <a:rPr lang="en-US" dirty="0" err="1"/>
              <a:t>giọng</a:t>
            </a:r>
            <a:r>
              <a:rPr lang="en-US" dirty="0"/>
              <a:t> </a:t>
            </a:r>
            <a:r>
              <a:rPr lang="en-US" dirty="0" err="1"/>
              <a:t>một</a:t>
            </a:r>
            <a:r>
              <a:rPr lang="en-US" dirty="0"/>
              <a:t> bean </a:t>
            </a:r>
            <a:r>
              <a:rPr lang="en-US" dirty="0" err="1"/>
              <a:t>cụ</a:t>
            </a:r>
            <a:r>
              <a:rPr lang="en-US" dirty="0"/>
              <a:t> </a:t>
            </a:r>
            <a:r>
              <a:rPr lang="en-US" dirty="0" err="1"/>
              <a:t>thể</a:t>
            </a:r>
            <a:r>
              <a:rPr lang="en-US" dirty="0"/>
              <a:t> qua  </a:t>
            </a:r>
            <a:r>
              <a:rPr lang="en-US" sz="1200" dirty="0"/>
              <a:t>@Qualifier </a:t>
            </a:r>
            <a:r>
              <a:rPr lang="en-US" sz="1200" dirty="0" err="1"/>
              <a:t>cùng</a:t>
            </a:r>
            <a:r>
              <a:rPr lang="en-US" sz="1200" dirty="0"/>
              <a:t> </a:t>
            </a:r>
            <a:r>
              <a:rPr lang="en-US" sz="1200" dirty="0" err="1"/>
              <a:t>với</a:t>
            </a:r>
            <a:r>
              <a:rPr lang="en-US" sz="1200" dirty="0"/>
              <a:t> id </a:t>
            </a:r>
            <a:r>
              <a:rPr lang="en-US" sz="1200" dirty="0" err="1"/>
              <a:t>của</a:t>
            </a:r>
            <a:r>
              <a:rPr lang="en-US" sz="1200" dirty="0"/>
              <a:t> bean , spring </a:t>
            </a:r>
            <a:r>
              <a:rPr lang="en-US" sz="1200" dirty="0" err="1"/>
              <a:t>sẽ</a:t>
            </a:r>
            <a:r>
              <a:rPr lang="en-US" sz="1200" dirty="0"/>
              <a:t> inject bean </a:t>
            </a:r>
            <a:r>
              <a:rPr lang="en-US" sz="1200" dirty="0" err="1"/>
              <a:t>đó</a:t>
            </a:r>
            <a:r>
              <a:rPr lang="en-US" sz="1200" dirty="0"/>
              <a:t> </a:t>
            </a:r>
            <a:r>
              <a:rPr lang="en-US" sz="1200" dirty="0" err="1"/>
              <a:t>vào</a:t>
            </a:r>
            <a:r>
              <a:rPr lang="en-US" sz="1200" dirty="0"/>
              <a:t> </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1</a:t>
            </a:fld>
            <a:endParaRPr lang="en-US"/>
          </a:p>
        </p:txBody>
      </p:sp>
    </p:spTree>
    <p:extLst>
      <p:ext uri="{BB962C8B-B14F-4D97-AF65-F5344CB8AC3E}">
        <p14:creationId xmlns:p14="http://schemas.microsoft.com/office/powerpoint/2010/main" val="3170149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r>
              <a:rPr lang="en-US" dirty="0">
                <a:effectLst/>
              </a:rPr>
              <a:t>(Default) Scopes a single bean definition to a single object instance for each Spring IoC container.</a:t>
            </a:r>
          </a:p>
          <a:p>
            <a:br>
              <a:rPr lang="en-US" dirty="0"/>
            </a:b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2</a:t>
            </a:fld>
            <a:endParaRPr lang="en-US"/>
          </a:p>
        </p:txBody>
      </p:sp>
    </p:spTree>
    <p:extLst>
      <p:ext uri="{BB962C8B-B14F-4D97-AF65-F5344CB8AC3E}">
        <p14:creationId xmlns:p14="http://schemas.microsoft.com/office/powerpoint/2010/main" val="66503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 2 </a:t>
            </a:r>
            <a:r>
              <a:rPr lang="en-US" dirty="0" err="1"/>
              <a:t>và</a:t>
            </a:r>
            <a:r>
              <a:rPr lang="en-US" dirty="0"/>
              <a:t> Thing 3 </a:t>
            </a:r>
            <a:r>
              <a:rPr lang="en-US" dirty="0" err="1"/>
              <a:t>phải</a:t>
            </a:r>
            <a:r>
              <a:rPr lang="en-US" dirty="0"/>
              <a:t> </a:t>
            </a:r>
            <a:r>
              <a:rPr lang="en-US" dirty="0" err="1"/>
              <a:t>không</a:t>
            </a:r>
            <a:r>
              <a:rPr lang="en-US" dirty="0"/>
              <a:t> </a:t>
            </a:r>
            <a:r>
              <a:rPr lang="en-US" dirty="0" err="1"/>
              <a:t>kế</a:t>
            </a:r>
            <a:r>
              <a:rPr lang="en-US" dirty="0"/>
              <a:t> </a:t>
            </a:r>
            <a:r>
              <a:rPr lang="en-US" dirty="0" err="1"/>
              <a:t>thừa</a:t>
            </a:r>
            <a:r>
              <a:rPr lang="en-US" dirty="0"/>
              <a:t> </a:t>
            </a:r>
            <a:r>
              <a:rPr lang="en-US" dirty="0" err="1"/>
              <a:t>nhau</a:t>
            </a:r>
            <a:r>
              <a:rPr lang="en-US" dirty="0"/>
              <a:t>, </a:t>
            </a:r>
            <a:r>
              <a:rPr lang="en-US" dirty="0" err="1"/>
              <a:t>không</a:t>
            </a:r>
            <a:r>
              <a:rPr lang="en-US" dirty="0"/>
              <a:t> implement </a:t>
            </a:r>
            <a:r>
              <a:rPr lang="en-US" dirty="0" err="1"/>
              <a:t>cùng</a:t>
            </a:r>
            <a:r>
              <a:rPr lang="en-US" dirty="0"/>
              <a:t> </a:t>
            </a:r>
            <a:r>
              <a:rPr lang="en-US" dirty="0" err="1"/>
              <a:t>một</a:t>
            </a:r>
            <a:r>
              <a:rPr lang="en-US" dirty="0"/>
              <a:t> interface</a:t>
            </a:r>
          </a:p>
          <a:p>
            <a:r>
              <a:rPr lang="en-US" dirty="0"/>
              <a:t>- </a:t>
            </a:r>
            <a:r>
              <a:rPr lang="en-US" dirty="0" err="1"/>
              <a:t>nếu</a:t>
            </a:r>
            <a:r>
              <a:rPr lang="en-US" dirty="0"/>
              <a:t> </a:t>
            </a:r>
            <a:r>
              <a:rPr lang="en-US" dirty="0" err="1"/>
              <a:t>có</a:t>
            </a:r>
            <a:r>
              <a:rPr lang="en-US" dirty="0"/>
              <a:t> </a:t>
            </a:r>
            <a:r>
              <a:rPr lang="en-US" dirty="0" err="1"/>
              <a:t>thì</a:t>
            </a:r>
            <a:r>
              <a:rPr lang="en-US" dirty="0"/>
              <a:t> </a:t>
            </a:r>
            <a:r>
              <a:rPr lang="en-US" dirty="0" err="1"/>
              <a:t>phải</a:t>
            </a:r>
            <a:r>
              <a:rPr lang="en-US" dirty="0"/>
              <a:t> </a:t>
            </a:r>
            <a:r>
              <a:rPr lang="en-US" dirty="0" err="1"/>
              <a:t>sử</a:t>
            </a:r>
            <a:r>
              <a:rPr lang="en-US" dirty="0"/>
              <a:t> </a:t>
            </a:r>
            <a:r>
              <a:rPr lang="en-US" dirty="0" err="1"/>
              <a:t>dụng</a:t>
            </a:r>
            <a:r>
              <a:rPr lang="en-US" dirty="0"/>
              <a:t>  @qualifier</a:t>
            </a:r>
          </a:p>
          <a:p>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3</a:t>
            </a:fld>
            <a:endParaRPr lang="en-US"/>
          </a:p>
        </p:txBody>
      </p:sp>
    </p:spTree>
    <p:extLst>
      <p:ext uri="{BB962C8B-B14F-4D97-AF65-F5344CB8AC3E}">
        <p14:creationId xmlns:p14="http://schemas.microsoft.com/office/powerpoint/2010/main" val="80787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tham</a:t>
            </a:r>
            <a:r>
              <a:rPr lang="en-US" dirty="0"/>
              <a:t> </a:t>
            </a:r>
            <a:r>
              <a:rPr lang="en-US" dirty="0" err="1"/>
              <a:t>số</a:t>
            </a:r>
            <a:r>
              <a:rPr lang="en-US" dirty="0"/>
              <a:t> Khi </a:t>
            </a:r>
            <a:r>
              <a:rPr lang="en-US" dirty="0" err="1"/>
              <a:t>một</a:t>
            </a:r>
            <a:r>
              <a:rPr lang="en-US" dirty="0"/>
              <a:t> simple type </a:t>
            </a:r>
            <a:r>
              <a:rPr lang="en-US" dirty="0" err="1"/>
              <a:t>được</a:t>
            </a:r>
            <a:r>
              <a:rPr lang="en-US" dirty="0"/>
              <a:t> </a:t>
            </a:r>
            <a:r>
              <a:rPr lang="en-US" dirty="0" err="1"/>
              <a:t>dùng</a:t>
            </a:r>
            <a:r>
              <a:rPr lang="en-US" dirty="0"/>
              <a:t>, </a:t>
            </a:r>
            <a:r>
              <a:rPr lang="en-US" dirty="0" err="1"/>
              <a:t>ví</a:t>
            </a:r>
            <a:r>
              <a:rPr lang="en-US" dirty="0"/>
              <a:t> </a:t>
            </a:r>
            <a:r>
              <a:rPr lang="en-US" dirty="0" err="1"/>
              <a:t>dụ</a:t>
            </a:r>
            <a:r>
              <a:rPr lang="en-US" dirty="0"/>
              <a:t> 32 , spring </a:t>
            </a:r>
            <a:r>
              <a:rPr lang="en-US" dirty="0" err="1"/>
              <a:t>sẽ</a:t>
            </a:r>
            <a:r>
              <a:rPr lang="en-US" dirty="0"/>
              <a:t> </a:t>
            </a:r>
            <a:r>
              <a:rPr lang="en-US" dirty="0" err="1"/>
              <a:t>không</a:t>
            </a:r>
            <a:r>
              <a:rPr lang="en-US" dirty="0"/>
              <a:t> </a:t>
            </a:r>
            <a:r>
              <a:rPr lang="en-US" dirty="0" err="1"/>
              <a:t>hiểu</a:t>
            </a:r>
            <a:r>
              <a:rPr lang="en-US" dirty="0"/>
              <a:t> </a:t>
            </a:r>
            <a:r>
              <a:rPr lang="en-US" dirty="0" err="1"/>
              <a:t>đây</a:t>
            </a:r>
            <a:r>
              <a:rPr lang="en-US" dirty="0"/>
              <a:t> </a:t>
            </a:r>
            <a:r>
              <a:rPr lang="en-US" dirty="0" err="1"/>
              <a:t>là</a:t>
            </a:r>
            <a:r>
              <a:rPr lang="en-US" dirty="0"/>
              <a:t> </a:t>
            </a:r>
            <a:r>
              <a:rPr lang="en-US" dirty="0" err="1"/>
              <a:t>Một</a:t>
            </a:r>
            <a:r>
              <a:rPr lang="en-US" dirty="0"/>
              <a:t> number hay string,</a:t>
            </a:r>
          </a:p>
          <a:p>
            <a:r>
              <a:rPr lang="en-US" dirty="0" err="1"/>
              <a:t>Vậy</a:t>
            </a:r>
            <a:r>
              <a:rPr lang="en-US" dirty="0"/>
              <a:t> </a:t>
            </a:r>
            <a:r>
              <a:rPr lang="en-US" dirty="0" err="1"/>
              <a:t>nên</a:t>
            </a:r>
            <a:r>
              <a:rPr lang="en-US" dirty="0"/>
              <a:t> </a:t>
            </a:r>
            <a:r>
              <a:rPr lang="en-US" dirty="0" err="1"/>
              <a:t>phải</a:t>
            </a:r>
            <a:r>
              <a:rPr lang="en-US" dirty="0"/>
              <a:t> </a:t>
            </a:r>
            <a:r>
              <a:rPr lang="en-US" dirty="0" err="1"/>
              <a:t>hỗ</a:t>
            </a:r>
            <a:r>
              <a:rPr lang="en-US" dirty="0"/>
              <a:t> </a:t>
            </a:r>
            <a:r>
              <a:rPr lang="en-US" dirty="0" err="1"/>
              <a:t>trợ</a:t>
            </a:r>
            <a:r>
              <a:rPr lang="en-US" dirty="0"/>
              <a:t> spring </a:t>
            </a:r>
            <a:r>
              <a:rPr lang="en-US" dirty="0" err="1"/>
              <a:t>bằng</a:t>
            </a:r>
            <a:r>
              <a:rPr lang="en-US" dirty="0"/>
              <a:t> </a:t>
            </a:r>
            <a:r>
              <a:rPr lang="en-US" dirty="0" err="1"/>
              <a:t>thằng</a:t>
            </a:r>
            <a:r>
              <a:rPr lang="en-US" dirty="0"/>
              <a:t> type</a:t>
            </a:r>
          </a:p>
          <a:p>
            <a:endParaRPr lang="en-US" dirty="0"/>
          </a:p>
          <a:p>
            <a:r>
              <a:rPr lang="en-US" dirty="0" err="1"/>
              <a:t>Hoặc</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vị</a:t>
            </a:r>
            <a:r>
              <a:rPr lang="en-US" dirty="0"/>
              <a:t> </a:t>
            </a:r>
            <a:r>
              <a:rPr lang="en-US" dirty="0" err="1"/>
              <a:t>trí</a:t>
            </a:r>
            <a:r>
              <a:rPr lang="en-US" dirty="0"/>
              <a:t> index </a:t>
            </a:r>
            <a:r>
              <a:rPr lang="en-US" dirty="0" err="1"/>
              <a:t>để</a:t>
            </a:r>
            <a:r>
              <a:rPr lang="en-US" dirty="0"/>
              <a:t> </a:t>
            </a:r>
            <a:r>
              <a:rPr lang="en-US" dirty="0" err="1"/>
              <a:t>nói</a:t>
            </a:r>
            <a:r>
              <a:rPr lang="en-US" dirty="0"/>
              <a:t> </a:t>
            </a:r>
            <a:r>
              <a:rPr lang="en-US" dirty="0" err="1"/>
              <a:t>rõ</a:t>
            </a:r>
            <a:r>
              <a:rPr lang="en-US" dirty="0"/>
              <a:t> </a:t>
            </a:r>
            <a:r>
              <a:rPr lang="en-US" dirty="0" err="1"/>
              <a:t>vị</a:t>
            </a:r>
            <a:r>
              <a:rPr lang="en-US" dirty="0"/>
              <a:t> </a:t>
            </a:r>
            <a:r>
              <a:rPr lang="en-US" dirty="0" err="1"/>
              <a:t>trí</a:t>
            </a:r>
            <a:r>
              <a:rPr lang="en-US" dirty="0"/>
              <a:t> inject </a:t>
            </a:r>
            <a:r>
              <a:rPr lang="en-US" dirty="0" err="1"/>
              <a:t>trong</a:t>
            </a:r>
            <a:r>
              <a:rPr lang="en-US" dirty="0"/>
              <a:t> </a:t>
            </a:r>
            <a:r>
              <a:rPr lang="en-US" dirty="0" err="1"/>
              <a:t>hàm</a:t>
            </a:r>
            <a:r>
              <a:rPr lang="en-US" dirty="0"/>
              <a:t> </a:t>
            </a:r>
            <a:r>
              <a:rPr lang="en-US" dirty="0" err="1"/>
              <a:t>tạo</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4</a:t>
            </a:fld>
            <a:endParaRPr lang="en-US"/>
          </a:p>
        </p:txBody>
      </p:sp>
    </p:spTree>
    <p:extLst>
      <p:ext uri="{BB962C8B-B14F-4D97-AF65-F5344CB8AC3E}">
        <p14:creationId xmlns:p14="http://schemas.microsoft.com/office/powerpoint/2010/main" val="84983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Câu</a:t>
            </a:r>
            <a:r>
              <a:rPr lang="en-US" dirty="0"/>
              <a:t> </a:t>
            </a:r>
            <a:r>
              <a:rPr lang="en-US" dirty="0" err="1"/>
              <a:t>hỏi</a:t>
            </a:r>
            <a:r>
              <a:rPr lang="en-US" dirty="0"/>
              <a:t>, 2 </a:t>
            </a:r>
            <a:r>
              <a:rPr lang="en-US" dirty="0" err="1"/>
              <a:t>cái</a:t>
            </a:r>
            <a:r>
              <a:rPr lang="en-US" dirty="0"/>
              <a:t> </a:t>
            </a:r>
            <a:r>
              <a:rPr lang="en-US" dirty="0" err="1"/>
              <a:t>này</a:t>
            </a:r>
            <a:r>
              <a:rPr lang="en-US" dirty="0"/>
              <a:t> </a:t>
            </a:r>
            <a:r>
              <a:rPr lang="en-US" dirty="0" err="1"/>
              <a:t>khác</a:t>
            </a:r>
            <a:r>
              <a:rPr lang="en-US" dirty="0"/>
              <a:t> </a:t>
            </a:r>
            <a:r>
              <a:rPr lang="en-US" dirty="0" err="1"/>
              <a:t>nhau</a:t>
            </a:r>
            <a:r>
              <a:rPr lang="en-US" dirty="0"/>
              <a:t> ở </a:t>
            </a:r>
            <a:r>
              <a:rPr lang="en-US" dirty="0" err="1"/>
              <a:t>đâu</a:t>
            </a:r>
            <a:r>
              <a:rPr lang="en-US" dirty="0"/>
              <a:t>?</a:t>
            </a:r>
          </a:p>
        </p:txBody>
      </p:sp>
      <p:sp>
        <p:nvSpPr>
          <p:cNvPr id="4" name="Slide Number Placeholder 3"/>
          <p:cNvSpPr>
            <a:spLocks noGrp="1"/>
          </p:cNvSpPr>
          <p:nvPr>
            <p:ph type="sldNum" sz="quarter" idx="5"/>
          </p:nvPr>
        </p:nvSpPr>
        <p:spPr/>
        <p:txBody>
          <a:bodyPr/>
          <a:lstStyle/>
          <a:p>
            <a:fld id="{25A8F421-A76C-4F8F-93FB-5445C341E073}" type="slidenum">
              <a:rPr lang="en-US" smtClean="0"/>
              <a:t>5</a:t>
            </a:fld>
            <a:endParaRPr lang="en-US"/>
          </a:p>
        </p:txBody>
      </p:sp>
    </p:spTree>
    <p:extLst>
      <p:ext uri="{BB962C8B-B14F-4D97-AF65-F5344CB8AC3E}">
        <p14:creationId xmlns:p14="http://schemas.microsoft.com/office/powerpoint/2010/main" val="272009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FFFFF"/>
                </a:solidFill>
                <a:effectLst/>
                <a:latin typeface="var(--font-family-special)"/>
              </a:rPr>
              <a:t>Limitations and Disadvantages of </a:t>
            </a:r>
            <a:r>
              <a:rPr lang="en-US" b="1" i="0" dirty="0" err="1">
                <a:solidFill>
                  <a:srgbClr val="FFFFFF"/>
                </a:solidFill>
                <a:effectLst/>
                <a:latin typeface="var(--font-family-special)"/>
              </a:rPr>
              <a:t>Autowiring</a:t>
            </a:r>
            <a:endParaRPr lang="en-US" b="1" i="0" dirty="0">
              <a:solidFill>
                <a:srgbClr val="FFFFFF"/>
              </a:solidFill>
              <a:effectLst/>
              <a:latin typeface="var(--font-family-special)"/>
            </a:endParaRPr>
          </a:p>
          <a:p>
            <a:br>
              <a:rPr lang="en-US" b="0" i="0" dirty="0">
                <a:solidFill>
                  <a:srgbClr val="FFFFFF"/>
                </a:solidFill>
                <a:effectLst/>
                <a:latin typeface="Open Sans" pitchFamily="2" charset="0"/>
              </a:rPr>
            </a:br>
            <a:r>
              <a:rPr lang="en-US" b="0" i="0" dirty="0">
                <a:solidFill>
                  <a:srgbClr val="FFFFFF"/>
                </a:solidFill>
                <a:effectLst/>
                <a:latin typeface="Open Sans" pitchFamily="2" charset="0"/>
              </a:rPr>
              <a:t>-</a:t>
            </a:r>
            <a:r>
              <a:rPr lang="en-US" b="0" i="0" dirty="0" err="1">
                <a:solidFill>
                  <a:srgbClr val="FFFFFF"/>
                </a:solidFill>
                <a:effectLst/>
                <a:latin typeface="Open Sans" pitchFamily="2" charset="0"/>
              </a:rPr>
              <a:t>Autowiring</a:t>
            </a:r>
            <a:r>
              <a:rPr lang="en-US" b="0" i="0" dirty="0">
                <a:solidFill>
                  <a:srgbClr val="FFFFFF"/>
                </a:solidFill>
                <a:effectLst/>
                <a:latin typeface="Open Sans" pitchFamily="2" charset="0"/>
              </a:rPr>
              <a:t> works best when it is used consistently across a project.</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6</a:t>
            </a:fld>
            <a:endParaRPr lang="en-US"/>
          </a:p>
        </p:txBody>
      </p:sp>
    </p:spTree>
    <p:extLst>
      <p:ext uri="{BB962C8B-B14F-4D97-AF65-F5344CB8AC3E}">
        <p14:creationId xmlns:p14="http://schemas.microsoft.com/office/powerpoint/2010/main" val="197961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Open Sans" pitchFamily="2" charset="0"/>
              </a:rPr>
              <a:t>Explicit dependencies in </a:t>
            </a:r>
            <a:r>
              <a:rPr lang="en-US" dirty="0"/>
              <a:t>property</a:t>
            </a:r>
            <a:r>
              <a:rPr lang="en-US" b="0" i="0" dirty="0">
                <a:solidFill>
                  <a:srgbClr val="FFFFFF"/>
                </a:solidFill>
                <a:effectLst/>
                <a:latin typeface="Open Sans" pitchFamily="2" charset="0"/>
              </a:rPr>
              <a:t> and </a:t>
            </a:r>
            <a:r>
              <a:rPr lang="en-US" dirty="0"/>
              <a:t>constructor-</a:t>
            </a:r>
            <a:r>
              <a:rPr lang="en-US" dirty="0" err="1"/>
              <a:t>arg</a:t>
            </a:r>
            <a:r>
              <a:rPr lang="en-US" b="0" i="0" dirty="0">
                <a:solidFill>
                  <a:srgbClr val="FFFFFF"/>
                </a:solidFill>
                <a:effectLst/>
                <a:latin typeface="Open Sans" pitchFamily="2" charset="0"/>
              </a:rPr>
              <a:t> settings always override </a:t>
            </a:r>
            <a:r>
              <a:rPr lang="en-US" b="0" i="0" dirty="0" err="1">
                <a:solidFill>
                  <a:srgbClr val="FFFFFF"/>
                </a:solidFill>
                <a:effectLst/>
                <a:latin typeface="Open Sans" pitchFamily="2" charset="0"/>
              </a:rPr>
              <a:t>autowiring</a:t>
            </a:r>
            <a:r>
              <a:rPr lang="en-US" b="0" i="0" dirty="0">
                <a:solidFill>
                  <a:srgbClr val="FFFFFF"/>
                </a:solidFill>
                <a:effectLst/>
                <a:latin typeface="Open Sans" pitchFamily="2" charset="0"/>
              </a:rPr>
              <a:t>. . You cannot </a:t>
            </a:r>
            <a:r>
              <a:rPr lang="en-US" b="0" i="0" dirty="0" err="1">
                <a:solidFill>
                  <a:srgbClr val="FFFFFF"/>
                </a:solidFill>
                <a:effectLst/>
                <a:latin typeface="Open Sans" pitchFamily="2" charset="0"/>
              </a:rPr>
              <a:t>autowire</a:t>
            </a:r>
            <a:r>
              <a:rPr lang="en-US" b="0" i="0" dirty="0">
                <a:solidFill>
                  <a:srgbClr val="FFFFFF"/>
                </a:solidFill>
                <a:effectLst/>
                <a:latin typeface="Open Sans" pitchFamily="2" charset="0"/>
              </a:rPr>
              <a:t> simple properties such as primitives, </a:t>
            </a:r>
            <a:r>
              <a:rPr lang="en-US" dirty="0"/>
              <a:t>Strings</a:t>
            </a:r>
            <a:r>
              <a:rPr lang="en-US" b="0" i="0" dirty="0">
                <a:solidFill>
                  <a:srgbClr val="FFFFFF"/>
                </a:solidFill>
                <a:effectLst/>
                <a:latin typeface="Open Sans" pitchFamily="2" charset="0"/>
              </a:rPr>
              <a:t>, and </a:t>
            </a:r>
            <a:r>
              <a:rPr lang="en-US" dirty="0"/>
              <a:t>Classes</a:t>
            </a:r>
            <a:r>
              <a:rPr lang="en-US" b="0" i="0" dirty="0">
                <a:solidFill>
                  <a:srgbClr val="FFFFFF"/>
                </a:solidFill>
                <a:effectLst/>
                <a:latin typeface="Open Sans" pitchFamily="2" charset="0"/>
              </a:rPr>
              <a:t> </a:t>
            </a:r>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7</a:t>
            </a:fld>
            <a:endParaRPr lang="en-US"/>
          </a:p>
        </p:txBody>
      </p:sp>
    </p:spTree>
    <p:extLst>
      <p:ext uri="{BB962C8B-B14F-4D97-AF65-F5344CB8AC3E}">
        <p14:creationId xmlns:p14="http://schemas.microsoft.com/office/powerpoint/2010/main" val="266447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000000"/>
                </a:solidFill>
                <a:effectLst/>
                <a:latin typeface="Raleway" panose="020F0502020204030204" pitchFamily="2" charset="0"/>
              </a:rPr>
              <a:t>1.DispatcherServlet</a:t>
            </a:r>
            <a:r>
              <a:rPr lang="en-US" b="1" i="0" dirty="0">
                <a:solidFill>
                  <a:srgbClr val="000000"/>
                </a:solidFill>
                <a:effectLst/>
                <a:latin typeface="Raleway" panose="020F0502020204030204" pitchFamily="2" charset="0"/>
              </a:rPr>
              <a:t> : </a:t>
            </a:r>
            <a:r>
              <a:rPr lang="en-US" b="1" i="0" dirty="0" err="1">
                <a:solidFill>
                  <a:srgbClr val="000000"/>
                </a:solidFill>
                <a:effectLst/>
                <a:latin typeface="Raleway" panose="020F0502020204030204" pitchFamily="2" charset="0"/>
              </a:rPr>
              <a:t>đón</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httprequest</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và</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đưa</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cho</a:t>
            </a:r>
            <a:r>
              <a:rPr lang="en-US" b="1" i="0" dirty="0">
                <a:solidFill>
                  <a:srgbClr val="000000"/>
                </a:solidFill>
                <a:effectLst/>
                <a:latin typeface="Raleway" panose="020F0502020204030204" pitchFamily="2" charset="0"/>
              </a:rPr>
              <a:t> </a:t>
            </a:r>
            <a:r>
              <a:rPr lang="en-US" b="1" i="0" dirty="0" err="1">
                <a:solidFill>
                  <a:srgbClr val="000000"/>
                </a:solidFill>
                <a:effectLst/>
                <a:latin typeface="Raleway" panose="020F0502020204030204" pitchFamily="2" charset="0"/>
              </a:rPr>
              <a:t>thằng</a:t>
            </a:r>
            <a:r>
              <a:rPr lang="en-US" b="1" i="0" dirty="0">
                <a:solidFill>
                  <a:srgbClr val="000000"/>
                </a:solidFill>
                <a:effectLst/>
                <a:latin typeface="Raleway" panose="020F0502020204030204" pitchFamily="2" charset="0"/>
              </a:rPr>
              <a:t> handler mapping, </a:t>
            </a:r>
          </a:p>
          <a:p>
            <a:r>
              <a:rPr lang="en-US" dirty="0"/>
              <a:t>2.Handler mapping </a:t>
            </a:r>
            <a:r>
              <a:rPr lang="en-US" dirty="0" err="1"/>
              <a:t>dựa</a:t>
            </a:r>
            <a:r>
              <a:rPr lang="en-US" dirty="0"/>
              <a:t> </a:t>
            </a:r>
            <a:r>
              <a:rPr lang="en-US" dirty="0" err="1"/>
              <a:t>vào</a:t>
            </a:r>
            <a:r>
              <a:rPr lang="en-US" dirty="0"/>
              <a:t>  </a:t>
            </a:r>
            <a:r>
              <a:rPr lang="en-US" dirty="0" err="1"/>
              <a:t>các</a:t>
            </a:r>
            <a:r>
              <a:rPr lang="en-US" dirty="0"/>
              <a:t> annotation @requestmapping 3. </a:t>
            </a:r>
            <a:r>
              <a:rPr lang="en-US" dirty="0" err="1"/>
              <a:t>Để</a:t>
            </a:r>
            <a:r>
              <a:rPr lang="en-US" dirty="0"/>
              <a:t> </a:t>
            </a:r>
            <a:r>
              <a:rPr lang="en-US" dirty="0" err="1"/>
              <a:t>điều</a:t>
            </a:r>
            <a:r>
              <a:rPr lang="en-US" dirty="0"/>
              <a:t> request </a:t>
            </a:r>
            <a:r>
              <a:rPr lang="en-US" dirty="0" err="1"/>
              <a:t>về</a:t>
            </a:r>
            <a:r>
              <a:rPr lang="en-US" dirty="0"/>
              <a:t> controller </a:t>
            </a:r>
            <a:r>
              <a:rPr lang="en-US" dirty="0" err="1"/>
              <a:t>tương</a:t>
            </a:r>
            <a:r>
              <a:rPr lang="en-US" dirty="0"/>
              <a:t> </a:t>
            </a:r>
            <a:r>
              <a:rPr lang="en-US" dirty="0" err="1"/>
              <a:t>ứng</a:t>
            </a:r>
            <a:endParaRPr lang="en-US" dirty="0"/>
          </a:p>
          <a:p>
            <a:r>
              <a:rPr lang="en-US" dirty="0"/>
              <a:t>4. </a:t>
            </a:r>
            <a:r>
              <a:rPr lang="en-US" dirty="0" err="1"/>
              <a:t>controllerSau</a:t>
            </a:r>
            <a:r>
              <a:rPr lang="en-US" dirty="0"/>
              <a:t> </a:t>
            </a:r>
            <a:r>
              <a:rPr lang="en-US" dirty="0" err="1"/>
              <a:t>khi</a:t>
            </a:r>
            <a:r>
              <a:rPr lang="en-US" dirty="0"/>
              <a:t> </a:t>
            </a:r>
            <a:r>
              <a:rPr lang="en-US" dirty="0" err="1"/>
              <a:t>xử</a:t>
            </a:r>
            <a:r>
              <a:rPr lang="en-US" dirty="0"/>
              <a:t> </a:t>
            </a:r>
            <a:r>
              <a:rPr lang="en-US" dirty="0" err="1"/>
              <a:t>lý</a:t>
            </a:r>
            <a:r>
              <a:rPr lang="en-US" dirty="0"/>
              <a:t> business, </a:t>
            </a:r>
            <a:r>
              <a:rPr lang="en-US" dirty="0" err="1"/>
              <a:t>sẽ</a:t>
            </a:r>
            <a:r>
              <a:rPr lang="en-US" dirty="0"/>
              <a:t> </a:t>
            </a:r>
            <a:r>
              <a:rPr lang="en-US" dirty="0" err="1"/>
              <a:t>trả</a:t>
            </a:r>
            <a:r>
              <a:rPr lang="en-US" dirty="0"/>
              <a:t> </a:t>
            </a:r>
            <a:r>
              <a:rPr lang="en-US" dirty="0" err="1"/>
              <a:t>về</a:t>
            </a:r>
            <a:r>
              <a:rPr lang="en-US" dirty="0"/>
              <a:t> model </a:t>
            </a:r>
            <a:r>
              <a:rPr lang="en-US" dirty="0" err="1"/>
              <a:t>và</a:t>
            </a:r>
            <a:r>
              <a:rPr lang="en-US" dirty="0"/>
              <a:t> view, model </a:t>
            </a:r>
            <a:r>
              <a:rPr lang="en-US" dirty="0" err="1"/>
              <a:t>làm</a:t>
            </a:r>
            <a:r>
              <a:rPr lang="en-US" dirty="0"/>
              <a:t> </a:t>
            </a:r>
            <a:r>
              <a:rPr lang="en-US" dirty="0" err="1"/>
              <a:t>một</a:t>
            </a:r>
            <a:r>
              <a:rPr lang="en-US" dirty="0"/>
              <a:t> Map </a:t>
            </a:r>
            <a:r>
              <a:rPr lang="en-US" dirty="0" err="1"/>
              <a:t>dùng</a:t>
            </a:r>
            <a:r>
              <a:rPr lang="en-US" dirty="0"/>
              <a:t> </a:t>
            </a:r>
            <a:r>
              <a:rPr lang="en-US" dirty="0" err="1"/>
              <a:t>để</a:t>
            </a:r>
            <a:r>
              <a:rPr lang="en-US" dirty="0"/>
              <a:t> </a:t>
            </a:r>
            <a:r>
              <a:rPr lang="en-US" dirty="0" err="1"/>
              <a:t>tay</a:t>
            </a:r>
            <a:r>
              <a:rPr lang="en-US" dirty="0"/>
              <a:t> </a:t>
            </a:r>
            <a:r>
              <a:rPr lang="en-US" dirty="0" err="1"/>
              <a:t>thế</a:t>
            </a:r>
            <a:r>
              <a:rPr lang="en-US" dirty="0"/>
              <a:t> </a:t>
            </a:r>
            <a:r>
              <a:rPr lang="en-US" dirty="0" err="1"/>
              <a:t>các</a:t>
            </a:r>
            <a:r>
              <a:rPr lang="en-US" dirty="0"/>
              <a:t> key </a:t>
            </a:r>
            <a:r>
              <a:rPr lang="en-US" dirty="0" err="1"/>
              <a:t>trên</a:t>
            </a:r>
            <a:r>
              <a:rPr lang="en-US" dirty="0"/>
              <a:t> view </a:t>
            </a:r>
            <a:r>
              <a:rPr lang="en-US" dirty="0" err="1"/>
              <a:t>bằng</a:t>
            </a:r>
            <a:r>
              <a:rPr lang="en-US" dirty="0"/>
              <a:t> </a:t>
            </a:r>
            <a:r>
              <a:rPr lang="en-US" dirty="0" err="1"/>
              <a:t>một</a:t>
            </a:r>
            <a:r>
              <a:rPr lang="en-US" dirty="0"/>
              <a:t> object </a:t>
            </a:r>
            <a:r>
              <a:rPr lang="en-US" dirty="0" err="1"/>
              <a:t>tương</a:t>
            </a:r>
            <a:r>
              <a:rPr lang="en-US" dirty="0"/>
              <a:t> </a:t>
            </a:r>
            <a:r>
              <a:rPr lang="en-US" dirty="0" err="1"/>
              <a:t>ứng</a:t>
            </a:r>
            <a:r>
              <a:rPr lang="en-US" dirty="0"/>
              <a:t>, view </a:t>
            </a:r>
            <a:r>
              <a:rPr lang="en-US" dirty="0" err="1"/>
              <a:t>là</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trang</a:t>
            </a:r>
            <a:r>
              <a:rPr lang="en-US" dirty="0"/>
              <a:t> front end </a:t>
            </a:r>
            <a:r>
              <a:rPr lang="en-US" dirty="0" err="1"/>
              <a:t>trong</a:t>
            </a:r>
            <a:r>
              <a:rPr lang="en-US" dirty="0"/>
              <a:t> project( View </a:t>
            </a:r>
            <a:r>
              <a:rPr lang="en-US" dirty="0" err="1"/>
              <a:t>resover</a:t>
            </a:r>
            <a:r>
              <a:rPr lang="en-US" dirty="0"/>
              <a:t>)</a:t>
            </a:r>
          </a:p>
          <a:p>
            <a:r>
              <a:rPr lang="en-US" dirty="0"/>
              <a:t>5.Dispatcher </a:t>
            </a:r>
            <a:r>
              <a:rPr lang="en-US" dirty="0" err="1"/>
              <a:t>severlet</a:t>
            </a:r>
            <a:r>
              <a:rPr lang="en-US" dirty="0"/>
              <a:t> </a:t>
            </a:r>
            <a:r>
              <a:rPr lang="en-US" dirty="0" err="1"/>
              <a:t>sẽ</a:t>
            </a:r>
            <a:r>
              <a:rPr lang="en-US" dirty="0"/>
              <a:t> </a:t>
            </a:r>
            <a:r>
              <a:rPr lang="en-US" dirty="0" err="1"/>
              <a:t>tìm</a:t>
            </a:r>
            <a:r>
              <a:rPr lang="en-US" dirty="0"/>
              <a:t> view </a:t>
            </a:r>
            <a:r>
              <a:rPr lang="en-US" dirty="0" err="1"/>
              <a:t>cho</a:t>
            </a:r>
            <a:r>
              <a:rPr lang="en-US" dirty="0"/>
              <a:t> model </a:t>
            </a:r>
            <a:r>
              <a:rPr lang="en-US" dirty="0" err="1"/>
              <a:t>vào</a:t>
            </a:r>
            <a:r>
              <a:rPr lang="en-US" dirty="0"/>
              <a:t> view , </a:t>
            </a:r>
            <a:r>
              <a:rPr lang="en-US" dirty="0" err="1"/>
              <a:t>thực</a:t>
            </a:r>
            <a:r>
              <a:rPr lang="en-US" dirty="0"/>
              <a:t> </a:t>
            </a:r>
            <a:r>
              <a:rPr lang="en-US" dirty="0" err="1"/>
              <a:t>thi</a:t>
            </a:r>
            <a:endParaRPr lang="en-US" dirty="0"/>
          </a:p>
          <a:p>
            <a:r>
              <a:rPr lang="en-US" dirty="0"/>
              <a:t>6.Dispatcher </a:t>
            </a:r>
            <a:r>
              <a:rPr lang="en-US" dirty="0" err="1"/>
              <a:t>severlet</a:t>
            </a:r>
            <a:r>
              <a:rPr lang="en-US" dirty="0"/>
              <a:t>  </a:t>
            </a:r>
            <a:r>
              <a:rPr lang="en-US" dirty="0" err="1"/>
              <a:t>sẽ</a:t>
            </a:r>
            <a:r>
              <a:rPr lang="en-US" dirty="0"/>
              <a:t> </a:t>
            </a:r>
            <a:r>
              <a:rPr lang="en-US" dirty="0" err="1"/>
              <a:t>respone</a:t>
            </a:r>
            <a:r>
              <a:rPr lang="en-US" dirty="0"/>
              <a:t> </a:t>
            </a:r>
            <a:r>
              <a:rPr lang="en-US" dirty="0" err="1"/>
              <a:t>lại</a:t>
            </a:r>
            <a:r>
              <a:rPr lang="en-US" dirty="0"/>
              <a:t> </a:t>
            </a:r>
            <a:r>
              <a:rPr lang="en-US" dirty="0" err="1"/>
              <a:t>một</a:t>
            </a:r>
            <a:r>
              <a:rPr lang="en-US" dirty="0"/>
              <a:t> http</a:t>
            </a:r>
          </a:p>
          <a:p>
            <a:endParaRPr lang="en-US" dirty="0"/>
          </a:p>
          <a:p>
            <a:endParaRPr lang="en-US" dirty="0"/>
          </a:p>
        </p:txBody>
      </p:sp>
      <p:sp>
        <p:nvSpPr>
          <p:cNvPr id="4" name="Slide Number Placeholder 3"/>
          <p:cNvSpPr>
            <a:spLocks noGrp="1"/>
          </p:cNvSpPr>
          <p:nvPr>
            <p:ph type="sldNum" sz="quarter" idx="5"/>
          </p:nvPr>
        </p:nvSpPr>
        <p:spPr/>
        <p:txBody>
          <a:bodyPr/>
          <a:lstStyle/>
          <a:p>
            <a:fld id="{25A8F421-A76C-4F8F-93FB-5445C341E073}" type="slidenum">
              <a:rPr lang="en-US" smtClean="0"/>
              <a:t>8</a:t>
            </a:fld>
            <a:endParaRPr lang="en-US"/>
          </a:p>
        </p:txBody>
      </p:sp>
    </p:spTree>
    <p:extLst>
      <p:ext uri="{BB962C8B-B14F-4D97-AF65-F5344CB8AC3E}">
        <p14:creationId xmlns:p14="http://schemas.microsoft.com/office/powerpoint/2010/main" val="88478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64E5-6599-0C3A-B14B-8716DF6EB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4AF1EB-214D-934B-C4A9-EF4BE429F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3FE76E-991C-3C27-8DD7-85C3CD44E6FB}"/>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3C131D7E-ACFE-F1E4-C673-422E1587D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9A696-91D7-BBE4-1367-CB4B784834E2}"/>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19932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10A1-2BC8-3272-4FDA-CD0691E9F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DC554E-A9DA-408F-6EFE-903845A7E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DC32F-BEC4-08DC-4B1D-1D2C9F198026}"/>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4ADB9E02-77AE-525D-CC3C-6AC5B0389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2A276-ACBD-769A-56DD-0E85C7A3E599}"/>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416631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104A9-6A4E-1B9C-F30A-F10D50B0C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92E10-A60F-25EC-CCE2-7E02F727F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5618B-5EE6-23E7-DAF2-EA044C0E425F}"/>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2995C41E-7135-F30A-62B4-F61E322B1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11CDD-861C-7666-1FCA-F89CA36FD38F}"/>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383345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ADFD-9ADB-4071-A9F8-B1C954CCB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0891F7-8678-859D-2B36-5D167BFDF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19761-10D6-6989-0392-92E3E014CBD1}"/>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1CA41E98-B35E-8FD6-BD56-9FE654842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B78E0-6E87-683B-7F9D-D6B2A8672D0C}"/>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335593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6648-8A81-3C96-E528-C90AD37D9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262F1B-391E-60A4-7D55-939CCE6EB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71C4E3-C467-9AFB-032D-DD45EDB8EBA5}"/>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6446C2FF-ADDF-0EB8-41B1-FCDF66EB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337C5-94F1-D44E-1D89-C1E2C805DB61}"/>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15519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C3DF-B15C-DF8D-82CA-507CACF09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4AD-647B-BB88-560E-DF6ABB94FC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B93C5B-B238-85D8-688B-3C05142A1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4FAB1-0149-26E7-4DEA-C25F3CF3265A}"/>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6" name="Footer Placeholder 5">
            <a:extLst>
              <a:ext uri="{FF2B5EF4-FFF2-40B4-BE49-F238E27FC236}">
                <a16:creationId xmlns:a16="http://schemas.microsoft.com/office/drawing/2014/main" id="{88C4DBB3-53C7-06DF-EECE-912C16415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28C10-5BF7-197D-228F-B24ED5210C65}"/>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186294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E274-9C56-B40E-A5C5-DA0304F0C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ABA2FB-14EE-1CBB-8594-3A84D54CB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4CC12-56FE-E64F-D157-4FB3321F45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7F0880-B787-71D3-B514-B131AE72A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52409-B93C-26DA-E806-287C53075A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96314C-F93C-56A8-89D1-359C8F4F58D3}"/>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8" name="Footer Placeholder 7">
            <a:extLst>
              <a:ext uri="{FF2B5EF4-FFF2-40B4-BE49-F238E27FC236}">
                <a16:creationId xmlns:a16="http://schemas.microsoft.com/office/drawing/2014/main" id="{97B50E59-C836-EBE5-5E86-6DACE00428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C8D4A0-77BC-CBEC-431F-9B864A79F60D}"/>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925365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9748-BB57-A9FD-F458-A041076184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24F1E-95A1-9791-6868-3A1A964AE955}"/>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4" name="Footer Placeholder 3">
            <a:extLst>
              <a:ext uri="{FF2B5EF4-FFF2-40B4-BE49-F238E27FC236}">
                <a16:creationId xmlns:a16="http://schemas.microsoft.com/office/drawing/2014/main" id="{3DB055B8-9435-FFF7-7BB9-7D7E85654D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07BF5-7477-A86B-24AC-84A7A100CF5E}"/>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07875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641BB-30B3-A143-FDCF-E9F244418DF4}"/>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3" name="Footer Placeholder 2">
            <a:extLst>
              <a:ext uri="{FF2B5EF4-FFF2-40B4-BE49-F238E27FC236}">
                <a16:creationId xmlns:a16="http://schemas.microsoft.com/office/drawing/2014/main" id="{42BB4BE3-5728-80A7-D5C7-EC4A4C7D96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CFBCD5-A7B9-95F1-9E2D-468889553577}"/>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0632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B71E-E37F-7F9C-73C2-760C2402A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7F6B6-D714-D4CC-14B4-7256B076D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FACD8-DC89-85FE-2138-36202F48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CE925-D565-67E6-C375-D33FBCD175BA}"/>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6" name="Footer Placeholder 5">
            <a:extLst>
              <a:ext uri="{FF2B5EF4-FFF2-40B4-BE49-F238E27FC236}">
                <a16:creationId xmlns:a16="http://schemas.microsoft.com/office/drawing/2014/main" id="{230DFCA6-74B6-DEE6-B3B7-1637329C8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FCB75-2BBF-AEAE-31CE-4AFB7767DE7D}"/>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36465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549F-F1B4-F797-5DE1-99A9848DE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7CCAB-0641-9895-C0E0-162671A82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B8F7B-54D6-B770-51E9-0F1AA30F9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BE8E0-455E-0680-22A1-F59DB0E02C49}"/>
              </a:ext>
            </a:extLst>
          </p:cNvPr>
          <p:cNvSpPr>
            <a:spLocks noGrp="1"/>
          </p:cNvSpPr>
          <p:nvPr>
            <p:ph type="dt" sz="half" idx="10"/>
          </p:nvPr>
        </p:nvSpPr>
        <p:spPr/>
        <p:txBody>
          <a:bodyPr/>
          <a:lstStyle/>
          <a:p>
            <a:fld id="{1A6183C1-B6CF-49AE-91DC-57126A177E46}" type="datetimeFigureOut">
              <a:rPr lang="en-US" smtClean="0"/>
              <a:t>3/4/2024</a:t>
            </a:fld>
            <a:endParaRPr lang="en-US"/>
          </a:p>
        </p:txBody>
      </p:sp>
      <p:sp>
        <p:nvSpPr>
          <p:cNvPr id="6" name="Footer Placeholder 5">
            <a:extLst>
              <a:ext uri="{FF2B5EF4-FFF2-40B4-BE49-F238E27FC236}">
                <a16:creationId xmlns:a16="http://schemas.microsoft.com/office/drawing/2014/main" id="{9D9E63B5-714A-FD6C-4D21-874327DB1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3B5FB-560C-A9AF-41CE-0E4DFC5E2AF8}"/>
              </a:ext>
            </a:extLst>
          </p:cNvPr>
          <p:cNvSpPr>
            <a:spLocks noGrp="1"/>
          </p:cNvSpPr>
          <p:nvPr>
            <p:ph type="sldNum" sz="quarter" idx="12"/>
          </p:nvPr>
        </p:nvSpPr>
        <p:spPr/>
        <p:txBody>
          <a:bodyPr/>
          <a:lstStyle/>
          <a:p>
            <a:fld id="{82943E77-DCB8-4204-8941-5590385E5B31}" type="slidenum">
              <a:rPr lang="en-US" smtClean="0"/>
              <a:t>‹#›</a:t>
            </a:fld>
            <a:endParaRPr lang="en-US"/>
          </a:p>
        </p:txBody>
      </p:sp>
    </p:spTree>
    <p:extLst>
      <p:ext uri="{BB962C8B-B14F-4D97-AF65-F5344CB8AC3E}">
        <p14:creationId xmlns:p14="http://schemas.microsoft.com/office/powerpoint/2010/main" val="285881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51D13-CC80-D277-56A9-AA7339E98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03C2DC-9763-E025-8D28-D533F41F5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18B2B-87AD-9408-01C9-DAC72533C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183C1-B6CF-49AE-91DC-57126A177E46}" type="datetimeFigureOut">
              <a:rPr lang="en-US" smtClean="0"/>
              <a:t>3/4/2024</a:t>
            </a:fld>
            <a:endParaRPr lang="en-US"/>
          </a:p>
        </p:txBody>
      </p:sp>
      <p:sp>
        <p:nvSpPr>
          <p:cNvPr id="5" name="Footer Placeholder 4">
            <a:extLst>
              <a:ext uri="{FF2B5EF4-FFF2-40B4-BE49-F238E27FC236}">
                <a16:creationId xmlns:a16="http://schemas.microsoft.com/office/drawing/2014/main" id="{1DDA4979-E3D0-169A-5B1F-0B9C885CF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323503-D14E-7E54-59A2-700568596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43E77-DCB8-4204-8941-5590385E5B31}" type="slidenum">
              <a:rPr lang="en-US" smtClean="0"/>
              <a:t>‹#›</a:t>
            </a:fld>
            <a:endParaRPr lang="en-US"/>
          </a:p>
        </p:txBody>
      </p:sp>
    </p:spTree>
    <p:extLst>
      <p:ext uri="{BB962C8B-B14F-4D97-AF65-F5344CB8AC3E}">
        <p14:creationId xmlns:p14="http://schemas.microsoft.com/office/powerpoint/2010/main" val="244571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3386-CF33-4A84-AF3D-1E990EF2D637}"/>
              </a:ext>
            </a:extLst>
          </p:cNvPr>
          <p:cNvSpPr>
            <a:spLocks noGrp="1"/>
          </p:cNvSpPr>
          <p:nvPr>
            <p:ph type="title"/>
          </p:nvPr>
        </p:nvSpPr>
        <p:spPr/>
        <p:txBody>
          <a:bodyPr/>
          <a:lstStyle/>
          <a:p>
            <a:r>
              <a:rPr lang="en-US" dirty="0"/>
              <a:t>Bean Class, ID</a:t>
            </a:r>
          </a:p>
        </p:txBody>
      </p:sp>
      <p:sp>
        <p:nvSpPr>
          <p:cNvPr id="3" name="Content Placeholder 2">
            <a:extLst>
              <a:ext uri="{FF2B5EF4-FFF2-40B4-BE49-F238E27FC236}">
                <a16:creationId xmlns:a16="http://schemas.microsoft.com/office/drawing/2014/main" id="{FE1DB3F3-02AE-A8CA-0837-09D1E5AA94D9}"/>
              </a:ext>
            </a:extLst>
          </p:cNvPr>
          <p:cNvSpPr>
            <a:spLocks noGrp="1"/>
          </p:cNvSpPr>
          <p:nvPr>
            <p:ph idx="1"/>
          </p:nvPr>
        </p:nvSpPr>
        <p:spPr>
          <a:xfrm>
            <a:off x="838200" y="1376589"/>
            <a:ext cx="4622800" cy="5116286"/>
          </a:xfrm>
        </p:spPr>
        <p:txBody>
          <a:bodyPr>
            <a:noAutofit/>
          </a:bodyPr>
          <a:lstStyle/>
          <a:p>
            <a:pPr marL="0" indent="0">
              <a:buNone/>
            </a:pPr>
            <a:r>
              <a:rPr lang="en-US" sz="1300" dirty="0"/>
              <a:t>	&lt;bean id="</a:t>
            </a:r>
            <a:r>
              <a:rPr lang="en-US" sz="1300" dirty="0" err="1"/>
              <a:t>beanOne</a:t>
            </a:r>
            <a:r>
              <a:rPr lang="en-US" sz="1300" dirty="0"/>
              <a:t>" class="</a:t>
            </a:r>
            <a:r>
              <a:rPr lang="en-US" sz="1300" dirty="0" err="1"/>
              <a:t>x.y.ThingOne</a:t>
            </a:r>
            <a:r>
              <a:rPr lang="en-US" sz="1300" dirty="0"/>
              <a:t>“/&gt;</a:t>
            </a:r>
          </a:p>
          <a:p>
            <a:pPr marL="0" indent="0">
              <a:buNone/>
            </a:pPr>
            <a:r>
              <a:rPr lang="en-US" sz="1300" dirty="0"/>
              <a:t>	&lt;bean id="</a:t>
            </a:r>
            <a:r>
              <a:rPr lang="en-US" sz="1300" dirty="0" err="1"/>
              <a:t>beanTwo</a:t>
            </a:r>
            <a:r>
              <a:rPr lang="en-US" sz="1300" dirty="0"/>
              <a:t>" class="</a:t>
            </a:r>
            <a:r>
              <a:rPr lang="en-US" sz="1300" dirty="0" err="1"/>
              <a:t>x.y.ThingOne</a:t>
            </a:r>
            <a:r>
              <a:rPr lang="en-US" sz="1300" dirty="0"/>
              <a:t>“&gt;</a:t>
            </a:r>
          </a:p>
          <a:p>
            <a:pPr marL="0" indent="0">
              <a:buNone/>
            </a:pPr>
            <a:r>
              <a:rPr lang="en-US" sz="1300" dirty="0"/>
              <a:t>	&lt;bean\&gt;</a:t>
            </a:r>
          </a:p>
          <a:p>
            <a:pPr marL="0" indent="0">
              <a:buNone/>
            </a:pPr>
            <a:endParaRPr lang="en-US" sz="1300" dirty="0"/>
          </a:p>
          <a:p>
            <a:pPr marL="0" indent="0">
              <a:buNone/>
            </a:pPr>
            <a:r>
              <a:rPr lang="en-US" sz="1300" dirty="0"/>
              <a:t>@Service</a:t>
            </a:r>
          </a:p>
          <a:p>
            <a:pPr marL="0" indent="0">
              <a:buNone/>
            </a:pPr>
            <a:r>
              <a:rPr lang="en-US" sz="1300" dirty="0"/>
              <a:t>public class </a:t>
            </a:r>
            <a:r>
              <a:rPr lang="en-US" sz="1300" dirty="0" err="1"/>
              <a:t>MyService</a:t>
            </a:r>
            <a:r>
              <a:rPr lang="en-US" sz="1300" dirty="0"/>
              <a:t> {</a:t>
            </a:r>
          </a:p>
          <a:p>
            <a:pPr marL="0" indent="0">
              <a:buNone/>
            </a:pPr>
            <a:r>
              <a:rPr lang="en-US" sz="1300" dirty="0"/>
              <a:t>    private final </a:t>
            </a:r>
            <a:r>
              <a:rPr lang="en-US" sz="1300" dirty="0" err="1"/>
              <a:t>MyBean</a:t>
            </a:r>
            <a:r>
              <a:rPr lang="en-US" sz="1300" dirty="0"/>
              <a:t> </a:t>
            </a:r>
            <a:r>
              <a:rPr lang="en-US" sz="1300" dirty="0" err="1"/>
              <a:t>myBean</a:t>
            </a:r>
            <a:r>
              <a:rPr lang="en-US" sz="1300" dirty="0"/>
              <a:t>;</a:t>
            </a:r>
          </a:p>
          <a:p>
            <a:pPr marL="0" indent="0">
              <a:buNone/>
            </a:pPr>
            <a:endParaRPr lang="en-US" sz="1300" dirty="0"/>
          </a:p>
          <a:p>
            <a:pPr marL="0" indent="0">
              <a:buNone/>
            </a:pPr>
            <a:r>
              <a:rPr lang="en-US" sz="1300" dirty="0"/>
              <a:t>    @Autowired</a:t>
            </a:r>
          </a:p>
          <a:p>
            <a:pPr marL="0" indent="0">
              <a:buNone/>
            </a:pPr>
            <a:r>
              <a:rPr lang="en-US" sz="1300" dirty="0"/>
              <a:t>    public </a:t>
            </a:r>
            <a:r>
              <a:rPr lang="en-US" sz="1300" dirty="0" err="1"/>
              <a:t>MyService</a:t>
            </a:r>
            <a:r>
              <a:rPr lang="en-US" sz="1300" dirty="0"/>
              <a:t>(@Qualifier("desiredBean") </a:t>
            </a:r>
            <a:r>
              <a:rPr lang="en-US" sz="1300" dirty="0" err="1"/>
              <a:t>MyBean</a:t>
            </a:r>
            <a:r>
              <a:rPr lang="en-US" sz="1300" dirty="0"/>
              <a:t> </a:t>
            </a:r>
            <a:r>
              <a:rPr lang="en-US" sz="1300" dirty="0" err="1"/>
              <a:t>myBean</a:t>
            </a:r>
            <a:r>
              <a:rPr lang="en-US" sz="1300" dirty="0"/>
              <a:t>) {</a:t>
            </a:r>
          </a:p>
          <a:p>
            <a:pPr marL="0" indent="0">
              <a:buNone/>
            </a:pPr>
            <a:r>
              <a:rPr lang="en-US" sz="1300" dirty="0"/>
              <a:t>        </a:t>
            </a:r>
            <a:r>
              <a:rPr lang="en-US" sz="1300" dirty="0" err="1"/>
              <a:t>this.myBean</a:t>
            </a:r>
            <a:r>
              <a:rPr lang="en-US" sz="1300" dirty="0"/>
              <a:t> = </a:t>
            </a:r>
            <a:r>
              <a:rPr lang="en-US" sz="1300" dirty="0" err="1"/>
              <a:t>myBean</a:t>
            </a:r>
            <a:r>
              <a:rPr lang="en-US" sz="1300" dirty="0"/>
              <a:t>;</a:t>
            </a:r>
          </a:p>
          <a:p>
            <a:pPr marL="0" indent="0">
              <a:buNone/>
            </a:pPr>
            <a:r>
              <a:rPr lang="en-US" sz="1300" dirty="0"/>
              <a:t>    }</a:t>
            </a:r>
          </a:p>
        </p:txBody>
      </p:sp>
      <p:sp>
        <p:nvSpPr>
          <p:cNvPr id="4" name="TextBox 3">
            <a:extLst>
              <a:ext uri="{FF2B5EF4-FFF2-40B4-BE49-F238E27FC236}">
                <a16:creationId xmlns:a16="http://schemas.microsoft.com/office/drawing/2014/main" id="{AB1FF72E-40CF-0339-4630-5ACC1A13C54D}"/>
              </a:ext>
            </a:extLst>
          </p:cNvPr>
          <p:cNvSpPr txBox="1"/>
          <p:nvPr/>
        </p:nvSpPr>
        <p:spPr>
          <a:xfrm>
            <a:off x="6223000" y="1376589"/>
            <a:ext cx="6311900" cy="4293483"/>
          </a:xfrm>
          <a:prstGeom prst="rect">
            <a:avLst/>
          </a:prstGeom>
          <a:noFill/>
        </p:spPr>
        <p:txBody>
          <a:bodyPr wrap="square" rtlCol="0">
            <a:spAutoFit/>
          </a:bodyPr>
          <a:lstStyle/>
          <a:p>
            <a:r>
              <a:rPr lang="en-US" sz="1300" dirty="0"/>
              <a:t>@Configuration</a:t>
            </a:r>
          </a:p>
          <a:p>
            <a:r>
              <a:rPr lang="en-US" sz="1300" dirty="0"/>
              <a:t>public class </a:t>
            </a:r>
            <a:r>
              <a:rPr lang="en-US" sz="1300" dirty="0" err="1"/>
              <a:t>AppConfig</a:t>
            </a:r>
            <a:r>
              <a:rPr lang="en-US" sz="1300" dirty="0"/>
              <a:t> {</a:t>
            </a:r>
          </a:p>
          <a:p>
            <a:endParaRPr lang="en-US" sz="1300" dirty="0"/>
          </a:p>
          <a:p>
            <a:r>
              <a:rPr lang="en-US" sz="1300" dirty="0"/>
              <a:t>    @Bean</a:t>
            </a:r>
          </a:p>
          <a:p>
            <a:r>
              <a:rPr lang="en-US" sz="1300" dirty="0"/>
              <a:t>    @Qualifier("bean1") </a:t>
            </a:r>
          </a:p>
          <a:p>
            <a:r>
              <a:rPr lang="en-US" sz="1300" dirty="0"/>
              <a:t>    public </a:t>
            </a:r>
            <a:r>
              <a:rPr lang="en-US" sz="1300" dirty="0" err="1"/>
              <a:t>MyClass</a:t>
            </a:r>
            <a:r>
              <a:rPr lang="en-US" sz="1300" dirty="0"/>
              <a:t> bean1() {</a:t>
            </a:r>
          </a:p>
          <a:p>
            <a:r>
              <a:rPr lang="en-US" sz="1300" dirty="0"/>
              <a:t>        return new </a:t>
            </a:r>
            <a:r>
              <a:rPr lang="en-US" sz="1300" dirty="0" err="1"/>
              <a:t>MyClass</a:t>
            </a:r>
            <a:r>
              <a:rPr lang="en-US" sz="1300" dirty="0"/>
              <a:t>();</a:t>
            </a:r>
          </a:p>
          <a:p>
            <a:r>
              <a:rPr lang="en-US" sz="1300" dirty="0"/>
              <a:t>    }</a:t>
            </a:r>
          </a:p>
          <a:p>
            <a:endParaRPr lang="en-US" sz="1300" dirty="0"/>
          </a:p>
          <a:p>
            <a:r>
              <a:rPr lang="en-US" sz="1300" dirty="0"/>
              <a:t>    @Bean</a:t>
            </a:r>
          </a:p>
          <a:p>
            <a:r>
              <a:rPr lang="en-US" sz="1300" dirty="0"/>
              <a:t>    @Qualifier("bean2") </a:t>
            </a:r>
          </a:p>
          <a:p>
            <a:r>
              <a:rPr lang="en-US" sz="1300" dirty="0"/>
              <a:t>    public </a:t>
            </a:r>
            <a:r>
              <a:rPr lang="en-US" sz="1300" dirty="0" err="1"/>
              <a:t>MyClass</a:t>
            </a:r>
            <a:r>
              <a:rPr lang="en-US" sz="1300" dirty="0"/>
              <a:t> bean2() {</a:t>
            </a:r>
          </a:p>
          <a:p>
            <a:r>
              <a:rPr lang="en-US" sz="1300" dirty="0"/>
              <a:t>        return new </a:t>
            </a:r>
            <a:r>
              <a:rPr lang="en-US" sz="1300" dirty="0" err="1"/>
              <a:t>MyClass</a:t>
            </a:r>
            <a:r>
              <a:rPr lang="en-US" sz="1300" dirty="0"/>
              <a:t>();</a:t>
            </a:r>
          </a:p>
          <a:p>
            <a:r>
              <a:rPr lang="en-US" sz="1300" dirty="0"/>
              <a:t>    }</a:t>
            </a:r>
          </a:p>
          <a:p>
            <a:endParaRPr lang="en-US" sz="1300" dirty="0"/>
          </a:p>
          <a:p>
            <a:r>
              <a:rPr lang="en-US" sz="1300" dirty="0"/>
              <a:t>    @Bean</a:t>
            </a:r>
          </a:p>
          <a:p>
            <a:r>
              <a:rPr lang="en-US" sz="1300" dirty="0"/>
              <a:t>    public </a:t>
            </a:r>
            <a:r>
              <a:rPr lang="en-US" sz="1300" dirty="0" err="1"/>
              <a:t>MyOtherClass</a:t>
            </a:r>
            <a:r>
              <a:rPr lang="en-US" sz="1300" dirty="0"/>
              <a:t> </a:t>
            </a:r>
            <a:r>
              <a:rPr lang="en-US" sz="1300" dirty="0" err="1"/>
              <a:t>myOtherClass</a:t>
            </a:r>
            <a:r>
              <a:rPr lang="en-US" sz="1300" dirty="0"/>
              <a:t>(@Qualifier("bean2") </a:t>
            </a:r>
            <a:r>
              <a:rPr lang="en-US" sz="1300" dirty="0" err="1"/>
              <a:t>MyClass</a:t>
            </a:r>
            <a:r>
              <a:rPr lang="en-US" sz="1300" dirty="0"/>
              <a:t> </a:t>
            </a:r>
            <a:r>
              <a:rPr lang="en-US" sz="1300" dirty="0" err="1"/>
              <a:t>myClass</a:t>
            </a:r>
            <a:r>
              <a:rPr lang="en-US" sz="1300" dirty="0"/>
              <a:t>) {</a:t>
            </a:r>
          </a:p>
          <a:p>
            <a:r>
              <a:rPr lang="en-US" sz="1300" dirty="0"/>
              <a:t>        return new </a:t>
            </a:r>
            <a:r>
              <a:rPr lang="en-US" sz="1300" dirty="0" err="1"/>
              <a:t>MyOtherClass</a:t>
            </a:r>
            <a:r>
              <a:rPr lang="en-US" sz="1300" dirty="0"/>
              <a:t>(</a:t>
            </a:r>
            <a:r>
              <a:rPr lang="en-US" sz="1300" dirty="0" err="1"/>
              <a:t>myClass</a:t>
            </a:r>
            <a:r>
              <a:rPr lang="en-US" sz="1300" dirty="0"/>
              <a:t>);</a:t>
            </a:r>
          </a:p>
          <a:p>
            <a:r>
              <a:rPr lang="en-US" sz="1300" dirty="0"/>
              <a:t>    }</a:t>
            </a:r>
          </a:p>
          <a:p>
            <a:r>
              <a:rPr lang="en-US" sz="1300" dirty="0"/>
              <a:t>}</a:t>
            </a:r>
          </a:p>
          <a:p>
            <a:endParaRPr lang="en-US" sz="1300" dirty="0"/>
          </a:p>
        </p:txBody>
      </p:sp>
    </p:spTree>
    <p:extLst>
      <p:ext uri="{BB962C8B-B14F-4D97-AF65-F5344CB8AC3E}">
        <p14:creationId xmlns:p14="http://schemas.microsoft.com/office/powerpoint/2010/main" val="283263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CF17-C009-70B3-8174-7F09318AF7F9}"/>
              </a:ext>
            </a:extLst>
          </p:cNvPr>
          <p:cNvSpPr>
            <a:spLocks noGrp="1"/>
          </p:cNvSpPr>
          <p:nvPr>
            <p:ph type="title"/>
          </p:nvPr>
        </p:nvSpPr>
        <p:spPr/>
        <p:txBody>
          <a:bodyPr/>
          <a:lstStyle/>
          <a:p>
            <a:r>
              <a:rPr lang="en-US" dirty="0"/>
              <a:t>Bean Scope</a:t>
            </a:r>
          </a:p>
        </p:txBody>
      </p:sp>
      <p:sp>
        <p:nvSpPr>
          <p:cNvPr id="3" name="Content Placeholder 2">
            <a:extLst>
              <a:ext uri="{FF2B5EF4-FFF2-40B4-BE49-F238E27FC236}">
                <a16:creationId xmlns:a16="http://schemas.microsoft.com/office/drawing/2014/main" id="{AC94522E-8F41-067B-8D65-F4DDD7D3DB50}"/>
              </a:ext>
            </a:extLst>
          </p:cNvPr>
          <p:cNvSpPr>
            <a:spLocks noGrp="1"/>
          </p:cNvSpPr>
          <p:nvPr>
            <p:ph idx="1"/>
          </p:nvPr>
        </p:nvSpPr>
        <p:spPr>
          <a:xfrm>
            <a:off x="838200" y="1368425"/>
            <a:ext cx="10515600" cy="1442508"/>
          </a:xfrm>
        </p:spPr>
        <p:txBody>
          <a:bodyPr>
            <a:normAutofit/>
          </a:bodyPr>
          <a:lstStyle/>
          <a:p>
            <a:pPr marL="0" indent="0">
              <a:buNone/>
            </a:pPr>
            <a:r>
              <a:rPr lang="en-US" sz="1800" b="1" dirty="0"/>
              <a:t>Singleton</a:t>
            </a:r>
          </a:p>
          <a:p>
            <a:pPr marL="0" indent="0">
              <a:buNone/>
            </a:pPr>
            <a:r>
              <a:rPr lang="en-US" sz="1800" dirty="0"/>
              <a:t>&lt;bean id="</a:t>
            </a:r>
            <a:r>
              <a:rPr lang="en-US" sz="1800" dirty="0" err="1"/>
              <a:t>beanOne</a:t>
            </a:r>
            <a:r>
              <a:rPr lang="en-US" sz="1800" dirty="0"/>
              <a:t>" class="</a:t>
            </a:r>
            <a:r>
              <a:rPr lang="en-US" sz="1800" dirty="0" err="1"/>
              <a:t>x.y.ThingOne</a:t>
            </a:r>
            <a:r>
              <a:rPr lang="en-US" sz="1800" dirty="0"/>
              <a:t>“/&gt;</a:t>
            </a:r>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0A72422A-776C-B54A-929C-C6B181B27B42}"/>
              </a:ext>
            </a:extLst>
          </p:cNvPr>
          <p:cNvSpPr txBox="1"/>
          <p:nvPr/>
        </p:nvSpPr>
        <p:spPr>
          <a:xfrm>
            <a:off x="838200" y="2416989"/>
            <a:ext cx="8534400" cy="923330"/>
          </a:xfrm>
          <a:prstGeom prst="rect">
            <a:avLst/>
          </a:prstGeom>
          <a:noFill/>
        </p:spPr>
        <p:txBody>
          <a:bodyPr wrap="square">
            <a:spAutoFit/>
          </a:bodyPr>
          <a:lstStyle/>
          <a:p>
            <a:pPr marL="0" indent="0">
              <a:buNone/>
            </a:pPr>
            <a:r>
              <a:rPr lang="en-US" b="1" dirty="0"/>
              <a:t>Prototype</a:t>
            </a:r>
          </a:p>
          <a:p>
            <a:r>
              <a:rPr lang="en-US" dirty="0"/>
              <a:t>&lt;bean id="</a:t>
            </a:r>
            <a:r>
              <a:rPr lang="en-US" dirty="0" err="1"/>
              <a:t>beanOne</a:t>
            </a:r>
            <a:r>
              <a:rPr lang="en-US" dirty="0"/>
              <a:t>" class="</a:t>
            </a:r>
            <a:r>
              <a:rPr lang="en-US" dirty="0" err="1"/>
              <a:t>x.y.ThingOne“scope</a:t>
            </a:r>
            <a:r>
              <a:rPr lang="en-US" dirty="0"/>
              <a:t> = “prototype”/&gt;</a:t>
            </a:r>
          </a:p>
          <a:p>
            <a:pPr marL="0" indent="0">
              <a:buNone/>
            </a:pPr>
            <a:endParaRPr lang="en-US" dirty="0"/>
          </a:p>
        </p:txBody>
      </p:sp>
      <p:sp>
        <p:nvSpPr>
          <p:cNvPr id="7" name="TextBox 6">
            <a:extLst>
              <a:ext uri="{FF2B5EF4-FFF2-40B4-BE49-F238E27FC236}">
                <a16:creationId xmlns:a16="http://schemas.microsoft.com/office/drawing/2014/main" id="{654BA788-1676-4D8C-0570-A09BD67933C8}"/>
              </a:ext>
            </a:extLst>
          </p:cNvPr>
          <p:cNvSpPr txBox="1"/>
          <p:nvPr/>
        </p:nvSpPr>
        <p:spPr>
          <a:xfrm>
            <a:off x="838200" y="3340319"/>
            <a:ext cx="8534400" cy="923330"/>
          </a:xfrm>
          <a:prstGeom prst="rect">
            <a:avLst/>
          </a:prstGeom>
          <a:noFill/>
        </p:spPr>
        <p:txBody>
          <a:bodyPr wrap="square">
            <a:spAutoFit/>
          </a:bodyPr>
          <a:lstStyle/>
          <a:p>
            <a:pPr marL="0" indent="0">
              <a:buNone/>
            </a:pPr>
            <a:r>
              <a:rPr lang="en-US" b="1" dirty="0"/>
              <a:t>Request</a:t>
            </a:r>
          </a:p>
          <a:p>
            <a:r>
              <a:rPr lang="en-US" dirty="0"/>
              <a:t>&lt;bean id="</a:t>
            </a:r>
            <a:r>
              <a:rPr lang="en-US" dirty="0" err="1"/>
              <a:t>beanOne</a:t>
            </a:r>
            <a:r>
              <a:rPr lang="en-US" dirty="0"/>
              <a:t>" class="</a:t>
            </a:r>
            <a:r>
              <a:rPr lang="en-US" dirty="0" err="1"/>
              <a:t>x.y.ThingOne</a:t>
            </a:r>
            <a:r>
              <a:rPr lang="en-US" dirty="0"/>
              <a:t>“ scope="request"/&gt;</a:t>
            </a:r>
          </a:p>
          <a:p>
            <a:pPr marL="0" indent="0">
              <a:buNone/>
            </a:pPr>
            <a:endParaRPr lang="en-US" dirty="0"/>
          </a:p>
        </p:txBody>
      </p:sp>
      <p:sp>
        <p:nvSpPr>
          <p:cNvPr id="8" name="TextBox 7">
            <a:extLst>
              <a:ext uri="{FF2B5EF4-FFF2-40B4-BE49-F238E27FC236}">
                <a16:creationId xmlns:a16="http://schemas.microsoft.com/office/drawing/2014/main" id="{0570777B-7338-7CE1-0FD0-371D97B65173}"/>
              </a:ext>
            </a:extLst>
          </p:cNvPr>
          <p:cNvSpPr txBox="1"/>
          <p:nvPr/>
        </p:nvSpPr>
        <p:spPr>
          <a:xfrm>
            <a:off x="838200" y="4203455"/>
            <a:ext cx="8534400" cy="923330"/>
          </a:xfrm>
          <a:prstGeom prst="rect">
            <a:avLst/>
          </a:prstGeom>
          <a:noFill/>
        </p:spPr>
        <p:txBody>
          <a:bodyPr wrap="square">
            <a:spAutoFit/>
          </a:bodyPr>
          <a:lstStyle/>
          <a:p>
            <a:pPr marL="0" indent="0">
              <a:buNone/>
            </a:pPr>
            <a:r>
              <a:rPr lang="en-US" b="1" dirty="0"/>
              <a:t>Session</a:t>
            </a:r>
          </a:p>
          <a:p>
            <a:r>
              <a:rPr lang="en-US" dirty="0"/>
              <a:t>&lt;bean id="</a:t>
            </a:r>
            <a:r>
              <a:rPr lang="en-US" dirty="0" err="1"/>
              <a:t>beanOne</a:t>
            </a:r>
            <a:r>
              <a:rPr lang="en-US" dirty="0"/>
              <a:t>" class="</a:t>
            </a:r>
            <a:r>
              <a:rPr lang="en-US" dirty="0" err="1"/>
              <a:t>x.y.ThingOne“scope</a:t>
            </a:r>
            <a:r>
              <a:rPr lang="en-US" dirty="0"/>
              <a:t> = “session”/&gt;</a:t>
            </a:r>
          </a:p>
          <a:p>
            <a:pPr marL="0" indent="0">
              <a:buNone/>
            </a:pPr>
            <a:endParaRPr lang="en-US" dirty="0"/>
          </a:p>
        </p:txBody>
      </p:sp>
      <p:sp>
        <p:nvSpPr>
          <p:cNvPr id="9" name="TextBox 8">
            <a:extLst>
              <a:ext uri="{FF2B5EF4-FFF2-40B4-BE49-F238E27FC236}">
                <a16:creationId xmlns:a16="http://schemas.microsoft.com/office/drawing/2014/main" id="{F35717CD-C329-9BCC-4135-1CBBD165BABC}"/>
              </a:ext>
            </a:extLst>
          </p:cNvPr>
          <p:cNvSpPr txBox="1"/>
          <p:nvPr/>
        </p:nvSpPr>
        <p:spPr>
          <a:xfrm>
            <a:off x="838200" y="5126785"/>
            <a:ext cx="8534400" cy="923330"/>
          </a:xfrm>
          <a:prstGeom prst="rect">
            <a:avLst/>
          </a:prstGeom>
          <a:noFill/>
        </p:spPr>
        <p:txBody>
          <a:bodyPr wrap="square">
            <a:spAutoFit/>
          </a:bodyPr>
          <a:lstStyle/>
          <a:p>
            <a:pPr marL="0" indent="0">
              <a:buNone/>
            </a:pPr>
            <a:r>
              <a:rPr lang="en-US" b="1" dirty="0"/>
              <a:t>Application</a:t>
            </a:r>
          </a:p>
          <a:p>
            <a:r>
              <a:rPr lang="en-US" dirty="0"/>
              <a:t>&lt;bean id="</a:t>
            </a:r>
            <a:r>
              <a:rPr lang="en-US" dirty="0" err="1"/>
              <a:t>beanOne</a:t>
            </a:r>
            <a:r>
              <a:rPr lang="en-US" dirty="0"/>
              <a:t>" class="</a:t>
            </a:r>
            <a:r>
              <a:rPr lang="en-US" dirty="0" err="1"/>
              <a:t>x.y.ThingOne“scope</a:t>
            </a:r>
            <a:r>
              <a:rPr lang="en-US" dirty="0"/>
              <a:t> = “application”/&gt;</a:t>
            </a:r>
          </a:p>
          <a:p>
            <a:pPr marL="0" indent="0">
              <a:buNone/>
            </a:pPr>
            <a:endParaRPr lang="en-US" dirty="0"/>
          </a:p>
        </p:txBody>
      </p:sp>
    </p:spTree>
    <p:extLst>
      <p:ext uri="{BB962C8B-B14F-4D97-AF65-F5344CB8AC3E}">
        <p14:creationId xmlns:p14="http://schemas.microsoft.com/office/powerpoint/2010/main" val="415386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4A8B-4D36-C477-F563-31A13BCC44C5}"/>
              </a:ext>
            </a:extLst>
          </p:cNvPr>
          <p:cNvSpPr>
            <a:spLocks noGrp="1"/>
          </p:cNvSpPr>
          <p:nvPr>
            <p:ph type="title"/>
          </p:nvPr>
        </p:nvSpPr>
        <p:spPr/>
        <p:txBody>
          <a:bodyPr/>
          <a:lstStyle/>
          <a:p>
            <a:r>
              <a:rPr lang="en-US" dirty="0"/>
              <a:t>Bean-Arg</a:t>
            </a:r>
          </a:p>
        </p:txBody>
      </p:sp>
      <p:sp>
        <p:nvSpPr>
          <p:cNvPr id="3" name="Content Placeholder 2">
            <a:extLst>
              <a:ext uri="{FF2B5EF4-FFF2-40B4-BE49-F238E27FC236}">
                <a16:creationId xmlns:a16="http://schemas.microsoft.com/office/drawing/2014/main" id="{9D745EBC-BF6C-1776-3E25-6DC05B79071D}"/>
              </a:ext>
            </a:extLst>
          </p:cNvPr>
          <p:cNvSpPr>
            <a:spLocks noGrp="1"/>
          </p:cNvSpPr>
          <p:nvPr>
            <p:ph idx="1"/>
          </p:nvPr>
        </p:nvSpPr>
        <p:spPr>
          <a:xfrm>
            <a:off x="838200" y="2183295"/>
            <a:ext cx="10515600" cy="2747963"/>
          </a:xfrm>
        </p:spPr>
        <p:txBody>
          <a:bodyPr>
            <a:normAutofit fontScale="47500" lnSpcReduction="20000"/>
          </a:bodyPr>
          <a:lstStyle/>
          <a:p>
            <a:pPr marL="0" indent="0">
              <a:buNone/>
            </a:pPr>
            <a:r>
              <a:rPr lang="en-US" dirty="0"/>
              <a:t>&lt;beans&gt;</a:t>
            </a:r>
          </a:p>
          <a:p>
            <a:pPr marL="0" indent="0">
              <a:buNone/>
            </a:pPr>
            <a:r>
              <a:rPr lang="en-US" dirty="0"/>
              <a:t>	&lt;bean id="</a:t>
            </a:r>
            <a:r>
              <a:rPr lang="en-US" dirty="0" err="1"/>
              <a:t>beanOne</a:t>
            </a:r>
            <a:r>
              <a:rPr lang="en-US" dirty="0"/>
              <a:t>" class="</a:t>
            </a:r>
            <a:r>
              <a:rPr lang="en-US" dirty="0" err="1"/>
              <a:t>x.y.ThingOne</a:t>
            </a:r>
            <a:r>
              <a:rPr lang="en-US" dirty="0"/>
              <a:t>"&gt;</a:t>
            </a:r>
          </a:p>
          <a:p>
            <a:pPr marL="0" indent="0">
              <a:buNone/>
            </a:pPr>
            <a:r>
              <a:rPr lang="en-US" dirty="0"/>
              <a:t>		&lt;constructor-</a:t>
            </a:r>
            <a:r>
              <a:rPr lang="en-US" dirty="0" err="1"/>
              <a:t>arg</a:t>
            </a:r>
            <a:r>
              <a:rPr lang="en-US" dirty="0"/>
              <a:t> ref="</a:t>
            </a:r>
            <a:r>
              <a:rPr lang="en-US" dirty="0" err="1"/>
              <a:t>beanTwo</a:t>
            </a:r>
            <a:r>
              <a:rPr lang="en-US" dirty="0"/>
              <a:t>"/&gt;</a:t>
            </a:r>
          </a:p>
          <a:p>
            <a:pPr marL="0" indent="0">
              <a:buNone/>
            </a:pPr>
            <a:r>
              <a:rPr lang="en-US" dirty="0"/>
              <a:t>		&lt;constructor-</a:t>
            </a:r>
            <a:r>
              <a:rPr lang="en-US" dirty="0" err="1"/>
              <a:t>arg</a:t>
            </a:r>
            <a:r>
              <a:rPr lang="en-US" dirty="0"/>
              <a:t> ref="</a:t>
            </a:r>
            <a:r>
              <a:rPr lang="en-US" dirty="0" err="1"/>
              <a:t>beanThree</a:t>
            </a:r>
            <a:r>
              <a:rPr lang="en-US" dirty="0"/>
              <a:t>"/&gt;</a:t>
            </a:r>
          </a:p>
          <a:p>
            <a:pPr marL="0" indent="0">
              <a:buNone/>
            </a:pPr>
            <a:r>
              <a:rPr lang="en-US" dirty="0"/>
              <a:t>	&lt;/bean&gt;</a:t>
            </a:r>
          </a:p>
          <a:p>
            <a:pPr marL="0" indent="0">
              <a:buNone/>
            </a:pPr>
            <a:endParaRPr lang="en-US" dirty="0"/>
          </a:p>
          <a:p>
            <a:pPr marL="0" indent="0">
              <a:buNone/>
            </a:pPr>
            <a:r>
              <a:rPr lang="en-US" dirty="0"/>
              <a:t>	&lt;bean id="</a:t>
            </a:r>
            <a:r>
              <a:rPr lang="en-US" dirty="0" err="1"/>
              <a:t>beanTwo</a:t>
            </a:r>
            <a:r>
              <a:rPr lang="en-US" dirty="0"/>
              <a:t>" class="</a:t>
            </a:r>
            <a:r>
              <a:rPr lang="en-US" dirty="0" err="1"/>
              <a:t>x.y.ThingTwo</a:t>
            </a:r>
            <a:r>
              <a:rPr lang="en-US" dirty="0"/>
              <a:t>"/&gt;</a:t>
            </a:r>
          </a:p>
          <a:p>
            <a:pPr marL="0" indent="0">
              <a:buNone/>
            </a:pPr>
            <a:endParaRPr lang="en-US" dirty="0"/>
          </a:p>
          <a:p>
            <a:pPr marL="0" indent="0">
              <a:buNone/>
            </a:pPr>
            <a:r>
              <a:rPr lang="en-US" dirty="0"/>
              <a:t>	&lt;bean id="</a:t>
            </a:r>
            <a:r>
              <a:rPr lang="en-US" dirty="0" err="1"/>
              <a:t>beanThree</a:t>
            </a:r>
            <a:r>
              <a:rPr lang="en-US" dirty="0"/>
              <a:t>" class="</a:t>
            </a:r>
            <a:r>
              <a:rPr lang="en-US" dirty="0" err="1"/>
              <a:t>x.y.ThingThree</a:t>
            </a:r>
            <a:r>
              <a:rPr lang="en-US" dirty="0"/>
              <a:t>"/&gt;</a:t>
            </a:r>
          </a:p>
          <a:p>
            <a:pPr marL="0" indent="0">
              <a:buNone/>
            </a:pPr>
            <a:r>
              <a:rPr lang="en-US" dirty="0"/>
              <a:t>&lt;/beans&gt;</a:t>
            </a:r>
          </a:p>
        </p:txBody>
      </p:sp>
      <p:sp>
        <p:nvSpPr>
          <p:cNvPr id="4" name="TextBox 3">
            <a:extLst>
              <a:ext uri="{FF2B5EF4-FFF2-40B4-BE49-F238E27FC236}">
                <a16:creationId xmlns:a16="http://schemas.microsoft.com/office/drawing/2014/main" id="{0CACF18E-F767-0CB1-1176-2FD600A09622}"/>
              </a:ext>
            </a:extLst>
          </p:cNvPr>
          <p:cNvSpPr txBox="1"/>
          <p:nvPr/>
        </p:nvSpPr>
        <p:spPr>
          <a:xfrm>
            <a:off x="838200" y="1321356"/>
            <a:ext cx="10214113" cy="369332"/>
          </a:xfrm>
          <a:prstGeom prst="rect">
            <a:avLst/>
          </a:prstGeom>
          <a:noFill/>
        </p:spPr>
        <p:txBody>
          <a:bodyPr wrap="square" rtlCol="0">
            <a:spAutoFit/>
          </a:bodyPr>
          <a:lstStyle/>
          <a:p>
            <a:r>
              <a:rPr lang="en-US" dirty="0"/>
              <a:t>Constructor-base Dependency Injection</a:t>
            </a:r>
          </a:p>
        </p:txBody>
      </p:sp>
    </p:spTree>
    <p:extLst>
      <p:ext uri="{BB962C8B-B14F-4D97-AF65-F5344CB8AC3E}">
        <p14:creationId xmlns:p14="http://schemas.microsoft.com/office/powerpoint/2010/main" val="161478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7B17-51D3-D765-18EC-727E27D4CE0D}"/>
              </a:ext>
            </a:extLst>
          </p:cNvPr>
          <p:cNvSpPr>
            <a:spLocks noGrp="1"/>
          </p:cNvSpPr>
          <p:nvPr>
            <p:ph type="title"/>
          </p:nvPr>
        </p:nvSpPr>
        <p:spPr/>
        <p:txBody>
          <a:bodyPr/>
          <a:lstStyle/>
          <a:p>
            <a:r>
              <a:rPr lang="en-US" dirty="0"/>
              <a:t>Bean-Arg</a:t>
            </a:r>
          </a:p>
        </p:txBody>
      </p:sp>
      <p:sp>
        <p:nvSpPr>
          <p:cNvPr id="3" name="Content Placeholder 2">
            <a:extLst>
              <a:ext uri="{FF2B5EF4-FFF2-40B4-BE49-F238E27FC236}">
                <a16:creationId xmlns:a16="http://schemas.microsoft.com/office/drawing/2014/main" id="{89388B67-8C41-FED5-7529-0685F32290FB}"/>
              </a:ext>
            </a:extLst>
          </p:cNvPr>
          <p:cNvSpPr>
            <a:spLocks noGrp="1"/>
          </p:cNvSpPr>
          <p:nvPr>
            <p:ph idx="1"/>
          </p:nvPr>
        </p:nvSpPr>
        <p:spPr/>
        <p:txBody>
          <a:bodyPr/>
          <a:lstStyle/>
          <a:p>
            <a:pPr marL="0" indent="0">
              <a:buNone/>
            </a:pPr>
            <a:r>
              <a:rPr lang="en-US" dirty="0"/>
              <a:t>&lt;bean id="</a:t>
            </a:r>
            <a:r>
              <a:rPr lang="en-US" dirty="0" err="1"/>
              <a:t>exampleBean</a:t>
            </a:r>
            <a:r>
              <a:rPr lang="en-US" dirty="0"/>
              <a:t>" class="</a:t>
            </a:r>
            <a:r>
              <a:rPr lang="en-US" dirty="0" err="1"/>
              <a:t>examples.ExampleBean</a:t>
            </a:r>
            <a:r>
              <a:rPr lang="en-US" dirty="0"/>
              <a:t>"&gt;</a:t>
            </a:r>
          </a:p>
          <a:p>
            <a:pPr marL="0" indent="0">
              <a:buNone/>
            </a:pPr>
            <a:r>
              <a:rPr lang="en-US" dirty="0"/>
              <a:t>	&lt;constructor-</a:t>
            </a:r>
            <a:r>
              <a:rPr lang="en-US" dirty="0" err="1"/>
              <a:t>arg</a:t>
            </a:r>
            <a:r>
              <a:rPr lang="en-US" dirty="0"/>
              <a:t> type="int" value=“32"/&gt;</a:t>
            </a:r>
          </a:p>
          <a:p>
            <a:pPr marL="0" indent="0">
              <a:buNone/>
            </a:pPr>
            <a:r>
              <a:rPr lang="en-US" dirty="0"/>
              <a:t>	&lt;constructor-</a:t>
            </a:r>
            <a:r>
              <a:rPr lang="en-US" dirty="0" err="1"/>
              <a:t>arg</a:t>
            </a:r>
            <a:r>
              <a:rPr lang="en-US" dirty="0"/>
              <a:t> type="</a:t>
            </a:r>
            <a:r>
              <a:rPr lang="en-US" dirty="0" err="1"/>
              <a:t>java.lang.String</a:t>
            </a:r>
            <a:r>
              <a:rPr lang="en-US" dirty="0"/>
              <a:t>" value=“32"/&gt;</a:t>
            </a:r>
          </a:p>
          <a:p>
            <a:pPr marL="0" indent="0">
              <a:buNone/>
            </a:pPr>
            <a:r>
              <a:rPr lang="en-US" dirty="0"/>
              <a:t>&lt;/bean&gt;</a:t>
            </a:r>
          </a:p>
          <a:p>
            <a:pPr marL="0" indent="0">
              <a:buNone/>
            </a:pPr>
            <a:r>
              <a:rPr lang="en-US" dirty="0"/>
              <a:t>&lt;bean id="</a:t>
            </a:r>
            <a:r>
              <a:rPr lang="en-US" dirty="0" err="1"/>
              <a:t>exampleBean</a:t>
            </a:r>
            <a:r>
              <a:rPr lang="en-US" dirty="0"/>
              <a:t>" class="</a:t>
            </a:r>
            <a:r>
              <a:rPr lang="en-US" dirty="0" err="1"/>
              <a:t>examples.ExampleBean</a:t>
            </a:r>
            <a:r>
              <a:rPr lang="en-US" dirty="0"/>
              <a:t>"&gt;</a:t>
            </a:r>
          </a:p>
          <a:p>
            <a:pPr marL="0" indent="0">
              <a:buNone/>
            </a:pPr>
            <a:r>
              <a:rPr lang="en-US" dirty="0"/>
              <a:t>	&lt;constructor-</a:t>
            </a:r>
            <a:r>
              <a:rPr lang="en-US" dirty="0" err="1"/>
              <a:t>arg</a:t>
            </a:r>
            <a:r>
              <a:rPr lang="en-US" dirty="0"/>
              <a:t> index="0" value=“32"/&gt;</a:t>
            </a:r>
          </a:p>
          <a:p>
            <a:pPr marL="0" indent="0">
              <a:buNone/>
            </a:pPr>
            <a:r>
              <a:rPr lang="en-US" dirty="0"/>
              <a:t>	&lt;constructor-</a:t>
            </a:r>
            <a:r>
              <a:rPr lang="en-US" dirty="0" err="1"/>
              <a:t>arg</a:t>
            </a:r>
            <a:r>
              <a:rPr lang="en-US" dirty="0"/>
              <a:t> index="1" value=“32"/&gt;</a:t>
            </a:r>
          </a:p>
          <a:p>
            <a:pPr marL="0" indent="0">
              <a:buNone/>
            </a:pPr>
            <a:r>
              <a:rPr lang="en-US" dirty="0"/>
              <a:t>&lt;/bean&gt;</a:t>
            </a:r>
          </a:p>
        </p:txBody>
      </p:sp>
    </p:spTree>
    <p:extLst>
      <p:ext uri="{BB962C8B-B14F-4D97-AF65-F5344CB8AC3E}">
        <p14:creationId xmlns:p14="http://schemas.microsoft.com/office/powerpoint/2010/main" val="324106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3403-0DB9-4316-D147-2F97BF25B312}"/>
              </a:ext>
            </a:extLst>
          </p:cNvPr>
          <p:cNvSpPr>
            <a:spLocks noGrp="1"/>
          </p:cNvSpPr>
          <p:nvPr>
            <p:ph type="title"/>
          </p:nvPr>
        </p:nvSpPr>
        <p:spPr/>
        <p:txBody>
          <a:bodyPr/>
          <a:lstStyle/>
          <a:p>
            <a:r>
              <a:rPr lang="en-US" dirty="0"/>
              <a:t>Bean-Arg</a:t>
            </a:r>
          </a:p>
        </p:txBody>
      </p:sp>
      <p:sp>
        <p:nvSpPr>
          <p:cNvPr id="3" name="Content Placeholder 2">
            <a:extLst>
              <a:ext uri="{FF2B5EF4-FFF2-40B4-BE49-F238E27FC236}">
                <a16:creationId xmlns:a16="http://schemas.microsoft.com/office/drawing/2014/main" id="{3E1F84D4-D946-101F-B9FD-93885E32FFAF}"/>
              </a:ext>
            </a:extLst>
          </p:cNvPr>
          <p:cNvSpPr>
            <a:spLocks noGrp="1"/>
          </p:cNvSpPr>
          <p:nvPr>
            <p:ph idx="1"/>
          </p:nvPr>
        </p:nvSpPr>
        <p:spPr/>
        <p:txBody>
          <a:bodyPr/>
          <a:lstStyle/>
          <a:p>
            <a:r>
              <a:rPr lang="en-US" dirty="0"/>
              <a:t>Setter-base</a:t>
            </a:r>
          </a:p>
          <a:p>
            <a:pPr marL="0" indent="0">
              <a:buNone/>
            </a:pPr>
            <a:r>
              <a:rPr lang="en-US" dirty="0"/>
              <a:t>	&lt;!-- Setter base --&gt;</a:t>
            </a:r>
          </a:p>
          <a:p>
            <a:pPr marL="0" indent="0">
              <a:buNone/>
            </a:pPr>
            <a:r>
              <a:rPr lang="en-US" dirty="0"/>
              <a:t>	&lt;bean id="</a:t>
            </a:r>
            <a:r>
              <a:rPr lang="en-US" dirty="0" err="1"/>
              <a:t>myService</a:t>
            </a:r>
            <a:r>
              <a:rPr lang="en-US" dirty="0"/>
              <a:t>" class="</a:t>
            </a:r>
            <a:r>
              <a:rPr lang="en-US" dirty="0" err="1"/>
              <a:t>training.entities.MyService</a:t>
            </a:r>
            <a:r>
              <a:rPr lang="en-US" dirty="0"/>
              <a:t>"&gt;</a:t>
            </a:r>
          </a:p>
          <a:p>
            <a:pPr marL="0" indent="0">
              <a:buNone/>
            </a:pPr>
            <a:r>
              <a:rPr lang="en-US" dirty="0"/>
              <a:t>		&lt;!-- Inject dependency --&gt;</a:t>
            </a:r>
          </a:p>
          <a:p>
            <a:pPr marL="0" indent="0">
              <a:buNone/>
            </a:pPr>
            <a:r>
              <a:rPr lang="en-US" dirty="0"/>
              <a:t>		&lt;property name="</a:t>
            </a:r>
            <a:r>
              <a:rPr lang="en-US" dirty="0" err="1"/>
              <a:t>dataService</a:t>
            </a:r>
            <a:r>
              <a:rPr lang="en-US" dirty="0"/>
              <a:t>" ref="</a:t>
            </a:r>
            <a:r>
              <a:rPr lang="en-US" dirty="0" err="1"/>
              <a:t>dataService</a:t>
            </a:r>
            <a:r>
              <a:rPr lang="en-US" dirty="0"/>
              <a:t>" /&gt;</a:t>
            </a:r>
          </a:p>
          <a:p>
            <a:pPr marL="0" indent="0">
              <a:buNone/>
            </a:pPr>
            <a:r>
              <a:rPr lang="en-US" dirty="0"/>
              <a:t>	&lt;/bean&gt;</a:t>
            </a:r>
          </a:p>
        </p:txBody>
      </p:sp>
    </p:spTree>
    <p:extLst>
      <p:ext uri="{BB962C8B-B14F-4D97-AF65-F5344CB8AC3E}">
        <p14:creationId xmlns:p14="http://schemas.microsoft.com/office/powerpoint/2010/main" val="47413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755A-3853-DCEB-D96B-0C4A032A3313}"/>
              </a:ext>
            </a:extLst>
          </p:cNvPr>
          <p:cNvSpPr>
            <a:spLocks noGrp="1"/>
          </p:cNvSpPr>
          <p:nvPr>
            <p:ph type="title"/>
          </p:nvPr>
        </p:nvSpPr>
        <p:spPr/>
        <p:txBody>
          <a:bodyPr/>
          <a:lstStyle/>
          <a:p>
            <a:r>
              <a:rPr lang="en-US" dirty="0" err="1"/>
              <a:t>Autowire</a:t>
            </a:r>
            <a:r>
              <a:rPr lang="en-US" dirty="0"/>
              <a:t> mode</a:t>
            </a:r>
          </a:p>
        </p:txBody>
      </p:sp>
      <p:graphicFrame>
        <p:nvGraphicFramePr>
          <p:cNvPr id="6" name="Content Placeholder 5">
            <a:extLst>
              <a:ext uri="{FF2B5EF4-FFF2-40B4-BE49-F238E27FC236}">
                <a16:creationId xmlns:a16="http://schemas.microsoft.com/office/drawing/2014/main" id="{75EF3075-5129-FBC6-C56C-E6636018C104}"/>
              </a:ext>
            </a:extLst>
          </p:cNvPr>
          <p:cNvGraphicFramePr>
            <a:graphicFrameLocks noGrp="1"/>
          </p:cNvGraphicFramePr>
          <p:nvPr>
            <p:ph idx="1"/>
            <p:extLst>
              <p:ext uri="{D42A27DB-BD31-4B8C-83A1-F6EECF244321}">
                <p14:modId xmlns:p14="http://schemas.microsoft.com/office/powerpoint/2010/main" val="2502480233"/>
              </p:ext>
            </p:extLst>
          </p:nvPr>
        </p:nvGraphicFramePr>
        <p:xfrm>
          <a:off x="1502608" y="1940294"/>
          <a:ext cx="9186784" cy="4443575"/>
        </p:xfrm>
        <a:graphic>
          <a:graphicData uri="http://schemas.openxmlformats.org/drawingml/2006/table">
            <a:tbl>
              <a:tblPr>
                <a:tableStyleId>{2D5ABB26-0587-4C30-8999-92F81FD0307C}</a:tableStyleId>
              </a:tblPr>
              <a:tblGrid>
                <a:gridCol w="4593392">
                  <a:extLst>
                    <a:ext uri="{9D8B030D-6E8A-4147-A177-3AD203B41FA5}">
                      <a16:colId xmlns:a16="http://schemas.microsoft.com/office/drawing/2014/main" val="1537672868"/>
                    </a:ext>
                  </a:extLst>
                </a:gridCol>
                <a:gridCol w="4593392">
                  <a:extLst>
                    <a:ext uri="{9D8B030D-6E8A-4147-A177-3AD203B41FA5}">
                      <a16:colId xmlns:a16="http://schemas.microsoft.com/office/drawing/2014/main" val="2800225709"/>
                    </a:ext>
                  </a:extLst>
                </a:gridCol>
              </a:tblGrid>
              <a:tr h="255961">
                <a:tc>
                  <a:txBody>
                    <a:bodyPr/>
                    <a:lstStyle/>
                    <a:p>
                      <a:pPr algn="l" fontAlgn="t"/>
                      <a:endParaRPr lang="en-US" sz="1300" dirty="0">
                        <a:effectLst/>
                      </a:endParaRPr>
                    </a:p>
                  </a:txBody>
                  <a:tcPr marL="63990" marR="63990" marT="31995" marB="31995"/>
                </a:tc>
                <a:tc>
                  <a:txBody>
                    <a:bodyPr/>
                    <a:lstStyle/>
                    <a:p>
                      <a:pPr algn="l" fontAlgn="t"/>
                      <a:endParaRPr lang="en-US" sz="1300" dirty="0">
                        <a:effectLst/>
                      </a:endParaRPr>
                    </a:p>
                  </a:txBody>
                  <a:tcPr marL="63990" marR="63990" marT="31995" marB="31995"/>
                </a:tc>
                <a:extLst>
                  <a:ext uri="{0D108BD9-81ED-4DB2-BD59-A6C34878D82A}">
                    <a16:rowId xmlns:a16="http://schemas.microsoft.com/office/drawing/2014/main" val="4254912791"/>
                  </a:ext>
                </a:extLst>
              </a:tr>
              <a:tr h="1023844">
                <a:tc>
                  <a:txBody>
                    <a:bodyPr/>
                    <a:lstStyle/>
                    <a:p>
                      <a:pPr algn="l" fontAlgn="t"/>
                      <a:r>
                        <a:rPr lang="en-US" sz="1300" dirty="0">
                          <a:effectLst/>
                        </a:rPr>
                        <a:t>no</a:t>
                      </a:r>
                    </a:p>
                  </a:txBody>
                  <a:tcPr marL="63990" marR="63990" marT="31995" marB="31995"/>
                </a:tc>
                <a:tc>
                  <a:txBody>
                    <a:bodyPr/>
                    <a:lstStyle/>
                    <a:p>
                      <a:pPr algn="l" fontAlgn="t"/>
                      <a:r>
                        <a:rPr lang="en-US" sz="1300" dirty="0">
                          <a:effectLst/>
                        </a:rPr>
                        <a:t>(Default) No </a:t>
                      </a:r>
                      <a:r>
                        <a:rPr lang="en-US" sz="1300" dirty="0" err="1">
                          <a:effectLst/>
                        </a:rPr>
                        <a:t>autowiring</a:t>
                      </a:r>
                      <a:r>
                        <a:rPr lang="en-US" sz="1300" dirty="0">
                          <a:effectLst/>
                        </a:rPr>
                        <a:t>. Bean references must be defined by ref elements. Changing the default setting is not recommended for larger deployments, because specifying collaborators explicitly gives greater control and clarity. To some extent, it documents the structure of a system.</a:t>
                      </a:r>
                    </a:p>
                  </a:txBody>
                  <a:tcPr marL="63990" marR="63990" marT="31995" marB="31995"/>
                </a:tc>
                <a:extLst>
                  <a:ext uri="{0D108BD9-81ED-4DB2-BD59-A6C34878D82A}">
                    <a16:rowId xmlns:a16="http://schemas.microsoft.com/office/drawing/2014/main" val="3072585749"/>
                  </a:ext>
                </a:extLst>
              </a:tr>
              <a:tr h="1215815">
                <a:tc>
                  <a:txBody>
                    <a:bodyPr/>
                    <a:lstStyle/>
                    <a:p>
                      <a:pPr algn="l" fontAlgn="t"/>
                      <a:r>
                        <a:rPr lang="en-US" sz="1300" dirty="0" err="1">
                          <a:effectLst/>
                        </a:rPr>
                        <a:t>byName</a:t>
                      </a:r>
                      <a:endParaRPr lang="en-US" sz="1300" dirty="0">
                        <a:effectLst/>
                      </a:endParaRPr>
                    </a:p>
                  </a:txBody>
                  <a:tcPr marL="63990" marR="63990" marT="31995" marB="31995"/>
                </a:tc>
                <a:tc>
                  <a:txBody>
                    <a:bodyPr/>
                    <a:lstStyle/>
                    <a:p>
                      <a:pPr algn="l" fontAlgn="t"/>
                      <a:r>
                        <a:rPr lang="en-US" sz="1300">
                          <a:effectLst/>
                        </a:rPr>
                        <a:t>Autowiring by property name. Spring looks for a bean with the same name as the property that needs to be autowired. For example, if a bean definition is set to autowire by name and it contains a master property (that is, it has a setMaster(..) method), Spring looks for a bean definition named master and uses it to set the property.</a:t>
                      </a:r>
                    </a:p>
                  </a:txBody>
                  <a:tcPr marL="63990" marR="63990" marT="31995" marB="31995"/>
                </a:tc>
                <a:extLst>
                  <a:ext uri="{0D108BD9-81ED-4DB2-BD59-A6C34878D82A}">
                    <a16:rowId xmlns:a16="http://schemas.microsoft.com/office/drawing/2014/main" val="1783392380"/>
                  </a:ext>
                </a:extLst>
              </a:tr>
              <a:tr h="1215815">
                <a:tc>
                  <a:txBody>
                    <a:bodyPr/>
                    <a:lstStyle/>
                    <a:p>
                      <a:pPr algn="l" fontAlgn="t"/>
                      <a:r>
                        <a:rPr lang="en-US" sz="1300">
                          <a:effectLst/>
                        </a:rPr>
                        <a:t>byType</a:t>
                      </a:r>
                    </a:p>
                  </a:txBody>
                  <a:tcPr marL="63990" marR="63990" marT="31995" marB="31995"/>
                </a:tc>
                <a:tc>
                  <a:txBody>
                    <a:bodyPr/>
                    <a:lstStyle/>
                    <a:p>
                      <a:pPr algn="l" fontAlgn="t"/>
                      <a:r>
                        <a:rPr lang="en-US" sz="1300">
                          <a:effectLst/>
                        </a:rPr>
                        <a:t>Lets a property be autowired if exactly one bean of the property type exists in the container. If more than one exists, a fatal exception is thrown, which indicates that you may not use byType autowiring for that bean. If there are no matching beans, nothing happens (the property is not set).</a:t>
                      </a:r>
                    </a:p>
                  </a:txBody>
                  <a:tcPr marL="63990" marR="63990" marT="31995" marB="31995"/>
                </a:tc>
                <a:extLst>
                  <a:ext uri="{0D108BD9-81ED-4DB2-BD59-A6C34878D82A}">
                    <a16:rowId xmlns:a16="http://schemas.microsoft.com/office/drawing/2014/main" val="4121698196"/>
                  </a:ext>
                </a:extLst>
              </a:tr>
              <a:tr h="639903">
                <a:tc>
                  <a:txBody>
                    <a:bodyPr/>
                    <a:lstStyle/>
                    <a:p>
                      <a:pPr algn="l" fontAlgn="t"/>
                      <a:r>
                        <a:rPr lang="en-US" sz="1300">
                          <a:effectLst/>
                        </a:rPr>
                        <a:t>constructor</a:t>
                      </a:r>
                    </a:p>
                  </a:txBody>
                  <a:tcPr marL="63990" marR="63990" marT="31995" marB="31995"/>
                </a:tc>
                <a:tc>
                  <a:txBody>
                    <a:bodyPr/>
                    <a:lstStyle/>
                    <a:p>
                      <a:pPr algn="l" fontAlgn="t"/>
                      <a:r>
                        <a:rPr lang="en-US" sz="1300" dirty="0">
                          <a:effectLst/>
                        </a:rPr>
                        <a:t>Analogous to </a:t>
                      </a:r>
                      <a:r>
                        <a:rPr lang="en-US" sz="1300" dirty="0" err="1">
                          <a:effectLst/>
                        </a:rPr>
                        <a:t>byType</a:t>
                      </a:r>
                      <a:r>
                        <a:rPr lang="en-US" sz="1300" dirty="0">
                          <a:effectLst/>
                        </a:rPr>
                        <a:t> but applies to constructor arguments. If there is not exactly one bean of the constructor argument type in the container, a fatal error is raised.</a:t>
                      </a:r>
                    </a:p>
                  </a:txBody>
                  <a:tcPr marL="63990" marR="63990" marT="31995" marB="31995"/>
                </a:tc>
                <a:extLst>
                  <a:ext uri="{0D108BD9-81ED-4DB2-BD59-A6C34878D82A}">
                    <a16:rowId xmlns:a16="http://schemas.microsoft.com/office/drawing/2014/main" val="808952584"/>
                  </a:ext>
                </a:extLst>
              </a:tr>
            </a:tbl>
          </a:graphicData>
        </a:graphic>
      </p:graphicFrame>
    </p:spTree>
    <p:extLst>
      <p:ext uri="{BB962C8B-B14F-4D97-AF65-F5344CB8AC3E}">
        <p14:creationId xmlns:p14="http://schemas.microsoft.com/office/powerpoint/2010/main" val="7400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CAEC-DD33-4A3E-1F96-80C66FA4F5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66AF53-3F6A-495E-FC31-C8E4E46E4207}"/>
              </a:ext>
            </a:extLst>
          </p:cNvPr>
          <p:cNvSpPr>
            <a:spLocks noGrp="1"/>
          </p:cNvSpPr>
          <p:nvPr>
            <p:ph idx="1"/>
          </p:nvPr>
        </p:nvSpPr>
        <p:spPr/>
        <p:txBody>
          <a:bodyPr>
            <a:normAutofit fontScale="85000" lnSpcReduction="20000"/>
          </a:bodyPr>
          <a:lstStyle/>
          <a:p>
            <a:pPr marL="0" indent="0">
              <a:buNone/>
            </a:pPr>
            <a:r>
              <a:rPr lang="en-US" dirty="0"/>
              <a:t>	&lt;bean id="</a:t>
            </a:r>
            <a:r>
              <a:rPr lang="en-US" dirty="0" err="1"/>
              <a:t>myService</a:t>
            </a:r>
            <a:r>
              <a:rPr lang="en-US" dirty="0"/>
              <a:t>" class="</a:t>
            </a:r>
            <a:r>
              <a:rPr lang="en-US" dirty="0" err="1"/>
              <a:t>training.entities.MyService</a:t>
            </a:r>
            <a:r>
              <a:rPr lang="en-US" dirty="0"/>
              <a:t>"</a:t>
            </a:r>
          </a:p>
          <a:p>
            <a:pPr marL="0" indent="0">
              <a:buNone/>
            </a:pPr>
            <a:r>
              <a:rPr lang="en-US" dirty="0"/>
              <a:t>		</a:t>
            </a:r>
            <a:r>
              <a:rPr lang="en-US" dirty="0" err="1"/>
              <a:t>autowire</a:t>
            </a:r>
            <a:r>
              <a:rPr lang="en-US" dirty="0"/>
              <a:t>="</a:t>
            </a:r>
            <a:r>
              <a:rPr lang="en-US" dirty="0" err="1"/>
              <a:t>byName</a:t>
            </a:r>
            <a:r>
              <a:rPr lang="en-US" dirty="0"/>
              <a:t>"&gt;</a:t>
            </a:r>
          </a:p>
          <a:p>
            <a:pPr marL="0" indent="0">
              <a:buNone/>
            </a:pPr>
            <a:r>
              <a:rPr lang="en-US" dirty="0"/>
              <a:t>	&lt;/bean&gt;</a:t>
            </a:r>
          </a:p>
          <a:p>
            <a:pPr marL="0" indent="0">
              <a:buNone/>
            </a:pPr>
            <a:endParaRPr lang="en-US" dirty="0"/>
          </a:p>
          <a:p>
            <a:pPr marL="0" indent="0">
              <a:buNone/>
            </a:pPr>
            <a:r>
              <a:rPr lang="en-US" dirty="0"/>
              <a:t>	&lt;bean id="</a:t>
            </a:r>
            <a:r>
              <a:rPr lang="en-US" dirty="0" err="1"/>
              <a:t>dataService</a:t>
            </a:r>
            <a:r>
              <a:rPr lang="en-US" dirty="0"/>
              <a:t>" class="</a:t>
            </a:r>
            <a:r>
              <a:rPr lang="en-US" dirty="0" err="1"/>
              <a:t>training.entities.DataService</a:t>
            </a:r>
            <a:r>
              <a:rPr lang="en-US" dirty="0"/>
              <a:t>"&gt;</a:t>
            </a:r>
          </a:p>
          <a:p>
            <a:pPr marL="0" indent="0">
              <a:buNone/>
            </a:pPr>
            <a:r>
              <a:rPr lang="en-US" dirty="0"/>
              <a:t>		&lt;property  name="name" value="AWS"&gt;&lt;/property&gt;</a:t>
            </a:r>
          </a:p>
          <a:p>
            <a:pPr marL="0" indent="0">
              <a:buNone/>
            </a:pPr>
            <a:r>
              <a:rPr lang="en-US" dirty="0"/>
              <a:t>	&lt;/bean&gt;</a:t>
            </a:r>
          </a:p>
          <a:p>
            <a:pPr marL="0" indent="0">
              <a:buNone/>
            </a:pPr>
            <a:r>
              <a:rPr lang="en-US" dirty="0"/>
              <a:t>	&lt;bean id="dataServicev1" class="</a:t>
            </a:r>
            <a:r>
              <a:rPr lang="en-US" dirty="0" err="1"/>
              <a:t>training.entities.DataService</a:t>
            </a:r>
            <a:r>
              <a:rPr lang="en-US" dirty="0"/>
              <a:t>"&gt;</a:t>
            </a:r>
          </a:p>
          <a:p>
            <a:pPr marL="0" indent="0">
              <a:buNone/>
            </a:pPr>
            <a:r>
              <a:rPr lang="en-US" dirty="0"/>
              <a:t>		&lt;property name="name" value="Azure"&gt;&lt;/property&gt;</a:t>
            </a:r>
          </a:p>
          <a:p>
            <a:pPr marL="0" indent="0">
              <a:buNone/>
            </a:pPr>
            <a:endParaRPr lang="en-US" dirty="0"/>
          </a:p>
          <a:p>
            <a:pPr marL="0" indent="0">
              <a:buNone/>
            </a:pPr>
            <a:r>
              <a:rPr lang="en-US" dirty="0"/>
              <a:t>	&lt;/bean&gt;</a:t>
            </a:r>
          </a:p>
        </p:txBody>
      </p:sp>
    </p:spTree>
    <p:extLst>
      <p:ext uri="{BB962C8B-B14F-4D97-AF65-F5344CB8AC3E}">
        <p14:creationId xmlns:p14="http://schemas.microsoft.com/office/powerpoint/2010/main" val="34251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7D22-98D3-D348-7937-187AFA9D23C6}"/>
              </a:ext>
            </a:extLst>
          </p:cNvPr>
          <p:cNvSpPr>
            <a:spLocks noGrp="1"/>
          </p:cNvSpPr>
          <p:nvPr>
            <p:ph type="title"/>
          </p:nvPr>
        </p:nvSpPr>
        <p:spPr/>
        <p:txBody>
          <a:bodyPr/>
          <a:lstStyle/>
          <a:p>
            <a:r>
              <a:rPr lang="en-US" b="0" i="0" dirty="0">
                <a:solidFill>
                  <a:srgbClr val="610B38"/>
                </a:solidFill>
                <a:effectLst/>
                <a:latin typeface="erdana"/>
              </a:rPr>
              <a:t>Spring Web MVC</a:t>
            </a:r>
            <a:br>
              <a:rPr lang="en-US" b="0" i="0" dirty="0">
                <a:solidFill>
                  <a:srgbClr val="610B38"/>
                </a:solidFill>
                <a:effectLst/>
                <a:latin typeface="erdana"/>
              </a:rPr>
            </a:br>
            <a:endParaRPr lang="en-US" dirty="0"/>
          </a:p>
        </p:txBody>
      </p:sp>
      <p:pic>
        <p:nvPicPr>
          <p:cNvPr id="2050" name="Picture 2" descr="Spring MVC Tutorial">
            <a:extLst>
              <a:ext uri="{FF2B5EF4-FFF2-40B4-BE49-F238E27FC236}">
                <a16:creationId xmlns:a16="http://schemas.microsoft.com/office/drawing/2014/main" id="{39B3BC70-BBF5-9B42-CED8-205333AEDD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39409" y="1027906"/>
            <a:ext cx="5734850" cy="355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A168-A5BA-9E14-0A92-ABE7F365BD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D9899-993D-2625-A775-E1D6242ADA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4107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2223</TotalTime>
  <Words>1088</Words>
  <Application>Microsoft Office PowerPoint</Application>
  <PresentationFormat>Widescreen</PresentationFormat>
  <Paragraphs>123</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Arial</vt:lpstr>
      <vt:lpstr>Calibri</vt:lpstr>
      <vt:lpstr>Calibri Light</vt:lpstr>
      <vt:lpstr>erdana</vt:lpstr>
      <vt:lpstr>Open Sans</vt:lpstr>
      <vt:lpstr>Raleway</vt:lpstr>
      <vt:lpstr>var(--font-family-special)</vt:lpstr>
      <vt:lpstr>Office Theme</vt:lpstr>
      <vt:lpstr>Bean Class, ID</vt:lpstr>
      <vt:lpstr>Bean Scope</vt:lpstr>
      <vt:lpstr>Bean-Arg</vt:lpstr>
      <vt:lpstr>Bean-Arg</vt:lpstr>
      <vt:lpstr>Bean-Arg</vt:lpstr>
      <vt:lpstr>Autowire mode</vt:lpstr>
      <vt:lpstr>PowerPoint Presentation</vt:lpstr>
      <vt:lpstr>Spring Web MVC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Trường Thịnh Lê</dc:creator>
  <cp:lastModifiedBy>thinh thinh</cp:lastModifiedBy>
  <cp:revision>8</cp:revision>
  <dcterms:created xsi:type="dcterms:W3CDTF">2023-12-22T01:50:56Z</dcterms:created>
  <dcterms:modified xsi:type="dcterms:W3CDTF">2024-03-04T01:18:08Z</dcterms:modified>
</cp:coreProperties>
</file>