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77" r:id="rId3"/>
    <p:sldId id="278" r:id="rId4"/>
    <p:sldId id="279" r:id="rId5"/>
    <p:sldId id="266" r:id="rId6"/>
    <p:sldId id="262" r:id="rId7"/>
    <p:sldId id="268" r:id="rId8"/>
    <p:sldId id="269" r:id="rId9"/>
    <p:sldId id="270" r:id="rId10"/>
    <p:sldId id="271" r:id="rId11"/>
    <p:sldId id="272" r:id="rId12"/>
    <p:sldId id="275" r:id="rId13"/>
    <p:sldId id="280" r:id="rId14"/>
    <p:sldId id="274" r:id="rId15"/>
    <p:sldId id="281" r:id="rId16"/>
    <p:sldId id="286" r:id="rId17"/>
    <p:sldId id="283"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7027" autoAdjust="0"/>
  </p:normalViewPr>
  <p:slideViewPr>
    <p:cSldViewPr snapToGrid="0">
      <p:cViewPr varScale="1">
        <p:scale>
          <a:sx n="53" d="100"/>
          <a:sy n="53" d="100"/>
        </p:scale>
        <p:origin x="27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8230A-1B92-46D7-A804-93BD0FC2E027}"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8F421-A76C-4F8F-93FB-5445C341E073}" type="slidenum">
              <a:rPr lang="en-US" smtClean="0"/>
              <a:t>‹#›</a:t>
            </a:fld>
            <a:endParaRPr lang="en-US"/>
          </a:p>
        </p:txBody>
      </p:sp>
    </p:spTree>
    <p:extLst>
      <p:ext uri="{BB962C8B-B14F-4D97-AF65-F5344CB8AC3E}">
        <p14:creationId xmlns:p14="http://schemas.microsoft.com/office/powerpoint/2010/main" val="250793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pcoder.com/4200-cac-nguyen-ly-thiet-ke-huong-doi-tuong/#Single_responsibility_principle_SRP_8211Nguyen_ly_don_chuc_nan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pcoder.com/4299-mot-so-nguyen-tac-dinh-luat-trong-lap-trinh/#Nguyen_tac_YAGN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class </a:t>
            </a:r>
            <a:r>
              <a:rPr lang="en-US" dirty="0" err="1"/>
              <a:t>của</a:t>
            </a:r>
            <a:r>
              <a:rPr lang="en-US" dirty="0"/>
              <a:t> spring, </a:t>
            </a:r>
            <a:r>
              <a:rPr lang="en-US" dirty="0" err="1"/>
              <a:t>nó</a:t>
            </a:r>
            <a:r>
              <a:rPr lang="en-US" dirty="0"/>
              <a:t> </a:t>
            </a:r>
            <a:r>
              <a:rPr lang="en-US" dirty="0" err="1"/>
              <a:t>trỏ</a:t>
            </a:r>
            <a:r>
              <a:rPr lang="en-US" dirty="0"/>
              <a:t> </a:t>
            </a:r>
            <a:r>
              <a:rPr lang="en-US" dirty="0" err="1"/>
              <a:t>tới</a:t>
            </a:r>
            <a:r>
              <a:rPr lang="en-US" dirty="0"/>
              <a:t> </a:t>
            </a:r>
            <a:r>
              <a:rPr lang="en-US" dirty="0" err="1"/>
              <a:t>địa</a:t>
            </a:r>
            <a:r>
              <a:rPr lang="en-US" dirty="0"/>
              <a:t> </a:t>
            </a:r>
            <a:r>
              <a:rPr lang="en-US" dirty="0" err="1"/>
              <a:t>chỉ</a:t>
            </a:r>
            <a:r>
              <a:rPr lang="en-US" dirty="0"/>
              <a:t> </a:t>
            </a:r>
            <a:r>
              <a:rPr lang="en-US" dirty="0" err="1"/>
              <a:t>của</a:t>
            </a:r>
            <a:r>
              <a:rPr lang="en-US" dirty="0"/>
              <a:t> class, </a:t>
            </a:r>
            <a:r>
              <a:rPr lang="en-US" dirty="0" err="1"/>
              <a:t>và</a:t>
            </a:r>
            <a:r>
              <a:rPr lang="en-US" dirty="0"/>
              <a:t> spring IOC container </a:t>
            </a:r>
            <a:r>
              <a:rPr lang="en-US" dirty="0" err="1"/>
              <a:t>sẽ</a:t>
            </a:r>
            <a:r>
              <a:rPr lang="en-US" dirty="0"/>
              <a:t> </a:t>
            </a:r>
            <a:r>
              <a:rPr lang="en-US" dirty="0" err="1"/>
              <a:t>tạo</a:t>
            </a:r>
            <a:r>
              <a:rPr lang="en-US" dirty="0"/>
              <a:t> object </a:t>
            </a:r>
            <a:r>
              <a:rPr lang="en-US" dirty="0" err="1"/>
              <a:t>của</a:t>
            </a:r>
            <a:r>
              <a:rPr lang="en-US" dirty="0"/>
              <a:t> class </a:t>
            </a:r>
            <a:r>
              <a:rPr lang="en-US" dirty="0" err="1"/>
              <a:t>này</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chạy</a:t>
            </a:r>
            <a:endParaRPr lang="en-US" dirty="0"/>
          </a:p>
          <a:p>
            <a:r>
              <a:rPr lang="en-US" dirty="0" err="1"/>
              <a:t>Đây</a:t>
            </a:r>
            <a:r>
              <a:rPr lang="en-US" dirty="0"/>
              <a:t> </a:t>
            </a:r>
            <a:r>
              <a:rPr lang="en-US" dirty="0" err="1"/>
              <a:t>là</a:t>
            </a:r>
            <a:r>
              <a:rPr lang="en-US" dirty="0"/>
              <a:t> ID , </a:t>
            </a:r>
            <a:r>
              <a:rPr lang="en-US" dirty="0" err="1"/>
              <a:t>mỗi</a:t>
            </a:r>
            <a:r>
              <a:rPr lang="en-US" dirty="0"/>
              <a:t> bean </a:t>
            </a:r>
            <a:r>
              <a:rPr lang="en-US" dirty="0" err="1"/>
              <a:t>sẽ</a:t>
            </a:r>
            <a:r>
              <a:rPr lang="en-US" dirty="0"/>
              <a:t> </a:t>
            </a:r>
            <a:r>
              <a:rPr lang="en-US" dirty="0" err="1"/>
              <a:t>có</a:t>
            </a:r>
            <a:r>
              <a:rPr lang="en-US" dirty="0"/>
              <a:t> </a:t>
            </a:r>
            <a:r>
              <a:rPr lang="en-US" dirty="0" err="1"/>
              <a:t>một</a:t>
            </a:r>
            <a:r>
              <a:rPr lang="en-US" dirty="0"/>
              <a:t> id </a:t>
            </a:r>
            <a:r>
              <a:rPr lang="en-US" dirty="0" err="1"/>
              <a:t>đặc</a:t>
            </a:r>
            <a:r>
              <a:rPr lang="en-US" dirty="0"/>
              <a:t> </a:t>
            </a:r>
            <a:r>
              <a:rPr lang="en-US" dirty="0" err="1"/>
              <a:t>trưng</a:t>
            </a:r>
            <a:endParaRPr lang="en-US" dirty="0"/>
          </a:p>
          <a:p>
            <a:endParaRPr lang="en-US" dirty="0"/>
          </a:p>
          <a:p>
            <a:r>
              <a:rPr lang="en-US" dirty="0" err="1"/>
              <a:t>Một</a:t>
            </a:r>
            <a:r>
              <a:rPr lang="en-US" dirty="0"/>
              <a:t> class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beans </a:t>
            </a:r>
            <a:r>
              <a:rPr lang="en-US" dirty="0" err="1"/>
              <a:t>và</a:t>
            </a:r>
            <a:r>
              <a:rPr lang="en-US" dirty="0"/>
              <a:t> </a:t>
            </a:r>
            <a:r>
              <a:rPr lang="en-US" dirty="0" err="1"/>
              <a:t>có</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khác</a:t>
            </a:r>
            <a:r>
              <a:rPr lang="en-US" dirty="0"/>
              <a:t> </a:t>
            </a:r>
            <a:r>
              <a:rPr lang="en-US" dirty="0" err="1"/>
              <a:t>nhau</a:t>
            </a:r>
            <a:endParaRPr lang="en-US" dirty="0"/>
          </a:p>
          <a:p>
            <a:r>
              <a:rPr lang="en-US" dirty="0"/>
              <a:t>- </a:t>
            </a:r>
            <a:r>
              <a:rPr lang="en-US" dirty="0" err="1"/>
              <a:t>giọng</a:t>
            </a:r>
            <a:r>
              <a:rPr lang="en-US" dirty="0"/>
              <a:t> </a:t>
            </a:r>
            <a:r>
              <a:rPr lang="en-US" dirty="0" err="1"/>
              <a:t>một</a:t>
            </a:r>
            <a:r>
              <a:rPr lang="en-US" dirty="0"/>
              <a:t> bean </a:t>
            </a:r>
            <a:r>
              <a:rPr lang="en-US" dirty="0" err="1"/>
              <a:t>cụ</a:t>
            </a:r>
            <a:r>
              <a:rPr lang="en-US" dirty="0"/>
              <a:t> </a:t>
            </a:r>
            <a:r>
              <a:rPr lang="en-US" dirty="0" err="1"/>
              <a:t>thể</a:t>
            </a:r>
            <a:r>
              <a:rPr lang="en-US" dirty="0"/>
              <a:t> qua  </a:t>
            </a:r>
            <a:r>
              <a:rPr lang="en-US" sz="1200" dirty="0"/>
              <a:t>@Qualifier </a:t>
            </a:r>
            <a:r>
              <a:rPr lang="en-US" sz="1200" dirty="0" err="1"/>
              <a:t>cùng</a:t>
            </a:r>
            <a:r>
              <a:rPr lang="en-US" sz="1200" dirty="0"/>
              <a:t> </a:t>
            </a:r>
            <a:r>
              <a:rPr lang="en-US" sz="1200" dirty="0" err="1"/>
              <a:t>với</a:t>
            </a:r>
            <a:r>
              <a:rPr lang="en-US" sz="1200" dirty="0"/>
              <a:t> id </a:t>
            </a:r>
            <a:r>
              <a:rPr lang="en-US" sz="1200" dirty="0" err="1"/>
              <a:t>của</a:t>
            </a:r>
            <a:r>
              <a:rPr lang="en-US" sz="1200" dirty="0"/>
              <a:t> bean , spring </a:t>
            </a:r>
            <a:r>
              <a:rPr lang="en-US" sz="1200" dirty="0" err="1"/>
              <a:t>sẽ</a:t>
            </a:r>
            <a:r>
              <a:rPr lang="en-US" sz="1200" dirty="0"/>
              <a:t> inject bean </a:t>
            </a:r>
            <a:r>
              <a:rPr lang="en-US" sz="1200" dirty="0" err="1"/>
              <a:t>đó</a:t>
            </a:r>
            <a:r>
              <a:rPr lang="en-US" sz="1200" dirty="0"/>
              <a:t> </a:t>
            </a:r>
            <a:r>
              <a:rPr lang="en-US" sz="1200" dirty="0" err="1"/>
              <a:t>vào</a:t>
            </a:r>
            <a:r>
              <a:rPr lang="en-US" sz="1200" dirty="0"/>
              <a:t> </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5</a:t>
            </a:fld>
            <a:endParaRPr lang="en-US"/>
          </a:p>
        </p:txBody>
      </p:sp>
    </p:spTree>
    <p:extLst>
      <p:ext uri="{BB962C8B-B14F-4D97-AF65-F5344CB8AC3E}">
        <p14:creationId xmlns:p14="http://schemas.microsoft.com/office/powerpoint/2010/main" val="3170149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solidFill>
                  <a:srgbClr val="555555"/>
                </a:solidFill>
                <a:effectLst/>
                <a:latin typeface="Lora"/>
              </a:rPr>
              <a:t>AOP</a:t>
            </a:r>
            <a:r>
              <a:rPr lang="vi-VN" b="0" i="0" dirty="0">
                <a:solidFill>
                  <a:srgbClr val="555555"/>
                </a:solidFill>
                <a:effectLst/>
                <a:latin typeface="Lora"/>
              </a:rPr>
              <a:t> là từ viết tắt của </a:t>
            </a:r>
            <a:r>
              <a:rPr lang="vi-VN" b="1" i="0" dirty="0">
                <a:solidFill>
                  <a:srgbClr val="555555"/>
                </a:solidFill>
                <a:effectLst/>
                <a:latin typeface="Lora"/>
              </a:rPr>
              <a:t>Aspect Oriented Programming</a:t>
            </a:r>
            <a:r>
              <a:rPr lang="vi-VN" b="0" i="0" dirty="0">
                <a:solidFill>
                  <a:srgbClr val="555555"/>
                </a:solidFill>
                <a:effectLst/>
                <a:latin typeface="Lora"/>
              </a:rPr>
              <a:t>, dịch ra tiếng Việt là “phương pháp lập trình hướng khía cạnh”. AOP là một kỹ thuật lập trình cho phép phân tách chương trình thành cách module riêng rẽ, không phụ thuộc nhau. Khi hoạt động, chương trình sẽ kết hợp các module lại để thực hiện các chức năng nhưng khi sửa đổi chức năng thì chỉ cần sửa đổi trên một module cụ thể.</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15</a:t>
            </a:fld>
            <a:endParaRPr lang="en-US"/>
          </a:p>
        </p:txBody>
      </p:sp>
    </p:spTree>
    <p:extLst>
      <p:ext uri="{BB962C8B-B14F-4D97-AF65-F5344CB8AC3E}">
        <p14:creationId xmlns:p14="http://schemas.microsoft.com/office/powerpoint/2010/main" val="302905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16</a:t>
            </a:fld>
            <a:endParaRPr lang="en-US"/>
          </a:p>
        </p:txBody>
      </p:sp>
    </p:spTree>
    <p:extLst>
      <p:ext uri="{BB962C8B-B14F-4D97-AF65-F5344CB8AC3E}">
        <p14:creationId xmlns:p14="http://schemas.microsoft.com/office/powerpoint/2010/main" val="293727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solidFill>
                  <a:srgbClr val="555555"/>
                </a:solidFill>
                <a:effectLst/>
                <a:latin typeface="Lora"/>
              </a:rPr>
              <a:t>Joinpoint</a:t>
            </a:r>
            <a:r>
              <a:rPr lang="vi-VN" b="0" i="0" dirty="0">
                <a:solidFill>
                  <a:srgbClr val="555555"/>
                </a:solidFill>
                <a:effectLst/>
                <a:latin typeface="Lora"/>
              </a:rPr>
              <a:t>: là một điểm trong chương trình, là những nơi có thể được chèn những cross-cutting concern. Chẳng hạn chúng ta cần ghi log lại sau khi chạy method nào đó thì điểm ngay sau method đó được thực thi gọi là một Jointpoint. Một Jointpoint có thể là một phương thức được gọi, một ngoại lệ được throw ra,</a:t>
            </a:r>
            <a:endParaRPr lang="en-US" b="0" i="0" dirty="0">
              <a:solidFill>
                <a:srgbClr val="555555"/>
              </a:solidFill>
              <a:effectLst/>
              <a:latin typeface="Lora"/>
            </a:endParaRPr>
          </a:p>
          <a:p>
            <a:endParaRPr lang="en-US" b="0" i="0" dirty="0">
              <a:solidFill>
                <a:srgbClr val="555555"/>
              </a:solidFill>
              <a:effectLst/>
              <a:latin typeface="Lora"/>
            </a:endParaRPr>
          </a:p>
          <a:p>
            <a:pPr algn="l">
              <a:buFont typeface="Arial" panose="020B0604020202020204" pitchFamily="34" charset="0"/>
              <a:buChar char="•"/>
            </a:pPr>
            <a:r>
              <a:rPr lang="vi-VN" b="1" i="0" dirty="0">
                <a:solidFill>
                  <a:srgbClr val="555555"/>
                </a:solidFill>
                <a:effectLst/>
                <a:latin typeface="Lora"/>
              </a:rPr>
              <a:t>Pointcut</a:t>
            </a:r>
            <a:r>
              <a:rPr lang="vi-VN" b="0" i="0" dirty="0">
                <a:solidFill>
                  <a:srgbClr val="555555"/>
                </a:solidFill>
                <a:effectLst/>
                <a:latin typeface="Lora"/>
              </a:rPr>
              <a:t>: có nhiều cách để xác định Joinpoint, những cách như thế được gọi là Pointcut. Nó là các biểu thức được sử dụng để kiểm tra nó có khớp với các Jointpoint để xác định xem Advice có cần được thực hiện hay không.</a:t>
            </a:r>
            <a:endParaRPr lang="en-US" b="0" i="0" dirty="0">
              <a:solidFill>
                <a:srgbClr val="555555"/>
              </a:solidFill>
              <a:effectLst/>
              <a:latin typeface="Lora"/>
            </a:endParaRPr>
          </a:p>
          <a:p>
            <a:pPr algn="l">
              <a:buFont typeface="Arial" panose="020B0604020202020204" pitchFamily="34" charset="0"/>
              <a:buChar char="•"/>
            </a:pPr>
            <a:r>
              <a:rPr lang="vi-VN" b="1" i="0" dirty="0">
                <a:solidFill>
                  <a:srgbClr val="555555"/>
                </a:solidFill>
                <a:effectLst/>
                <a:latin typeface="Lora"/>
              </a:rPr>
              <a:t>Advice</a:t>
            </a:r>
            <a:r>
              <a:rPr lang="vi-VN" b="0" i="0" dirty="0">
                <a:solidFill>
                  <a:srgbClr val="555555"/>
                </a:solidFill>
                <a:effectLst/>
                <a:latin typeface="Lora"/>
              </a:rPr>
              <a:t>: những xử lý phụ (crosscutting concern) được thêm vào xử lý chính (core concern), code để thực hiện các xử lý đó được gọi Advice. Advice được chia thành các loại sau:</a:t>
            </a:r>
          </a:p>
          <a:p>
            <a:pPr marL="742950" lvl="1" indent="-285750" algn="l">
              <a:buFont typeface="Arial" panose="020B0604020202020204" pitchFamily="34" charset="0"/>
              <a:buChar char="•"/>
            </a:pPr>
            <a:r>
              <a:rPr lang="vi-VN" b="0" i="0" dirty="0">
                <a:solidFill>
                  <a:srgbClr val="555555"/>
                </a:solidFill>
                <a:effectLst/>
                <a:latin typeface="Lora"/>
              </a:rPr>
              <a:t>Before: được thực hiện trước join point.</a:t>
            </a:r>
          </a:p>
          <a:p>
            <a:pPr marL="742950" lvl="1" indent="-285750" algn="l">
              <a:buFont typeface="Arial" panose="020B0604020202020204" pitchFamily="34" charset="0"/>
              <a:buChar char="•"/>
            </a:pPr>
            <a:r>
              <a:rPr lang="vi-VN" b="0" i="0" dirty="0">
                <a:solidFill>
                  <a:srgbClr val="555555"/>
                </a:solidFill>
                <a:effectLst/>
                <a:latin typeface="Lora"/>
              </a:rPr>
              <a:t>After: được thực hiện sau join point.</a:t>
            </a:r>
          </a:p>
          <a:p>
            <a:pPr marL="742950" lvl="1" indent="-285750" algn="l">
              <a:buFont typeface="Arial" panose="020B0604020202020204" pitchFamily="34" charset="0"/>
              <a:buChar char="•"/>
            </a:pPr>
            <a:r>
              <a:rPr lang="vi-VN" b="0" i="0" dirty="0">
                <a:solidFill>
                  <a:srgbClr val="555555"/>
                </a:solidFill>
                <a:effectLst/>
                <a:latin typeface="Lora"/>
              </a:rPr>
              <a:t>Around: được thực hiện trước và sau join point.</a:t>
            </a:r>
          </a:p>
          <a:p>
            <a:pPr marL="742950" lvl="1" indent="-285750" algn="l">
              <a:buFont typeface="Arial" panose="020B0604020202020204" pitchFamily="34" charset="0"/>
              <a:buChar char="•"/>
            </a:pPr>
            <a:r>
              <a:rPr lang="vi-VN" b="0" i="0" dirty="0">
                <a:solidFill>
                  <a:srgbClr val="555555"/>
                </a:solidFill>
                <a:effectLst/>
                <a:latin typeface="Lora"/>
              </a:rPr>
              <a:t>After returning : được thực hiện sau join point hoàn thành một cách bình thường.</a:t>
            </a:r>
          </a:p>
          <a:p>
            <a:pPr marL="742950" lvl="1" indent="-285750" algn="l">
              <a:buFont typeface="Arial" panose="020B0604020202020204" pitchFamily="34" charset="0"/>
              <a:buChar char="•"/>
            </a:pPr>
            <a:r>
              <a:rPr lang="vi-VN" b="0" i="0" dirty="0">
                <a:solidFill>
                  <a:srgbClr val="555555"/>
                </a:solidFill>
                <a:effectLst/>
                <a:latin typeface="Lora"/>
              </a:rPr>
              <a:t>After throwing : được thực hiện sau khi join point được kết thúc bằng một Exception.</a:t>
            </a:r>
          </a:p>
          <a:p>
            <a:pPr algn="l">
              <a:buFont typeface="Arial" panose="020B0604020202020204" pitchFamily="34" charset="0"/>
              <a:buChar char="•"/>
            </a:pPr>
            <a:endParaRPr lang="vi-VN" b="0" i="0" dirty="0">
              <a:solidFill>
                <a:srgbClr val="555555"/>
              </a:solidFill>
              <a:effectLst/>
              <a:latin typeface="Lora"/>
            </a:endParaRPr>
          </a:p>
          <a:p>
            <a:pPr algn="l">
              <a:buFont typeface="Arial" panose="020B0604020202020204" pitchFamily="34" charset="0"/>
              <a:buChar char="•"/>
            </a:pPr>
            <a:r>
              <a:rPr lang="vi-VN" b="1" i="0" dirty="0">
                <a:solidFill>
                  <a:srgbClr val="555555"/>
                </a:solidFill>
                <a:effectLst/>
                <a:latin typeface="Lora"/>
              </a:rPr>
              <a:t>Aspect</a:t>
            </a:r>
            <a:r>
              <a:rPr lang="vi-VN" b="0" i="0" dirty="0">
                <a:solidFill>
                  <a:srgbClr val="555555"/>
                </a:solidFill>
                <a:effectLst/>
                <a:latin typeface="Lora"/>
              </a:rPr>
              <a:t>: tương tự như một Java class. Một Aspect đóng gói toàn bộ cross-cutting concern và có thể chứa các JointPoint, PointCut, Advice.</a:t>
            </a:r>
          </a:p>
          <a:p>
            <a:pPr algn="l">
              <a:buFont typeface="Arial" panose="020B0604020202020204" pitchFamily="34" charset="0"/>
              <a:buChar char="•"/>
            </a:pPr>
            <a:r>
              <a:rPr lang="vi-VN" b="1" i="0" dirty="0">
                <a:solidFill>
                  <a:srgbClr val="555555"/>
                </a:solidFill>
                <a:effectLst/>
                <a:latin typeface="Lora"/>
              </a:rPr>
              <a:t>Target Object</a:t>
            </a:r>
            <a:r>
              <a:rPr lang="vi-VN" b="0" i="0" dirty="0">
                <a:solidFill>
                  <a:srgbClr val="555555"/>
                </a:solidFill>
                <a:effectLst/>
                <a:latin typeface="Lora"/>
              </a:rPr>
              <a:t> : là những đối tượng mà advice được áp dụng.</a:t>
            </a:r>
          </a:p>
          <a:p>
            <a:br>
              <a:rPr lang="vi-VN" dirty="0"/>
            </a:b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17</a:t>
            </a:fld>
            <a:endParaRPr lang="en-US"/>
          </a:p>
        </p:txBody>
      </p:sp>
    </p:spTree>
    <p:extLst>
      <p:ext uri="{BB962C8B-B14F-4D97-AF65-F5344CB8AC3E}">
        <p14:creationId xmlns:p14="http://schemas.microsoft.com/office/powerpoint/2010/main" val="16069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Times New Roman" panose="02020603050405020304" pitchFamily="18" charset="0"/>
              </a:rPr>
              <a:t>OOP</a:t>
            </a:r>
          </a:p>
          <a:p>
            <a:r>
              <a:rPr lang="en-US" b="1" i="0" dirty="0">
                <a:solidFill>
                  <a:srgbClr val="000000"/>
                </a:solidFill>
                <a:effectLst/>
                <a:latin typeface="Times New Roman" panose="02020603050405020304" pitchFamily="18" charset="0"/>
              </a:rPr>
              <a:t>Class</a:t>
            </a:r>
            <a:r>
              <a:rPr lang="en-US" b="0" i="0" dirty="0">
                <a:solidFill>
                  <a:srgbClr val="000000"/>
                </a:solidFill>
                <a:effectLst/>
                <a:latin typeface="Times New Roman" panose="02020603050405020304" pitchFamily="18" charset="0"/>
              </a:rPr>
              <a:t> - code unit that encapsulates methods and attributes</a:t>
            </a:r>
          </a:p>
          <a:p>
            <a:r>
              <a:rPr lang="en-US" b="1" dirty="0"/>
              <a:t>Method signature</a:t>
            </a:r>
            <a:r>
              <a:rPr lang="en-US" dirty="0"/>
              <a:t> – define the entry points for the execution of method bodies</a:t>
            </a:r>
            <a:br>
              <a:rPr lang="en-US" dirty="0"/>
            </a:b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Method bodies</a:t>
            </a:r>
            <a:r>
              <a:rPr lang="en-US" b="0" i="0" dirty="0">
                <a:solidFill>
                  <a:srgbClr val="000000"/>
                </a:solidFill>
                <a:effectLst/>
                <a:latin typeface="Times New Roman" panose="02020603050405020304" pitchFamily="18" charset="0"/>
              </a:rPr>
              <a:t> – implementation of the business logic concerns</a:t>
            </a:r>
          </a:p>
          <a:p>
            <a:r>
              <a:rPr lang="en-US" b="1" i="0" dirty="0">
                <a:solidFill>
                  <a:srgbClr val="000000"/>
                </a:solidFill>
                <a:effectLst/>
                <a:latin typeface="Times New Roman" panose="02020603050405020304" pitchFamily="18" charset="0"/>
              </a:rPr>
              <a:t>Compiler</a:t>
            </a:r>
            <a:r>
              <a:rPr lang="en-US" b="0" i="0" dirty="0">
                <a:solidFill>
                  <a:srgbClr val="000000"/>
                </a:solidFill>
                <a:effectLst/>
                <a:latin typeface="Times New Roman" panose="02020603050405020304" pitchFamily="18" charset="0"/>
              </a:rPr>
              <a:t> – convert source code to object code</a:t>
            </a:r>
          </a:p>
          <a:p>
            <a:r>
              <a:rPr lang="en-US" b="1" i="0" dirty="0">
                <a:solidFill>
                  <a:srgbClr val="000000"/>
                </a:solidFill>
                <a:effectLst/>
                <a:latin typeface="Times New Roman" panose="02020603050405020304" pitchFamily="18" charset="0"/>
              </a:rPr>
              <a:t>AOP</a:t>
            </a:r>
          </a:p>
          <a:p>
            <a:r>
              <a:rPr lang="en-US" b="1" i="0" dirty="0">
                <a:solidFill>
                  <a:srgbClr val="000000"/>
                </a:solidFill>
                <a:effectLst/>
                <a:latin typeface="Times New Roman" panose="02020603050405020304" pitchFamily="18" charset="0"/>
              </a:rPr>
              <a:t>Aspect</a:t>
            </a:r>
            <a:r>
              <a:rPr lang="en-US" b="0" i="0" dirty="0">
                <a:solidFill>
                  <a:srgbClr val="000000"/>
                </a:solidFill>
                <a:effectLst/>
                <a:latin typeface="Times New Roman" panose="02020603050405020304" pitchFamily="18" charset="0"/>
              </a:rPr>
              <a:t> – code unit that encapsulates pointcuts, advice, and attributes</a:t>
            </a:r>
            <a:endParaRPr lang="en-US" b="1" i="0" dirty="0">
              <a:solidFill>
                <a:srgbClr val="000000"/>
              </a:solidFill>
              <a:effectLst/>
              <a:latin typeface="Times New Roman" panose="02020603050405020304" pitchFamily="18" charset="0"/>
            </a:endParaRPr>
          </a:p>
          <a:p>
            <a:r>
              <a:rPr lang="en-US" b="1" i="0" dirty="0">
                <a:solidFill>
                  <a:srgbClr val="000000"/>
                </a:solidFill>
                <a:effectLst/>
                <a:latin typeface="Times New Roman" panose="02020603050405020304" pitchFamily="18" charset="0"/>
              </a:rPr>
              <a:t>Pointcut</a:t>
            </a:r>
            <a:r>
              <a:rPr lang="en-US" b="0" i="0" dirty="0">
                <a:solidFill>
                  <a:srgbClr val="000000"/>
                </a:solidFill>
                <a:effectLst/>
                <a:latin typeface="Times New Roman" panose="02020603050405020304" pitchFamily="18" charset="0"/>
              </a:rPr>
              <a:t> – define the set of entry points (triggers) in which advice is executed</a:t>
            </a:r>
          </a:p>
          <a:p>
            <a:r>
              <a:rPr lang="en-US" b="1" i="0" dirty="0">
                <a:solidFill>
                  <a:srgbClr val="000000"/>
                </a:solidFill>
                <a:effectLst/>
                <a:latin typeface="Times New Roman" panose="02020603050405020304" pitchFamily="18" charset="0"/>
              </a:rPr>
              <a:t>Advice</a:t>
            </a:r>
            <a:r>
              <a:rPr lang="en-US" b="0" i="0" dirty="0">
                <a:solidFill>
                  <a:srgbClr val="000000"/>
                </a:solidFill>
                <a:effectLst/>
                <a:latin typeface="Times New Roman" panose="02020603050405020304" pitchFamily="18" charset="0"/>
              </a:rPr>
              <a:t> – implementation of cross cutting concern</a:t>
            </a:r>
          </a:p>
          <a:p>
            <a:r>
              <a:rPr lang="en-US" b="1" i="0" dirty="0">
                <a:solidFill>
                  <a:srgbClr val="000000"/>
                </a:solidFill>
                <a:effectLst/>
                <a:latin typeface="Times New Roman" panose="02020603050405020304" pitchFamily="18" charset="0"/>
              </a:rPr>
              <a:t>Weaver</a:t>
            </a:r>
            <a:r>
              <a:rPr lang="en-US" b="0" i="0" dirty="0">
                <a:solidFill>
                  <a:srgbClr val="000000"/>
                </a:solidFill>
                <a:effectLst/>
                <a:latin typeface="Times New Roman" panose="02020603050405020304" pitchFamily="18" charset="0"/>
              </a:rPr>
              <a:t> – construct code (source or object) with advice</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18</a:t>
            </a:fld>
            <a:endParaRPr lang="en-US"/>
          </a:p>
        </p:txBody>
      </p:sp>
    </p:spTree>
    <p:extLst>
      <p:ext uri="{BB962C8B-B14F-4D97-AF65-F5344CB8AC3E}">
        <p14:creationId xmlns:p14="http://schemas.microsoft.com/office/powerpoint/2010/main" val="66084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84848"/>
                </a:solidFill>
                <a:effectLst/>
                <a:latin typeface="Open Sans"/>
              </a:rPr>
              <a:t>Lợi ích của AOP là gì?</a:t>
            </a:r>
          </a:p>
          <a:p>
            <a:pPr algn="l">
              <a:buFont typeface="Arial" panose="020B0604020202020204" pitchFamily="34" charset="0"/>
              <a:buChar char="•"/>
            </a:pPr>
            <a:r>
              <a:rPr lang="vi-VN" b="0" i="0" dirty="0">
                <a:solidFill>
                  <a:srgbClr val="555555"/>
                </a:solidFill>
                <a:effectLst/>
                <a:latin typeface="Lora"/>
              </a:rPr>
              <a:t>Tăng hiệu quả của Object-orented programming (OOP).</a:t>
            </a:r>
          </a:p>
          <a:p>
            <a:pPr algn="l">
              <a:buFont typeface="Arial" panose="020B0604020202020204" pitchFamily="34" charset="0"/>
              <a:buChar char="•"/>
            </a:pPr>
            <a:r>
              <a:rPr lang="vi-VN" b="0" i="0" dirty="0">
                <a:solidFill>
                  <a:srgbClr val="555555"/>
                </a:solidFill>
                <a:effectLst/>
                <a:latin typeface="Lora"/>
              </a:rPr>
              <a:t>AOP không phải dùng để thay thế OOP mà để bổ sung cho OOP, nơi mà OOP còn thiếu sót trong việc tạo những ứng dụng thuộc loại phức tạp.</a:t>
            </a:r>
          </a:p>
          <a:p>
            <a:pPr algn="l">
              <a:buFont typeface="Arial" panose="020B0604020202020204" pitchFamily="34" charset="0"/>
              <a:buChar char="•"/>
            </a:pPr>
            <a:r>
              <a:rPr lang="vi-VN" b="0" i="0" dirty="0">
                <a:solidFill>
                  <a:srgbClr val="555555"/>
                </a:solidFill>
                <a:effectLst/>
                <a:latin typeface="Lora"/>
              </a:rPr>
              <a:t>Tăng cường tối đa khả năng tái sử dụng của mã nguồn.</a:t>
            </a:r>
          </a:p>
          <a:p>
            <a:pPr algn="l">
              <a:buFont typeface="Arial" panose="020B0604020202020204" pitchFamily="34" charset="0"/>
              <a:buChar char="•"/>
            </a:pPr>
            <a:r>
              <a:rPr lang="vi-VN" b="0" i="0" dirty="0">
                <a:solidFill>
                  <a:srgbClr val="555555"/>
                </a:solidFill>
                <a:effectLst/>
                <a:latin typeface="Lora"/>
              </a:rPr>
              <a:t>Đảm bảo </a:t>
            </a:r>
            <a:r>
              <a:rPr lang="vi-VN" b="0" i="0" u="none" strike="noStrike" dirty="0">
                <a:solidFill>
                  <a:srgbClr val="1FA67A"/>
                </a:solidFill>
                <a:effectLst/>
                <a:latin typeface="Lora"/>
                <a:hlinkClick r:id="rId3"/>
              </a:rPr>
              <a:t>Single responsibility principle</a:t>
            </a:r>
            <a:r>
              <a:rPr lang="vi-VN" b="0" i="0" dirty="0">
                <a:solidFill>
                  <a:srgbClr val="555555"/>
                </a:solidFill>
                <a:effectLst/>
                <a:latin typeface="Lora"/>
              </a:rPr>
              <a:t>: mỗi một module chỉ làm cái mà nó cần phải làm.</a:t>
            </a:r>
          </a:p>
          <a:p>
            <a:pPr algn="l">
              <a:buFont typeface="Arial" panose="020B0604020202020204" pitchFamily="34" charset="0"/>
              <a:buChar char="•"/>
            </a:pPr>
            <a:r>
              <a:rPr lang="vi-VN" b="0" i="0" dirty="0">
                <a:solidFill>
                  <a:srgbClr val="555555"/>
                </a:solidFill>
                <a:effectLst/>
                <a:latin typeface="Lora"/>
              </a:rPr>
              <a:t>Tuân thủ nguyên tắc “You aren’t gonna need it – </a:t>
            </a:r>
            <a:r>
              <a:rPr lang="vi-VN" b="0" i="0" u="none" strike="noStrike" dirty="0">
                <a:solidFill>
                  <a:srgbClr val="1FA67A"/>
                </a:solidFill>
                <a:effectLst/>
                <a:latin typeface="Lora"/>
                <a:hlinkClick r:id="rId4"/>
              </a:rPr>
              <a:t>YAGNI</a:t>
            </a:r>
            <a:r>
              <a:rPr lang="vi-VN" b="0" i="0" dirty="0">
                <a:solidFill>
                  <a:srgbClr val="555555"/>
                </a:solidFill>
                <a:effectLst/>
                <a:latin typeface="Lora"/>
              </a:rPr>
              <a:t>” – chúng ta chỉ cài đặt những thứ chúng ta thực sự cần, không bao giờ làm trước.</a:t>
            </a:r>
          </a:p>
          <a:p>
            <a:pPr algn="l">
              <a:buFont typeface="Arial" panose="020B0604020202020204" pitchFamily="34" charset="0"/>
              <a:buChar char="•"/>
            </a:pPr>
            <a:r>
              <a:rPr lang="vi-VN" b="0" i="0" dirty="0">
                <a:solidFill>
                  <a:srgbClr val="555555"/>
                </a:solidFill>
                <a:effectLst/>
                <a:latin typeface="Lora"/>
              </a:rPr>
              <a:t>Module hóa ở mức tiến trình/ chức năng.</a:t>
            </a:r>
          </a:p>
          <a:p>
            <a:pPr algn="l">
              <a:buFont typeface="Arial" panose="020B0604020202020204" pitchFamily="34" charset="0"/>
              <a:buChar char="•"/>
            </a:pPr>
            <a:r>
              <a:rPr lang="vi-VN" b="0" i="0" dirty="0">
                <a:solidFill>
                  <a:srgbClr val="555555"/>
                </a:solidFill>
                <a:effectLst/>
                <a:latin typeface="Lora"/>
              </a:rPr>
              <a:t>Code gọn gàng hơn do tách biệt phần xử lý chính và phần xử lý liên quan.</a:t>
            </a:r>
          </a:p>
          <a:p>
            <a:pPr algn="l">
              <a:buFont typeface="Arial" panose="020B0604020202020204" pitchFamily="34" charset="0"/>
              <a:buChar char="•"/>
            </a:pPr>
            <a:r>
              <a:rPr lang="vi-VN" b="0" i="0" dirty="0">
                <a:solidFill>
                  <a:srgbClr val="555555"/>
                </a:solidFill>
                <a:effectLst/>
                <a:latin typeface="Lora"/>
              </a:rPr>
              <a:t>Chức năng chính của chương trình không cần biết đến các chức năng phụ khác.</a:t>
            </a:r>
          </a:p>
          <a:p>
            <a:pPr algn="l">
              <a:buFont typeface="Arial" panose="020B0604020202020204" pitchFamily="34" charset="0"/>
              <a:buChar char="•"/>
            </a:pPr>
            <a:r>
              <a:rPr lang="vi-VN" b="0" i="0" dirty="0">
                <a:solidFill>
                  <a:srgbClr val="555555"/>
                </a:solidFill>
                <a:effectLst/>
                <a:latin typeface="Lora"/>
              </a:rPr>
              <a:t>Các chức năng phụ có thể được thêm thắt, bật tắt tại thời điểm run-time tùy theo yêu cầu.</a:t>
            </a:r>
          </a:p>
          <a:p>
            <a:pPr algn="l">
              <a:buFont typeface="Arial" panose="020B0604020202020204" pitchFamily="34" charset="0"/>
              <a:buChar char="•"/>
            </a:pPr>
            <a:r>
              <a:rPr lang="vi-VN" b="0" i="0" dirty="0">
                <a:solidFill>
                  <a:srgbClr val="555555"/>
                </a:solidFill>
                <a:effectLst/>
                <a:latin typeface="Lora"/>
              </a:rPr>
              <a:t>Các thay đổi nếu có đối với các chức năng phụ sẽ không ảnh hưởng đến chương trình chính.</a:t>
            </a:r>
          </a:p>
          <a:p>
            <a:pPr algn="l">
              <a:buFont typeface="Arial" panose="020B0604020202020204" pitchFamily="34" charset="0"/>
              <a:buChar char="•"/>
            </a:pPr>
            <a:r>
              <a:rPr lang="vi-VN" b="0" i="0" dirty="0">
                <a:solidFill>
                  <a:srgbClr val="555555"/>
                </a:solidFill>
                <a:effectLst/>
                <a:latin typeface="Lora"/>
              </a:rPr>
              <a:t>Hệ thống sẽ uyển chuyển và giảm thiểu tính phụ thuộc lẫn nhau của các module.</a:t>
            </a:r>
          </a:p>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19</a:t>
            </a:fld>
            <a:endParaRPr lang="en-US"/>
          </a:p>
        </p:txBody>
      </p:sp>
    </p:spTree>
    <p:extLst>
      <p:ext uri="{BB962C8B-B14F-4D97-AF65-F5344CB8AC3E}">
        <p14:creationId xmlns:p14="http://schemas.microsoft.com/office/powerpoint/2010/main" val="54961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r>
              <a:rPr lang="en-US" dirty="0">
                <a:effectLst/>
              </a:rPr>
              <a:t>(Default) Scopes a single bean definition to a single object instance for each Spring IoC container.</a:t>
            </a:r>
          </a:p>
          <a:p>
            <a:br>
              <a:rPr lang="en-US" dirty="0"/>
            </a:b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6</a:t>
            </a:fld>
            <a:endParaRPr lang="en-US"/>
          </a:p>
        </p:txBody>
      </p:sp>
    </p:spTree>
    <p:extLst>
      <p:ext uri="{BB962C8B-B14F-4D97-AF65-F5344CB8AC3E}">
        <p14:creationId xmlns:p14="http://schemas.microsoft.com/office/powerpoint/2010/main" val="66503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 2 </a:t>
            </a:r>
            <a:r>
              <a:rPr lang="en-US" dirty="0" err="1"/>
              <a:t>và</a:t>
            </a:r>
            <a:r>
              <a:rPr lang="en-US" dirty="0"/>
              <a:t> Thing 3 </a:t>
            </a:r>
            <a:r>
              <a:rPr lang="en-US" dirty="0" err="1"/>
              <a:t>phải</a:t>
            </a:r>
            <a:r>
              <a:rPr lang="en-US" dirty="0"/>
              <a:t> </a:t>
            </a:r>
            <a:r>
              <a:rPr lang="en-US" dirty="0" err="1"/>
              <a:t>không</a:t>
            </a:r>
            <a:r>
              <a:rPr lang="en-US" dirty="0"/>
              <a:t> </a:t>
            </a:r>
            <a:r>
              <a:rPr lang="en-US" dirty="0" err="1"/>
              <a:t>kế</a:t>
            </a:r>
            <a:r>
              <a:rPr lang="en-US" dirty="0"/>
              <a:t> </a:t>
            </a:r>
            <a:r>
              <a:rPr lang="en-US" dirty="0" err="1"/>
              <a:t>thừa</a:t>
            </a:r>
            <a:r>
              <a:rPr lang="en-US" dirty="0"/>
              <a:t> </a:t>
            </a:r>
            <a:r>
              <a:rPr lang="en-US" dirty="0" err="1"/>
              <a:t>nhau</a:t>
            </a:r>
            <a:r>
              <a:rPr lang="en-US" dirty="0"/>
              <a:t>, </a:t>
            </a:r>
            <a:r>
              <a:rPr lang="en-US" dirty="0" err="1"/>
              <a:t>không</a:t>
            </a:r>
            <a:r>
              <a:rPr lang="en-US" dirty="0"/>
              <a:t> implement </a:t>
            </a:r>
            <a:r>
              <a:rPr lang="en-US" dirty="0" err="1"/>
              <a:t>cùng</a:t>
            </a:r>
            <a:r>
              <a:rPr lang="en-US" dirty="0"/>
              <a:t> </a:t>
            </a:r>
            <a:r>
              <a:rPr lang="en-US" dirty="0" err="1"/>
              <a:t>một</a:t>
            </a:r>
            <a:r>
              <a:rPr lang="en-US" dirty="0"/>
              <a:t> interface</a:t>
            </a:r>
          </a:p>
          <a:p>
            <a:r>
              <a:rPr lang="en-US" dirty="0"/>
              <a:t>- </a:t>
            </a:r>
            <a:r>
              <a:rPr lang="en-US" dirty="0" err="1"/>
              <a:t>nếu</a:t>
            </a:r>
            <a:r>
              <a:rPr lang="en-US" dirty="0"/>
              <a:t> </a:t>
            </a:r>
            <a:r>
              <a:rPr lang="en-US" dirty="0" err="1"/>
              <a:t>có</a:t>
            </a:r>
            <a:r>
              <a:rPr lang="en-US" dirty="0"/>
              <a:t> </a:t>
            </a:r>
            <a:r>
              <a:rPr lang="en-US" dirty="0" err="1"/>
              <a:t>thì</a:t>
            </a:r>
            <a:r>
              <a:rPr lang="en-US" dirty="0"/>
              <a:t> </a:t>
            </a:r>
            <a:r>
              <a:rPr lang="en-US" dirty="0" err="1"/>
              <a:t>phải</a:t>
            </a:r>
            <a:r>
              <a:rPr lang="en-US" dirty="0"/>
              <a:t> </a:t>
            </a:r>
            <a:r>
              <a:rPr lang="en-US" dirty="0" err="1"/>
              <a:t>sử</a:t>
            </a:r>
            <a:r>
              <a:rPr lang="en-US" dirty="0"/>
              <a:t> </a:t>
            </a:r>
            <a:r>
              <a:rPr lang="en-US" dirty="0" err="1"/>
              <a:t>dụng</a:t>
            </a:r>
            <a:r>
              <a:rPr lang="en-US" dirty="0"/>
              <a:t>  @qualifier</a:t>
            </a:r>
          </a:p>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7</a:t>
            </a:fld>
            <a:endParaRPr lang="en-US"/>
          </a:p>
        </p:txBody>
      </p:sp>
    </p:spTree>
    <p:extLst>
      <p:ext uri="{BB962C8B-B14F-4D97-AF65-F5344CB8AC3E}">
        <p14:creationId xmlns:p14="http://schemas.microsoft.com/office/powerpoint/2010/main" val="80787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tham</a:t>
            </a:r>
            <a:r>
              <a:rPr lang="en-US" dirty="0"/>
              <a:t> </a:t>
            </a:r>
            <a:r>
              <a:rPr lang="en-US" dirty="0" err="1"/>
              <a:t>số</a:t>
            </a:r>
            <a:r>
              <a:rPr lang="en-US" dirty="0"/>
              <a:t> Khi </a:t>
            </a:r>
            <a:r>
              <a:rPr lang="en-US" dirty="0" err="1"/>
              <a:t>một</a:t>
            </a:r>
            <a:r>
              <a:rPr lang="en-US" dirty="0"/>
              <a:t> simple type </a:t>
            </a:r>
            <a:r>
              <a:rPr lang="en-US" dirty="0" err="1"/>
              <a:t>được</a:t>
            </a:r>
            <a:r>
              <a:rPr lang="en-US" dirty="0"/>
              <a:t> </a:t>
            </a:r>
            <a:r>
              <a:rPr lang="en-US" dirty="0" err="1"/>
              <a:t>dùng</a:t>
            </a:r>
            <a:r>
              <a:rPr lang="en-US" dirty="0"/>
              <a:t>, </a:t>
            </a:r>
            <a:r>
              <a:rPr lang="en-US" dirty="0" err="1"/>
              <a:t>ví</a:t>
            </a:r>
            <a:r>
              <a:rPr lang="en-US" dirty="0"/>
              <a:t> </a:t>
            </a:r>
            <a:r>
              <a:rPr lang="en-US" dirty="0" err="1"/>
              <a:t>dụ</a:t>
            </a:r>
            <a:r>
              <a:rPr lang="en-US" dirty="0"/>
              <a:t> 32 , spring </a:t>
            </a:r>
            <a:r>
              <a:rPr lang="en-US" dirty="0" err="1"/>
              <a:t>sẽ</a:t>
            </a:r>
            <a:r>
              <a:rPr lang="en-US" dirty="0"/>
              <a:t> </a:t>
            </a:r>
            <a:r>
              <a:rPr lang="en-US" dirty="0" err="1"/>
              <a:t>không</a:t>
            </a:r>
            <a:r>
              <a:rPr lang="en-US" dirty="0"/>
              <a:t> </a:t>
            </a:r>
            <a:r>
              <a:rPr lang="en-US" dirty="0" err="1"/>
              <a:t>hiểu</a:t>
            </a:r>
            <a:r>
              <a:rPr lang="en-US" dirty="0"/>
              <a:t> </a:t>
            </a:r>
            <a:r>
              <a:rPr lang="en-US" dirty="0" err="1"/>
              <a:t>đây</a:t>
            </a:r>
            <a:r>
              <a:rPr lang="en-US" dirty="0"/>
              <a:t> </a:t>
            </a:r>
            <a:r>
              <a:rPr lang="en-US" dirty="0" err="1"/>
              <a:t>là</a:t>
            </a:r>
            <a:r>
              <a:rPr lang="en-US" dirty="0"/>
              <a:t> </a:t>
            </a:r>
            <a:r>
              <a:rPr lang="en-US" dirty="0" err="1"/>
              <a:t>Một</a:t>
            </a:r>
            <a:r>
              <a:rPr lang="en-US" dirty="0"/>
              <a:t> number hay string,</a:t>
            </a:r>
          </a:p>
          <a:p>
            <a:r>
              <a:rPr lang="en-US" dirty="0" err="1"/>
              <a:t>Vậy</a:t>
            </a:r>
            <a:r>
              <a:rPr lang="en-US" dirty="0"/>
              <a:t> </a:t>
            </a:r>
            <a:r>
              <a:rPr lang="en-US" dirty="0" err="1"/>
              <a:t>nên</a:t>
            </a:r>
            <a:r>
              <a:rPr lang="en-US" dirty="0"/>
              <a:t> </a:t>
            </a:r>
            <a:r>
              <a:rPr lang="en-US" dirty="0" err="1"/>
              <a:t>phải</a:t>
            </a:r>
            <a:r>
              <a:rPr lang="en-US" dirty="0"/>
              <a:t> </a:t>
            </a:r>
            <a:r>
              <a:rPr lang="en-US" dirty="0" err="1"/>
              <a:t>hỗ</a:t>
            </a:r>
            <a:r>
              <a:rPr lang="en-US" dirty="0"/>
              <a:t> </a:t>
            </a:r>
            <a:r>
              <a:rPr lang="en-US" dirty="0" err="1"/>
              <a:t>trợ</a:t>
            </a:r>
            <a:r>
              <a:rPr lang="en-US" dirty="0"/>
              <a:t> spring </a:t>
            </a:r>
            <a:r>
              <a:rPr lang="en-US" dirty="0" err="1"/>
              <a:t>bằng</a:t>
            </a:r>
            <a:r>
              <a:rPr lang="en-US" dirty="0"/>
              <a:t> </a:t>
            </a:r>
            <a:r>
              <a:rPr lang="en-US" dirty="0" err="1"/>
              <a:t>thằng</a:t>
            </a:r>
            <a:r>
              <a:rPr lang="en-US" dirty="0"/>
              <a:t> type</a:t>
            </a:r>
          </a:p>
          <a:p>
            <a:endParaRPr lang="en-US" dirty="0"/>
          </a:p>
          <a:p>
            <a:r>
              <a:rPr lang="en-US" dirty="0" err="1"/>
              <a:t>Hoặc</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vị</a:t>
            </a:r>
            <a:r>
              <a:rPr lang="en-US" dirty="0"/>
              <a:t> </a:t>
            </a:r>
            <a:r>
              <a:rPr lang="en-US" dirty="0" err="1"/>
              <a:t>trí</a:t>
            </a:r>
            <a:r>
              <a:rPr lang="en-US" dirty="0"/>
              <a:t> index </a:t>
            </a:r>
            <a:r>
              <a:rPr lang="en-US" dirty="0" err="1"/>
              <a:t>để</a:t>
            </a:r>
            <a:r>
              <a:rPr lang="en-US" dirty="0"/>
              <a:t> </a:t>
            </a:r>
            <a:r>
              <a:rPr lang="en-US" dirty="0" err="1"/>
              <a:t>nói</a:t>
            </a:r>
            <a:r>
              <a:rPr lang="en-US" dirty="0"/>
              <a:t> </a:t>
            </a:r>
            <a:r>
              <a:rPr lang="en-US" dirty="0" err="1"/>
              <a:t>rõ</a:t>
            </a:r>
            <a:r>
              <a:rPr lang="en-US" dirty="0"/>
              <a:t> </a:t>
            </a:r>
            <a:r>
              <a:rPr lang="en-US" dirty="0" err="1"/>
              <a:t>vị</a:t>
            </a:r>
            <a:r>
              <a:rPr lang="en-US" dirty="0"/>
              <a:t> </a:t>
            </a:r>
            <a:r>
              <a:rPr lang="en-US" dirty="0" err="1"/>
              <a:t>trí</a:t>
            </a:r>
            <a:r>
              <a:rPr lang="en-US" dirty="0"/>
              <a:t> inject </a:t>
            </a:r>
            <a:r>
              <a:rPr lang="en-US" dirty="0" err="1"/>
              <a:t>trong</a:t>
            </a:r>
            <a:r>
              <a:rPr lang="en-US" dirty="0"/>
              <a:t> </a:t>
            </a:r>
            <a:r>
              <a:rPr lang="en-US" dirty="0" err="1"/>
              <a:t>hàm</a:t>
            </a:r>
            <a:r>
              <a:rPr lang="en-US" dirty="0"/>
              <a:t> </a:t>
            </a:r>
            <a:r>
              <a:rPr lang="en-US" dirty="0" err="1"/>
              <a:t>tạo</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8</a:t>
            </a:fld>
            <a:endParaRPr lang="en-US"/>
          </a:p>
        </p:txBody>
      </p:sp>
    </p:spTree>
    <p:extLst>
      <p:ext uri="{BB962C8B-B14F-4D97-AF65-F5344CB8AC3E}">
        <p14:creationId xmlns:p14="http://schemas.microsoft.com/office/powerpoint/2010/main" val="84983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2 </a:t>
            </a:r>
            <a:r>
              <a:rPr lang="en-US" dirty="0" err="1"/>
              <a:t>cái</a:t>
            </a:r>
            <a:r>
              <a:rPr lang="en-US" dirty="0"/>
              <a:t> </a:t>
            </a:r>
            <a:r>
              <a:rPr lang="en-US" dirty="0" err="1"/>
              <a:t>này</a:t>
            </a:r>
            <a:r>
              <a:rPr lang="en-US" dirty="0"/>
              <a:t> </a:t>
            </a:r>
            <a:r>
              <a:rPr lang="en-US" dirty="0" err="1"/>
              <a:t>khác</a:t>
            </a:r>
            <a:r>
              <a:rPr lang="en-US" dirty="0"/>
              <a:t> </a:t>
            </a:r>
            <a:r>
              <a:rPr lang="en-US" dirty="0" err="1"/>
              <a:t>nhau</a:t>
            </a:r>
            <a:r>
              <a:rPr lang="en-US" dirty="0"/>
              <a:t> ở </a:t>
            </a:r>
            <a:r>
              <a:rPr lang="en-US" dirty="0" err="1"/>
              <a:t>đâu</a:t>
            </a:r>
            <a:r>
              <a:rPr lang="en-US" dirty="0"/>
              <a:t>?</a:t>
            </a:r>
          </a:p>
        </p:txBody>
      </p:sp>
      <p:sp>
        <p:nvSpPr>
          <p:cNvPr id="4" name="Slide Number Placeholder 3"/>
          <p:cNvSpPr>
            <a:spLocks noGrp="1"/>
          </p:cNvSpPr>
          <p:nvPr>
            <p:ph type="sldNum" sz="quarter" idx="5"/>
          </p:nvPr>
        </p:nvSpPr>
        <p:spPr/>
        <p:txBody>
          <a:bodyPr/>
          <a:lstStyle/>
          <a:p>
            <a:fld id="{25A8F421-A76C-4F8F-93FB-5445C341E073}" type="slidenum">
              <a:rPr lang="en-US" smtClean="0"/>
              <a:t>9</a:t>
            </a:fld>
            <a:endParaRPr lang="en-US"/>
          </a:p>
        </p:txBody>
      </p:sp>
    </p:spTree>
    <p:extLst>
      <p:ext uri="{BB962C8B-B14F-4D97-AF65-F5344CB8AC3E}">
        <p14:creationId xmlns:p14="http://schemas.microsoft.com/office/powerpoint/2010/main" val="272009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FFFFF"/>
                </a:solidFill>
                <a:effectLst/>
                <a:latin typeface="var(--font-family-special)"/>
              </a:rPr>
              <a:t>Limitations and Disadvantages of </a:t>
            </a:r>
            <a:r>
              <a:rPr lang="en-US" b="1" i="0" dirty="0" err="1">
                <a:solidFill>
                  <a:srgbClr val="FFFFFF"/>
                </a:solidFill>
                <a:effectLst/>
                <a:latin typeface="var(--font-family-special)"/>
              </a:rPr>
              <a:t>Autowiring</a:t>
            </a:r>
            <a:endParaRPr lang="en-US" b="1" i="0" dirty="0">
              <a:solidFill>
                <a:srgbClr val="FFFFFF"/>
              </a:solidFill>
              <a:effectLst/>
              <a:latin typeface="var(--font-family-special)"/>
            </a:endParaRPr>
          </a:p>
          <a:p>
            <a:br>
              <a:rPr lang="en-US" b="0" i="0" dirty="0">
                <a:solidFill>
                  <a:srgbClr val="FFFFFF"/>
                </a:solidFill>
                <a:effectLst/>
                <a:latin typeface="Open Sans" pitchFamily="2" charset="0"/>
              </a:rPr>
            </a:br>
            <a:r>
              <a:rPr lang="en-US" b="0" i="0" dirty="0">
                <a:solidFill>
                  <a:srgbClr val="FFFFFF"/>
                </a:solidFill>
                <a:effectLst/>
                <a:latin typeface="Open Sans" pitchFamily="2" charset="0"/>
              </a:rPr>
              <a:t>-</a:t>
            </a:r>
            <a:r>
              <a:rPr lang="en-US" b="0" i="0" dirty="0" err="1">
                <a:solidFill>
                  <a:srgbClr val="FFFFFF"/>
                </a:solidFill>
                <a:effectLst/>
                <a:latin typeface="Open Sans" pitchFamily="2" charset="0"/>
              </a:rPr>
              <a:t>Autowiring</a:t>
            </a:r>
            <a:r>
              <a:rPr lang="en-US" b="0" i="0" dirty="0">
                <a:solidFill>
                  <a:srgbClr val="FFFFFF"/>
                </a:solidFill>
                <a:effectLst/>
                <a:latin typeface="Open Sans" pitchFamily="2" charset="0"/>
              </a:rPr>
              <a:t> works best when it is used consistently across a project.</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10</a:t>
            </a:fld>
            <a:endParaRPr lang="en-US"/>
          </a:p>
        </p:txBody>
      </p:sp>
    </p:spTree>
    <p:extLst>
      <p:ext uri="{BB962C8B-B14F-4D97-AF65-F5344CB8AC3E}">
        <p14:creationId xmlns:p14="http://schemas.microsoft.com/office/powerpoint/2010/main" val="197961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Open Sans" pitchFamily="2" charset="0"/>
              </a:rPr>
              <a:t>Explicit dependencies in </a:t>
            </a:r>
            <a:r>
              <a:rPr lang="en-US" dirty="0"/>
              <a:t>property</a:t>
            </a:r>
            <a:r>
              <a:rPr lang="en-US" b="0" i="0" dirty="0">
                <a:solidFill>
                  <a:srgbClr val="FFFFFF"/>
                </a:solidFill>
                <a:effectLst/>
                <a:latin typeface="Open Sans" pitchFamily="2" charset="0"/>
              </a:rPr>
              <a:t> and </a:t>
            </a:r>
            <a:r>
              <a:rPr lang="en-US" dirty="0"/>
              <a:t>constructor-</a:t>
            </a:r>
            <a:r>
              <a:rPr lang="en-US" dirty="0" err="1"/>
              <a:t>arg</a:t>
            </a:r>
            <a:r>
              <a:rPr lang="en-US" b="0" i="0" dirty="0">
                <a:solidFill>
                  <a:srgbClr val="FFFFFF"/>
                </a:solidFill>
                <a:effectLst/>
                <a:latin typeface="Open Sans" pitchFamily="2" charset="0"/>
              </a:rPr>
              <a:t> settings always override </a:t>
            </a:r>
            <a:r>
              <a:rPr lang="en-US" b="0" i="0" dirty="0" err="1">
                <a:solidFill>
                  <a:srgbClr val="FFFFFF"/>
                </a:solidFill>
                <a:effectLst/>
                <a:latin typeface="Open Sans" pitchFamily="2" charset="0"/>
              </a:rPr>
              <a:t>autowiring</a:t>
            </a:r>
            <a:r>
              <a:rPr lang="en-US" b="0" i="0" dirty="0">
                <a:solidFill>
                  <a:srgbClr val="FFFFFF"/>
                </a:solidFill>
                <a:effectLst/>
                <a:latin typeface="Open Sans" pitchFamily="2" charset="0"/>
              </a:rPr>
              <a:t>. . You cannot </a:t>
            </a:r>
            <a:r>
              <a:rPr lang="en-US" b="0" i="0" dirty="0" err="1">
                <a:solidFill>
                  <a:srgbClr val="FFFFFF"/>
                </a:solidFill>
                <a:effectLst/>
                <a:latin typeface="Open Sans" pitchFamily="2" charset="0"/>
              </a:rPr>
              <a:t>autowire</a:t>
            </a:r>
            <a:r>
              <a:rPr lang="en-US" b="0" i="0" dirty="0">
                <a:solidFill>
                  <a:srgbClr val="FFFFFF"/>
                </a:solidFill>
                <a:effectLst/>
                <a:latin typeface="Open Sans" pitchFamily="2" charset="0"/>
              </a:rPr>
              <a:t> simple properties such as primitives, </a:t>
            </a:r>
            <a:r>
              <a:rPr lang="en-US" dirty="0"/>
              <a:t>Strings</a:t>
            </a:r>
            <a:r>
              <a:rPr lang="en-US" b="0" i="0" dirty="0">
                <a:solidFill>
                  <a:srgbClr val="FFFFFF"/>
                </a:solidFill>
                <a:effectLst/>
                <a:latin typeface="Open Sans" pitchFamily="2" charset="0"/>
              </a:rPr>
              <a:t>, and </a:t>
            </a:r>
            <a:r>
              <a:rPr lang="en-US" dirty="0"/>
              <a:t>Classes</a:t>
            </a:r>
            <a:r>
              <a:rPr lang="en-US" b="0" i="0" dirty="0">
                <a:solidFill>
                  <a:srgbClr val="FFFFFF"/>
                </a:solidFill>
                <a:effectLst/>
                <a:latin typeface="Open Sans" pitchFamily="2" charset="0"/>
              </a:rPr>
              <a:t> </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11</a:t>
            </a:fld>
            <a:endParaRPr lang="en-US"/>
          </a:p>
        </p:txBody>
      </p:sp>
    </p:spTree>
    <p:extLst>
      <p:ext uri="{BB962C8B-B14F-4D97-AF65-F5344CB8AC3E}">
        <p14:creationId xmlns:p14="http://schemas.microsoft.com/office/powerpoint/2010/main" val="266447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12</a:t>
            </a:fld>
            <a:endParaRPr lang="en-US"/>
          </a:p>
        </p:txBody>
      </p:sp>
    </p:spTree>
    <p:extLst>
      <p:ext uri="{BB962C8B-B14F-4D97-AF65-F5344CB8AC3E}">
        <p14:creationId xmlns:p14="http://schemas.microsoft.com/office/powerpoint/2010/main" val="3735136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00"/>
                </a:solidFill>
                <a:effectLst/>
                <a:latin typeface="Raleway" panose="020F0502020204030204" pitchFamily="2" charset="0"/>
              </a:rPr>
              <a:t>1.DispatcherServlet</a:t>
            </a:r>
            <a:r>
              <a:rPr lang="en-US" b="1" i="0" dirty="0">
                <a:solidFill>
                  <a:srgbClr val="000000"/>
                </a:solidFill>
                <a:effectLst/>
                <a:latin typeface="Raleway" panose="020F0502020204030204" pitchFamily="2" charset="0"/>
              </a:rPr>
              <a:t> : </a:t>
            </a:r>
            <a:r>
              <a:rPr lang="en-US" b="1" i="0" dirty="0" err="1">
                <a:solidFill>
                  <a:srgbClr val="000000"/>
                </a:solidFill>
                <a:effectLst/>
                <a:latin typeface="Raleway" panose="020F0502020204030204" pitchFamily="2" charset="0"/>
              </a:rPr>
              <a:t>đón</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httprequest</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và</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đưa</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cho</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thằng</a:t>
            </a:r>
            <a:r>
              <a:rPr lang="en-US" b="1" i="0" dirty="0">
                <a:solidFill>
                  <a:srgbClr val="000000"/>
                </a:solidFill>
                <a:effectLst/>
                <a:latin typeface="Raleway" panose="020F0502020204030204" pitchFamily="2" charset="0"/>
              </a:rPr>
              <a:t> handler mapping, </a:t>
            </a:r>
          </a:p>
          <a:p>
            <a:r>
              <a:rPr lang="en-US" dirty="0"/>
              <a:t>2.Handler mapping </a:t>
            </a:r>
            <a:r>
              <a:rPr lang="en-US" dirty="0" err="1"/>
              <a:t>dựa</a:t>
            </a:r>
            <a:r>
              <a:rPr lang="en-US" dirty="0"/>
              <a:t> </a:t>
            </a:r>
            <a:r>
              <a:rPr lang="en-US" dirty="0" err="1"/>
              <a:t>vào</a:t>
            </a:r>
            <a:r>
              <a:rPr lang="en-US" dirty="0"/>
              <a:t>  </a:t>
            </a:r>
            <a:r>
              <a:rPr lang="en-US" dirty="0" err="1"/>
              <a:t>các</a:t>
            </a:r>
            <a:r>
              <a:rPr lang="en-US" dirty="0"/>
              <a:t> annotation @requestmapping 3. </a:t>
            </a:r>
            <a:r>
              <a:rPr lang="en-US" dirty="0" err="1"/>
              <a:t>Để</a:t>
            </a:r>
            <a:r>
              <a:rPr lang="en-US" dirty="0"/>
              <a:t> </a:t>
            </a:r>
            <a:r>
              <a:rPr lang="en-US" dirty="0" err="1"/>
              <a:t>điều</a:t>
            </a:r>
            <a:r>
              <a:rPr lang="en-US" dirty="0"/>
              <a:t> request </a:t>
            </a:r>
            <a:r>
              <a:rPr lang="en-US" dirty="0" err="1"/>
              <a:t>về</a:t>
            </a:r>
            <a:r>
              <a:rPr lang="en-US" dirty="0"/>
              <a:t> controller </a:t>
            </a:r>
            <a:r>
              <a:rPr lang="en-US" dirty="0" err="1"/>
              <a:t>tương</a:t>
            </a:r>
            <a:r>
              <a:rPr lang="en-US" dirty="0"/>
              <a:t> </a:t>
            </a:r>
            <a:r>
              <a:rPr lang="en-US" dirty="0" err="1"/>
              <a:t>ứng</a:t>
            </a:r>
            <a:endParaRPr lang="en-US" dirty="0"/>
          </a:p>
          <a:p>
            <a:r>
              <a:rPr lang="en-US" dirty="0"/>
              <a:t>4. </a:t>
            </a:r>
            <a:r>
              <a:rPr lang="en-US" dirty="0" err="1"/>
              <a:t>controllerSau</a:t>
            </a:r>
            <a:r>
              <a:rPr lang="en-US" dirty="0"/>
              <a:t> </a:t>
            </a:r>
            <a:r>
              <a:rPr lang="en-US" dirty="0" err="1"/>
              <a:t>khi</a:t>
            </a:r>
            <a:r>
              <a:rPr lang="en-US" dirty="0"/>
              <a:t> </a:t>
            </a:r>
            <a:r>
              <a:rPr lang="en-US" dirty="0" err="1"/>
              <a:t>xử</a:t>
            </a:r>
            <a:r>
              <a:rPr lang="en-US" dirty="0"/>
              <a:t> </a:t>
            </a:r>
            <a:r>
              <a:rPr lang="en-US" dirty="0" err="1"/>
              <a:t>lý</a:t>
            </a:r>
            <a:r>
              <a:rPr lang="en-US" dirty="0"/>
              <a:t> business, </a:t>
            </a:r>
            <a:r>
              <a:rPr lang="en-US" dirty="0" err="1"/>
              <a:t>sẽ</a:t>
            </a:r>
            <a:r>
              <a:rPr lang="en-US" dirty="0"/>
              <a:t> </a:t>
            </a:r>
            <a:r>
              <a:rPr lang="en-US" dirty="0" err="1"/>
              <a:t>trả</a:t>
            </a:r>
            <a:r>
              <a:rPr lang="en-US" dirty="0"/>
              <a:t> </a:t>
            </a:r>
            <a:r>
              <a:rPr lang="en-US" dirty="0" err="1"/>
              <a:t>về</a:t>
            </a:r>
            <a:r>
              <a:rPr lang="en-US" dirty="0"/>
              <a:t> model </a:t>
            </a:r>
            <a:r>
              <a:rPr lang="en-US" dirty="0" err="1"/>
              <a:t>và</a:t>
            </a:r>
            <a:r>
              <a:rPr lang="en-US" dirty="0"/>
              <a:t> view, model </a:t>
            </a:r>
            <a:r>
              <a:rPr lang="en-US" dirty="0" err="1"/>
              <a:t>làm</a:t>
            </a:r>
            <a:r>
              <a:rPr lang="en-US" dirty="0"/>
              <a:t> </a:t>
            </a:r>
            <a:r>
              <a:rPr lang="en-US" dirty="0" err="1"/>
              <a:t>một</a:t>
            </a:r>
            <a:r>
              <a:rPr lang="en-US" dirty="0"/>
              <a:t> Map </a:t>
            </a:r>
            <a:r>
              <a:rPr lang="en-US" dirty="0" err="1"/>
              <a:t>dùng</a:t>
            </a:r>
            <a:r>
              <a:rPr lang="en-US" dirty="0"/>
              <a:t> </a:t>
            </a:r>
            <a:r>
              <a:rPr lang="en-US" dirty="0" err="1"/>
              <a:t>để</a:t>
            </a:r>
            <a:r>
              <a:rPr lang="en-US" dirty="0"/>
              <a:t> </a:t>
            </a:r>
            <a:r>
              <a:rPr lang="en-US" dirty="0" err="1"/>
              <a:t>tay</a:t>
            </a:r>
            <a:r>
              <a:rPr lang="en-US" dirty="0"/>
              <a:t> </a:t>
            </a:r>
            <a:r>
              <a:rPr lang="en-US" dirty="0" err="1"/>
              <a:t>thế</a:t>
            </a:r>
            <a:r>
              <a:rPr lang="en-US" dirty="0"/>
              <a:t> </a:t>
            </a:r>
            <a:r>
              <a:rPr lang="en-US" dirty="0" err="1"/>
              <a:t>các</a:t>
            </a:r>
            <a:r>
              <a:rPr lang="en-US" dirty="0"/>
              <a:t> key </a:t>
            </a:r>
            <a:r>
              <a:rPr lang="en-US" dirty="0" err="1"/>
              <a:t>trên</a:t>
            </a:r>
            <a:r>
              <a:rPr lang="en-US" dirty="0"/>
              <a:t> view </a:t>
            </a:r>
            <a:r>
              <a:rPr lang="en-US" dirty="0" err="1"/>
              <a:t>bằng</a:t>
            </a:r>
            <a:r>
              <a:rPr lang="en-US" dirty="0"/>
              <a:t> </a:t>
            </a:r>
            <a:r>
              <a:rPr lang="en-US" dirty="0" err="1"/>
              <a:t>một</a:t>
            </a:r>
            <a:r>
              <a:rPr lang="en-US" dirty="0"/>
              <a:t> object </a:t>
            </a:r>
            <a:r>
              <a:rPr lang="en-US" dirty="0" err="1"/>
              <a:t>tương</a:t>
            </a:r>
            <a:r>
              <a:rPr lang="en-US" dirty="0"/>
              <a:t> </a:t>
            </a:r>
            <a:r>
              <a:rPr lang="en-US" dirty="0" err="1"/>
              <a:t>ứng</a:t>
            </a:r>
            <a:r>
              <a:rPr lang="en-US" dirty="0"/>
              <a:t>, view </a:t>
            </a:r>
            <a:r>
              <a:rPr lang="en-US" dirty="0" err="1"/>
              <a:t>là</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trang</a:t>
            </a:r>
            <a:r>
              <a:rPr lang="en-US" dirty="0"/>
              <a:t> front end </a:t>
            </a:r>
            <a:r>
              <a:rPr lang="en-US" dirty="0" err="1"/>
              <a:t>trong</a:t>
            </a:r>
            <a:r>
              <a:rPr lang="en-US" dirty="0"/>
              <a:t> project( View </a:t>
            </a:r>
            <a:r>
              <a:rPr lang="en-US" dirty="0" err="1"/>
              <a:t>resover</a:t>
            </a:r>
            <a:r>
              <a:rPr lang="en-US" dirty="0"/>
              <a:t>)</a:t>
            </a:r>
          </a:p>
          <a:p>
            <a:r>
              <a:rPr lang="en-US" dirty="0"/>
              <a:t>5.Dispatcher </a:t>
            </a:r>
            <a:r>
              <a:rPr lang="en-US" dirty="0" err="1"/>
              <a:t>severlet</a:t>
            </a:r>
            <a:r>
              <a:rPr lang="en-US" dirty="0"/>
              <a:t> </a:t>
            </a:r>
            <a:r>
              <a:rPr lang="en-US" dirty="0" err="1"/>
              <a:t>sẽ</a:t>
            </a:r>
            <a:r>
              <a:rPr lang="en-US" dirty="0"/>
              <a:t> </a:t>
            </a:r>
            <a:r>
              <a:rPr lang="en-US" dirty="0" err="1"/>
              <a:t>tìm</a:t>
            </a:r>
            <a:r>
              <a:rPr lang="en-US" dirty="0"/>
              <a:t> view </a:t>
            </a:r>
            <a:r>
              <a:rPr lang="en-US" dirty="0" err="1"/>
              <a:t>cho</a:t>
            </a:r>
            <a:r>
              <a:rPr lang="en-US" dirty="0"/>
              <a:t> model </a:t>
            </a:r>
            <a:r>
              <a:rPr lang="en-US" dirty="0" err="1"/>
              <a:t>vào</a:t>
            </a:r>
            <a:r>
              <a:rPr lang="en-US" dirty="0"/>
              <a:t> view , </a:t>
            </a:r>
            <a:r>
              <a:rPr lang="en-US" dirty="0" err="1"/>
              <a:t>thực</a:t>
            </a:r>
            <a:r>
              <a:rPr lang="en-US" dirty="0"/>
              <a:t> </a:t>
            </a:r>
            <a:r>
              <a:rPr lang="en-US" dirty="0" err="1"/>
              <a:t>thi</a:t>
            </a:r>
            <a:endParaRPr lang="en-US" dirty="0"/>
          </a:p>
          <a:p>
            <a:r>
              <a:rPr lang="en-US" dirty="0"/>
              <a:t>6.Dispatcher </a:t>
            </a:r>
            <a:r>
              <a:rPr lang="en-US" dirty="0" err="1"/>
              <a:t>severlet</a:t>
            </a:r>
            <a:r>
              <a:rPr lang="en-US" dirty="0"/>
              <a:t>  </a:t>
            </a:r>
            <a:r>
              <a:rPr lang="en-US" dirty="0" err="1"/>
              <a:t>sẽ</a:t>
            </a:r>
            <a:r>
              <a:rPr lang="en-US" dirty="0"/>
              <a:t> </a:t>
            </a:r>
            <a:r>
              <a:rPr lang="en-US" dirty="0" err="1"/>
              <a:t>respone</a:t>
            </a:r>
            <a:r>
              <a:rPr lang="en-US" dirty="0"/>
              <a:t> </a:t>
            </a:r>
            <a:r>
              <a:rPr lang="en-US" dirty="0" err="1"/>
              <a:t>lại</a:t>
            </a:r>
            <a:r>
              <a:rPr lang="en-US" dirty="0"/>
              <a:t> </a:t>
            </a:r>
            <a:r>
              <a:rPr lang="en-US" dirty="0" err="1"/>
              <a:t>một</a:t>
            </a:r>
            <a:r>
              <a:rPr lang="en-US" dirty="0"/>
              <a:t> http</a:t>
            </a:r>
          </a:p>
          <a:p>
            <a:endParaRPr lang="en-US" dirty="0"/>
          </a:p>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14</a:t>
            </a:fld>
            <a:endParaRPr lang="en-US"/>
          </a:p>
        </p:txBody>
      </p:sp>
    </p:spTree>
    <p:extLst>
      <p:ext uri="{BB962C8B-B14F-4D97-AF65-F5344CB8AC3E}">
        <p14:creationId xmlns:p14="http://schemas.microsoft.com/office/powerpoint/2010/main" val="88478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64E5-6599-0C3A-B14B-8716DF6EB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4AF1EB-214D-934B-C4A9-EF4BE429F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FE76E-991C-3C27-8DD7-85C3CD44E6FB}"/>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3C131D7E-ACFE-F1E4-C673-422E1587D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9A696-91D7-BBE4-1367-CB4B784834E2}"/>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9932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10A1-2BC8-3272-4FDA-CD0691E9F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C554E-A9DA-408F-6EFE-903845A7E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DC32F-BEC4-08DC-4B1D-1D2C9F198026}"/>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4ADB9E02-77AE-525D-CC3C-6AC5B0389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2A276-ACBD-769A-56DD-0E85C7A3E599}"/>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416631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104A9-6A4E-1B9C-F30A-F10D50B0C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92E10-A60F-25EC-CCE2-7E02F727F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5618B-5EE6-23E7-DAF2-EA044C0E425F}"/>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2995C41E-7135-F30A-62B4-F61E322B1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11CDD-861C-7666-1FCA-F89CA36FD38F}"/>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83345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ADFD-9ADB-4071-A9F8-B1C954CCB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891F7-8678-859D-2B36-5D167BFDF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19761-10D6-6989-0392-92E3E014CBD1}"/>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1CA41E98-B35E-8FD6-BD56-9FE654842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B78E0-6E87-683B-7F9D-D6B2A8672D0C}"/>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35593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6648-8A81-3C96-E528-C90AD37D9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62F1B-391E-60A4-7D55-939CCE6EB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1C4E3-C467-9AFB-032D-DD45EDB8EBA5}"/>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6446C2FF-ADDF-0EB8-41B1-FCDF66EB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337C5-94F1-D44E-1D89-C1E2C805DB61}"/>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5519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C3DF-B15C-DF8D-82CA-507CACF09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4AD-647B-BB88-560E-DF6ABB94FC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93C5B-B238-85D8-688B-3C05142A1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4FAB1-0149-26E7-4DEA-C25F3CF3265A}"/>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88C4DBB3-53C7-06DF-EECE-912C16415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8C10-5BF7-197D-228F-B24ED5210C65}"/>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8629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E274-9C56-B40E-A5C5-DA0304F0C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ABA2FB-14EE-1CBB-8594-3A84D54CB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4CC12-56FE-E64F-D157-4FB3321F4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7F0880-B787-71D3-B514-B131AE72A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52409-B93C-26DA-E806-287C53075A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96314C-F93C-56A8-89D1-359C8F4F58D3}"/>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8" name="Footer Placeholder 7">
            <a:extLst>
              <a:ext uri="{FF2B5EF4-FFF2-40B4-BE49-F238E27FC236}">
                <a16:creationId xmlns:a16="http://schemas.microsoft.com/office/drawing/2014/main" id="{97B50E59-C836-EBE5-5E86-6DACE00428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C8D4A0-77BC-CBEC-431F-9B864A79F60D}"/>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92536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9748-BB57-A9FD-F458-A041076184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24F1E-95A1-9791-6868-3A1A964AE955}"/>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4" name="Footer Placeholder 3">
            <a:extLst>
              <a:ext uri="{FF2B5EF4-FFF2-40B4-BE49-F238E27FC236}">
                <a16:creationId xmlns:a16="http://schemas.microsoft.com/office/drawing/2014/main" id="{3DB055B8-9435-FFF7-7BB9-7D7E85654D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07BF5-7477-A86B-24AC-84A7A100CF5E}"/>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07875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641BB-30B3-A143-FDCF-E9F244418DF4}"/>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3" name="Footer Placeholder 2">
            <a:extLst>
              <a:ext uri="{FF2B5EF4-FFF2-40B4-BE49-F238E27FC236}">
                <a16:creationId xmlns:a16="http://schemas.microsoft.com/office/drawing/2014/main" id="{42BB4BE3-5728-80A7-D5C7-EC4A4C7D9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FBCD5-A7B9-95F1-9E2D-468889553577}"/>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0632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B71E-E37F-7F9C-73C2-760C2402A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7F6B6-D714-D4CC-14B4-7256B076D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FACD8-DC89-85FE-2138-36202F48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CE925-D565-67E6-C375-D33FBCD175BA}"/>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230DFCA6-74B6-DEE6-B3B7-1637329C8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FCB75-2BBF-AEAE-31CE-4AFB7767DE7D}"/>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646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549F-F1B4-F797-5DE1-99A9848DE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7CCAB-0641-9895-C0E0-162671A82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B8F7B-54D6-B770-51E9-0F1AA30F9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BE8E0-455E-0680-22A1-F59DB0E02C49}"/>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9D9E63B5-714A-FD6C-4D21-874327DB1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3B5FB-560C-A9AF-41CE-0E4DFC5E2AF8}"/>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85881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51D13-CC80-D277-56A9-AA7339E98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3C2DC-9763-E025-8D28-D533F41F5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18B2B-87AD-9408-01C9-DAC72533C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1DDA4979-E3D0-169A-5B1F-0B9C885CF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23503-D14E-7E54-59A2-700568596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43E77-DCB8-4204-8941-5590385E5B31}" type="slidenum">
              <a:rPr lang="en-US" smtClean="0"/>
              <a:t>‹#›</a:t>
            </a:fld>
            <a:endParaRPr lang="en-US"/>
          </a:p>
        </p:txBody>
      </p:sp>
    </p:spTree>
    <p:extLst>
      <p:ext uri="{BB962C8B-B14F-4D97-AF65-F5344CB8AC3E}">
        <p14:creationId xmlns:p14="http://schemas.microsoft.com/office/powerpoint/2010/main" val="244571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pcoder.com/4200-cac-nguyen-ly-thiet-ke-huong-doi-tuong/#Single_responsibility_principle_SRP_8211Nguyen_ly_don_chuc_na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pcoder.com/4299-mot-so-nguyen-tac-dinh-luat-trong-lap-trinh/#Nguyen_tac_YAGN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A868-21ED-17C0-E7A0-2E4815FDC0E8}"/>
              </a:ext>
            </a:extLst>
          </p:cNvPr>
          <p:cNvSpPr>
            <a:spLocks noGrp="1"/>
          </p:cNvSpPr>
          <p:nvPr>
            <p:ph type="ctrTitle"/>
          </p:nvPr>
        </p:nvSpPr>
        <p:spPr/>
        <p:txBody>
          <a:bodyPr/>
          <a:lstStyle/>
          <a:p>
            <a:r>
              <a:rPr lang="en-US" dirty="0"/>
              <a:t>Spring</a:t>
            </a:r>
          </a:p>
        </p:txBody>
      </p:sp>
      <p:sp>
        <p:nvSpPr>
          <p:cNvPr id="3" name="Subtitle 2">
            <a:extLst>
              <a:ext uri="{FF2B5EF4-FFF2-40B4-BE49-F238E27FC236}">
                <a16:creationId xmlns:a16="http://schemas.microsoft.com/office/drawing/2014/main" id="{03D94FD0-F098-B489-D024-82E7866B34D8}"/>
              </a:ext>
            </a:extLst>
          </p:cNvPr>
          <p:cNvSpPr>
            <a:spLocks noGrp="1"/>
          </p:cNvSpPr>
          <p:nvPr>
            <p:ph type="subTitle" idx="1"/>
          </p:nvPr>
        </p:nvSpPr>
        <p:spPr/>
        <p:txBody>
          <a:bodyPr/>
          <a:lstStyle/>
          <a:p>
            <a:r>
              <a:rPr lang="en-US" dirty="0"/>
              <a:t>Lê </a:t>
            </a:r>
            <a:r>
              <a:rPr lang="en-US" dirty="0" err="1"/>
              <a:t>Trường</a:t>
            </a:r>
            <a:r>
              <a:rPr lang="en-US" dirty="0"/>
              <a:t> </a:t>
            </a:r>
            <a:r>
              <a:rPr lang="en-US" dirty="0" err="1"/>
              <a:t>Thịnh</a:t>
            </a:r>
            <a:endParaRPr lang="en-US" dirty="0"/>
          </a:p>
        </p:txBody>
      </p:sp>
    </p:spTree>
    <p:extLst>
      <p:ext uri="{BB962C8B-B14F-4D97-AF65-F5344CB8AC3E}">
        <p14:creationId xmlns:p14="http://schemas.microsoft.com/office/powerpoint/2010/main" val="211910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755A-3853-DCEB-D96B-0C4A032A3313}"/>
              </a:ext>
            </a:extLst>
          </p:cNvPr>
          <p:cNvSpPr>
            <a:spLocks noGrp="1"/>
          </p:cNvSpPr>
          <p:nvPr>
            <p:ph type="title"/>
          </p:nvPr>
        </p:nvSpPr>
        <p:spPr/>
        <p:txBody>
          <a:bodyPr/>
          <a:lstStyle/>
          <a:p>
            <a:r>
              <a:rPr lang="en-US" dirty="0" err="1"/>
              <a:t>Autowire</a:t>
            </a:r>
            <a:r>
              <a:rPr lang="en-US" dirty="0"/>
              <a:t> mode</a:t>
            </a:r>
          </a:p>
        </p:txBody>
      </p:sp>
      <p:graphicFrame>
        <p:nvGraphicFramePr>
          <p:cNvPr id="6" name="Content Placeholder 5">
            <a:extLst>
              <a:ext uri="{FF2B5EF4-FFF2-40B4-BE49-F238E27FC236}">
                <a16:creationId xmlns:a16="http://schemas.microsoft.com/office/drawing/2014/main" id="{75EF3075-5129-FBC6-C56C-E6636018C104}"/>
              </a:ext>
            </a:extLst>
          </p:cNvPr>
          <p:cNvGraphicFramePr>
            <a:graphicFrameLocks noGrp="1"/>
          </p:cNvGraphicFramePr>
          <p:nvPr>
            <p:ph idx="1"/>
            <p:extLst>
              <p:ext uri="{D42A27DB-BD31-4B8C-83A1-F6EECF244321}">
                <p14:modId xmlns:p14="http://schemas.microsoft.com/office/powerpoint/2010/main" val="2502480233"/>
              </p:ext>
            </p:extLst>
          </p:nvPr>
        </p:nvGraphicFramePr>
        <p:xfrm>
          <a:off x="1502608" y="1940294"/>
          <a:ext cx="9186784" cy="4443575"/>
        </p:xfrm>
        <a:graphic>
          <a:graphicData uri="http://schemas.openxmlformats.org/drawingml/2006/table">
            <a:tbl>
              <a:tblPr>
                <a:tableStyleId>{2D5ABB26-0587-4C30-8999-92F81FD0307C}</a:tableStyleId>
              </a:tblPr>
              <a:tblGrid>
                <a:gridCol w="4593392">
                  <a:extLst>
                    <a:ext uri="{9D8B030D-6E8A-4147-A177-3AD203B41FA5}">
                      <a16:colId xmlns:a16="http://schemas.microsoft.com/office/drawing/2014/main" val="1537672868"/>
                    </a:ext>
                  </a:extLst>
                </a:gridCol>
                <a:gridCol w="4593392">
                  <a:extLst>
                    <a:ext uri="{9D8B030D-6E8A-4147-A177-3AD203B41FA5}">
                      <a16:colId xmlns:a16="http://schemas.microsoft.com/office/drawing/2014/main" val="2800225709"/>
                    </a:ext>
                  </a:extLst>
                </a:gridCol>
              </a:tblGrid>
              <a:tr h="255961">
                <a:tc>
                  <a:txBody>
                    <a:bodyPr/>
                    <a:lstStyle/>
                    <a:p>
                      <a:pPr algn="l" fontAlgn="t"/>
                      <a:endParaRPr lang="en-US" sz="1300" dirty="0">
                        <a:effectLst/>
                      </a:endParaRPr>
                    </a:p>
                  </a:txBody>
                  <a:tcPr marL="63990" marR="63990" marT="31995" marB="31995"/>
                </a:tc>
                <a:tc>
                  <a:txBody>
                    <a:bodyPr/>
                    <a:lstStyle/>
                    <a:p>
                      <a:pPr algn="l" fontAlgn="t"/>
                      <a:endParaRPr lang="en-US" sz="1300" dirty="0">
                        <a:effectLst/>
                      </a:endParaRPr>
                    </a:p>
                  </a:txBody>
                  <a:tcPr marL="63990" marR="63990" marT="31995" marB="31995"/>
                </a:tc>
                <a:extLst>
                  <a:ext uri="{0D108BD9-81ED-4DB2-BD59-A6C34878D82A}">
                    <a16:rowId xmlns:a16="http://schemas.microsoft.com/office/drawing/2014/main" val="4254912791"/>
                  </a:ext>
                </a:extLst>
              </a:tr>
              <a:tr h="1023844">
                <a:tc>
                  <a:txBody>
                    <a:bodyPr/>
                    <a:lstStyle/>
                    <a:p>
                      <a:pPr algn="l" fontAlgn="t"/>
                      <a:r>
                        <a:rPr lang="en-US" sz="1300" dirty="0">
                          <a:effectLst/>
                        </a:rPr>
                        <a:t>no</a:t>
                      </a:r>
                    </a:p>
                  </a:txBody>
                  <a:tcPr marL="63990" marR="63990" marT="31995" marB="31995"/>
                </a:tc>
                <a:tc>
                  <a:txBody>
                    <a:bodyPr/>
                    <a:lstStyle/>
                    <a:p>
                      <a:pPr algn="l" fontAlgn="t"/>
                      <a:r>
                        <a:rPr lang="en-US" sz="1300" dirty="0">
                          <a:effectLst/>
                        </a:rPr>
                        <a:t>(Default) No </a:t>
                      </a:r>
                      <a:r>
                        <a:rPr lang="en-US" sz="1300" dirty="0" err="1">
                          <a:effectLst/>
                        </a:rPr>
                        <a:t>autowiring</a:t>
                      </a:r>
                      <a:r>
                        <a:rPr lang="en-US" sz="1300" dirty="0">
                          <a:effectLst/>
                        </a:rPr>
                        <a:t>. Bean references must be defined by ref elements. Changing the default setting is not recommended for larger deployments, because specifying collaborators explicitly gives greater control and clarity. To some extent, it documents the structure of a system.</a:t>
                      </a:r>
                    </a:p>
                  </a:txBody>
                  <a:tcPr marL="63990" marR="63990" marT="31995" marB="31995"/>
                </a:tc>
                <a:extLst>
                  <a:ext uri="{0D108BD9-81ED-4DB2-BD59-A6C34878D82A}">
                    <a16:rowId xmlns:a16="http://schemas.microsoft.com/office/drawing/2014/main" val="3072585749"/>
                  </a:ext>
                </a:extLst>
              </a:tr>
              <a:tr h="1215815">
                <a:tc>
                  <a:txBody>
                    <a:bodyPr/>
                    <a:lstStyle/>
                    <a:p>
                      <a:pPr algn="l" fontAlgn="t"/>
                      <a:r>
                        <a:rPr lang="en-US" sz="1300" dirty="0" err="1">
                          <a:effectLst/>
                        </a:rPr>
                        <a:t>byName</a:t>
                      </a:r>
                      <a:endParaRPr lang="en-US" sz="1300" dirty="0">
                        <a:effectLst/>
                      </a:endParaRPr>
                    </a:p>
                  </a:txBody>
                  <a:tcPr marL="63990" marR="63990" marT="31995" marB="31995"/>
                </a:tc>
                <a:tc>
                  <a:txBody>
                    <a:bodyPr/>
                    <a:lstStyle/>
                    <a:p>
                      <a:pPr algn="l" fontAlgn="t"/>
                      <a:r>
                        <a:rPr lang="en-US" sz="1300">
                          <a:effectLst/>
                        </a:rPr>
                        <a:t>Autowiring by property name. Spring looks for a bean with the same name as the property that needs to be autowired. For example, if a bean definition is set to autowire by name and it contains a master property (that is, it has a setMaster(..) method), Spring looks for a bean definition named master and uses it to set the property.</a:t>
                      </a:r>
                    </a:p>
                  </a:txBody>
                  <a:tcPr marL="63990" marR="63990" marT="31995" marB="31995"/>
                </a:tc>
                <a:extLst>
                  <a:ext uri="{0D108BD9-81ED-4DB2-BD59-A6C34878D82A}">
                    <a16:rowId xmlns:a16="http://schemas.microsoft.com/office/drawing/2014/main" val="1783392380"/>
                  </a:ext>
                </a:extLst>
              </a:tr>
              <a:tr h="1215815">
                <a:tc>
                  <a:txBody>
                    <a:bodyPr/>
                    <a:lstStyle/>
                    <a:p>
                      <a:pPr algn="l" fontAlgn="t"/>
                      <a:r>
                        <a:rPr lang="en-US" sz="1300">
                          <a:effectLst/>
                        </a:rPr>
                        <a:t>byType</a:t>
                      </a:r>
                    </a:p>
                  </a:txBody>
                  <a:tcPr marL="63990" marR="63990" marT="31995" marB="31995"/>
                </a:tc>
                <a:tc>
                  <a:txBody>
                    <a:bodyPr/>
                    <a:lstStyle/>
                    <a:p>
                      <a:pPr algn="l" fontAlgn="t"/>
                      <a:r>
                        <a:rPr lang="en-US" sz="1300">
                          <a:effectLst/>
                        </a:rPr>
                        <a:t>Lets a property be autowired if exactly one bean of the property type exists in the container. If more than one exists, a fatal exception is thrown, which indicates that you may not use byType autowiring for that bean. If there are no matching beans, nothing happens (the property is not set).</a:t>
                      </a:r>
                    </a:p>
                  </a:txBody>
                  <a:tcPr marL="63990" marR="63990" marT="31995" marB="31995"/>
                </a:tc>
                <a:extLst>
                  <a:ext uri="{0D108BD9-81ED-4DB2-BD59-A6C34878D82A}">
                    <a16:rowId xmlns:a16="http://schemas.microsoft.com/office/drawing/2014/main" val="4121698196"/>
                  </a:ext>
                </a:extLst>
              </a:tr>
              <a:tr h="639903">
                <a:tc>
                  <a:txBody>
                    <a:bodyPr/>
                    <a:lstStyle/>
                    <a:p>
                      <a:pPr algn="l" fontAlgn="t"/>
                      <a:r>
                        <a:rPr lang="en-US" sz="1300">
                          <a:effectLst/>
                        </a:rPr>
                        <a:t>constructor</a:t>
                      </a:r>
                    </a:p>
                  </a:txBody>
                  <a:tcPr marL="63990" marR="63990" marT="31995" marB="31995"/>
                </a:tc>
                <a:tc>
                  <a:txBody>
                    <a:bodyPr/>
                    <a:lstStyle/>
                    <a:p>
                      <a:pPr algn="l" fontAlgn="t"/>
                      <a:r>
                        <a:rPr lang="en-US" sz="1300" dirty="0">
                          <a:effectLst/>
                        </a:rPr>
                        <a:t>Analogous to </a:t>
                      </a:r>
                      <a:r>
                        <a:rPr lang="en-US" sz="1300" dirty="0" err="1">
                          <a:effectLst/>
                        </a:rPr>
                        <a:t>byType</a:t>
                      </a:r>
                      <a:r>
                        <a:rPr lang="en-US" sz="1300" dirty="0">
                          <a:effectLst/>
                        </a:rPr>
                        <a:t> but applies to constructor arguments. If there is not exactly one bean of the constructor argument type in the container, a fatal error is raised.</a:t>
                      </a:r>
                    </a:p>
                  </a:txBody>
                  <a:tcPr marL="63990" marR="63990" marT="31995" marB="31995"/>
                </a:tc>
                <a:extLst>
                  <a:ext uri="{0D108BD9-81ED-4DB2-BD59-A6C34878D82A}">
                    <a16:rowId xmlns:a16="http://schemas.microsoft.com/office/drawing/2014/main" val="808952584"/>
                  </a:ext>
                </a:extLst>
              </a:tr>
            </a:tbl>
          </a:graphicData>
        </a:graphic>
      </p:graphicFrame>
    </p:spTree>
    <p:extLst>
      <p:ext uri="{BB962C8B-B14F-4D97-AF65-F5344CB8AC3E}">
        <p14:creationId xmlns:p14="http://schemas.microsoft.com/office/powerpoint/2010/main" val="7400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CAEC-DD33-4A3E-1F96-80C66FA4F5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66AF53-3F6A-495E-FC31-C8E4E46E4207}"/>
              </a:ext>
            </a:extLst>
          </p:cNvPr>
          <p:cNvSpPr>
            <a:spLocks noGrp="1"/>
          </p:cNvSpPr>
          <p:nvPr>
            <p:ph idx="1"/>
          </p:nvPr>
        </p:nvSpPr>
        <p:spPr/>
        <p:txBody>
          <a:bodyPr>
            <a:normAutofit fontScale="85000" lnSpcReduction="20000"/>
          </a:bodyPr>
          <a:lstStyle/>
          <a:p>
            <a:pPr marL="0" indent="0">
              <a:buNone/>
            </a:pPr>
            <a:r>
              <a:rPr lang="en-US" dirty="0"/>
              <a:t>	&lt;bean id="</a:t>
            </a:r>
            <a:r>
              <a:rPr lang="en-US" dirty="0" err="1"/>
              <a:t>myService</a:t>
            </a:r>
            <a:r>
              <a:rPr lang="en-US" dirty="0"/>
              <a:t>" class="</a:t>
            </a:r>
            <a:r>
              <a:rPr lang="en-US" dirty="0" err="1"/>
              <a:t>training.entities.MyService</a:t>
            </a:r>
            <a:r>
              <a:rPr lang="en-US" dirty="0"/>
              <a:t>"</a:t>
            </a:r>
          </a:p>
          <a:p>
            <a:pPr marL="0" indent="0">
              <a:buNone/>
            </a:pPr>
            <a:r>
              <a:rPr lang="en-US" dirty="0"/>
              <a:t>		</a:t>
            </a:r>
            <a:r>
              <a:rPr lang="en-US" dirty="0" err="1"/>
              <a:t>autowire</a:t>
            </a:r>
            <a:r>
              <a:rPr lang="en-US" dirty="0"/>
              <a:t>="</a:t>
            </a:r>
            <a:r>
              <a:rPr lang="en-US" dirty="0" err="1"/>
              <a:t>byName</a:t>
            </a:r>
            <a:r>
              <a:rPr lang="en-US" dirty="0"/>
              <a:t>"&gt;</a:t>
            </a:r>
          </a:p>
          <a:p>
            <a:pPr marL="0" indent="0">
              <a:buNone/>
            </a:pPr>
            <a:r>
              <a:rPr lang="en-US" dirty="0"/>
              <a:t>	&lt;/bean&gt;</a:t>
            </a:r>
          </a:p>
          <a:p>
            <a:pPr marL="0" indent="0">
              <a:buNone/>
            </a:pPr>
            <a:endParaRPr lang="en-US" dirty="0"/>
          </a:p>
          <a:p>
            <a:pPr marL="0" indent="0">
              <a:buNone/>
            </a:pPr>
            <a:r>
              <a:rPr lang="en-US" dirty="0"/>
              <a:t>	&lt;bean id="</a:t>
            </a:r>
            <a:r>
              <a:rPr lang="en-US" dirty="0" err="1"/>
              <a:t>dataService</a:t>
            </a:r>
            <a:r>
              <a:rPr lang="en-US" dirty="0"/>
              <a:t>" class="</a:t>
            </a:r>
            <a:r>
              <a:rPr lang="en-US" dirty="0" err="1"/>
              <a:t>training.entities.DataService</a:t>
            </a:r>
            <a:r>
              <a:rPr lang="en-US" dirty="0"/>
              <a:t>"&gt;</a:t>
            </a:r>
          </a:p>
          <a:p>
            <a:pPr marL="0" indent="0">
              <a:buNone/>
            </a:pPr>
            <a:r>
              <a:rPr lang="en-US" dirty="0"/>
              <a:t>		&lt;property  name="name" value="AWS"&gt;&lt;/property&gt;</a:t>
            </a:r>
          </a:p>
          <a:p>
            <a:pPr marL="0" indent="0">
              <a:buNone/>
            </a:pPr>
            <a:r>
              <a:rPr lang="en-US" dirty="0"/>
              <a:t>	&lt;/bean&gt;</a:t>
            </a:r>
          </a:p>
          <a:p>
            <a:pPr marL="0" indent="0">
              <a:buNone/>
            </a:pPr>
            <a:r>
              <a:rPr lang="en-US" dirty="0"/>
              <a:t>	&lt;bean id="dataServicev1" class="</a:t>
            </a:r>
            <a:r>
              <a:rPr lang="en-US" dirty="0" err="1"/>
              <a:t>training.entities.DataService</a:t>
            </a:r>
            <a:r>
              <a:rPr lang="en-US" dirty="0"/>
              <a:t>"&gt;</a:t>
            </a:r>
          </a:p>
          <a:p>
            <a:pPr marL="0" indent="0">
              <a:buNone/>
            </a:pPr>
            <a:r>
              <a:rPr lang="en-US" dirty="0"/>
              <a:t>		&lt;property name="name" value="Azure"&gt;&lt;/property&gt;</a:t>
            </a:r>
          </a:p>
          <a:p>
            <a:pPr marL="0" indent="0">
              <a:buNone/>
            </a:pPr>
            <a:endParaRPr lang="en-US" dirty="0"/>
          </a:p>
          <a:p>
            <a:pPr marL="0" indent="0">
              <a:buNone/>
            </a:pPr>
            <a:r>
              <a:rPr lang="en-US" dirty="0"/>
              <a:t>	&lt;/bean&gt;</a:t>
            </a:r>
          </a:p>
        </p:txBody>
      </p:sp>
    </p:spTree>
    <p:extLst>
      <p:ext uri="{BB962C8B-B14F-4D97-AF65-F5344CB8AC3E}">
        <p14:creationId xmlns:p14="http://schemas.microsoft.com/office/powerpoint/2010/main" val="34251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A168-A5BA-9E14-0A92-ABE7F365BD45}"/>
              </a:ext>
            </a:extLst>
          </p:cNvPr>
          <p:cNvSpPr>
            <a:spLocks noGrp="1"/>
          </p:cNvSpPr>
          <p:nvPr>
            <p:ph type="title"/>
          </p:nvPr>
        </p:nvSpPr>
        <p:spPr/>
        <p:txBody>
          <a:bodyPr/>
          <a:lstStyle/>
          <a:p>
            <a:r>
              <a:rPr lang="en-US" dirty="0"/>
              <a:t>MVC</a:t>
            </a:r>
          </a:p>
        </p:txBody>
      </p:sp>
      <p:pic>
        <p:nvPicPr>
          <p:cNvPr id="2050" name="Picture 2" descr="MVC - MDN Web Docs Glossary: Definitions of Web-related terms | MDN">
            <a:extLst>
              <a:ext uri="{FF2B5EF4-FFF2-40B4-BE49-F238E27FC236}">
                <a16:creationId xmlns:a16="http://schemas.microsoft.com/office/drawing/2014/main" id="{2986B1CB-CE1B-86EF-9380-494DFE5B01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10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B6A8-C161-B843-1FA1-46C904FCDA48}"/>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9122FCF7-5466-B397-745A-3D4B0C25213B}"/>
              </a:ext>
            </a:extLst>
          </p:cNvPr>
          <p:cNvSpPr>
            <a:spLocks noGrp="1"/>
          </p:cNvSpPr>
          <p:nvPr>
            <p:ph idx="1"/>
          </p:nvPr>
        </p:nvSpPr>
        <p:spPr/>
        <p:txBody>
          <a:bodyPr/>
          <a:lstStyle/>
          <a:p>
            <a:pPr marL="0" indent="0">
              <a:buNone/>
            </a:pPr>
            <a:r>
              <a:rPr lang="en-US" dirty="0"/>
              <a:t>Pros</a:t>
            </a:r>
          </a:p>
          <a:p>
            <a:r>
              <a:rPr lang="en-US" dirty="0"/>
              <a:t>Development of the application becomes fast.</a:t>
            </a:r>
          </a:p>
          <a:p>
            <a:r>
              <a:rPr lang="en-US" dirty="0"/>
              <a:t>Easy for multiple developers to collaborate and work together.</a:t>
            </a:r>
          </a:p>
          <a:p>
            <a:r>
              <a:rPr lang="en-US" b="0" i="0" dirty="0">
                <a:effectLst/>
                <a:latin typeface="libre franklin"/>
              </a:rPr>
              <a:t>Easier to Update the application.</a:t>
            </a:r>
          </a:p>
          <a:p>
            <a:r>
              <a:rPr lang="en-US" b="0" i="0" dirty="0">
                <a:effectLst/>
                <a:latin typeface="libre franklin"/>
              </a:rPr>
              <a:t>Cons:</a:t>
            </a:r>
          </a:p>
          <a:p>
            <a:r>
              <a:rPr lang="en-US" dirty="0">
                <a:latin typeface="libre franklin"/>
              </a:rPr>
              <a:t>Increase complex when introduce </a:t>
            </a:r>
          </a:p>
          <a:p>
            <a:r>
              <a:rPr lang="en-US" dirty="0">
                <a:latin typeface="libre franklin"/>
              </a:rPr>
              <a:t>3 Layer not fully de-</a:t>
            </a:r>
            <a:r>
              <a:rPr lang="en-US" b="0" i="0" dirty="0">
                <a:effectLst/>
                <a:latin typeface="-apple-system"/>
              </a:rPr>
              <a:t>coupled from another</a:t>
            </a:r>
            <a:endParaRPr lang="en-US" b="0" i="0" dirty="0">
              <a:effectLst/>
              <a:latin typeface="libre franklin"/>
            </a:endParaRPr>
          </a:p>
          <a:p>
            <a:r>
              <a:rPr lang="en-US" b="0" i="0" dirty="0">
                <a:effectLst/>
                <a:latin typeface="-apple-system"/>
              </a:rPr>
              <a:t>MVC can lead to tightly coupled components</a:t>
            </a:r>
            <a:endParaRPr lang="en-US" b="0" i="0" dirty="0">
              <a:effectLst/>
              <a:latin typeface="libre franklin"/>
            </a:endParaRPr>
          </a:p>
          <a:p>
            <a:endParaRPr lang="en-US" dirty="0"/>
          </a:p>
        </p:txBody>
      </p:sp>
    </p:spTree>
    <p:extLst>
      <p:ext uri="{BB962C8B-B14F-4D97-AF65-F5344CB8AC3E}">
        <p14:creationId xmlns:p14="http://schemas.microsoft.com/office/powerpoint/2010/main" val="326705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7D22-98D3-D348-7937-187AFA9D23C6}"/>
              </a:ext>
            </a:extLst>
          </p:cNvPr>
          <p:cNvSpPr>
            <a:spLocks noGrp="1"/>
          </p:cNvSpPr>
          <p:nvPr>
            <p:ph type="title"/>
          </p:nvPr>
        </p:nvSpPr>
        <p:spPr/>
        <p:txBody>
          <a:bodyPr/>
          <a:lstStyle/>
          <a:p>
            <a:r>
              <a:rPr lang="en-US" b="0" i="0" dirty="0">
                <a:effectLst/>
                <a:latin typeface="erdana"/>
              </a:rPr>
              <a:t>Spring Web MVC</a:t>
            </a:r>
            <a:br>
              <a:rPr lang="en-US" b="0" i="0" dirty="0">
                <a:effectLst/>
                <a:latin typeface="erdana"/>
              </a:rPr>
            </a:br>
            <a:endParaRPr lang="en-US" dirty="0"/>
          </a:p>
        </p:txBody>
      </p:sp>
      <p:pic>
        <p:nvPicPr>
          <p:cNvPr id="2050" name="Picture 2" descr="Spring MVC Tutorial">
            <a:extLst>
              <a:ext uri="{FF2B5EF4-FFF2-40B4-BE49-F238E27FC236}">
                <a16:creationId xmlns:a16="http://schemas.microsoft.com/office/drawing/2014/main" id="{39B3BC70-BBF5-9B42-CED8-205333AEDD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39409" y="1027906"/>
            <a:ext cx="5734850" cy="355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C9F9-9384-12CD-AA9B-8ECD5672B5FA}"/>
              </a:ext>
            </a:extLst>
          </p:cNvPr>
          <p:cNvSpPr>
            <a:spLocks noGrp="1"/>
          </p:cNvSpPr>
          <p:nvPr>
            <p:ph type="title"/>
          </p:nvPr>
        </p:nvSpPr>
        <p:spPr/>
        <p:txBody>
          <a:bodyPr/>
          <a:lstStyle/>
          <a:p>
            <a:r>
              <a:rPr lang="en-US" dirty="0"/>
              <a:t>Spring AOP </a:t>
            </a:r>
          </a:p>
        </p:txBody>
      </p:sp>
      <p:sp>
        <p:nvSpPr>
          <p:cNvPr id="3" name="Content Placeholder 2">
            <a:extLst>
              <a:ext uri="{FF2B5EF4-FFF2-40B4-BE49-F238E27FC236}">
                <a16:creationId xmlns:a16="http://schemas.microsoft.com/office/drawing/2014/main" id="{3129963F-C264-21A1-7F27-69C3441DF2D9}"/>
              </a:ext>
            </a:extLst>
          </p:cNvPr>
          <p:cNvSpPr>
            <a:spLocks noGrp="1"/>
          </p:cNvSpPr>
          <p:nvPr>
            <p:ph idx="1"/>
          </p:nvPr>
        </p:nvSpPr>
        <p:spPr/>
        <p:txBody>
          <a:bodyPr/>
          <a:lstStyle/>
          <a:p>
            <a:r>
              <a:rPr lang="en-US" dirty="0"/>
              <a:t>Programing pattern</a:t>
            </a:r>
          </a:p>
          <a:p>
            <a:r>
              <a:rPr lang="en-US" dirty="0"/>
              <a:t>extends OOP</a:t>
            </a:r>
          </a:p>
          <a:p>
            <a:r>
              <a:rPr lang="en-US" dirty="0"/>
              <a:t>enables modularization of crosscutting concerns</a:t>
            </a:r>
          </a:p>
          <a:p>
            <a:r>
              <a:rPr lang="en-US" dirty="0"/>
              <a:t>is second heart of Spring Framework</a:t>
            </a:r>
          </a:p>
        </p:txBody>
      </p:sp>
    </p:spTree>
    <p:extLst>
      <p:ext uri="{BB962C8B-B14F-4D97-AF65-F5344CB8AC3E}">
        <p14:creationId xmlns:p14="http://schemas.microsoft.com/office/powerpoint/2010/main" val="313329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1EDD-0E53-CDCC-82CA-D2886FE20128}"/>
              </a:ext>
            </a:extLst>
          </p:cNvPr>
          <p:cNvSpPr>
            <a:spLocks noGrp="1"/>
          </p:cNvSpPr>
          <p:nvPr>
            <p:ph type="title"/>
          </p:nvPr>
        </p:nvSpPr>
        <p:spPr/>
        <p:txBody>
          <a:bodyPr/>
          <a:lstStyle/>
          <a:p>
            <a:r>
              <a:rPr lang="en-US" dirty="0"/>
              <a:t>Crosscutting - concern</a:t>
            </a:r>
          </a:p>
        </p:txBody>
      </p:sp>
      <p:sp>
        <p:nvSpPr>
          <p:cNvPr id="3" name="Content Placeholder 2">
            <a:extLst>
              <a:ext uri="{FF2B5EF4-FFF2-40B4-BE49-F238E27FC236}">
                <a16:creationId xmlns:a16="http://schemas.microsoft.com/office/drawing/2014/main" id="{55FA79E4-FFD2-4131-931D-1B781A91B6A9}"/>
              </a:ext>
            </a:extLst>
          </p:cNvPr>
          <p:cNvSpPr>
            <a:spLocks noGrp="1"/>
          </p:cNvSpPr>
          <p:nvPr>
            <p:ph idx="1"/>
          </p:nvPr>
        </p:nvSpPr>
        <p:spPr/>
        <p:txBody>
          <a:bodyPr/>
          <a:lstStyle/>
          <a:p>
            <a:pPr algn="l">
              <a:buFont typeface="Arial" panose="020B0604020202020204" pitchFamily="34" charset="0"/>
              <a:buChar char="•"/>
            </a:pPr>
            <a:r>
              <a:rPr lang="en-US" b="0" i="0" dirty="0">
                <a:solidFill>
                  <a:srgbClr val="555555"/>
                </a:solidFill>
                <a:effectLst/>
                <a:latin typeface="Lora"/>
              </a:rPr>
              <a:t>Logging</a:t>
            </a:r>
          </a:p>
          <a:p>
            <a:pPr algn="l">
              <a:buFont typeface="Arial" panose="020B0604020202020204" pitchFamily="34" charset="0"/>
              <a:buChar char="•"/>
            </a:pPr>
            <a:r>
              <a:rPr lang="en-US" b="0" i="0" dirty="0">
                <a:solidFill>
                  <a:srgbClr val="555555"/>
                </a:solidFill>
                <a:effectLst/>
                <a:latin typeface="Lora"/>
              </a:rPr>
              <a:t>Monitor</a:t>
            </a:r>
          </a:p>
          <a:p>
            <a:pPr algn="l">
              <a:buFont typeface="Arial" panose="020B0604020202020204" pitchFamily="34" charset="0"/>
              <a:buChar char="•"/>
            </a:pPr>
            <a:r>
              <a:rPr lang="en-US" b="0" i="0" dirty="0">
                <a:solidFill>
                  <a:srgbClr val="555555"/>
                </a:solidFill>
                <a:effectLst/>
                <a:latin typeface="Lora"/>
              </a:rPr>
              <a:t>Access control</a:t>
            </a:r>
          </a:p>
          <a:p>
            <a:pPr algn="l">
              <a:buFont typeface="Arial" panose="020B0604020202020204" pitchFamily="34" charset="0"/>
              <a:buChar char="•"/>
            </a:pPr>
            <a:r>
              <a:rPr lang="en-US" b="0" i="0" dirty="0">
                <a:solidFill>
                  <a:srgbClr val="555555"/>
                </a:solidFill>
                <a:effectLst/>
                <a:latin typeface="Lora"/>
              </a:rPr>
              <a:t>Error handling</a:t>
            </a:r>
          </a:p>
          <a:p>
            <a:pPr algn="l">
              <a:buFont typeface="Arial" panose="020B0604020202020204" pitchFamily="34" charset="0"/>
              <a:buChar char="•"/>
            </a:pPr>
            <a:r>
              <a:rPr lang="en-US" b="0" i="0" dirty="0">
                <a:solidFill>
                  <a:srgbClr val="555555"/>
                </a:solidFill>
                <a:effectLst/>
                <a:latin typeface="Lora"/>
              </a:rPr>
              <a:t>Input/output validation</a:t>
            </a:r>
          </a:p>
          <a:p>
            <a:endParaRPr lang="en-US" dirty="0"/>
          </a:p>
        </p:txBody>
      </p:sp>
      <p:pic>
        <p:nvPicPr>
          <p:cNvPr id="3074" name="Picture 2" descr="ee-cross-layer-aop">
            <a:extLst>
              <a:ext uri="{FF2B5EF4-FFF2-40B4-BE49-F238E27FC236}">
                <a16:creationId xmlns:a16="http://schemas.microsoft.com/office/drawing/2014/main" id="{75C900BA-9621-8548-C744-10A1A927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983" y="1496441"/>
            <a:ext cx="66762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4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F0AF-0ECE-221F-A2AB-E830143DFB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40B2B1-3144-15DD-8C64-9E8242AA0C58}"/>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join point</a:t>
            </a:r>
            <a:r>
              <a:rPr lang="en-US" b="0" i="0" dirty="0">
                <a:solidFill>
                  <a:srgbClr val="000000"/>
                </a:solidFill>
                <a:effectLst/>
                <a:latin typeface="Times New Roman" panose="02020603050405020304" pitchFamily="18" charset="0"/>
              </a:rPr>
              <a:t> - any identifiable places in the program</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pointcut</a:t>
            </a:r>
            <a:r>
              <a:rPr lang="en-US" b="0" i="0" dirty="0">
                <a:solidFill>
                  <a:srgbClr val="000000"/>
                </a:solidFill>
                <a:effectLst/>
                <a:latin typeface="Times New Roman" panose="02020603050405020304" pitchFamily="18" charset="0"/>
              </a:rPr>
              <a:t> - defined collection of join points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advice</a:t>
            </a:r>
            <a:r>
              <a:rPr lang="en-US" b="0" i="0" dirty="0">
                <a:solidFill>
                  <a:srgbClr val="000000"/>
                </a:solidFill>
                <a:effectLst/>
                <a:latin typeface="Times New Roman" panose="02020603050405020304" pitchFamily="18" charset="0"/>
              </a:rPr>
              <a:t> - logic implementation executed before, after or instead of reaching pointcut</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aspect</a:t>
            </a:r>
            <a:r>
              <a:rPr lang="en-US" b="0" i="0" dirty="0">
                <a:solidFill>
                  <a:srgbClr val="000000"/>
                </a:solidFill>
                <a:effectLst/>
                <a:latin typeface="Times New Roman" panose="02020603050405020304" pitchFamily="18" charset="0"/>
              </a:rPr>
              <a:t> - combination of advices and pointcuts; decides what should be executed in which place</a:t>
            </a:r>
          </a:p>
          <a:p>
            <a:endParaRPr lang="en-US" dirty="0"/>
          </a:p>
        </p:txBody>
      </p:sp>
    </p:spTree>
    <p:extLst>
      <p:ext uri="{BB962C8B-B14F-4D97-AF65-F5344CB8AC3E}">
        <p14:creationId xmlns:p14="http://schemas.microsoft.com/office/powerpoint/2010/main" val="154929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D150-7F08-7D34-6ED9-F882177F5EF9}"/>
              </a:ext>
            </a:extLst>
          </p:cNvPr>
          <p:cNvSpPr>
            <a:spLocks noGrp="1"/>
          </p:cNvSpPr>
          <p:nvPr>
            <p:ph type="title"/>
          </p:nvPr>
        </p:nvSpPr>
        <p:spPr/>
        <p:txBody>
          <a:bodyPr/>
          <a:lstStyle/>
          <a:p>
            <a:endParaRPr lang="en-US"/>
          </a:p>
        </p:txBody>
      </p:sp>
      <p:pic>
        <p:nvPicPr>
          <p:cNvPr id="4098" name="Picture 2" descr="aop vs oop">
            <a:extLst>
              <a:ext uri="{FF2B5EF4-FFF2-40B4-BE49-F238E27FC236}">
                <a16:creationId xmlns:a16="http://schemas.microsoft.com/office/drawing/2014/main" id="{96659A1C-2857-D5F2-C7BF-BE64867F0F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6925" y="2177256"/>
            <a:ext cx="80581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56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E65-4498-F260-2268-FF868CF481D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CFFC8AC-58B8-F783-F651-2B4FBE28DA89}"/>
              </a:ext>
            </a:extLst>
          </p:cNvPr>
          <p:cNvSpPr>
            <a:spLocks noGrp="1"/>
          </p:cNvSpPr>
          <p:nvPr>
            <p:ph idx="1"/>
          </p:nvPr>
        </p:nvSpPr>
        <p:spPr/>
        <p:txBody>
          <a:bodyPr>
            <a:normAutofit fontScale="62500" lnSpcReduction="20000"/>
          </a:bodyPr>
          <a:lstStyle/>
          <a:p>
            <a:pPr algn="l"/>
            <a:r>
              <a:rPr lang="vi-VN" b="1" i="0" dirty="0">
                <a:solidFill>
                  <a:srgbClr val="484848"/>
                </a:solidFill>
                <a:effectLst/>
                <a:latin typeface="Open Sans"/>
              </a:rPr>
              <a:t>Lợi ích của AOP là gì?</a:t>
            </a:r>
          </a:p>
          <a:p>
            <a:pPr algn="l">
              <a:buFont typeface="Arial" panose="020B0604020202020204" pitchFamily="34" charset="0"/>
              <a:buChar char="•"/>
            </a:pPr>
            <a:r>
              <a:rPr lang="vi-VN" b="0" i="0" dirty="0">
                <a:solidFill>
                  <a:srgbClr val="555555"/>
                </a:solidFill>
                <a:effectLst/>
                <a:latin typeface="Lora"/>
              </a:rPr>
              <a:t>Tăng hiệu quả của Object-orented programming (OOP).</a:t>
            </a:r>
          </a:p>
          <a:p>
            <a:pPr algn="l">
              <a:buFont typeface="Arial" panose="020B0604020202020204" pitchFamily="34" charset="0"/>
              <a:buChar char="•"/>
            </a:pPr>
            <a:r>
              <a:rPr lang="vi-VN" b="0" i="0" dirty="0">
                <a:solidFill>
                  <a:srgbClr val="555555"/>
                </a:solidFill>
                <a:effectLst/>
                <a:latin typeface="Lora"/>
              </a:rPr>
              <a:t>AOP không phải dùng để thay thế OOP mà để bổ sung cho OOP, nơi mà OOP còn thiếu sót trong việc tạo những ứng dụng thuộc loại phức tạp.</a:t>
            </a:r>
          </a:p>
          <a:p>
            <a:pPr algn="l">
              <a:buFont typeface="Arial" panose="020B0604020202020204" pitchFamily="34" charset="0"/>
              <a:buChar char="•"/>
            </a:pPr>
            <a:r>
              <a:rPr lang="vi-VN" b="0" i="0" dirty="0">
                <a:solidFill>
                  <a:srgbClr val="555555"/>
                </a:solidFill>
                <a:effectLst/>
                <a:latin typeface="Lora"/>
              </a:rPr>
              <a:t>Tăng cường tối đa khả năng tái sử dụng của mã nguồn.</a:t>
            </a:r>
          </a:p>
          <a:p>
            <a:pPr algn="l">
              <a:buFont typeface="Arial" panose="020B0604020202020204" pitchFamily="34" charset="0"/>
              <a:buChar char="•"/>
            </a:pPr>
            <a:r>
              <a:rPr lang="vi-VN" b="0" i="0" dirty="0">
                <a:solidFill>
                  <a:srgbClr val="555555"/>
                </a:solidFill>
                <a:effectLst/>
                <a:latin typeface="Lora"/>
              </a:rPr>
              <a:t>Đảm bảo </a:t>
            </a:r>
            <a:r>
              <a:rPr lang="vi-VN" b="0" i="0" u="none" strike="noStrike" dirty="0">
                <a:solidFill>
                  <a:srgbClr val="1FA67A"/>
                </a:solidFill>
                <a:effectLst/>
                <a:latin typeface="Lora"/>
                <a:hlinkClick r:id="rId3"/>
              </a:rPr>
              <a:t>Single responsibility principle</a:t>
            </a:r>
            <a:r>
              <a:rPr lang="vi-VN" b="0" i="0" dirty="0">
                <a:solidFill>
                  <a:srgbClr val="555555"/>
                </a:solidFill>
                <a:effectLst/>
                <a:latin typeface="Lora"/>
              </a:rPr>
              <a:t>: mỗi một module chỉ làm cái mà nó cần phải làm.</a:t>
            </a:r>
          </a:p>
          <a:p>
            <a:pPr algn="l">
              <a:buFont typeface="Arial" panose="020B0604020202020204" pitchFamily="34" charset="0"/>
              <a:buChar char="•"/>
            </a:pPr>
            <a:r>
              <a:rPr lang="vi-VN" b="0" i="0" dirty="0">
                <a:solidFill>
                  <a:srgbClr val="555555"/>
                </a:solidFill>
                <a:effectLst/>
                <a:latin typeface="Lora"/>
              </a:rPr>
              <a:t>Tuân thủ nguyên tắc “You aren’t gonna need it – </a:t>
            </a:r>
            <a:r>
              <a:rPr lang="vi-VN" b="0" i="0" u="none" strike="noStrike" dirty="0">
                <a:solidFill>
                  <a:srgbClr val="1FA67A"/>
                </a:solidFill>
                <a:effectLst/>
                <a:latin typeface="Lora"/>
                <a:hlinkClick r:id="rId4"/>
              </a:rPr>
              <a:t>YAGNI</a:t>
            </a:r>
            <a:r>
              <a:rPr lang="vi-VN" b="0" i="0" dirty="0">
                <a:solidFill>
                  <a:srgbClr val="555555"/>
                </a:solidFill>
                <a:effectLst/>
                <a:latin typeface="Lora"/>
              </a:rPr>
              <a:t>” – chúng ta chỉ cài đặt những thứ chúng ta thực sự cần, không bao giờ làm trước.</a:t>
            </a:r>
          </a:p>
          <a:p>
            <a:pPr algn="l">
              <a:buFont typeface="Arial" panose="020B0604020202020204" pitchFamily="34" charset="0"/>
              <a:buChar char="•"/>
            </a:pPr>
            <a:r>
              <a:rPr lang="vi-VN" b="0" i="0" dirty="0">
                <a:solidFill>
                  <a:srgbClr val="555555"/>
                </a:solidFill>
                <a:effectLst/>
                <a:latin typeface="Lora"/>
              </a:rPr>
              <a:t>Module hóa ở mức tiến trình/ chức năng.</a:t>
            </a:r>
          </a:p>
          <a:p>
            <a:pPr algn="l">
              <a:buFont typeface="Arial" panose="020B0604020202020204" pitchFamily="34" charset="0"/>
              <a:buChar char="•"/>
            </a:pPr>
            <a:r>
              <a:rPr lang="vi-VN" b="0" i="0" dirty="0">
                <a:solidFill>
                  <a:srgbClr val="555555"/>
                </a:solidFill>
                <a:effectLst/>
                <a:latin typeface="Lora"/>
              </a:rPr>
              <a:t>Code gọn gàng hơn do tách biệt phần xử lý chính và phần xử lý liên quan.</a:t>
            </a:r>
          </a:p>
          <a:p>
            <a:pPr algn="l">
              <a:buFont typeface="Arial" panose="020B0604020202020204" pitchFamily="34" charset="0"/>
              <a:buChar char="•"/>
            </a:pPr>
            <a:r>
              <a:rPr lang="vi-VN" b="0" i="0" dirty="0">
                <a:solidFill>
                  <a:srgbClr val="555555"/>
                </a:solidFill>
                <a:effectLst/>
                <a:latin typeface="Lora"/>
              </a:rPr>
              <a:t>Chức năng chính của chương trình không cần biết đến các chức năng phụ khác.</a:t>
            </a:r>
          </a:p>
          <a:p>
            <a:pPr algn="l">
              <a:buFont typeface="Arial" panose="020B0604020202020204" pitchFamily="34" charset="0"/>
              <a:buChar char="•"/>
            </a:pPr>
            <a:r>
              <a:rPr lang="vi-VN" b="0" i="0" dirty="0">
                <a:solidFill>
                  <a:srgbClr val="555555"/>
                </a:solidFill>
                <a:effectLst/>
                <a:latin typeface="Lora"/>
              </a:rPr>
              <a:t>Các chức năng phụ có thể được thêm thắt, bật tắt tại thời điểm run-time tùy theo yêu cầu.</a:t>
            </a:r>
          </a:p>
          <a:p>
            <a:pPr algn="l">
              <a:buFont typeface="Arial" panose="020B0604020202020204" pitchFamily="34" charset="0"/>
              <a:buChar char="•"/>
            </a:pPr>
            <a:r>
              <a:rPr lang="vi-VN" b="0" i="0" dirty="0">
                <a:solidFill>
                  <a:srgbClr val="555555"/>
                </a:solidFill>
                <a:effectLst/>
                <a:latin typeface="Lora"/>
              </a:rPr>
              <a:t>Các thay đổi nếu có đối với các chức năng phụ sẽ không ảnh hưởng đến chương trình chính.</a:t>
            </a:r>
          </a:p>
          <a:p>
            <a:pPr algn="l">
              <a:buFont typeface="Arial" panose="020B0604020202020204" pitchFamily="34" charset="0"/>
              <a:buChar char="•"/>
            </a:pPr>
            <a:r>
              <a:rPr lang="vi-VN" b="0" i="0" dirty="0">
                <a:solidFill>
                  <a:srgbClr val="555555"/>
                </a:solidFill>
                <a:effectLst/>
                <a:latin typeface="Lora"/>
              </a:rPr>
              <a:t>Hệ thống sẽ uyển chuyển và giảm thiểu tính phụ thuộc lẫn nhau của các module.</a:t>
            </a:r>
          </a:p>
          <a:p>
            <a:endParaRPr lang="en-US" dirty="0"/>
          </a:p>
        </p:txBody>
      </p:sp>
    </p:spTree>
    <p:extLst>
      <p:ext uri="{BB962C8B-B14F-4D97-AF65-F5344CB8AC3E}">
        <p14:creationId xmlns:p14="http://schemas.microsoft.com/office/powerpoint/2010/main" val="139163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FE95-256D-A7E5-C1DC-1E1AD99D4BC2}"/>
              </a:ext>
            </a:extLst>
          </p:cNvPr>
          <p:cNvSpPr>
            <a:spLocks noGrp="1"/>
          </p:cNvSpPr>
          <p:nvPr>
            <p:ph type="title"/>
          </p:nvPr>
        </p:nvSpPr>
        <p:spPr/>
        <p:txBody>
          <a:bodyPr/>
          <a:lstStyle/>
          <a:p>
            <a:r>
              <a:rPr lang="en-US" dirty="0"/>
              <a:t>What is spring?</a:t>
            </a:r>
          </a:p>
        </p:txBody>
      </p:sp>
      <p:sp>
        <p:nvSpPr>
          <p:cNvPr id="3" name="Content Placeholder 2">
            <a:extLst>
              <a:ext uri="{FF2B5EF4-FFF2-40B4-BE49-F238E27FC236}">
                <a16:creationId xmlns:a16="http://schemas.microsoft.com/office/drawing/2014/main" id="{1B9C4546-CC07-521B-FF43-A4F9130397D0}"/>
              </a:ext>
            </a:extLst>
          </p:cNvPr>
          <p:cNvSpPr>
            <a:spLocks noGrp="1"/>
          </p:cNvSpPr>
          <p:nvPr>
            <p:ph idx="1"/>
          </p:nvPr>
        </p:nvSpPr>
        <p:spPr/>
        <p:txBody>
          <a:bodyPr/>
          <a:lstStyle/>
          <a:p>
            <a:r>
              <a:rPr lang="en-US" dirty="0"/>
              <a:t>Java </a:t>
            </a:r>
            <a:r>
              <a:rPr lang="en-US" b="0" i="0" dirty="0">
                <a:solidFill>
                  <a:srgbClr val="000000"/>
                </a:solidFill>
                <a:effectLst/>
                <a:latin typeface="Open Sans"/>
              </a:rPr>
              <a:t>Framework </a:t>
            </a:r>
          </a:p>
          <a:p>
            <a:r>
              <a:rPr lang="en-US" dirty="0">
                <a:solidFill>
                  <a:srgbClr val="000000"/>
                </a:solidFill>
                <a:latin typeface="Open Sans"/>
              </a:rPr>
              <a:t>Open source</a:t>
            </a:r>
            <a:endParaRPr lang="en-US" b="0" i="0" dirty="0">
              <a:solidFill>
                <a:srgbClr val="000000"/>
              </a:solidFill>
              <a:effectLst/>
              <a:latin typeface="Open Sans"/>
            </a:endParaRPr>
          </a:p>
          <a:p>
            <a:r>
              <a:rPr lang="en-US" dirty="0">
                <a:solidFill>
                  <a:srgbClr val="000000"/>
                </a:solidFill>
                <a:latin typeface="Open Sans"/>
              </a:rPr>
              <a:t>Reduce configuration</a:t>
            </a:r>
          </a:p>
          <a:p>
            <a:r>
              <a:rPr lang="en-US" dirty="0" err="1">
                <a:solidFill>
                  <a:srgbClr val="000000"/>
                </a:solidFill>
                <a:latin typeface="Open Sans"/>
              </a:rPr>
              <a:t>Intergrate</a:t>
            </a:r>
            <a:r>
              <a:rPr lang="en-US" dirty="0">
                <a:solidFill>
                  <a:srgbClr val="000000"/>
                </a:solidFill>
                <a:latin typeface="Open Sans"/>
              </a:rPr>
              <a:t> with many </a:t>
            </a:r>
            <a:r>
              <a:rPr lang="en-US" dirty="0" err="1">
                <a:solidFill>
                  <a:srgbClr val="000000"/>
                </a:solidFill>
                <a:latin typeface="Open Sans"/>
              </a:rPr>
              <a:t>feature:DI</a:t>
            </a:r>
            <a:r>
              <a:rPr lang="en-US" dirty="0">
                <a:solidFill>
                  <a:srgbClr val="000000"/>
                </a:solidFill>
                <a:latin typeface="Open Sans"/>
              </a:rPr>
              <a:t>, </a:t>
            </a:r>
            <a:r>
              <a:rPr lang="en-US" b="0" i="0" dirty="0">
                <a:solidFill>
                  <a:srgbClr val="040C28"/>
                </a:solidFill>
                <a:effectLst/>
                <a:latin typeface="Google Sans"/>
              </a:rPr>
              <a:t> validation</a:t>
            </a:r>
            <a:r>
              <a:rPr lang="en-US" b="0" i="0" dirty="0">
                <a:solidFill>
                  <a:srgbClr val="000000"/>
                </a:solidFill>
                <a:effectLst/>
                <a:latin typeface="Open Sans"/>
              </a:rPr>
              <a:t>,</a:t>
            </a:r>
            <a:r>
              <a:rPr lang="en-US" b="0" i="0" dirty="0">
                <a:solidFill>
                  <a:srgbClr val="040C28"/>
                </a:solidFill>
                <a:effectLst/>
                <a:latin typeface="Google Sans"/>
              </a:rPr>
              <a:t> AOP</a:t>
            </a:r>
            <a:r>
              <a:rPr lang="en-US" dirty="0">
                <a:solidFill>
                  <a:srgbClr val="000000"/>
                </a:solidFill>
                <a:latin typeface="Open Sans"/>
              </a:rPr>
              <a:t>…..</a:t>
            </a:r>
          </a:p>
          <a:p>
            <a:endParaRPr lang="en-US" dirty="0"/>
          </a:p>
        </p:txBody>
      </p:sp>
    </p:spTree>
    <p:extLst>
      <p:ext uri="{BB962C8B-B14F-4D97-AF65-F5344CB8AC3E}">
        <p14:creationId xmlns:p14="http://schemas.microsoft.com/office/powerpoint/2010/main" val="120379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B10F-6EF1-57FA-8906-7021CF6C13D5}"/>
              </a:ext>
            </a:extLst>
          </p:cNvPr>
          <p:cNvSpPr>
            <a:spLocks noGrp="1"/>
          </p:cNvSpPr>
          <p:nvPr>
            <p:ph type="title"/>
          </p:nvPr>
        </p:nvSpPr>
        <p:spPr/>
        <p:txBody>
          <a:bodyPr/>
          <a:lstStyle/>
          <a:p>
            <a:r>
              <a:rPr lang="en-US" dirty="0"/>
              <a:t>Bean </a:t>
            </a:r>
          </a:p>
        </p:txBody>
      </p:sp>
      <p:sp>
        <p:nvSpPr>
          <p:cNvPr id="3" name="Content Placeholder 2">
            <a:extLst>
              <a:ext uri="{FF2B5EF4-FFF2-40B4-BE49-F238E27FC236}">
                <a16:creationId xmlns:a16="http://schemas.microsoft.com/office/drawing/2014/main" id="{47D34543-060F-5786-089A-EA2EF6CC722B}"/>
              </a:ext>
            </a:extLst>
          </p:cNvPr>
          <p:cNvSpPr>
            <a:spLocks noGrp="1"/>
          </p:cNvSpPr>
          <p:nvPr>
            <p:ph idx="1"/>
          </p:nvPr>
        </p:nvSpPr>
        <p:spPr/>
        <p:txBody>
          <a:bodyPr>
            <a:normAutofit/>
          </a:bodyPr>
          <a:lstStyle/>
          <a:p>
            <a:r>
              <a:rPr lang="en-US" dirty="0">
                <a:latin typeface="+mj-lt"/>
              </a:rPr>
              <a:t>What is a bean?</a:t>
            </a:r>
          </a:p>
          <a:p>
            <a:pPr algn="l" rtl="0" fontAlgn="base">
              <a:buFont typeface="Arial" panose="020B0604020202020204" pitchFamily="34" charset="0"/>
              <a:buChar char="•"/>
            </a:pPr>
            <a:r>
              <a:rPr lang="en-US" b="0" i="0" u="none" strike="noStrike" dirty="0">
                <a:solidFill>
                  <a:srgbClr val="404040"/>
                </a:solidFill>
                <a:effectLst/>
                <a:latin typeface="+mj-lt"/>
              </a:rPr>
              <a:t>Manage by Spring IoC Container</a:t>
            </a:r>
            <a:r>
              <a:rPr lang="en-US" b="0" i="0" dirty="0">
                <a:solidFill>
                  <a:srgbClr val="000000"/>
                </a:solidFill>
                <a:effectLst/>
                <a:latin typeface="+mj-lt"/>
              </a:rPr>
              <a:t>​</a:t>
            </a:r>
          </a:p>
          <a:p>
            <a:pPr algn="l" rtl="0" fontAlgn="base">
              <a:buFont typeface="Arial" panose="020B0604020202020204" pitchFamily="34" charset="0"/>
              <a:buChar char="•"/>
            </a:pPr>
            <a:r>
              <a:rPr lang="en-US" b="0" i="0" u="none" strike="noStrike" dirty="0">
                <a:solidFill>
                  <a:srgbClr val="404040"/>
                </a:solidFill>
                <a:effectLst/>
                <a:latin typeface="+mj-lt"/>
              </a:rPr>
              <a:t>Spring IoC instantiates, assembles, manages the bean object</a:t>
            </a:r>
            <a:r>
              <a:rPr lang="en-US" b="0" i="0" dirty="0">
                <a:solidFill>
                  <a:srgbClr val="000000"/>
                </a:solidFill>
                <a:effectLst/>
                <a:latin typeface="+mj-lt"/>
              </a:rPr>
              <a:t>​</a:t>
            </a:r>
          </a:p>
          <a:p>
            <a:pPr algn="l" rtl="0" fontAlgn="base">
              <a:buFont typeface="Arial" panose="020B0604020202020204" pitchFamily="34" charset="0"/>
              <a:buChar char="•"/>
            </a:pPr>
            <a:r>
              <a:rPr lang="en-US" b="0" i="0" u="none" strike="noStrike" dirty="0">
                <a:solidFill>
                  <a:srgbClr val="404040"/>
                </a:solidFill>
                <a:effectLst/>
                <a:latin typeface="+mj-lt"/>
              </a:rPr>
              <a:t>Spring IoC use meta data to create beans</a:t>
            </a:r>
            <a:endParaRPr lang="en-US" b="0" i="0" dirty="0">
              <a:solidFill>
                <a:srgbClr val="000000"/>
              </a:solidFill>
              <a:effectLst/>
              <a:latin typeface="+mj-lt"/>
            </a:endParaRPr>
          </a:p>
          <a:p>
            <a:endParaRPr lang="en-US" dirty="0">
              <a:latin typeface="+mj-lt"/>
            </a:endParaRPr>
          </a:p>
        </p:txBody>
      </p:sp>
    </p:spTree>
    <p:extLst>
      <p:ext uri="{BB962C8B-B14F-4D97-AF65-F5344CB8AC3E}">
        <p14:creationId xmlns:p14="http://schemas.microsoft.com/office/powerpoint/2010/main" val="218787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1AD8-CE1F-F379-80F6-7FA74385E37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3AE82F6-F216-A32A-C274-9B9D23287E1E}"/>
              </a:ext>
            </a:extLst>
          </p:cNvPr>
          <p:cNvGraphicFramePr>
            <a:graphicFrameLocks noGrp="1"/>
          </p:cNvGraphicFramePr>
          <p:nvPr>
            <p:ph idx="1"/>
            <p:extLst>
              <p:ext uri="{D42A27DB-BD31-4B8C-83A1-F6EECF244321}">
                <p14:modId xmlns:p14="http://schemas.microsoft.com/office/powerpoint/2010/main" val="4113883384"/>
              </p:ext>
            </p:extLst>
          </p:nvPr>
        </p:nvGraphicFramePr>
        <p:xfrm>
          <a:off x="1800225" y="1969611"/>
          <a:ext cx="8591550" cy="4063365"/>
        </p:xfrm>
        <a:graphic>
          <a:graphicData uri="http://schemas.openxmlformats.org/drawingml/2006/table">
            <a:tbl>
              <a:tblPr/>
              <a:tblGrid>
                <a:gridCol w="4295775">
                  <a:extLst>
                    <a:ext uri="{9D8B030D-6E8A-4147-A177-3AD203B41FA5}">
                      <a16:colId xmlns:a16="http://schemas.microsoft.com/office/drawing/2014/main" val="1134546062"/>
                    </a:ext>
                  </a:extLst>
                </a:gridCol>
                <a:gridCol w="4295775">
                  <a:extLst>
                    <a:ext uri="{9D8B030D-6E8A-4147-A177-3AD203B41FA5}">
                      <a16:colId xmlns:a16="http://schemas.microsoft.com/office/drawing/2014/main" val="1769211192"/>
                    </a:ext>
                  </a:extLst>
                </a:gridCol>
              </a:tblGrid>
              <a:tr h="428625">
                <a:tc>
                  <a:txBody>
                    <a:bodyPr/>
                    <a:lstStyle/>
                    <a:p>
                      <a:pPr algn="l" fontAlgn="base"/>
                      <a:r>
                        <a:rPr lang="en-US" sz="1800" b="1" i="0">
                          <a:solidFill>
                            <a:srgbClr val="FFFFFF"/>
                          </a:solidFill>
                          <a:effectLst/>
                          <a:latin typeface="Trebuchet MS" panose="020B0603020202020204" pitchFamily="34" charset="0"/>
                        </a:rPr>
                        <a:t>Property​</a:t>
                      </a:r>
                      <a:endParaRPr lang="en-US" b="1" i="0">
                        <a:solidFill>
                          <a:srgbClr val="FFFFFF"/>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90C226"/>
                    </a:solidFill>
                  </a:tcPr>
                </a:tc>
                <a:tc>
                  <a:txBody>
                    <a:bodyPr/>
                    <a:lstStyle/>
                    <a:p>
                      <a:pPr algn="l" fontAlgn="base"/>
                      <a:r>
                        <a:rPr lang="en-US" sz="1800" b="1" i="0">
                          <a:solidFill>
                            <a:srgbClr val="FFFFFF"/>
                          </a:solidFill>
                          <a:effectLst/>
                          <a:latin typeface="Trebuchet MS" panose="020B0603020202020204" pitchFamily="34" charset="0"/>
                        </a:rPr>
                        <a:t>Explain​</a:t>
                      </a:r>
                      <a:endParaRPr lang="en-US" b="1" i="0">
                        <a:solidFill>
                          <a:srgbClr val="FFFFFF"/>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90C226"/>
                    </a:solidFill>
                  </a:tcPr>
                </a:tc>
                <a:extLst>
                  <a:ext uri="{0D108BD9-81ED-4DB2-BD59-A6C34878D82A}">
                    <a16:rowId xmlns:a16="http://schemas.microsoft.com/office/drawing/2014/main" val="1893649580"/>
                  </a:ext>
                </a:extLst>
              </a:tr>
              <a:tr h="428625">
                <a:tc>
                  <a:txBody>
                    <a:bodyPr/>
                    <a:lstStyle/>
                    <a:p>
                      <a:pPr algn="l" fontAlgn="base"/>
                      <a:r>
                        <a:rPr lang="en-US" sz="1800" b="0" i="0">
                          <a:solidFill>
                            <a:srgbClr val="000000"/>
                          </a:solidFill>
                          <a:effectLst/>
                          <a:latin typeface="Trebuchet MS" panose="020B0603020202020204" pitchFamily="34" charset="0"/>
                        </a:rPr>
                        <a:t>Class​</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tc>
                  <a:txBody>
                    <a:bodyPr/>
                    <a:lstStyle/>
                    <a:p>
                      <a:pPr algn="l" fontAlgn="base"/>
                      <a:r>
                        <a:rPr lang="en-US" sz="1800" b="0" i="0">
                          <a:solidFill>
                            <a:srgbClr val="000000"/>
                          </a:solidFill>
                          <a:effectLst/>
                          <a:latin typeface="Trebuchet MS" panose="020B0603020202020204" pitchFamily="34" charset="0"/>
                        </a:rPr>
                        <a:t>Specify class use to create bean​</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1591982560"/>
                  </a:ext>
                </a:extLst>
              </a:tr>
              <a:tr h="428625">
                <a:tc>
                  <a:txBody>
                    <a:bodyPr/>
                    <a:lstStyle/>
                    <a:p>
                      <a:pPr algn="l" fontAlgn="base"/>
                      <a:r>
                        <a:rPr lang="en-US" sz="1800" b="0" i="0">
                          <a:solidFill>
                            <a:srgbClr val="000000"/>
                          </a:solidFill>
                          <a:effectLst/>
                          <a:latin typeface="Trebuchet MS" panose="020B0603020202020204" pitchFamily="34" charset="0"/>
                        </a:rPr>
                        <a:t>Name​</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tc>
                  <a:txBody>
                    <a:bodyPr/>
                    <a:lstStyle/>
                    <a:p>
                      <a:pPr algn="l" fontAlgn="base"/>
                      <a:r>
                        <a:rPr lang="en-US" sz="1800" b="0" i="0">
                          <a:solidFill>
                            <a:srgbClr val="000000"/>
                          </a:solidFill>
                          <a:effectLst/>
                          <a:latin typeface="Trebuchet MS" panose="020B0603020202020204" pitchFamily="34" charset="0"/>
                        </a:rPr>
                        <a:t>Bean Identifier. In XML this use id and/or name attributes​</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extLst>
                  <a:ext uri="{0D108BD9-81ED-4DB2-BD59-A6C34878D82A}">
                    <a16:rowId xmlns:a16="http://schemas.microsoft.com/office/drawing/2014/main" val="797258601"/>
                  </a:ext>
                </a:extLst>
              </a:tr>
              <a:tr h="428625">
                <a:tc>
                  <a:txBody>
                    <a:bodyPr/>
                    <a:lstStyle/>
                    <a:p>
                      <a:pPr algn="l" fontAlgn="base"/>
                      <a:r>
                        <a:rPr lang="en-US" sz="1800" b="0" i="0">
                          <a:solidFill>
                            <a:srgbClr val="000000"/>
                          </a:solidFill>
                          <a:effectLst/>
                          <a:latin typeface="Trebuchet MS" panose="020B0603020202020204" pitchFamily="34" charset="0"/>
                        </a:rPr>
                        <a:t>Scope​</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tc>
                  <a:txBody>
                    <a:bodyPr/>
                    <a:lstStyle/>
                    <a:p>
                      <a:pPr algn="l" fontAlgn="base"/>
                      <a:r>
                        <a:rPr lang="en-US" sz="1800" b="0" i="0">
                          <a:solidFill>
                            <a:srgbClr val="000000"/>
                          </a:solidFill>
                          <a:effectLst/>
                          <a:latin typeface="Trebuchet MS" panose="020B0603020202020204" pitchFamily="34" charset="0"/>
                        </a:rPr>
                        <a:t>Specifies the scope of created beans form bean definition​</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900990164"/>
                  </a:ext>
                </a:extLst>
              </a:tr>
              <a:tr h="428625">
                <a:tc>
                  <a:txBody>
                    <a:bodyPr/>
                    <a:lstStyle/>
                    <a:p>
                      <a:pPr algn="l" fontAlgn="base"/>
                      <a:r>
                        <a:rPr lang="en-US" sz="1800" b="0" i="0">
                          <a:solidFill>
                            <a:srgbClr val="000000"/>
                          </a:solidFill>
                          <a:effectLst/>
                          <a:latin typeface="Trebuchet MS" panose="020B0603020202020204" pitchFamily="34" charset="0"/>
                        </a:rPr>
                        <a:t>Constructure-arg​</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tc>
                  <a:txBody>
                    <a:bodyPr/>
                    <a:lstStyle/>
                    <a:p>
                      <a:pPr algn="l" fontAlgn="auto"/>
                      <a:r>
                        <a:rPr lang="en-US" sz="1800" b="0" i="0" dirty="0">
                          <a:solidFill>
                            <a:srgbClr val="000000"/>
                          </a:solidFill>
                          <a:effectLst/>
                          <a:latin typeface="Trebuchet MS" panose="020B0603020202020204" pitchFamily="34" charset="0"/>
                        </a:rPr>
                        <a:t>​inject object in constructor</a:t>
                      </a: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extLst>
                  <a:ext uri="{0D108BD9-81ED-4DB2-BD59-A6C34878D82A}">
                    <a16:rowId xmlns:a16="http://schemas.microsoft.com/office/drawing/2014/main" val="158192256"/>
                  </a:ext>
                </a:extLst>
              </a:tr>
              <a:tr h="428625">
                <a:tc>
                  <a:txBody>
                    <a:bodyPr/>
                    <a:lstStyle/>
                    <a:p>
                      <a:pPr algn="l" fontAlgn="base"/>
                      <a:r>
                        <a:rPr lang="en-US" sz="1800" b="0" i="0">
                          <a:solidFill>
                            <a:srgbClr val="000000"/>
                          </a:solidFill>
                          <a:effectLst/>
                          <a:latin typeface="Trebuchet MS" panose="020B0603020202020204" pitchFamily="34" charset="0"/>
                        </a:rPr>
                        <a:t>properties​</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tc>
                  <a:txBody>
                    <a:bodyPr/>
                    <a:lstStyle/>
                    <a:p>
                      <a:pPr algn="l" fontAlgn="base"/>
                      <a:r>
                        <a:rPr lang="en-US" sz="1800" b="0" i="0">
                          <a:solidFill>
                            <a:srgbClr val="000000"/>
                          </a:solidFill>
                          <a:effectLst/>
                          <a:latin typeface="Trebuchet MS" panose="020B0603020202020204" pitchFamily="34" charset="0"/>
                        </a:rPr>
                        <a:t>Define the properties of class​</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1356395766"/>
                  </a:ext>
                </a:extLst>
              </a:tr>
              <a:tr h="428625">
                <a:tc>
                  <a:txBody>
                    <a:bodyPr/>
                    <a:lstStyle/>
                    <a:p>
                      <a:pPr algn="l" fontAlgn="base"/>
                      <a:r>
                        <a:rPr lang="en-US" sz="1800" b="0" i="0">
                          <a:solidFill>
                            <a:srgbClr val="000000"/>
                          </a:solidFill>
                          <a:effectLst/>
                          <a:latin typeface="Trebuchet MS" panose="020B0603020202020204" pitchFamily="34" charset="0"/>
                        </a:rPr>
                        <a:t>Autowire mode​</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tc>
                  <a:txBody>
                    <a:bodyPr/>
                    <a:lstStyle/>
                    <a:p>
                      <a:pPr algn="l" fontAlgn="base"/>
                      <a:r>
                        <a:rPr lang="en-US" sz="1800" b="0" i="0">
                          <a:solidFill>
                            <a:srgbClr val="000000"/>
                          </a:solidFill>
                          <a:effectLst/>
                          <a:latin typeface="Trebuchet MS" panose="020B0603020202020204" pitchFamily="34" charset="0"/>
                        </a:rPr>
                        <a:t>Set autowire for a bean​</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EEF4E8"/>
                    </a:solidFill>
                  </a:tcPr>
                </a:tc>
                <a:extLst>
                  <a:ext uri="{0D108BD9-81ED-4DB2-BD59-A6C34878D82A}">
                    <a16:rowId xmlns:a16="http://schemas.microsoft.com/office/drawing/2014/main" val="3155361778"/>
                  </a:ext>
                </a:extLst>
              </a:tr>
              <a:tr h="428625">
                <a:tc>
                  <a:txBody>
                    <a:bodyPr/>
                    <a:lstStyle/>
                    <a:p>
                      <a:pPr algn="l" fontAlgn="base"/>
                      <a:r>
                        <a:rPr lang="en-US" sz="1800" b="0" i="0">
                          <a:solidFill>
                            <a:srgbClr val="000000"/>
                          </a:solidFill>
                          <a:effectLst/>
                          <a:latin typeface="Trebuchet MS" panose="020B0603020202020204" pitchFamily="34" charset="0"/>
                        </a:rPr>
                        <a:t>Lazy-initialization mode​</a:t>
                      </a:r>
                      <a:endParaRPr lang="en-US" b="0" i="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tc>
                  <a:txBody>
                    <a:bodyPr/>
                    <a:lstStyle/>
                    <a:p>
                      <a:pPr algn="l" fontAlgn="base"/>
                      <a:r>
                        <a:rPr lang="en-US" sz="1800" b="0" i="0" dirty="0">
                          <a:solidFill>
                            <a:srgbClr val="000000"/>
                          </a:solidFill>
                          <a:effectLst/>
                          <a:latin typeface="Trebuchet MS" panose="020B0603020202020204" pitchFamily="34" charset="0"/>
                        </a:rPr>
                        <a:t>Tell IOC Container to created bean when called not start-up​</a:t>
                      </a:r>
                      <a:endParaRPr lang="en-US" b="0" i="0" dirty="0">
                        <a:solidFill>
                          <a:srgbClr val="000000"/>
                        </a:solidFill>
                        <a:effectLst/>
                      </a:endParaRPr>
                    </a:p>
                  </a:txBody>
                  <a:tcPr>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11906"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2133984215"/>
                  </a:ext>
                </a:extLst>
              </a:tr>
            </a:tbl>
          </a:graphicData>
        </a:graphic>
      </p:graphicFrame>
      <p:sp>
        <p:nvSpPr>
          <p:cNvPr id="5" name="Rectangle 1">
            <a:extLst>
              <a:ext uri="{FF2B5EF4-FFF2-40B4-BE49-F238E27FC236}">
                <a16:creationId xmlns:a16="http://schemas.microsoft.com/office/drawing/2014/main" id="{8AD890D4-9985-F2F2-4941-69DA12FC10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4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386-CF33-4A84-AF3D-1E990EF2D637}"/>
              </a:ext>
            </a:extLst>
          </p:cNvPr>
          <p:cNvSpPr>
            <a:spLocks noGrp="1"/>
          </p:cNvSpPr>
          <p:nvPr>
            <p:ph type="title"/>
          </p:nvPr>
        </p:nvSpPr>
        <p:spPr/>
        <p:txBody>
          <a:bodyPr/>
          <a:lstStyle/>
          <a:p>
            <a:r>
              <a:rPr lang="en-US" dirty="0"/>
              <a:t>Bean Class, ID</a:t>
            </a:r>
          </a:p>
        </p:txBody>
      </p:sp>
      <p:sp>
        <p:nvSpPr>
          <p:cNvPr id="3" name="Content Placeholder 2">
            <a:extLst>
              <a:ext uri="{FF2B5EF4-FFF2-40B4-BE49-F238E27FC236}">
                <a16:creationId xmlns:a16="http://schemas.microsoft.com/office/drawing/2014/main" id="{FE1DB3F3-02AE-A8CA-0837-09D1E5AA94D9}"/>
              </a:ext>
            </a:extLst>
          </p:cNvPr>
          <p:cNvSpPr>
            <a:spLocks noGrp="1"/>
          </p:cNvSpPr>
          <p:nvPr>
            <p:ph idx="1"/>
          </p:nvPr>
        </p:nvSpPr>
        <p:spPr>
          <a:xfrm>
            <a:off x="838200" y="1376589"/>
            <a:ext cx="4622800" cy="5116286"/>
          </a:xfrm>
        </p:spPr>
        <p:txBody>
          <a:bodyPr>
            <a:noAutofit/>
          </a:bodyPr>
          <a:lstStyle/>
          <a:p>
            <a:pPr marL="0" indent="0">
              <a:buNone/>
            </a:pPr>
            <a:r>
              <a:rPr lang="en-US" sz="1300" dirty="0"/>
              <a:t>	&lt;bean id="</a:t>
            </a:r>
            <a:r>
              <a:rPr lang="en-US" sz="1300" dirty="0" err="1"/>
              <a:t>beanOne</a:t>
            </a:r>
            <a:r>
              <a:rPr lang="en-US" sz="1300" dirty="0"/>
              <a:t>" class="</a:t>
            </a:r>
            <a:r>
              <a:rPr lang="en-US" sz="1300" dirty="0" err="1"/>
              <a:t>x.y.ThingOne</a:t>
            </a:r>
            <a:r>
              <a:rPr lang="en-US" sz="1300" dirty="0"/>
              <a:t>“/&gt;</a:t>
            </a:r>
          </a:p>
          <a:p>
            <a:pPr marL="0" indent="0">
              <a:buNone/>
            </a:pPr>
            <a:r>
              <a:rPr lang="en-US" sz="1300" dirty="0"/>
              <a:t>	&lt;bean id="</a:t>
            </a:r>
            <a:r>
              <a:rPr lang="en-US" sz="1300" dirty="0" err="1"/>
              <a:t>beanTwo</a:t>
            </a:r>
            <a:r>
              <a:rPr lang="en-US" sz="1300" dirty="0"/>
              <a:t>" class="</a:t>
            </a:r>
            <a:r>
              <a:rPr lang="en-US" sz="1300" dirty="0" err="1"/>
              <a:t>x.y.ThingOne</a:t>
            </a:r>
            <a:r>
              <a:rPr lang="en-US" sz="1300" dirty="0"/>
              <a:t>“&gt;</a:t>
            </a:r>
          </a:p>
          <a:p>
            <a:pPr marL="0" indent="0">
              <a:buNone/>
            </a:pPr>
            <a:r>
              <a:rPr lang="en-US" sz="1300" dirty="0"/>
              <a:t>	&lt;bean\&gt;</a:t>
            </a:r>
          </a:p>
          <a:p>
            <a:pPr marL="0" indent="0">
              <a:buNone/>
            </a:pPr>
            <a:endParaRPr lang="en-US" sz="1300" dirty="0"/>
          </a:p>
          <a:p>
            <a:pPr marL="0" indent="0">
              <a:buNone/>
            </a:pPr>
            <a:r>
              <a:rPr lang="en-US" sz="1300" dirty="0"/>
              <a:t>@Service</a:t>
            </a:r>
          </a:p>
          <a:p>
            <a:pPr marL="0" indent="0">
              <a:buNone/>
            </a:pPr>
            <a:r>
              <a:rPr lang="en-US" sz="1300" dirty="0"/>
              <a:t>public class </a:t>
            </a:r>
            <a:r>
              <a:rPr lang="en-US" sz="1300" dirty="0" err="1"/>
              <a:t>MyService</a:t>
            </a:r>
            <a:r>
              <a:rPr lang="en-US" sz="1300" dirty="0"/>
              <a:t> {</a:t>
            </a:r>
          </a:p>
          <a:p>
            <a:pPr marL="0" indent="0">
              <a:buNone/>
            </a:pPr>
            <a:r>
              <a:rPr lang="en-US" sz="1300" dirty="0"/>
              <a:t>    private final </a:t>
            </a:r>
            <a:r>
              <a:rPr lang="en-US" sz="1300" dirty="0" err="1"/>
              <a:t>MyBean</a:t>
            </a:r>
            <a:r>
              <a:rPr lang="en-US" sz="1300" dirty="0"/>
              <a:t> </a:t>
            </a:r>
            <a:r>
              <a:rPr lang="en-US" sz="1300" dirty="0" err="1"/>
              <a:t>myBean</a:t>
            </a:r>
            <a:r>
              <a:rPr lang="en-US" sz="1300" dirty="0"/>
              <a:t>;</a:t>
            </a:r>
          </a:p>
          <a:p>
            <a:pPr marL="0" indent="0">
              <a:buNone/>
            </a:pPr>
            <a:endParaRPr lang="en-US" sz="1300" dirty="0"/>
          </a:p>
          <a:p>
            <a:pPr marL="0" indent="0">
              <a:buNone/>
            </a:pPr>
            <a:r>
              <a:rPr lang="en-US" sz="1300" dirty="0"/>
              <a:t>    @Autowired</a:t>
            </a:r>
          </a:p>
          <a:p>
            <a:pPr marL="0" indent="0">
              <a:buNone/>
            </a:pPr>
            <a:r>
              <a:rPr lang="en-US" sz="1300" dirty="0"/>
              <a:t>    public </a:t>
            </a:r>
            <a:r>
              <a:rPr lang="en-US" sz="1300" dirty="0" err="1"/>
              <a:t>MyService</a:t>
            </a:r>
            <a:r>
              <a:rPr lang="en-US" sz="1300" dirty="0"/>
              <a:t>(@Qualifier("desiredBean") </a:t>
            </a:r>
            <a:r>
              <a:rPr lang="en-US" sz="1300" dirty="0" err="1"/>
              <a:t>MyBean</a:t>
            </a:r>
            <a:r>
              <a:rPr lang="en-US" sz="1300" dirty="0"/>
              <a:t> </a:t>
            </a:r>
            <a:r>
              <a:rPr lang="en-US" sz="1300" dirty="0" err="1"/>
              <a:t>myBean</a:t>
            </a:r>
            <a:r>
              <a:rPr lang="en-US" sz="1300" dirty="0"/>
              <a:t>) {</a:t>
            </a:r>
          </a:p>
          <a:p>
            <a:pPr marL="0" indent="0">
              <a:buNone/>
            </a:pPr>
            <a:r>
              <a:rPr lang="en-US" sz="1300" dirty="0"/>
              <a:t>        </a:t>
            </a:r>
            <a:r>
              <a:rPr lang="en-US" sz="1300" dirty="0" err="1"/>
              <a:t>this.myBean</a:t>
            </a:r>
            <a:r>
              <a:rPr lang="en-US" sz="1300" dirty="0"/>
              <a:t> = </a:t>
            </a:r>
            <a:r>
              <a:rPr lang="en-US" sz="1300" dirty="0" err="1"/>
              <a:t>myBean</a:t>
            </a:r>
            <a:r>
              <a:rPr lang="en-US" sz="1300" dirty="0"/>
              <a:t>;</a:t>
            </a:r>
          </a:p>
          <a:p>
            <a:pPr marL="0" indent="0">
              <a:buNone/>
            </a:pPr>
            <a:r>
              <a:rPr lang="en-US" sz="1300" dirty="0"/>
              <a:t>    }</a:t>
            </a:r>
          </a:p>
        </p:txBody>
      </p:sp>
      <p:sp>
        <p:nvSpPr>
          <p:cNvPr id="4" name="TextBox 3">
            <a:extLst>
              <a:ext uri="{FF2B5EF4-FFF2-40B4-BE49-F238E27FC236}">
                <a16:creationId xmlns:a16="http://schemas.microsoft.com/office/drawing/2014/main" id="{AB1FF72E-40CF-0339-4630-5ACC1A13C54D}"/>
              </a:ext>
            </a:extLst>
          </p:cNvPr>
          <p:cNvSpPr txBox="1"/>
          <p:nvPr/>
        </p:nvSpPr>
        <p:spPr>
          <a:xfrm>
            <a:off x="6223000" y="1376589"/>
            <a:ext cx="6311900" cy="4293483"/>
          </a:xfrm>
          <a:prstGeom prst="rect">
            <a:avLst/>
          </a:prstGeom>
          <a:noFill/>
        </p:spPr>
        <p:txBody>
          <a:bodyPr wrap="square" rtlCol="0">
            <a:spAutoFit/>
          </a:bodyPr>
          <a:lstStyle/>
          <a:p>
            <a:r>
              <a:rPr lang="en-US" sz="1300" dirty="0"/>
              <a:t>@Configuration</a:t>
            </a:r>
          </a:p>
          <a:p>
            <a:r>
              <a:rPr lang="en-US" sz="1300" dirty="0"/>
              <a:t>public class </a:t>
            </a:r>
            <a:r>
              <a:rPr lang="en-US" sz="1300" dirty="0" err="1"/>
              <a:t>AppConfig</a:t>
            </a:r>
            <a:r>
              <a:rPr lang="en-US" sz="1300" dirty="0"/>
              <a:t> {</a:t>
            </a:r>
          </a:p>
          <a:p>
            <a:endParaRPr lang="en-US" sz="1300" dirty="0"/>
          </a:p>
          <a:p>
            <a:r>
              <a:rPr lang="en-US" sz="1300" dirty="0"/>
              <a:t>    @Bean</a:t>
            </a:r>
          </a:p>
          <a:p>
            <a:r>
              <a:rPr lang="en-US" sz="1300" dirty="0"/>
              <a:t>    @Qualifier("bean1") </a:t>
            </a:r>
          </a:p>
          <a:p>
            <a:r>
              <a:rPr lang="en-US" sz="1300" dirty="0"/>
              <a:t>    public </a:t>
            </a:r>
            <a:r>
              <a:rPr lang="en-US" sz="1300" dirty="0" err="1"/>
              <a:t>MyClass</a:t>
            </a:r>
            <a:r>
              <a:rPr lang="en-US" sz="1300" dirty="0"/>
              <a:t> bean1() {</a:t>
            </a:r>
          </a:p>
          <a:p>
            <a:r>
              <a:rPr lang="en-US" sz="1300" dirty="0"/>
              <a:t>        return new </a:t>
            </a:r>
            <a:r>
              <a:rPr lang="en-US" sz="1300" dirty="0" err="1"/>
              <a:t>MyClass</a:t>
            </a:r>
            <a:r>
              <a:rPr lang="en-US" sz="1300" dirty="0"/>
              <a:t>();</a:t>
            </a:r>
          </a:p>
          <a:p>
            <a:r>
              <a:rPr lang="en-US" sz="1300" dirty="0"/>
              <a:t>    }</a:t>
            </a:r>
          </a:p>
          <a:p>
            <a:endParaRPr lang="en-US" sz="1300" dirty="0"/>
          </a:p>
          <a:p>
            <a:r>
              <a:rPr lang="en-US" sz="1300" dirty="0"/>
              <a:t>    @Bean</a:t>
            </a:r>
          </a:p>
          <a:p>
            <a:r>
              <a:rPr lang="en-US" sz="1300" dirty="0"/>
              <a:t>    @Qualifier("bean2") </a:t>
            </a:r>
          </a:p>
          <a:p>
            <a:r>
              <a:rPr lang="en-US" sz="1300" dirty="0"/>
              <a:t>    public </a:t>
            </a:r>
            <a:r>
              <a:rPr lang="en-US" sz="1300" dirty="0" err="1"/>
              <a:t>MyClass</a:t>
            </a:r>
            <a:r>
              <a:rPr lang="en-US" sz="1300" dirty="0"/>
              <a:t> bean2() {</a:t>
            </a:r>
          </a:p>
          <a:p>
            <a:r>
              <a:rPr lang="en-US" sz="1300" dirty="0"/>
              <a:t>        return new </a:t>
            </a:r>
            <a:r>
              <a:rPr lang="en-US" sz="1300" dirty="0" err="1"/>
              <a:t>MyClass</a:t>
            </a:r>
            <a:r>
              <a:rPr lang="en-US" sz="1300" dirty="0"/>
              <a:t>();</a:t>
            </a:r>
          </a:p>
          <a:p>
            <a:r>
              <a:rPr lang="en-US" sz="1300" dirty="0"/>
              <a:t>    }</a:t>
            </a:r>
          </a:p>
          <a:p>
            <a:endParaRPr lang="en-US" sz="1300" dirty="0"/>
          </a:p>
          <a:p>
            <a:r>
              <a:rPr lang="en-US" sz="1300" dirty="0"/>
              <a:t>    @Bean</a:t>
            </a:r>
          </a:p>
          <a:p>
            <a:r>
              <a:rPr lang="en-US" sz="1300" dirty="0"/>
              <a:t>    public </a:t>
            </a:r>
            <a:r>
              <a:rPr lang="en-US" sz="1300" dirty="0" err="1"/>
              <a:t>MyOtherClass</a:t>
            </a:r>
            <a:r>
              <a:rPr lang="en-US" sz="1300" dirty="0"/>
              <a:t> </a:t>
            </a:r>
            <a:r>
              <a:rPr lang="en-US" sz="1300" dirty="0" err="1"/>
              <a:t>myOtherClass</a:t>
            </a:r>
            <a:r>
              <a:rPr lang="en-US" sz="1300" dirty="0"/>
              <a:t>(@Qualifier("bean2") </a:t>
            </a:r>
            <a:r>
              <a:rPr lang="en-US" sz="1300" dirty="0" err="1"/>
              <a:t>MyClass</a:t>
            </a:r>
            <a:r>
              <a:rPr lang="en-US" sz="1300" dirty="0"/>
              <a:t> </a:t>
            </a:r>
            <a:r>
              <a:rPr lang="en-US" sz="1300" dirty="0" err="1"/>
              <a:t>myClass</a:t>
            </a:r>
            <a:r>
              <a:rPr lang="en-US" sz="1300" dirty="0"/>
              <a:t>) {</a:t>
            </a:r>
          </a:p>
          <a:p>
            <a:r>
              <a:rPr lang="en-US" sz="1300" dirty="0"/>
              <a:t>        return new </a:t>
            </a:r>
            <a:r>
              <a:rPr lang="en-US" sz="1300" dirty="0" err="1"/>
              <a:t>MyOtherClass</a:t>
            </a:r>
            <a:r>
              <a:rPr lang="en-US" sz="1300" dirty="0"/>
              <a:t>(</a:t>
            </a:r>
            <a:r>
              <a:rPr lang="en-US" sz="1300" dirty="0" err="1"/>
              <a:t>myClass</a:t>
            </a:r>
            <a:r>
              <a:rPr lang="en-US" sz="1300" dirty="0"/>
              <a:t>);</a:t>
            </a:r>
          </a:p>
          <a:p>
            <a:r>
              <a:rPr lang="en-US" sz="1300" dirty="0"/>
              <a:t>    }</a:t>
            </a:r>
          </a:p>
          <a:p>
            <a:r>
              <a:rPr lang="en-US" sz="1300" dirty="0"/>
              <a:t>}</a:t>
            </a:r>
          </a:p>
          <a:p>
            <a:endParaRPr lang="en-US" sz="1300" dirty="0"/>
          </a:p>
        </p:txBody>
      </p:sp>
    </p:spTree>
    <p:extLst>
      <p:ext uri="{BB962C8B-B14F-4D97-AF65-F5344CB8AC3E}">
        <p14:creationId xmlns:p14="http://schemas.microsoft.com/office/powerpoint/2010/main" val="283263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CF17-C009-70B3-8174-7F09318AF7F9}"/>
              </a:ext>
            </a:extLst>
          </p:cNvPr>
          <p:cNvSpPr>
            <a:spLocks noGrp="1"/>
          </p:cNvSpPr>
          <p:nvPr>
            <p:ph type="title"/>
          </p:nvPr>
        </p:nvSpPr>
        <p:spPr/>
        <p:txBody>
          <a:bodyPr/>
          <a:lstStyle/>
          <a:p>
            <a:r>
              <a:rPr lang="en-US" dirty="0"/>
              <a:t>Bean Scope</a:t>
            </a:r>
          </a:p>
        </p:txBody>
      </p:sp>
      <p:sp>
        <p:nvSpPr>
          <p:cNvPr id="3" name="Content Placeholder 2">
            <a:extLst>
              <a:ext uri="{FF2B5EF4-FFF2-40B4-BE49-F238E27FC236}">
                <a16:creationId xmlns:a16="http://schemas.microsoft.com/office/drawing/2014/main" id="{AC94522E-8F41-067B-8D65-F4DDD7D3DB50}"/>
              </a:ext>
            </a:extLst>
          </p:cNvPr>
          <p:cNvSpPr>
            <a:spLocks noGrp="1"/>
          </p:cNvSpPr>
          <p:nvPr>
            <p:ph idx="1"/>
          </p:nvPr>
        </p:nvSpPr>
        <p:spPr>
          <a:xfrm>
            <a:off x="838200" y="1368425"/>
            <a:ext cx="10515600" cy="1442508"/>
          </a:xfrm>
        </p:spPr>
        <p:txBody>
          <a:bodyPr>
            <a:normAutofit/>
          </a:bodyPr>
          <a:lstStyle/>
          <a:p>
            <a:pPr marL="0" indent="0">
              <a:buNone/>
            </a:pPr>
            <a:r>
              <a:rPr lang="en-US" sz="1800" b="1" dirty="0"/>
              <a:t>Singleton</a:t>
            </a:r>
          </a:p>
          <a:p>
            <a:pPr marL="0" indent="0">
              <a:buNone/>
            </a:pPr>
            <a:r>
              <a:rPr lang="en-US" sz="1800" dirty="0"/>
              <a:t>&lt;bean id="</a:t>
            </a:r>
            <a:r>
              <a:rPr lang="en-US" sz="1800" dirty="0" err="1"/>
              <a:t>beanOne</a:t>
            </a:r>
            <a:r>
              <a:rPr lang="en-US" sz="1800" dirty="0"/>
              <a:t>" class="</a:t>
            </a:r>
            <a:r>
              <a:rPr lang="en-US" sz="1800" dirty="0" err="1"/>
              <a:t>x.y.ThingOne</a:t>
            </a:r>
            <a:r>
              <a:rPr lang="en-US" sz="1800" dirty="0"/>
              <a:t>“/&gt;</a:t>
            </a:r>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0A72422A-776C-B54A-929C-C6B181B27B42}"/>
              </a:ext>
            </a:extLst>
          </p:cNvPr>
          <p:cNvSpPr txBox="1"/>
          <p:nvPr/>
        </p:nvSpPr>
        <p:spPr>
          <a:xfrm>
            <a:off x="838200" y="2416989"/>
            <a:ext cx="8534400" cy="923330"/>
          </a:xfrm>
          <a:prstGeom prst="rect">
            <a:avLst/>
          </a:prstGeom>
          <a:noFill/>
        </p:spPr>
        <p:txBody>
          <a:bodyPr wrap="square">
            <a:spAutoFit/>
          </a:bodyPr>
          <a:lstStyle/>
          <a:p>
            <a:pPr marL="0" indent="0">
              <a:buNone/>
            </a:pPr>
            <a:r>
              <a:rPr lang="en-US" b="1" dirty="0"/>
              <a:t>Prototype</a:t>
            </a:r>
          </a:p>
          <a:p>
            <a:r>
              <a:rPr lang="en-US" dirty="0"/>
              <a:t>&lt;bean id="</a:t>
            </a:r>
            <a:r>
              <a:rPr lang="en-US" dirty="0" err="1"/>
              <a:t>beanOne</a:t>
            </a:r>
            <a:r>
              <a:rPr lang="en-US" dirty="0"/>
              <a:t>" class="</a:t>
            </a:r>
            <a:r>
              <a:rPr lang="en-US" dirty="0" err="1"/>
              <a:t>x.y.ThingOne“scope</a:t>
            </a:r>
            <a:r>
              <a:rPr lang="en-US" dirty="0"/>
              <a:t> = “prototype”/&gt;</a:t>
            </a:r>
          </a:p>
          <a:p>
            <a:pPr marL="0" indent="0">
              <a:buNone/>
            </a:pPr>
            <a:endParaRPr lang="en-US" dirty="0"/>
          </a:p>
        </p:txBody>
      </p:sp>
      <p:sp>
        <p:nvSpPr>
          <p:cNvPr id="7" name="TextBox 6">
            <a:extLst>
              <a:ext uri="{FF2B5EF4-FFF2-40B4-BE49-F238E27FC236}">
                <a16:creationId xmlns:a16="http://schemas.microsoft.com/office/drawing/2014/main" id="{654BA788-1676-4D8C-0570-A09BD67933C8}"/>
              </a:ext>
            </a:extLst>
          </p:cNvPr>
          <p:cNvSpPr txBox="1"/>
          <p:nvPr/>
        </p:nvSpPr>
        <p:spPr>
          <a:xfrm>
            <a:off x="838200" y="3340319"/>
            <a:ext cx="8534400" cy="923330"/>
          </a:xfrm>
          <a:prstGeom prst="rect">
            <a:avLst/>
          </a:prstGeom>
          <a:noFill/>
        </p:spPr>
        <p:txBody>
          <a:bodyPr wrap="square">
            <a:spAutoFit/>
          </a:bodyPr>
          <a:lstStyle/>
          <a:p>
            <a:pPr marL="0" indent="0">
              <a:buNone/>
            </a:pPr>
            <a:r>
              <a:rPr lang="en-US" b="1" dirty="0"/>
              <a:t>Request</a:t>
            </a:r>
          </a:p>
          <a:p>
            <a:r>
              <a:rPr lang="en-US" dirty="0"/>
              <a:t>&lt;bean id="</a:t>
            </a:r>
            <a:r>
              <a:rPr lang="en-US" dirty="0" err="1"/>
              <a:t>beanOne</a:t>
            </a:r>
            <a:r>
              <a:rPr lang="en-US" dirty="0"/>
              <a:t>" class="</a:t>
            </a:r>
            <a:r>
              <a:rPr lang="en-US" dirty="0" err="1"/>
              <a:t>x.y.ThingOne</a:t>
            </a:r>
            <a:r>
              <a:rPr lang="en-US" dirty="0"/>
              <a:t>“ scope="request"/&gt;</a:t>
            </a:r>
          </a:p>
          <a:p>
            <a:pPr marL="0" indent="0">
              <a:buNone/>
            </a:pPr>
            <a:endParaRPr lang="en-US" dirty="0"/>
          </a:p>
        </p:txBody>
      </p:sp>
      <p:sp>
        <p:nvSpPr>
          <p:cNvPr id="8" name="TextBox 7">
            <a:extLst>
              <a:ext uri="{FF2B5EF4-FFF2-40B4-BE49-F238E27FC236}">
                <a16:creationId xmlns:a16="http://schemas.microsoft.com/office/drawing/2014/main" id="{0570777B-7338-7CE1-0FD0-371D97B65173}"/>
              </a:ext>
            </a:extLst>
          </p:cNvPr>
          <p:cNvSpPr txBox="1"/>
          <p:nvPr/>
        </p:nvSpPr>
        <p:spPr>
          <a:xfrm>
            <a:off x="838200" y="4203455"/>
            <a:ext cx="8534400" cy="923330"/>
          </a:xfrm>
          <a:prstGeom prst="rect">
            <a:avLst/>
          </a:prstGeom>
          <a:noFill/>
        </p:spPr>
        <p:txBody>
          <a:bodyPr wrap="square">
            <a:spAutoFit/>
          </a:bodyPr>
          <a:lstStyle/>
          <a:p>
            <a:pPr marL="0" indent="0">
              <a:buNone/>
            </a:pPr>
            <a:r>
              <a:rPr lang="en-US" b="1" dirty="0"/>
              <a:t>Session</a:t>
            </a:r>
          </a:p>
          <a:p>
            <a:r>
              <a:rPr lang="en-US" dirty="0"/>
              <a:t>&lt;bean id="</a:t>
            </a:r>
            <a:r>
              <a:rPr lang="en-US" dirty="0" err="1"/>
              <a:t>beanOne</a:t>
            </a:r>
            <a:r>
              <a:rPr lang="en-US" dirty="0"/>
              <a:t>" class="</a:t>
            </a:r>
            <a:r>
              <a:rPr lang="en-US" dirty="0" err="1"/>
              <a:t>x.y.ThingOne“scope</a:t>
            </a:r>
            <a:r>
              <a:rPr lang="en-US" dirty="0"/>
              <a:t> = “session”/&gt;</a:t>
            </a:r>
          </a:p>
          <a:p>
            <a:pPr marL="0" indent="0">
              <a:buNone/>
            </a:pPr>
            <a:endParaRPr lang="en-US" dirty="0"/>
          </a:p>
        </p:txBody>
      </p:sp>
      <p:sp>
        <p:nvSpPr>
          <p:cNvPr id="9" name="TextBox 8">
            <a:extLst>
              <a:ext uri="{FF2B5EF4-FFF2-40B4-BE49-F238E27FC236}">
                <a16:creationId xmlns:a16="http://schemas.microsoft.com/office/drawing/2014/main" id="{F35717CD-C329-9BCC-4135-1CBBD165BABC}"/>
              </a:ext>
            </a:extLst>
          </p:cNvPr>
          <p:cNvSpPr txBox="1"/>
          <p:nvPr/>
        </p:nvSpPr>
        <p:spPr>
          <a:xfrm>
            <a:off x="838200" y="5126785"/>
            <a:ext cx="8534400" cy="923330"/>
          </a:xfrm>
          <a:prstGeom prst="rect">
            <a:avLst/>
          </a:prstGeom>
          <a:noFill/>
        </p:spPr>
        <p:txBody>
          <a:bodyPr wrap="square">
            <a:spAutoFit/>
          </a:bodyPr>
          <a:lstStyle/>
          <a:p>
            <a:pPr marL="0" indent="0">
              <a:buNone/>
            </a:pPr>
            <a:r>
              <a:rPr lang="en-US" b="1" dirty="0"/>
              <a:t>Application</a:t>
            </a:r>
          </a:p>
          <a:p>
            <a:r>
              <a:rPr lang="en-US" dirty="0"/>
              <a:t>&lt;bean id="</a:t>
            </a:r>
            <a:r>
              <a:rPr lang="en-US" dirty="0" err="1"/>
              <a:t>beanOne</a:t>
            </a:r>
            <a:r>
              <a:rPr lang="en-US" dirty="0"/>
              <a:t>" class="</a:t>
            </a:r>
            <a:r>
              <a:rPr lang="en-US" dirty="0" err="1"/>
              <a:t>x.y.ThingOne“scope</a:t>
            </a:r>
            <a:r>
              <a:rPr lang="en-US" dirty="0"/>
              <a:t> = “application”/&gt;</a:t>
            </a:r>
          </a:p>
          <a:p>
            <a:pPr marL="0" indent="0">
              <a:buNone/>
            </a:pPr>
            <a:endParaRPr lang="en-US" dirty="0"/>
          </a:p>
        </p:txBody>
      </p:sp>
    </p:spTree>
    <p:extLst>
      <p:ext uri="{BB962C8B-B14F-4D97-AF65-F5344CB8AC3E}">
        <p14:creationId xmlns:p14="http://schemas.microsoft.com/office/powerpoint/2010/main" val="415386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4A8B-4D36-C477-F563-31A13BCC44C5}"/>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9D745EBC-BF6C-1776-3E25-6DC05B79071D}"/>
              </a:ext>
            </a:extLst>
          </p:cNvPr>
          <p:cNvSpPr>
            <a:spLocks noGrp="1"/>
          </p:cNvSpPr>
          <p:nvPr>
            <p:ph idx="1"/>
          </p:nvPr>
        </p:nvSpPr>
        <p:spPr>
          <a:xfrm>
            <a:off x="838200" y="2183295"/>
            <a:ext cx="10515600" cy="2747963"/>
          </a:xfrm>
        </p:spPr>
        <p:txBody>
          <a:bodyPr>
            <a:normAutofit fontScale="47500" lnSpcReduction="20000"/>
          </a:bodyPr>
          <a:lstStyle/>
          <a:p>
            <a:pPr marL="0" indent="0">
              <a:buNone/>
            </a:pPr>
            <a:r>
              <a:rPr lang="en-US" dirty="0"/>
              <a:t>&lt;beans&gt;</a:t>
            </a:r>
          </a:p>
          <a:p>
            <a:pPr marL="0" indent="0">
              <a:buNone/>
            </a:pPr>
            <a:r>
              <a:rPr lang="en-US" dirty="0"/>
              <a:t>	&lt;bean id="</a:t>
            </a:r>
            <a:r>
              <a:rPr lang="en-US" dirty="0" err="1"/>
              <a:t>beanOne</a:t>
            </a:r>
            <a:r>
              <a:rPr lang="en-US" dirty="0"/>
              <a:t>" class="</a:t>
            </a:r>
            <a:r>
              <a:rPr lang="en-US" dirty="0" err="1"/>
              <a:t>x.y.ThingOne</a:t>
            </a:r>
            <a:r>
              <a:rPr lang="en-US" dirty="0"/>
              <a:t>"&gt;</a:t>
            </a:r>
          </a:p>
          <a:p>
            <a:pPr marL="0" indent="0">
              <a:buNone/>
            </a:pPr>
            <a:r>
              <a:rPr lang="en-US" dirty="0"/>
              <a:t>		&lt;constructor-</a:t>
            </a:r>
            <a:r>
              <a:rPr lang="en-US" dirty="0" err="1"/>
              <a:t>arg</a:t>
            </a:r>
            <a:r>
              <a:rPr lang="en-US" dirty="0"/>
              <a:t> ref="</a:t>
            </a:r>
            <a:r>
              <a:rPr lang="en-US" dirty="0" err="1"/>
              <a:t>beanTwo</a:t>
            </a:r>
            <a:r>
              <a:rPr lang="en-US" dirty="0"/>
              <a:t>"/&gt;</a:t>
            </a:r>
          </a:p>
          <a:p>
            <a:pPr marL="0" indent="0">
              <a:buNone/>
            </a:pPr>
            <a:r>
              <a:rPr lang="en-US" dirty="0"/>
              <a:t>		&lt;constructor-</a:t>
            </a:r>
            <a:r>
              <a:rPr lang="en-US" dirty="0" err="1"/>
              <a:t>arg</a:t>
            </a:r>
            <a:r>
              <a:rPr lang="en-US" dirty="0"/>
              <a:t> ref="</a:t>
            </a:r>
            <a:r>
              <a:rPr lang="en-US" dirty="0" err="1"/>
              <a:t>beanThree</a:t>
            </a:r>
            <a:r>
              <a:rPr lang="en-US" dirty="0"/>
              <a:t>"/&gt;</a:t>
            </a:r>
          </a:p>
          <a:p>
            <a:pPr marL="0" indent="0">
              <a:buNone/>
            </a:pPr>
            <a:r>
              <a:rPr lang="en-US" dirty="0"/>
              <a:t>	&lt;/bean&gt;</a:t>
            </a:r>
          </a:p>
          <a:p>
            <a:pPr marL="0" indent="0">
              <a:buNone/>
            </a:pPr>
            <a:endParaRPr lang="en-US" dirty="0"/>
          </a:p>
          <a:p>
            <a:pPr marL="0" indent="0">
              <a:buNone/>
            </a:pPr>
            <a:r>
              <a:rPr lang="en-US" dirty="0"/>
              <a:t>	&lt;bean id="</a:t>
            </a:r>
            <a:r>
              <a:rPr lang="en-US" dirty="0" err="1"/>
              <a:t>beanTwo</a:t>
            </a:r>
            <a:r>
              <a:rPr lang="en-US" dirty="0"/>
              <a:t>" class="</a:t>
            </a:r>
            <a:r>
              <a:rPr lang="en-US" dirty="0" err="1"/>
              <a:t>x.y.ThingTwo</a:t>
            </a:r>
            <a:r>
              <a:rPr lang="en-US" dirty="0"/>
              <a:t>"/&gt;</a:t>
            </a:r>
          </a:p>
          <a:p>
            <a:pPr marL="0" indent="0">
              <a:buNone/>
            </a:pPr>
            <a:endParaRPr lang="en-US" dirty="0"/>
          </a:p>
          <a:p>
            <a:pPr marL="0" indent="0">
              <a:buNone/>
            </a:pPr>
            <a:r>
              <a:rPr lang="en-US" dirty="0"/>
              <a:t>	&lt;bean id="</a:t>
            </a:r>
            <a:r>
              <a:rPr lang="en-US" dirty="0" err="1"/>
              <a:t>beanThree</a:t>
            </a:r>
            <a:r>
              <a:rPr lang="en-US" dirty="0"/>
              <a:t>" class="</a:t>
            </a:r>
            <a:r>
              <a:rPr lang="en-US" dirty="0" err="1"/>
              <a:t>x.y.ThingThree</a:t>
            </a:r>
            <a:r>
              <a:rPr lang="en-US" dirty="0"/>
              <a:t>"/&gt;</a:t>
            </a:r>
          </a:p>
          <a:p>
            <a:pPr marL="0" indent="0">
              <a:buNone/>
            </a:pPr>
            <a:r>
              <a:rPr lang="en-US" dirty="0"/>
              <a:t>&lt;/beans&gt;</a:t>
            </a:r>
          </a:p>
        </p:txBody>
      </p:sp>
      <p:sp>
        <p:nvSpPr>
          <p:cNvPr id="4" name="TextBox 3">
            <a:extLst>
              <a:ext uri="{FF2B5EF4-FFF2-40B4-BE49-F238E27FC236}">
                <a16:creationId xmlns:a16="http://schemas.microsoft.com/office/drawing/2014/main" id="{0CACF18E-F767-0CB1-1176-2FD600A09622}"/>
              </a:ext>
            </a:extLst>
          </p:cNvPr>
          <p:cNvSpPr txBox="1"/>
          <p:nvPr/>
        </p:nvSpPr>
        <p:spPr>
          <a:xfrm>
            <a:off x="838200" y="1321356"/>
            <a:ext cx="10214113" cy="369332"/>
          </a:xfrm>
          <a:prstGeom prst="rect">
            <a:avLst/>
          </a:prstGeom>
          <a:noFill/>
        </p:spPr>
        <p:txBody>
          <a:bodyPr wrap="square" rtlCol="0">
            <a:spAutoFit/>
          </a:bodyPr>
          <a:lstStyle/>
          <a:p>
            <a:r>
              <a:rPr lang="en-US" dirty="0"/>
              <a:t>Constructor-base Dependency Injection</a:t>
            </a:r>
          </a:p>
        </p:txBody>
      </p:sp>
    </p:spTree>
    <p:extLst>
      <p:ext uri="{BB962C8B-B14F-4D97-AF65-F5344CB8AC3E}">
        <p14:creationId xmlns:p14="http://schemas.microsoft.com/office/powerpoint/2010/main" val="161478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7B17-51D3-D765-18EC-727E27D4CE0D}"/>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89388B67-8C41-FED5-7529-0685F32290FB}"/>
              </a:ext>
            </a:extLst>
          </p:cNvPr>
          <p:cNvSpPr>
            <a:spLocks noGrp="1"/>
          </p:cNvSpPr>
          <p:nvPr>
            <p:ph idx="1"/>
          </p:nvPr>
        </p:nvSpPr>
        <p:spPr/>
        <p:txBody>
          <a:bodyPr/>
          <a:lstStyle/>
          <a:p>
            <a:pPr marL="0" indent="0">
              <a:buNone/>
            </a:pPr>
            <a:r>
              <a:rPr lang="en-US" dirty="0"/>
              <a:t>&lt;bean id="</a:t>
            </a:r>
            <a:r>
              <a:rPr lang="en-US" dirty="0" err="1"/>
              <a:t>exampleBean</a:t>
            </a:r>
            <a:r>
              <a:rPr lang="en-US" dirty="0"/>
              <a:t>" class="</a:t>
            </a:r>
            <a:r>
              <a:rPr lang="en-US" dirty="0" err="1"/>
              <a:t>examples.ExampleBean</a:t>
            </a:r>
            <a:r>
              <a:rPr lang="en-US" dirty="0"/>
              <a:t>"&gt;</a:t>
            </a:r>
          </a:p>
          <a:p>
            <a:pPr marL="0" indent="0">
              <a:buNone/>
            </a:pPr>
            <a:r>
              <a:rPr lang="en-US" dirty="0"/>
              <a:t>	&lt;constructor-</a:t>
            </a:r>
            <a:r>
              <a:rPr lang="en-US" dirty="0" err="1"/>
              <a:t>arg</a:t>
            </a:r>
            <a:r>
              <a:rPr lang="en-US" dirty="0"/>
              <a:t> type="int" value=“32"/&gt;</a:t>
            </a:r>
          </a:p>
          <a:p>
            <a:pPr marL="0" indent="0">
              <a:buNone/>
            </a:pPr>
            <a:r>
              <a:rPr lang="en-US" dirty="0"/>
              <a:t>	&lt;constructor-</a:t>
            </a:r>
            <a:r>
              <a:rPr lang="en-US" dirty="0" err="1"/>
              <a:t>arg</a:t>
            </a:r>
            <a:r>
              <a:rPr lang="en-US" dirty="0"/>
              <a:t> type="</a:t>
            </a:r>
            <a:r>
              <a:rPr lang="en-US" dirty="0" err="1"/>
              <a:t>java.lang.String</a:t>
            </a:r>
            <a:r>
              <a:rPr lang="en-US" dirty="0"/>
              <a:t>" value=“32"/&gt;</a:t>
            </a:r>
          </a:p>
          <a:p>
            <a:pPr marL="0" indent="0">
              <a:buNone/>
            </a:pPr>
            <a:r>
              <a:rPr lang="en-US" dirty="0"/>
              <a:t>&lt;/bean&gt;</a:t>
            </a:r>
          </a:p>
          <a:p>
            <a:pPr marL="0" indent="0">
              <a:buNone/>
            </a:pPr>
            <a:r>
              <a:rPr lang="en-US" dirty="0"/>
              <a:t>&lt;bean id="</a:t>
            </a:r>
            <a:r>
              <a:rPr lang="en-US" dirty="0" err="1"/>
              <a:t>exampleBean</a:t>
            </a:r>
            <a:r>
              <a:rPr lang="en-US" dirty="0"/>
              <a:t>" class="</a:t>
            </a:r>
            <a:r>
              <a:rPr lang="en-US" dirty="0" err="1"/>
              <a:t>examples.ExampleBean</a:t>
            </a:r>
            <a:r>
              <a:rPr lang="en-US" dirty="0"/>
              <a:t>"&gt;</a:t>
            </a:r>
          </a:p>
          <a:p>
            <a:pPr marL="0" indent="0">
              <a:buNone/>
            </a:pPr>
            <a:r>
              <a:rPr lang="en-US" dirty="0"/>
              <a:t>	&lt;constructor-</a:t>
            </a:r>
            <a:r>
              <a:rPr lang="en-US" dirty="0" err="1"/>
              <a:t>arg</a:t>
            </a:r>
            <a:r>
              <a:rPr lang="en-US" dirty="0"/>
              <a:t> index="0" value=“32"/&gt;</a:t>
            </a:r>
          </a:p>
          <a:p>
            <a:pPr marL="0" indent="0">
              <a:buNone/>
            </a:pPr>
            <a:r>
              <a:rPr lang="en-US" dirty="0"/>
              <a:t>	&lt;constructor-</a:t>
            </a:r>
            <a:r>
              <a:rPr lang="en-US" dirty="0" err="1"/>
              <a:t>arg</a:t>
            </a:r>
            <a:r>
              <a:rPr lang="en-US" dirty="0"/>
              <a:t> index="1" value=“32"/&gt;</a:t>
            </a:r>
          </a:p>
          <a:p>
            <a:pPr marL="0" indent="0">
              <a:buNone/>
            </a:pPr>
            <a:r>
              <a:rPr lang="en-US" dirty="0"/>
              <a:t>&lt;/bean&gt;</a:t>
            </a:r>
          </a:p>
        </p:txBody>
      </p:sp>
    </p:spTree>
    <p:extLst>
      <p:ext uri="{BB962C8B-B14F-4D97-AF65-F5344CB8AC3E}">
        <p14:creationId xmlns:p14="http://schemas.microsoft.com/office/powerpoint/2010/main" val="324106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3403-0DB9-4316-D147-2F97BF25B312}"/>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3E1F84D4-D946-101F-B9FD-93885E32FFAF}"/>
              </a:ext>
            </a:extLst>
          </p:cNvPr>
          <p:cNvSpPr>
            <a:spLocks noGrp="1"/>
          </p:cNvSpPr>
          <p:nvPr>
            <p:ph idx="1"/>
          </p:nvPr>
        </p:nvSpPr>
        <p:spPr/>
        <p:txBody>
          <a:bodyPr/>
          <a:lstStyle/>
          <a:p>
            <a:r>
              <a:rPr lang="en-US" dirty="0"/>
              <a:t>Setter-base</a:t>
            </a:r>
          </a:p>
          <a:p>
            <a:pPr marL="0" indent="0">
              <a:buNone/>
            </a:pPr>
            <a:r>
              <a:rPr lang="en-US" dirty="0"/>
              <a:t>	&lt;!-- Setter base --&gt;</a:t>
            </a:r>
          </a:p>
          <a:p>
            <a:pPr marL="0" indent="0">
              <a:buNone/>
            </a:pPr>
            <a:r>
              <a:rPr lang="en-US" dirty="0"/>
              <a:t>	&lt;bean id="</a:t>
            </a:r>
            <a:r>
              <a:rPr lang="en-US" dirty="0" err="1"/>
              <a:t>myService</a:t>
            </a:r>
            <a:r>
              <a:rPr lang="en-US" dirty="0"/>
              <a:t>" class="</a:t>
            </a:r>
            <a:r>
              <a:rPr lang="en-US" dirty="0" err="1"/>
              <a:t>training.entities.MyService</a:t>
            </a:r>
            <a:r>
              <a:rPr lang="en-US" dirty="0"/>
              <a:t>"&gt;</a:t>
            </a:r>
          </a:p>
          <a:p>
            <a:pPr marL="0" indent="0">
              <a:buNone/>
            </a:pPr>
            <a:r>
              <a:rPr lang="en-US" dirty="0"/>
              <a:t>		&lt;!-- Inject dependency --&gt;</a:t>
            </a:r>
          </a:p>
          <a:p>
            <a:pPr marL="0" indent="0">
              <a:buNone/>
            </a:pPr>
            <a:r>
              <a:rPr lang="en-US" dirty="0"/>
              <a:t>		&lt;property name="</a:t>
            </a:r>
            <a:r>
              <a:rPr lang="en-US" dirty="0" err="1"/>
              <a:t>dataService</a:t>
            </a:r>
            <a:r>
              <a:rPr lang="en-US" dirty="0"/>
              <a:t>" ref="</a:t>
            </a:r>
            <a:r>
              <a:rPr lang="en-US" dirty="0" err="1"/>
              <a:t>dataService</a:t>
            </a:r>
            <a:r>
              <a:rPr lang="en-US" dirty="0"/>
              <a:t>" /&gt;</a:t>
            </a:r>
          </a:p>
          <a:p>
            <a:pPr marL="0" indent="0">
              <a:buNone/>
            </a:pPr>
            <a:r>
              <a:rPr lang="en-US" dirty="0"/>
              <a:t>	&lt;/bean&gt;</a:t>
            </a:r>
          </a:p>
        </p:txBody>
      </p:sp>
    </p:spTree>
    <p:extLst>
      <p:ext uri="{BB962C8B-B14F-4D97-AF65-F5344CB8AC3E}">
        <p14:creationId xmlns:p14="http://schemas.microsoft.com/office/powerpoint/2010/main" val="47413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2467</TotalTime>
  <Words>2211</Words>
  <Application>Microsoft Office PowerPoint</Application>
  <PresentationFormat>Widescreen</PresentationFormat>
  <Paragraphs>230</Paragraphs>
  <Slides>19</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-apple-system</vt:lpstr>
      <vt:lpstr>Aptos</vt:lpstr>
      <vt:lpstr>Arial</vt:lpstr>
      <vt:lpstr>Calibri</vt:lpstr>
      <vt:lpstr>Calibri Light</vt:lpstr>
      <vt:lpstr>erdana</vt:lpstr>
      <vt:lpstr>Google Sans</vt:lpstr>
      <vt:lpstr>libre franklin</vt:lpstr>
      <vt:lpstr>Lora</vt:lpstr>
      <vt:lpstr>Open Sans</vt:lpstr>
      <vt:lpstr>Raleway</vt:lpstr>
      <vt:lpstr>Times New Roman</vt:lpstr>
      <vt:lpstr>Trebuchet MS</vt:lpstr>
      <vt:lpstr>var(--font-family-special)</vt:lpstr>
      <vt:lpstr>Office Theme</vt:lpstr>
      <vt:lpstr>Spring</vt:lpstr>
      <vt:lpstr>What is spring?</vt:lpstr>
      <vt:lpstr>Bean </vt:lpstr>
      <vt:lpstr>PowerPoint Presentation</vt:lpstr>
      <vt:lpstr>Bean Class, ID</vt:lpstr>
      <vt:lpstr>Bean Scope</vt:lpstr>
      <vt:lpstr>Bean-Arg</vt:lpstr>
      <vt:lpstr>Bean-Arg</vt:lpstr>
      <vt:lpstr>Bean-Arg</vt:lpstr>
      <vt:lpstr>Autowire mode</vt:lpstr>
      <vt:lpstr>PowerPoint Presentation</vt:lpstr>
      <vt:lpstr>MVC</vt:lpstr>
      <vt:lpstr>MVC pattern</vt:lpstr>
      <vt:lpstr>Spring Web MVC </vt:lpstr>
      <vt:lpstr>Spring AOP </vt:lpstr>
      <vt:lpstr>Crosscutting - concern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Trường Thịnh Lê</dc:creator>
  <cp:lastModifiedBy>Thinh Le Truong</cp:lastModifiedBy>
  <cp:revision>10</cp:revision>
  <dcterms:created xsi:type="dcterms:W3CDTF">2023-12-22T01:50:56Z</dcterms:created>
  <dcterms:modified xsi:type="dcterms:W3CDTF">2024-03-04T06:36:05Z</dcterms:modified>
</cp:coreProperties>
</file>