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Comfortaa"/>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omfortaa-regular.fntdata"/><Relationship Id="rId25" Type="http://schemas.openxmlformats.org/officeDocument/2006/relationships/slide" Target="slides/slide20.xml"/><Relationship Id="rId27" Type="http://schemas.openxmlformats.org/officeDocument/2006/relationships/font" Target="fonts/Comfortaa-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196ba26f79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196ba26f7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196ba26f79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196ba26f79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Possibly add animation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196ba26f79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196ba26f79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Possibly add animation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20a71bf98a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20a71bf98a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Possibly add animation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20a71bf98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20a71bf98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Possibly add animation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196ba26f79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196ba26f79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Possibly add animation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20a71bf98a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20a71bf98a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Possibly add animation</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196ba26f79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196ba26f79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 an animation between the question and answer</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196ba26f79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196ba26f79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 an animation between the question and answer</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196ba26f79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196ba26f79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 an animation between question and visual</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3497732204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3497732204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3497732204_2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3497732204_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193a5b4856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193a5b4856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fd7b563af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fd7b563af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196ba26f7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196ba26f7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196ba26f7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196ba26f7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196ba26f7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196ba26f7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20a71bf98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20a71bf98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20a71bf98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20a71bf98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7.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12.png"/><Relationship Id="rId5"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0.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3" name="Shape 53"/>
        <p:cNvGrpSpPr/>
        <p:nvPr/>
      </p:nvGrpSpPr>
      <p:grpSpPr>
        <a:xfrm>
          <a:off x="0" y="0"/>
          <a:ext cx="0" cy="0"/>
          <a:chOff x="0" y="0"/>
          <a:chExt cx="0" cy="0"/>
        </a:xfrm>
      </p:grpSpPr>
      <p:sp>
        <p:nvSpPr>
          <p:cNvPr id="54" name="Google Shape;54;p13"/>
          <p:cNvSpPr txBox="1"/>
          <p:nvPr/>
        </p:nvSpPr>
        <p:spPr>
          <a:xfrm>
            <a:off x="274500" y="1474800"/>
            <a:ext cx="8595000" cy="1200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200">
                <a:latin typeface="Comfortaa"/>
                <a:ea typeface="Comfortaa"/>
                <a:cs typeface="Comfortaa"/>
                <a:sym typeface="Comfortaa"/>
              </a:rPr>
              <a:t>Intro to Java Day 4- Loops!</a:t>
            </a:r>
            <a:endParaRPr sz="3200">
              <a:latin typeface="Comfortaa"/>
              <a:ea typeface="Comfortaa"/>
              <a:cs typeface="Comfortaa"/>
              <a:sym typeface="Comfortaa"/>
            </a:endParaRPr>
          </a:p>
          <a:p>
            <a:pPr indent="0" lvl="0" marL="0" rtl="0" algn="ctr">
              <a:spcBef>
                <a:spcPts val="0"/>
              </a:spcBef>
              <a:spcAft>
                <a:spcPts val="0"/>
              </a:spcAft>
              <a:buNone/>
            </a:pPr>
            <a:r>
              <a:t/>
            </a:r>
            <a:endParaRPr sz="1700">
              <a:latin typeface="Comfortaa"/>
              <a:ea typeface="Comfortaa"/>
              <a:cs typeface="Comfortaa"/>
              <a:sym typeface="Comfortaa"/>
            </a:endParaRPr>
          </a:p>
          <a:p>
            <a:pPr indent="0" lvl="0" marL="0" rtl="0" algn="ctr">
              <a:spcBef>
                <a:spcPts val="0"/>
              </a:spcBef>
              <a:spcAft>
                <a:spcPts val="0"/>
              </a:spcAft>
              <a:buNone/>
            </a:pPr>
            <a:r>
              <a:rPr lang="en" sz="1700">
                <a:latin typeface="Comfortaa"/>
                <a:ea typeface="Comfortaa"/>
                <a:cs typeface="Comfortaa"/>
                <a:sym typeface="Comfortaa"/>
              </a:rPr>
              <a:t>By: Nishant Malpani</a:t>
            </a:r>
            <a:endParaRPr sz="1700">
              <a:latin typeface="Comfortaa"/>
              <a:ea typeface="Comfortaa"/>
              <a:cs typeface="Comfortaa"/>
              <a:sym typeface="Comfortaa"/>
            </a:endParaRPr>
          </a:p>
        </p:txBody>
      </p:sp>
      <p:pic>
        <p:nvPicPr>
          <p:cNvPr id="55" name="Google Shape;55;p13"/>
          <p:cNvPicPr preferRelativeResize="0"/>
          <p:nvPr/>
        </p:nvPicPr>
        <p:blipFill>
          <a:blip r:embed="rId3">
            <a:alphaModFix/>
          </a:blip>
          <a:stretch>
            <a:fillRect/>
          </a:stretch>
        </p:blipFill>
        <p:spPr>
          <a:xfrm>
            <a:off x="128850" y="83650"/>
            <a:ext cx="637809" cy="6605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D2FF"/>
        </a:solidFill>
      </p:bgPr>
    </p:bg>
    <p:spTree>
      <p:nvGrpSpPr>
        <p:cNvPr id="129" name="Shape 129"/>
        <p:cNvGrpSpPr/>
        <p:nvPr/>
      </p:nvGrpSpPr>
      <p:grpSpPr>
        <a:xfrm>
          <a:off x="0" y="0"/>
          <a:ext cx="0" cy="0"/>
          <a:chOff x="0" y="0"/>
          <a:chExt cx="0" cy="0"/>
        </a:xfrm>
      </p:grpSpPr>
      <p:sp>
        <p:nvSpPr>
          <p:cNvPr id="130" name="Google Shape;130;p22"/>
          <p:cNvSpPr txBox="1"/>
          <p:nvPr>
            <p:ph type="title"/>
          </p:nvPr>
        </p:nvSpPr>
        <p:spPr>
          <a:xfrm>
            <a:off x="669075" y="836213"/>
            <a:ext cx="8065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fortaa"/>
                <a:ea typeface="Comfortaa"/>
                <a:cs typeface="Comfortaa"/>
                <a:sym typeface="Comfortaa"/>
              </a:rPr>
              <a:t>Putting</a:t>
            </a:r>
            <a:r>
              <a:rPr lang="en">
                <a:latin typeface="Comfortaa"/>
                <a:ea typeface="Comfortaa"/>
                <a:cs typeface="Comfortaa"/>
                <a:sym typeface="Comfortaa"/>
              </a:rPr>
              <a:t> it all Together!</a:t>
            </a:r>
            <a:endParaRPr>
              <a:latin typeface="Comfortaa"/>
              <a:ea typeface="Comfortaa"/>
              <a:cs typeface="Comfortaa"/>
              <a:sym typeface="Comfortaa"/>
            </a:endParaRPr>
          </a:p>
        </p:txBody>
      </p:sp>
      <p:pic>
        <p:nvPicPr>
          <p:cNvPr id="131" name="Google Shape;131;p22"/>
          <p:cNvPicPr preferRelativeResize="0"/>
          <p:nvPr/>
        </p:nvPicPr>
        <p:blipFill>
          <a:blip r:embed="rId3">
            <a:alphaModFix/>
          </a:blip>
          <a:stretch>
            <a:fillRect/>
          </a:stretch>
        </p:blipFill>
        <p:spPr>
          <a:xfrm>
            <a:off x="128850" y="83650"/>
            <a:ext cx="637809" cy="660526"/>
          </a:xfrm>
          <a:prstGeom prst="rect">
            <a:avLst/>
          </a:prstGeom>
          <a:noFill/>
          <a:ln>
            <a:noFill/>
          </a:ln>
        </p:spPr>
      </p:pic>
      <p:sp>
        <p:nvSpPr>
          <p:cNvPr id="132" name="Google Shape;132;p22"/>
          <p:cNvSpPr/>
          <p:nvPr/>
        </p:nvSpPr>
        <p:spPr>
          <a:xfrm>
            <a:off x="766650" y="1408925"/>
            <a:ext cx="7896600" cy="92100"/>
          </a:xfrm>
          <a:prstGeom prst="rect">
            <a:avLst/>
          </a:prstGeom>
          <a:solidFill>
            <a:srgbClr val="23D23A"/>
          </a:solidFill>
          <a:ln cap="flat" cmpd="sng" w="9525">
            <a:solidFill>
              <a:srgbClr val="23D23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33" name="Google Shape;133;p22"/>
          <p:cNvSpPr txBox="1"/>
          <p:nvPr/>
        </p:nvSpPr>
        <p:spPr>
          <a:xfrm>
            <a:off x="730950" y="1633300"/>
            <a:ext cx="79680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Comfortaa"/>
              <a:ea typeface="Comfortaa"/>
              <a:cs typeface="Comfortaa"/>
              <a:sym typeface="Comfortaa"/>
            </a:endParaRPr>
          </a:p>
          <a:p>
            <a:pPr indent="0" lvl="0" marL="0" rtl="0" algn="l">
              <a:spcBef>
                <a:spcPts val="0"/>
              </a:spcBef>
              <a:spcAft>
                <a:spcPts val="0"/>
              </a:spcAft>
              <a:buNone/>
            </a:pPr>
            <a:r>
              <a:t/>
            </a:r>
            <a:endParaRPr sz="1800">
              <a:latin typeface="Comfortaa"/>
              <a:ea typeface="Comfortaa"/>
              <a:cs typeface="Comfortaa"/>
              <a:sym typeface="Comfortaa"/>
            </a:endParaRPr>
          </a:p>
          <a:p>
            <a:pPr indent="0" lvl="0" marL="0" rtl="0" algn="l">
              <a:spcBef>
                <a:spcPts val="0"/>
              </a:spcBef>
              <a:spcAft>
                <a:spcPts val="0"/>
              </a:spcAft>
              <a:buNone/>
            </a:pPr>
            <a:r>
              <a:t/>
            </a:r>
            <a:endParaRPr sz="1800">
              <a:latin typeface="Comfortaa"/>
              <a:ea typeface="Comfortaa"/>
              <a:cs typeface="Comfortaa"/>
              <a:sym typeface="Comfortaa"/>
            </a:endParaRPr>
          </a:p>
          <a:p>
            <a:pPr indent="0" lvl="0" marL="0" rtl="0" algn="l">
              <a:spcBef>
                <a:spcPts val="0"/>
              </a:spcBef>
              <a:spcAft>
                <a:spcPts val="0"/>
              </a:spcAft>
              <a:buNone/>
            </a:pPr>
            <a:r>
              <a:t/>
            </a:r>
            <a:endParaRPr sz="1800">
              <a:latin typeface="Comfortaa"/>
              <a:ea typeface="Comfortaa"/>
              <a:cs typeface="Comfortaa"/>
              <a:sym typeface="Comfortaa"/>
            </a:endParaRPr>
          </a:p>
        </p:txBody>
      </p:sp>
      <p:sp>
        <p:nvSpPr>
          <p:cNvPr id="134" name="Google Shape;134;p22"/>
          <p:cNvSpPr txBox="1"/>
          <p:nvPr/>
        </p:nvSpPr>
        <p:spPr>
          <a:xfrm>
            <a:off x="730950" y="1667913"/>
            <a:ext cx="64293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Comfortaa"/>
                <a:ea typeface="Comfortaa"/>
                <a:cs typeface="Comfortaa"/>
                <a:sym typeface="Comfortaa"/>
              </a:rPr>
              <a:t>The</a:t>
            </a:r>
            <a:r>
              <a:rPr lang="en" sz="1600">
                <a:latin typeface="Comfortaa"/>
                <a:ea typeface="Comfortaa"/>
                <a:cs typeface="Comfortaa"/>
                <a:sym typeface="Comfortaa"/>
              </a:rPr>
              <a:t> body of </a:t>
            </a:r>
            <a:r>
              <a:rPr lang="en" sz="1600">
                <a:latin typeface="Comfortaa"/>
                <a:ea typeface="Comfortaa"/>
                <a:cs typeface="Comfortaa"/>
                <a:sym typeface="Comfortaa"/>
              </a:rPr>
              <a:t>the</a:t>
            </a:r>
            <a:r>
              <a:rPr lang="en" sz="1600">
                <a:latin typeface="Comfortaa"/>
                <a:ea typeface="Comfortaa"/>
                <a:cs typeface="Comfortaa"/>
                <a:sym typeface="Comfortaa"/>
              </a:rPr>
              <a:t> for loop is where all the code you want to execute each </a:t>
            </a:r>
            <a:r>
              <a:rPr lang="en" sz="1600">
                <a:latin typeface="Comfortaa"/>
                <a:ea typeface="Comfortaa"/>
                <a:cs typeface="Comfortaa"/>
                <a:sym typeface="Comfortaa"/>
              </a:rPr>
              <a:t>time</a:t>
            </a:r>
            <a:r>
              <a:rPr lang="en" sz="1600">
                <a:latin typeface="Comfortaa"/>
                <a:ea typeface="Comfortaa"/>
                <a:cs typeface="Comfortaa"/>
                <a:sym typeface="Comfortaa"/>
              </a:rPr>
              <a:t> you run goes.</a:t>
            </a:r>
            <a:endParaRPr sz="1600">
              <a:latin typeface="Comfortaa"/>
              <a:ea typeface="Comfortaa"/>
              <a:cs typeface="Comfortaa"/>
              <a:sym typeface="Comfortaa"/>
            </a:endParaRPr>
          </a:p>
        </p:txBody>
      </p:sp>
      <p:pic>
        <p:nvPicPr>
          <p:cNvPr id="135" name="Google Shape;135;p22"/>
          <p:cNvPicPr preferRelativeResize="0"/>
          <p:nvPr/>
        </p:nvPicPr>
        <p:blipFill>
          <a:blip r:embed="rId4">
            <a:alphaModFix/>
          </a:blip>
          <a:stretch>
            <a:fillRect/>
          </a:stretch>
        </p:blipFill>
        <p:spPr>
          <a:xfrm>
            <a:off x="766643" y="2511913"/>
            <a:ext cx="4205388" cy="1293000"/>
          </a:xfrm>
          <a:prstGeom prst="rect">
            <a:avLst/>
          </a:prstGeom>
          <a:noFill/>
          <a:ln>
            <a:noFill/>
          </a:ln>
        </p:spPr>
      </p:pic>
      <p:sp>
        <p:nvSpPr>
          <p:cNvPr id="136" name="Google Shape;136;p22"/>
          <p:cNvSpPr txBox="1"/>
          <p:nvPr/>
        </p:nvSpPr>
        <p:spPr>
          <a:xfrm>
            <a:off x="669075" y="3971800"/>
            <a:ext cx="61170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Comfortaa"/>
                <a:ea typeface="Comfortaa"/>
                <a:cs typeface="Comfortaa"/>
                <a:sym typeface="Comfortaa"/>
              </a:rPr>
              <a:t>Can someone tell me what happens in this for loop? What is the declaration, condition, and </a:t>
            </a:r>
            <a:r>
              <a:rPr lang="en" sz="1600">
                <a:solidFill>
                  <a:schemeClr val="dk1"/>
                </a:solidFill>
                <a:latin typeface="Comfortaa"/>
                <a:ea typeface="Comfortaa"/>
                <a:cs typeface="Comfortaa"/>
                <a:sym typeface="Comfortaa"/>
              </a:rPr>
              <a:t>interaction</a:t>
            </a:r>
            <a:r>
              <a:rPr lang="en" sz="1600">
                <a:solidFill>
                  <a:schemeClr val="dk1"/>
                </a:solidFill>
                <a:latin typeface="Comfortaa"/>
                <a:ea typeface="Comfortaa"/>
                <a:cs typeface="Comfortaa"/>
                <a:sym typeface="Comfortaa"/>
              </a:rPr>
              <a:t>?</a:t>
            </a:r>
            <a:endParaRPr sz="1600">
              <a:solidFill>
                <a:schemeClr val="dk1"/>
              </a:solidFill>
              <a:latin typeface="Comfortaa"/>
              <a:ea typeface="Comfortaa"/>
              <a:cs typeface="Comfortaa"/>
              <a:sym typeface="Comforta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D2FF"/>
        </a:solidFill>
      </p:bgPr>
    </p:bg>
    <p:spTree>
      <p:nvGrpSpPr>
        <p:cNvPr id="140" name="Shape 140"/>
        <p:cNvGrpSpPr/>
        <p:nvPr/>
      </p:nvGrpSpPr>
      <p:grpSpPr>
        <a:xfrm>
          <a:off x="0" y="0"/>
          <a:ext cx="0" cy="0"/>
          <a:chOff x="0" y="0"/>
          <a:chExt cx="0" cy="0"/>
        </a:xfrm>
      </p:grpSpPr>
      <p:sp>
        <p:nvSpPr>
          <p:cNvPr id="141" name="Google Shape;141;p23"/>
          <p:cNvSpPr txBox="1"/>
          <p:nvPr>
            <p:ph type="title"/>
          </p:nvPr>
        </p:nvSpPr>
        <p:spPr>
          <a:xfrm>
            <a:off x="669075" y="836213"/>
            <a:ext cx="8065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fortaa"/>
                <a:ea typeface="Comfortaa"/>
                <a:cs typeface="Comfortaa"/>
                <a:sym typeface="Comfortaa"/>
              </a:rPr>
              <a:t>Practice with For Loops</a:t>
            </a:r>
            <a:endParaRPr>
              <a:latin typeface="Comfortaa"/>
              <a:ea typeface="Comfortaa"/>
              <a:cs typeface="Comfortaa"/>
              <a:sym typeface="Comfortaa"/>
            </a:endParaRPr>
          </a:p>
        </p:txBody>
      </p:sp>
      <p:pic>
        <p:nvPicPr>
          <p:cNvPr id="142" name="Google Shape;142;p23"/>
          <p:cNvPicPr preferRelativeResize="0"/>
          <p:nvPr/>
        </p:nvPicPr>
        <p:blipFill>
          <a:blip r:embed="rId3">
            <a:alphaModFix/>
          </a:blip>
          <a:stretch>
            <a:fillRect/>
          </a:stretch>
        </p:blipFill>
        <p:spPr>
          <a:xfrm>
            <a:off x="128850" y="83650"/>
            <a:ext cx="637809" cy="660526"/>
          </a:xfrm>
          <a:prstGeom prst="rect">
            <a:avLst/>
          </a:prstGeom>
          <a:noFill/>
          <a:ln>
            <a:noFill/>
          </a:ln>
        </p:spPr>
      </p:pic>
      <p:sp>
        <p:nvSpPr>
          <p:cNvPr id="143" name="Google Shape;143;p23"/>
          <p:cNvSpPr/>
          <p:nvPr/>
        </p:nvSpPr>
        <p:spPr>
          <a:xfrm>
            <a:off x="766650" y="1408925"/>
            <a:ext cx="7896600" cy="92100"/>
          </a:xfrm>
          <a:prstGeom prst="rect">
            <a:avLst/>
          </a:prstGeom>
          <a:solidFill>
            <a:srgbClr val="23D23A"/>
          </a:solidFill>
          <a:ln cap="flat" cmpd="sng" w="9525">
            <a:solidFill>
              <a:srgbClr val="23D23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44" name="Google Shape;144;p23"/>
          <p:cNvSpPr txBox="1"/>
          <p:nvPr/>
        </p:nvSpPr>
        <p:spPr>
          <a:xfrm>
            <a:off x="730950" y="1633300"/>
            <a:ext cx="79680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Comfortaa"/>
              <a:ea typeface="Comfortaa"/>
              <a:cs typeface="Comfortaa"/>
              <a:sym typeface="Comfortaa"/>
            </a:endParaRPr>
          </a:p>
          <a:p>
            <a:pPr indent="0" lvl="0" marL="0" rtl="0" algn="l">
              <a:spcBef>
                <a:spcPts val="0"/>
              </a:spcBef>
              <a:spcAft>
                <a:spcPts val="0"/>
              </a:spcAft>
              <a:buNone/>
            </a:pPr>
            <a:r>
              <a:t/>
            </a:r>
            <a:endParaRPr sz="1800">
              <a:latin typeface="Comfortaa"/>
              <a:ea typeface="Comfortaa"/>
              <a:cs typeface="Comfortaa"/>
              <a:sym typeface="Comfortaa"/>
            </a:endParaRPr>
          </a:p>
          <a:p>
            <a:pPr indent="0" lvl="0" marL="0" rtl="0" algn="l">
              <a:spcBef>
                <a:spcPts val="0"/>
              </a:spcBef>
              <a:spcAft>
                <a:spcPts val="0"/>
              </a:spcAft>
              <a:buNone/>
            </a:pPr>
            <a:r>
              <a:t/>
            </a:r>
            <a:endParaRPr sz="1800">
              <a:latin typeface="Comfortaa"/>
              <a:ea typeface="Comfortaa"/>
              <a:cs typeface="Comfortaa"/>
              <a:sym typeface="Comfortaa"/>
            </a:endParaRPr>
          </a:p>
          <a:p>
            <a:pPr indent="0" lvl="0" marL="0" rtl="0" algn="l">
              <a:spcBef>
                <a:spcPts val="0"/>
              </a:spcBef>
              <a:spcAft>
                <a:spcPts val="0"/>
              </a:spcAft>
              <a:buNone/>
            </a:pPr>
            <a:r>
              <a:t/>
            </a:r>
            <a:endParaRPr sz="1800">
              <a:latin typeface="Comfortaa"/>
              <a:ea typeface="Comfortaa"/>
              <a:cs typeface="Comfortaa"/>
              <a:sym typeface="Comfortaa"/>
            </a:endParaRPr>
          </a:p>
        </p:txBody>
      </p:sp>
      <p:sp>
        <p:nvSpPr>
          <p:cNvPr id="145" name="Google Shape;145;p23"/>
          <p:cNvSpPr txBox="1"/>
          <p:nvPr/>
        </p:nvSpPr>
        <p:spPr>
          <a:xfrm>
            <a:off x="730950" y="1698075"/>
            <a:ext cx="7896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Comfortaa"/>
                <a:ea typeface="Comfortaa"/>
                <a:cs typeface="Comfortaa"/>
                <a:sym typeface="Comfortaa"/>
              </a:rPr>
              <a:t>Let’s get some practice with for loops! Everyone take a minute and make a for loop that prints out the first 5 numbers!</a:t>
            </a:r>
            <a:endParaRPr sz="1800">
              <a:latin typeface="Comfortaa"/>
              <a:ea typeface="Comfortaa"/>
              <a:cs typeface="Comfortaa"/>
              <a:sym typeface="Comfortaa"/>
            </a:endParaRPr>
          </a:p>
        </p:txBody>
      </p:sp>
      <p:pic>
        <p:nvPicPr>
          <p:cNvPr id="146" name="Google Shape;146;p23"/>
          <p:cNvPicPr preferRelativeResize="0"/>
          <p:nvPr/>
        </p:nvPicPr>
        <p:blipFill>
          <a:blip r:embed="rId4">
            <a:alphaModFix/>
          </a:blip>
          <a:stretch>
            <a:fillRect/>
          </a:stretch>
        </p:blipFill>
        <p:spPr>
          <a:xfrm>
            <a:off x="6269300" y="2571750"/>
            <a:ext cx="2100065" cy="1912400"/>
          </a:xfrm>
          <a:prstGeom prst="rect">
            <a:avLst/>
          </a:prstGeom>
          <a:noFill/>
          <a:ln>
            <a:noFill/>
          </a:ln>
        </p:spPr>
      </p:pic>
      <p:sp>
        <p:nvSpPr>
          <p:cNvPr id="147" name="Google Shape;147;p23"/>
          <p:cNvSpPr txBox="1"/>
          <p:nvPr/>
        </p:nvSpPr>
        <p:spPr>
          <a:xfrm>
            <a:off x="766650" y="2634025"/>
            <a:ext cx="5001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Comfortaa"/>
                <a:ea typeface="Comfortaa"/>
                <a:cs typeface="Comfortaa"/>
                <a:sym typeface="Comfortaa"/>
              </a:rPr>
              <a:t>Feel free to ask any questions!</a:t>
            </a:r>
            <a:endParaRPr sz="1800">
              <a:latin typeface="Comfortaa"/>
              <a:ea typeface="Comfortaa"/>
              <a:cs typeface="Comfortaa"/>
              <a:sym typeface="Comforta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D2FF"/>
        </a:solidFill>
      </p:bgPr>
    </p:bg>
    <p:spTree>
      <p:nvGrpSpPr>
        <p:cNvPr id="151" name="Shape 151"/>
        <p:cNvGrpSpPr/>
        <p:nvPr/>
      </p:nvGrpSpPr>
      <p:grpSpPr>
        <a:xfrm>
          <a:off x="0" y="0"/>
          <a:ext cx="0" cy="0"/>
          <a:chOff x="0" y="0"/>
          <a:chExt cx="0" cy="0"/>
        </a:xfrm>
      </p:grpSpPr>
      <p:sp>
        <p:nvSpPr>
          <p:cNvPr id="152" name="Google Shape;152;p24"/>
          <p:cNvSpPr txBox="1"/>
          <p:nvPr>
            <p:ph type="title"/>
          </p:nvPr>
        </p:nvSpPr>
        <p:spPr>
          <a:xfrm>
            <a:off x="669075" y="836213"/>
            <a:ext cx="8065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latin typeface="Comfortaa"/>
                <a:ea typeface="Comfortaa"/>
                <a:cs typeface="Comfortaa"/>
                <a:sym typeface="Comfortaa"/>
              </a:rPr>
              <a:t>Practice with For Loops</a:t>
            </a:r>
            <a:endParaRPr>
              <a:latin typeface="Comfortaa"/>
              <a:ea typeface="Comfortaa"/>
              <a:cs typeface="Comfortaa"/>
              <a:sym typeface="Comfortaa"/>
            </a:endParaRPr>
          </a:p>
          <a:p>
            <a:pPr indent="0" lvl="0" marL="0" rtl="0" algn="l">
              <a:spcBef>
                <a:spcPts val="0"/>
              </a:spcBef>
              <a:spcAft>
                <a:spcPts val="0"/>
              </a:spcAft>
              <a:buNone/>
            </a:pPr>
            <a:r>
              <a:t/>
            </a:r>
            <a:endParaRPr>
              <a:latin typeface="Comfortaa"/>
              <a:ea typeface="Comfortaa"/>
              <a:cs typeface="Comfortaa"/>
              <a:sym typeface="Comfortaa"/>
            </a:endParaRPr>
          </a:p>
        </p:txBody>
      </p:sp>
      <p:pic>
        <p:nvPicPr>
          <p:cNvPr id="153" name="Google Shape;153;p24"/>
          <p:cNvPicPr preferRelativeResize="0"/>
          <p:nvPr/>
        </p:nvPicPr>
        <p:blipFill>
          <a:blip r:embed="rId3">
            <a:alphaModFix/>
          </a:blip>
          <a:stretch>
            <a:fillRect/>
          </a:stretch>
        </p:blipFill>
        <p:spPr>
          <a:xfrm>
            <a:off x="128850" y="83650"/>
            <a:ext cx="637809" cy="660526"/>
          </a:xfrm>
          <a:prstGeom prst="rect">
            <a:avLst/>
          </a:prstGeom>
          <a:noFill/>
          <a:ln>
            <a:noFill/>
          </a:ln>
        </p:spPr>
      </p:pic>
      <p:sp>
        <p:nvSpPr>
          <p:cNvPr id="154" name="Google Shape;154;p24"/>
          <p:cNvSpPr/>
          <p:nvPr/>
        </p:nvSpPr>
        <p:spPr>
          <a:xfrm>
            <a:off x="766650" y="1408925"/>
            <a:ext cx="7896600" cy="92100"/>
          </a:xfrm>
          <a:prstGeom prst="rect">
            <a:avLst/>
          </a:prstGeom>
          <a:solidFill>
            <a:srgbClr val="23D23A"/>
          </a:solidFill>
          <a:ln cap="flat" cmpd="sng" w="9525">
            <a:solidFill>
              <a:srgbClr val="23D23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55" name="Google Shape;155;p24"/>
          <p:cNvSpPr txBox="1"/>
          <p:nvPr/>
        </p:nvSpPr>
        <p:spPr>
          <a:xfrm>
            <a:off x="730950" y="1633300"/>
            <a:ext cx="79680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Comfortaa"/>
              <a:ea typeface="Comfortaa"/>
              <a:cs typeface="Comfortaa"/>
              <a:sym typeface="Comfortaa"/>
            </a:endParaRPr>
          </a:p>
          <a:p>
            <a:pPr indent="0" lvl="0" marL="0" rtl="0" algn="l">
              <a:spcBef>
                <a:spcPts val="0"/>
              </a:spcBef>
              <a:spcAft>
                <a:spcPts val="0"/>
              </a:spcAft>
              <a:buNone/>
            </a:pPr>
            <a:r>
              <a:t/>
            </a:r>
            <a:endParaRPr sz="1800">
              <a:latin typeface="Comfortaa"/>
              <a:ea typeface="Comfortaa"/>
              <a:cs typeface="Comfortaa"/>
              <a:sym typeface="Comfortaa"/>
            </a:endParaRPr>
          </a:p>
          <a:p>
            <a:pPr indent="0" lvl="0" marL="0" rtl="0" algn="l">
              <a:spcBef>
                <a:spcPts val="0"/>
              </a:spcBef>
              <a:spcAft>
                <a:spcPts val="0"/>
              </a:spcAft>
              <a:buNone/>
            </a:pPr>
            <a:r>
              <a:t/>
            </a:r>
            <a:endParaRPr sz="1800">
              <a:latin typeface="Comfortaa"/>
              <a:ea typeface="Comfortaa"/>
              <a:cs typeface="Comfortaa"/>
              <a:sym typeface="Comfortaa"/>
            </a:endParaRPr>
          </a:p>
          <a:p>
            <a:pPr indent="0" lvl="0" marL="0" rtl="0" algn="l">
              <a:spcBef>
                <a:spcPts val="0"/>
              </a:spcBef>
              <a:spcAft>
                <a:spcPts val="0"/>
              </a:spcAft>
              <a:buNone/>
            </a:pPr>
            <a:r>
              <a:t/>
            </a:r>
            <a:endParaRPr sz="1800">
              <a:latin typeface="Comfortaa"/>
              <a:ea typeface="Comfortaa"/>
              <a:cs typeface="Comfortaa"/>
              <a:sym typeface="Comfortaa"/>
            </a:endParaRPr>
          </a:p>
        </p:txBody>
      </p:sp>
      <p:pic>
        <p:nvPicPr>
          <p:cNvPr id="156" name="Google Shape;156;p24"/>
          <p:cNvPicPr preferRelativeResize="0"/>
          <p:nvPr/>
        </p:nvPicPr>
        <p:blipFill>
          <a:blip r:embed="rId4">
            <a:alphaModFix/>
          </a:blip>
          <a:stretch>
            <a:fillRect/>
          </a:stretch>
        </p:blipFill>
        <p:spPr>
          <a:xfrm>
            <a:off x="730950" y="1803975"/>
            <a:ext cx="5073275" cy="1535550"/>
          </a:xfrm>
          <a:prstGeom prst="rect">
            <a:avLst/>
          </a:prstGeom>
          <a:noFill/>
          <a:ln>
            <a:noFill/>
          </a:ln>
        </p:spPr>
      </p:pic>
      <p:sp>
        <p:nvSpPr>
          <p:cNvPr id="157" name="Google Shape;157;p24"/>
          <p:cNvSpPr txBox="1"/>
          <p:nvPr/>
        </p:nvSpPr>
        <p:spPr>
          <a:xfrm>
            <a:off x="820750" y="3665700"/>
            <a:ext cx="82074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Comfortaa"/>
                <a:ea typeface="Comfortaa"/>
                <a:cs typeface="Comfortaa"/>
                <a:sym typeface="Comfortaa"/>
              </a:rPr>
              <a:t>Good job everyone! Now try solving the next two problems using for loops:</a:t>
            </a:r>
            <a:endParaRPr sz="1600">
              <a:latin typeface="Comfortaa"/>
              <a:ea typeface="Comfortaa"/>
              <a:cs typeface="Comfortaa"/>
              <a:sym typeface="Comfortaa"/>
            </a:endParaRPr>
          </a:p>
          <a:p>
            <a:pPr indent="-330200" lvl="0" marL="457200" rtl="0" algn="l">
              <a:spcBef>
                <a:spcPts val="0"/>
              </a:spcBef>
              <a:spcAft>
                <a:spcPts val="0"/>
              </a:spcAft>
              <a:buSzPts val="1600"/>
              <a:buFont typeface="Comfortaa"/>
              <a:buAutoNum type="arabicParenR"/>
            </a:pPr>
            <a:r>
              <a:rPr lang="en" sz="1600">
                <a:latin typeface="Comfortaa"/>
                <a:ea typeface="Comfortaa"/>
                <a:cs typeface="Comfortaa"/>
                <a:sym typeface="Comfortaa"/>
              </a:rPr>
              <a:t>Countdown</a:t>
            </a:r>
            <a:r>
              <a:rPr lang="en" sz="1600">
                <a:latin typeface="Comfortaa"/>
                <a:ea typeface="Comfortaa"/>
                <a:cs typeface="Comfortaa"/>
                <a:sym typeface="Comfortaa"/>
              </a:rPr>
              <a:t> the </a:t>
            </a:r>
            <a:r>
              <a:rPr lang="en" sz="1600">
                <a:latin typeface="Comfortaa"/>
                <a:ea typeface="Comfortaa"/>
                <a:cs typeface="Comfortaa"/>
                <a:sym typeface="Comfortaa"/>
              </a:rPr>
              <a:t>first</a:t>
            </a:r>
            <a:r>
              <a:rPr lang="en" sz="1600">
                <a:latin typeface="Comfortaa"/>
                <a:ea typeface="Comfortaa"/>
                <a:cs typeface="Comfortaa"/>
                <a:sym typeface="Comfortaa"/>
              </a:rPr>
              <a:t> 12 numbers and print them out.</a:t>
            </a:r>
            <a:endParaRPr sz="1600">
              <a:latin typeface="Comfortaa"/>
              <a:ea typeface="Comfortaa"/>
              <a:cs typeface="Comfortaa"/>
              <a:sym typeface="Comfortaa"/>
            </a:endParaRPr>
          </a:p>
          <a:p>
            <a:pPr indent="-330200" lvl="0" marL="457200" rtl="0" algn="l">
              <a:spcBef>
                <a:spcPts val="0"/>
              </a:spcBef>
              <a:spcAft>
                <a:spcPts val="0"/>
              </a:spcAft>
              <a:buSzPts val="1600"/>
              <a:buFont typeface="Comfortaa"/>
              <a:buAutoNum type="arabicParenR"/>
            </a:pPr>
            <a:r>
              <a:rPr lang="en" sz="1600">
                <a:latin typeface="Comfortaa"/>
                <a:ea typeface="Comfortaa"/>
                <a:cs typeface="Comfortaa"/>
                <a:sym typeface="Comfortaa"/>
              </a:rPr>
              <a:t>Print out the first 10 positive even numbers. </a:t>
            </a:r>
            <a:endParaRPr sz="1600">
              <a:latin typeface="Comfortaa"/>
              <a:ea typeface="Comfortaa"/>
              <a:cs typeface="Comfortaa"/>
              <a:sym typeface="Comforta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D2FF"/>
        </a:solidFill>
      </p:bgPr>
    </p:bg>
    <p:spTree>
      <p:nvGrpSpPr>
        <p:cNvPr id="161" name="Shape 161"/>
        <p:cNvGrpSpPr/>
        <p:nvPr/>
      </p:nvGrpSpPr>
      <p:grpSpPr>
        <a:xfrm>
          <a:off x="0" y="0"/>
          <a:ext cx="0" cy="0"/>
          <a:chOff x="0" y="0"/>
          <a:chExt cx="0" cy="0"/>
        </a:xfrm>
      </p:grpSpPr>
      <p:sp>
        <p:nvSpPr>
          <p:cNvPr id="162" name="Google Shape;162;p25"/>
          <p:cNvSpPr txBox="1"/>
          <p:nvPr>
            <p:ph type="title"/>
          </p:nvPr>
        </p:nvSpPr>
        <p:spPr>
          <a:xfrm>
            <a:off x="669075" y="836213"/>
            <a:ext cx="8065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fortaa"/>
                <a:ea typeface="Comfortaa"/>
                <a:cs typeface="Comfortaa"/>
                <a:sym typeface="Comfortaa"/>
              </a:rPr>
              <a:t>Practice with For Loops</a:t>
            </a:r>
            <a:endParaRPr>
              <a:latin typeface="Comfortaa"/>
              <a:ea typeface="Comfortaa"/>
              <a:cs typeface="Comfortaa"/>
              <a:sym typeface="Comfortaa"/>
            </a:endParaRPr>
          </a:p>
          <a:p>
            <a:pPr indent="0" lvl="0" marL="0" rtl="0" algn="l">
              <a:spcBef>
                <a:spcPts val="0"/>
              </a:spcBef>
              <a:spcAft>
                <a:spcPts val="0"/>
              </a:spcAft>
              <a:buNone/>
            </a:pPr>
            <a:r>
              <a:t/>
            </a:r>
            <a:endParaRPr>
              <a:latin typeface="Comfortaa"/>
              <a:ea typeface="Comfortaa"/>
              <a:cs typeface="Comfortaa"/>
              <a:sym typeface="Comfortaa"/>
            </a:endParaRPr>
          </a:p>
        </p:txBody>
      </p:sp>
      <p:pic>
        <p:nvPicPr>
          <p:cNvPr id="163" name="Google Shape;163;p25"/>
          <p:cNvPicPr preferRelativeResize="0"/>
          <p:nvPr/>
        </p:nvPicPr>
        <p:blipFill>
          <a:blip r:embed="rId3">
            <a:alphaModFix/>
          </a:blip>
          <a:stretch>
            <a:fillRect/>
          </a:stretch>
        </p:blipFill>
        <p:spPr>
          <a:xfrm>
            <a:off x="128850" y="83650"/>
            <a:ext cx="637809" cy="660526"/>
          </a:xfrm>
          <a:prstGeom prst="rect">
            <a:avLst/>
          </a:prstGeom>
          <a:noFill/>
          <a:ln>
            <a:noFill/>
          </a:ln>
        </p:spPr>
      </p:pic>
      <p:sp>
        <p:nvSpPr>
          <p:cNvPr id="164" name="Google Shape;164;p25"/>
          <p:cNvSpPr/>
          <p:nvPr/>
        </p:nvSpPr>
        <p:spPr>
          <a:xfrm>
            <a:off x="766650" y="1408925"/>
            <a:ext cx="7896600" cy="92100"/>
          </a:xfrm>
          <a:prstGeom prst="rect">
            <a:avLst/>
          </a:prstGeom>
          <a:solidFill>
            <a:srgbClr val="23D23A"/>
          </a:solidFill>
          <a:ln cap="flat" cmpd="sng" w="9525">
            <a:solidFill>
              <a:srgbClr val="23D23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65" name="Google Shape;165;p25"/>
          <p:cNvSpPr txBox="1"/>
          <p:nvPr/>
        </p:nvSpPr>
        <p:spPr>
          <a:xfrm>
            <a:off x="730950" y="1633300"/>
            <a:ext cx="79680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Comfortaa"/>
              <a:ea typeface="Comfortaa"/>
              <a:cs typeface="Comfortaa"/>
              <a:sym typeface="Comfortaa"/>
            </a:endParaRPr>
          </a:p>
          <a:p>
            <a:pPr indent="0" lvl="0" marL="0" rtl="0" algn="l">
              <a:spcBef>
                <a:spcPts val="0"/>
              </a:spcBef>
              <a:spcAft>
                <a:spcPts val="0"/>
              </a:spcAft>
              <a:buNone/>
            </a:pPr>
            <a:r>
              <a:t/>
            </a:r>
            <a:endParaRPr sz="1800">
              <a:latin typeface="Comfortaa"/>
              <a:ea typeface="Comfortaa"/>
              <a:cs typeface="Comfortaa"/>
              <a:sym typeface="Comfortaa"/>
            </a:endParaRPr>
          </a:p>
          <a:p>
            <a:pPr indent="0" lvl="0" marL="0" rtl="0" algn="l">
              <a:spcBef>
                <a:spcPts val="0"/>
              </a:spcBef>
              <a:spcAft>
                <a:spcPts val="0"/>
              </a:spcAft>
              <a:buNone/>
            </a:pPr>
            <a:r>
              <a:t/>
            </a:r>
            <a:endParaRPr sz="1800">
              <a:latin typeface="Comfortaa"/>
              <a:ea typeface="Comfortaa"/>
              <a:cs typeface="Comfortaa"/>
              <a:sym typeface="Comfortaa"/>
            </a:endParaRPr>
          </a:p>
          <a:p>
            <a:pPr indent="0" lvl="0" marL="0" rtl="0" algn="l">
              <a:spcBef>
                <a:spcPts val="0"/>
              </a:spcBef>
              <a:spcAft>
                <a:spcPts val="0"/>
              </a:spcAft>
              <a:buNone/>
            </a:pPr>
            <a:r>
              <a:t/>
            </a:r>
            <a:endParaRPr sz="1800">
              <a:latin typeface="Comfortaa"/>
              <a:ea typeface="Comfortaa"/>
              <a:cs typeface="Comfortaa"/>
              <a:sym typeface="Comfortaa"/>
            </a:endParaRPr>
          </a:p>
        </p:txBody>
      </p:sp>
      <p:pic>
        <p:nvPicPr>
          <p:cNvPr id="166" name="Google Shape;166;p25"/>
          <p:cNvPicPr preferRelativeResize="0"/>
          <p:nvPr/>
        </p:nvPicPr>
        <p:blipFill>
          <a:blip r:embed="rId4">
            <a:alphaModFix/>
          </a:blip>
          <a:stretch>
            <a:fillRect/>
          </a:stretch>
        </p:blipFill>
        <p:spPr>
          <a:xfrm>
            <a:off x="766650" y="1688300"/>
            <a:ext cx="4790100" cy="1612050"/>
          </a:xfrm>
          <a:prstGeom prst="rect">
            <a:avLst/>
          </a:prstGeom>
          <a:noFill/>
          <a:ln>
            <a:noFill/>
          </a:ln>
        </p:spPr>
      </p:pic>
      <p:pic>
        <p:nvPicPr>
          <p:cNvPr id="167" name="Google Shape;167;p25"/>
          <p:cNvPicPr preferRelativeResize="0"/>
          <p:nvPr/>
        </p:nvPicPr>
        <p:blipFill>
          <a:blip r:embed="rId5">
            <a:alphaModFix/>
          </a:blip>
          <a:stretch>
            <a:fillRect/>
          </a:stretch>
        </p:blipFill>
        <p:spPr>
          <a:xfrm>
            <a:off x="797412" y="3487625"/>
            <a:ext cx="4728575" cy="1242550"/>
          </a:xfrm>
          <a:prstGeom prst="rect">
            <a:avLst/>
          </a:prstGeom>
          <a:noFill/>
          <a:ln>
            <a:noFill/>
          </a:ln>
        </p:spPr>
      </p:pic>
      <p:sp>
        <p:nvSpPr>
          <p:cNvPr id="168" name="Google Shape;168;p25"/>
          <p:cNvSpPr txBox="1"/>
          <p:nvPr/>
        </p:nvSpPr>
        <p:spPr>
          <a:xfrm>
            <a:off x="5997425" y="2625950"/>
            <a:ext cx="27372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Comfortaa"/>
                <a:ea typeface="Comfortaa"/>
                <a:cs typeface="Comfortaa"/>
                <a:sym typeface="Comfortaa"/>
              </a:rPr>
              <a:t>Does </a:t>
            </a:r>
            <a:r>
              <a:rPr lang="en" sz="1600">
                <a:latin typeface="Comfortaa"/>
                <a:ea typeface="Comfortaa"/>
                <a:cs typeface="Comfortaa"/>
                <a:sym typeface="Comfortaa"/>
              </a:rPr>
              <a:t>anyone</a:t>
            </a:r>
            <a:r>
              <a:rPr lang="en" sz="1600">
                <a:latin typeface="Comfortaa"/>
                <a:ea typeface="Comfortaa"/>
                <a:cs typeface="Comfortaa"/>
                <a:sym typeface="Comfortaa"/>
              </a:rPr>
              <a:t> have any questions? These problems are tricky!</a:t>
            </a:r>
            <a:endParaRPr sz="1600">
              <a:latin typeface="Comfortaa"/>
              <a:ea typeface="Comfortaa"/>
              <a:cs typeface="Comfortaa"/>
              <a:sym typeface="Comforta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D2FF"/>
        </a:solidFill>
      </p:bgPr>
    </p:bg>
    <p:spTree>
      <p:nvGrpSpPr>
        <p:cNvPr id="172" name="Shape 172"/>
        <p:cNvGrpSpPr/>
        <p:nvPr/>
      </p:nvGrpSpPr>
      <p:grpSpPr>
        <a:xfrm>
          <a:off x="0" y="0"/>
          <a:ext cx="0" cy="0"/>
          <a:chOff x="0" y="0"/>
          <a:chExt cx="0" cy="0"/>
        </a:xfrm>
      </p:grpSpPr>
      <p:sp>
        <p:nvSpPr>
          <p:cNvPr id="173" name="Google Shape;173;p26"/>
          <p:cNvSpPr txBox="1"/>
          <p:nvPr>
            <p:ph type="title"/>
          </p:nvPr>
        </p:nvSpPr>
        <p:spPr>
          <a:xfrm>
            <a:off x="669075" y="836213"/>
            <a:ext cx="8065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fortaa"/>
                <a:ea typeface="Comfortaa"/>
                <a:cs typeface="Comfortaa"/>
                <a:sym typeface="Comfortaa"/>
              </a:rPr>
              <a:t>Scope of For Loops</a:t>
            </a:r>
            <a:endParaRPr>
              <a:latin typeface="Comfortaa"/>
              <a:ea typeface="Comfortaa"/>
              <a:cs typeface="Comfortaa"/>
              <a:sym typeface="Comfortaa"/>
            </a:endParaRPr>
          </a:p>
          <a:p>
            <a:pPr indent="0" lvl="0" marL="0" rtl="0" algn="l">
              <a:spcBef>
                <a:spcPts val="0"/>
              </a:spcBef>
              <a:spcAft>
                <a:spcPts val="0"/>
              </a:spcAft>
              <a:buNone/>
            </a:pPr>
            <a:r>
              <a:t/>
            </a:r>
            <a:endParaRPr>
              <a:latin typeface="Comfortaa"/>
              <a:ea typeface="Comfortaa"/>
              <a:cs typeface="Comfortaa"/>
              <a:sym typeface="Comfortaa"/>
            </a:endParaRPr>
          </a:p>
        </p:txBody>
      </p:sp>
      <p:pic>
        <p:nvPicPr>
          <p:cNvPr id="174" name="Google Shape;174;p26"/>
          <p:cNvPicPr preferRelativeResize="0"/>
          <p:nvPr/>
        </p:nvPicPr>
        <p:blipFill>
          <a:blip r:embed="rId3">
            <a:alphaModFix/>
          </a:blip>
          <a:stretch>
            <a:fillRect/>
          </a:stretch>
        </p:blipFill>
        <p:spPr>
          <a:xfrm>
            <a:off x="128850" y="83650"/>
            <a:ext cx="637809" cy="660526"/>
          </a:xfrm>
          <a:prstGeom prst="rect">
            <a:avLst/>
          </a:prstGeom>
          <a:noFill/>
          <a:ln>
            <a:noFill/>
          </a:ln>
        </p:spPr>
      </p:pic>
      <p:sp>
        <p:nvSpPr>
          <p:cNvPr id="175" name="Google Shape;175;p26"/>
          <p:cNvSpPr/>
          <p:nvPr/>
        </p:nvSpPr>
        <p:spPr>
          <a:xfrm>
            <a:off x="766650" y="1408925"/>
            <a:ext cx="7896600" cy="92100"/>
          </a:xfrm>
          <a:prstGeom prst="rect">
            <a:avLst/>
          </a:prstGeom>
          <a:solidFill>
            <a:srgbClr val="23D23A"/>
          </a:solidFill>
          <a:ln cap="flat" cmpd="sng" w="9525">
            <a:solidFill>
              <a:srgbClr val="23D23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76" name="Google Shape;176;p26"/>
          <p:cNvSpPr txBox="1"/>
          <p:nvPr/>
        </p:nvSpPr>
        <p:spPr>
          <a:xfrm>
            <a:off x="730950" y="1633300"/>
            <a:ext cx="6394800" cy="123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Comfortaa"/>
                <a:ea typeface="Comfortaa"/>
                <a:cs typeface="Comfortaa"/>
                <a:sym typeface="Comfortaa"/>
              </a:rPr>
              <a:t>One</a:t>
            </a:r>
            <a:r>
              <a:rPr lang="en" sz="1600">
                <a:solidFill>
                  <a:schemeClr val="dk1"/>
                </a:solidFill>
                <a:latin typeface="Comfortaa"/>
                <a:ea typeface="Comfortaa"/>
                <a:cs typeface="Comfortaa"/>
                <a:sym typeface="Comfortaa"/>
              </a:rPr>
              <a:t> thing I </a:t>
            </a:r>
            <a:r>
              <a:rPr lang="en" sz="1600">
                <a:solidFill>
                  <a:schemeClr val="dk1"/>
                </a:solidFill>
                <a:latin typeface="Comfortaa"/>
                <a:ea typeface="Comfortaa"/>
                <a:cs typeface="Comfortaa"/>
                <a:sym typeface="Comfortaa"/>
              </a:rPr>
              <a:t>want</a:t>
            </a:r>
            <a:r>
              <a:rPr lang="en" sz="1600">
                <a:solidFill>
                  <a:schemeClr val="dk1"/>
                </a:solidFill>
                <a:latin typeface="Comfortaa"/>
                <a:ea typeface="Comfortaa"/>
                <a:cs typeface="Comfortaa"/>
                <a:sym typeface="Comfortaa"/>
              </a:rPr>
              <a:t> to mention is the scope of a for loop. </a:t>
            </a:r>
            <a:endParaRPr sz="1600">
              <a:solidFill>
                <a:schemeClr val="dk1"/>
              </a:solidFill>
              <a:latin typeface="Comfortaa"/>
              <a:ea typeface="Comfortaa"/>
              <a:cs typeface="Comfortaa"/>
              <a:sym typeface="Comfortaa"/>
            </a:endParaRPr>
          </a:p>
          <a:p>
            <a:pPr indent="0" lvl="0" marL="0" rtl="0" algn="l">
              <a:spcBef>
                <a:spcPts val="0"/>
              </a:spcBef>
              <a:spcAft>
                <a:spcPts val="0"/>
              </a:spcAft>
              <a:buNone/>
            </a:pPr>
            <a:r>
              <a:t/>
            </a:r>
            <a:endParaRPr sz="1600">
              <a:latin typeface="Comfortaa"/>
              <a:ea typeface="Comfortaa"/>
              <a:cs typeface="Comfortaa"/>
              <a:sym typeface="Comfortaa"/>
            </a:endParaRPr>
          </a:p>
          <a:p>
            <a:pPr indent="0" lvl="0" marL="0" rtl="0" algn="l">
              <a:spcBef>
                <a:spcPts val="0"/>
              </a:spcBef>
              <a:spcAft>
                <a:spcPts val="0"/>
              </a:spcAft>
              <a:buNone/>
            </a:pPr>
            <a:r>
              <a:t/>
            </a:r>
            <a:endParaRPr sz="1800">
              <a:latin typeface="Comfortaa"/>
              <a:ea typeface="Comfortaa"/>
              <a:cs typeface="Comfortaa"/>
              <a:sym typeface="Comfortaa"/>
            </a:endParaRPr>
          </a:p>
          <a:p>
            <a:pPr indent="0" lvl="0" marL="0" rtl="0" algn="l">
              <a:spcBef>
                <a:spcPts val="0"/>
              </a:spcBef>
              <a:spcAft>
                <a:spcPts val="0"/>
              </a:spcAft>
              <a:buNone/>
            </a:pPr>
            <a:r>
              <a:t/>
            </a:r>
            <a:endParaRPr sz="1800">
              <a:latin typeface="Comfortaa"/>
              <a:ea typeface="Comfortaa"/>
              <a:cs typeface="Comfortaa"/>
              <a:sym typeface="Comfortaa"/>
            </a:endParaRPr>
          </a:p>
        </p:txBody>
      </p:sp>
      <p:pic>
        <p:nvPicPr>
          <p:cNvPr id="177" name="Google Shape;177;p26"/>
          <p:cNvPicPr preferRelativeResize="0"/>
          <p:nvPr/>
        </p:nvPicPr>
        <p:blipFill>
          <a:blip r:embed="rId4">
            <a:alphaModFix/>
          </a:blip>
          <a:stretch>
            <a:fillRect/>
          </a:stretch>
        </p:blipFill>
        <p:spPr>
          <a:xfrm>
            <a:off x="4824000" y="2009500"/>
            <a:ext cx="3628200" cy="1651771"/>
          </a:xfrm>
          <a:prstGeom prst="rect">
            <a:avLst/>
          </a:prstGeom>
          <a:noFill/>
          <a:ln>
            <a:noFill/>
          </a:ln>
        </p:spPr>
      </p:pic>
      <p:sp>
        <p:nvSpPr>
          <p:cNvPr id="178" name="Google Shape;178;p26"/>
          <p:cNvSpPr txBox="1"/>
          <p:nvPr/>
        </p:nvSpPr>
        <p:spPr>
          <a:xfrm>
            <a:off x="754375" y="2117125"/>
            <a:ext cx="3817500" cy="264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Comfortaa"/>
                <a:ea typeface="Comfortaa"/>
                <a:cs typeface="Comfortaa"/>
                <a:sym typeface="Comfortaa"/>
              </a:rPr>
              <a:t>Why is an error showing up when I try to print </a:t>
            </a:r>
            <a:r>
              <a:rPr b="1" lang="en" sz="1600">
                <a:latin typeface="Comfortaa"/>
                <a:ea typeface="Comfortaa"/>
                <a:cs typeface="Comfortaa"/>
                <a:sym typeface="Comfortaa"/>
              </a:rPr>
              <a:t>i </a:t>
            </a:r>
            <a:r>
              <a:rPr lang="en" sz="1600">
                <a:latin typeface="Comfortaa"/>
                <a:ea typeface="Comfortaa"/>
                <a:cs typeface="Comfortaa"/>
                <a:sym typeface="Comfortaa"/>
              </a:rPr>
              <a:t>outside of the for loop?</a:t>
            </a:r>
            <a:endParaRPr sz="1600">
              <a:latin typeface="Comfortaa"/>
              <a:ea typeface="Comfortaa"/>
              <a:cs typeface="Comfortaa"/>
              <a:sym typeface="Comfortaa"/>
            </a:endParaRPr>
          </a:p>
          <a:p>
            <a:pPr indent="0" lvl="0" marL="0" rtl="0" algn="l">
              <a:spcBef>
                <a:spcPts val="0"/>
              </a:spcBef>
              <a:spcAft>
                <a:spcPts val="0"/>
              </a:spcAft>
              <a:buNone/>
            </a:pPr>
            <a:r>
              <a:t/>
            </a:r>
            <a:endParaRPr sz="1600">
              <a:latin typeface="Comfortaa"/>
              <a:ea typeface="Comfortaa"/>
              <a:cs typeface="Comfortaa"/>
              <a:sym typeface="Comfortaa"/>
            </a:endParaRPr>
          </a:p>
          <a:p>
            <a:pPr indent="0" lvl="0" marL="0" rtl="0" algn="l">
              <a:spcBef>
                <a:spcPts val="0"/>
              </a:spcBef>
              <a:spcAft>
                <a:spcPts val="0"/>
              </a:spcAft>
              <a:buNone/>
            </a:pPr>
            <a:r>
              <a:rPr lang="en" sz="1600">
                <a:latin typeface="Comfortaa"/>
                <a:ea typeface="Comfortaa"/>
                <a:cs typeface="Comfortaa"/>
                <a:sym typeface="Comfortaa"/>
              </a:rPr>
              <a:t>The reason is because </a:t>
            </a:r>
            <a:r>
              <a:rPr b="1" lang="en" sz="1600">
                <a:latin typeface="Comfortaa"/>
                <a:ea typeface="Comfortaa"/>
                <a:cs typeface="Comfortaa"/>
                <a:sym typeface="Comfortaa"/>
              </a:rPr>
              <a:t>i </a:t>
            </a:r>
            <a:r>
              <a:rPr lang="en" sz="1600">
                <a:latin typeface="Comfortaa"/>
                <a:ea typeface="Comfortaa"/>
                <a:cs typeface="Comfortaa"/>
                <a:sym typeface="Comfortaa"/>
              </a:rPr>
              <a:t>is out of the scope of the loop. The </a:t>
            </a:r>
            <a:r>
              <a:rPr lang="en" sz="1600">
                <a:latin typeface="Comfortaa"/>
                <a:ea typeface="Comfortaa"/>
                <a:cs typeface="Comfortaa"/>
                <a:sym typeface="Comfortaa"/>
              </a:rPr>
              <a:t>variable</a:t>
            </a:r>
            <a:r>
              <a:rPr lang="en" sz="1600">
                <a:latin typeface="Comfortaa"/>
                <a:ea typeface="Comfortaa"/>
                <a:cs typeface="Comfortaa"/>
                <a:sym typeface="Comfortaa"/>
              </a:rPr>
              <a:t> </a:t>
            </a:r>
            <a:r>
              <a:rPr b="1" lang="en" sz="1600">
                <a:latin typeface="Comfortaa"/>
                <a:ea typeface="Comfortaa"/>
                <a:cs typeface="Comfortaa"/>
                <a:sym typeface="Comfortaa"/>
              </a:rPr>
              <a:t>i </a:t>
            </a:r>
            <a:r>
              <a:rPr lang="en" sz="1600">
                <a:latin typeface="Comfortaa"/>
                <a:ea typeface="Comfortaa"/>
                <a:cs typeface="Comfortaa"/>
                <a:sym typeface="Comfortaa"/>
              </a:rPr>
              <a:t>was defined in the for loop, and is only known in the for loop. Outside of the loop, the console doesn’t recognize it.</a:t>
            </a:r>
            <a:endParaRPr sz="1600">
              <a:latin typeface="Comfortaa"/>
              <a:ea typeface="Comfortaa"/>
              <a:cs typeface="Comfortaa"/>
              <a:sym typeface="Comfortaa"/>
            </a:endParaRPr>
          </a:p>
        </p:txBody>
      </p:sp>
      <p:sp>
        <p:nvSpPr>
          <p:cNvPr id="179" name="Google Shape;179;p26"/>
          <p:cNvSpPr txBox="1"/>
          <p:nvPr/>
        </p:nvSpPr>
        <p:spPr>
          <a:xfrm>
            <a:off x="4824000" y="3727500"/>
            <a:ext cx="36282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Comfortaa"/>
                <a:ea typeface="Comfortaa"/>
                <a:cs typeface="Comfortaa"/>
                <a:sym typeface="Comfortaa"/>
              </a:rPr>
              <a:t>We will </a:t>
            </a:r>
            <a:r>
              <a:rPr lang="en" sz="1600">
                <a:latin typeface="Comfortaa"/>
                <a:ea typeface="Comfortaa"/>
                <a:cs typeface="Comfortaa"/>
                <a:sym typeface="Comfortaa"/>
              </a:rPr>
              <a:t>definitely</a:t>
            </a:r>
            <a:r>
              <a:rPr lang="en" sz="1600">
                <a:latin typeface="Comfortaa"/>
                <a:ea typeface="Comfortaa"/>
                <a:cs typeface="Comfortaa"/>
                <a:sym typeface="Comfortaa"/>
              </a:rPr>
              <a:t> talk about scope more in future lessons. For now, it’s just good to know </a:t>
            </a:r>
            <a:r>
              <a:rPr lang="en" sz="1600">
                <a:latin typeface="Comfortaa"/>
                <a:ea typeface="Comfortaa"/>
                <a:cs typeface="Comfortaa"/>
                <a:sym typeface="Comfortaa"/>
              </a:rPr>
              <a:t>what will happen in scenarios like this.</a:t>
            </a:r>
            <a:endParaRPr sz="1600">
              <a:latin typeface="Comfortaa"/>
              <a:ea typeface="Comfortaa"/>
              <a:cs typeface="Comfortaa"/>
              <a:sym typeface="Comforta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D2FF"/>
        </a:solidFill>
      </p:bgPr>
    </p:bg>
    <p:spTree>
      <p:nvGrpSpPr>
        <p:cNvPr id="183" name="Shape 183"/>
        <p:cNvGrpSpPr/>
        <p:nvPr/>
      </p:nvGrpSpPr>
      <p:grpSpPr>
        <a:xfrm>
          <a:off x="0" y="0"/>
          <a:ext cx="0" cy="0"/>
          <a:chOff x="0" y="0"/>
          <a:chExt cx="0" cy="0"/>
        </a:xfrm>
      </p:grpSpPr>
      <p:sp>
        <p:nvSpPr>
          <p:cNvPr id="184" name="Google Shape;184;p27"/>
          <p:cNvSpPr txBox="1"/>
          <p:nvPr>
            <p:ph type="title"/>
          </p:nvPr>
        </p:nvSpPr>
        <p:spPr>
          <a:xfrm>
            <a:off x="669075" y="836213"/>
            <a:ext cx="8065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latin typeface="Comfortaa"/>
                <a:ea typeface="Comfortaa"/>
                <a:cs typeface="Comfortaa"/>
                <a:sym typeface="Comfortaa"/>
              </a:rPr>
              <a:t>While Loops</a:t>
            </a:r>
            <a:endParaRPr>
              <a:latin typeface="Comfortaa"/>
              <a:ea typeface="Comfortaa"/>
              <a:cs typeface="Comfortaa"/>
              <a:sym typeface="Comfortaa"/>
            </a:endParaRPr>
          </a:p>
          <a:p>
            <a:pPr indent="0" lvl="0" marL="0" rtl="0" algn="l">
              <a:spcBef>
                <a:spcPts val="0"/>
              </a:spcBef>
              <a:spcAft>
                <a:spcPts val="0"/>
              </a:spcAft>
              <a:buNone/>
            </a:pPr>
            <a:r>
              <a:t/>
            </a:r>
            <a:endParaRPr>
              <a:latin typeface="Comfortaa"/>
              <a:ea typeface="Comfortaa"/>
              <a:cs typeface="Comfortaa"/>
              <a:sym typeface="Comfortaa"/>
            </a:endParaRPr>
          </a:p>
        </p:txBody>
      </p:sp>
      <p:pic>
        <p:nvPicPr>
          <p:cNvPr id="185" name="Google Shape;185;p27"/>
          <p:cNvPicPr preferRelativeResize="0"/>
          <p:nvPr/>
        </p:nvPicPr>
        <p:blipFill>
          <a:blip r:embed="rId3">
            <a:alphaModFix/>
          </a:blip>
          <a:stretch>
            <a:fillRect/>
          </a:stretch>
        </p:blipFill>
        <p:spPr>
          <a:xfrm>
            <a:off x="128850" y="83650"/>
            <a:ext cx="637809" cy="660526"/>
          </a:xfrm>
          <a:prstGeom prst="rect">
            <a:avLst/>
          </a:prstGeom>
          <a:noFill/>
          <a:ln>
            <a:noFill/>
          </a:ln>
        </p:spPr>
      </p:pic>
      <p:sp>
        <p:nvSpPr>
          <p:cNvPr id="186" name="Google Shape;186;p27"/>
          <p:cNvSpPr/>
          <p:nvPr/>
        </p:nvSpPr>
        <p:spPr>
          <a:xfrm>
            <a:off x="766650" y="1408925"/>
            <a:ext cx="7896600" cy="92100"/>
          </a:xfrm>
          <a:prstGeom prst="rect">
            <a:avLst/>
          </a:prstGeom>
          <a:solidFill>
            <a:srgbClr val="23D23A"/>
          </a:solidFill>
          <a:ln cap="flat" cmpd="sng" w="9525">
            <a:solidFill>
              <a:srgbClr val="23D23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87" name="Google Shape;187;p27"/>
          <p:cNvSpPr txBox="1"/>
          <p:nvPr/>
        </p:nvSpPr>
        <p:spPr>
          <a:xfrm>
            <a:off x="730950" y="1633300"/>
            <a:ext cx="3717900" cy="369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600">
                <a:solidFill>
                  <a:schemeClr val="dk1"/>
                </a:solidFill>
                <a:latin typeface="Comfortaa"/>
                <a:ea typeface="Comfortaa"/>
                <a:cs typeface="Comfortaa"/>
                <a:sym typeface="Comfortaa"/>
              </a:rPr>
              <a:t>While loops are another very common type of loop in all programming languages. Conceptually, they are a lot like for loops- they will run until the condition is false. However, the main difference between the two types of loops is the declaration.</a:t>
            </a:r>
            <a:endParaRPr sz="1600">
              <a:solidFill>
                <a:schemeClr val="dk1"/>
              </a:solidFill>
              <a:latin typeface="Comfortaa"/>
              <a:ea typeface="Comfortaa"/>
              <a:cs typeface="Comfortaa"/>
              <a:sym typeface="Comfortaa"/>
            </a:endParaRPr>
          </a:p>
          <a:p>
            <a:pPr indent="0" lvl="0" marL="0" rtl="0" algn="l">
              <a:spcBef>
                <a:spcPts val="0"/>
              </a:spcBef>
              <a:spcAft>
                <a:spcPts val="0"/>
              </a:spcAft>
              <a:buClr>
                <a:schemeClr val="dk1"/>
              </a:buClr>
              <a:buSzPts val="1100"/>
              <a:buFont typeface="Arial"/>
              <a:buNone/>
            </a:pPr>
            <a:r>
              <a:t/>
            </a:r>
            <a:endParaRPr sz="1600">
              <a:solidFill>
                <a:schemeClr val="dk1"/>
              </a:solidFill>
              <a:latin typeface="Comfortaa"/>
              <a:ea typeface="Comfortaa"/>
              <a:cs typeface="Comfortaa"/>
              <a:sym typeface="Comfortaa"/>
            </a:endParaRPr>
          </a:p>
          <a:p>
            <a:pPr indent="0" lvl="0" marL="0" rtl="0" algn="l">
              <a:spcBef>
                <a:spcPts val="0"/>
              </a:spcBef>
              <a:spcAft>
                <a:spcPts val="0"/>
              </a:spcAft>
              <a:buClr>
                <a:schemeClr val="dk1"/>
              </a:buClr>
              <a:buSzPts val="1100"/>
              <a:buFont typeface="Arial"/>
              <a:buNone/>
            </a:pPr>
            <a:r>
              <a:rPr lang="en" sz="1600">
                <a:solidFill>
                  <a:schemeClr val="dk1"/>
                </a:solidFill>
                <a:latin typeface="Comfortaa"/>
                <a:ea typeface="Comfortaa"/>
                <a:cs typeface="Comfortaa"/>
                <a:sym typeface="Comfortaa"/>
              </a:rPr>
              <a:t>Share out some differences you see between for and while loops!</a:t>
            </a:r>
            <a:endParaRPr sz="1600">
              <a:solidFill>
                <a:schemeClr val="dk1"/>
              </a:solidFill>
              <a:latin typeface="Comfortaa"/>
              <a:ea typeface="Comfortaa"/>
              <a:cs typeface="Comfortaa"/>
              <a:sym typeface="Comfortaa"/>
            </a:endParaRPr>
          </a:p>
          <a:p>
            <a:pPr indent="0" lvl="0" marL="0" rtl="0" algn="l">
              <a:spcBef>
                <a:spcPts val="0"/>
              </a:spcBef>
              <a:spcAft>
                <a:spcPts val="0"/>
              </a:spcAft>
              <a:buNone/>
            </a:pPr>
            <a:r>
              <a:t/>
            </a:r>
            <a:endParaRPr sz="1600">
              <a:latin typeface="Comfortaa"/>
              <a:ea typeface="Comfortaa"/>
              <a:cs typeface="Comfortaa"/>
              <a:sym typeface="Comfortaa"/>
            </a:endParaRPr>
          </a:p>
          <a:p>
            <a:pPr indent="0" lvl="0" marL="0" rtl="0" algn="l">
              <a:spcBef>
                <a:spcPts val="0"/>
              </a:spcBef>
              <a:spcAft>
                <a:spcPts val="0"/>
              </a:spcAft>
              <a:buNone/>
            </a:pPr>
            <a:r>
              <a:t/>
            </a:r>
            <a:endParaRPr sz="1800">
              <a:latin typeface="Comfortaa"/>
              <a:ea typeface="Comfortaa"/>
              <a:cs typeface="Comfortaa"/>
              <a:sym typeface="Comfortaa"/>
            </a:endParaRPr>
          </a:p>
          <a:p>
            <a:pPr indent="0" lvl="0" marL="0" rtl="0" algn="l">
              <a:spcBef>
                <a:spcPts val="0"/>
              </a:spcBef>
              <a:spcAft>
                <a:spcPts val="0"/>
              </a:spcAft>
              <a:buNone/>
            </a:pPr>
            <a:r>
              <a:t/>
            </a:r>
            <a:endParaRPr sz="1800">
              <a:latin typeface="Comfortaa"/>
              <a:ea typeface="Comfortaa"/>
              <a:cs typeface="Comfortaa"/>
              <a:sym typeface="Comfortaa"/>
            </a:endParaRPr>
          </a:p>
        </p:txBody>
      </p:sp>
      <p:pic>
        <p:nvPicPr>
          <p:cNvPr id="188" name="Google Shape;188;p27"/>
          <p:cNvPicPr preferRelativeResize="0"/>
          <p:nvPr/>
        </p:nvPicPr>
        <p:blipFill>
          <a:blip r:embed="rId4">
            <a:alphaModFix/>
          </a:blip>
          <a:stretch>
            <a:fillRect/>
          </a:stretch>
        </p:blipFill>
        <p:spPr>
          <a:xfrm>
            <a:off x="4692250" y="1633300"/>
            <a:ext cx="4451750" cy="15846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D2FF"/>
        </a:solidFill>
      </p:bgPr>
    </p:bg>
    <p:spTree>
      <p:nvGrpSpPr>
        <p:cNvPr id="192" name="Shape 192"/>
        <p:cNvGrpSpPr/>
        <p:nvPr/>
      </p:nvGrpSpPr>
      <p:grpSpPr>
        <a:xfrm>
          <a:off x="0" y="0"/>
          <a:ext cx="0" cy="0"/>
          <a:chOff x="0" y="0"/>
          <a:chExt cx="0" cy="0"/>
        </a:xfrm>
      </p:grpSpPr>
      <p:sp>
        <p:nvSpPr>
          <p:cNvPr id="193" name="Google Shape;193;p28"/>
          <p:cNvSpPr txBox="1"/>
          <p:nvPr>
            <p:ph type="title"/>
          </p:nvPr>
        </p:nvSpPr>
        <p:spPr>
          <a:xfrm>
            <a:off x="669075" y="836213"/>
            <a:ext cx="8065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fortaa"/>
                <a:ea typeface="Comfortaa"/>
                <a:cs typeface="Comfortaa"/>
                <a:sym typeface="Comfortaa"/>
              </a:rPr>
              <a:t>While Loops</a:t>
            </a:r>
            <a:endParaRPr>
              <a:latin typeface="Comfortaa"/>
              <a:ea typeface="Comfortaa"/>
              <a:cs typeface="Comfortaa"/>
              <a:sym typeface="Comfortaa"/>
            </a:endParaRPr>
          </a:p>
          <a:p>
            <a:pPr indent="0" lvl="0" marL="0" rtl="0" algn="l">
              <a:spcBef>
                <a:spcPts val="0"/>
              </a:spcBef>
              <a:spcAft>
                <a:spcPts val="0"/>
              </a:spcAft>
              <a:buNone/>
            </a:pPr>
            <a:r>
              <a:t/>
            </a:r>
            <a:endParaRPr>
              <a:latin typeface="Comfortaa"/>
              <a:ea typeface="Comfortaa"/>
              <a:cs typeface="Comfortaa"/>
              <a:sym typeface="Comfortaa"/>
            </a:endParaRPr>
          </a:p>
        </p:txBody>
      </p:sp>
      <p:pic>
        <p:nvPicPr>
          <p:cNvPr id="194" name="Google Shape;194;p28"/>
          <p:cNvPicPr preferRelativeResize="0"/>
          <p:nvPr/>
        </p:nvPicPr>
        <p:blipFill>
          <a:blip r:embed="rId3">
            <a:alphaModFix/>
          </a:blip>
          <a:stretch>
            <a:fillRect/>
          </a:stretch>
        </p:blipFill>
        <p:spPr>
          <a:xfrm>
            <a:off x="128850" y="83650"/>
            <a:ext cx="637809" cy="660526"/>
          </a:xfrm>
          <a:prstGeom prst="rect">
            <a:avLst/>
          </a:prstGeom>
          <a:noFill/>
          <a:ln>
            <a:noFill/>
          </a:ln>
        </p:spPr>
      </p:pic>
      <p:sp>
        <p:nvSpPr>
          <p:cNvPr id="195" name="Google Shape;195;p28"/>
          <p:cNvSpPr/>
          <p:nvPr/>
        </p:nvSpPr>
        <p:spPr>
          <a:xfrm>
            <a:off x="766650" y="1408925"/>
            <a:ext cx="7896600" cy="92100"/>
          </a:xfrm>
          <a:prstGeom prst="rect">
            <a:avLst/>
          </a:prstGeom>
          <a:solidFill>
            <a:srgbClr val="23D23A"/>
          </a:solidFill>
          <a:ln cap="flat" cmpd="sng" w="9525">
            <a:solidFill>
              <a:srgbClr val="23D23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96" name="Google Shape;196;p28"/>
          <p:cNvSpPr txBox="1"/>
          <p:nvPr/>
        </p:nvSpPr>
        <p:spPr>
          <a:xfrm>
            <a:off x="730950" y="1633300"/>
            <a:ext cx="37179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Comfortaa"/>
                <a:ea typeface="Comfortaa"/>
                <a:cs typeface="Comfortaa"/>
                <a:sym typeface="Comfortaa"/>
              </a:rPr>
              <a:t>A while loop only accepts a condition, and will keep running until the condition is false. It is </a:t>
            </a:r>
            <a:r>
              <a:rPr lang="en" sz="1600">
                <a:solidFill>
                  <a:schemeClr val="dk1"/>
                </a:solidFill>
                <a:latin typeface="Comfortaa"/>
                <a:ea typeface="Comfortaa"/>
                <a:cs typeface="Comfortaa"/>
                <a:sym typeface="Comfortaa"/>
              </a:rPr>
              <a:t>important</a:t>
            </a:r>
            <a:r>
              <a:rPr lang="en" sz="1600">
                <a:solidFill>
                  <a:schemeClr val="dk1"/>
                </a:solidFill>
                <a:latin typeface="Comfortaa"/>
                <a:ea typeface="Comfortaa"/>
                <a:cs typeface="Comfortaa"/>
                <a:sym typeface="Comfortaa"/>
              </a:rPr>
              <a:t> that inside the while loop, you </a:t>
            </a:r>
            <a:r>
              <a:rPr lang="en" sz="1600">
                <a:solidFill>
                  <a:schemeClr val="dk1"/>
                </a:solidFill>
                <a:latin typeface="Comfortaa"/>
                <a:ea typeface="Comfortaa"/>
                <a:cs typeface="Comfortaa"/>
                <a:sym typeface="Comfortaa"/>
              </a:rPr>
              <a:t>iterate the variable in the condition- otherwise the loop will run forever! Also, you must define the variable in the condition before the loop.</a:t>
            </a:r>
            <a:r>
              <a:rPr lang="en" sz="1600">
                <a:solidFill>
                  <a:schemeClr val="dk1"/>
                </a:solidFill>
                <a:latin typeface="Comfortaa"/>
                <a:ea typeface="Comfortaa"/>
                <a:cs typeface="Comfortaa"/>
                <a:sym typeface="Comfortaa"/>
              </a:rPr>
              <a:t> </a:t>
            </a:r>
            <a:endParaRPr sz="1600">
              <a:solidFill>
                <a:schemeClr val="dk1"/>
              </a:solidFill>
              <a:latin typeface="Comfortaa"/>
              <a:ea typeface="Comfortaa"/>
              <a:cs typeface="Comfortaa"/>
              <a:sym typeface="Comfortaa"/>
            </a:endParaRPr>
          </a:p>
          <a:p>
            <a:pPr indent="0" lvl="0" marL="0" rtl="0" algn="l">
              <a:spcBef>
                <a:spcPts val="0"/>
              </a:spcBef>
              <a:spcAft>
                <a:spcPts val="0"/>
              </a:spcAft>
              <a:buNone/>
            </a:pPr>
            <a:r>
              <a:t/>
            </a:r>
            <a:endParaRPr sz="1600">
              <a:latin typeface="Comfortaa"/>
              <a:ea typeface="Comfortaa"/>
              <a:cs typeface="Comfortaa"/>
              <a:sym typeface="Comfortaa"/>
            </a:endParaRPr>
          </a:p>
          <a:p>
            <a:pPr indent="0" lvl="0" marL="0" rtl="0" algn="l">
              <a:spcBef>
                <a:spcPts val="0"/>
              </a:spcBef>
              <a:spcAft>
                <a:spcPts val="0"/>
              </a:spcAft>
              <a:buNone/>
            </a:pPr>
            <a:r>
              <a:t/>
            </a:r>
            <a:endParaRPr sz="1800">
              <a:latin typeface="Comfortaa"/>
              <a:ea typeface="Comfortaa"/>
              <a:cs typeface="Comfortaa"/>
              <a:sym typeface="Comfortaa"/>
            </a:endParaRPr>
          </a:p>
          <a:p>
            <a:pPr indent="0" lvl="0" marL="0" rtl="0" algn="l">
              <a:spcBef>
                <a:spcPts val="0"/>
              </a:spcBef>
              <a:spcAft>
                <a:spcPts val="0"/>
              </a:spcAft>
              <a:buNone/>
            </a:pPr>
            <a:r>
              <a:t/>
            </a:r>
            <a:endParaRPr sz="1800">
              <a:latin typeface="Comfortaa"/>
              <a:ea typeface="Comfortaa"/>
              <a:cs typeface="Comfortaa"/>
              <a:sym typeface="Comfortaa"/>
            </a:endParaRPr>
          </a:p>
        </p:txBody>
      </p:sp>
      <p:pic>
        <p:nvPicPr>
          <p:cNvPr id="197" name="Google Shape;197;p28"/>
          <p:cNvPicPr preferRelativeResize="0"/>
          <p:nvPr/>
        </p:nvPicPr>
        <p:blipFill>
          <a:blip r:embed="rId4">
            <a:alphaModFix/>
          </a:blip>
          <a:stretch>
            <a:fillRect/>
          </a:stretch>
        </p:blipFill>
        <p:spPr>
          <a:xfrm>
            <a:off x="4601250" y="1653425"/>
            <a:ext cx="4390350" cy="269794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D2FF"/>
        </a:solidFill>
      </p:bgPr>
    </p:bg>
    <p:spTree>
      <p:nvGrpSpPr>
        <p:cNvPr id="201" name="Shape 201"/>
        <p:cNvGrpSpPr/>
        <p:nvPr/>
      </p:nvGrpSpPr>
      <p:grpSpPr>
        <a:xfrm>
          <a:off x="0" y="0"/>
          <a:ext cx="0" cy="0"/>
          <a:chOff x="0" y="0"/>
          <a:chExt cx="0" cy="0"/>
        </a:xfrm>
      </p:grpSpPr>
      <p:sp>
        <p:nvSpPr>
          <p:cNvPr id="202" name="Google Shape;202;p29"/>
          <p:cNvSpPr txBox="1"/>
          <p:nvPr>
            <p:ph type="title"/>
          </p:nvPr>
        </p:nvSpPr>
        <p:spPr>
          <a:xfrm>
            <a:off x="669075" y="836213"/>
            <a:ext cx="8065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fortaa"/>
                <a:ea typeface="Comfortaa"/>
                <a:cs typeface="Comfortaa"/>
                <a:sym typeface="Comfortaa"/>
              </a:rPr>
              <a:t>Practice with While Loops</a:t>
            </a:r>
            <a:endParaRPr>
              <a:latin typeface="Comfortaa"/>
              <a:ea typeface="Comfortaa"/>
              <a:cs typeface="Comfortaa"/>
              <a:sym typeface="Comfortaa"/>
            </a:endParaRPr>
          </a:p>
        </p:txBody>
      </p:sp>
      <p:pic>
        <p:nvPicPr>
          <p:cNvPr id="203" name="Google Shape;203;p29"/>
          <p:cNvPicPr preferRelativeResize="0"/>
          <p:nvPr/>
        </p:nvPicPr>
        <p:blipFill>
          <a:blip r:embed="rId3">
            <a:alphaModFix/>
          </a:blip>
          <a:stretch>
            <a:fillRect/>
          </a:stretch>
        </p:blipFill>
        <p:spPr>
          <a:xfrm>
            <a:off x="128850" y="83650"/>
            <a:ext cx="637809" cy="660526"/>
          </a:xfrm>
          <a:prstGeom prst="rect">
            <a:avLst/>
          </a:prstGeom>
          <a:noFill/>
          <a:ln>
            <a:noFill/>
          </a:ln>
        </p:spPr>
      </p:pic>
      <p:sp>
        <p:nvSpPr>
          <p:cNvPr id="204" name="Google Shape;204;p29"/>
          <p:cNvSpPr/>
          <p:nvPr/>
        </p:nvSpPr>
        <p:spPr>
          <a:xfrm>
            <a:off x="766650" y="1408925"/>
            <a:ext cx="7896600" cy="92100"/>
          </a:xfrm>
          <a:prstGeom prst="rect">
            <a:avLst/>
          </a:prstGeom>
          <a:solidFill>
            <a:srgbClr val="23D23A"/>
          </a:solidFill>
          <a:ln cap="flat" cmpd="sng" w="9525">
            <a:solidFill>
              <a:srgbClr val="23D23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05" name="Google Shape;205;p29"/>
          <p:cNvSpPr txBox="1"/>
          <p:nvPr/>
        </p:nvSpPr>
        <p:spPr>
          <a:xfrm>
            <a:off x="730950" y="1633300"/>
            <a:ext cx="79680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Comfortaa"/>
              <a:ea typeface="Comfortaa"/>
              <a:cs typeface="Comfortaa"/>
              <a:sym typeface="Comfortaa"/>
            </a:endParaRPr>
          </a:p>
          <a:p>
            <a:pPr indent="0" lvl="0" marL="0" rtl="0" algn="l">
              <a:spcBef>
                <a:spcPts val="0"/>
              </a:spcBef>
              <a:spcAft>
                <a:spcPts val="0"/>
              </a:spcAft>
              <a:buNone/>
            </a:pPr>
            <a:r>
              <a:t/>
            </a:r>
            <a:endParaRPr sz="1800">
              <a:latin typeface="Comfortaa"/>
              <a:ea typeface="Comfortaa"/>
              <a:cs typeface="Comfortaa"/>
              <a:sym typeface="Comfortaa"/>
            </a:endParaRPr>
          </a:p>
          <a:p>
            <a:pPr indent="0" lvl="0" marL="0" rtl="0" algn="l">
              <a:spcBef>
                <a:spcPts val="0"/>
              </a:spcBef>
              <a:spcAft>
                <a:spcPts val="0"/>
              </a:spcAft>
              <a:buNone/>
            </a:pPr>
            <a:r>
              <a:t/>
            </a:r>
            <a:endParaRPr sz="1800">
              <a:latin typeface="Comfortaa"/>
              <a:ea typeface="Comfortaa"/>
              <a:cs typeface="Comfortaa"/>
              <a:sym typeface="Comfortaa"/>
            </a:endParaRPr>
          </a:p>
          <a:p>
            <a:pPr indent="0" lvl="0" marL="0" rtl="0" algn="l">
              <a:spcBef>
                <a:spcPts val="0"/>
              </a:spcBef>
              <a:spcAft>
                <a:spcPts val="0"/>
              </a:spcAft>
              <a:buNone/>
            </a:pPr>
            <a:r>
              <a:t/>
            </a:r>
            <a:endParaRPr sz="1800">
              <a:latin typeface="Comfortaa"/>
              <a:ea typeface="Comfortaa"/>
              <a:cs typeface="Comfortaa"/>
              <a:sym typeface="Comfortaa"/>
            </a:endParaRPr>
          </a:p>
        </p:txBody>
      </p:sp>
      <p:sp>
        <p:nvSpPr>
          <p:cNvPr id="206" name="Google Shape;206;p29"/>
          <p:cNvSpPr txBox="1"/>
          <p:nvPr/>
        </p:nvSpPr>
        <p:spPr>
          <a:xfrm>
            <a:off x="730950" y="1698075"/>
            <a:ext cx="78966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Comfortaa"/>
                <a:ea typeface="Comfortaa"/>
                <a:cs typeface="Comfortaa"/>
                <a:sym typeface="Comfortaa"/>
              </a:rPr>
              <a:t>Let’s get some practice with while loops! Make a while loop that prints out the first 15 numbers!</a:t>
            </a:r>
            <a:endParaRPr sz="1600">
              <a:latin typeface="Comfortaa"/>
              <a:ea typeface="Comfortaa"/>
              <a:cs typeface="Comfortaa"/>
              <a:sym typeface="Comfortaa"/>
            </a:endParaRPr>
          </a:p>
        </p:txBody>
      </p:sp>
      <p:pic>
        <p:nvPicPr>
          <p:cNvPr id="207" name="Google Shape;207;p29"/>
          <p:cNvPicPr preferRelativeResize="0"/>
          <p:nvPr/>
        </p:nvPicPr>
        <p:blipFill>
          <a:blip r:embed="rId4">
            <a:alphaModFix/>
          </a:blip>
          <a:stretch>
            <a:fillRect/>
          </a:stretch>
        </p:blipFill>
        <p:spPr>
          <a:xfrm>
            <a:off x="816075" y="2498400"/>
            <a:ext cx="3544275" cy="20535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D2FF"/>
        </a:solidFill>
      </p:bgPr>
    </p:bg>
    <p:spTree>
      <p:nvGrpSpPr>
        <p:cNvPr id="211" name="Shape 211"/>
        <p:cNvGrpSpPr/>
        <p:nvPr/>
      </p:nvGrpSpPr>
      <p:grpSpPr>
        <a:xfrm>
          <a:off x="0" y="0"/>
          <a:ext cx="0" cy="0"/>
          <a:chOff x="0" y="0"/>
          <a:chExt cx="0" cy="0"/>
        </a:xfrm>
      </p:grpSpPr>
      <p:sp>
        <p:nvSpPr>
          <p:cNvPr id="212" name="Google Shape;212;p30"/>
          <p:cNvSpPr txBox="1"/>
          <p:nvPr>
            <p:ph type="title"/>
          </p:nvPr>
        </p:nvSpPr>
        <p:spPr>
          <a:xfrm>
            <a:off x="669075" y="836213"/>
            <a:ext cx="8065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fortaa"/>
                <a:ea typeface="Comfortaa"/>
                <a:cs typeface="Comfortaa"/>
                <a:sym typeface="Comfortaa"/>
              </a:rPr>
              <a:t>For Loops vs While Loops</a:t>
            </a:r>
            <a:endParaRPr>
              <a:latin typeface="Comfortaa"/>
              <a:ea typeface="Comfortaa"/>
              <a:cs typeface="Comfortaa"/>
              <a:sym typeface="Comfortaa"/>
            </a:endParaRPr>
          </a:p>
        </p:txBody>
      </p:sp>
      <p:pic>
        <p:nvPicPr>
          <p:cNvPr id="213" name="Google Shape;213;p30"/>
          <p:cNvPicPr preferRelativeResize="0"/>
          <p:nvPr/>
        </p:nvPicPr>
        <p:blipFill>
          <a:blip r:embed="rId3">
            <a:alphaModFix/>
          </a:blip>
          <a:stretch>
            <a:fillRect/>
          </a:stretch>
        </p:blipFill>
        <p:spPr>
          <a:xfrm>
            <a:off x="128850" y="83650"/>
            <a:ext cx="637809" cy="660526"/>
          </a:xfrm>
          <a:prstGeom prst="rect">
            <a:avLst/>
          </a:prstGeom>
          <a:noFill/>
          <a:ln>
            <a:noFill/>
          </a:ln>
        </p:spPr>
      </p:pic>
      <p:sp>
        <p:nvSpPr>
          <p:cNvPr id="214" name="Google Shape;214;p30"/>
          <p:cNvSpPr/>
          <p:nvPr/>
        </p:nvSpPr>
        <p:spPr>
          <a:xfrm>
            <a:off x="766650" y="1408925"/>
            <a:ext cx="7896600" cy="92100"/>
          </a:xfrm>
          <a:prstGeom prst="rect">
            <a:avLst/>
          </a:prstGeom>
          <a:solidFill>
            <a:srgbClr val="23D23A"/>
          </a:solidFill>
          <a:ln cap="flat" cmpd="sng" w="9525">
            <a:solidFill>
              <a:srgbClr val="23D23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15" name="Google Shape;215;p30"/>
          <p:cNvSpPr txBox="1"/>
          <p:nvPr/>
        </p:nvSpPr>
        <p:spPr>
          <a:xfrm>
            <a:off x="730950" y="1633300"/>
            <a:ext cx="7968000" cy="3724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Comfortaa"/>
                <a:ea typeface="Comfortaa"/>
                <a:cs typeface="Comfortaa"/>
                <a:sym typeface="Comfortaa"/>
              </a:rPr>
              <a:t>How do you decide whether to use a for loop or a while loop? </a:t>
            </a:r>
            <a:endParaRPr sz="1600">
              <a:latin typeface="Comfortaa"/>
              <a:ea typeface="Comfortaa"/>
              <a:cs typeface="Comfortaa"/>
              <a:sym typeface="Comfortaa"/>
            </a:endParaRPr>
          </a:p>
          <a:p>
            <a:pPr indent="0" lvl="0" marL="0" rtl="0" algn="l">
              <a:spcBef>
                <a:spcPts val="0"/>
              </a:spcBef>
              <a:spcAft>
                <a:spcPts val="0"/>
              </a:spcAft>
              <a:buNone/>
            </a:pPr>
            <a:r>
              <a:t/>
            </a:r>
            <a:endParaRPr sz="1600">
              <a:latin typeface="Comfortaa"/>
              <a:ea typeface="Comfortaa"/>
              <a:cs typeface="Comfortaa"/>
              <a:sym typeface="Comfortaa"/>
            </a:endParaRPr>
          </a:p>
          <a:p>
            <a:pPr indent="0" lvl="0" marL="0" rtl="0" algn="l">
              <a:spcBef>
                <a:spcPts val="0"/>
              </a:spcBef>
              <a:spcAft>
                <a:spcPts val="0"/>
              </a:spcAft>
              <a:buNone/>
            </a:pPr>
            <a:r>
              <a:rPr lang="en" sz="1600">
                <a:latin typeface="Comfortaa"/>
                <a:ea typeface="Comfortaa"/>
                <a:cs typeface="Comfortaa"/>
                <a:sym typeface="Comfortaa"/>
              </a:rPr>
              <a:t>While</a:t>
            </a:r>
            <a:r>
              <a:rPr lang="en" sz="1600">
                <a:latin typeface="Comfortaa"/>
                <a:ea typeface="Comfortaa"/>
                <a:cs typeface="Comfortaa"/>
                <a:sym typeface="Comfortaa"/>
              </a:rPr>
              <a:t> you can use both in pretty much all scenarios, based on the scenario </a:t>
            </a:r>
            <a:r>
              <a:rPr lang="en" sz="1600">
                <a:latin typeface="Comfortaa"/>
                <a:ea typeface="Comfortaa"/>
                <a:cs typeface="Comfortaa"/>
                <a:sym typeface="Comfortaa"/>
              </a:rPr>
              <a:t>one</a:t>
            </a:r>
            <a:r>
              <a:rPr lang="en" sz="1600">
                <a:latin typeface="Comfortaa"/>
                <a:ea typeface="Comfortaa"/>
                <a:cs typeface="Comfortaa"/>
                <a:sym typeface="Comfortaa"/>
              </a:rPr>
              <a:t> is generally easier to use than the other.</a:t>
            </a:r>
            <a:endParaRPr sz="1600">
              <a:latin typeface="Comfortaa"/>
              <a:ea typeface="Comfortaa"/>
              <a:cs typeface="Comfortaa"/>
              <a:sym typeface="Comfortaa"/>
            </a:endParaRPr>
          </a:p>
          <a:p>
            <a:pPr indent="0" lvl="0" marL="0" rtl="0" algn="l">
              <a:spcBef>
                <a:spcPts val="0"/>
              </a:spcBef>
              <a:spcAft>
                <a:spcPts val="0"/>
              </a:spcAft>
              <a:buNone/>
            </a:pPr>
            <a:r>
              <a:t/>
            </a:r>
            <a:endParaRPr sz="1600">
              <a:latin typeface="Comfortaa"/>
              <a:ea typeface="Comfortaa"/>
              <a:cs typeface="Comfortaa"/>
              <a:sym typeface="Comfortaa"/>
            </a:endParaRPr>
          </a:p>
          <a:p>
            <a:pPr indent="0" lvl="0" marL="0" rtl="0" algn="l">
              <a:spcBef>
                <a:spcPts val="0"/>
              </a:spcBef>
              <a:spcAft>
                <a:spcPts val="0"/>
              </a:spcAft>
              <a:buNone/>
            </a:pPr>
            <a:r>
              <a:rPr lang="en" sz="1600">
                <a:latin typeface="Comfortaa"/>
                <a:ea typeface="Comfortaa"/>
                <a:cs typeface="Comfortaa"/>
                <a:sym typeface="Comfortaa"/>
              </a:rPr>
              <a:t>For example, if you know the amount of </a:t>
            </a:r>
            <a:r>
              <a:rPr lang="en" sz="1600">
                <a:latin typeface="Comfortaa"/>
                <a:ea typeface="Comfortaa"/>
                <a:cs typeface="Comfortaa"/>
                <a:sym typeface="Comfortaa"/>
              </a:rPr>
              <a:t>times you want to iterate (like printing the first 10 numbers), then a for loop is a better choice.</a:t>
            </a:r>
            <a:endParaRPr sz="1600">
              <a:latin typeface="Comfortaa"/>
              <a:ea typeface="Comfortaa"/>
              <a:cs typeface="Comfortaa"/>
              <a:sym typeface="Comfortaa"/>
            </a:endParaRPr>
          </a:p>
          <a:p>
            <a:pPr indent="0" lvl="0" marL="0" rtl="0" algn="l">
              <a:spcBef>
                <a:spcPts val="0"/>
              </a:spcBef>
              <a:spcAft>
                <a:spcPts val="0"/>
              </a:spcAft>
              <a:buNone/>
            </a:pPr>
            <a:r>
              <a:t/>
            </a:r>
            <a:endParaRPr sz="1600">
              <a:latin typeface="Comfortaa"/>
              <a:ea typeface="Comfortaa"/>
              <a:cs typeface="Comfortaa"/>
              <a:sym typeface="Comfortaa"/>
            </a:endParaRPr>
          </a:p>
          <a:p>
            <a:pPr indent="0" lvl="0" marL="0" rtl="0" algn="l">
              <a:spcBef>
                <a:spcPts val="0"/>
              </a:spcBef>
              <a:spcAft>
                <a:spcPts val="0"/>
              </a:spcAft>
              <a:buNone/>
            </a:pPr>
            <a:r>
              <a:rPr lang="en" sz="1600">
                <a:latin typeface="Comfortaa"/>
                <a:ea typeface="Comfortaa"/>
                <a:cs typeface="Comfortaa"/>
                <a:sym typeface="Comfortaa"/>
              </a:rPr>
              <a:t>On the other hand, if you don’t know the number of times you want to iterate (an example being when you are checking for something in a list), a while loop might be more convenient.</a:t>
            </a:r>
            <a:endParaRPr sz="1600">
              <a:latin typeface="Comfortaa"/>
              <a:ea typeface="Comfortaa"/>
              <a:cs typeface="Comfortaa"/>
              <a:sym typeface="Comfortaa"/>
            </a:endParaRPr>
          </a:p>
          <a:p>
            <a:pPr indent="0" lvl="0" marL="0" rtl="0" algn="l">
              <a:spcBef>
                <a:spcPts val="0"/>
              </a:spcBef>
              <a:spcAft>
                <a:spcPts val="0"/>
              </a:spcAft>
              <a:buNone/>
            </a:pPr>
            <a:r>
              <a:t/>
            </a:r>
            <a:endParaRPr sz="1800">
              <a:latin typeface="Comfortaa"/>
              <a:ea typeface="Comfortaa"/>
              <a:cs typeface="Comfortaa"/>
              <a:sym typeface="Comfortaa"/>
            </a:endParaRPr>
          </a:p>
          <a:p>
            <a:pPr indent="0" lvl="0" marL="0" rtl="0" algn="l">
              <a:spcBef>
                <a:spcPts val="0"/>
              </a:spcBef>
              <a:spcAft>
                <a:spcPts val="0"/>
              </a:spcAft>
              <a:buNone/>
            </a:pPr>
            <a:r>
              <a:t/>
            </a:r>
            <a:endParaRPr sz="1800">
              <a:latin typeface="Comfortaa"/>
              <a:ea typeface="Comfortaa"/>
              <a:cs typeface="Comfortaa"/>
              <a:sym typeface="Comfortaa"/>
            </a:endParaRPr>
          </a:p>
          <a:p>
            <a:pPr indent="0" lvl="0" marL="0" rtl="0" algn="l">
              <a:spcBef>
                <a:spcPts val="0"/>
              </a:spcBef>
              <a:spcAft>
                <a:spcPts val="0"/>
              </a:spcAft>
              <a:buNone/>
            </a:pPr>
            <a:r>
              <a:t/>
            </a:r>
            <a:endParaRPr sz="1800">
              <a:latin typeface="Comfortaa"/>
              <a:ea typeface="Comfortaa"/>
              <a:cs typeface="Comfortaa"/>
              <a:sym typeface="Comforta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D2FF"/>
        </a:solidFill>
      </p:bgPr>
    </p:bg>
    <p:spTree>
      <p:nvGrpSpPr>
        <p:cNvPr id="219" name="Shape 219"/>
        <p:cNvGrpSpPr/>
        <p:nvPr/>
      </p:nvGrpSpPr>
      <p:grpSpPr>
        <a:xfrm>
          <a:off x="0" y="0"/>
          <a:ext cx="0" cy="0"/>
          <a:chOff x="0" y="0"/>
          <a:chExt cx="0" cy="0"/>
        </a:xfrm>
      </p:grpSpPr>
      <p:sp>
        <p:nvSpPr>
          <p:cNvPr id="220" name="Google Shape;220;p31"/>
          <p:cNvSpPr txBox="1"/>
          <p:nvPr>
            <p:ph type="title"/>
          </p:nvPr>
        </p:nvSpPr>
        <p:spPr>
          <a:xfrm>
            <a:off x="669075" y="836213"/>
            <a:ext cx="8065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fortaa"/>
                <a:ea typeface="Comfortaa"/>
                <a:cs typeface="Comfortaa"/>
                <a:sym typeface="Comfortaa"/>
              </a:rPr>
              <a:t>That’s it for today!</a:t>
            </a:r>
            <a:endParaRPr>
              <a:latin typeface="Comfortaa"/>
              <a:ea typeface="Comfortaa"/>
              <a:cs typeface="Comfortaa"/>
              <a:sym typeface="Comfortaa"/>
            </a:endParaRPr>
          </a:p>
        </p:txBody>
      </p:sp>
      <p:pic>
        <p:nvPicPr>
          <p:cNvPr id="221" name="Google Shape;221;p31"/>
          <p:cNvPicPr preferRelativeResize="0"/>
          <p:nvPr/>
        </p:nvPicPr>
        <p:blipFill>
          <a:blip r:embed="rId3">
            <a:alphaModFix/>
          </a:blip>
          <a:stretch>
            <a:fillRect/>
          </a:stretch>
        </p:blipFill>
        <p:spPr>
          <a:xfrm>
            <a:off x="128850" y="83650"/>
            <a:ext cx="637809" cy="660526"/>
          </a:xfrm>
          <a:prstGeom prst="rect">
            <a:avLst/>
          </a:prstGeom>
          <a:noFill/>
          <a:ln>
            <a:noFill/>
          </a:ln>
        </p:spPr>
      </p:pic>
      <p:sp>
        <p:nvSpPr>
          <p:cNvPr id="222" name="Google Shape;222;p31"/>
          <p:cNvSpPr/>
          <p:nvPr/>
        </p:nvSpPr>
        <p:spPr>
          <a:xfrm>
            <a:off x="766650" y="1408925"/>
            <a:ext cx="7896600" cy="92100"/>
          </a:xfrm>
          <a:prstGeom prst="rect">
            <a:avLst/>
          </a:prstGeom>
          <a:solidFill>
            <a:srgbClr val="23D23A"/>
          </a:solidFill>
          <a:ln cap="flat" cmpd="sng" w="9525">
            <a:solidFill>
              <a:srgbClr val="23D23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23" name="Google Shape;223;p31"/>
          <p:cNvSpPr txBox="1"/>
          <p:nvPr/>
        </p:nvSpPr>
        <p:spPr>
          <a:xfrm>
            <a:off x="730950" y="1633300"/>
            <a:ext cx="79680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Comfortaa"/>
                <a:ea typeface="Comfortaa"/>
                <a:cs typeface="Comfortaa"/>
                <a:sym typeface="Comfortaa"/>
              </a:rPr>
              <a:t>Any questions? Loops are fun and a very powerful tool that you will use frequently in your programming future! It’s </a:t>
            </a:r>
            <a:r>
              <a:rPr lang="en" sz="1800">
                <a:latin typeface="Comfortaa"/>
                <a:ea typeface="Comfortaa"/>
                <a:cs typeface="Comfortaa"/>
                <a:sym typeface="Comfortaa"/>
              </a:rPr>
              <a:t>important</a:t>
            </a:r>
            <a:r>
              <a:rPr lang="en" sz="1800">
                <a:latin typeface="Comfortaa"/>
                <a:ea typeface="Comfortaa"/>
                <a:cs typeface="Comfortaa"/>
                <a:sym typeface="Comfortaa"/>
              </a:rPr>
              <a:t> to fully understand them. </a:t>
            </a:r>
            <a:endParaRPr sz="1800">
              <a:latin typeface="Comfortaa"/>
              <a:ea typeface="Comfortaa"/>
              <a:cs typeface="Comfortaa"/>
              <a:sym typeface="Comfortaa"/>
            </a:endParaRPr>
          </a:p>
          <a:p>
            <a:pPr indent="0" lvl="0" marL="0" rtl="0" algn="l">
              <a:spcBef>
                <a:spcPts val="0"/>
              </a:spcBef>
              <a:spcAft>
                <a:spcPts val="0"/>
              </a:spcAft>
              <a:buNone/>
            </a:pPr>
            <a:r>
              <a:t/>
            </a:r>
            <a:endParaRPr sz="1800">
              <a:latin typeface="Comfortaa"/>
              <a:ea typeface="Comfortaa"/>
              <a:cs typeface="Comfortaa"/>
              <a:sym typeface="Comfortaa"/>
            </a:endParaRPr>
          </a:p>
          <a:p>
            <a:pPr indent="0" lvl="0" marL="0" rtl="0" algn="l">
              <a:spcBef>
                <a:spcPts val="0"/>
              </a:spcBef>
              <a:spcAft>
                <a:spcPts val="0"/>
              </a:spcAft>
              <a:buNone/>
            </a:pPr>
            <a:r>
              <a:rPr lang="en" sz="1800">
                <a:latin typeface="Comfortaa"/>
                <a:ea typeface="Comfortaa"/>
                <a:cs typeface="Comfortaa"/>
                <a:sym typeface="Comfortaa"/>
              </a:rPr>
              <a:t>What we learned:</a:t>
            </a:r>
            <a:endParaRPr sz="1800">
              <a:latin typeface="Comfortaa"/>
              <a:ea typeface="Comfortaa"/>
              <a:cs typeface="Comfortaa"/>
              <a:sym typeface="Comfortaa"/>
            </a:endParaRPr>
          </a:p>
          <a:p>
            <a:pPr indent="0" lvl="0" marL="0" rtl="0" algn="l">
              <a:spcBef>
                <a:spcPts val="0"/>
              </a:spcBef>
              <a:spcAft>
                <a:spcPts val="0"/>
              </a:spcAft>
              <a:buNone/>
            </a:pPr>
            <a:r>
              <a:rPr lang="en" sz="1800">
                <a:latin typeface="Comfortaa"/>
                <a:ea typeface="Comfortaa"/>
                <a:cs typeface="Comfortaa"/>
                <a:sym typeface="Comfortaa"/>
              </a:rPr>
              <a:t>	-	For loops</a:t>
            </a:r>
            <a:endParaRPr sz="1800">
              <a:latin typeface="Comfortaa"/>
              <a:ea typeface="Comfortaa"/>
              <a:cs typeface="Comfortaa"/>
              <a:sym typeface="Comfortaa"/>
            </a:endParaRPr>
          </a:p>
          <a:p>
            <a:pPr indent="0" lvl="0" marL="0" rtl="0" algn="l">
              <a:spcBef>
                <a:spcPts val="0"/>
              </a:spcBef>
              <a:spcAft>
                <a:spcPts val="0"/>
              </a:spcAft>
              <a:buNone/>
            </a:pPr>
            <a:r>
              <a:rPr lang="en" sz="1800">
                <a:latin typeface="Comfortaa"/>
                <a:ea typeface="Comfortaa"/>
                <a:cs typeface="Comfortaa"/>
                <a:sym typeface="Comfortaa"/>
              </a:rPr>
              <a:t>	-     While loops</a:t>
            </a:r>
            <a:endParaRPr sz="1800">
              <a:latin typeface="Comfortaa"/>
              <a:ea typeface="Comfortaa"/>
              <a:cs typeface="Comfortaa"/>
              <a:sym typeface="Comfortaa"/>
            </a:endParaRPr>
          </a:p>
          <a:p>
            <a:pPr indent="0" lvl="0" marL="0" rtl="0" algn="l">
              <a:spcBef>
                <a:spcPts val="0"/>
              </a:spcBef>
              <a:spcAft>
                <a:spcPts val="0"/>
              </a:spcAft>
              <a:buNone/>
            </a:pPr>
            <a:r>
              <a:rPr lang="en" sz="1800">
                <a:latin typeface="Comfortaa"/>
                <a:ea typeface="Comfortaa"/>
                <a:cs typeface="Comfortaa"/>
                <a:sym typeface="Comfortaa"/>
              </a:rPr>
              <a:t>	-	Practiced using the loops</a:t>
            </a:r>
            <a:endParaRPr sz="1800">
              <a:latin typeface="Comfortaa"/>
              <a:ea typeface="Comfortaa"/>
              <a:cs typeface="Comfortaa"/>
              <a:sym typeface="Comfortaa"/>
            </a:endParaRPr>
          </a:p>
          <a:p>
            <a:pPr indent="0" lvl="0" marL="0" rtl="0" algn="l">
              <a:spcBef>
                <a:spcPts val="0"/>
              </a:spcBef>
              <a:spcAft>
                <a:spcPts val="0"/>
              </a:spcAft>
              <a:buNone/>
            </a:pPr>
            <a:r>
              <a:t/>
            </a:r>
            <a:endParaRPr sz="1800">
              <a:latin typeface="Comfortaa"/>
              <a:ea typeface="Comfortaa"/>
              <a:cs typeface="Comfortaa"/>
              <a:sym typeface="Comfortaa"/>
            </a:endParaRPr>
          </a:p>
          <a:p>
            <a:pPr indent="0" lvl="0" marL="0" rtl="0" algn="l">
              <a:spcBef>
                <a:spcPts val="0"/>
              </a:spcBef>
              <a:spcAft>
                <a:spcPts val="0"/>
              </a:spcAft>
              <a:buNone/>
            </a:pPr>
            <a:r>
              <a:t/>
            </a:r>
            <a:endParaRPr sz="1800">
              <a:latin typeface="Comfortaa"/>
              <a:ea typeface="Comfortaa"/>
              <a:cs typeface="Comfortaa"/>
              <a:sym typeface="Comforta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D2FF"/>
        </a:solid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669075" y="836213"/>
            <a:ext cx="8065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fortaa"/>
                <a:ea typeface="Comfortaa"/>
                <a:cs typeface="Comfortaa"/>
                <a:sym typeface="Comfortaa"/>
              </a:rPr>
              <a:t>What is a loop?</a:t>
            </a:r>
            <a:endParaRPr>
              <a:latin typeface="Comfortaa"/>
              <a:ea typeface="Comfortaa"/>
              <a:cs typeface="Comfortaa"/>
              <a:sym typeface="Comfortaa"/>
            </a:endParaRPr>
          </a:p>
        </p:txBody>
      </p:sp>
      <p:pic>
        <p:nvPicPr>
          <p:cNvPr id="61" name="Google Shape;61;p14"/>
          <p:cNvPicPr preferRelativeResize="0"/>
          <p:nvPr/>
        </p:nvPicPr>
        <p:blipFill>
          <a:blip r:embed="rId3">
            <a:alphaModFix/>
          </a:blip>
          <a:stretch>
            <a:fillRect/>
          </a:stretch>
        </p:blipFill>
        <p:spPr>
          <a:xfrm>
            <a:off x="128850" y="83650"/>
            <a:ext cx="637809" cy="660526"/>
          </a:xfrm>
          <a:prstGeom prst="rect">
            <a:avLst/>
          </a:prstGeom>
          <a:noFill/>
          <a:ln>
            <a:noFill/>
          </a:ln>
        </p:spPr>
      </p:pic>
      <p:sp>
        <p:nvSpPr>
          <p:cNvPr id="62" name="Google Shape;62;p14"/>
          <p:cNvSpPr/>
          <p:nvPr/>
        </p:nvSpPr>
        <p:spPr>
          <a:xfrm>
            <a:off x="766650" y="1408925"/>
            <a:ext cx="7896600" cy="92100"/>
          </a:xfrm>
          <a:prstGeom prst="rect">
            <a:avLst/>
          </a:prstGeom>
          <a:solidFill>
            <a:srgbClr val="23D23A"/>
          </a:solidFill>
          <a:ln cap="flat" cmpd="sng" w="9525">
            <a:solidFill>
              <a:srgbClr val="23D23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63" name="Google Shape;63;p14"/>
          <p:cNvSpPr txBox="1"/>
          <p:nvPr/>
        </p:nvSpPr>
        <p:spPr>
          <a:xfrm>
            <a:off x="723050" y="1632850"/>
            <a:ext cx="4816500" cy="387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Comfortaa"/>
                <a:ea typeface="Comfortaa"/>
                <a:cs typeface="Comfortaa"/>
                <a:sym typeface="Comfortaa"/>
              </a:rPr>
              <a:t>A loop is exactly what it sounds like- it is something that allows you to loop over </a:t>
            </a:r>
            <a:r>
              <a:rPr lang="en" sz="1600">
                <a:latin typeface="Comfortaa"/>
                <a:ea typeface="Comfortaa"/>
                <a:cs typeface="Comfortaa"/>
                <a:sym typeface="Comfortaa"/>
              </a:rPr>
              <a:t>elements! </a:t>
            </a:r>
            <a:endParaRPr sz="1600">
              <a:latin typeface="Comfortaa"/>
              <a:ea typeface="Comfortaa"/>
              <a:cs typeface="Comfortaa"/>
              <a:sym typeface="Comfortaa"/>
            </a:endParaRPr>
          </a:p>
          <a:p>
            <a:pPr indent="0" lvl="0" marL="0" rtl="0" algn="l">
              <a:spcBef>
                <a:spcPts val="0"/>
              </a:spcBef>
              <a:spcAft>
                <a:spcPts val="0"/>
              </a:spcAft>
              <a:buNone/>
            </a:pPr>
            <a:r>
              <a:t/>
            </a:r>
            <a:endParaRPr sz="1600">
              <a:latin typeface="Comfortaa"/>
              <a:ea typeface="Comfortaa"/>
              <a:cs typeface="Comfortaa"/>
              <a:sym typeface="Comfortaa"/>
            </a:endParaRPr>
          </a:p>
          <a:p>
            <a:pPr indent="0" lvl="0" marL="0" rtl="0" algn="l">
              <a:spcBef>
                <a:spcPts val="0"/>
              </a:spcBef>
              <a:spcAft>
                <a:spcPts val="0"/>
              </a:spcAft>
              <a:buNone/>
            </a:pPr>
            <a:r>
              <a:rPr lang="en" sz="1600">
                <a:latin typeface="Comfortaa"/>
                <a:ea typeface="Comfortaa"/>
                <a:cs typeface="Comfortaa"/>
                <a:sym typeface="Comfortaa"/>
              </a:rPr>
              <a:t>Loops are extremely useful and powerful as they allow you to do much more with code, so congratulations for hitting this milestone!</a:t>
            </a:r>
            <a:endParaRPr sz="1600">
              <a:latin typeface="Comfortaa"/>
              <a:ea typeface="Comfortaa"/>
              <a:cs typeface="Comfortaa"/>
              <a:sym typeface="Comfortaa"/>
            </a:endParaRPr>
          </a:p>
          <a:p>
            <a:pPr indent="0" lvl="0" marL="0" rtl="0" algn="l">
              <a:spcBef>
                <a:spcPts val="0"/>
              </a:spcBef>
              <a:spcAft>
                <a:spcPts val="0"/>
              </a:spcAft>
              <a:buNone/>
            </a:pPr>
            <a:r>
              <a:t/>
            </a:r>
            <a:endParaRPr sz="1600">
              <a:latin typeface="Comfortaa"/>
              <a:ea typeface="Comfortaa"/>
              <a:cs typeface="Comfortaa"/>
              <a:sym typeface="Comfortaa"/>
            </a:endParaRPr>
          </a:p>
          <a:p>
            <a:pPr indent="0" lvl="0" marL="0" rtl="0" algn="l">
              <a:spcBef>
                <a:spcPts val="0"/>
              </a:spcBef>
              <a:spcAft>
                <a:spcPts val="0"/>
              </a:spcAft>
              <a:buNone/>
            </a:pPr>
            <a:r>
              <a:rPr lang="en" sz="1600">
                <a:latin typeface="Comfortaa"/>
                <a:ea typeface="Comfortaa"/>
                <a:cs typeface="Comfortaa"/>
                <a:sym typeface="Comfortaa"/>
              </a:rPr>
              <a:t>Before I jump into showing you what a loop, let’s understand why we need them in the first place.</a:t>
            </a:r>
            <a:endParaRPr sz="1600">
              <a:latin typeface="Comfortaa"/>
              <a:ea typeface="Comfortaa"/>
              <a:cs typeface="Comfortaa"/>
              <a:sym typeface="Comfortaa"/>
            </a:endParaRPr>
          </a:p>
          <a:p>
            <a:pPr indent="0" lvl="0" marL="0" rtl="0" algn="l">
              <a:spcBef>
                <a:spcPts val="0"/>
              </a:spcBef>
              <a:spcAft>
                <a:spcPts val="0"/>
              </a:spcAft>
              <a:buNone/>
            </a:pPr>
            <a:r>
              <a:t/>
            </a:r>
            <a:endParaRPr sz="1600">
              <a:latin typeface="Comfortaa"/>
              <a:ea typeface="Comfortaa"/>
              <a:cs typeface="Comfortaa"/>
              <a:sym typeface="Comfortaa"/>
            </a:endParaRPr>
          </a:p>
          <a:p>
            <a:pPr indent="0" lvl="0" marL="0" rtl="0" algn="l">
              <a:spcBef>
                <a:spcPts val="0"/>
              </a:spcBef>
              <a:spcAft>
                <a:spcPts val="0"/>
              </a:spcAft>
              <a:buNone/>
            </a:pPr>
            <a:r>
              <a:rPr lang="en" sz="1600">
                <a:latin typeface="Comfortaa"/>
                <a:ea typeface="Comfortaa"/>
                <a:cs typeface="Comfortaa"/>
                <a:sym typeface="Comfortaa"/>
              </a:rPr>
              <a:t> </a:t>
            </a:r>
            <a:endParaRPr sz="1600">
              <a:latin typeface="Comfortaa"/>
              <a:ea typeface="Comfortaa"/>
              <a:cs typeface="Comfortaa"/>
              <a:sym typeface="Comfortaa"/>
            </a:endParaRPr>
          </a:p>
          <a:p>
            <a:pPr indent="0" lvl="0" marL="0" rtl="0" algn="l">
              <a:spcBef>
                <a:spcPts val="0"/>
              </a:spcBef>
              <a:spcAft>
                <a:spcPts val="0"/>
              </a:spcAft>
              <a:buNone/>
            </a:pPr>
            <a:r>
              <a:t/>
            </a:r>
            <a:endParaRPr sz="1600">
              <a:latin typeface="Comfortaa"/>
              <a:ea typeface="Comfortaa"/>
              <a:cs typeface="Comfortaa"/>
              <a:sym typeface="Comfortaa"/>
            </a:endParaRPr>
          </a:p>
        </p:txBody>
      </p:sp>
      <p:pic>
        <p:nvPicPr>
          <p:cNvPr id="64" name="Google Shape;64;p14"/>
          <p:cNvPicPr preferRelativeResize="0"/>
          <p:nvPr/>
        </p:nvPicPr>
        <p:blipFill>
          <a:blip r:embed="rId4">
            <a:alphaModFix/>
          </a:blip>
          <a:stretch>
            <a:fillRect/>
          </a:stretch>
        </p:blipFill>
        <p:spPr>
          <a:xfrm>
            <a:off x="5539550" y="1859075"/>
            <a:ext cx="3558100" cy="19414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D2FF"/>
        </a:solidFill>
      </p:bgPr>
    </p:bg>
    <p:spTree>
      <p:nvGrpSpPr>
        <p:cNvPr id="227" name="Shape 227"/>
        <p:cNvGrpSpPr/>
        <p:nvPr/>
      </p:nvGrpSpPr>
      <p:grpSpPr>
        <a:xfrm>
          <a:off x="0" y="0"/>
          <a:ext cx="0" cy="0"/>
          <a:chOff x="0" y="0"/>
          <a:chExt cx="0" cy="0"/>
        </a:xfrm>
      </p:grpSpPr>
      <p:sp>
        <p:nvSpPr>
          <p:cNvPr id="228" name="Google Shape;228;p32"/>
          <p:cNvSpPr txBox="1"/>
          <p:nvPr>
            <p:ph type="title"/>
          </p:nvPr>
        </p:nvSpPr>
        <p:spPr>
          <a:xfrm>
            <a:off x="539250" y="1809513"/>
            <a:ext cx="80655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Comfortaa"/>
                <a:ea typeface="Comfortaa"/>
                <a:cs typeface="Comfortaa"/>
                <a:sym typeface="Comfortaa"/>
              </a:rPr>
              <a:t>Thank You For Coming! </a:t>
            </a:r>
            <a:endParaRPr>
              <a:latin typeface="Comfortaa"/>
              <a:ea typeface="Comfortaa"/>
              <a:cs typeface="Comfortaa"/>
              <a:sym typeface="Comfortaa"/>
            </a:endParaRPr>
          </a:p>
          <a:p>
            <a:pPr indent="0" lvl="0" marL="0" rtl="0" algn="ctr">
              <a:spcBef>
                <a:spcPts val="0"/>
              </a:spcBef>
              <a:spcAft>
                <a:spcPts val="0"/>
              </a:spcAft>
              <a:buNone/>
            </a:pPr>
            <a:r>
              <a:t/>
            </a:r>
            <a:endParaRPr>
              <a:latin typeface="Comfortaa"/>
              <a:ea typeface="Comfortaa"/>
              <a:cs typeface="Comfortaa"/>
              <a:sym typeface="Comfortaa"/>
            </a:endParaRPr>
          </a:p>
          <a:p>
            <a:pPr indent="0" lvl="0" marL="0" rtl="0" algn="ctr">
              <a:spcBef>
                <a:spcPts val="0"/>
              </a:spcBef>
              <a:spcAft>
                <a:spcPts val="0"/>
              </a:spcAft>
              <a:buNone/>
            </a:pPr>
            <a:r>
              <a:rPr lang="en">
                <a:latin typeface="Comfortaa"/>
                <a:ea typeface="Comfortaa"/>
                <a:cs typeface="Comfortaa"/>
                <a:sym typeface="Comfortaa"/>
              </a:rPr>
              <a:t>Please check out the Redmond Code Association website for more events and </a:t>
            </a:r>
            <a:r>
              <a:rPr lang="en">
                <a:latin typeface="Comfortaa"/>
                <a:ea typeface="Comfortaa"/>
                <a:cs typeface="Comfortaa"/>
                <a:sym typeface="Comfortaa"/>
              </a:rPr>
              <a:t>resources! </a:t>
            </a:r>
            <a:endParaRPr sz="2244">
              <a:latin typeface="Comfortaa"/>
              <a:ea typeface="Comfortaa"/>
              <a:cs typeface="Comfortaa"/>
              <a:sym typeface="Comfortaa"/>
            </a:endParaRPr>
          </a:p>
        </p:txBody>
      </p:sp>
      <p:pic>
        <p:nvPicPr>
          <p:cNvPr id="229" name="Google Shape;229;p32"/>
          <p:cNvPicPr preferRelativeResize="0"/>
          <p:nvPr/>
        </p:nvPicPr>
        <p:blipFill>
          <a:blip r:embed="rId3">
            <a:alphaModFix/>
          </a:blip>
          <a:stretch>
            <a:fillRect/>
          </a:stretch>
        </p:blipFill>
        <p:spPr>
          <a:xfrm>
            <a:off x="128850" y="83650"/>
            <a:ext cx="637809" cy="6605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D2FF"/>
        </a:solidFill>
      </p:bgPr>
    </p:bg>
    <p:spTree>
      <p:nvGrpSpPr>
        <p:cNvPr id="68" name="Shape 68"/>
        <p:cNvGrpSpPr/>
        <p:nvPr/>
      </p:nvGrpSpPr>
      <p:grpSpPr>
        <a:xfrm>
          <a:off x="0" y="0"/>
          <a:ext cx="0" cy="0"/>
          <a:chOff x="0" y="0"/>
          <a:chExt cx="0" cy="0"/>
        </a:xfrm>
      </p:grpSpPr>
      <p:sp>
        <p:nvSpPr>
          <p:cNvPr id="69" name="Google Shape;69;p15"/>
          <p:cNvSpPr txBox="1"/>
          <p:nvPr>
            <p:ph type="title"/>
          </p:nvPr>
        </p:nvSpPr>
        <p:spPr>
          <a:xfrm>
            <a:off x="669075" y="836213"/>
            <a:ext cx="8065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fortaa"/>
                <a:ea typeface="Comfortaa"/>
                <a:cs typeface="Comfortaa"/>
                <a:sym typeface="Comfortaa"/>
              </a:rPr>
              <a:t>Why do we need loops?</a:t>
            </a:r>
            <a:endParaRPr>
              <a:latin typeface="Comfortaa"/>
              <a:ea typeface="Comfortaa"/>
              <a:cs typeface="Comfortaa"/>
              <a:sym typeface="Comfortaa"/>
            </a:endParaRPr>
          </a:p>
        </p:txBody>
      </p:sp>
      <p:pic>
        <p:nvPicPr>
          <p:cNvPr id="70" name="Google Shape;70;p15"/>
          <p:cNvPicPr preferRelativeResize="0"/>
          <p:nvPr/>
        </p:nvPicPr>
        <p:blipFill>
          <a:blip r:embed="rId3">
            <a:alphaModFix/>
          </a:blip>
          <a:stretch>
            <a:fillRect/>
          </a:stretch>
        </p:blipFill>
        <p:spPr>
          <a:xfrm>
            <a:off x="128850" y="83650"/>
            <a:ext cx="637809" cy="660526"/>
          </a:xfrm>
          <a:prstGeom prst="rect">
            <a:avLst/>
          </a:prstGeom>
          <a:noFill/>
          <a:ln>
            <a:noFill/>
          </a:ln>
        </p:spPr>
      </p:pic>
      <p:sp>
        <p:nvSpPr>
          <p:cNvPr id="71" name="Google Shape;71;p15"/>
          <p:cNvSpPr/>
          <p:nvPr/>
        </p:nvSpPr>
        <p:spPr>
          <a:xfrm>
            <a:off x="766650" y="1408925"/>
            <a:ext cx="7896600" cy="92100"/>
          </a:xfrm>
          <a:prstGeom prst="rect">
            <a:avLst/>
          </a:prstGeom>
          <a:solidFill>
            <a:srgbClr val="23D23A"/>
          </a:solidFill>
          <a:ln cap="flat" cmpd="sng" w="9525">
            <a:solidFill>
              <a:srgbClr val="23D23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72" name="Google Shape;72;p15"/>
          <p:cNvSpPr txBox="1"/>
          <p:nvPr/>
        </p:nvSpPr>
        <p:spPr>
          <a:xfrm>
            <a:off x="819475" y="1697475"/>
            <a:ext cx="3999300" cy="338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Comfortaa"/>
                <a:ea typeface="Comfortaa"/>
                <a:cs typeface="Comfortaa"/>
                <a:sym typeface="Comfortaa"/>
              </a:rPr>
              <a:t>Let’s say we want to print out the first ten numbers as a list. </a:t>
            </a:r>
            <a:endParaRPr sz="1600">
              <a:latin typeface="Comfortaa"/>
              <a:ea typeface="Comfortaa"/>
              <a:cs typeface="Comfortaa"/>
              <a:sym typeface="Comfortaa"/>
            </a:endParaRPr>
          </a:p>
          <a:p>
            <a:pPr indent="0" lvl="0" marL="0" rtl="0" algn="l">
              <a:spcBef>
                <a:spcPts val="0"/>
              </a:spcBef>
              <a:spcAft>
                <a:spcPts val="0"/>
              </a:spcAft>
              <a:buNone/>
            </a:pPr>
            <a:r>
              <a:t/>
            </a:r>
            <a:endParaRPr sz="1600">
              <a:latin typeface="Comfortaa"/>
              <a:ea typeface="Comfortaa"/>
              <a:cs typeface="Comfortaa"/>
              <a:sym typeface="Comfortaa"/>
            </a:endParaRPr>
          </a:p>
          <a:p>
            <a:pPr indent="0" lvl="0" marL="0" rtl="0" algn="l">
              <a:spcBef>
                <a:spcPts val="0"/>
              </a:spcBef>
              <a:spcAft>
                <a:spcPts val="0"/>
              </a:spcAft>
              <a:buNone/>
            </a:pPr>
            <a:r>
              <a:rPr lang="en" sz="1600">
                <a:latin typeface="Comfortaa"/>
                <a:ea typeface="Comfortaa"/>
                <a:cs typeface="Comfortaa"/>
                <a:sym typeface="Comfortaa"/>
              </a:rPr>
              <a:t>To do this, we would write System.out.println(number) 10 times.</a:t>
            </a:r>
            <a:endParaRPr sz="1600">
              <a:latin typeface="Comfortaa"/>
              <a:ea typeface="Comfortaa"/>
              <a:cs typeface="Comfortaa"/>
              <a:sym typeface="Comfortaa"/>
            </a:endParaRPr>
          </a:p>
          <a:p>
            <a:pPr indent="0" lvl="0" marL="0" rtl="0" algn="l">
              <a:spcBef>
                <a:spcPts val="0"/>
              </a:spcBef>
              <a:spcAft>
                <a:spcPts val="0"/>
              </a:spcAft>
              <a:buNone/>
            </a:pPr>
            <a:r>
              <a:t/>
            </a:r>
            <a:endParaRPr sz="1600">
              <a:latin typeface="Comfortaa"/>
              <a:ea typeface="Comfortaa"/>
              <a:cs typeface="Comfortaa"/>
              <a:sym typeface="Comfortaa"/>
            </a:endParaRPr>
          </a:p>
          <a:p>
            <a:pPr indent="0" lvl="0" marL="0" rtl="0" algn="l">
              <a:spcBef>
                <a:spcPts val="0"/>
              </a:spcBef>
              <a:spcAft>
                <a:spcPts val="0"/>
              </a:spcAft>
              <a:buNone/>
            </a:pPr>
            <a:r>
              <a:rPr lang="en" sz="1600">
                <a:latin typeface="Comfortaa"/>
                <a:ea typeface="Comfortaa"/>
                <a:cs typeface="Comfortaa"/>
                <a:sym typeface="Comfortaa"/>
              </a:rPr>
              <a:t>This in itself is already very tedious. Imagine if we had to do this 50 times, 100 times, or even 1000 times?</a:t>
            </a:r>
            <a:endParaRPr sz="1600">
              <a:latin typeface="Comfortaa"/>
              <a:ea typeface="Comfortaa"/>
              <a:cs typeface="Comfortaa"/>
              <a:sym typeface="Comfortaa"/>
            </a:endParaRPr>
          </a:p>
          <a:p>
            <a:pPr indent="0" lvl="0" marL="0" rtl="0" algn="l">
              <a:spcBef>
                <a:spcPts val="0"/>
              </a:spcBef>
              <a:spcAft>
                <a:spcPts val="0"/>
              </a:spcAft>
              <a:buNone/>
            </a:pPr>
            <a:r>
              <a:t/>
            </a:r>
            <a:endParaRPr sz="1600">
              <a:latin typeface="Comfortaa"/>
              <a:ea typeface="Comfortaa"/>
              <a:cs typeface="Comfortaa"/>
              <a:sym typeface="Comfortaa"/>
            </a:endParaRPr>
          </a:p>
          <a:p>
            <a:pPr indent="0" lvl="0" marL="0" rtl="0" algn="l">
              <a:spcBef>
                <a:spcPts val="0"/>
              </a:spcBef>
              <a:spcAft>
                <a:spcPts val="0"/>
              </a:spcAft>
              <a:buNone/>
            </a:pPr>
            <a:r>
              <a:rPr lang="en" sz="1600">
                <a:latin typeface="Comfortaa"/>
                <a:ea typeface="Comfortaa"/>
                <a:cs typeface="Comfortaa"/>
                <a:sym typeface="Comfortaa"/>
              </a:rPr>
              <a:t>Clearly, writing it out this way is unscalable for anything with larger numbers.</a:t>
            </a:r>
            <a:endParaRPr sz="1600">
              <a:latin typeface="Comfortaa"/>
              <a:ea typeface="Comfortaa"/>
              <a:cs typeface="Comfortaa"/>
              <a:sym typeface="Comfortaa"/>
            </a:endParaRPr>
          </a:p>
        </p:txBody>
      </p:sp>
      <p:pic>
        <p:nvPicPr>
          <p:cNvPr id="73" name="Google Shape;73;p15"/>
          <p:cNvPicPr preferRelativeResize="0"/>
          <p:nvPr/>
        </p:nvPicPr>
        <p:blipFill>
          <a:blip r:embed="rId4">
            <a:alphaModFix/>
          </a:blip>
          <a:stretch>
            <a:fillRect/>
          </a:stretch>
        </p:blipFill>
        <p:spPr>
          <a:xfrm>
            <a:off x="5416925" y="1764175"/>
            <a:ext cx="3317662" cy="2464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D2FF"/>
        </a:solidFill>
      </p:bgPr>
    </p:bg>
    <p:spTree>
      <p:nvGrpSpPr>
        <p:cNvPr id="77" name="Shape 77"/>
        <p:cNvGrpSpPr/>
        <p:nvPr/>
      </p:nvGrpSpPr>
      <p:grpSpPr>
        <a:xfrm>
          <a:off x="0" y="0"/>
          <a:ext cx="0" cy="0"/>
          <a:chOff x="0" y="0"/>
          <a:chExt cx="0" cy="0"/>
        </a:xfrm>
      </p:grpSpPr>
      <p:sp>
        <p:nvSpPr>
          <p:cNvPr id="78" name="Google Shape;78;p16"/>
          <p:cNvSpPr txBox="1"/>
          <p:nvPr>
            <p:ph type="title"/>
          </p:nvPr>
        </p:nvSpPr>
        <p:spPr>
          <a:xfrm>
            <a:off x="669075" y="836213"/>
            <a:ext cx="8065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fortaa"/>
                <a:ea typeface="Comfortaa"/>
                <a:cs typeface="Comfortaa"/>
                <a:sym typeface="Comfortaa"/>
              </a:rPr>
              <a:t>Why do we need loops?</a:t>
            </a:r>
            <a:endParaRPr>
              <a:latin typeface="Comfortaa"/>
              <a:ea typeface="Comfortaa"/>
              <a:cs typeface="Comfortaa"/>
              <a:sym typeface="Comfortaa"/>
            </a:endParaRPr>
          </a:p>
        </p:txBody>
      </p:sp>
      <p:pic>
        <p:nvPicPr>
          <p:cNvPr id="79" name="Google Shape;79;p16"/>
          <p:cNvPicPr preferRelativeResize="0"/>
          <p:nvPr/>
        </p:nvPicPr>
        <p:blipFill>
          <a:blip r:embed="rId3">
            <a:alphaModFix/>
          </a:blip>
          <a:stretch>
            <a:fillRect/>
          </a:stretch>
        </p:blipFill>
        <p:spPr>
          <a:xfrm>
            <a:off x="128850" y="83650"/>
            <a:ext cx="637809" cy="660526"/>
          </a:xfrm>
          <a:prstGeom prst="rect">
            <a:avLst/>
          </a:prstGeom>
          <a:noFill/>
          <a:ln>
            <a:noFill/>
          </a:ln>
        </p:spPr>
      </p:pic>
      <p:sp>
        <p:nvSpPr>
          <p:cNvPr id="80" name="Google Shape;80;p16"/>
          <p:cNvSpPr/>
          <p:nvPr/>
        </p:nvSpPr>
        <p:spPr>
          <a:xfrm>
            <a:off x="766650" y="1408925"/>
            <a:ext cx="7896600" cy="92100"/>
          </a:xfrm>
          <a:prstGeom prst="rect">
            <a:avLst/>
          </a:prstGeom>
          <a:solidFill>
            <a:srgbClr val="23D23A"/>
          </a:solidFill>
          <a:ln cap="flat" cmpd="sng" w="9525">
            <a:solidFill>
              <a:srgbClr val="23D23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81" name="Google Shape;81;p16"/>
          <p:cNvSpPr txBox="1"/>
          <p:nvPr/>
        </p:nvSpPr>
        <p:spPr>
          <a:xfrm>
            <a:off x="819475" y="1697475"/>
            <a:ext cx="3999300" cy="31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Comfortaa"/>
                <a:ea typeface="Comfortaa"/>
                <a:cs typeface="Comfortaa"/>
                <a:sym typeface="Comfortaa"/>
              </a:rPr>
              <a:t>Repeating tasks over and over are what loops shine in doing.</a:t>
            </a:r>
            <a:endParaRPr sz="1600">
              <a:latin typeface="Comfortaa"/>
              <a:ea typeface="Comfortaa"/>
              <a:cs typeface="Comfortaa"/>
              <a:sym typeface="Comfortaa"/>
            </a:endParaRPr>
          </a:p>
          <a:p>
            <a:pPr indent="0" lvl="0" marL="0" rtl="0" algn="l">
              <a:spcBef>
                <a:spcPts val="0"/>
              </a:spcBef>
              <a:spcAft>
                <a:spcPts val="0"/>
              </a:spcAft>
              <a:buNone/>
            </a:pPr>
            <a:r>
              <a:t/>
            </a:r>
            <a:endParaRPr sz="1600">
              <a:latin typeface="Comfortaa"/>
              <a:ea typeface="Comfortaa"/>
              <a:cs typeface="Comfortaa"/>
              <a:sym typeface="Comfortaa"/>
            </a:endParaRPr>
          </a:p>
          <a:p>
            <a:pPr indent="0" lvl="0" marL="0" rtl="0" algn="l">
              <a:spcBef>
                <a:spcPts val="0"/>
              </a:spcBef>
              <a:spcAft>
                <a:spcPts val="0"/>
              </a:spcAft>
              <a:buNone/>
            </a:pPr>
            <a:r>
              <a:rPr lang="en" sz="1600">
                <a:latin typeface="Comfortaa"/>
                <a:ea typeface="Comfortaa"/>
                <a:cs typeface="Comfortaa"/>
                <a:sym typeface="Comfortaa"/>
              </a:rPr>
              <a:t>I’m going to show you the code for doing the same task we just did (printing the first </a:t>
            </a:r>
            <a:r>
              <a:rPr lang="en" sz="1600">
                <a:latin typeface="Comfortaa"/>
                <a:ea typeface="Comfortaa"/>
                <a:cs typeface="Comfortaa"/>
                <a:sym typeface="Comfortaa"/>
              </a:rPr>
              <a:t>ten numbers) but using a loop. Notice the difference!</a:t>
            </a:r>
            <a:endParaRPr sz="1600">
              <a:latin typeface="Comfortaa"/>
              <a:ea typeface="Comfortaa"/>
              <a:cs typeface="Comfortaa"/>
              <a:sym typeface="Comfortaa"/>
            </a:endParaRPr>
          </a:p>
          <a:p>
            <a:pPr indent="0" lvl="0" marL="0" rtl="0" algn="l">
              <a:spcBef>
                <a:spcPts val="0"/>
              </a:spcBef>
              <a:spcAft>
                <a:spcPts val="0"/>
              </a:spcAft>
              <a:buNone/>
            </a:pPr>
            <a:r>
              <a:t/>
            </a:r>
            <a:endParaRPr sz="1600">
              <a:latin typeface="Comfortaa"/>
              <a:ea typeface="Comfortaa"/>
              <a:cs typeface="Comfortaa"/>
              <a:sym typeface="Comfortaa"/>
            </a:endParaRPr>
          </a:p>
          <a:p>
            <a:pPr indent="0" lvl="0" marL="0" rtl="0" algn="l">
              <a:spcBef>
                <a:spcPts val="0"/>
              </a:spcBef>
              <a:spcAft>
                <a:spcPts val="0"/>
              </a:spcAft>
              <a:buNone/>
            </a:pPr>
            <a:r>
              <a:rPr lang="en" sz="1600">
                <a:latin typeface="Comfortaa"/>
                <a:ea typeface="Comfortaa"/>
                <a:cs typeface="Comfortaa"/>
                <a:sym typeface="Comfortaa"/>
              </a:rPr>
              <a:t>While right now the loop probably looks very confusing, I’m going to break it down to you to show you really how simple and efficient it is!</a:t>
            </a:r>
            <a:endParaRPr sz="1600">
              <a:latin typeface="Comfortaa"/>
              <a:ea typeface="Comfortaa"/>
              <a:cs typeface="Comfortaa"/>
              <a:sym typeface="Comfortaa"/>
            </a:endParaRPr>
          </a:p>
        </p:txBody>
      </p:sp>
      <p:pic>
        <p:nvPicPr>
          <p:cNvPr id="82" name="Google Shape;82;p16"/>
          <p:cNvPicPr preferRelativeResize="0"/>
          <p:nvPr/>
        </p:nvPicPr>
        <p:blipFill>
          <a:blip r:embed="rId4">
            <a:alphaModFix/>
          </a:blip>
          <a:stretch>
            <a:fillRect/>
          </a:stretch>
        </p:blipFill>
        <p:spPr>
          <a:xfrm>
            <a:off x="5101925" y="1577150"/>
            <a:ext cx="3381592" cy="3337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D2FF"/>
        </a:solidFill>
      </p:bgPr>
    </p:bg>
    <p:spTree>
      <p:nvGrpSpPr>
        <p:cNvPr id="86" name="Shape 86"/>
        <p:cNvGrpSpPr/>
        <p:nvPr/>
      </p:nvGrpSpPr>
      <p:grpSpPr>
        <a:xfrm>
          <a:off x="0" y="0"/>
          <a:ext cx="0" cy="0"/>
          <a:chOff x="0" y="0"/>
          <a:chExt cx="0" cy="0"/>
        </a:xfrm>
      </p:grpSpPr>
      <p:sp>
        <p:nvSpPr>
          <p:cNvPr id="87" name="Google Shape;87;p17"/>
          <p:cNvSpPr txBox="1"/>
          <p:nvPr>
            <p:ph type="title"/>
          </p:nvPr>
        </p:nvSpPr>
        <p:spPr>
          <a:xfrm>
            <a:off x="669075" y="836213"/>
            <a:ext cx="8065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fortaa"/>
                <a:ea typeface="Comfortaa"/>
                <a:cs typeface="Comfortaa"/>
                <a:sym typeface="Comfortaa"/>
              </a:rPr>
              <a:t>For Loops</a:t>
            </a:r>
            <a:endParaRPr>
              <a:latin typeface="Comfortaa"/>
              <a:ea typeface="Comfortaa"/>
              <a:cs typeface="Comfortaa"/>
              <a:sym typeface="Comfortaa"/>
            </a:endParaRPr>
          </a:p>
        </p:txBody>
      </p:sp>
      <p:pic>
        <p:nvPicPr>
          <p:cNvPr id="88" name="Google Shape;88;p17"/>
          <p:cNvPicPr preferRelativeResize="0"/>
          <p:nvPr/>
        </p:nvPicPr>
        <p:blipFill>
          <a:blip r:embed="rId3">
            <a:alphaModFix/>
          </a:blip>
          <a:stretch>
            <a:fillRect/>
          </a:stretch>
        </p:blipFill>
        <p:spPr>
          <a:xfrm>
            <a:off x="128850" y="83650"/>
            <a:ext cx="637809" cy="660526"/>
          </a:xfrm>
          <a:prstGeom prst="rect">
            <a:avLst/>
          </a:prstGeom>
          <a:noFill/>
          <a:ln>
            <a:noFill/>
          </a:ln>
        </p:spPr>
      </p:pic>
      <p:sp>
        <p:nvSpPr>
          <p:cNvPr id="89" name="Google Shape;89;p17"/>
          <p:cNvSpPr/>
          <p:nvPr/>
        </p:nvSpPr>
        <p:spPr>
          <a:xfrm>
            <a:off x="766650" y="1408925"/>
            <a:ext cx="7896600" cy="92100"/>
          </a:xfrm>
          <a:prstGeom prst="rect">
            <a:avLst/>
          </a:prstGeom>
          <a:solidFill>
            <a:srgbClr val="23D23A"/>
          </a:solidFill>
          <a:ln cap="flat" cmpd="sng" w="9525">
            <a:solidFill>
              <a:srgbClr val="23D23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90" name="Google Shape;90;p17"/>
          <p:cNvSpPr txBox="1"/>
          <p:nvPr/>
        </p:nvSpPr>
        <p:spPr>
          <a:xfrm>
            <a:off x="766650" y="1785850"/>
            <a:ext cx="3747000" cy="264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Comfortaa"/>
                <a:ea typeface="Comfortaa"/>
                <a:cs typeface="Comfortaa"/>
                <a:sym typeface="Comfortaa"/>
              </a:rPr>
              <a:t>The loop I used for this problem is called a </a:t>
            </a:r>
            <a:r>
              <a:rPr b="1" lang="en" sz="1600">
                <a:latin typeface="Comfortaa"/>
                <a:ea typeface="Comfortaa"/>
                <a:cs typeface="Comfortaa"/>
                <a:sym typeface="Comfortaa"/>
              </a:rPr>
              <a:t>for loop</a:t>
            </a:r>
            <a:r>
              <a:rPr lang="en" sz="1600">
                <a:latin typeface="Comfortaa"/>
                <a:ea typeface="Comfortaa"/>
                <a:cs typeface="Comfortaa"/>
                <a:sym typeface="Comfortaa"/>
              </a:rPr>
              <a:t>. It is one of the most </a:t>
            </a:r>
            <a:r>
              <a:rPr lang="en" sz="1600">
                <a:latin typeface="Comfortaa"/>
                <a:ea typeface="Comfortaa"/>
                <a:cs typeface="Comfortaa"/>
                <a:sym typeface="Comfortaa"/>
              </a:rPr>
              <a:t>common</a:t>
            </a:r>
            <a:r>
              <a:rPr lang="en" sz="1600">
                <a:latin typeface="Comfortaa"/>
                <a:ea typeface="Comfortaa"/>
                <a:cs typeface="Comfortaa"/>
                <a:sym typeface="Comfortaa"/>
              </a:rPr>
              <a:t> loops used in any programming language. </a:t>
            </a:r>
            <a:endParaRPr sz="1600">
              <a:latin typeface="Comfortaa"/>
              <a:ea typeface="Comfortaa"/>
              <a:cs typeface="Comfortaa"/>
              <a:sym typeface="Comfortaa"/>
            </a:endParaRPr>
          </a:p>
          <a:p>
            <a:pPr indent="0" lvl="0" marL="0" rtl="0" algn="l">
              <a:spcBef>
                <a:spcPts val="0"/>
              </a:spcBef>
              <a:spcAft>
                <a:spcPts val="0"/>
              </a:spcAft>
              <a:buNone/>
            </a:pPr>
            <a:r>
              <a:t/>
            </a:r>
            <a:endParaRPr sz="1600">
              <a:latin typeface="Comfortaa"/>
              <a:ea typeface="Comfortaa"/>
              <a:cs typeface="Comfortaa"/>
              <a:sym typeface="Comfortaa"/>
            </a:endParaRPr>
          </a:p>
          <a:p>
            <a:pPr indent="0" lvl="0" marL="0" rtl="0" algn="l">
              <a:spcBef>
                <a:spcPts val="0"/>
              </a:spcBef>
              <a:spcAft>
                <a:spcPts val="0"/>
              </a:spcAft>
              <a:buNone/>
            </a:pPr>
            <a:r>
              <a:t/>
            </a:r>
            <a:endParaRPr sz="1600">
              <a:latin typeface="Comfortaa"/>
              <a:ea typeface="Comfortaa"/>
              <a:cs typeface="Comfortaa"/>
              <a:sym typeface="Comfortaa"/>
            </a:endParaRPr>
          </a:p>
          <a:p>
            <a:pPr indent="0" lvl="0" marL="0" rtl="0" algn="l">
              <a:spcBef>
                <a:spcPts val="0"/>
              </a:spcBef>
              <a:spcAft>
                <a:spcPts val="0"/>
              </a:spcAft>
              <a:buNone/>
            </a:pPr>
            <a:r>
              <a:rPr lang="en" sz="1600">
                <a:latin typeface="Comfortaa"/>
                <a:ea typeface="Comfortaa"/>
                <a:cs typeface="Comfortaa"/>
                <a:sym typeface="Comfortaa"/>
              </a:rPr>
              <a:t>The first thing we notice is the keyword </a:t>
            </a:r>
            <a:r>
              <a:rPr b="1" lang="en" sz="1600">
                <a:latin typeface="Comfortaa"/>
                <a:ea typeface="Comfortaa"/>
                <a:cs typeface="Comfortaa"/>
                <a:sym typeface="Comfortaa"/>
              </a:rPr>
              <a:t>for </a:t>
            </a:r>
            <a:r>
              <a:rPr lang="en" sz="1600">
                <a:latin typeface="Comfortaa"/>
                <a:ea typeface="Comfortaa"/>
                <a:cs typeface="Comfortaa"/>
                <a:sym typeface="Comfortaa"/>
              </a:rPr>
              <a:t>at the start of the loop. This indicates that it is a for loop. </a:t>
            </a:r>
            <a:endParaRPr sz="1600">
              <a:latin typeface="Comfortaa"/>
              <a:ea typeface="Comfortaa"/>
              <a:cs typeface="Comfortaa"/>
              <a:sym typeface="Comfortaa"/>
            </a:endParaRPr>
          </a:p>
        </p:txBody>
      </p:sp>
      <p:pic>
        <p:nvPicPr>
          <p:cNvPr id="91" name="Google Shape;91;p17"/>
          <p:cNvPicPr preferRelativeResize="0"/>
          <p:nvPr/>
        </p:nvPicPr>
        <p:blipFill>
          <a:blip r:embed="rId4">
            <a:alphaModFix/>
          </a:blip>
          <a:stretch>
            <a:fillRect/>
          </a:stretch>
        </p:blipFill>
        <p:spPr>
          <a:xfrm>
            <a:off x="4572000" y="2082125"/>
            <a:ext cx="4504675" cy="1651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D2FF"/>
        </a:solidFill>
      </p:bgPr>
    </p:bg>
    <p:spTree>
      <p:nvGrpSpPr>
        <p:cNvPr id="95" name="Shape 95"/>
        <p:cNvGrpSpPr/>
        <p:nvPr/>
      </p:nvGrpSpPr>
      <p:grpSpPr>
        <a:xfrm>
          <a:off x="0" y="0"/>
          <a:ext cx="0" cy="0"/>
          <a:chOff x="0" y="0"/>
          <a:chExt cx="0" cy="0"/>
        </a:xfrm>
      </p:grpSpPr>
      <p:sp>
        <p:nvSpPr>
          <p:cNvPr id="96" name="Google Shape;96;p18"/>
          <p:cNvSpPr txBox="1"/>
          <p:nvPr>
            <p:ph type="title"/>
          </p:nvPr>
        </p:nvSpPr>
        <p:spPr>
          <a:xfrm>
            <a:off x="669075" y="836213"/>
            <a:ext cx="8065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fortaa"/>
                <a:ea typeface="Comfortaa"/>
                <a:cs typeface="Comfortaa"/>
                <a:sym typeface="Comfortaa"/>
              </a:rPr>
              <a:t>For Loops</a:t>
            </a:r>
            <a:endParaRPr>
              <a:latin typeface="Comfortaa"/>
              <a:ea typeface="Comfortaa"/>
              <a:cs typeface="Comfortaa"/>
              <a:sym typeface="Comfortaa"/>
            </a:endParaRPr>
          </a:p>
        </p:txBody>
      </p:sp>
      <p:pic>
        <p:nvPicPr>
          <p:cNvPr id="97" name="Google Shape;97;p18"/>
          <p:cNvPicPr preferRelativeResize="0"/>
          <p:nvPr/>
        </p:nvPicPr>
        <p:blipFill>
          <a:blip r:embed="rId3">
            <a:alphaModFix/>
          </a:blip>
          <a:stretch>
            <a:fillRect/>
          </a:stretch>
        </p:blipFill>
        <p:spPr>
          <a:xfrm>
            <a:off x="128850" y="83650"/>
            <a:ext cx="637809" cy="660526"/>
          </a:xfrm>
          <a:prstGeom prst="rect">
            <a:avLst/>
          </a:prstGeom>
          <a:noFill/>
          <a:ln>
            <a:noFill/>
          </a:ln>
        </p:spPr>
      </p:pic>
      <p:sp>
        <p:nvSpPr>
          <p:cNvPr id="98" name="Google Shape;98;p18"/>
          <p:cNvSpPr/>
          <p:nvPr/>
        </p:nvSpPr>
        <p:spPr>
          <a:xfrm>
            <a:off x="766650" y="1408925"/>
            <a:ext cx="7896600" cy="92100"/>
          </a:xfrm>
          <a:prstGeom prst="rect">
            <a:avLst/>
          </a:prstGeom>
          <a:solidFill>
            <a:srgbClr val="23D23A"/>
          </a:solidFill>
          <a:ln cap="flat" cmpd="sng" w="9525">
            <a:solidFill>
              <a:srgbClr val="23D23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99" name="Google Shape;99;p18"/>
          <p:cNvSpPr txBox="1"/>
          <p:nvPr/>
        </p:nvSpPr>
        <p:spPr>
          <a:xfrm>
            <a:off x="766650" y="1567900"/>
            <a:ext cx="43179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Comfortaa"/>
                <a:ea typeface="Comfortaa"/>
                <a:cs typeface="Comfortaa"/>
                <a:sym typeface="Comfortaa"/>
              </a:rPr>
              <a:t>The next thing we notice is in the </a:t>
            </a:r>
            <a:r>
              <a:rPr lang="en" sz="1600">
                <a:latin typeface="Comfortaa"/>
                <a:ea typeface="Comfortaa"/>
                <a:cs typeface="Comfortaa"/>
                <a:sym typeface="Comfortaa"/>
              </a:rPr>
              <a:t>parentheses</a:t>
            </a:r>
            <a:r>
              <a:rPr lang="en" sz="1600">
                <a:latin typeface="Comfortaa"/>
                <a:ea typeface="Comfortaa"/>
                <a:cs typeface="Comfortaa"/>
                <a:sym typeface="Comfortaa"/>
              </a:rPr>
              <a:t> after the word for, there are three things:</a:t>
            </a:r>
            <a:endParaRPr sz="1600">
              <a:latin typeface="Comfortaa"/>
              <a:ea typeface="Comfortaa"/>
              <a:cs typeface="Comfortaa"/>
              <a:sym typeface="Comfortaa"/>
            </a:endParaRPr>
          </a:p>
          <a:p>
            <a:pPr indent="0" lvl="0" marL="0" rtl="0" algn="l">
              <a:spcBef>
                <a:spcPts val="0"/>
              </a:spcBef>
              <a:spcAft>
                <a:spcPts val="0"/>
              </a:spcAft>
              <a:buNone/>
            </a:pPr>
            <a:r>
              <a:t/>
            </a:r>
            <a:endParaRPr sz="1600">
              <a:latin typeface="Comfortaa"/>
              <a:ea typeface="Comfortaa"/>
              <a:cs typeface="Comfortaa"/>
              <a:sym typeface="Comfortaa"/>
            </a:endParaRPr>
          </a:p>
          <a:p>
            <a:pPr indent="-330200" lvl="0" marL="457200" rtl="0" algn="l">
              <a:spcBef>
                <a:spcPts val="0"/>
              </a:spcBef>
              <a:spcAft>
                <a:spcPts val="0"/>
              </a:spcAft>
              <a:buSzPts val="1600"/>
              <a:buFont typeface="Comfortaa"/>
              <a:buAutoNum type="arabicParenR"/>
            </a:pPr>
            <a:r>
              <a:rPr lang="en" sz="1600">
                <a:latin typeface="Comfortaa"/>
                <a:ea typeface="Comfortaa"/>
                <a:cs typeface="Comfortaa"/>
                <a:sym typeface="Comfortaa"/>
              </a:rPr>
              <a:t>Declaration: Declaring an int </a:t>
            </a:r>
            <a:r>
              <a:rPr b="1" lang="en" sz="1600">
                <a:latin typeface="Comfortaa"/>
                <a:ea typeface="Comfortaa"/>
                <a:cs typeface="Comfortaa"/>
                <a:sym typeface="Comfortaa"/>
              </a:rPr>
              <a:t>i</a:t>
            </a:r>
            <a:r>
              <a:rPr lang="en" sz="1600">
                <a:latin typeface="Comfortaa"/>
                <a:ea typeface="Comfortaa"/>
                <a:cs typeface="Comfortaa"/>
                <a:sym typeface="Comfortaa"/>
              </a:rPr>
              <a:t> and setting it to one</a:t>
            </a:r>
            <a:endParaRPr sz="1600">
              <a:latin typeface="Comfortaa"/>
              <a:ea typeface="Comfortaa"/>
              <a:cs typeface="Comfortaa"/>
              <a:sym typeface="Comfortaa"/>
            </a:endParaRPr>
          </a:p>
          <a:p>
            <a:pPr indent="-330200" lvl="0" marL="457200" rtl="0" algn="l">
              <a:spcBef>
                <a:spcPts val="0"/>
              </a:spcBef>
              <a:spcAft>
                <a:spcPts val="0"/>
              </a:spcAft>
              <a:buSzPts val="1600"/>
              <a:buFont typeface="Comfortaa"/>
              <a:buAutoNum type="arabicParenR"/>
            </a:pPr>
            <a:r>
              <a:rPr lang="en" sz="1600">
                <a:latin typeface="Comfortaa"/>
                <a:ea typeface="Comfortaa"/>
                <a:cs typeface="Comfortaa"/>
                <a:sym typeface="Comfortaa"/>
              </a:rPr>
              <a:t>Condition: Setting </a:t>
            </a:r>
            <a:r>
              <a:rPr b="1" lang="en" sz="1600">
                <a:latin typeface="Comfortaa"/>
                <a:ea typeface="Comfortaa"/>
                <a:cs typeface="Comfortaa"/>
                <a:sym typeface="Comfortaa"/>
              </a:rPr>
              <a:t>i</a:t>
            </a:r>
            <a:r>
              <a:rPr lang="en" sz="1600">
                <a:latin typeface="Comfortaa"/>
                <a:ea typeface="Comfortaa"/>
                <a:cs typeface="Comfortaa"/>
                <a:sym typeface="Comfortaa"/>
              </a:rPr>
              <a:t> to be less than or equal to 10</a:t>
            </a:r>
            <a:endParaRPr sz="1600">
              <a:latin typeface="Comfortaa"/>
              <a:ea typeface="Comfortaa"/>
              <a:cs typeface="Comfortaa"/>
              <a:sym typeface="Comfortaa"/>
            </a:endParaRPr>
          </a:p>
          <a:p>
            <a:pPr indent="-330200" lvl="0" marL="457200" rtl="0" algn="l">
              <a:spcBef>
                <a:spcPts val="0"/>
              </a:spcBef>
              <a:spcAft>
                <a:spcPts val="0"/>
              </a:spcAft>
              <a:buSzPts val="1600"/>
              <a:buFont typeface="Comfortaa"/>
              <a:buAutoNum type="arabicParenR"/>
            </a:pPr>
            <a:r>
              <a:rPr lang="en" sz="1600">
                <a:latin typeface="Comfortaa"/>
                <a:ea typeface="Comfortaa"/>
                <a:cs typeface="Comfortaa"/>
                <a:sym typeface="Comfortaa"/>
              </a:rPr>
              <a:t>Iteration: </a:t>
            </a:r>
            <a:r>
              <a:rPr lang="en" sz="1600">
                <a:latin typeface="Comfortaa"/>
                <a:ea typeface="Comfortaa"/>
                <a:cs typeface="Comfortaa"/>
                <a:sym typeface="Comfortaa"/>
              </a:rPr>
              <a:t>Incrementing</a:t>
            </a:r>
            <a:r>
              <a:rPr lang="en" sz="1600">
                <a:latin typeface="Comfortaa"/>
                <a:ea typeface="Comfortaa"/>
                <a:cs typeface="Comfortaa"/>
                <a:sym typeface="Comfortaa"/>
              </a:rPr>
              <a:t> </a:t>
            </a:r>
            <a:r>
              <a:rPr b="1" lang="en" sz="1600">
                <a:latin typeface="Comfortaa"/>
                <a:ea typeface="Comfortaa"/>
                <a:cs typeface="Comfortaa"/>
                <a:sym typeface="Comfortaa"/>
              </a:rPr>
              <a:t>i </a:t>
            </a:r>
            <a:r>
              <a:rPr lang="en" sz="1600">
                <a:latin typeface="Comfortaa"/>
                <a:ea typeface="Comfortaa"/>
                <a:cs typeface="Comfortaa"/>
                <a:sym typeface="Comfortaa"/>
              </a:rPr>
              <a:t>by one</a:t>
            </a:r>
            <a:endParaRPr sz="1600">
              <a:latin typeface="Comfortaa"/>
              <a:ea typeface="Comfortaa"/>
              <a:cs typeface="Comfortaa"/>
              <a:sym typeface="Comfortaa"/>
            </a:endParaRPr>
          </a:p>
          <a:p>
            <a:pPr indent="0" lvl="0" marL="0" rtl="0" algn="l">
              <a:spcBef>
                <a:spcPts val="0"/>
              </a:spcBef>
              <a:spcAft>
                <a:spcPts val="0"/>
              </a:spcAft>
              <a:buNone/>
            </a:pPr>
            <a:r>
              <a:t/>
            </a:r>
            <a:endParaRPr sz="1600">
              <a:latin typeface="Comfortaa"/>
              <a:ea typeface="Comfortaa"/>
              <a:cs typeface="Comfortaa"/>
              <a:sym typeface="Comfortaa"/>
            </a:endParaRPr>
          </a:p>
          <a:p>
            <a:pPr indent="0" lvl="0" marL="0" rtl="0" algn="l">
              <a:spcBef>
                <a:spcPts val="0"/>
              </a:spcBef>
              <a:spcAft>
                <a:spcPts val="0"/>
              </a:spcAft>
              <a:buNone/>
            </a:pPr>
            <a:r>
              <a:rPr lang="en" sz="1600">
                <a:latin typeface="Comfortaa"/>
                <a:ea typeface="Comfortaa"/>
                <a:cs typeface="Comfortaa"/>
                <a:sym typeface="Comfortaa"/>
              </a:rPr>
              <a:t>These three things, namely Declaration, Condition, and Iteration are the three main parts of a for loop. Let’s discuss them more.</a:t>
            </a:r>
            <a:endParaRPr sz="1600">
              <a:latin typeface="Comfortaa"/>
              <a:ea typeface="Comfortaa"/>
              <a:cs typeface="Comfortaa"/>
              <a:sym typeface="Comfortaa"/>
            </a:endParaRPr>
          </a:p>
        </p:txBody>
      </p:sp>
      <p:pic>
        <p:nvPicPr>
          <p:cNvPr id="100" name="Google Shape;100;p18"/>
          <p:cNvPicPr preferRelativeResize="0"/>
          <p:nvPr/>
        </p:nvPicPr>
        <p:blipFill>
          <a:blip r:embed="rId4">
            <a:alphaModFix/>
          </a:blip>
          <a:stretch>
            <a:fillRect/>
          </a:stretch>
        </p:blipFill>
        <p:spPr>
          <a:xfrm>
            <a:off x="5084562" y="1623770"/>
            <a:ext cx="3975900" cy="145743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D2FF"/>
        </a:solidFill>
      </p:bgPr>
    </p:bg>
    <p:spTree>
      <p:nvGrpSpPr>
        <p:cNvPr id="104" name="Shape 104"/>
        <p:cNvGrpSpPr/>
        <p:nvPr/>
      </p:nvGrpSpPr>
      <p:grpSpPr>
        <a:xfrm>
          <a:off x="0" y="0"/>
          <a:ext cx="0" cy="0"/>
          <a:chOff x="0" y="0"/>
          <a:chExt cx="0" cy="0"/>
        </a:xfrm>
      </p:grpSpPr>
      <p:sp>
        <p:nvSpPr>
          <p:cNvPr id="105" name="Google Shape;105;p19"/>
          <p:cNvSpPr txBox="1"/>
          <p:nvPr>
            <p:ph type="title"/>
          </p:nvPr>
        </p:nvSpPr>
        <p:spPr>
          <a:xfrm>
            <a:off x="669075" y="836213"/>
            <a:ext cx="8065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fortaa"/>
                <a:ea typeface="Comfortaa"/>
                <a:cs typeface="Comfortaa"/>
                <a:sym typeface="Comfortaa"/>
              </a:rPr>
              <a:t>Declaration</a:t>
            </a:r>
            <a:endParaRPr>
              <a:latin typeface="Comfortaa"/>
              <a:ea typeface="Comfortaa"/>
              <a:cs typeface="Comfortaa"/>
              <a:sym typeface="Comfortaa"/>
            </a:endParaRPr>
          </a:p>
        </p:txBody>
      </p:sp>
      <p:pic>
        <p:nvPicPr>
          <p:cNvPr id="106" name="Google Shape;106;p19"/>
          <p:cNvPicPr preferRelativeResize="0"/>
          <p:nvPr/>
        </p:nvPicPr>
        <p:blipFill>
          <a:blip r:embed="rId3">
            <a:alphaModFix/>
          </a:blip>
          <a:stretch>
            <a:fillRect/>
          </a:stretch>
        </p:blipFill>
        <p:spPr>
          <a:xfrm>
            <a:off x="128850" y="83650"/>
            <a:ext cx="637809" cy="660526"/>
          </a:xfrm>
          <a:prstGeom prst="rect">
            <a:avLst/>
          </a:prstGeom>
          <a:noFill/>
          <a:ln>
            <a:noFill/>
          </a:ln>
        </p:spPr>
      </p:pic>
      <p:sp>
        <p:nvSpPr>
          <p:cNvPr id="107" name="Google Shape;107;p19"/>
          <p:cNvSpPr/>
          <p:nvPr/>
        </p:nvSpPr>
        <p:spPr>
          <a:xfrm>
            <a:off x="766650" y="1408925"/>
            <a:ext cx="7896600" cy="92100"/>
          </a:xfrm>
          <a:prstGeom prst="rect">
            <a:avLst/>
          </a:prstGeom>
          <a:solidFill>
            <a:srgbClr val="23D23A"/>
          </a:solidFill>
          <a:ln cap="flat" cmpd="sng" w="9525">
            <a:solidFill>
              <a:srgbClr val="23D23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8" name="Google Shape;108;p19"/>
          <p:cNvSpPr txBox="1"/>
          <p:nvPr/>
        </p:nvSpPr>
        <p:spPr>
          <a:xfrm>
            <a:off x="730950" y="1633300"/>
            <a:ext cx="7968000" cy="301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Comfortaa"/>
                <a:ea typeface="Comfortaa"/>
                <a:cs typeface="Comfortaa"/>
                <a:sym typeface="Comfortaa"/>
              </a:rPr>
              <a:t>The first part of the for loop inside the </a:t>
            </a:r>
            <a:r>
              <a:rPr lang="en" sz="1600">
                <a:latin typeface="Comfortaa"/>
                <a:ea typeface="Comfortaa"/>
                <a:cs typeface="Comfortaa"/>
                <a:sym typeface="Comfortaa"/>
              </a:rPr>
              <a:t>parentheses</a:t>
            </a:r>
            <a:r>
              <a:rPr lang="en" sz="1600">
                <a:latin typeface="Comfortaa"/>
                <a:ea typeface="Comfortaa"/>
                <a:cs typeface="Comfortaa"/>
                <a:sym typeface="Comfortaa"/>
              </a:rPr>
              <a:t> is the declaration. In the declaration, we tell the console the number we want to start looping at. For example, if we want to loop from 1 to 10, we would set (declare) </a:t>
            </a:r>
            <a:r>
              <a:rPr b="1" lang="en" sz="1600">
                <a:latin typeface="Comfortaa"/>
                <a:ea typeface="Comfortaa"/>
                <a:cs typeface="Comfortaa"/>
                <a:sym typeface="Comfortaa"/>
              </a:rPr>
              <a:t>i</a:t>
            </a:r>
            <a:r>
              <a:rPr lang="en" sz="1600">
                <a:latin typeface="Comfortaa"/>
                <a:ea typeface="Comfortaa"/>
                <a:cs typeface="Comfortaa"/>
                <a:sym typeface="Comfortaa"/>
              </a:rPr>
              <a:t> to 1. </a:t>
            </a:r>
            <a:endParaRPr sz="1600">
              <a:latin typeface="Comfortaa"/>
              <a:ea typeface="Comfortaa"/>
              <a:cs typeface="Comfortaa"/>
              <a:sym typeface="Comfortaa"/>
            </a:endParaRPr>
          </a:p>
          <a:p>
            <a:pPr indent="0" lvl="0" marL="0" rtl="0" algn="l">
              <a:spcBef>
                <a:spcPts val="0"/>
              </a:spcBef>
              <a:spcAft>
                <a:spcPts val="0"/>
              </a:spcAft>
              <a:buNone/>
            </a:pPr>
            <a:r>
              <a:t/>
            </a:r>
            <a:endParaRPr sz="1600">
              <a:latin typeface="Comfortaa"/>
              <a:ea typeface="Comfortaa"/>
              <a:cs typeface="Comfortaa"/>
              <a:sym typeface="Comfortaa"/>
            </a:endParaRPr>
          </a:p>
          <a:p>
            <a:pPr indent="0" lvl="0" marL="0" rtl="0" algn="l">
              <a:spcBef>
                <a:spcPts val="0"/>
              </a:spcBef>
              <a:spcAft>
                <a:spcPts val="0"/>
              </a:spcAft>
              <a:buNone/>
            </a:pPr>
            <a:r>
              <a:rPr lang="en" sz="1600">
                <a:latin typeface="Comfortaa"/>
                <a:ea typeface="Comfortaa"/>
                <a:cs typeface="Comfortaa"/>
                <a:sym typeface="Comfortaa"/>
              </a:rPr>
              <a:t>Note: </a:t>
            </a:r>
            <a:r>
              <a:rPr b="1" lang="en" sz="1600">
                <a:latin typeface="Comfortaa"/>
                <a:ea typeface="Comfortaa"/>
                <a:cs typeface="Comfortaa"/>
                <a:sym typeface="Comfortaa"/>
              </a:rPr>
              <a:t>i </a:t>
            </a:r>
            <a:r>
              <a:rPr lang="en" sz="1600">
                <a:latin typeface="Comfortaa"/>
                <a:ea typeface="Comfortaa"/>
                <a:cs typeface="Comfortaa"/>
                <a:sym typeface="Comfortaa"/>
              </a:rPr>
              <a:t>and </a:t>
            </a:r>
            <a:r>
              <a:rPr b="1" lang="en" sz="1600">
                <a:latin typeface="Comfortaa"/>
                <a:ea typeface="Comfortaa"/>
                <a:cs typeface="Comfortaa"/>
                <a:sym typeface="Comfortaa"/>
              </a:rPr>
              <a:t>j </a:t>
            </a:r>
            <a:r>
              <a:rPr lang="en" sz="1600">
                <a:latin typeface="Comfortaa"/>
                <a:ea typeface="Comfortaa"/>
                <a:cs typeface="Comfortaa"/>
                <a:sym typeface="Comfortaa"/>
              </a:rPr>
              <a:t>are two very common variable names for loops. Don’t get scared by them- they are just like any other variable!</a:t>
            </a:r>
            <a:endParaRPr sz="1600">
              <a:latin typeface="Comfortaa"/>
              <a:ea typeface="Comfortaa"/>
              <a:cs typeface="Comfortaa"/>
              <a:sym typeface="Comfortaa"/>
            </a:endParaRPr>
          </a:p>
          <a:p>
            <a:pPr indent="0" lvl="0" marL="0" rtl="0" algn="l">
              <a:spcBef>
                <a:spcPts val="0"/>
              </a:spcBef>
              <a:spcAft>
                <a:spcPts val="0"/>
              </a:spcAft>
              <a:buNone/>
            </a:pPr>
            <a:r>
              <a:t/>
            </a:r>
            <a:endParaRPr sz="1800">
              <a:latin typeface="Comfortaa"/>
              <a:ea typeface="Comfortaa"/>
              <a:cs typeface="Comfortaa"/>
              <a:sym typeface="Comfortaa"/>
            </a:endParaRPr>
          </a:p>
          <a:p>
            <a:pPr indent="0" lvl="0" marL="0" rtl="0" algn="l">
              <a:spcBef>
                <a:spcPts val="0"/>
              </a:spcBef>
              <a:spcAft>
                <a:spcPts val="0"/>
              </a:spcAft>
              <a:buNone/>
            </a:pPr>
            <a:r>
              <a:rPr lang="en" sz="1700">
                <a:latin typeface="Comfortaa"/>
                <a:ea typeface="Comfortaa"/>
                <a:cs typeface="Comfortaa"/>
                <a:sym typeface="Comfortaa"/>
              </a:rPr>
              <a:t>What should we set </a:t>
            </a:r>
            <a:r>
              <a:rPr b="1" lang="en" sz="1700">
                <a:latin typeface="Comfortaa"/>
                <a:ea typeface="Comfortaa"/>
                <a:cs typeface="Comfortaa"/>
                <a:sym typeface="Comfortaa"/>
              </a:rPr>
              <a:t>i </a:t>
            </a:r>
            <a:r>
              <a:rPr lang="en" sz="1700">
                <a:latin typeface="Comfortaa"/>
                <a:ea typeface="Comfortaa"/>
                <a:cs typeface="Comfortaa"/>
                <a:sym typeface="Comfortaa"/>
              </a:rPr>
              <a:t>to if we want to count down the first 100 numbers?</a:t>
            </a:r>
            <a:endParaRPr sz="1700">
              <a:latin typeface="Comfortaa"/>
              <a:ea typeface="Comfortaa"/>
              <a:cs typeface="Comfortaa"/>
              <a:sym typeface="Comfortaa"/>
            </a:endParaRPr>
          </a:p>
          <a:p>
            <a:pPr indent="0" lvl="0" marL="0" rtl="0" algn="l">
              <a:spcBef>
                <a:spcPts val="0"/>
              </a:spcBef>
              <a:spcAft>
                <a:spcPts val="0"/>
              </a:spcAft>
              <a:buNone/>
            </a:pPr>
            <a:r>
              <a:t/>
            </a:r>
            <a:endParaRPr sz="1800">
              <a:latin typeface="Comfortaa"/>
              <a:ea typeface="Comfortaa"/>
              <a:cs typeface="Comfortaa"/>
              <a:sym typeface="Comfortaa"/>
            </a:endParaRPr>
          </a:p>
          <a:p>
            <a:pPr indent="0" lvl="0" marL="0" rtl="0" algn="l">
              <a:spcBef>
                <a:spcPts val="0"/>
              </a:spcBef>
              <a:spcAft>
                <a:spcPts val="0"/>
              </a:spcAft>
              <a:buNone/>
            </a:pPr>
            <a:r>
              <a:t/>
            </a:r>
            <a:endParaRPr sz="1800">
              <a:latin typeface="Comfortaa"/>
              <a:ea typeface="Comfortaa"/>
              <a:cs typeface="Comfortaa"/>
              <a:sym typeface="Comfortaa"/>
            </a:endParaRPr>
          </a:p>
        </p:txBody>
      </p:sp>
      <p:pic>
        <p:nvPicPr>
          <p:cNvPr id="109" name="Google Shape;109;p19"/>
          <p:cNvPicPr preferRelativeResize="0"/>
          <p:nvPr/>
        </p:nvPicPr>
        <p:blipFill>
          <a:blip r:embed="rId4">
            <a:alphaModFix/>
          </a:blip>
          <a:stretch>
            <a:fillRect/>
          </a:stretch>
        </p:blipFill>
        <p:spPr>
          <a:xfrm>
            <a:off x="2944313" y="3925688"/>
            <a:ext cx="3095625" cy="1114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D2FF"/>
        </a:solidFill>
      </p:bgPr>
    </p:bg>
    <p:spTree>
      <p:nvGrpSpPr>
        <p:cNvPr id="113" name="Shape 113"/>
        <p:cNvGrpSpPr/>
        <p:nvPr/>
      </p:nvGrpSpPr>
      <p:grpSpPr>
        <a:xfrm>
          <a:off x="0" y="0"/>
          <a:ext cx="0" cy="0"/>
          <a:chOff x="0" y="0"/>
          <a:chExt cx="0" cy="0"/>
        </a:xfrm>
      </p:grpSpPr>
      <p:sp>
        <p:nvSpPr>
          <p:cNvPr id="114" name="Google Shape;114;p20"/>
          <p:cNvSpPr txBox="1"/>
          <p:nvPr>
            <p:ph type="title"/>
          </p:nvPr>
        </p:nvSpPr>
        <p:spPr>
          <a:xfrm>
            <a:off x="669075" y="836213"/>
            <a:ext cx="8065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fortaa"/>
                <a:ea typeface="Comfortaa"/>
                <a:cs typeface="Comfortaa"/>
                <a:sym typeface="Comfortaa"/>
              </a:rPr>
              <a:t>Condition</a:t>
            </a:r>
            <a:endParaRPr>
              <a:latin typeface="Comfortaa"/>
              <a:ea typeface="Comfortaa"/>
              <a:cs typeface="Comfortaa"/>
              <a:sym typeface="Comfortaa"/>
            </a:endParaRPr>
          </a:p>
        </p:txBody>
      </p:sp>
      <p:pic>
        <p:nvPicPr>
          <p:cNvPr id="115" name="Google Shape;115;p20"/>
          <p:cNvPicPr preferRelativeResize="0"/>
          <p:nvPr/>
        </p:nvPicPr>
        <p:blipFill>
          <a:blip r:embed="rId3">
            <a:alphaModFix/>
          </a:blip>
          <a:stretch>
            <a:fillRect/>
          </a:stretch>
        </p:blipFill>
        <p:spPr>
          <a:xfrm>
            <a:off x="128850" y="83650"/>
            <a:ext cx="637809" cy="660526"/>
          </a:xfrm>
          <a:prstGeom prst="rect">
            <a:avLst/>
          </a:prstGeom>
          <a:noFill/>
          <a:ln>
            <a:noFill/>
          </a:ln>
        </p:spPr>
      </p:pic>
      <p:sp>
        <p:nvSpPr>
          <p:cNvPr id="116" name="Google Shape;116;p20"/>
          <p:cNvSpPr/>
          <p:nvPr/>
        </p:nvSpPr>
        <p:spPr>
          <a:xfrm>
            <a:off x="766650" y="1408925"/>
            <a:ext cx="7896600" cy="92100"/>
          </a:xfrm>
          <a:prstGeom prst="rect">
            <a:avLst/>
          </a:prstGeom>
          <a:solidFill>
            <a:srgbClr val="23D23A"/>
          </a:solidFill>
          <a:ln cap="flat" cmpd="sng" w="9525">
            <a:solidFill>
              <a:srgbClr val="23D23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17" name="Google Shape;117;p20"/>
          <p:cNvSpPr txBox="1"/>
          <p:nvPr/>
        </p:nvSpPr>
        <p:spPr>
          <a:xfrm>
            <a:off x="730950" y="1633300"/>
            <a:ext cx="7968000" cy="397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Comfortaa"/>
                <a:ea typeface="Comfortaa"/>
                <a:cs typeface="Comfortaa"/>
                <a:sym typeface="Comfortaa"/>
              </a:rPr>
              <a:t>The second part of the for loop inside the parentheses is the condition. In the condition, we tell the console how long we want to loop until, and when we want to stop looping. For example, if we want to loop from 1 to 10, we would write i &lt;= 10. This tells the console to keep looping while </a:t>
            </a:r>
            <a:r>
              <a:rPr b="1" lang="en" sz="1600">
                <a:latin typeface="Comfortaa"/>
                <a:ea typeface="Comfortaa"/>
                <a:cs typeface="Comfortaa"/>
                <a:sym typeface="Comfortaa"/>
              </a:rPr>
              <a:t>i</a:t>
            </a:r>
            <a:r>
              <a:rPr lang="en" sz="1600">
                <a:latin typeface="Comfortaa"/>
                <a:ea typeface="Comfortaa"/>
                <a:cs typeface="Comfortaa"/>
                <a:sym typeface="Comfortaa"/>
              </a:rPr>
              <a:t> is less than or equal to 10. Once </a:t>
            </a:r>
            <a:r>
              <a:rPr b="1" lang="en" sz="1600">
                <a:latin typeface="Comfortaa"/>
                <a:ea typeface="Comfortaa"/>
                <a:cs typeface="Comfortaa"/>
                <a:sym typeface="Comfortaa"/>
              </a:rPr>
              <a:t>i</a:t>
            </a:r>
            <a:r>
              <a:rPr lang="en" sz="1600">
                <a:latin typeface="Comfortaa"/>
                <a:ea typeface="Comfortaa"/>
                <a:cs typeface="Comfortaa"/>
                <a:sym typeface="Comfortaa"/>
              </a:rPr>
              <a:t> becomes greater than 10, the loop will stop running. </a:t>
            </a:r>
            <a:endParaRPr sz="1600">
              <a:latin typeface="Comfortaa"/>
              <a:ea typeface="Comfortaa"/>
              <a:cs typeface="Comfortaa"/>
              <a:sym typeface="Comfortaa"/>
            </a:endParaRPr>
          </a:p>
          <a:p>
            <a:pPr indent="0" lvl="0" marL="0" rtl="0" algn="l">
              <a:spcBef>
                <a:spcPts val="0"/>
              </a:spcBef>
              <a:spcAft>
                <a:spcPts val="0"/>
              </a:spcAft>
              <a:buNone/>
            </a:pPr>
            <a:r>
              <a:t/>
            </a:r>
            <a:endParaRPr sz="1600">
              <a:latin typeface="Comfortaa"/>
              <a:ea typeface="Comfortaa"/>
              <a:cs typeface="Comfortaa"/>
              <a:sym typeface="Comfortaa"/>
            </a:endParaRPr>
          </a:p>
          <a:p>
            <a:pPr indent="0" lvl="0" marL="0" rtl="0" algn="l">
              <a:spcBef>
                <a:spcPts val="0"/>
              </a:spcBef>
              <a:spcAft>
                <a:spcPts val="0"/>
              </a:spcAft>
              <a:buNone/>
            </a:pPr>
            <a:r>
              <a:rPr lang="en" sz="1600">
                <a:latin typeface="Comfortaa"/>
                <a:ea typeface="Comfortaa"/>
                <a:cs typeface="Comfortaa"/>
                <a:sym typeface="Comfortaa"/>
              </a:rPr>
              <a:t>Note: It is crucial to set this part of the loop! If there is no condition in a for loop, it will never stop running!</a:t>
            </a:r>
            <a:endParaRPr sz="1600">
              <a:latin typeface="Comfortaa"/>
              <a:ea typeface="Comfortaa"/>
              <a:cs typeface="Comfortaa"/>
              <a:sym typeface="Comfortaa"/>
            </a:endParaRPr>
          </a:p>
          <a:p>
            <a:pPr indent="0" lvl="0" marL="0" rtl="0" algn="l">
              <a:spcBef>
                <a:spcPts val="0"/>
              </a:spcBef>
              <a:spcAft>
                <a:spcPts val="0"/>
              </a:spcAft>
              <a:buNone/>
            </a:pPr>
            <a:r>
              <a:t/>
            </a:r>
            <a:endParaRPr sz="1800">
              <a:latin typeface="Comfortaa"/>
              <a:ea typeface="Comfortaa"/>
              <a:cs typeface="Comfortaa"/>
              <a:sym typeface="Comfortaa"/>
            </a:endParaRPr>
          </a:p>
          <a:p>
            <a:pPr indent="0" lvl="0" marL="0" rtl="0" algn="l">
              <a:spcBef>
                <a:spcPts val="0"/>
              </a:spcBef>
              <a:spcAft>
                <a:spcPts val="0"/>
              </a:spcAft>
              <a:buNone/>
            </a:pPr>
            <a:r>
              <a:rPr lang="en" sz="1600">
                <a:latin typeface="Comfortaa"/>
                <a:ea typeface="Comfortaa"/>
                <a:cs typeface="Comfortaa"/>
                <a:sym typeface="Comfortaa"/>
              </a:rPr>
              <a:t>What should the condition of our loop be assuming we have an int i = 0 and want to print out the first 24 numbers? Can anyone think of two possible conditions?</a:t>
            </a:r>
            <a:endParaRPr sz="1600">
              <a:latin typeface="Comfortaa"/>
              <a:ea typeface="Comfortaa"/>
              <a:cs typeface="Comfortaa"/>
              <a:sym typeface="Comfortaa"/>
            </a:endParaRPr>
          </a:p>
          <a:p>
            <a:pPr indent="0" lvl="0" marL="0" rtl="0" algn="l">
              <a:spcBef>
                <a:spcPts val="0"/>
              </a:spcBef>
              <a:spcAft>
                <a:spcPts val="0"/>
              </a:spcAft>
              <a:buNone/>
            </a:pPr>
            <a:r>
              <a:t/>
            </a:r>
            <a:endParaRPr sz="1800">
              <a:latin typeface="Comfortaa"/>
              <a:ea typeface="Comfortaa"/>
              <a:cs typeface="Comfortaa"/>
              <a:sym typeface="Comfortaa"/>
            </a:endParaRPr>
          </a:p>
          <a:p>
            <a:pPr indent="0" lvl="0" marL="0" rtl="0" algn="l">
              <a:spcBef>
                <a:spcPts val="0"/>
              </a:spcBef>
              <a:spcAft>
                <a:spcPts val="0"/>
              </a:spcAft>
              <a:buNone/>
            </a:pPr>
            <a:r>
              <a:t/>
            </a:r>
            <a:endParaRPr sz="1800">
              <a:latin typeface="Comfortaa"/>
              <a:ea typeface="Comfortaa"/>
              <a:cs typeface="Comfortaa"/>
              <a:sym typeface="Comforta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D2FF"/>
        </a:solidFill>
      </p:bgPr>
    </p:bg>
    <p:spTree>
      <p:nvGrpSpPr>
        <p:cNvPr id="121" name="Shape 121"/>
        <p:cNvGrpSpPr/>
        <p:nvPr/>
      </p:nvGrpSpPr>
      <p:grpSpPr>
        <a:xfrm>
          <a:off x="0" y="0"/>
          <a:ext cx="0" cy="0"/>
          <a:chOff x="0" y="0"/>
          <a:chExt cx="0" cy="0"/>
        </a:xfrm>
      </p:grpSpPr>
      <p:sp>
        <p:nvSpPr>
          <p:cNvPr id="122" name="Google Shape;122;p21"/>
          <p:cNvSpPr txBox="1"/>
          <p:nvPr>
            <p:ph type="title"/>
          </p:nvPr>
        </p:nvSpPr>
        <p:spPr>
          <a:xfrm>
            <a:off x="669075" y="836213"/>
            <a:ext cx="8065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fortaa"/>
                <a:ea typeface="Comfortaa"/>
                <a:cs typeface="Comfortaa"/>
                <a:sym typeface="Comfortaa"/>
              </a:rPr>
              <a:t>Iteration</a:t>
            </a:r>
            <a:endParaRPr>
              <a:latin typeface="Comfortaa"/>
              <a:ea typeface="Comfortaa"/>
              <a:cs typeface="Comfortaa"/>
              <a:sym typeface="Comfortaa"/>
            </a:endParaRPr>
          </a:p>
        </p:txBody>
      </p:sp>
      <p:pic>
        <p:nvPicPr>
          <p:cNvPr id="123" name="Google Shape;123;p21"/>
          <p:cNvPicPr preferRelativeResize="0"/>
          <p:nvPr/>
        </p:nvPicPr>
        <p:blipFill>
          <a:blip r:embed="rId3">
            <a:alphaModFix/>
          </a:blip>
          <a:stretch>
            <a:fillRect/>
          </a:stretch>
        </p:blipFill>
        <p:spPr>
          <a:xfrm>
            <a:off x="128850" y="83650"/>
            <a:ext cx="637809" cy="660526"/>
          </a:xfrm>
          <a:prstGeom prst="rect">
            <a:avLst/>
          </a:prstGeom>
          <a:noFill/>
          <a:ln>
            <a:noFill/>
          </a:ln>
        </p:spPr>
      </p:pic>
      <p:sp>
        <p:nvSpPr>
          <p:cNvPr id="124" name="Google Shape;124;p21"/>
          <p:cNvSpPr/>
          <p:nvPr/>
        </p:nvSpPr>
        <p:spPr>
          <a:xfrm>
            <a:off x="766650" y="1408925"/>
            <a:ext cx="7896600" cy="92100"/>
          </a:xfrm>
          <a:prstGeom prst="rect">
            <a:avLst/>
          </a:prstGeom>
          <a:solidFill>
            <a:srgbClr val="23D23A"/>
          </a:solidFill>
          <a:ln cap="flat" cmpd="sng" w="9525">
            <a:solidFill>
              <a:srgbClr val="23D23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25" name="Google Shape;125;p21"/>
          <p:cNvSpPr txBox="1"/>
          <p:nvPr/>
        </p:nvSpPr>
        <p:spPr>
          <a:xfrm>
            <a:off x="730950" y="1633300"/>
            <a:ext cx="7968000" cy="397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Comfortaa"/>
                <a:ea typeface="Comfortaa"/>
                <a:cs typeface="Comfortaa"/>
                <a:sym typeface="Comfortaa"/>
              </a:rPr>
              <a:t>The third part of the for loop inside the parentheses is the iteration. In the iteration, we tell the console how much we want to increase </a:t>
            </a:r>
            <a:r>
              <a:rPr b="1" lang="en" sz="1600">
                <a:latin typeface="Comfortaa"/>
                <a:ea typeface="Comfortaa"/>
                <a:cs typeface="Comfortaa"/>
                <a:sym typeface="Comfortaa"/>
              </a:rPr>
              <a:t>i</a:t>
            </a:r>
            <a:r>
              <a:rPr lang="en" sz="1600">
                <a:latin typeface="Comfortaa"/>
                <a:ea typeface="Comfortaa"/>
                <a:cs typeface="Comfortaa"/>
                <a:sym typeface="Comfortaa"/>
              </a:rPr>
              <a:t> by each time the loop runs. For example, if we want to loop from 1 to 10, we would write i++ for our iteration. This tells the console that each time the loop runs, to increase the value of </a:t>
            </a:r>
            <a:r>
              <a:rPr b="1" lang="en" sz="1600">
                <a:latin typeface="Comfortaa"/>
                <a:ea typeface="Comfortaa"/>
                <a:cs typeface="Comfortaa"/>
                <a:sym typeface="Comfortaa"/>
              </a:rPr>
              <a:t>i</a:t>
            </a:r>
            <a:r>
              <a:rPr lang="en" sz="1600">
                <a:latin typeface="Comfortaa"/>
                <a:ea typeface="Comfortaa"/>
                <a:cs typeface="Comfortaa"/>
                <a:sym typeface="Comfortaa"/>
              </a:rPr>
              <a:t> by one. Once </a:t>
            </a:r>
            <a:r>
              <a:rPr b="1" lang="en" sz="1600">
                <a:latin typeface="Comfortaa"/>
                <a:ea typeface="Comfortaa"/>
                <a:cs typeface="Comfortaa"/>
                <a:sym typeface="Comfortaa"/>
              </a:rPr>
              <a:t>i</a:t>
            </a:r>
            <a:r>
              <a:rPr lang="en" sz="1600">
                <a:latin typeface="Comfortaa"/>
                <a:ea typeface="Comfortaa"/>
                <a:cs typeface="Comfortaa"/>
                <a:sym typeface="Comfortaa"/>
              </a:rPr>
              <a:t> exceeds the value of </a:t>
            </a:r>
            <a:r>
              <a:rPr lang="en" sz="1600">
                <a:latin typeface="Comfortaa"/>
                <a:ea typeface="Comfortaa"/>
                <a:cs typeface="Comfortaa"/>
                <a:sym typeface="Comfortaa"/>
              </a:rPr>
              <a:t>the</a:t>
            </a:r>
            <a:r>
              <a:rPr lang="en" sz="1600">
                <a:latin typeface="Comfortaa"/>
                <a:ea typeface="Comfortaa"/>
                <a:cs typeface="Comfortaa"/>
                <a:sym typeface="Comfortaa"/>
              </a:rPr>
              <a:t> condition, the loop will </a:t>
            </a:r>
            <a:r>
              <a:rPr lang="en" sz="1600">
                <a:latin typeface="Comfortaa"/>
                <a:ea typeface="Comfortaa"/>
                <a:cs typeface="Comfortaa"/>
                <a:sym typeface="Comfortaa"/>
              </a:rPr>
              <a:t>break and stop running.</a:t>
            </a:r>
            <a:endParaRPr sz="1600">
              <a:latin typeface="Comfortaa"/>
              <a:ea typeface="Comfortaa"/>
              <a:cs typeface="Comfortaa"/>
              <a:sym typeface="Comfortaa"/>
            </a:endParaRPr>
          </a:p>
          <a:p>
            <a:pPr indent="0" lvl="0" marL="0" rtl="0" algn="l">
              <a:spcBef>
                <a:spcPts val="0"/>
              </a:spcBef>
              <a:spcAft>
                <a:spcPts val="0"/>
              </a:spcAft>
              <a:buNone/>
            </a:pPr>
            <a:r>
              <a:t/>
            </a:r>
            <a:endParaRPr sz="1600">
              <a:latin typeface="Comfortaa"/>
              <a:ea typeface="Comfortaa"/>
              <a:cs typeface="Comfortaa"/>
              <a:sym typeface="Comfortaa"/>
            </a:endParaRPr>
          </a:p>
          <a:p>
            <a:pPr indent="0" lvl="0" marL="0" rtl="0" algn="l">
              <a:spcBef>
                <a:spcPts val="0"/>
              </a:spcBef>
              <a:spcAft>
                <a:spcPts val="0"/>
              </a:spcAft>
              <a:buNone/>
            </a:pPr>
            <a:r>
              <a:rPr lang="en" sz="1600">
                <a:latin typeface="Comfortaa"/>
                <a:ea typeface="Comfortaa"/>
                <a:cs typeface="Comfortaa"/>
                <a:sym typeface="Comfortaa"/>
              </a:rPr>
              <a:t>Note: It is crucial to set this part of the loop! If there is no iteration, then i will stay the same value and never increase!</a:t>
            </a:r>
            <a:endParaRPr sz="1600">
              <a:latin typeface="Comfortaa"/>
              <a:ea typeface="Comfortaa"/>
              <a:cs typeface="Comfortaa"/>
              <a:sym typeface="Comfortaa"/>
            </a:endParaRPr>
          </a:p>
          <a:p>
            <a:pPr indent="0" lvl="0" marL="0" rtl="0" algn="l">
              <a:spcBef>
                <a:spcPts val="0"/>
              </a:spcBef>
              <a:spcAft>
                <a:spcPts val="0"/>
              </a:spcAft>
              <a:buNone/>
            </a:pPr>
            <a:r>
              <a:t/>
            </a:r>
            <a:endParaRPr sz="1800">
              <a:latin typeface="Comfortaa"/>
              <a:ea typeface="Comfortaa"/>
              <a:cs typeface="Comfortaa"/>
              <a:sym typeface="Comfortaa"/>
            </a:endParaRPr>
          </a:p>
          <a:p>
            <a:pPr indent="0" lvl="0" marL="0" rtl="0" algn="l">
              <a:spcBef>
                <a:spcPts val="0"/>
              </a:spcBef>
              <a:spcAft>
                <a:spcPts val="0"/>
              </a:spcAft>
              <a:buNone/>
            </a:pPr>
            <a:r>
              <a:rPr lang="en" sz="1600">
                <a:latin typeface="Comfortaa"/>
                <a:ea typeface="Comfortaa"/>
                <a:cs typeface="Comfortaa"/>
                <a:sym typeface="Comfortaa"/>
              </a:rPr>
              <a:t>What should the condition of our loop be assuming we have declared int i = 10 and set the condition to be i &gt;= 1 and want to count down the first 10 numbers? </a:t>
            </a:r>
            <a:endParaRPr sz="1600">
              <a:latin typeface="Comfortaa"/>
              <a:ea typeface="Comfortaa"/>
              <a:cs typeface="Comfortaa"/>
              <a:sym typeface="Comfortaa"/>
            </a:endParaRPr>
          </a:p>
          <a:p>
            <a:pPr indent="0" lvl="0" marL="0" rtl="0" algn="l">
              <a:spcBef>
                <a:spcPts val="0"/>
              </a:spcBef>
              <a:spcAft>
                <a:spcPts val="0"/>
              </a:spcAft>
              <a:buNone/>
            </a:pPr>
            <a:r>
              <a:t/>
            </a:r>
            <a:endParaRPr sz="1800">
              <a:latin typeface="Comfortaa"/>
              <a:ea typeface="Comfortaa"/>
              <a:cs typeface="Comfortaa"/>
              <a:sym typeface="Comfortaa"/>
            </a:endParaRPr>
          </a:p>
          <a:p>
            <a:pPr indent="0" lvl="0" marL="0" rtl="0" algn="l">
              <a:spcBef>
                <a:spcPts val="0"/>
              </a:spcBef>
              <a:spcAft>
                <a:spcPts val="0"/>
              </a:spcAft>
              <a:buNone/>
            </a:pPr>
            <a:r>
              <a:t/>
            </a:r>
            <a:endParaRPr sz="1800">
              <a:latin typeface="Comfortaa"/>
              <a:ea typeface="Comfortaa"/>
              <a:cs typeface="Comfortaa"/>
              <a:sym typeface="Comfortaa"/>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