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9"/>
  </p:handoutMasterIdLst>
  <p:sldIdLst>
    <p:sldId id="262" r:id="rId10"/>
    <p:sldId id="259" r:id="rId11"/>
    <p:sldId id="264" r:id="rId12"/>
    <p:sldId id="258" r:id="rId13"/>
    <p:sldId id="269" r:id="rId14"/>
    <p:sldId id="263" r:id="rId15"/>
    <p:sldId id="267" r:id="rId16"/>
    <p:sldId id="266" r:id="rId17"/>
    <p:sldId id="260"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99" autoAdjust="0"/>
    <p:restoredTop sz="94660"/>
  </p:normalViewPr>
  <p:slideViewPr>
    <p:cSldViewPr showGuides="1">
      <p:cViewPr varScale="1">
        <p:scale>
          <a:sx n="60" d="100"/>
          <a:sy n="60" d="100"/>
        </p:scale>
        <p:origin x="84" y="324"/>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2017/10/13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994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1928863"/>
            <a:ext cx="5616575" cy="1079399"/>
          </a:xfrm>
        </p:spPr>
        <p:txBody>
          <a:bodyPr/>
          <a:lstStyle/>
          <a:p>
            <a:r>
              <a:rPr lang="en-US" altLang="zh-CN" dirty="0" smtClean="0"/>
              <a:t>2017 </a:t>
            </a:r>
            <a:r>
              <a:rPr lang="en-US" altLang="zh-CN" dirty="0" smtClean="0"/>
              <a:t>Image </a:t>
            </a:r>
            <a:r>
              <a:rPr lang="en-US" altLang="zh-CN" dirty="0" err="1" smtClean="0"/>
              <a:t>Deblurring</a:t>
            </a:r>
            <a:r>
              <a:rPr lang="en-US" altLang="zh-CN" dirty="0" smtClean="0"/>
              <a:t> </a:t>
            </a:r>
            <a:r>
              <a:rPr lang="en-US" altLang="zh-CN" dirty="0" smtClean="0"/>
              <a:t>Competition </a:t>
            </a:r>
            <a:r>
              <a:rPr lang="en-US" altLang="zh-CN" dirty="0" smtClean="0"/>
              <a:t>Description</a:t>
            </a:r>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caijia</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V1.0(20171012)</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r>
              <a:rPr lang="en-US" altLang="zh-CN" dirty="0" smtClean="0"/>
              <a:t>Background</a:t>
            </a:r>
          </a:p>
          <a:p>
            <a:pPr eaLnBrk="1" hangingPunct="1"/>
            <a:r>
              <a:rPr lang="en-US" altLang="zh-CN" dirty="0" smtClean="0"/>
              <a:t>Input</a:t>
            </a:r>
          </a:p>
          <a:p>
            <a:pPr eaLnBrk="1" hangingPunct="1"/>
            <a:r>
              <a:rPr lang="en-US" altLang="zh-CN" dirty="0" smtClean="0"/>
              <a:t>Goal</a:t>
            </a:r>
          </a:p>
          <a:p>
            <a:pPr eaLnBrk="1" hangingPunct="1"/>
            <a:r>
              <a:rPr lang="en-US" altLang="zh-CN" dirty="0" smtClean="0"/>
              <a:t>Materials</a:t>
            </a:r>
          </a:p>
          <a:p>
            <a:pPr eaLnBrk="1" hangingPunct="1"/>
            <a:r>
              <a:rPr lang="en-US" altLang="zh-CN" dirty="0" smtClean="0"/>
              <a:t>Evaluation Method</a:t>
            </a:r>
          </a:p>
        </p:txBody>
      </p:sp>
      <p:sp>
        <p:nvSpPr>
          <p:cNvPr id="13315" name="矩形 23"/>
          <p:cNvSpPr txBox="1">
            <a:spLocks noChangeArrowheads="1"/>
          </p:cNvSpPr>
          <p:nvPr/>
        </p:nvSpPr>
        <p:spPr bwMode="auto">
          <a:xfrm>
            <a:off x="755650" y="655638"/>
            <a:ext cx="7632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500" b="1" dirty="0" smtClean="0">
                <a:solidFill>
                  <a:srgbClr val="990000"/>
                </a:solidFill>
                <a:latin typeface="FrutigerNext LT Medium" pitchFamily="34" charset="0"/>
                <a:ea typeface="黑体" pitchFamily="49" charset="-122"/>
              </a:rPr>
              <a:t>Index</a:t>
            </a:r>
            <a:endParaRPr lang="zh-CN" altLang="en-US" sz="4500" b="1" dirty="0">
              <a:solidFill>
                <a:srgbClr val="990000"/>
              </a:solidFill>
              <a:latin typeface="FrutigerNext LT Medium" pitchFamily="34" charset="0"/>
              <a:ea typeface="黑体" pitchFamily="49" charset="-122"/>
            </a:endParaRP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t>Background</a:t>
            </a:r>
            <a:endParaRPr lang="zh-CN" altLang="en-US" dirty="0" smtClean="0"/>
          </a:p>
        </p:txBody>
      </p:sp>
      <p:sp>
        <p:nvSpPr>
          <p:cNvPr id="14339" name="Rectangle 3"/>
          <p:cNvSpPr>
            <a:spLocks noGrp="1" noChangeArrowheads="1"/>
          </p:cNvSpPr>
          <p:nvPr>
            <p:ph idx="1"/>
          </p:nvPr>
        </p:nvSpPr>
        <p:spPr>
          <a:xfrm>
            <a:off x="539626" y="1052736"/>
            <a:ext cx="7992814" cy="4194175"/>
          </a:xfrm>
        </p:spPr>
        <p:txBody>
          <a:bodyPr/>
          <a:lstStyle/>
          <a:p>
            <a:pPr algn="just" eaLnBrk="1" hangingPunct="1"/>
            <a:r>
              <a:rPr lang="en-US" dirty="0">
                <a:latin typeface="Calibri" pitchFamily="34" charset="0"/>
                <a:cs typeface="Calibri" pitchFamily="34" charset="0"/>
              </a:rPr>
              <a:t>This competition aims to motivate research around </a:t>
            </a:r>
            <a:r>
              <a:rPr lang="en-US" dirty="0" err="1">
                <a:latin typeface="Calibri" pitchFamily="34" charset="0"/>
                <a:cs typeface="Calibri" pitchFamily="34" charset="0"/>
              </a:rPr>
              <a:t>Deblurring</a:t>
            </a:r>
            <a:r>
              <a:rPr lang="en-US" dirty="0">
                <a:latin typeface="Calibri" pitchFamily="34" charset="0"/>
                <a:cs typeface="Calibri" pitchFamily="34" charset="0"/>
              </a:rPr>
              <a:t> technology and its application in the specific context of License Plate (LP) images. </a:t>
            </a:r>
            <a:endParaRPr lang="zh-CN" altLang="en-US" dirty="0">
              <a:latin typeface="Calibri" pitchFamily="34" charset="0"/>
              <a:cs typeface="Calibri" pitchFamily="34" charset="0"/>
            </a:endParaRPr>
          </a:p>
          <a:p>
            <a:pPr algn="just" eaLnBrk="1" hangingPunct="1"/>
            <a:r>
              <a:rPr lang="en-US" altLang="zh-CN" dirty="0" smtClean="0">
                <a:latin typeface="Calibri" pitchFamily="34" charset="0"/>
                <a:cs typeface="Calibri" pitchFamily="34" charset="0"/>
              </a:rPr>
              <a:t>In </a:t>
            </a:r>
            <a:r>
              <a:rPr lang="en-US" altLang="zh-CN" dirty="0" smtClean="0">
                <a:latin typeface="Calibri" pitchFamily="34" charset="0"/>
                <a:cs typeface="Calibri" pitchFamily="34" charset="0"/>
              </a:rPr>
              <a:t>the scene of surveillance, sometimes images photographed by IP Cameras are not so clear and ideal due to a variety factors. Among them, blurring images are a big challenge to our license plate recognition (LPR).</a:t>
            </a:r>
          </a:p>
          <a:p>
            <a:pPr algn="just" eaLnBrk="1" hangingPunct="1"/>
            <a:r>
              <a:rPr lang="en-US" altLang="zh-CN" dirty="0" smtClean="0">
                <a:latin typeface="Calibri" pitchFamily="34" charset="0"/>
                <a:cs typeface="Calibri" pitchFamily="34" charset="0"/>
              </a:rPr>
              <a:t>In order to improve our </a:t>
            </a:r>
            <a:r>
              <a:rPr lang="en-US" altLang="zh-CN" dirty="0" smtClean="0">
                <a:latin typeface="Calibri" pitchFamily="34" charset="0"/>
                <a:cs typeface="Calibri" pitchFamily="34" charset="0"/>
              </a:rPr>
              <a:t>system </a:t>
            </a:r>
            <a:r>
              <a:rPr lang="en-US" altLang="zh-CN" dirty="0" smtClean="0">
                <a:latin typeface="Calibri" pitchFamily="34" charset="0"/>
                <a:cs typeface="Calibri" pitchFamily="34" charset="0"/>
              </a:rPr>
              <a:t>performance, we expect the technology of image </a:t>
            </a:r>
            <a:r>
              <a:rPr lang="en-US" altLang="zh-CN" dirty="0" err="1" smtClean="0">
                <a:latin typeface="Calibri" pitchFamily="34" charset="0"/>
                <a:cs typeface="Calibri" pitchFamily="34" charset="0"/>
              </a:rPr>
              <a:t>deblurring</a:t>
            </a:r>
            <a:r>
              <a:rPr lang="en-US" altLang="zh-CN" dirty="0" smtClean="0">
                <a:latin typeface="Calibri" pitchFamily="34" charset="0"/>
                <a:cs typeface="Calibri" pitchFamily="34" charset="0"/>
              </a:rPr>
              <a:t> can solve </a:t>
            </a:r>
            <a:r>
              <a:rPr lang="en-US" altLang="zh-CN" dirty="0" smtClean="0">
                <a:latin typeface="Calibri" pitchFamily="34" charset="0"/>
                <a:cs typeface="Calibri" pitchFamily="34" charset="0"/>
              </a:rPr>
              <a:t>this practical problem.</a:t>
            </a:r>
          </a:p>
          <a:p>
            <a:pPr algn="just" eaLnBrk="1" hangingPunct="1"/>
            <a:endParaRPr lang="zh-CN" altLang="en-US" dirty="0" smtClean="0"/>
          </a:p>
        </p:txBody>
      </p:sp>
      <p:pic>
        <p:nvPicPr>
          <p:cNvPr id="4" name="Picture 2" descr="C:\Users\c00377459\AppData\Roaming\eSpace_Desktop\UserData\c00377459\imagefiles\12B0E854-800F-4BF5-8986-4A6C54AA9F7F.png"/>
          <p:cNvPicPr>
            <a:picLocks noChangeAspect="1" noChangeArrowheads="1"/>
          </p:cNvPicPr>
          <p:nvPr/>
        </p:nvPicPr>
        <p:blipFill rotWithShape="1">
          <a:blip r:embed="rId2" cstate="print"/>
          <a:srcRect b="25059"/>
          <a:stretch/>
        </p:blipFill>
        <p:spPr bwMode="auto">
          <a:xfrm>
            <a:off x="5141352" y="4606057"/>
            <a:ext cx="3246998" cy="1368152"/>
          </a:xfrm>
          <a:prstGeom prst="rect">
            <a:avLst/>
          </a:prstGeom>
          <a:noFill/>
        </p:spPr>
      </p:pic>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t>Input</a:t>
            </a:r>
            <a:endParaRPr lang="zh-CN" altLang="en-US" dirty="0" smtClean="0"/>
          </a:p>
        </p:txBody>
      </p:sp>
      <p:sp>
        <p:nvSpPr>
          <p:cNvPr id="14339" name="Rectangle 3"/>
          <p:cNvSpPr>
            <a:spLocks noGrp="1" noChangeArrowheads="1"/>
          </p:cNvSpPr>
          <p:nvPr>
            <p:ph idx="1"/>
          </p:nvPr>
        </p:nvSpPr>
        <p:spPr>
          <a:xfrm>
            <a:off x="611560" y="1268760"/>
            <a:ext cx="7992888" cy="4104456"/>
          </a:xfrm>
        </p:spPr>
        <p:txBody>
          <a:bodyPr/>
          <a:lstStyle/>
          <a:p>
            <a:r>
              <a:rPr lang="en-US" altLang="zh-CN" dirty="0" smtClean="0">
                <a:latin typeface="Calibri" pitchFamily="34" charset="0"/>
                <a:cs typeface="Calibri" pitchFamily="34" charset="0"/>
              </a:rPr>
              <a:t>The </a:t>
            </a:r>
            <a:r>
              <a:rPr lang="en-US" altLang="zh-CN" dirty="0" smtClean="0">
                <a:latin typeface="Calibri" pitchFamily="34" charset="0"/>
                <a:cs typeface="Calibri" pitchFamily="34" charset="0"/>
              </a:rPr>
              <a:t>cropped LP images (by our detection method or select manually)</a:t>
            </a:r>
          </a:p>
          <a:p>
            <a:pPr lvl="0">
              <a:buNone/>
            </a:pPr>
            <a:r>
              <a:rPr lang="en-US" altLang="zh-CN" dirty="0" smtClean="0">
                <a:latin typeface="Calibri" pitchFamily="34" charset="0"/>
                <a:cs typeface="Calibri" pitchFamily="34" charset="0"/>
              </a:rPr>
              <a:t>Size of LPs: 60pix×15pix~200pix×50pix</a:t>
            </a:r>
          </a:p>
          <a:p>
            <a:pPr>
              <a:buNone/>
            </a:pPr>
            <a:endParaRPr lang="en-US" altLang="zh-CN" dirty="0" smtClean="0">
              <a:latin typeface="Calibri" pitchFamily="34" charset="0"/>
              <a:cs typeface="Calibri" pitchFamily="34" charset="0"/>
            </a:endParaRPr>
          </a:p>
          <a:p>
            <a:r>
              <a:rPr lang="en-US" altLang="zh-CN" dirty="0" smtClean="0">
                <a:latin typeface="Calibri" pitchFamily="34" charset="0"/>
                <a:cs typeface="Calibri" pitchFamily="34" charset="0"/>
              </a:rPr>
              <a:t>The </a:t>
            </a:r>
            <a:r>
              <a:rPr lang="en-US" altLang="zh-CN" dirty="0" smtClean="0">
                <a:latin typeface="Calibri" pitchFamily="34" charset="0"/>
                <a:cs typeface="Calibri" pitchFamily="34" charset="0"/>
              </a:rPr>
              <a:t>pictures are taken with a stationary camera in theory.</a:t>
            </a:r>
          </a:p>
          <a:p>
            <a:pPr>
              <a:buFont typeface="Wingdings" panose="05000000000000000000" pitchFamily="2" charset="2"/>
              <a:buChar char="Ø"/>
            </a:pPr>
            <a:r>
              <a:rPr lang="en-US" altLang="zh-CN" dirty="0" smtClean="0">
                <a:latin typeface="Calibri" pitchFamily="34" charset="0"/>
                <a:cs typeface="Calibri" pitchFamily="34" charset="0"/>
              </a:rPr>
              <a:t>Motion blur – Different blur lengths, max is about 25 pixels. </a:t>
            </a:r>
            <a:endParaRPr lang="en-US" altLang="zh-CN" dirty="0" smtClean="0">
              <a:latin typeface="Calibri" pitchFamily="34" charset="0"/>
              <a:cs typeface="Calibri" pitchFamily="34" charset="0"/>
            </a:endParaRPr>
          </a:p>
          <a:p>
            <a:pPr>
              <a:buNone/>
            </a:pPr>
            <a:r>
              <a:rPr lang="en-US" altLang="zh-CN" dirty="0">
                <a:latin typeface="Calibri" pitchFamily="34" charset="0"/>
                <a:cs typeface="Calibri" pitchFamily="34" charset="0"/>
              </a:rPr>
              <a:t> </a:t>
            </a:r>
            <a:r>
              <a:rPr lang="en-US" altLang="zh-CN" dirty="0" smtClean="0">
                <a:latin typeface="Calibri" pitchFamily="34" charset="0"/>
                <a:cs typeface="Calibri" pitchFamily="34" charset="0"/>
              </a:rPr>
              <a:t>                               </a:t>
            </a:r>
            <a:r>
              <a:rPr lang="en-US" altLang="zh-CN" dirty="0" smtClean="0">
                <a:latin typeface="Calibri" pitchFamily="34" charset="0"/>
                <a:cs typeface="Calibri" pitchFamily="34" charset="0"/>
              </a:rPr>
              <a:t>Different </a:t>
            </a:r>
            <a:r>
              <a:rPr lang="en-US" altLang="zh-CN" dirty="0" smtClean="0">
                <a:latin typeface="Calibri" pitchFamily="34" charset="0"/>
                <a:cs typeface="Calibri" pitchFamily="34" charset="0"/>
              </a:rPr>
              <a:t>direction ranges, </a:t>
            </a:r>
            <a:r>
              <a:rPr lang="en-US" altLang="zh-CN" dirty="0" smtClean="0">
                <a:latin typeface="Calibri" pitchFamily="34" charset="0"/>
                <a:cs typeface="Calibri" pitchFamily="34" charset="0"/>
              </a:rPr>
              <a:t>0~180°.</a:t>
            </a:r>
            <a:endParaRPr lang="zh-CN" altLang="zh-CN" dirty="0" smtClean="0">
              <a:latin typeface="Calibri" pitchFamily="34" charset="0"/>
              <a:cs typeface="Calibri" pitchFamily="34" charset="0"/>
            </a:endParaRPr>
          </a:p>
          <a:p>
            <a:pPr>
              <a:buFont typeface="Wingdings" panose="05000000000000000000" pitchFamily="2" charset="2"/>
              <a:buChar char="Ø"/>
            </a:pPr>
            <a:r>
              <a:rPr lang="en-US" altLang="zh-CN" dirty="0" smtClean="0">
                <a:latin typeface="Calibri" pitchFamily="34" charset="0"/>
                <a:cs typeface="Calibri" pitchFamily="34" charset="0"/>
              </a:rPr>
              <a:t>Out-of-focus /Gaussian blur – The size is smaller than 20x20.</a:t>
            </a:r>
            <a:endParaRPr lang="zh-CN" altLang="zh-CN" dirty="0" smtClean="0">
              <a:latin typeface="Calibri" pitchFamily="34" charset="0"/>
              <a:cs typeface="Calibri" pitchFamily="34" charset="0"/>
            </a:endParaRPr>
          </a:p>
          <a:p>
            <a:pPr>
              <a:buFont typeface="Wingdings" panose="05000000000000000000" pitchFamily="2" charset="2"/>
              <a:buChar char="Ø"/>
            </a:pPr>
            <a:r>
              <a:rPr lang="en-US" altLang="zh-CN" dirty="0" smtClean="0">
                <a:latin typeface="Calibri" pitchFamily="34" charset="0"/>
                <a:cs typeface="Calibri" pitchFamily="34" charset="0"/>
              </a:rPr>
              <a:t>Noise – Very complicated in different images of low quality.</a:t>
            </a:r>
            <a:endParaRPr lang="zh-CN" altLang="zh-CN" dirty="0" smtClean="0">
              <a:latin typeface="Calibri" pitchFamily="34" charset="0"/>
              <a:cs typeface="Calibri" pitchFamily="34" charset="0"/>
            </a:endParaRPr>
          </a:p>
          <a:p>
            <a:pPr>
              <a:buFont typeface="Wingdings" panose="05000000000000000000" pitchFamily="2" charset="2"/>
              <a:buChar char="Ø"/>
            </a:pPr>
            <a:r>
              <a:rPr lang="en-US" altLang="zh-CN" dirty="0" smtClean="0">
                <a:latin typeface="Calibri" pitchFamily="34" charset="0"/>
                <a:cs typeface="Calibri" pitchFamily="34" charset="0"/>
              </a:rPr>
              <a:t>Compression –Images are formatted .jpg/.</a:t>
            </a:r>
            <a:r>
              <a:rPr lang="en-US" altLang="zh-CN" dirty="0" err="1" smtClean="0">
                <a:latin typeface="Calibri" pitchFamily="34" charset="0"/>
                <a:cs typeface="Calibri" pitchFamily="34" charset="0"/>
              </a:rPr>
              <a:t>png</a:t>
            </a:r>
            <a:r>
              <a:rPr lang="en-US" altLang="zh-CN" dirty="0" smtClean="0">
                <a:latin typeface="Calibri" pitchFamily="34" charset="0"/>
                <a:cs typeface="Calibri" pitchFamily="34" charset="0"/>
              </a:rPr>
              <a:t>, etc. </a:t>
            </a:r>
            <a:endParaRPr lang="en-US" altLang="zh-CN" dirty="0" smtClean="0"/>
          </a:p>
          <a:p>
            <a:pPr eaLnBrk="1" hangingPunct="1"/>
            <a:endParaRPr lang="zh-CN" altLang="en-US" dirty="0" smtClean="0"/>
          </a:p>
        </p:txBody>
      </p:sp>
      <p:pic>
        <p:nvPicPr>
          <p:cNvPr id="4" name="95F7E7E3-C628-41F9-AB2C-FFA2919A759B" descr="C:\Users\c00377459\AppData\Roaming\eSpace_Desktop\UserData\c00377459\imagefiles\95F7E7E3-C628-41F9-AB2C-FFA2919A759B.png"/>
          <p:cNvPicPr/>
          <p:nvPr/>
        </p:nvPicPr>
        <p:blipFill>
          <a:blip r:embed="rId2" cstate="print"/>
          <a:srcRect/>
          <a:stretch>
            <a:fillRect/>
          </a:stretch>
        </p:blipFill>
        <p:spPr bwMode="auto">
          <a:xfrm>
            <a:off x="5364088" y="1844824"/>
            <a:ext cx="1314450" cy="361950"/>
          </a:xfrm>
          <a:prstGeom prst="rect">
            <a:avLst/>
          </a:prstGeom>
          <a:noFill/>
          <a:ln w="9525">
            <a:noFill/>
            <a:miter lim="800000"/>
            <a:headEnd/>
            <a:tailEnd/>
          </a:ln>
        </p:spPr>
      </p:pic>
      <p:pic>
        <p:nvPicPr>
          <p:cNvPr id="5" name="C6FAE2AD-59F3-4E7D-8E98-4558EBEB7F93" descr="C:\Users\c00377459\AppData\Roaming\eSpace_Desktop\UserData\c00377459\imagefiles\C6FAE2AD-59F3-4E7D-8E98-4558EBEB7F93.png"/>
          <p:cNvPicPr/>
          <p:nvPr/>
        </p:nvPicPr>
        <p:blipFill>
          <a:blip r:embed="rId3" cstate="print"/>
          <a:srcRect/>
          <a:stretch>
            <a:fillRect/>
          </a:stretch>
        </p:blipFill>
        <p:spPr bwMode="auto">
          <a:xfrm>
            <a:off x="6804248" y="1825774"/>
            <a:ext cx="1314450" cy="381000"/>
          </a:xfrm>
          <a:prstGeom prst="rect">
            <a:avLst/>
          </a:prstGeom>
          <a:noFill/>
          <a:ln w="9525">
            <a:noFill/>
            <a:miter lim="800000"/>
            <a:headEnd/>
            <a:tailEnd/>
          </a:ln>
        </p:spPr>
      </p:pic>
    </p:spTree>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650" y="620688"/>
            <a:ext cx="7632700" cy="4194175"/>
          </a:xfrm>
        </p:spPr>
        <p:txBody>
          <a:bodyPr/>
          <a:lstStyle/>
          <a:p>
            <a:r>
              <a:rPr lang="en-US" altLang="zh-CN" dirty="0" smtClean="0"/>
              <a:t>Examples</a:t>
            </a:r>
          </a:p>
          <a:p>
            <a:pPr>
              <a:buNone/>
            </a:pPr>
            <a:endParaRPr lang="zh-CN" altLang="en-US" dirty="0"/>
          </a:p>
        </p:txBody>
      </p:sp>
      <p:pic>
        <p:nvPicPr>
          <p:cNvPr id="1026" name="Picture 2" descr="C:\Users\c00377459\AppData\Roaming\eSpace_Desktop\UserData\c00377459\imagefiles\BDB78093-42C1-4355-B604-93356522DA83.png"/>
          <p:cNvPicPr>
            <a:picLocks noChangeAspect="1" noChangeArrowheads="1"/>
          </p:cNvPicPr>
          <p:nvPr/>
        </p:nvPicPr>
        <p:blipFill>
          <a:blip r:embed="rId2" cstate="print"/>
          <a:srcRect/>
          <a:stretch>
            <a:fillRect/>
          </a:stretch>
        </p:blipFill>
        <p:spPr bwMode="auto">
          <a:xfrm>
            <a:off x="1403648" y="1112662"/>
            <a:ext cx="6336704" cy="498063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t>Goal</a:t>
            </a:r>
            <a:endParaRPr lang="zh-CN" altLang="en-US" dirty="0" smtClean="0"/>
          </a:p>
        </p:txBody>
      </p:sp>
      <p:sp>
        <p:nvSpPr>
          <p:cNvPr id="14339" name="Rectangle 3"/>
          <p:cNvSpPr>
            <a:spLocks noGrp="1" noChangeArrowheads="1"/>
          </p:cNvSpPr>
          <p:nvPr>
            <p:ph idx="1"/>
          </p:nvPr>
        </p:nvSpPr>
        <p:spPr>
          <a:xfrm>
            <a:off x="755650" y="1340768"/>
            <a:ext cx="7632700" cy="4194175"/>
          </a:xfrm>
        </p:spPr>
        <p:txBody>
          <a:bodyPr/>
          <a:lstStyle/>
          <a:p>
            <a:pPr algn="just"/>
            <a:r>
              <a:rPr lang="en-US" altLang="zh-CN" dirty="0" smtClean="0">
                <a:latin typeface="Calibri" pitchFamily="34" charset="0"/>
                <a:cs typeface="Calibri" pitchFamily="34" charset="0"/>
              </a:rPr>
              <a:t>One purpose of doing </a:t>
            </a:r>
            <a:r>
              <a:rPr lang="en-US" altLang="zh-CN" dirty="0" err="1" smtClean="0">
                <a:latin typeface="Calibri" pitchFamily="34" charset="0"/>
                <a:cs typeface="Calibri" pitchFamily="34" charset="0"/>
              </a:rPr>
              <a:t>deblurring</a:t>
            </a:r>
            <a:r>
              <a:rPr lang="en-US" altLang="zh-CN" dirty="0" smtClean="0">
                <a:latin typeface="Calibri" pitchFamily="34" charset="0"/>
                <a:cs typeface="Calibri" pitchFamily="34" charset="0"/>
              </a:rPr>
              <a:t> work is  </a:t>
            </a:r>
            <a:r>
              <a:rPr lang="en-US" altLang="zh-CN" dirty="0" smtClean="0">
                <a:latin typeface="Calibri" pitchFamily="34" charset="0"/>
                <a:cs typeface="Calibri" pitchFamily="34" charset="0"/>
              </a:rPr>
              <a:t>to </a:t>
            </a:r>
            <a:r>
              <a:rPr lang="en-US" altLang="zh-CN" dirty="0" smtClean="0">
                <a:latin typeface="Calibri" pitchFamily="34" charset="0"/>
                <a:cs typeface="Calibri" pitchFamily="34" charset="0"/>
              </a:rPr>
              <a:t>go </a:t>
            </a:r>
            <a:r>
              <a:rPr lang="en-US" altLang="zh-CN" dirty="0" smtClean="0">
                <a:latin typeface="Calibri" pitchFamily="34" charset="0"/>
                <a:cs typeface="Calibri" pitchFamily="34" charset="0"/>
              </a:rPr>
              <a:t>further than what </a:t>
            </a:r>
            <a:r>
              <a:rPr lang="en-US" altLang="zh-CN" dirty="0" smtClean="0">
                <a:latin typeface="Calibri" pitchFamily="34" charset="0"/>
                <a:cs typeface="Calibri" pitchFamily="34" charset="0"/>
              </a:rPr>
              <a:t>can be physically seen. </a:t>
            </a:r>
          </a:p>
          <a:p>
            <a:pPr algn="just">
              <a:buFont typeface="Wingdings" panose="05000000000000000000" pitchFamily="2" charset="2"/>
              <a:buChar char="Ø"/>
            </a:pPr>
            <a:r>
              <a:rPr lang="en-US" altLang="zh-CN" dirty="0" smtClean="0">
                <a:latin typeface="Calibri" pitchFamily="34" charset="0"/>
                <a:cs typeface="Calibri" pitchFamily="34" charset="0"/>
              </a:rPr>
              <a:t>The </a:t>
            </a:r>
            <a:r>
              <a:rPr lang="en-US" altLang="zh-CN" dirty="0" smtClean="0">
                <a:latin typeface="Calibri" pitchFamily="34" charset="0"/>
                <a:cs typeface="Calibri" pitchFamily="34" charset="0"/>
              </a:rPr>
              <a:t>original images are not discernible. After processing, we can recognize those characters by the naked </a:t>
            </a:r>
            <a:r>
              <a:rPr lang="en-US" altLang="zh-CN" dirty="0" smtClean="0">
                <a:latin typeface="Calibri" pitchFamily="34" charset="0"/>
                <a:cs typeface="Calibri" pitchFamily="34" charset="0"/>
              </a:rPr>
              <a:t>eyes.</a:t>
            </a:r>
            <a:endParaRPr lang="en-US" altLang="zh-CN" dirty="0" smtClean="0">
              <a:latin typeface="Calibri" pitchFamily="34" charset="0"/>
              <a:cs typeface="Calibri" pitchFamily="34" charset="0"/>
            </a:endParaRPr>
          </a:p>
          <a:p>
            <a:pPr lvl="0" algn="just">
              <a:buFont typeface="Wingdings" panose="05000000000000000000" pitchFamily="2" charset="2"/>
              <a:buChar char="Ø"/>
            </a:pPr>
            <a:r>
              <a:rPr lang="en-US" altLang="zh-CN" dirty="0" smtClean="0">
                <a:latin typeface="Calibri" pitchFamily="34" charset="0"/>
                <a:cs typeface="Calibri" pitchFamily="34" charset="0"/>
              </a:rPr>
              <a:t>The </a:t>
            </a:r>
            <a:r>
              <a:rPr lang="en-US" altLang="zh-CN" dirty="0" smtClean="0">
                <a:latin typeface="Calibri" pitchFamily="34" charset="0"/>
                <a:cs typeface="Calibri" pitchFamily="34" charset="0"/>
              </a:rPr>
              <a:t>accuracy ratio using our DL based recognition method can be </a:t>
            </a:r>
            <a:r>
              <a:rPr lang="en-US" altLang="zh-CN" dirty="0" smtClean="0">
                <a:latin typeface="Calibri" pitchFamily="34" charset="0"/>
                <a:cs typeface="Calibri" pitchFamily="34" charset="0"/>
              </a:rPr>
              <a:t>improved.</a:t>
            </a:r>
            <a:endParaRPr lang="en-US" altLang="zh-CN" dirty="0" smtClean="0">
              <a:latin typeface="Calibri" pitchFamily="34" charset="0"/>
              <a:cs typeface="Calibri" pitchFamily="34" charset="0"/>
            </a:endParaRPr>
          </a:p>
          <a:p>
            <a:pPr lvl="0" algn="just">
              <a:buNone/>
            </a:pPr>
            <a:endParaRPr lang="en-US" altLang="zh-CN" dirty="0" smtClean="0">
              <a:latin typeface="Calibri" pitchFamily="34" charset="0"/>
              <a:cs typeface="Calibri" pitchFamily="34" charset="0"/>
            </a:endParaRPr>
          </a:p>
          <a:p>
            <a:pPr algn="just"/>
            <a:r>
              <a:rPr lang="en-US" altLang="zh-CN" dirty="0" smtClean="0">
                <a:latin typeface="Calibri" pitchFamily="34" charset="0"/>
                <a:cs typeface="Calibri" pitchFamily="34" charset="0"/>
              </a:rPr>
              <a:t>There are no restrictions on what methods may be used.</a:t>
            </a:r>
          </a:p>
          <a:p>
            <a:pPr algn="just">
              <a:buNone/>
            </a:pPr>
            <a:r>
              <a:rPr lang="en-US" altLang="zh-CN" dirty="0" smtClean="0">
                <a:latin typeface="Calibri" pitchFamily="34" charset="0"/>
                <a:cs typeface="Calibri" pitchFamily="34" charset="0"/>
              </a:rPr>
              <a:t>      Traditional or deep learning based methods are both accepted.</a:t>
            </a:r>
            <a:endParaRPr lang="zh-CN" altLang="en-US" dirty="0" smtClean="0">
              <a:latin typeface="Calibri" pitchFamily="34" charset="0"/>
              <a:cs typeface="Calibri" pitchFamily="34" charset="0"/>
            </a:endParaRPr>
          </a:p>
          <a:p>
            <a:pPr lvl="0" algn="just">
              <a:buNone/>
            </a:pPr>
            <a:endParaRPr lang="en-US" altLang="zh-CN" dirty="0" smtClean="0">
              <a:latin typeface="Calibri" pitchFamily="34" charset="0"/>
              <a:cs typeface="Calibri" pitchFamily="34" charset="0"/>
            </a:endParaRPr>
          </a:p>
        </p:txBody>
      </p:sp>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Materials</a:t>
            </a:r>
            <a:endParaRPr lang="zh-CN" altLang="en-US" dirty="0"/>
          </a:p>
        </p:txBody>
      </p:sp>
      <p:sp>
        <p:nvSpPr>
          <p:cNvPr id="3" name="内容占位符 2"/>
          <p:cNvSpPr>
            <a:spLocks noGrp="1"/>
          </p:cNvSpPr>
          <p:nvPr>
            <p:ph idx="1"/>
          </p:nvPr>
        </p:nvSpPr>
        <p:spPr>
          <a:xfrm>
            <a:off x="755576" y="1340768"/>
            <a:ext cx="7632848" cy="4176489"/>
          </a:xfrm>
        </p:spPr>
        <p:txBody>
          <a:bodyPr/>
          <a:lstStyle/>
          <a:p>
            <a:r>
              <a:rPr lang="en-US" altLang="zh-CN" dirty="0" smtClean="0">
                <a:latin typeface="Calibri" pitchFamily="34" charset="0"/>
                <a:cs typeface="Calibri" pitchFamily="34" charset="0"/>
              </a:rPr>
              <a:t>Images</a:t>
            </a:r>
          </a:p>
          <a:p>
            <a:pPr>
              <a:buFont typeface="Wingdings" panose="05000000000000000000" pitchFamily="2" charset="2"/>
              <a:buChar char="Ø"/>
            </a:pPr>
            <a:r>
              <a:rPr lang="en-US" altLang="zh-CN" dirty="0" smtClean="0">
                <a:latin typeface="Calibri" pitchFamily="34" charset="0"/>
                <a:cs typeface="Calibri" pitchFamily="34" charset="0"/>
              </a:rPr>
              <a:t>4000 </a:t>
            </a:r>
            <a:r>
              <a:rPr lang="en-US" altLang="zh-CN" dirty="0" smtClean="0">
                <a:latin typeface="Calibri" pitchFamily="34" charset="0"/>
                <a:cs typeface="Calibri" pitchFamily="34" charset="0"/>
              </a:rPr>
              <a:t>clear cropped LP images, photographed by IP Cameras in surveillance scenes. (for training if </a:t>
            </a:r>
            <a:r>
              <a:rPr lang="en-US" altLang="zh-CN" dirty="0" smtClean="0">
                <a:latin typeface="Calibri" pitchFamily="34" charset="0"/>
                <a:cs typeface="Calibri" pitchFamily="34" charset="0"/>
              </a:rPr>
              <a:t>necessary)</a:t>
            </a:r>
          </a:p>
          <a:p>
            <a:pPr>
              <a:buFont typeface="Wingdings" panose="05000000000000000000" pitchFamily="2" charset="2"/>
              <a:buChar char="Ø"/>
            </a:pPr>
            <a:r>
              <a:rPr lang="en-US" altLang="zh-CN" dirty="0" smtClean="0">
                <a:latin typeface="Calibri" pitchFamily="34" charset="0"/>
                <a:cs typeface="Calibri" pitchFamily="34" charset="0"/>
              </a:rPr>
              <a:t>100 </a:t>
            </a:r>
            <a:r>
              <a:rPr lang="en-US" altLang="zh-CN" dirty="0" smtClean="0">
                <a:latin typeface="Calibri" pitchFamily="34" charset="0"/>
                <a:cs typeface="Calibri" pitchFamily="34" charset="0"/>
              </a:rPr>
              <a:t>labeled blurred LP images, photographed by IP Cameras in surveillance scenes. (for test)</a:t>
            </a:r>
          </a:p>
          <a:p>
            <a:pPr marL="0" indent="0">
              <a:buNone/>
            </a:pPr>
            <a:endParaRPr lang="en-US" altLang="zh-CN" dirty="0" smtClean="0">
              <a:latin typeface="Calibri" pitchFamily="34" charset="0"/>
              <a:cs typeface="Calibri" pitchFamily="34" charset="0"/>
            </a:endParaRPr>
          </a:p>
          <a:p>
            <a:r>
              <a:rPr lang="en-US" altLang="zh-CN" dirty="0" smtClean="0">
                <a:latin typeface="Calibri" pitchFamily="34" charset="0"/>
                <a:cs typeface="Calibri" pitchFamily="34" charset="0"/>
              </a:rPr>
              <a:t>Software</a:t>
            </a:r>
          </a:p>
          <a:p>
            <a:pPr>
              <a:buFont typeface="Wingdings" panose="05000000000000000000" pitchFamily="2" charset="2"/>
              <a:buChar char="Ø"/>
            </a:pPr>
            <a:r>
              <a:rPr lang="en-US" altLang="zh-CN" dirty="0" smtClean="0">
                <a:latin typeface="Calibri" pitchFamily="34" charset="0"/>
                <a:cs typeface="Calibri" pitchFamily="34" charset="0"/>
              </a:rPr>
              <a:t>A </a:t>
            </a:r>
            <a:r>
              <a:rPr lang="en-US" altLang="zh-CN" dirty="0" smtClean="0">
                <a:latin typeface="Calibri" pitchFamily="34" charset="0"/>
                <a:cs typeface="Calibri" pitchFamily="34" charset="0"/>
              </a:rPr>
              <a:t>scoring software, which can output the accuracy rate of input LP images’ characters. (for self-verifying)</a:t>
            </a:r>
          </a:p>
          <a:p>
            <a:pPr>
              <a:buNone/>
            </a:pPr>
            <a:endParaRPr lang="en-US" altLang="zh-CN" dirty="0" smtClean="0">
              <a:latin typeface="Calibri" pitchFamily="34" charset="0"/>
              <a:cs typeface="Calibri" pitchFamily="34" charset="0"/>
            </a:endParaRPr>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t>Evaluation Method</a:t>
            </a:r>
            <a:endParaRPr lang="zh-CN" altLang="en-US" dirty="0"/>
          </a:p>
        </p:txBody>
      </p:sp>
      <p:sp>
        <p:nvSpPr>
          <p:cNvPr id="3" name="内容占位符 2"/>
          <p:cNvSpPr>
            <a:spLocks noGrp="1"/>
          </p:cNvSpPr>
          <p:nvPr>
            <p:ph idx="1"/>
          </p:nvPr>
        </p:nvSpPr>
        <p:spPr>
          <a:xfrm>
            <a:off x="539552" y="1124744"/>
            <a:ext cx="8136904" cy="4536504"/>
          </a:xfrm>
        </p:spPr>
        <p:txBody>
          <a:bodyPr/>
          <a:lstStyle/>
          <a:p>
            <a:r>
              <a:rPr lang="en-US" altLang="zh-CN" dirty="0" smtClean="0">
                <a:latin typeface="Calibri" pitchFamily="34" charset="0"/>
                <a:cs typeface="Calibri" pitchFamily="34" charset="0"/>
              </a:rPr>
              <a:t>Subjective </a:t>
            </a:r>
            <a:r>
              <a:rPr lang="en-US" altLang="zh-CN" dirty="0" smtClean="0">
                <a:latin typeface="Calibri" pitchFamily="34" charset="0"/>
                <a:cs typeface="Calibri" pitchFamily="34" charset="0"/>
              </a:rPr>
              <a:t>test: </a:t>
            </a:r>
            <a:r>
              <a:rPr lang="en-US" altLang="zh-CN" dirty="0">
                <a:latin typeface="Calibri" pitchFamily="34" charset="0"/>
                <a:cs typeface="Calibri" pitchFamily="34" charset="0"/>
              </a:rPr>
              <a:t>e</a:t>
            </a:r>
            <a:r>
              <a:rPr lang="en-US" altLang="zh-CN" dirty="0" smtClean="0">
                <a:latin typeface="Calibri" pitchFamily="34" charset="0"/>
                <a:cs typeface="Calibri" pitchFamily="34" charset="0"/>
              </a:rPr>
              <a:t>xperts </a:t>
            </a:r>
            <a:r>
              <a:rPr lang="en-US" altLang="zh-CN" dirty="0" smtClean="0">
                <a:latin typeface="Calibri" pitchFamily="34" charset="0"/>
                <a:cs typeface="Calibri" pitchFamily="34" charset="0"/>
              </a:rPr>
              <a:t>evaluate the image quality </a:t>
            </a:r>
            <a:r>
              <a:rPr lang="en-US" altLang="zh-CN" dirty="0" smtClean="0">
                <a:latin typeface="Calibri" pitchFamily="34" charset="0"/>
                <a:cs typeface="Calibri" pitchFamily="34" charset="0"/>
              </a:rPr>
              <a:t>after processed.</a:t>
            </a:r>
          </a:p>
          <a:p>
            <a:endParaRPr lang="en-US" altLang="zh-CN" dirty="0">
              <a:latin typeface="Calibri" pitchFamily="34" charset="0"/>
              <a:cs typeface="Calibri" pitchFamily="34" charset="0"/>
            </a:endParaRPr>
          </a:p>
          <a:p>
            <a:r>
              <a:rPr lang="en-US" altLang="zh-CN" dirty="0" smtClean="0">
                <a:latin typeface="Calibri" pitchFamily="34" charset="0"/>
                <a:cs typeface="Calibri" pitchFamily="34" charset="0"/>
              </a:rPr>
              <a:t>Objective</a:t>
            </a:r>
            <a:r>
              <a:rPr lang="en-US" altLang="zh-CN" dirty="0" smtClean="0">
                <a:latin typeface="Calibri" pitchFamily="34" charset="0"/>
                <a:cs typeface="Calibri" pitchFamily="34" charset="0"/>
              </a:rPr>
              <a:t> </a:t>
            </a:r>
            <a:r>
              <a:rPr lang="en-US" altLang="zh-CN" dirty="0" smtClean="0">
                <a:latin typeface="Calibri" pitchFamily="34" charset="0"/>
                <a:cs typeface="Calibri" pitchFamily="34" charset="0"/>
              </a:rPr>
              <a:t>test: we </a:t>
            </a:r>
            <a:r>
              <a:rPr lang="en-US" altLang="zh-CN" dirty="0" smtClean="0">
                <a:latin typeface="Calibri" pitchFamily="34" charset="0"/>
                <a:cs typeface="Calibri" pitchFamily="34" charset="0"/>
              </a:rPr>
              <a:t>will use </a:t>
            </a:r>
            <a:r>
              <a:rPr lang="en-US" altLang="zh-CN" dirty="0" smtClean="0">
                <a:latin typeface="Calibri" pitchFamily="34" charset="0"/>
                <a:cs typeface="Calibri" pitchFamily="34" charset="0"/>
              </a:rPr>
              <a:t>a </a:t>
            </a:r>
            <a:r>
              <a:rPr lang="en-US" altLang="zh-CN" dirty="0" smtClean="0">
                <a:latin typeface="Calibri" pitchFamily="34" charset="0"/>
                <a:cs typeface="Calibri" pitchFamily="34" charset="0"/>
              </a:rPr>
              <a:t>scoring </a:t>
            </a:r>
            <a:r>
              <a:rPr lang="en-US" altLang="zh-CN" dirty="0" smtClean="0">
                <a:latin typeface="Calibri" pitchFamily="34" charset="0"/>
                <a:cs typeface="Calibri" pitchFamily="34" charset="0"/>
              </a:rPr>
              <a:t>software (the same version will be given to participants) to evaluate the results. The higher accuracy rate, the higher score. </a:t>
            </a:r>
            <a:endParaRPr lang="en-US" altLang="zh-CN" dirty="0" smtClean="0">
              <a:latin typeface="Calibri" pitchFamily="34" charset="0"/>
              <a:cs typeface="Calibri" pitchFamily="34" charset="0"/>
            </a:endParaRPr>
          </a:p>
          <a:p>
            <a:endParaRPr lang="en-US" altLang="zh-CN" dirty="0" smtClean="0">
              <a:latin typeface="Calibri" pitchFamily="34" charset="0"/>
              <a:cs typeface="Calibri" pitchFamily="34" charset="0"/>
            </a:endParaRPr>
          </a:p>
          <a:p>
            <a:r>
              <a:rPr lang="en-US" altLang="zh-CN" dirty="0" smtClean="0">
                <a:latin typeface="Calibri" pitchFamily="34" charset="0"/>
                <a:cs typeface="Calibri" pitchFamily="34" charset="0"/>
              </a:rPr>
              <a:t>Final score: we </a:t>
            </a:r>
            <a:r>
              <a:rPr lang="en-US" altLang="zh-CN" dirty="0" smtClean="0">
                <a:latin typeface="Calibri" pitchFamily="34" charset="0"/>
                <a:cs typeface="Calibri" pitchFamily="34" charset="0"/>
              </a:rPr>
              <a:t>will determine the weights of each index and obtain a comprehensive evaluated score.</a:t>
            </a:r>
          </a:p>
          <a:p>
            <a:pPr marL="0" indent="447675">
              <a:buNone/>
            </a:pPr>
            <a:endParaRPr lang="en-US" altLang="zh-CN"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425</TotalTime>
  <Words>179</Words>
  <Application>Microsoft Office PowerPoint</Application>
  <PresentationFormat>On-screen Show (4:3)</PresentationFormat>
  <Paragraphs>46</Paragraphs>
  <Slides>9</Slides>
  <Notes>0</Notes>
  <HiddenSlides>0</HiddenSlides>
  <MMClips>0</MMClips>
  <ScaleCrop>false</ScaleCrop>
  <HeadingPairs>
    <vt:vector size="6" baseType="variant">
      <vt:variant>
        <vt:lpstr>Fonts Used</vt:lpstr>
      </vt:variant>
      <vt:variant>
        <vt:i4>11</vt:i4>
      </vt:variant>
      <vt:variant>
        <vt:lpstr>Theme</vt:lpstr>
      </vt:variant>
      <vt:variant>
        <vt:i4>9</vt:i4>
      </vt:variant>
      <vt:variant>
        <vt:lpstr>Slide Titles</vt:lpstr>
      </vt:variant>
      <vt:variant>
        <vt:i4>9</vt:i4>
      </vt:variant>
    </vt:vector>
  </HeadingPairs>
  <TitlesOfParts>
    <vt:vector size="29" baseType="lpstr">
      <vt:lpstr>FrutigerNext LT Bold</vt:lpstr>
      <vt:lpstr>FrutigerNext LT Medium</vt:lpstr>
      <vt:lpstr>FrutigerNext LT Regular</vt:lpstr>
      <vt:lpstr>ＭＳ Ｐゴシック</vt:lpstr>
      <vt:lpstr>ＭＳ Ｐゴシック</vt:lpstr>
      <vt:lpstr>黑体</vt:lpstr>
      <vt:lpstr>宋体</vt:lpstr>
      <vt:lpstr>华文细黑</vt:lpstr>
      <vt:lpstr>Arial</vt:lpstr>
      <vt:lpstr>Calibri</vt:lpstr>
      <vt:lpstr>Wingdings</vt:lpstr>
      <vt:lpstr>Blank</vt:lpstr>
      <vt:lpstr>1_主题1</vt:lpstr>
      <vt:lpstr>4_主题1</vt:lpstr>
      <vt:lpstr>5_主题1</vt:lpstr>
      <vt:lpstr>6_主题1</vt:lpstr>
      <vt:lpstr>7_主题1</vt:lpstr>
      <vt:lpstr>8_主题1</vt:lpstr>
      <vt:lpstr>9_主题1</vt:lpstr>
      <vt:lpstr>10_主题1</vt:lpstr>
      <vt:lpstr>2017 Image Deblurring Competition Description</vt:lpstr>
      <vt:lpstr>PowerPoint Presentation</vt:lpstr>
      <vt:lpstr>Background</vt:lpstr>
      <vt:lpstr>Input</vt:lpstr>
      <vt:lpstr>PowerPoint Presentation</vt:lpstr>
      <vt:lpstr>Goal</vt:lpstr>
      <vt:lpstr>Materials</vt:lpstr>
      <vt:lpstr>Evaluation Method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Deblur task description</dc:title>
  <dc:creator>caijia</dc:creator>
  <cp:lastModifiedBy>Wenqian Jiang</cp:lastModifiedBy>
  <cp:revision>90</cp:revision>
  <dcterms:created xsi:type="dcterms:W3CDTF">2011-12-01T07:18:24Z</dcterms:created>
  <dcterms:modified xsi:type="dcterms:W3CDTF">2017-10-13T16:09:25Z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(3)vIW31GCAGtQVM7PQZaa3CCoWMOvYp7EJKHkcJofr4uKqzpLt38Fa2Q0o7blCoCqQA/nfedUw
s+Y4c5Q2F9xG9jFZIZg0pOzVBpD7BCxnLG/fy/ZJ1zqhbBoR6stdKeMLpOgxyGz5V4Pfbz/w
x/IWx+xWli1FCiizHyH29CJn1E9eI//80LSfu21sk0/fCfQt0wUJ+eela7o9Q/XDSmA4EXrg
wiOeYkOho9kkHhmaQ+</vt:lpwstr>
  </property>
  <property fmtid="{D5CDD505-2E9C-101B-9397-08002B2CF9AE}" pid="7" name="_2015_ms_pID_7253431">
    <vt:lpwstr>RmSJ54ExxOraWqaVFtIjYeBFejuZf6CXFobLE1h+7hhbpPpzDuKn4U
aoVA4nyATNffTKNIutFe/ebQV7H0T7Hx8Hj5j47vbry08kymbSKc9pW3si4wpeW467gFhSwP
S+wcOgMyYlFDhf7Kb50CtkKKlaXY/hJVm83KzIq7IIhLsEYR+Ogu8Bg813chVqnkBFY640A0
BpKVXVHoH62+gkZRIlqY95iql0CFpEM3q0bD</vt:lpwstr>
  </property>
  <property fmtid="{D5CDD505-2E9C-101B-9397-08002B2CF9AE}" pid="8" name="_2015_ms_pID_7253432">
    <vt:lpwstr>vQ==</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1507910365</vt:lpwstr>
  </property>
</Properties>
</file>