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7" r:id="rId11"/>
    <p:sldId id="268" r:id="rId12"/>
    <p:sldId id="270" r:id="rId13"/>
    <p:sldId id="272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FF"/>
    <a:srgbClr val="223D3B"/>
    <a:srgbClr val="467E7A"/>
    <a:srgbClr val="414D4D"/>
    <a:srgbClr val="FFFFFF"/>
    <a:srgbClr val="000000"/>
    <a:srgbClr val="6600CC"/>
    <a:srgbClr val="A3A3A3"/>
    <a:srgbClr val="3E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92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15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9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991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201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01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764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63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195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8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49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61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atting.as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ngel.co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freelancer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.com/" TargetMode="External"/><Relationship Id="rId5" Type="http://schemas.openxmlformats.org/officeDocument/2006/relationships/hyperlink" Target="https://www.designhill.com" TargetMode="External"/><Relationship Id="rId4" Type="http://schemas.openxmlformats.org/officeDocument/2006/relationships/hyperlink" Target="http://www.upwork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twickdey/vscode-live-server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amieMason/374849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M%C3%A9tadonn%C3%A9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E22EDAF-5B6B-4EDA-874A-D2323A563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7093E9-0FF5-4C8A-87CA-1A77A8A8A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31B9EF-E1F9-40FE-9CC0-C4C5F7025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57049-EBE6-4D4A-9603-74419DBBE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4EC586-DBC6-420F-A910-59AC50AB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69FF4-72FA-43A1-83CF-57D096277A7F}"/>
              </a:ext>
            </a:extLst>
          </p:cNvPr>
          <p:cNvSpPr txBox="1"/>
          <p:nvPr/>
        </p:nvSpPr>
        <p:spPr>
          <a:xfrm>
            <a:off x="439947" y="598098"/>
            <a:ext cx="3720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onsolas"/>
              </a:rPr>
              <a:t>TIC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22034-30EA-4A4F-AD03-C64BBAC3458C}"/>
              </a:ext>
            </a:extLst>
          </p:cNvPr>
          <p:cNvSpPr txBox="1"/>
          <p:nvPr/>
        </p:nvSpPr>
        <p:spPr>
          <a:xfrm>
            <a:off x="8045570" y="598097"/>
            <a:ext cx="3692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F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aculté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de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cience de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izerte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E0C73-4B2D-4469-94A2-4B0BAD928B0E}"/>
              </a:ext>
            </a:extLst>
          </p:cNvPr>
          <p:cNvSpPr txBox="1"/>
          <p:nvPr/>
        </p:nvSpPr>
        <p:spPr>
          <a:xfrm>
            <a:off x="4249947" y="598098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D6E7F-0BD4-44E7-9A17-5EC6C2F96F7B}"/>
              </a:ext>
            </a:extLst>
          </p:cNvPr>
          <p:cNvSpPr txBox="1"/>
          <p:nvPr/>
        </p:nvSpPr>
        <p:spPr>
          <a:xfrm>
            <a:off x="439946" y="5946475"/>
            <a:ext cx="57480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D9A030"/>
                </a:solidFill>
                <a:latin typeface="Consolas"/>
              </a:rPr>
              <a:t>P</a:t>
            </a:r>
            <a:r>
              <a:rPr lang="fr-FR" dirty="0">
                <a:solidFill>
                  <a:srgbClr val="D9A030"/>
                </a:solidFill>
                <a:latin typeface="Consolas"/>
              </a:rPr>
              <a:t>roposé par : </a:t>
            </a:r>
            <a:r>
              <a:rPr lang="fr-FR" dirty="0" err="1">
                <a:solidFill>
                  <a:srgbClr val="D9A030"/>
                </a:solidFill>
                <a:latin typeface="Consolas"/>
              </a:rPr>
              <a:t>Dr.Azer</a:t>
            </a:r>
            <a:r>
              <a:rPr lang="fr-FR" dirty="0">
                <a:solidFill>
                  <a:srgbClr val="D9A030"/>
                </a:solidFill>
                <a:latin typeface="Consolas"/>
              </a:rPr>
              <a:t> Hasnaoui</a:t>
            </a:r>
            <a:endParaRPr lang="en-US" dirty="0">
              <a:solidFill>
                <a:srgbClr val="D9A030"/>
              </a:solidFill>
              <a:latin typeface="Consola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9EEB9F-13D8-4A04-BCA3-41266D95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8" y="1310396"/>
            <a:ext cx="11326482" cy="42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D20B9-0C68-4BF9-9258-2B0EE10A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47258-231A-457D-ACB9-111D71288F4B}"/>
              </a:ext>
            </a:extLst>
          </p:cNvPr>
          <p:cNvSpPr/>
          <p:nvPr/>
        </p:nvSpPr>
        <p:spPr>
          <a:xfrm>
            <a:off x="462949" y="599535"/>
            <a:ext cx="3680603" cy="632603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BB3E20-A2B7-44CB-936F-22422F048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338922"/>
              </p:ext>
            </p:extLst>
          </p:nvPr>
        </p:nvGraphicFramePr>
        <p:xfrm>
          <a:off x="819509" y="618226"/>
          <a:ext cx="29831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1800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Les Elements</a:t>
                      </a:r>
                      <a:r>
                        <a:rPr lang="en-US" sz="1800" b="1" i="0" u="none" strike="noStrike" kern="1200" noProof="0" dirty="0">
                          <a:solidFill>
                            <a:schemeClr val="bg1"/>
                          </a:solidFill>
                          <a:latin typeface="Consolas"/>
                        </a:rPr>
                        <a:t> </a:t>
                      </a:r>
                      <a:endParaRPr lang="en-US" sz="1800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AC8A25-A9B8-4135-8F47-30B514DCE4B4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5CE2E-77E8-4C1C-8A65-AA120BF79459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6AF32-62E3-444F-8870-23235643626A}"/>
              </a:ext>
            </a:extLst>
          </p:cNvPr>
          <p:cNvSpPr txBox="1"/>
          <p:nvPr/>
        </p:nvSpPr>
        <p:spPr>
          <a:xfrm>
            <a:off x="1417608" y="1388852"/>
            <a:ext cx="2743200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nsolas"/>
              </a:rPr>
              <a:t>Exemple sur VSCode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82B98-6A0D-45D8-98A5-1888D3CB1D9D}"/>
              </a:ext>
            </a:extLst>
          </p:cNvPr>
          <p:cNvSpPr/>
          <p:nvPr/>
        </p:nvSpPr>
        <p:spPr>
          <a:xfrm>
            <a:off x="516313" y="1489256"/>
            <a:ext cx="833887" cy="1869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58104-D57F-419A-942A-19BEDFD7AC34}"/>
              </a:ext>
            </a:extLst>
          </p:cNvPr>
          <p:cNvSpPr txBox="1"/>
          <p:nvPr/>
        </p:nvSpPr>
        <p:spPr>
          <a:xfrm>
            <a:off x="366263" y="2177810"/>
            <a:ext cx="377836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/>
              </a:rPr>
              <a:t>D</a:t>
            </a:r>
            <a:r>
              <a:rPr lang="en-US" dirty="0">
                <a:latin typeface="Consolas"/>
              </a:rPr>
              <a:t>e facon general, un element HTML est declare avec un tag ouvrant et un </a:t>
            </a:r>
            <a:r>
              <a:rPr lang="en-US">
                <a:latin typeface="Consolas"/>
              </a:rPr>
              <a:t>autre fermant, et s'ecrit de la facon suivante : </a:t>
            </a:r>
            <a:endParaRPr lang="en-US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&lt;tagname&gt;</a:t>
            </a:r>
            <a:r>
              <a:rPr lang="en-US">
                <a:latin typeface="Consolas"/>
                <a:ea typeface="+mn-lt"/>
                <a:cs typeface="+mn-lt"/>
              </a:rPr>
              <a:t>Contenus</a:t>
            </a:r>
            <a:r>
              <a:rPr lang="en-US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&lt;/tagname&gt;</a:t>
            </a:r>
            <a:endParaRPr lang="en-US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50E43-2BD3-4F99-A052-F8E22526CDE0}"/>
              </a:ext>
            </a:extLst>
          </p:cNvPr>
          <p:cNvSpPr txBox="1"/>
          <p:nvPr/>
        </p:nvSpPr>
        <p:spPr>
          <a:xfrm>
            <a:off x="366262" y="4449432"/>
            <a:ext cx="377836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Un tag est dit ouvert s'il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ya sont nom entre les &lt;&gt; et 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Fermant s'il existe / avant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son nom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exemple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ctr"/>
            <a:r>
              <a:rPr lang="en-US" b="1">
                <a:solidFill>
                  <a:schemeClr val="accent2"/>
                </a:solidFill>
                <a:latin typeface="Consolas"/>
              </a:rPr>
              <a:t>&lt;title&gt;</a:t>
            </a:r>
            <a:r>
              <a:rPr lang="en-US">
                <a:solidFill>
                  <a:srgbClr val="000000"/>
                </a:solidFill>
                <a:latin typeface="Consolas"/>
              </a:rPr>
              <a:t>Document</a:t>
            </a:r>
            <a:r>
              <a:rPr lang="en-US" b="1">
                <a:solidFill>
                  <a:schemeClr val="accent2"/>
                </a:solidFill>
                <a:latin typeface="Consolas"/>
              </a:rPr>
              <a:t>&lt;/title&gt;</a:t>
            </a:r>
            <a:endParaRPr lang="en-US" b="1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E73A4-D5C3-42D7-9F33-1D75FE9F5C50}"/>
              </a:ext>
            </a:extLst>
          </p:cNvPr>
          <p:cNvSpPr txBox="1"/>
          <p:nvPr/>
        </p:nvSpPr>
        <p:spPr>
          <a:xfrm>
            <a:off x="4363168" y="610677"/>
            <a:ext cx="3476447" cy="952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/>
              </a:rPr>
              <a:t>Il existe pour chaque </a:t>
            </a:r>
            <a:r>
              <a:rPr lang="en-US">
                <a:solidFill>
                  <a:srgbClr val="000000"/>
                </a:solidFill>
                <a:latin typeface="Consolas"/>
              </a:rPr>
              <a:t>element un tag bien specifique 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AEC83-00EA-4076-BC64-63A6E2EF1B89}"/>
              </a:ext>
            </a:extLst>
          </p:cNvPr>
          <p:cNvSpPr txBox="1"/>
          <p:nvPr/>
        </p:nvSpPr>
        <p:spPr>
          <a:xfrm>
            <a:off x="4363167" y="2249696"/>
            <a:ext cx="3476447" cy="175432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  <a:ea typeface="+mn-lt"/>
                <a:cs typeface="+mn-lt"/>
              </a:rPr>
              <a:t>&lt;h1&gt;Heading 1&lt;/h1&gt;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&lt;h2&gt;Heading 2&lt;/h2&gt;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&lt;h3&gt;Heading 3&lt;/h3&gt;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&lt;h4&gt;Heading 4&lt;/h4&gt;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&lt;h5&gt;Heading 5&lt;/h5&gt;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&lt;h6&gt;Heading 6&lt;/h6&gt;</a:t>
            </a:r>
            <a:endParaRPr lang="en-US">
              <a:latin typeface="Consolas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2F2FF88D-8BEE-4EDD-AE8E-AACC23ED0E2E}"/>
              </a:ext>
            </a:extLst>
          </p:cNvPr>
          <p:cNvSpPr txBox="1"/>
          <p:nvPr/>
        </p:nvSpPr>
        <p:spPr>
          <a:xfrm>
            <a:off x="4361369" y="1715937"/>
            <a:ext cx="3476447" cy="38370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Le heading</a:t>
            </a:r>
            <a:endParaRPr lang="en-US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B11CD3-B30C-453D-B056-A9113676BF7A}"/>
              </a:ext>
            </a:extLst>
          </p:cNvPr>
          <p:cNvSpPr txBox="1"/>
          <p:nvPr/>
        </p:nvSpPr>
        <p:spPr>
          <a:xfrm>
            <a:off x="4363167" y="4075620"/>
            <a:ext cx="3476447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Les heading sont definies avec h coler a un numero </a:t>
            </a:r>
            <a:r>
              <a:rPr lang="en-US">
                <a:solidFill>
                  <a:srgbClr val="000000"/>
                </a:solidFill>
                <a:latin typeface="Consolas"/>
              </a:rPr>
              <a:t>allant de 1 a 6. 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 chaque fois que le plus </a:t>
            </a:r>
            <a:r>
              <a:rPr lang="en-US">
                <a:solidFill>
                  <a:srgbClr val="000000"/>
                </a:solidFill>
                <a:latin typeface="Consolas"/>
              </a:rPr>
              <a:t>petit, le titre est plus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grand.</a:t>
            </a:r>
            <a:endParaRPr lang="en-US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B29C47C7-4153-46C8-9FD6-6C65E7F5E387}"/>
              </a:ext>
            </a:extLst>
          </p:cNvPr>
          <p:cNvSpPr txBox="1"/>
          <p:nvPr/>
        </p:nvSpPr>
        <p:spPr>
          <a:xfrm>
            <a:off x="4361368" y="6029144"/>
            <a:ext cx="3476447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Important : il nya pas de 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heading sans numero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F0BE0325-14C5-439E-B27B-55CF5EFD7242}"/>
              </a:ext>
            </a:extLst>
          </p:cNvPr>
          <p:cNvSpPr txBox="1"/>
          <p:nvPr/>
        </p:nvSpPr>
        <p:spPr>
          <a:xfrm>
            <a:off x="8142614" y="608880"/>
            <a:ext cx="3476447" cy="38370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  <a:latin typeface="Consolas"/>
              </a:rPr>
              <a:t>Les paragrgraghes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70384-3DF1-4284-A45A-824B718EE919}"/>
              </a:ext>
            </a:extLst>
          </p:cNvPr>
          <p:cNvSpPr txBox="1"/>
          <p:nvPr/>
        </p:nvSpPr>
        <p:spPr>
          <a:xfrm>
            <a:off x="8144412" y="1171393"/>
            <a:ext cx="347644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L'element paragraphe est definie par le tag &lt;p&gt; </a:t>
            </a:r>
            <a:r>
              <a:rPr lang="en-US" b="1">
                <a:latin typeface="Consolas"/>
              </a:rPr>
              <a:t>exp</a:t>
            </a:r>
            <a:endParaRPr lang="en-US" b="1" dirty="0">
              <a:latin typeface="Consola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D1B459-203B-4EA0-A6E4-2019358D705C}"/>
              </a:ext>
            </a:extLst>
          </p:cNvPr>
          <p:cNvSpPr txBox="1"/>
          <p:nvPr/>
        </p:nvSpPr>
        <p:spPr>
          <a:xfrm>
            <a:off x="8144412" y="1976526"/>
            <a:ext cx="347644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  <a:ea typeface="+mn-lt"/>
                <a:cs typeface="+mn-lt"/>
              </a:rPr>
              <a:t>&lt;p&gt;mon paragraghe&lt;/p&gt;</a:t>
            </a:r>
            <a:endParaRPr lang="en-US">
              <a:latin typeface="Consolas"/>
            </a:endParaRP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B1140F7F-3D7E-4D7A-8779-D0CFC12C853A}"/>
              </a:ext>
            </a:extLst>
          </p:cNvPr>
          <p:cNvSpPr txBox="1"/>
          <p:nvPr/>
        </p:nvSpPr>
        <p:spPr>
          <a:xfrm>
            <a:off x="8142614" y="2521068"/>
            <a:ext cx="1909315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  <a:latin typeface="Consolas"/>
              </a:rPr>
              <a:t>Loi de &lt;p&gt;</a:t>
            </a:r>
            <a:endParaRPr lang="en-US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76378-A6E6-43B1-AA0E-14BA1D3A81A8}"/>
              </a:ext>
            </a:extLst>
          </p:cNvPr>
          <p:cNvSpPr txBox="1"/>
          <p:nvPr/>
        </p:nvSpPr>
        <p:spPr>
          <a:xfrm>
            <a:off x="8144411" y="2997317"/>
            <a:ext cx="347644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&lt;br&gt; lines break </a:t>
            </a:r>
          </a:p>
          <a:p>
            <a:r>
              <a:rPr lang="en-US">
                <a:latin typeface="Consolas"/>
              </a:rPr>
              <a:t>Retour a la ligne, </a:t>
            </a:r>
            <a:r>
              <a:rPr lang="en-US" b="1">
                <a:latin typeface="Consolas"/>
              </a:rPr>
              <a:t>exp</a:t>
            </a:r>
            <a:endParaRPr lang="en-US" b="1" dirty="0">
              <a:latin typeface="Consola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071F55-307A-4A4D-9563-CDEA15F63587}"/>
              </a:ext>
            </a:extLst>
          </p:cNvPr>
          <p:cNvSpPr txBox="1"/>
          <p:nvPr/>
        </p:nvSpPr>
        <p:spPr>
          <a:xfrm>
            <a:off x="8144411" y="3701808"/>
            <a:ext cx="347644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  <a:ea typeface="+mn-lt"/>
                <a:cs typeface="+mn-lt"/>
              </a:rPr>
              <a:t>&lt;p&gt;mon paragraghe&lt;/p&gt;&lt;</a:t>
            </a:r>
            <a:r>
              <a:rPr lang="en-US">
                <a:latin typeface="Consolas"/>
              </a:rPr>
              <a:t>br&gt;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D0290-0D80-4059-BAA4-9E3647025CF7}"/>
              </a:ext>
            </a:extLst>
          </p:cNvPr>
          <p:cNvSpPr txBox="1"/>
          <p:nvPr/>
        </p:nvSpPr>
        <p:spPr>
          <a:xfrm>
            <a:off x="8144410" y="4248147"/>
            <a:ext cx="347644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&lt;hr&gt; ligne horizantal</a:t>
            </a:r>
            <a:endParaRPr lang="en-US" b="1" dirty="0">
              <a:latin typeface="Consola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32BA8F-729B-4887-8DCC-6B3F46165B13}"/>
              </a:ext>
            </a:extLst>
          </p:cNvPr>
          <p:cNvSpPr txBox="1"/>
          <p:nvPr/>
        </p:nvSpPr>
        <p:spPr>
          <a:xfrm>
            <a:off x="8158787" y="4679469"/>
            <a:ext cx="3476447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  <a:ea typeface="+mn-lt"/>
                <a:cs typeface="+mn-lt"/>
              </a:rPr>
              <a:t>&lt;p&gt;mon paragraghe&lt;/p&gt;</a:t>
            </a:r>
          </a:p>
          <a:p>
            <a:r>
              <a:rPr lang="en-US">
                <a:latin typeface="Consolas"/>
              </a:rPr>
              <a:t>   &lt;hr&gt;</a:t>
            </a:r>
            <a:endParaRPr lang="en-US" dirty="0">
              <a:latin typeface="Consola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D0D12D-B076-4A93-AA41-26E12C5A82CD}"/>
              </a:ext>
            </a:extLst>
          </p:cNvPr>
          <p:cNvSpPr txBox="1"/>
          <p:nvPr/>
        </p:nvSpPr>
        <p:spPr>
          <a:xfrm>
            <a:off x="8144411" y="5383958"/>
            <a:ext cx="3476447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&lt;pre&gt;&lt;/pre&gt; preformatted </a:t>
            </a:r>
            <a:r>
              <a:rPr lang="en-US">
                <a:latin typeface="Consolas"/>
              </a:rPr>
              <a:t>text, garde l'espace entre les lignes  </a:t>
            </a:r>
            <a:r>
              <a:rPr lang="en-US" b="1" dirty="0">
                <a:latin typeface="Consolas"/>
              </a:rPr>
              <a:t>exp</a:t>
            </a:r>
          </a:p>
        </p:txBody>
      </p:sp>
    </p:spTree>
    <p:extLst>
      <p:ext uri="{BB962C8B-B14F-4D97-AF65-F5344CB8AC3E}">
        <p14:creationId xmlns:p14="http://schemas.microsoft.com/office/powerpoint/2010/main" val="21199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9E71A7-BA64-441A-99A4-3EB389DAA8A4}"/>
              </a:ext>
            </a:extLst>
          </p:cNvPr>
          <p:cNvSpPr/>
          <p:nvPr/>
        </p:nvSpPr>
        <p:spPr>
          <a:xfrm>
            <a:off x="8131293" y="5602677"/>
            <a:ext cx="3479322" cy="934527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A7BF2-AC5D-4BF1-A093-A38E14F2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6952-8EC5-4838-A9B6-A2E1A78324DB}"/>
              </a:ext>
            </a:extLst>
          </p:cNvPr>
          <p:cNvSpPr txBox="1"/>
          <p:nvPr/>
        </p:nvSpPr>
        <p:spPr>
          <a:xfrm>
            <a:off x="524410" y="596299"/>
            <a:ext cx="3476447" cy="3693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ea typeface="+mn-lt"/>
                <a:cs typeface="+mn-lt"/>
              </a:rPr>
              <a:t>&lt;pre&gt;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  My Bonnie lies over the ocean.</a:t>
            </a:r>
            <a:br>
              <a:rPr lang="en-US" dirty="0">
                <a:latin typeface="Consolas"/>
                <a:ea typeface="+mn-lt"/>
                <a:cs typeface="+mn-lt"/>
              </a:rPr>
            </a:b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  My Bonnie lies over the sea.</a:t>
            </a:r>
            <a:br>
              <a:rPr lang="en-US" dirty="0">
                <a:latin typeface="Consolas"/>
                <a:ea typeface="+mn-lt"/>
                <a:cs typeface="+mn-lt"/>
              </a:rPr>
            </a:b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  My Bonnie lies over the ocean.</a:t>
            </a:r>
            <a:br>
              <a:rPr lang="en-US" dirty="0">
                <a:latin typeface="Consolas"/>
                <a:ea typeface="+mn-lt"/>
                <a:cs typeface="+mn-lt"/>
              </a:rPr>
            </a:b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  Oh, bring back my Bonnie to me.</a:t>
            </a:r>
            <a:br>
              <a:rPr lang="en-US" dirty="0">
                <a:latin typeface="Consolas"/>
                <a:ea typeface="+mn-lt"/>
                <a:cs typeface="+mn-lt"/>
              </a:rPr>
            </a:br>
            <a:r>
              <a:rPr lang="en-US">
                <a:latin typeface="Consolas"/>
                <a:ea typeface="+mn-lt"/>
                <a:cs typeface="+mn-lt"/>
              </a:rPr>
              <a:t>&lt;/pre&gt;</a:t>
            </a:r>
            <a:endParaRPr lang="en-US"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6F072-AC43-4E0E-B3B0-7B23E59465CC}"/>
              </a:ext>
            </a:extLst>
          </p:cNvPr>
          <p:cNvSpPr txBox="1"/>
          <p:nvPr/>
        </p:nvSpPr>
        <p:spPr>
          <a:xfrm>
            <a:off x="1101306" y="4293080"/>
            <a:ext cx="2973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2"/>
              </a:rPr>
              <a:t>https://www.w3schools.com</a:t>
            </a:r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20D3C928-6A46-41B4-BE7A-109AB9402D3D}"/>
              </a:ext>
            </a:extLst>
          </p:cNvPr>
          <p:cNvSpPr txBox="1"/>
          <p:nvPr/>
        </p:nvSpPr>
        <p:spPr>
          <a:xfrm>
            <a:off x="522614" y="4749560"/>
            <a:ext cx="3476447" cy="38370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Les Liens</a:t>
            </a:r>
            <a:endParaRPr lang="en-US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E495F-B190-4213-ABFA-9AC01E35EA87}"/>
              </a:ext>
            </a:extLst>
          </p:cNvPr>
          <p:cNvSpPr txBox="1"/>
          <p:nvPr/>
        </p:nvSpPr>
        <p:spPr>
          <a:xfrm>
            <a:off x="526211" y="138022"/>
            <a:ext cx="3490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9A030"/>
                </a:solidFill>
                <a:latin typeface="Consolas"/>
              </a:rPr>
              <a:t>HTML- Les Elements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35812-D311-46A2-AE9B-2B7A1525602D}"/>
              </a:ext>
            </a:extLst>
          </p:cNvPr>
          <p:cNvSpPr txBox="1"/>
          <p:nvPr/>
        </p:nvSpPr>
        <p:spPr>
          <a:xfrm>
            <a:off x="524412" y="5225808"/>
            <a:ext cx="3476447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Le tag &lt;a&gt; definie le lien hypertext, en general il a un attribut de href qui </a:t>
            </a:r>
            <a:r>
              <a:rPr lang="en-US">
                <a:latin typeface="Consolas"/>
              </a:rPr>
              <a:t>designe la reference </a:t>
            </a:r>
            <a:r>
              <a:rPr lang="en-US" b="1">
                <a:latin typeface="Consolas"/>
              </a:rPr>
              <a:t>exp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16B0C-4CA8-4BC8-976A-440BF6DE75AB}"/>
              </a:ext>
            </a:extLst>
          </p:cNvPr>
          <p:cNvSpPr txBox="1"/>
          <p:nvPr/>
        </p:nvSpPr>
        <p:spPr>
          <a:xfrm>
            <a:off x="4363166" y="596298"/>
            <a:ext cx="347644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  <a:ea typeface="+mn-lt"/>
                <a:cs typeface="+mn-lt"/>
              </a:rPr>
              <a:t>&lt;a href="URL"&gt;Liens&lt;/a&gt;</a:t>
            </a:r>
            <a:endParaRPr lang="en-US">
              <a:latin typeface="Consola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C57B9-3832-48E5-BEC8-0E0685E31914}"/>
              </a:ext>
            </a:extLst>
          </p:cNvPr>
          <p:cNvSpPr txBox="1"/>
          <p:nvPr/>
        </p:nvSpPr>
        <p:spPr>
          <a:xfrm>
            <a:off x="4363165" y="970109"/>
            <a:ext cx="3476447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ea typeface="+mn-lt"/>
                <a:cs typeface="+mn-lt"/>
              </a:rPr>
              <a:t>&lt;a href= </a:t>
            </a:r>
            <a:r>
              <a:rPr lang="en-US">
                <a:latin typeface="Consolas"/>
                <a:ea typeface="+mn-lt"/>
                <a:cs typeface="+mn-lt"/>
              </a:rPr>
              <a:t>"https://www.facebook.com"&gt;Liens&lt;/a&gt;</a:t>
            </a:r>
            <a:endParaRPr lang="en-US">
              <a:latin typeface="Consolas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A4486C7-9164-4233-B82E-84D7B84E0199}"/>
              </a:ext>
            </a:extLst>
          </p:cNvPr>
          <p:cNvSpPr txBox="1"/>
          <p:nvPr/>
        </p:nvSpPr>
        <p:spPr>
          <a:xfrm>
            <a:off x="4361368" y="1945975"/>
            <a:ext cx="3476447" cy="38370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Les Tables</a:t>
            </a:r>
            <a:endParaRPr lang="en-US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21251-2AD7-459F-A005-AD0637DEC227}"/>
              </a:ext>
            </a:extLst>
          </p:cNvPr>
          <p:cNvSpPr txBox="1"/>
          <p:nvPr/>
        </p:nvSpPr>
        <p:spPr>
          <a:xfrm>
            <a:off x="4363166" y="2393468"/>
            <a:ext cx="3476447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Les tables sont definie, par le tag &lt;table&gt;&lt;/table&gt;</a:t>
            </a:r>
            <a:endParaRPr lang="en-US" b="1">
              <a:latin typeface="Consolas"/>
            </a:endParaRPr>
          </a:p>
          <a:p>
            <a:r>
              <a:rPr lang="en-US">
                <a:latin typeface="Consolas"/>
              </a:rPr>
              <a:t>&lt;tr&gt;&lt;/tr&gt; tag pour les lignes</a:t>
            </a:r>
            <a:endParaRPr lang="en-US" dirty="0">
              <a:latin typeface="Consolas"/>
            </a:endParaRPr>
          </a:p>
          <a:p>
            <a:r>
              <a:rPr lang="en-US">
                <a:latin typeface="Consolas"/>
              </a:rPr>
              <a:t>&lt;th&gt;&lt;/th&gt; tag pour les colones</a:t>
            </a:r>
          </a:p>
          <a:p>
            <a:r>
              <a:rPr lang="en-US">
                <a:latin typeface="Consolas"/>
              </a:rPr>
              <a:t>&lt;td&gt;&lt;/td&gt; tag pour les celules </a:t>
            </a:r>
            <a:r>
              <a:rPr lang="en-US" b="1">
                <a:latin typeface="Consolas"/>
              </a:rPr>
              <a:t>exp</a:t>
            </a:r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80356-3B17-40C0-97B3-AE7B4512A5D8}"/>
              </a:ext>
            </a:extLst>
          </p:cNvPr>
          <p:cNvSpPr txBox="1"/>
          <p:nvPr/>
        </p:nvSpPr>
        <p:spPr>
          <a:xfrm>
            <a:off x="8134885" y="5614355"/>
            <a:ext cx="3476447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Autres liens Utiles: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https://www.w3schools.com/html/html_formatting.asp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5448D-405D-4CF5-B19F-D7D0E08037FB}"/>
              </a:ext>
            </a:extLst>
          </p:cNvPr>
          <p:cNvSpPr txBox="1"/>
          <p:nvPr/>
        </p:nvSpPr>
        <p:spPr>
          <a:xfrm>
            <a:off x="4363164" y="4823240"/>
            <a:ext cx="347644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&lt;/table&gt;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&lt;tr&gt;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   &lt;th&gt;Firstname&lt;/th&gt;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   &lt;th&gt;Lastname&lt;/th&gt;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&lt;/tr&gt;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&lt;tr&gt;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 &lt;td&gt;Jill&lt;/td&gt;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C5743-E6AC-413D-8E9A-CD4AF0647525}"/>
              </a:ext>
            </a:extLst>
          </p:cNvPr>
          <p:cNvSpPr txBox="1"/>
          <p:nvPr/>
        </p:nvSpPr>
        <p:spPr>
          <a:xfrm>
            <a:off x="8144410" y="596297"/>
            <a:ext cx="347644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&lt;td&gt;Smith&lt;/td&gt;</a:t>
            </a:r>
          </a:p>
          <a:p>
            <a:r>
              <a:rPr lang="en-US">
                <a:ea typeface="+mn-lt"/>
                <a:cs typeface="+mn-lt"/>
              </a:rPr>
              <a:t>&lt;/tr&gt;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 &lt;tr&gt;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   &lt;td&gt;Eve&lt;/td&gt;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   &lt;td&gt;Jackson&lt;/td&gt;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&lt;/tr&gt;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&lt;/table&gt;</a:t>
            </a:r>
            <a:endParaRPr lang="en-US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6FE457BC-2F1A-43BB-81DA-4E38DBF5BB4A}"/>
              </a:ext>
            </a:extLst>
          </p:cNvPr>
          <p:cNvSpPr txBox="1"/>
          <p:nvPr/>
        </p:nvSpPr>
        <p:spPr>
          <a:xfrm>
            <a:off x="8142613" y="3613748"/>
            <a:ext cx="3476447" cy="38370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Les Listes</a:t>
            </a:r>
            <a:endParaRPr lang="en-US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31171-5548-4103-B652-CE3B1E40A6CF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45A0FD-7FE4-47B7-96CD-9209F7D73362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9CD8E-F01B-429F-A466-BA65F9864CB8}"/>
              </a:ext>
            </a:extLst>
          </p:cNvPr>
          <p:cNvSpPr txBox="1"/>
          <p:nvPr/>
        </p:nvSpPr>
        <p:spPr>
          <a:xfrm>
            <a:off x="8144411" y="2623505"/>
            <a:ext cx="3476447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Les tables sont definie, par le tag &lt;table&gt;</a:t>
            </a:r>
            <a:endParaRPr lang="en-US" b="1">
              <a:latin typeface="Consolas"/>
            </a:endParaRPr>
          </a:p>
          <a:p>
            <a:endParaRPr lang="en-US" dirty="0">
              <a:latin typeface="Consola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7442A4-0B27-437C-ADA9-9BD5625C1A7A}"/>
              </a:ext>
            </a:extLst>
          </p:cNvPr>
          <p:cNvSpPr txBox="1"/>
          <p:nvPr/>
        </p:nvSpPr>
        <p:spPr>
          <a:xfrm>
            <a:off x="8144410" y="4018109"/>
            <a:ext cx="347644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Il ya en generale 2 types </a:t>
            </a:r>
            <a:r>
              <a:rPr lang="en-US">
                <a:latin typeface="Consolas"/>
              </a:rPr>
              <a:t>de listes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</a:rPr>
              <a:t>Liste avec un ordre &lt;ol&gt;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</a:rPr>
              <a:t>Liste sans ordre &lt;ul&gt;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184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F821F-40A7-4961-B1F3-940CFCA9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69CAB-237C-45DF-BBB6-894E82C9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3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193CB9-2A99-4C9E-8C3B-64E206C65F6D}"/>
              </a:ext>
            </a:extLst>
          </p:cNvPr>
          <p:cNvSpPr/>
          <p:nvPr/>
        </p:nvSpPr>
        <p:spPr>
          <a:xfrm>
            <a:off x="419819" y="2698629"/>
            <a:ext cx="3709357" cy="40904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49DA9E1-41DF-4594-BEA6-15A345441CDF}"/>
              </a:ext>
            </a:extLst>
          </p:cNvPr>
          <p:cNvSpPr txBox="1"/>
          <p:nvPr/>
        </p:nvSpPr>
        <p:spPr>
          <a:xfrm>
            <a:off x="943155" y="2840967"/>
            <a:ext cx="3720861" cy="48013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Syntax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Sectors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Units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Variables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Properties :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Colors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Background 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margin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Padding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outline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fonts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Z-index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6075FD-5B1D-4F2D-93DB-39AF374674CB}"/>
              </a:ext>
            </a:extLst>
          </p:cNvPr>
          <p:cNvSpPr/>
          <p:nvPr/>
        </p:nvSpPr>
        <p:spPr>
          <a:xfrm>
            <a:off x="4244195" y="642667"/>
            <a:ext cx="3709357" cy="3708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640E6CF-C948-441B-BA45-72BA6532F40C}"/>
              </a:ext>
            </a:extLst>
          </p:cNvPr>
          <p:cNvSpPr txBox="1"/>
          <p:nvPr/>
        </p:nvSpPr>
        <p:spPr>
          <a:xfrm>
            <a:off x="4249946" y="741873"/>
            <a:ext cx="3720861" cy="31393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overflow 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ID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Display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flexbox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grid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CSS functions: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Cal()/max()/min()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Hover, before, after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Media query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Animations 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51A39-856E-4429-B6A6-C0E5C7A1C829}"/>
              </a:ext>
            </a:extLst>
          </p:cNvPr>
          <p:cNvSpPr/>
          <p:nvPr/>
        </p:nvSpPr>
        <p:spPr>
          <a:xfrm>
            <a:off x="434195" y="728932"/>
            <a:ext cx="3680603" cy="1840300"/>
          </a:xfrm>
          <a:prstGeom prst="rect">
            <a:avLst/>
          </a:prstGeom>
          <a:solidFill>
            <a:srgbClr val="223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D2CFA9F-330D-400B-8BE9-78B9C6C44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949141"/>
              </p:ext>
            </p:extLst>
          </p:nvPr>
        </p:nvGraphicFramePr>
        <p:xfrm>
          <a:off x="819509" y="747623"/>
          <a:ext cx="298314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>
                    <a:solidFill>
                      <a:srgbClr val="223D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JS (ES5 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au ES6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53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D768A1-FFDB-410C-A56C-D346F7962E77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DB2DE9-8EDB-454A-A754-56A9A505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7AAD6-8825-4439-BB56-98FC8FFB25BA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D0290-58E4-4A4E-97F7-B0D760B35A9C}"/>
              </a:ext>
            </a:extLst>
          </p:cNvPr>
          <p:cNvSpPr txBox="1"/>
          <p:nvPr/>
        </p:nvSpPr>
        <p:spPr>
          <a:xfrm>
            <a:off x="8076091" y="642667"/>
            <a:ext cx="358571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fr-FR" sz="1500" dirty="0">
                <a:latin typeface="Consolas"/>
              </a:rPr>
              <a:t>Le sélecteur pointe vers l'élément HTML que vous souhaitez styliser.</a:t>
            </a:r>
          </a:p>
          <a:p>
            <a:endParaRPr lang="fr-FR" sz="1500" dirty="0">
              <a:latin typeface="Consolas"/>
            </a:endParaRPr>
          </a:p>
          <a:p>
            <a:pPr indent="-285750">
              <a:buFont typeface="Arial"/>
              <a:buChar char="•"/>
            </a:pPr>
            <a:r>
              <a:rPr lang="fr-FR" sz="1500" dirty="0">
                <a:latin typeface="Consolas"/>
              </a:rPr>
              <a:t>Le bloc de déclaration contient une ou plusieurs déclarations séparées par des points-virgules.</a:t>
            </a:r>
          </a:p>
          <a:p>
            <a:endParaRPr lang="fr-FR" sz="1500" dirty="0">
              <a:latin typeface="Consolas"/>
            </a:endParaRPr>
          </a:p>
          <a:p>
            <a:pPr indent="-285750">
              <a:buFont typeface="Arial"/>
              <a:buChar char="•"/>
            </a:pPr>
            <a:r>
              <a:rPr lang="fr-FR" sz="1500" dirty="0">
                <a:latin typeface="Consolas"/>
              </a:rPr>
              <a:t>Chaque déclaration comprend un nom de propriété CSS et une valeur, séparés par deux points.</a:t>
            </a:r>
          </a:p>
          <a:p>
            <a:endParaRPr lang="fr-FR" sz="1500" dirty="0">
              <a:latin typeface="Consolas"/>
            </a:endParaRPr>
          </a:p>
          <a:p>
            <a:pPr indent="-285750">
              <a:buFont typeface="Arial"/>
              <a:buChar char="•"/>
            </a:pPr>
            <a:r>
              <a:rPr lang="fr-FR" sz="1500" dirty="0">
                <a:latin typeface="Consolas"/>
              </a:rPr>
              <a:t>Plusieurs déclarations CSS sont séparées par des points-virgules et les blocs de déclaration sont entourés d'accolades.</a:t>
            </a:r>
            <a:endParaRPr lang="en-US" sz="1500" dirty="0">
              <a:latin typeface="Consolas"/>
            </a:endParaRP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1910678A-651A-40F5-8D05-92A271C4A0C7}"/>
              </a:ext>
            </a:extLst>
          </p:cNvPr>
          <p:cNvSpPr txBox="1"/>
          <p:nvPr/>
        </p:nvSpPr>
        <p:spPr>
          <a:xfrm>
            <a:off x="4249946" y="4474432"/>
            <a:ext cx="37208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Syntax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D198D5-2D8D-4D22-A241-DE62487A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50" y="4944329"/>
            <a:ext cx="3701221" cy="1479585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94FD2853-DCE2-4934-AE03-5F0D0D374524}"/>
              </a:ext>
            </a:extLst>
          </p:cNvPr>
          <p:cNvSpPr txBox="1"/>
          <p:nvPr/>
        </p:nvSpPr>
        <p:spPr>
          <a:xfrm>
            <a:off x="8437418" y="5463879"/>
            <a:ext cx="3213992" cy="830997"/>
          </a:xfrm>
          <a:prstGeom prst="rect">
            <a:avLst/>
          </a:prstGeom>
          <a:solidFill>
            <a:srgbClr val="6600FF">
              <a:alpha val="49804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ea typeface="+mn-lt"/>
                <a:cs typeface="+mn-lt"/>
              </a:rPr>
              <a:t>p {</a:t>
            </a:r>
          </a:p>
          <a:p>
            <a:pPr lvl="1"/>
            <a:r>
              <a:rPr lang="fr-FR" sz="1600" dirty="0">
                <a:ea typeface="+mn-lt"/>
                <a:cs typeface="+mn-lt"/>
              </a:rPr>
              <a:t>  </a:t>
            </a:r>
            <a:r>
              <a:rPr lang="fr-FR" sz="1600" dirty="0" err="1">
                <a:ea typeface="+mn-lt"/>
                <a:cs typeface="+mn-lt"/>
              </a:rPr>
              <a:t>color</a:t>
            </a:r>
            <a:r>
              <a:rPr lang="fr-FR" sz="1600" dirty="0">
                <a:ea typeface="+mn-lt"/>
                <a:cs typeface="+mn-lt"/>
              </a:rPr>
              <a:t>: red;</a:t>
            </a:r>
          </a:p>
          <a:p>
            <a:pPr lvl="1"/>
            <a:r>
              <a:rPr lang="fr-FR" sz="1600" dirty="0">
                <a:ea typeface="+mn-lt"/>
                <a:cs typeface="+mn-lt"/>
              </a:rPr>
              <a:t>}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1A0D83FD-8E36-4100-88A4-D43DAD88B854}"/>
              </a:ext>
            </a:extLst>
          </p:cNvPr>
          <p:cNvSpPr txBox="1"/>
          <p:nvPr/>
        </p:nvSpPr>
        <p:spPr>
          <a:xfrm>
            <a:off x="8072145" y="5019022"/>
            <a:ext cx="347644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421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A7BF2-AC5D-4BF1-A093-A38E14F2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E495F-B190-4213-ABFA-9AC01E35EA87}"/>
              </a:ext>
            </a:extLst>
          </p:cNvPr>
          <p:cNvSpPr txBox="1"/>
          <p:nvPr/>
        </p:nvSpPr>
        <p:spPr>
          <a:xfrm>
            <a:off x="526211" y="138022"/>
            <a:ext cx="3490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D9A030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D9A030"/>
                </a:solidFill>
                <a:latin typeface="Consolas"/>
              </a:rPr>
              <a:t> Les Elements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35812-D311-46A2-AE9B-2B7A1525602D}"/>
              </a:ext>
            </a:extLst>
          </p:cNvPr>
          <p:cNvSpPr txBox="1"/>
          <p:nvPr/>
        </p:nvSpPr>
        <p:spPr>
          <a:xfrm>
            <a:off x="522614" y="3912949"/>
            <a:ext cx="7312131" cy="26314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Consolas"/>
              </a:rPr>
              <a:t>Le sélecteur d'id utilise l'attribut id d'un élément HTML pour sélectionner un élément spécifique.</a:t>
            </a:r>
          </a:p>
          <a:p>
            <a:endParaRPr lang="fr-FR" sz="15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Consolas"/>
              </a:rPr>
              <a:t>L'identifiant d'un élément est unique dans une page, donc le sélecteur d'identifiant est utilisé pour sélectionner un élément unique !</a:t>
            </a:r>
          </a:p>
          <a:p>
            <a:endParaRPr lang="fr-FR" sz="15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Consolas"/>
              </a:rPr>
              <a:t>Pour sélectionner un élément avec un identifiant spécifique, écrivez un caractère dièse (#), suivi de l'identifiant de l'élément.</a:t>
            </a:r>
            <a:endParaRPr lang="en-US" sz="1500" dirty="0">
              <a:latin typeface="Consolas"/>
            </a:endParaRPr>
          </a:p>
          <a:p>
            <a:endParaRPr lang="en-US" sz="1500" dirty="0">
              <a:latin typeface="Consola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C5743-E6AC-413D-8E9A-CD4AF0647525}"/>
              </a:ext>
            </a:extLst>
          </p:cNvPr>
          <p:cNvSpPr txBox="1"/>
          <p:nvPr/>
        </p:nvSpPr>
        <p:spPr>
          <a:xfrm>
            <a:off x="8514490" y="1048628"/>
            <a:ext cx="258173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#id1 {</a:t>
            </a:r>
          </a:p>
          <a:p>
            <a:pPr lvl="1"/>
            <a:r>
              <a:rPr lang="es-ES" dirty="0"/>
              <a:t>  text-align: center;</a:t>
            </a:r>
          </a:p>
          <a:p>
            <a:pPr lvl="1"/>
            <a:r>
              <a:rPr lang="es-ES" dirty="0"/>
              <a:t>  color: red;</a:t>
            </a:r>
          </a:p>
          <a:p>
            <a:r>
              <a:rPr lang="es-ES" dirty="0"/>
              <a:t>}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31171-5548-4103-B652-CE3B1E40A6CF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45A0FD-7FE4-47B7-96CD-9209F7D73362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9CD8E-F01B-429F-A466-BA65F9864CB8}"/>
              </a:ext>
            </a:extLst>
          </p:cNvPr>
          <p:cNvSpPr txBox="1"/>
          <p:nvPr/>
        </p:nvSpPr>
        <p:spPr>
          <a:xfrm>
            <a:off x="8131293" y="3666499"/>
            <a:ext cx="347644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Example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60CDB738-1502-4A76-8DCF-AA6818CE3360}"/>
              </a:ext>
            </a:extLst>
          </p:cNvPr>
          <p:cNvSpPr txBox="1"/>
          <p:nvPr/>
        </p:nvSpPr>
        <p:spPr>
          <a:xfrm>
            <a:off x="445959" y="623877"/>
            <a:ext cx="370001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Sectors 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DB1A03-8D44-4D8A-984C-8543466A7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4" y="1064576"/>
            <a:ext cx="7388164" cy="2848373"/>
          </a:xfrm>
          <a:prstGeom prst="rect">
            <a:avLst/>
          </a:prstGeom>
        </p:spPr>
      </p:pic>
      <p:sp>
        <p:nvSpPr>
          <p:cNvPr id="27" name="TextBox 13">
            <a:extLst>
              <a:ext uri="{FF2B5EF4-FFF2-40B4-BE49-F238E27FC236}">
                <a16:creationId xmlns:a16="http://schemas.microsoft.com/office/drawing/2014/main" id="{55A6C377-F031-430C-9C39-FCE415BDCAA8}"/>
              </a:ext>
            </a:extLst>
          </p:cNvPr>
          <p:cNvSpPr txBox="1"/>
          <p:nvPr/>
        </p:nvSpPr>
        <p:spPr>
          <a:xfrm>
            <a:off x="8131293" y="2383853"/>
            <a:ext cx="3476447" cy="1246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Consolas"/>
              </a:rPr>
              <a:t>Pour sélectionner des éléments avec une classe spécifique, écrivez un point (.) suivi du nom de la classe.</a:t>
            </a:r>
            <a:endParaRPr lang="en-US" sz="1500" dirty="0">
              <a:latin typeface="Consolas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F72DB7ED-52A4-43D4-8F2E-060F4E831D49}"/>
              </a:ext>
            </a:extLst>
          </p:cNvPr>
          <p:cNvSpPr txBox="1"/>
          <p:nvPr/>
        </p:nvSpPr>
        <p:spPr>
          <a:xfrm>
            <a:off x="8514490" y="4090415"/>
            <a:ext cx="258173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class</a:t>
            </a:r>
            <a:r>
              <a:rPr lang="es-ES" dirty="0"/>
              <a:t> {</a:t>
            </a:r>
          </a:p>
          <a:p>
            <a:pPr lvl="1"/>
            <a:r>
              <a:rPr lang="es-ES" dirty="0"/>
              <a:t>  text-align: center;</a:t>
            </a:r>
          </a:p>
          <a:p>
            <a:pPr lvl="1"/>
            <a:r>
              <a:rPr lang="es-ES" dirty="0"/>
              <a:t>  color: red;</a:t>
            </a:r>
          </a:p>
          <a:p>
            <a:r>
              <a:rPr lang="es-ES" dirty="0"/>
              <a:t>}</a:t>
            </a:r>
            <a:endParaRPr lang="en-US" dirty="0"/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6A5D670C-64F5-4D95-BB74-EEBD138C152A}"/>
              </a:ext>
            </a:extLst>
          </p:cNvPr>
          <p:cNvSpPr txBox="1"/>
          <p:nvPr/>
        </p:nvSpPr>
        <p:spPr>
          <a:xfrm>
            <a:off x="8128413" y="624096"/>
            <a:ext cx="347644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Example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BDA83B84-418D-4893-924C-2390DD0CBBF5}"/>
              </a:ext>
            </a:extLst>
          </p:cNvPr>
          <p:cNvSpPr txBox="1"/>
          <p:nvPr/>
        </p:nvSpPr>
        <p:spPr>
          <a:xfrm>
            <a:off x="8128413" y="5359981"/>
            <a:ext cx="3156115" cy="1246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Consolas"/>
              </a:rPr>
              <a:t>Vous pouvez également spécifier que seuls des éléments HTML spécifiques doivent être affectés par une classe.</a:t>
            </a:r>
            <a:endParaRPr lang="en-US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181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7B37AC7-3ACB-44A1-9EC6-6863C7AC1F13}"/>
              </a:ext>
            </a:extLst>
          </p:cNvPr>
          <p:cNvSpPr txBox="1"/>
          <p:nvPr/>
        </p:nvSpPr>
        <p:spPr>
          <a:xfrm>
            <a:off x="445959" y="61212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Units 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4384E0-E75D-4C76-AAB7-C2FA5A76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8" y="4613564"/>
            <a:ext cx="3689623" cy="21375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399BDD-9D0C-4902-94BF-ED59A12CB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68" y="539383"/>
            <a:ext cx="7148173" cy="4353533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9C1DD682-A2FB-4504-ABBD-30419978D78D}"/>
              </a:ext>
            </a:extLst>
          </p:cNvPr>
          <p:cNvSpPr txBox="1"/>
          <p:nvPr/>
        </p:nvSpPr>
        <p:spPr>
          <a:xfrm>
            <a:off x="445959" y="1187887"/>
            <a:ext cx="3689623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unités de longueur absolue sont fixes et une longueur exprimée dans l'une d'entre elles apparaîtra exactement comme cette taille.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unités de longueur absolue ne sont pas recommandées pour une utilisation à l'écran, car les tailles d'écran varient énormément. Cependant, ils peuvent être utilisés si le support de sortie est connu, comme pour la mise en page d'impression.</a:t>
            </a:r>
            <a:endParaRPr lang="en-US" sz="1400" dirty="0">
              <a:latin typeface="Consola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62D9C17-F7EF-4619-9E35-99DD2FEDE287}"/>
              </a:ext>
            </a:extLst>
          </p:cNvPr>
          <p:cNvSpPr txBox="1"/>
          <p:nvPr/>
        </p:nvSpPr>
        <p:spPr>
          <a:xfrm>
            <a:off x="4597869" y="4944482"/>
            <a:ext cx="3122576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Relative length units specify a length relative to another length property. Relative length units scales better between different rendering mediums.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7AE0A562-A2A6-4440-8D0E-4F3DEF54B63D}"/>
              </a:ext>
            </a:extLst>
          </p:cNvPr>
          <p:cNvSpPr txBox="1"/>
          <p:nvPr/>
        </p:nvSpPr>
        <p:spPr>
          <a:xfrm>
            <a:off x="7839832" y="4944482"/>
            <a:ext cx="3476447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4A9A6ED-3FDE-4DF1-9A62-E359AAE5163E}"/>
              </a:ext>
            </a:extLst>
          </p:cNvPr>
          <p:cNvSpPr txBox="1"/>
          <p:nvPr/>
        </p:nvSpPr>
        <p:spPr>
          <a:xfrm>
            <a:off x="8071458" y="5365380"/>
            <a:ext cx="213582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/>
              <a:t>h1 {</a:t>
            </a:r>
          </a:p>
          <a:p>
            <a:r>
              <a:rPr lang="es-ES" sz="1600" dirty="0"/>
              <a:t>  font-size: 60px;</a:t>
            </a:r>
          </a:p>
          <a:p>
            <a:r>
              <a:rPr lang="es-E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100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7B37AC7-3ACB-44A1-9EC6-6863C7AC1F13}"/>
              </a:ext>
            </a:extLst>
          </p:cNvPr>
          <p:cNvSpPr txBox="1"/>
          <p:nvPr/>
        </p:nvSpPr>
        <p:spPr>
          <a:xfrm>
            <a:off x="445959" y="61212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Variables </a:t>
            </a:r>
            <a:endParaRPr lang="en-US" dirty="0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9C1DD682-A2FB-4504-ABBD-30419978D78D}"/>
              </a:ext>
            </a:extLst>
          </p:cNvPr>
          <p:cNvSpPr txBox="1"/>
          <p:nvPr/>
        </p:nvSpPr>
        <p:spPr>
          <a:xfrm>
            <a:off x="445952" y="4823476"/>
            <a:ext cx="3689623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fonction CSS var() peut être utilisée pour insérer la valeur d'une propriété personnalisée (parfois appelée "variable CSS") au lieu de n'importe quelle partie d'une valeur d'une autre propriété.</a:t>
            </a:r>
            <a:endParaRPr lang="en-US" sz="1400" dirty="0">
              <a:latin typeface="Consola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62D9C17-F7EF-4619-9E35-99DD2FEDE287}"/>
              </a:ext>
            </a:extLst>
          </p:cNvPr>
          <p:cNvSpPr txBox="1"/>
          <p:nvPr/>
        </p:nvSpPr>
        <p:spPr>
          <a:xfrm>
            <a:off x="8071458" y="1173293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couleurs sont spécifiées à l'aide de noms de couleurs prédéfinis ou de valeurs RVB, HEX, HSL, RGBA, HSLA.</a:t>
            </a:r>
            <a:endParaRPr lang="en-US" sz="1400" dirty="0">
              <a:latin typeface="Consolas"/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7AE0A562-A2A6-4440-8D0E-4F3DEF54B63D}"/>
              </a:ext>
            </a:extLst>
          </p:cNvPr>
          <p:cNvSpPr txBox="1"/>
          <p:nvPr/>
        </p:nvSpPr>
        <p:spPr>
          <a:xfrm>
            <a:off x="445951" y="2580475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4A9A6ED-3FDE-4DF1-9A62-E359AAE5163E}"/>
              </a:ext>
            </a:extLst>
          </p:cNvPr>
          <p:cNvSpPr txBox="1"/>
          <p:nvPr/>
        </p:nvSpPr>
        <p:spPr>
          <a:xfrm>
            <a:off x="8071458" y="5848212"/>
            <a:ext cx="36745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hlinkClick r:id="rId2"/>
              </a:rPr>
              <a:t>https://www.w3schools.com/colors/colors_names.asp</a:t>
            </a:r>
            <a:endParaRPr lang="en-US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50A614-0C5B-4E84-A93F-B76E4FCE0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1" y="2987501"/>
            <a:ext cx="3689623" cy="1428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BCEE75-A797-4ABC-BB9E-58B712760E28}"/>
              </a:ext>
            </a:extLst>
          </p:cNvPr>
          <p:cNvSpPr txBox="1"/>
          <p:nvPr/>
        </p:nvSpPr>
        <p:spPr>
          <a:xfrm>
            <a:off x="445954" y="1056556"/>
            <a:ext cx="368962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Toutes les déclarations de variables se fonts dans le secteur root et commence par:</a:t>
            </a:r>
          </a:p>
          <a:p>
            <a:pPr lvl="1"/>
            <a:r>
              <a:rPr lang="fr-FR" sz="1400" dirty="0">
                <a:latin typeface="Consolas"/>
              </a:rPr>
              <a:t> « -- » suivies de la propriété (personnalisée) et sa valeur </a:t>
            </a:r>
            <a:endParaRPr lang="en-US" sz="1400" dirty="0">
              <a:latin typeface="Consolas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8E3504EC-D7E5-46B8-84BE-5D3826F9EB06}"/>
              </a:ext>
            </a:extLst>
          </p:cNvPr>
          <p:cNvSpPr txBox="1"/>
          <p:nvPr/>
        </p:nvSpPr>
        <p:spPr>
          <a:xfrm>
            <a:off x="4251188" y="687224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8B7F397-CA66-4EE9-A39A-783676871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87" y="1199043"/>
            <a:ext cx="3689623" cy="1428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B77FD4-A70D-4BCF-AC9F-74C42739A0C8}"/>
              </a:ext>
            </a:extLst>
          </p:cNvPr>
          <p:cNvSpPr/>
          <p:nvPr/>
        </p:nvSpPr>
        <p:spPr>
          <a:xfrm>
            <a:off x="4251187" y="2698630"/>
            <a:ext cx="3709357" cy="40904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87A4B562-4D08-41A4-BAC3-BE9C0A544752}"/>
              </a:ext>
            </a:extLst>
          </p:cNvPr>
          <p:cNvSpPr txBox="1"/>
          <p:nvPr/>
        </p:nvSpPr>
        <p:spPr>
          <a:xfrm>
            <a:off x="4681005" y="2818721"/>
            <a:ext cx="3720861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Properties : </a:t>
            </a:r>
          </a:p>
          <a:p>
            <a:pPr marL="742950" lvl="1" indent="-285750">
              <a:buFont typeface="Arial"/>
              <a:buChar char="•"/>
            </a:pPr>
            <a:endParaRPr lang="en-US" b="1" dirty="0">
              <a:solidFill>
                <a:schemeClr val="bg1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Colors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Background 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margin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Padding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outline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fonts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Z-index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F8D69-BB2F-4C3E-94FA-71278776DBC8}"/>
              </a:ext>
            </a:extLst>
          </p:cNvPr>
          <p:cNvSpPr txBox="1"/>
          <p:nvPr/>
        </p:nvSpPr>
        <p:spPr>
          <a:xfrm>
            <a:off x="4270921" y="2850042"/>
            <a:ext cx="3689623" cy="369332"/>
          </a:xfrm>
          <a:prstGeom prst="rect">
            <a:avLst/>
          </a:prstGeom>
          <a:solidFill>
            <a:srgbClr val="467E7A">
              <a:alpha val="20000"/>
            </a:srgb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E1BB1EDB-3076-4BAF-BF1D-B9713F42BB1D}"/>
              </a:ext>
            </a:extLst>
          </p:cNvPr>
          <p:cNvSpPr txBox="1"/>
          <p:nvPr/>
        </p:nvSpPr>
        <p:spPr>
          <a:xfrm>
            <a:off x="8056417" y="661623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colors </a:t>
            </a:r>
            <a:endParaRPr lang="en-US" dirty="0"/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FB493B0-767B-4FB6-BD06-3DF8A4C89467}"/>
              </a:ext>
            </a:extLst>
          </p:cNvPr>
          <p:cNvSpPr txBox="1"/>
          <p:nvPr/>
        </p:nvSpPr>
        <p:spPr>
          <a:xfrm>
            <a:off x="8071458" y="2329298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Color names </a:t>
            </a:r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8F16DB6-B4FD-4C9B-8860-9844DC91C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58" y="2841192"/>
            <a:ext cx="3674582" cy="1838582"/>
          </a:xfrm>
          <a:prstGeom prst="rect">
            <a:avLst/>
          </a:prstGeom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709FE78B-7505-4A04-8E75-64CDDE486766}"/>
              </a:ext>
            </a:extLst>
          </p:cNvPr>
          <p:cNvSpPr txBox="1"/>
          <p:nvPr/>
        </p:nvSpPr>
        <p:spPr>
          <a:xfrm>
            <a:off x="8056416" y="4946043"/>
            <a:ext cx="3689624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CSS peux supporter 140 nom de couleurs le lien de tous les couleurs est ci-joint .</a:t>
            </a:r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484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7B37AC7-3ACB-44A1-9EC6-6863C7AC1F13}"/>
              </a:ext>
            </a:extLst>
          </p:cNvPr>
          <p:cNvSpPr txBox="1"/>
          <p:nvPr/>
        </p:nvSpPr>
        <p:spPr>
          <a:xfrm>
            <a:off x="445959" y="61212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RGB </a:t>
            </a:r>
            <a:endParaRPr lang="en-US" dirty="0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9C1DD682-A2FB-4504-ABBD-30419978D78D}"/>
              </a:ext>
            </a:extLst>
          </p:cNvPr>
          <p:cNvSpPr txBox="1"/>
          <p:nvPr/>
        </p:nvSpPr>
        <p:spPr>
          <a:xfrm>
            <a:off x="430919" y="2110266"/>
            <a:ext cx="3558145" cy="41857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Chaque paramètre (rouge, vert et bleu) définit l'intensité de la couleur entre 0 et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Par exemple, </a:t>
            </a:r>
            <a:r>
              <a:rPr lang="fr-FR" sz="1400" dirty="0" err="1">
                <a:latin typeface="Consolas"/>
              </a:rPr>
              <a:t>rgb</a:t>
            </a:r>
            <a:r>
              <a:rPr lang="fr-FR" sz="1400" dirty="0">
                <a:latin typeface="Consolas"/>
              </a:rPr>
              <a:t>(255, 0, 0) s'affiche en rouge, car le rouge est défini sur sa valeur la plus élevée (255) et les autres sont définis sur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Pour afficher le noir, réglez tous les paramètres de couleur sur 0, comme ceci : </a:t>
            </a:r>
            <a:r>
              <a:rPr lang="fr-FR" sz="1400" dirty="0" err="1">
                <a:latin typeface="Consolas"/>
              </a:rPr>
              <a:t>rgb</a:t>
            </a:r>
            <a:r>
              <a:rPr lang="fr-FR" sz="1400" dirty="0">
                <a:latin typeface="Consolas"/>
              </a:rPr>
              <a:t>(0, 0,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Pour afficher le blanc, réglez tous les paramètres de couleur sur 255, comme ceci : </a:t>
            </a:r>
            <a:r>
              <a:rPr lang="fr-FR" sz="1400" dirty="0" err="1">
                <a:latin typeface="Consolas"/>
              </a:rPr>
              <a:t>rgb</a:t>
            </a:r>
            <a:r>
              <a:rPr lang="fr-FR" sz="1400" dirty="0">
                <a:latin typeface="Consolas"/>
              </a:rPr>
              <a:t>(255, 255, 255).</a:t>
            </a:r>
            <a:endParaRPr lang="en-US" sz="1400" dirty="0">
              <a:latin typeface="Consola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62D9C17-F7EF-4619-9E35-99DD2FEDE287}"/>
              </a:ext>
            </a:extLst>
          </p:cNvPr>
          <p:cNvSpPr txBox="1"/>
          <p:nvPr/>
        </p:nvSpPr>
        <p:spPr>
          <a:xfrm>
            <a:off x="8071458" y="1173293"/>
            <a:ext cx="3674582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valeurs de couleur RGBA sont une extension des valeurs de couleur RGB avec un canal alpha - qui spécifie l'opacité d'une couleur.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Une valeur de couleur RGBA est spécifiée avec :</a:t>
            </a:r>
            <a:endParaRPr lang="en-US" sz="1400" dirty="0">
              <a:latin typeface="Consola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CEE75-A797-4ABC-BB9E-58B712760E28}"/>
              </a:ext>
            </a:extLst>
          </p:cNvPr>
          <p:cNvSpPr txBox="1"/>
          <p:nvPr/>
        </p:nvSpPr>
        <p:spPr>
          <a:xfrm>
            <a:off x="445955" y="1035774"/>
            <a:ext cx="3554546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Une valeur de couleur RVB représente les sources lumineuses ROUGE, VERT et BLEU.</a:t>
            </a:r>
            <a:endParaRPr lang="en-US" sz="1400" dirty="0">
              <a:latin typeface="Consolas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8E3504EC-D7E5-46B8-84BE-5D3826F9EB06}"/>
              </a:ext>
            </a:extLst>
          </p:cNvPr>
          <p:cNvSpPr txBox="1"/>
          <p:nvPr/>
        </p:nvSpPr>
        <p:spPr>
          <a:xfrm>
            <a:off x="4251188" y="687224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E1BB1EDB-3076-4BAF-BF1D-B9713F42BB1D}"/>
              </a:ext>
            </a:extLst>
          </p:cNvPr>
          <p:cNvSpPr txBox="1"/>
          <p:nvPr/>
        </p:nvSpPr>
        <p:spPr>
          <a:xfrm>
            <a:off x="8065959" y="61212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>
                <a:solidFill>
                  <a:schemeClr val="bg1"/>
                </a:solidFill>
                <a:latin typeface="Consolas"/>
              </a:rPr>
              <a:t>RGBa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709FE78B-7505-4A04-8E75-64CDDE486766}"/>
              </a:ext>
            </a:extLst>
          </p:cNvPr>
          <p:cNvSpPr txBox="1"/>
          <p:nvPr/>
        </p:nvSpPr>
        <p:spPr>
          <a:xfrm>
            <a:off x="8071457" y="3686878"/>
            <a:ext cx="3689624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 paramètre alpha est un nombre compris entre 0,0 (entièrement transparent) et 1,0 (pas transparent du tout) :</a:t>
            </a:r>
            <a:endParaRPr lang="en-US" sz="1400" dirty="0">
              <a:latin typeface="Consola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7DE353D-FE4D-4C82-8E88-19E62A9C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76" y="1422304"/>
            <a:ext cx="3181446" cy="215217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7556C04-87BF-4B51-99FE-58B2F172A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76" y="3694900"/>
            <a:ext cx="3181446" cy="214740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6622FB9-0A33-4836-ABDC-A21B81C4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59" y="3226404"/>
            <a:ext cx="3689623" cy="352474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F640D385-C3D3-49C1-BC58-1C512991B3FC}"/>
              </a:ext>
            </a:extLst>
          </p:cNvPr>
          <p:cNvSpPr txBox="1"/>
          <p:nvPr/>
        </p:nvSpPr>
        <p:spPr>
          <a:xfrm>
            <a:off x="8063937" y="4748985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32D66034-9B77-41F4-9342-BC6B4344D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59" y="5183792"/>
            <a:ext cx="3181446" cy="15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4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302EF5-5E5F-4E0D-9C34-7CA4DD32B6F7}"/>
              </a:ext>
            </a:extLst>
          </p:cNvPr>
          <p:cNvSpPr/>
          <p:nvPr/>
        </p:nvSpPr>
        <p:spPr>
          <a:xfrm>
            <a:off x="445955" y="3563796"/>
            <a:ext cx="3689622" cy="665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0C60620-13B6-424A-AF7B-766A8D325F08}"/>
              </a:ext>
            </a:extLst>
          </p:cNvPr>
          <p:cNvSpPr txBox="1"/>
          <p:nvPr/>
        </p:nvSpPr>
        <p:spPr>
          <a:xfrm>
            <a:off x="445959" y="61212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HEX colors </a:t>
            </a:r>
            <a:endParaRPr lang="en-US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1B239AE-4E2F-405C-B531-44CB97C6F780}"/>
              </a:ext>
            </a:extLst>
          </p:cNvPr>
          <p:cNvSpPr txBox="1"/>
          <p:nvPr/>
        </p:nvSpPr>
        <p:spPr>
          <a:xfrm>
            <a:off x="445954" y="1035774"/>
            <a:ext cx="3689623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Une couleur hexadécimale est spécifiée avec : #RRGGBB, où les entiers hexadécimaux RR (rouge), GG (vert) et BB (bleu) spécifient les composantes de la couleur.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r>
              <a:rPr lang="fr-FR" sz="1400" dirty="0">
                <a:latin typeface="Consolas"/>
              </a:rPr>
              <a:t>Valeur 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En CSS, une couleur peut être spécifiée à l'aide d'une valeur hexadécimale sous la forme :</a:t>
            </a:r>
            <a:endParaRPr lang="en-US" sz="1400" dirty="0">
              <a:latin typeface="Consola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E7AAA3-C803-4E90-B0A4-14B3B6A5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94" y="3664640"/>
            <a:ext cx="2108942" cy="4841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DE6CCB-3BB4-4627-93A3-1E6300039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5" y="4845627"/>
            <a:ext cx="3689622" cy="17526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B691569-EEF4-4881-BF76-3A9A09837D16}"/>
              </a:ext>
            </a:extLst>
          </p:cNvPr>
          <p:cNvSpPr txBox="1"/>
          <p:nvPr/>
        </p:nvSpPr>
        <p:spPr>
          <a:xfrm>
            <a:off x="445959" y="430887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849B238-63C0-4968-B7B3-D00934990505}"/>
              </a:ext>
            </a:extLst>
          </p:cNvPr>
          <p:cNvSpPr txBox="1"/>
          <p:nvPr/>
        </p:nvSpPr>
        <p:spPr>
          <a:xfrm>
            <a:off x="4258709" y="604887"/>
            <a:ext cx="3674582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Valeur HEX à 3 chiffres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Parfois, vous verrez un code hexadécimal à 3 chiffres dans la source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 code hexadécimal à 3 chiffres est un raccourci pour certains codes hexadécimaux à 6 chiffres.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 code hexadécimal à 3 chiffres a la forme suivante :</a:t>
            </a:r>
          </a:p>
          <a:p>
            <a:pPr algn="ctr"/>
            <a:r>
              <a:rPr lang="fr-FR" sz="1400" dirty="0">
                <a:latin typeface="Consolas"/>
              </a:rPr>
              <a:t>#</a:t>
            </a:r>
            <a:r>
              <a:rPr lang="fr-FR" b="1" dirty="0">
                <a:latin typeface="Consolas"/>
              </a:rPr>
              <a:t>rgb</a:t>
            </a:r>
            <a:endParaRPr lang="en-US" sz="1400" b="1" dirty="0">
              <a:latin typeface="Consolas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9BE84793-C654-402C-810F-3F7C1F68C12E}"/>
              </a:ext>
            </a:extLst>
          </p:cNvPr>
          <p:cNvSpPr txBox="1"/>
          <p:nvPr/>
        </p:nvSpPr>
        <p:spPr>
          <a:xfrm>
            <a:off x="4258709" y="304118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Background</a:t>
            </a:r>
            <a:endParaRPr lang="en-US" dirty="0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5A912B3-BFDB-4946-A61F-2D29411C42AD}"/>
              </a:ext>
            </a:extLst>
          </p:cNvPr>
          <p:cNvSpPr txBox="1"/>
          <p:nvPr/>
        </p:nvSpPr>
        <p:spPr>
          <a:xfrm>
            <a:off x="4258709" y="3525291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propriétés d'arrière-plan CSS sont utilisées pour ajouter des effets d'arrière-plan aux éléments.</a:t>
            </a:r>
            <a:endParaRPr lang="en-US" sz="1400" dirty="0">
              <a:latin typeface="Consolas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9F51C92B-C0E3-4D5A-888C-C42C781CF927}"/>
              </a:ext>
            </a:extLst>
          </p:cNvPr>
          <p:cNvSpPr txBox="1"/>
          <p:nvPr/>
        </p:nvSpPr>
        <p:spPr>
          <a:xfrm>
            <a:off x="4273750" y="4594177"/>
            <a:ext cx="3674582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Les </a:t>
            </a:r>
            <a:r>
              <a:rPr lang="fr-FR" sz="1400" dirty="0">
                <a:latin typeface="Consolas"/>
              </a:rPr>
              <a:t>propriétés d'arrière-plan CSS sont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Background-</a:t>
            </a:r>
            <a:r>
              <a:rPr lang="fr-FR" sz="1400" dirty="0" err="1">
                <a:latin typeface="Consolas"/>
              </a:rPr>
              <a:t>color</a:t>
            </a:r>
            <a:endParaRPr lang="fr-FR" sz="1400" dirty="0">
              <a:latin typeface="Consola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Background-image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Background-</a:t>
            </a:r>
            <a:r>
              <a:rPr lang="fr-FR" sz="1400" dirty="0" err="1">
                <a:latin typeface="Consolas"/>
              </a:rPr>
              <a:t>repeat</a:t>
            </a:r>
            <a:endParaRPr lang="fr-FR" sz="1400" dirty="0">
              <a:latin typeface="Consola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Background-</a:t>
            </a:r>
            <a:r>
              <a:rPr lang="fr-FR" sz="1400" dirty="0" err="1">
                <a:latin typeface="Consolas"/>
              </a:rPr>
              <a:t>attachment</a:t>
            </a:r>
            <a:endParaRPr lang="fr-FR" sz="1400" dirty="0">
              <a:latin typeface="Consola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Background-position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Background (</a:t>
            </a:r>
            <a:r>
              <a:rPr lang="fr-FR" sz="1400" dirty="0" err="1">
                <a:latin typeface="Consolas"/>
              </a:rPr>
              <a:t>shorthand</a:t>
            </a:r>
            <a:r>
              <a:rPr lang="fr-FR" sz="1400" dirty="0">
                <a:latin typeface="Consolas"/>
              </a:rPr>
              <a:t>)</a:t>
            </a:r>
            <a:r>
              <a:rPr lang="en-US" sz="1400" dirty="0">
                <a:latin typeface="Consolas"/>
              </a:rPr>
              <a:t> 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614C2F6A-26D0-45CD-B20A-2AF8DA490D3E}"/>
              </a:ext>
            </a:extLst>
          </p:cNvPr>
          <p:cNvSpPr txBox="1"/>
          <p:nvPr/>
        </p:nvSpPr>
        <p:spPr>
          <a:xfrm>
            <a:off x="8056418" y="604887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800" dirty="0">
                <a:solidFill>
                  <a:schemeClr val="bg1"/>
                </a:solidFill>
                <a:latin typeface="Consolas"/>
              </a:rPr>
              <a:t>Background-</a:t>
            </a:r>
            <a:r>
              <a:rPr lang="fr-FR" sz="1800" dirty="0" err="1">
                <a:solidFill>
                  <a:schemeClr val="bg1"/>
                </a:solidFill>
                <a:latin typeface="Consolas"/>
              </a:rPr>
              <a:t>color</a:t>
            </a:r>
            <a:endParaRPr lang="fr-FR" sz="18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A36A0F6-B895-4F39-9618-C00189950A26}"/>
              </a:ext>
            </a:extLst>
          </p:cNvPr>
          <p:cNvSpPr txBox="1"/>
          <p:nvPr/>
        </p:nvSpPr>
        <p:spPr>
          <a:xfrm>
            <a:off x="8071459" y="1035774"/>
            <a:ext cx="3674582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background-</a:t>
            </a:r>
            <a:r>
              <a:rPr lang="fr-FR" sz="1400" dirty="0" err="1">
                <a:latin typeface="Consolas"/>
              </a:rPr>
              <a:t>color</a:t>
            </a:r>
            <a:r>
              <a:rPr lang="fr-FR" sz="1400" dirty="0">
                <a:latin typeface="Consolas"/>
              </a:rPr>
              <a:t> spécifie la couleur d'arrière-plan d'un élément.</a:t>
            </a:r>
            <a:endParaRPr lang="en-US" sz="1400" dirty="0">
              <a:latin typeface="Consolas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02589ED-AF0F-4C73-93A5-EAE0F20BE17B}"/>
              </a:ext>
            </a:extLst>
          </p:cNvPr>
          <p:cNvSpPr txBox="1"/>
          <p:nvPr/>
        </p:nvSpPr>
        <p:spPr>
          <a:xfrm>
            <a:off x="8071459" y="1889238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173EF2E-7DD7-4C23-8434-F671EAAECEAF}"/>
              </a:ext>
            </a:extLst>
          </p:cNvPr>
          <p:cNvSpPr txBox="1"/>
          <p:nvPr/>
        </p:nvSpPr>
        <p:spPr>
          <a:xfrm>
            <a:off x="8086500" y="2373370"/>
            <a:ext cx="3674582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Consolas"/>
              </a:rPr>
              <a:t>body {</a:t>
            </a:r>
          </a:p>
          <a:p>
            <a:r>
              <a:rPr lang="fr-FR" sz="1400" dirty="0">
                <a:latin typeface="Consolas"/>
              </a:rPr>
              <a:t>  background-</a:t>
            </a:r>
            <a:r>
              <a:rPr lang="fr-FR" sz="1400" dirty="0" err="1">
                <a:latin typeface="Consolas"/>
              </a:rPr>
              <a:t>color</a:t>
            </a:r>
            <a:r>
              <a:rPr lang="fr-FR" sz="1400" dirty="0">
                <a:latin typeface="Consolas"/>
              </a:rPr>
              <a:t>: </a:t>
            </a:r>
            <a:r>
              <a:rPr lang="fr-FR" sz="1400" dirty="0" err="1">
                <a:latin typeface="Consolas"/>
              </a:rPr>
              <a:t>lightblue</a:t>
            </a:r>
            <a:r>
              <a:rPr lang="fr-FR" sz="1400" dirty="0">
                <a:latin typeface="Consolas"/>
              </a:rPr>
              <a:t>;</a:t>
            </a:r>
          </a:p>
          <a:p>
            <a:r>
              <a:rPr lang="fr-FR" sz="1400" dirty="0">
                <a:latin typeface="Consolas"/>
              </a:rPr>
              <a:t>}</a:t>
            </a:r>
            <a:endParaRPr lang="en-US" sz="1400" dirty="0">
              <a:latin typeface="Consolas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BCDAECEA-5E1B-404B-A7F5-941F3E8B569F}"/>
              </a:ext>
            </a:extLst>
          </p:cNvPr>
          <p:cNvSpPr txBox="1"/>
          <p:nvPr/>
        </p:nvSpPr>
        <p:spPr>
          <a:xfrm>
            <a:off x="8086500" y="3244334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139A345F-5255-47AB-8B7D-87AE6E1C1F00}"/>
              </a:ext>
            </a:extLst>
          </p:cNvPr>
          <p:cNvSpPr txBox="1"/>
          <p:nvPr/>
        </p:nvSpPr>
        <p:spPr>
          <a:xfrm>
            <a:off x="8101541" y="3722323"/>
            <a:ext cx="3674582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h1 {</a:t>
            </a:r>
          </a:p>
          <a:p>
            <a:r>
              <a:rPr lang="en-US" sz="1400" dirty="0">
                <a:latin typeface="Consolas"/>
              </a:rPr>
              <a:t>  background-color: green;</a:t>
            </a:r>
          </a:p>
          <a:p>
            <a:r>
              <a:rPr lang="en-US" sz="1400" dirty="0"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latin typeface="Consolas"/>
              </a:rPr>
              <a:t>div {</a:t>
            </a:r>
          </a:p>
          <a:p>
            <a:r>
              <a:rPr lang="en-US" sz="1400" dirty="0">
                <a:latin typeface="Consolas"/>
              </a:rPr>
              <a:t>  background-color: </a:t>
            </a:r>
            <a:r>
              <a:rPr lang="en-US" sz="1400" dirty="0" err="1">
                <a:latin typeface="Consolas"/>
              </a:rPr>
              <a:t>lightblue</a:t>
            </a:r>
            <a:r>
              <a:rPr lang="en-US" sz="1400" dirty="0">
                <a:latin typeface="Consolas"/>
              </a:rPr>
              <a:t>;</a:t>
            </a:r>
          </a:p>
          <a:p>
            <a:r>
              <a:rPr lang="en-US" sz="1400" dirty="0"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latin typeface="Consolas"/>
              </a:rPr>
              <a:t>p {</a:t>
            </a:r>
          </a:p>
          <a:p>
            <a:r>
              <a:rPr lang="en-US" sz="1400" dirty="0">
                <a:latin typeface="Consolas"/>
              </a:rPr>
              <a:t>  background-color: yellow;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70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>
            <a:extLst>
              <a:ext uri="{FF2B5EF4-FFF2-40B4-BE49-F238E27FC236}">
                <a16:creationId xmlns:a16="http://schemas.microsoft.com/office/drawing/2014/main" id="{E0C60620-13B6-424A-AF7B-766A8D325F08}"/>
              </a:ext>
            </a:extLst>
          </p:cNvPr>
          <p:cNvSpPr txBox="1"/>
          <p:nvPr/>
        </p:nvSpPr>
        <p:spPr>
          <a:xfrm>
            <a:off x="445959" y="612120"/>
            <a:ext cx="3644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Background-image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1B239AE-4E2F-405C-B531-44CB97C6F780}"/>
              </a:ext>
            </a:extLst>
          </p:cNvPr>
          <p:cNvSpPr txBox="1"/>
          <p:nvPr/>
        </p:nvSpPr>
        <p:spPr>
          <a:xfrm>
            <a:off x="445955" y="1035774"/>
            <a:ext cx="36445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background-image spécifie une image à utiliser comme arrière-plan d'un élément.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Par défaut, l'image est répétée de manière à couvrir tout l'élément.</a:t>
            </a:r>
            <a:endParaRPr lang="en-US" sz="1400" dirty="0">
              <a:latin typeface="Consolas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5A912B3-BFDB-4946-A61F-2D29411C42AD}"/>
              </a:ext>
            </a:extLst>
          </p:cNvPr>
          <p:cNvSpPr txBox="1"/>
          <p:nvPr/>
        </p:nvSpPr>
        <p:spPr>
          <a:xfrm>
            <a:off x="4240797" y="2097700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L'affichage de l'image d'arrière-plan une seule fois est également spécifié par la propriété background-</a:t>
            </a:r>
            <a:r>
              <a:rPr lang="fr-FR" sz="1400" dirty="0" err="1">
                <a:latin typeface="Consolas"/>
              </a:rPr>
              <a:t>repeat</a:t>
            </a:r>
            <a:r>
              <a:rPr lang="fr-FR" sz="1400" dirty="0">
                <a:latin typeface="Consolas"/>
              </a:rPr>
              <a:t> :</a:t>
            </a:r>
            <a:endParaRPr lang="en-US" sz="1400" dirty="0">
              <a:latin typeface="Consolas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1C1A2A3B-F2E9-4C9F-BD99-1EFBCBEB4C9B}"/>
              </a:ext>
            </a:extLst>
          </p:cNvPr>
          <p:cNvSpPr txBox="1"/>
          <p:nvPr/>
        </p:nvSpPr>
        <p:spPr>
          <a:xfrm>
            <a:off x="445955" y="276231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Background-repeat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05AB8D89-59C9-4C78-A8D0-767CF46009FA}"/>
              </a:ext>
            </a:extLst>
          </p:cNvPr>
          <p:cNvSpPr txBox="1"/>
          <p:nvPr/>
        </p:nvSpPr>
        <p:spPr>
          <a:xfrm>
            <a:off x="400836" y="3309763"/>
            <a:ext cx="368962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Par défaut, la propriété background-image répète une image à la fois horizontalement et verticalement.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Certaines images ne doivent être répétées qu'horizontalement ou verticalement, sinon elles auront l'air étrange</a:t>
            </a:r>
            <a:endParaRPr lang="en-US" sz="1400" dirty="0">
              <a:latin typeface="Consolas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C3C21CDD-72FF-49A9-9205-973F8643473E}"/>
              </a:ext>
            </a:extLst>
          </p:cNvPr>
          <p:cNvSpPr txBox="1"/>
          <p:nvPr/>
        </p:nvSpPr>
        <p:spPr>
          <a:xfrm>
            <a:off x="400835" y="5500288"/>
            <a:ext cx="368962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Si l'image ci-dessus est répétée uniquement horizontalement (background-</a:t>
            </a:r>
            <a:r>
              <a:rPr lang="fr-FR" sz="1400" dirty="0" err="1">
                <a:latin typeface="Consolas"/>
              </a:rPr>
              <a:t>repeat</a:t>
            </a:r>
            <a:r>
              <a:rPr lang="fr-FR" sz="1400" dirty="0">
                <a:latin typeface="Consolas"/>
              </a:rPr>
              <a:t>: </a:t>
            </a:r>
            <a:r>
              <a:rPr lang="fr-FR" sz="1400" dirty="0" err="1">
                <a:latin typeface="Consolas"/>
              </a:rPr>
              <a:t>repeat</a:t>
            </a:r>
            <a:r>
              <a:rPr lang="fr-FR" sz="1400" dirty="0">
                <a:latin typeface="Consolas"/>
              </a:rPr>
              <a:t>-x;), l'arrière-plan sera plus beau :</a:t>
            </a:r>
            <a:endParaRPr lang="en-US" sz="1400" dirty="0">
              <a:latin typeface="Consolas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81553CB7-F9B4-4649-ABF7-107545F9EF03}"/>
              </a:ext>
            </a:extLst>
          </p:cNvPr>
          <p:cNvSpPr txBox="1"/>
          <p:nvPr/>
        </p:nvSpPr>
        <p:spPr>
          <a:xfrm>
            <a:off x="4222778" y="602517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067D7C7B-5AE6-48D1-8ABC-B4CED981D5B9}"/>
              </a:ext>
            </a:extLst>
          </p:cNvPr>
          <p:cNvSpPr txBox="1"/>
          <p:nvPr/>
        </p:nvSpPr>
        <p:spPr>
          <a:xfrm>
            <a:off x="4237819" y="1057721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body {</a:t>
            </a:r>
          </a:p>
          <a:p>
            <a:r>
              <a:rPr lang="en-US" sz="1400" dirty="0">
                <a:latin typeface="Consolas"/>
              </a:rPr>
              <a:t>  background-image: </a:t>
            </a:r>
            <a:r>
              <a:rPr lang="en-US" sz="1400" dirty="0" err="1">
                <a:latin typeface="Consolas"/>
              </a:rPr>
              <a:t>url</a:t>
            </a:r>
            <a:r>
              <a:rPr lang="en-US" sz="1400" dirty="0">
                <a:latin typeface="Consolas"/>
              </a:rPr>
              <a:t>()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b="1" dirty="0">
                <a:latin typeface="Consolas"/>
              </a:rPr>
              <a:t>background-repeat: repeat-x;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ACAB2E15-2880-4CF1-80A6-BDA009A54975}"/>
              </a:ext>
            </a:extLst>
          </p:cNvPr>
          <p:cNvSpPr txBox="1"/>
          <p:nvPr/>
        </p:nvSpPr>
        <p:spPr>
          <a:xfrm>
            <a:off x="4222777" y="3131649"/>
            <a:ext cx="370299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5C65BDF8-40A9-4E34-B584-414DE5D97C88}"/>
              </a:ext>
            </a:extLst>
          </p:cNvPr>
          <p:cNvSpPr txBox="1"/>
          <p:nvPr/>
        </p:nvSpPr>
        <p:spPr>
          <a:xfrm>
            <a:off x="4237819" y="3580823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body {</a:t>
            </a:r>
          </a:p>
          <a:p>
            <a:r>
              <a:rPr lang="en-US" sz="1400" dirty="0">
                <a:latin typeface="Consolas"/>
              </a:rPr>
              <a:t>  background-image: </a:t>
            </a:r>
            <a:r>
              <a:rPr lang="en-US" sz="1400" dirty="0" err="1">
                <a:latin typeface="Consolas"/>
              </a:rPr>
              <a:t>url</a:t>
            </a:r>
            <a:r>
              <a:rPr lang="en-US" sz="1400" dirty="0">
                <a:latin typeface="Consolas"/>
              </a:rPr>
              <a:t>()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b="1" dirty="0">
                <a:latin typeface="Consolas"/>
              </a:rPr>
              <a:t>background-repeat: no-repeat;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46E5AB0D-1366-42E3-A679-8BD51CF8E9FA}"/>
              </a:ext>
            </a:extLst>
          </p:cNvPr>
          <p:cNvSpPr txBox="1"/>
          <p:nvPr/>
        </p:nvSpPr>
        <p:spPr>
          <a:xfrm>
            <a:off x="4251188" y="4620266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800" dirty="0">
                <a:solidFill>
                  <a:schemeClr val="bg1"/>
                </a:solidFill>
                <a:latin typeface="Consolas"/>
              </a:rPr>
              <a:t>Background-position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324652D4-D4E2-4E0E-9165-90E019E78279}"/>
              </a:ext>
            </a:extLst>
          </p:cNvPr>
          <p:cNvSpPr txBox="1"/>
          <p:nvPr/>
        </p:nvSpPr>
        <p:spPr>
          <a:xfrm>
            <a:off x="4230298" y="5074934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background-position est utilisée pour spécifier la position de l'image d'arrière-plan.</a:t>
            </a:r>
            <a:endParaRPr lang="en-US" sz="1400" dirty="0">
              <a:latin typeface="Consolas"/>
            </a:endParaRP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F464A325-3FDE-4A33-A1AF-696EFED68B06}"/>
              </a:ext>
            </a:extLst>
          </p:cNvPr>
          <p:cNvSpPr txBox="1"/>
          <p:nvPr/>
        </p:nvSpPr>
        <p:spPr>
          <a:xfrm>
            <a:off x="4230298" y="6125624"/>
            <a:ext cx="370299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DB484DFF-A18B-4F68-ACB8-C8BF8DE866B0}"/>
              </a:ext>
            </a:extLst>
          </p:cNvPr>
          <p:cNvSpPr txBox="1"/>
          <p:nvPr/>
        </p:nvSpPr>
        <p:spPr>
          <a:xfrm>
            <a:off x="8044721" y="612120"/>
            <a:ext cx="3674582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body {</a:t>
            </a:r>
          </a:p>
          <a:p>
            <a:r>
              <a:rPr lang="en-US" sz="1400" dirty="0">
                <a:latin typeface="Consolas"/>
              </a:rPr>
              <a:t>  background-image: </a:t>
            </a:r>
            <a:r>
              <a:rPr lang="en-US" sz="1400" dirty="0" err="1">
                <a:latin typeface="Consolas"/>
              </a:rPr>
              <a:t>url</a:t>
            </a:r>
            <a:r>
              <a:rPr lang="en-US" sz="1400" dirty="0">
                <a:latin typeface="Consolas"/>
              </a:rPr>
              <a:t>("");</a:t>
            </a:r>
          </a:p>
          <a:p>
            <a:r>
              <a:rPr lang="en-US" sz="1400" dirty="0">
                <a:latin typeface="Consolas"/>
              </a:rPr>
              <a:t>  background-repeat: no-repeat;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b="1" dirty="0">
                <a:latin typeface="Consolas"/>
              </a:rPr>
              <a:t>background-position: right top;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DBDC832F-BE71-4C68-9D4B-63F9FC2E0C0B}"/>
              </a:ext>
            </a:extLst>
          </p:cNvPr>
          <p:cNvSpPr txBox="1"/>
          <p:nvPr/>
        </p:nvSpPr>
        <p:spPr>
          <a:xfrm>
            <a:off x="8029680" y="1860152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800" dirty="0">
                <a:solidFill>
                  <a:schemeClr val="bg1"/>
                </a:solidFill>
                <a:latin typeface="Consolas"/>
              </a:rPr>
              <a:t>Background-</a:t>
            </a:r>
            <a:r>
              <a:rPr lang="fr-FR" sz="1800" dirty="0" err="1">
                <a:solidFill>
                  <a:schemeClr val="bg1"/>
                </a:solidFill>
                <a:latin typeface="Consolas"/>
              </a:rPr>
              <a:t>attachment</a:t>
            </a:r>
            <a:endParaRPr lang="fr-FR" sz="18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D1D73197-3832-468A-8B62-0DB161E01074}"/>
              </a:ext>
            </a:extLst>
          </p:cNvPr>
          <p:cNvSpPr txBox="1"/>
          <p:nvPr/>
        </p:nvSpPr>
        <p:spPr>
          <a:xfrm>
            <a:off x="8029680" y="2345115"/>
            <a:ext cx="3674582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background-</a:t>
            </a:r>
            <a:r>
              <a:rPr lang="fr-FR" sz="1400" dirty="0" err="1">
                <a:latin typeface="Consolas"/>
              </a:rPr>
              <a:t>attachment</a:t>
            </a:r>
            <a:r>
              <a:rPr lang="fr-FR" sz="1400" dirty="0">
                <a:latin typeface="Consolas"/>
              </a:rPr>
              <a:t> spécifie si l'image d'arrière-plan doit défiler ou être fixe (ne défile pas avec le reste de la page) :</a:t>
            </a:r>
            <a:endParaRPr lang="en-US" sz="1400" dirty="0">
              <a:latin typeface="Consolas"/>
            </a:endParaRP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6900031-0D4A-43FB-AB94-AAF514B470B7}"/>
              </a:ext>
            </a:extLst>
          </p:cNvPr>
          <p:cNvSpPr txBox="1"/>
          <p:nvPr/>
        </p:nvSpPr>
        <p:spPr>
          <a:xfrm>
            <a:off x="8029680" y="3576589"/>
            <a:ext cx="3674582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body {</a:t>
            </a:r>
          </a:p>
          <a:p>
            <a:r>
              <a:rPr lang="en-US" sz="1400" dirty="0">
                <a:latin typeface="Consolas"/>
              </a:rPr>
              <a:t>  background-image: </a:t>
            </a:r>
            <a:r>
              <a:rPr lang="en-US" sz="1400" dirty="0" err="1">
                <a:latin typeface="Consolas"/>
              </a:rPr>
              <a:t>url</a:t>
            </a:r>
            <a:r>
              <a:rPr lang="en-US" sz="1400" dirty="0">
                <a:latin typeface="Consolas"/>
              </a:rPr>
              <a:t>("");</a:t>
            </a:r>
          </a:p>
          <a:p>
            <a:r>
              <a:rPr lang="en-US" sz="1400" dirty="0">
                <a:latin typeface="Consolas"/>
              </a:rPr>
              <a:t>  background-repeat: no-repeat;</a:t>
            </a:r>
          </a:p>
          <a:p>
            <a:r>
              <a:rPr lang="en-US" sz="1400" dirty="0">
                <a:latin typeface="Consolas"/>
              </a:rPr>
              <a:t>  background-position: right top;</a:t>
            </a:r>
          </a:p>
          <a:p>
            <a:r>
              <a:rPr lang="en-US" sz="1400" b="1" dirty="0">
                <a:latin typeface="Consolas"/>
              </a:rPr>
              <a:t>  background-attachment: fixed;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2E0838C5-7C61-4B4F-89E0-EF87872FAE7A}"/>
              </a:ext>
            </a:extLst>
          </p:cNvPr>
          <p:cNvSpPr txBox="1"/>
          <p:nvPr/>
        </p:nvSpPr>
        <p:spPr>
          <a:xfrm>
            <a:off x="8044721" y="5023507"/>
            <a:ext cx="3674582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Spécifiez que l'image de fond doit défiler avec le reste de la page :</a:t>
            </a:r>
            <a:endParaRPr lang="en-US" sz="1400" dirty="0">
              <a:latin typeface="Consolas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ADDFD116-DFC5-42F5-8EF3-AC81652064D8}"/>
              </a:ext>
            </a:extLst>
          </p:cNvPr>
          <p:cNvSpPr txBox="1"/>
          <p:nvPr/>
        </p:nvSpPr>
        <p:spPr>
          <a:xfrm>
            <a:off x="8044721" y="5824094"/>
            <a:ext cx="367458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body {</a:t>
            </a:r>
          </a:p>
          <a:p>
            <a:r>
              <a:rPr lang="en-US" sz="1400" dirty="0">
                <a:latin typeface="Consolas"/>
              </a:rPr>
              <a:t>  background-position: right top;</a:t>
            </a:r>
          </a:p>
          <a:p>
            <a:r>
              <a:rPr lang="en-US" sz="1400" b="1" dirty="0">
                <a:latin typeface="Consolas"/>
              </a:rPr>
              <a:t>  background-attachment: scroll;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5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8EC1CE-9D03-4D12-8E9F-61E82518A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360810"/>
              </p:ext>
            </p:extLst>
          </p:nvPr>
        </p:nvGraphicFramePr>
        <p:xfrm>
          <a:off x="819509" y="2444151"/>
          <a:ext cx="298314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JavaScript (ES5 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au ES6</a:t>
                      </a:r>
                      <a:endParaRPr lang="en-US" sz="1800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5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B1D13-93F1-40B0-BB3C-2516A00A7FEC}"/>
              </a:ext>
            </a:extLst>
          </p:cNvPr>
          <p:cNvSpPr txBox="1"/>
          <p:nvPr/>
        </p:nvSpPr>
        <p:spPr>
          <a:xfrm>
            <a:off x="452527" y="596301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9A030"/>
                </a:solidFill>
                <a:latin typeface="Consolas"/>
              </a:rPr>
              <a:t>Sommaire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BA767-64C6-4F73-A941-C4A6070B24A7}"/>
              </a:ext>
            </a:extLst>
          </p:cNvPr>
          <p:cNvSpPr/>
          <p:nvPr/>
        </p:nvSpPr>
        <p:spPr>
          <a:xfrm>
            <a:off x="4244196" y="599536"/>
            <a:ext cx="3709357" cy="57940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F4E6C-529E-46D9-A96F-80033ADFAE20}"/>
              </a:ext>
            </a:extLst>
          </p:cNvPr>
          <p:cNvSpPr txBox="1"/>
          <p:nvPr/>
        </p:nvSpPr>
        <p:spPr>
          <a:xfrm>
            <a:off x="4263426" y="1201049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/>
              </a:rPr>
              <a:t>Introduction</a:t>
            </a:r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32FEFBF-575D-4384-91BF-B41BC5FB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71996"/>
              </p:ext>
            </p:extLst>
          </p:nvPr>
        </p:nvGraphicFramePr>
        <p:xfrm>
          <a:off x="4270075" y="2401018"/>
          <a:ext cx="367020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204">
                  <a:extLst>
                    <a:ext uri="{9D8B030D-6E8A-4147-A177-3AD203B41FA5}">
                      <a16:colId xmlns:a16="http://schemas.microsoft.com/office/drawing/2014/main" val="72166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Pourquoi apprendre la Programmation web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-&gt; intérêt et bénéfices</a:t>
                      </a:r>
                      <a:endParaRPr lang="en-US" sz="1600" kern="1200" noProof="0" dirty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C'est quoi internet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kern="120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-&gt; architecture globale du web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6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Les outils qu'on vas utiliser</a:t>
                      </a:r>
                      <a:endParaRPr lang="en-US" sz="1600" kern="120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2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013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AA931E-0840-43FC-BF1A-98A431E87F86}"/>
              </a:ext>
            </a:extLst>
          </p:cNvPr>
          <p:cNvSpPr/>
          <p:nvPr/>
        </p:nvSpPr>
        <p:spPr>
          <a:xfrm>
            <a:off x="8039819" y="599536"/>
            <a:ext cx="3694980" cy="704489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F757C-3746-4D4D-B42C-99DD7EB2D817}"/>
              </a:ext>
            </a:extLst>
          </p:cNvPr>
          <p:cNvSpPr txBox="1"/>
          <p:nvPr/>
        </p:nvSpPr>
        <p:spPr>
          <a:xfrm>
            <a:off x="8044671" y="726596"/>
            <a:ext cx="3706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/>
              </a:rPr>
              <a:t>Pourquoi apprendre la Programmation web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3C198-902D-4726-98CB-25130E249C39}"/>
              </a:ext>
            </a:extLst>
          </p:cNvPr>
          <p:cNvSpPr txBox="1"/>
          <p:nvPr/>
        </p:nvSpPr>
        <p:spPr>
          <a:xfrm>
            <a:off x="8475093" y="1631471"/>
            <a:ext cx="3260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Les applications web </a:t>
            </a:r>
            <a:r>
              <a:rPr lang="en-US">
                <a:latin typeface="Consolas"/>
              </a:rPr>
              <a:t>et Cloud </a:t>
            </a:r>
            <a:r>
              <a:rPr lang="en-US" dirty="0">
                <a:latin typeface="Consolas"/>
              </a:rPr>
              <a:t>est le future</a:t>
            </a:r>
            <a:r>
              <a:rPr lang="en-US" dirty="0"/>
              <a:t>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D40495-70B6-424E-B724-4E4C3BC71897}"/>
              </a:ext>
            </a:extLst>
          </p:cNvPr>
          <p:cNvCxnSpPr/>
          <p:nvPr/>
        </p:nvCxnSpPr>
        <p:spPr>
          <a:xfrm flipV="1">
            <a:off x="8238406" y="1813164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20">
            <a:extLst>
              <a:ext uri="{FF2B5EF4-FFF2-40B4-BE49-F238E27FC236}">
                <a16:creationId xmlns:a16="http://schemas.microsoft.com/office/drawing/2014/main" id="{D7B006C0-1F59-434E-BB75-20195870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47" y="2371643"/>
            <a:ext cx="3706483" cy="266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0783FF-BFC7-44F0-810E-0FB8C487A660}"/>
              </a:ext>
            </a:extLst>
          </p:cNvPr>
          <p:cNvSpPr txBox="1"/>
          <p:nvPr/>
        </p:nvSpPr>
        <p:spPr>
          <a:xfrm>
            <a:off x="8041976" y="5037108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1 : applications et site Web connectees sur un cloud </a:t>
            </a:r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EEE3C-5733-4983-8517-A858329E9E72}"/>
              </a:ext>
            </a:extLst>
          </p:cNvPr>
          <p:cNvSpPr txBox="1"/>
          <p:nvPr/>
        </p:nvSpPr>
        <p:spPr>
          <a:xfrm>
            <a:off x="8561356" y="5355207"/>
            <a:ext cx="32607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Des nouveaux domaines amplifie l'utilisation du web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D92C74-A115-49C9-978C-D7997565C20F}"/>
              </a:ext>
            </a:extLst>
          </p:cNvPr>
          <p:cNvCxnSpPr>
            <a:cxnSpLocks/>
          </p:cNvCxnSpPr>
          <p:nvPr/>
        </p:nvCxnSpPr>
        <p:spPr>
          <a:xfrm flipV="1">
            <a:off x="8238405" y="5522522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C664F-FD7B-45AF-A7D0-7B458381F895}"/>
              </a:ext>
            </a:extLst>
          </p:cNvPr>
          <p:cNvSpPr/>
          <p:nvPr/>
        </p:nvSpPr>
        <p:spPr>
          <a:xfrm>
            <a:off x="8039818" y="6292968"/>
            <a:ext cx="3694980" cy="100641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30CE1-84E4-43F7-80D0-5E4EFB5D4CB0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A5AF3-C175-447E-9AA4-45FB2A97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68E64-6D6E-424A-80AF-AD4FBCE51E71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8630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>
            <a:extLst>
              <a:ext uri="{FF2B5EF4-FFF2-40B4-BE49-F238E27FC236}">
                <a16:creationId xmlns:a16="http://schemas.microsoft.com/office/drawing/2014/main" id="{F26C08AB-FBF5-4038-9C73-C39DADB96099}"/>
              </a:ext>
            </a:extLst>
          </p:cNvPr>
          <p:cNvSpPr txBox="1"/>
          <p:nvPr/>
        </p:nvSpPr>
        <p:spPr>
          <a:xfrm>
            <a:off x="445959" y="612120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Margin 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06BB26-6939-4CD4-B03E-01B5C211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0" y="1080655"/>
            <a:ext cx="11254204" cy="56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>
            <a:extLst>
              <a:ext uri="{FF2B5EF4-FFF2-40B4-BE49-F238E27FC236}">
                <a16:creationId xmlns:a16="http://schemas.microsoft.com/office/drawing/2014/main" id="{E0C60620-13B6-424A-AF7B-766A8D325F08}"/>
              </a:ext>
            </a:extLst>
          </p:cNvPr>
          <p:cNvSpPr txBox="1"/>
          <p:nvPr/>
        </p:nvSpPr>
        <p:spPr>
          <a:xfrm>
            <a:off x="445959" y="612120"/>
            <a:ext cx="3644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Border-style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1B239AE-4E2F-405C-B531-44CB97C6F780}"/>
              </a:ext>
            </a:extLst>
          </p:cNvPr>
          <p:cNvSpPr txBox="1"/>
          <p:nvPr/>
        </p:nvSpPr>
        <p:spPr>
          <a:xfrm>
            <a:off x="1706417" y="1759146"/>
            <a:ext cx="2156658" cy="677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.className </a:t>
            </a:r>
          </a:p>
          <a:p>
            <a:r>
              <a:rPr lang="en-US" sz="1200" dirty="0">
                <a:latin typeface="Consolas"/>
              </a:rPr>
              <a:t>{Border-style : top right down left;}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1C1A2A3B-F2E9-4C9F-BD99-1EFBCBEB4C9B}"/>
              </a:ext>
            </a:extLst>
          </p:cNvPr>
          <p:cNvSpPr txBox="1"/>
          <p:nvPr/>
        </p:nvSpPr>
        <p:spPr>
          <a:xfrm>
            <a:off x="400835" y="400922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Border-width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05AB8D89-59C9-4C78-A8D0-767CF46009FA}"/>
              </a:ext>
            </a:extLst>
          </p:cNvPr>
          <p:cNvSpPr txBox="1"/>
          <p:nvPr/>
        </p:nvSpPr>
        <p:spPr>
          <a:xfrm>
            <a:off x="400836" y="4556673"/>
            <a:ext cx="36896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spécifie la largeur des quatre bordures.</a:t>
            </a:r>
            <a:endParaRPr lang="en-US" sz="1400" dirty="0">
              <a:latin typeface="Consolas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C3C21CDD-72FF-49A9-9205-973F8643473E}"/>
              </a:ext>
            </a:extLst>
          </p:cNvPr>
          <p:cNvSpPr txBox="1"/>
          <p:nvPr/>
        </p:nvSpPr>
        <p:spPr>
          <a:xfrm>
            <a:off x="400835" y="5614589"/>
            <a:ext cx="3689623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err="1">
                <a:latin typeface="Consolas"/>
              </a:rPr>
              <a:t>p.three</a:t>
            </a:r>
            <a:r>
              <a:rPr lang="fr-FR" sz="1200" dirty="0">
                <a:latin typeface="Consolas"/>
              </a:rPr>
              <a:t> {</a:t>
            </a:r>
          </a:p>
          <a:p>
            <a:r>
              <a:rPr lang="fr-FR" sz="1200" dirty="0">
                <a:latin typeface="Consolas"/>
              </a:rPr>
              <a:t>  border-style: </a:t>
            </a:r>
            <a:r>
              <a:rPr lang="fr-FR" sz="1200" dirty="0" err="1">
                <a:latin typeface="Consolas"/>
              </a:rPr>
              <a:t>solid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  border-</a:t>
            </a:r>
            <a:r>
              <a:rPr lang="fr-FR" sz="1200" dirty="0" err="1">
                <a:latin typeface="Consolas"/>
              </a:rPr>
              <a:t>width</a:t>
            </a:r>
            <a:r>
              <a:rPr lang="fr-FR" sz="1200" dirty="0">
                <a:latin typeface="Consolas"/>
              </a:rPr>
              <a:t>: 25px 10px 4px 35px; </a:t>
            </a:r>
          </a:p>
          <a:p>
            <a:r>
              <a:rPr lang="fr-FR" sz="1200" dirty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A35F30-784B-4126-82A0-C1751E1D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9" y="1115612"/>
            <a:ext cx="885714" cy="2715501"/>
          </a:xfrm>
          <a:prstGeom prst="rect">
            <a:avLst/>
          </a:prstGeom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7C851F68-96E9-4E8E-8A3D-D625BCF40F28}"/>
              </a:ext>
            </a:extLst>
          </p:cNvPr>
          <p:cNvSpPr txBox="1"/>
          <p:nvPr/>
        </p:nvSpPr>
        <p:spPr>
          <a:xfrm>
            <a:off x="400834" y="513095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9BE8DB07-F115-499F-A5C3-6654D597D7F3}"/>
              </a:ext>
            </a:extLst>
          </p:cNvPr>
          <p:cNvSpPr txBox="1"/>
          <p:nvPr/>
        </p:nvSpPr>
        <p:spPr>
          <a:xfrm>
            <a:off x="4251189" y="61134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Border-color</a:t>
            </a: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BF6125A4-B0CE-4B1C-88B1-407E661A9E53}"/>
              </a:ext>
            </a:extLst>
          </p:cNvPr>
          <p:cNvSpPr txBox="1"/>
          <p:nvPr/>
        </p:nvSpPr>
        <p:spPr>
          <a:xfrm>
            <a:off x="4251190" y="1158793"/>
            <a:ext cx="36896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spécifie la couleur des quatre bordures.</a:t>
            </a:r>
            <a:endParaRPr lang="en-US" sz="1400" dirty="0">
              <a:latin typeface="Consolas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3CA8E4AC-FFA8-46CD-AB89-258C0B9AD0AB}"/>
              </a:ext>
            </a:extLst>
          </p:cNvPr>
          <p:cNvSpPr txBox="1"/>
          <p:nvPr/>
        </p:nvSpPr>
        <p:spPr>
          <a:xfrm>
            <a:off x="4251189" y="2216709"/>
            <a:ext cx="368962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</a:rPr>
              <a:t>p.one {</a:t>
            </a:r>
          </a:p>
          <a:p>
            <a:r>
              <a:rPr lang="en-US" sz="1200" dirty="0">
                <a:latin typeface="Consolas"/>
              </a:rPr>
              <a:t>  border-style: solid;</a:t>
            </a:r>
          </a:p>
          <a:p>
            <a:r>
              <a:rPr lang="en-US" sz="1200" dirty="0">
                <a:latin typeface="Consolas"/>
              </a:rPr>
              <a:t>  border-color: red green blue yellow;}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0ACA108C-9B89-468E-B940-27FC6E52A622}"/>
              </a:ext>
            </a:extLst>
          </p:cNvPr>
          <p:cNvSpPr txBox="1"/>
          <p:nvPr/>
        </p:nvSpPr>
        <p:spPr>
          <a:xfrm>
            <a:off x="4251188" y="173307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37A7BCB9-F050-4C21-98FA-CA1217361895}"/>
              </a:ext>
            </a:extLst>
          </p:cNvPr>
          <p:cNvSpPr txBox="1"/>
          <p:nvPr/>
        </p:nvSpPr>
        <p:spPr>
          <a:xfrm>
            <a:off x="4251189" y="3072164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Border-Sides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7FFD1E26-92FA-453C-956C-14351BC391A2}"/>
              </a:ext>
            </a:extLst>
          </p:cNvPr>
          <p:cNvSpPr txBox="1"/>
          <p:nvPr/>
        </p:nvSpPr>
        <p:spPr>
          <a:xfrm>
            <a:off x="4251190" y="3619610"/>
            <a:ext cx="3689623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il existe également des propriétés pour spécifier chacune des bordures.</a:t>
            </a:r>
            <a:endParaRPr lang="en-US" sz="1400" dirty="0">
              <a:latin typeface="Consolas"/>
            </a:endParaRPr>
          </a:p>
        </p:txBody>
      </p:sp>
      <p:sp>
        <p:nvSpPr>
          <p:cNvPr id="51" name="TextBox 13">
            <a:extLst>
              <a:ext uri="{FF2B5EF4-FFF2-40B4-BE49-F238E27FC236}">
                <a16:creationId xmlns:a16="http://schemas.microsoft.com/office/drawing/2014/main" id="{95AAC8FF-F248-4C21-AAA5-28DABFA1699C}"/>
              </a:ext>
            </a:extLst>
          </p:cNvPr>
          <p:cNvSpPr txBox="1"/>
          <p:nvPr/>
        </p:nvSpPr>
        <p:spPr>
          <a:xfrm>
            <a:off x="4251189" y="4926910"/>
            <a:ext cx="368962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</a:rPr>
              <a:t>p {</a:t>
            </a:r>
          </a:p>
          <a:p>
            <a:r>
              <a:rPr lang="en-US" sz="1200" dirty="0">
                <a:latin typeface="Consolas"/>
              </a:rPr>
              <a:t>  border-top-style: dotted;</a:t>
            </a:r>
          </a:p>
          <a:p>
            <a:r>
              <a:rPr lang="en-US" sz="1200" dirty="0">
                <a:latin typeface="Consolas"/>
              </a:rPr>
              <a:t>  border-right-style: solid;</a:t>
            </a:r>
          </a:p>
          <a:p>
            <a:r>
              <a:rPr lang="en-US" sz="1200" dirty="0">
                <a:latin typeface="Consolas"/>
              </a:rPr>
              <a:t>  border-bottom-style: dotted;</a:t>
            </a:r>
          </a:p>
          <a:p>
            <a:r>
              <a:rPr lang="en-US" sz="1200" dirty="0">
                <a:latin typeface="Consolas"/>
              </a:rPr>
              <a:t>  border-left-style: solid;</a:t>
            </a:r>
          </a:p>
          <a:p>
            <a:r>
              <a:rPr lang="en-US" sz="1200" dirty="0">
                <a:latin typeface="Consolas"/>
              </a:rPr>
              <a:t>}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CC5D145D-A805-4198-91CC-7166A030427E}"/>
              </a:ext>
            </a:extLst>
          </p:cNvPr>
          <p:cNvSpPr txBox="1"/>
          <p:nvPr/>
        </p:nvSpPr>
        <p:spPr>
          <a:xfrm>
            <a:off x="4251188" y="4443277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FEB99A-CACB-4C77-81A0-A5E9426100F2}"/>
              </a:ext>
            </a:extLst>
          </p:cNvPr>
          <p:cNvSpPr txBox="1"/>
          <p:nvPr/>
        </p:nvSpPr>
        <p:spPr>
          <a:xfrm>
            <a:off x="8056424" y="611347"/>
            <a:ext cx="3644504" cy="5232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/>
              </a:gs>
              <a:gs pos="100000">
                <a:srgbClr val="223D3B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Border</a:t>
            </a:r>
            <a:endParaRPr lang="en-US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id="{85ACB1D1-0621-43CD-BA11-71E3557B2E22}"/>
              </a:ext>
            </a:extLst>
          </p:cNvPr>
          <p:cNvSpPr txBox="1"/>
          <p:nvPr/>
        </p:nvSpPr>
        <p:spPr>
          <a:xfrm>
            <a:off x="8056425" y="1262703"/>
            <a:ext cx="3689623" cy="203132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il est également possible de spécifier toutes les propriétés de bordure individuelles dans une propriété.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border est une propriété raccourcie pour les propriétés de bordure individuelles suivantes :</a:t>
            </a:r>
            <a:endParaRPr lang="en-US" sz="1400" dirty="0">
              <a:latin typeface="Consolas"/>
            </a:endParaRP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D8DFC811-E81A-4B5C-BF83-B28E0D2BB126}"/>
              </a:ext>
            </a:extLst>
          </p:cNvPr>
          <p:cNvSpPr txBox="1"/>
          <p:nvPr/>
        </p:nvSpPr>
        <p:spPr>
          <a:xfrm>
            <a:off x="8056424" y="5180128"/>
            <a:ext cx="368962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</a:rPr>
              <a:t>p1 {</a:t>
            </a:r>
          </a:p>
          <a:p>
            <a:r>
              <a:rPr lang="en-US" sz="1200" dirty="0">
                <a:latin typeface="Consolas"/>
              </a:rPr>
              <a:t>  border: 5px solid red;</a:t>
            </a:r>
          </a:p>
          <a:p>
            <a:r>
              <a:rPr lang="en-US" sz="1200" dirty="0">
                <a:latin typeface="Consolas"/>
              </a:rPr>
              <a:t>}</a:t>
            </a:r>
          </a:p>
          <a:p>
            <a:r>
              <a:rPr lang="en-US" sz="1200" dirty="0">
                <a:latin typeface="Consolas"/>
              </a:rPr>
              <a:t>p2{</a:t>
            </a:r>
          </a:p>
          <a:p>
            <a:r>
              <a:rPr lang="en-US" sz="1200" dirty="0">
                <a:latin typeface="Consolas"/>
              </a:rPr>
              <a:t>border-top: 5px dashed green;</a:t>
            </a:r>
          </a:p>
          <a:p>
            <a:r>
              <a:rPr lang="en-US" sz="1200" dirty="0">
                <a:latin typeface="Consolas"/>
              </a:rPr>
              <a:t>}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EC00B83C-D6EA-457F-A4DD-21F3F70E3E0E}"/>
              </a:ext>
            </a:extLst>
          </p:cNvPr>
          <p:cNvSpPr txBox="1"/>
          <p:nvPr/>
        </p:nvSpPr>
        <p:spPr>
          <a:xfrm>
            <a:off x="8056423" y="4696495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61" name="TextBox 20">
            <a:extLst>
              <a:ext uri="{FF2B5EF4-FFF2-40B4-BE49-F238E27FC236}">
                <a16:creationId xmlns:a16="http://schemas.microsoft.com/office/drawing/2014/main" id="{E09BE5CB-3324-49D5-9D1D-66E798FC1524}"/>
              </a:ext>
            </a:extLst>
          </p:cNvPr>
          <p:cNvSpPr txBox="1"/>
          <p:nvPr/>
        </p:nvSpPr>
        <p:spPr>
          <a:xfrm>
            <a:off x="8053192" y="3784821"/>
            <a:ext cx="3644499" cy="369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Border-style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57EE167E-1DFD-4B0A-9D04-C9C5B4B667EA}"/>
              </a:ext>
            </a:extLst>
          </p:cNvPr>
          <p:cNvSpPr txBox="1"/>
          <p:nvPr/>
        </p:nvSpPr>
        <p:spPr>
          <a:xfrm>
            <a:off x="8053192" y="4221887"/>
            <a:ext cx="3644504" cy="369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Border-color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E740D1A6-CB1C-4550-AF23-261BA9B756FD}"/>
              </a:ext>
            </a:extLst>
          </p:cNvPr>
          <p:cNvSpPr txBox="1"/>
          <p:nvPr/>
        </p:nvSpPr>
        <p:spPr>
          <a:xfrm>
            <a:off x="8053192" y="3358339"/>
            <a:ext cx="3644504" cy="369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Border-width</a:t>
            </a:r>
          </a:p>
        </p:txBody>
      </p:sp>
    </p:spTree>
    <p:extLst>
      <p:ext uri="{BB962C8B-B14F-4D97-AF65-F5344CB8AC3E}">
        <p14:creationId xmlns:p14="http://schemas.microsoft.com/office/powerpoint/2010/main" val="223698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17C105-3F99-4F32-B655-5E5D25A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1151FDE-AF17-4DFF-BA86-4D7C4CE7E845}"/>
              </a:ext>
            </a:extLst>
          </p:cNvPr>
          <p:cNvSpPr txBox="1"/>
          <p:nvPr/>
        </p:nvSpPr>
        <p:spPr>
          <a:xfrm>
            <a:off x="447141" y="661116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Border-radius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9BE9133-B73E-449E-B89A-F837840BC91C}"/>
              </a:ext>
            </a:extLst>
          </p:cNvPr>
          <p:cNvSpPr txBox="1"/>
          <p:nvPr/>
        </p:nvSpPr>
        <p:spPr>
          <a:xfrm>
            <a:off x="447142" y="1145062"/>
            <a:ext cx="368962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border-radius est utilisée pour ajouter des bordures arrondies à un élément :</a:t>
            </a:r>
            <a:endParaRPr lang="en-US" sz="1400" dirty="0">
              <a:latin typeface="Consolas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DC6CCFE2-C5B9-48B7-80E8-2D7672E9C71A}"/>
              </a:ext>
            </a:extLst>
          </p:cNvPr>
          <p:cNvSpPr txBox="1"/>
          <p:nvPr/>
        </p:nvSpPr>
        <p:spPr>
          <a:xfrm>
            <a:off x="472548" y="2679936"/>
            <a:ext cx="3689623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Consolas"/>
              </a:rPr>
              <a:t>p {</a:t>
            </a:r>
          </a:p>
          <a:p>
            <a:r>
              <a:rPr lang="fr-FR" sz="1200" dirty="0">
                <a:latin typeface="Consolas"/>
              </a:rPr>
              <a:t>  border: 2px </a:t>
            </a:r>
            <a:r>
              <a:rPr lang="fr-FR" sz="1200" dirty="0" err="1">
                <a:latin typeface="Consolas"/>
              </a:rPr>
              <a:t>solid</a:t>
            </a:r>
            <a:r>
              <a:rPr lang="fr-FR" sz="1200" dirty="0">
                <a:latin typeface="Consolas"/>
              </a:rPr>
              <a:t> red;</a:t>
            </a:r>
          </a:p>
          <a:p>
            <a:r>
              <a:rPr lang="fr-FR" sz="1200" dirty="0">
                <a:latin typeface="Consolas"/>
              </a:rPr>
              <a:t>  border-radius: 50%;</a:t>
            </a:r>
          </a:p>
          <a:p>
            <a:r>
              <a:rPr lang="fr-FR" sz="1200" dirty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411A2D1E-DA13-4065-B69D-18692308A06E}"/>
              </a:ext>
            </a:extLst>
          </p:cNvPr>
          <p:cNvSpPr txBox="1"/>
          <p:nvPr/>
        </p:nvSpPr>
        <p:spPr>
          <a:xfrm>
            <a:off x="447141" y="221182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34A19CA-E57C-4A51-B541-D37A3560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82964"/>
            <a:ext cx="7924800" cy="5692072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12977C16-4DFE-4896-B26C-3D34488DC37F}"/>
              </a:ext>
            </a:extLst>
          </p:cNvPr>
          <p:cNvSpPr txBox="1"/>
          <p:nvPr/>
        </p:nvSpPr>
        <p:spPr>
          <a:xfrm>
            <a:off x="6384788" y="6011884"/>
            <a:ext cx="368962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/>
              </a:rPr>
              <a:t> Border et outline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7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>
            <a:extLst>
              <a:ext uri="{FF2B5EF4-FFF2-40B4-BE49-F238E27FC236}">
                <a16:creationId xmlns:a16="http://schemas.microsoft.com/office/drawing/2014/main" id="{E0C60620-13B6-424A-AF7B-766A8D325F08}"/>
              </a:ext>
            </a:extLst>
          </p:cNvPr>
          <p:cNvSpPr txBox="1"/>
          <p:nvPr/>
        </p:nvSpPr>
        <p:spPr>
          <a:xfrm>
            <a:off x="445959" y="612120"/>
            <a:ext cx="3644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outline-style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1B239AE-4E2F-405C-B531-44CB97C6F780}"/>
              </a:ext>
            </a:extLst>
          </p:cNvPr>
          <p:cNvSpPr txBox="1"/>
          <p:nvPr/>
        </p:nvSpPr>
        <p:spPr>
          <a:xfrm>
            <a:off x="1706417" y="1759146"/>
            <a:ext cx="2156658" cy="677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.className </a:t>
            </a:r>
          </a:p>
          <a:p>
            <a:r>
              <a:rPr lang="en-US" sz="1200" dirty="0">
                <a:latin typeface="Consolas"/>
              </a:rPr>
              <a:t>{Border-style : top right down left;}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1C1A2A3B-F2E9-4C9F-BD99-1EFBCBEB4C9B}"/>
              </a:ext>
            </a:extLst>
          </p:cNvPr>
          <p:cNvSpPr txBox="1"/>
          <p:nvPr/>
        </p:nvSpPr>
        <p:spPr>
          <a:xfrm>
            <a:off x="400835" y="400922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outline-width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05AB8D89-59C9-4C78-A8D0-767CF46009FA}"/>
              </a:ext>
            </a:extLst>
          </p:cNvPr>
          <p:cNvSpPr txBox="1"/>
          <p:nvPr/>
        </p:nvSpPr>
        <p:spPr>
          <a:xfrm>
            <a:off x="400836" y="4556673"/>
            <a:ext cx="36896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spécifie la largeur des quatre outline.</a:t>
            </a:r>
            <a:endParaRPr lang="en-US" sz="1400" dirty="0">
              <a:latin typeface="Consolas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C3C21CDD-72FF-49A9-9205-973F8643473E}"/>
              </a:ext>
            </a:extLst>
          </p:cNvPr>
          <p:cNvSpPr txBox="1"/>
          <p:nvPr/>
        </p:nvSpPr>
        <p:spPr>
          <a:xfrm>
            <a:off x="400835" y="5614589"/>
            <a:ext cx="3689623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err="1">
                <a:latin typeface="Consolas"/>
              </a:rPr>
              <a:t>p.three</a:t>
            </a:r>
            <a:r>
              <a:rPr lang="fr-FR" sz="1200" dirty="0">
                <a:latin typeface="Consolas"/>
              </a:rPr>
              <a:t>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outline</a:t>
            </a:r>
            <a:r>
              <a:rPr lang="fr-FR" sz="1200" dirty="0">
                <a:latin typeface="Consolas"/>
              </a:rPr>
              <a:t>-style: </a:t>
            </a:r>
            <a:r>
              <a:rPr lang="fr-FR" sz="1200" dirty="0" err="1">
                <a:latin typeface="Consolas"/>
              </a:rPr>
              <a:t>solid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outline-width</a:t>
            </a:r>
            <a:r>
              <a:rPr lang="fr-FR" sz="1200" dirty="0">
                <a:latin typeface="Consolas"/>
              </a:rPr>
              <a:t>: 25px 10px 4px 35px; </a:t>
            </a:r>
          </a:p>
          <a:p>
            <a:r>
              <a:rPr lang="fr-FR" sz="1200" dirty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A35F30-784B-4126-82A0-C1751E1D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9" y="1115612"/>
            <a:ext cx="885714" cy="2715501"/>
          </a:xfrm>
          <a:prstGeom prst="rect">
            <a:avLst/>
          </a:prstGeom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7C851F68-96E9-4E8E-8A3D-D625BCF40F28}"/>
              </a:ext>
            </a:extLst>
          </p:cNvPr>
          <p:cNvSpPr txBox="1"/>
          <p:nvPr/>
        </p:nvSpPr>
        <p:spPr>
          <a:xfrm>
            <a:off x="400834" y="513095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9BE8DB07-F115-499F-A5C3-6654D597D7F3}"/>
              </a:ext>
            </a:extLst>
          </p:cNvPr>
          <p:cNvSpPr txBox="1"/>
          <p:nvPr/>
        </p:nvSpPr>
        <p:spPr>
          <a:xfrm>
            <a:off x="4251189" y="61134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outline-color</a:t>
            </a: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BF6125A4-B0CE-4B1C-88B1-407E661A9E53}"/>
              </a:ext>
            </a:extLst>
          </p:cNvPr>
          <p:cNvSpPr txBox="1"/>
          <p:nvPr/>
        </p:nvSpPr>
        <p:spPr>
          <a:xfrm>
            <a:off x="4251190" y="1158793"/>
            <a:ext cx="36896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spécifie la couleur des quatre outline.</a:t>
            </a:r>
            <a:endParaRPr lang="en-US" sz="1400" dirty="0">
              <a:latin typeface="Consolas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3CA8E4AC-FFA8-46CD-AB89-258C0B9AD0AB}"/>
              </a:ext>
            </a:extLst>
          </p:cNvPr>
          <p:cNvSpPr txBox="1"/>
          <p:nvPr/>
        </p:nvSpPr>
        <p:spPr>
          <a:xfrm>
            <a:off x="4251189" y="2216709"/>
            <a:ext cx="368962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</a:rPr>
              <a:t>p.one {</a:t>
            </a:r>
          </a:p>
          <a:p>
            <a:r>
              <a:rPr lang="en-US" sz="1200" dirty="0">
                <a:latin typeface="Consolas"/>
              </a:rPr>
              <a:t>  outline-style: solid;</a:t>
            </a:r>
          </a:p>
          <a:p>
            <a:r>
              <a:rPr lang="en-US" sz="1200" dirty="0">
                <a:latin typeface="Consolas"/>
              </a:rPr>
              <a:t>  outline-color: red green blue yellow;}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0ACA108C-9B89-468E-B940-27FC6E52A622}"/>
              </a:ext>
            </a:extLst>
          </p:cNvPr>
          <p:cNvSpPr txBox="1"/>
          <p:nvPr/>
        </p:nvSpPr>
        <p:spPr>
          <a:xfrm>
            <a:off x="4251188" y="173307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FEB99A-CACB-4C77-81A0-A5E9426100F2}"/>
              </a:ext>
            </a:extLst>
          </p:cNvPr>
          <p:cNvSpPr txBox="1"/>
          <p:nvPr/>
        </p:nvSpPr>
        <p:spPr>
          <a:xfrm>
            <a:off x="4254420" y="2977341"/>
            <a:ext cx="3644504" cy="40011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/>
              </a:gs>
              <a:gs pos="100000">
                <a:srgbClr val="223D3B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onsolas"/>
              </a:rPr>
              <a:t>outline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id="{85ACB1D1-0621-43CD-BA11-71E3557B2E22}"/>
              </a:ext>
            </a:extLst>
          </p:cNvPr>
          <p:cNvSpPr txBox="1"/>
          <p:nvPr/>
        </p:nvSpPr>
        <p:spPr>
          <a:xfrm>
            <a:off x="4254421" y="3483557"/>
            <a:ext cx="3689623" cy="203132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il est également possible de spécifier toutes les propriétés de outline individuelles dans une propriété.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outline est une propriété raccourcie pour les propriétés de outline individuelles suivantes :</a:t>
            </a:r>
            <a:endParaRPr lang="en-US" sz="1400" dirty="0">
              <a:latin typeface="Consolas"/>
            </a:endParaRP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D8DFC811-E81A-4B5C-BF83-B28E0D2BB126}"/>
              </a:ext>
            </a:extLst>
          </p:cNvPr>
          <p:cNvSpPr txBox="1"/>
          <p:nvPr/>
        </p:nvSpPr>
        <p:spPr>
          <a:xfrm>
            <a:off x="8101543" y="1094980"/>
            <a:ext cx="3689623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latin typeface="Consolas"/>
              </a:rPr>
              <a:t>p.example</a:t>
            </a:r>
            <a:r>
              <a:rPr lang="en-US" sz="1200" dirty="0">
                <a:latin typeface="Consolas"/>
              </a:rPr>
              <a:t> {outline: thick ridge blue;}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EC00B83C-D6EA-457F-A4DD-21F3F70E3E0E}"/>
              </a:ext>
            </a:extLst>
          </p:cNvPr>
          <p:cNvSpPr txBox="1"/>
          <p:nvPr/>
        </p:nvSpPr>
        <p:spPr>
          <a:xfrm>
            <a:off x="8101542" y="611347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61" name="TextBox 20">
            <a:extLst>
              <a:ext uri="{FF2B5EF4-FFF2-40B4-BE49-F238E27FC236}">
                <a16:creationId xmlns:a16="http://schemas.microsoft.com/office/drawing/2014/main" id="{E09BE5CB-3324-49D5-9D1D-66E798FC1524}"/>
              </a:ext>
            </a:extLst>
          </p:cNvPr>
          <p:cNvSpPr txBox="1"/>
          <p:nvPr/>
        </p:nvSpPr>
        <p:spPr>
          <a:xfrm>
            <a:off x="4251188" y="6005675"/>
            <a:ext cx="3644499" cy="33855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nsolas"/>
              </a:rPr>
              <a:t>outline-style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57EE167E-1DFD-4B0A-9D04-C9C5B4B667EA}"/>
              </a:ext>
            </a:extLst>
          </p:cNvPr>
          <p:cNvSpPr txBox="1"/>
          <p:nvPr/>
        </p:nvSpPr>
        <p:spPr>
          <a:xfrm>
            <a:off x="4251188" y="6442741"/>
            <a:ext cx="3644504" cy="33855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nsolas"/>
              </a:rPr>
              <a:t>outline-color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E740D1A6-CB1C-4550-AF23-261BA9B756FD}"/>
              </a:ext>
            </a:extLst>
          </p:cNvPr>
          <p:cNvSpPr txBox="1"/>
          <p:nvPr/>
        </p:nvSpPr>
        <p:spPr>
          <a:xfrm>
            <a:off x="4251188" y="5579193"/>
            <a:ext cx="3644504" cy="33855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nsolas"/>
              </a:rPr>
              <a:t>outline-width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493F814B-9D3A-484E-AB5A-CF5681346996}"/>
              </a:ext>
            </a:extLst>
          </p:cNvPr>
          <p:cNvSpPr txBox="1"/>
          <p:nvPr/>
        </p:nvSpPr>
        <p:spPr>
          <a:xfrm>
            <a:off x="8101541" y="1486280"/>
            <a:ext cx="364450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outline-</a:t>
            </a:r>
            <a:r>
              <a:rPr lang="en-US" b="1" dirty="0" err="1">
                <a:solidFill>
                  <a:schemeClr val="bg1"/>
                </a:solidFill>
                <a:latin typeface="Consolas"/>
              </a:rPr>
              <a:t>ofset</a:t>
            </a:r>
            <a:endParaRPr lang="en-US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4CBA5BF9-1DFE-4B37-8E2B-0FDD1048F645}"/>
              </a:ext>
            </a:extLst>
          </p:cNvPr>
          <p:cNvSpPr txBox="1"/>
          <p:nvPr/>
        </p:nvSpPr>
        <p:spPr>
          <a:xfrm>
            <a:off x="8101542" y="2033726"/>
            <a:ext cx="3689623" cy="138499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outline-offset ajoute de l'espace entre un contour et le bord/la bordure d'un élément. L'espace entre un élément et son contour est transparent.</a:t>
            </a:r>
            <a:endParaRPr lang="en-US" sz="1400" dirty="0">
              <a:latin typeface="Consolas"/>
            </a:endParaRP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46A9A00F-B91C-47C4-92D2-1738A44DFCDF}"/>
              </a:ext>
            </a:extLst>
          </p:cNvPr>
          <p:cNvSpPr txBox="1"/>
          <p:nvPr/>
        </p:nvSpPr>
        <p:spPr>
          <a:xfrm>
            <a:off x="8101541" y="4093132"/>
            <a:ext cx="368962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</a:rPr>
              <a:t>p {</a:t>
            </a:r>
          </a:p>
          <a:p>
            <a:r>
              <a:rPr lang="en-US" sz="1200" dirty="0">
                <a:latin typeface="Consolas"/>
              </a:rPr>
              <a:t>  margin: 30px;</a:t>
            </a:r>
          </a:p>
          <a:p>
            <a:r>
              <a:rPr lang="en-US" sz="1200" dirty="0">
                <a:latin typeface="Consolas"/>
              </a:rPr>
              <a:t>  border: 1px solid black;</a:t>
            </a:r>
          </a:p>
          <a:p>
            <a:r>
              <a:rPr lang="en-US" sz="1200" dirty="0">
                <a:latin typeface="Consolas"/>
              </a:rPr>
              <a:t>  outline: 1px solid red;</a:t>
            </a:r>
          </a:p>
          <a:p>
            <a:r>
              <a:rPr lang="en-US" sz="1200" dirty="0">
                <a:latin typeface="Consolas"/>
              </a:rPr>
              <a:t>  outline-offset: 15px;</a:t>
            </a:r>
          </a:p>
          <a:p>
            <a:r>
              <a:rPr lang="en-US" sz="1200" dirty="0">
                <a:latin typeface="Consolas"/>
              </a:rPr>
              <a:t>}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48E903CA-4392-4DBD-91AF-1A1A649255C2}"/>
              </a:ext>
            </a:extLst>
          </p:cNvPr>
          <p:cNvSpPr txBox="1"/>
          <p:nvPr/>
        </p:nvSpPr>
        <p:spPr>
          <a:xfrm>
            <a:off x="8101540" y="3609499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91465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17C105-3F99-4F32-B655-5E5D25A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F36D98D8-8302-4671-99A2-D9EDA85D4957}"/>
              </a:ext>
            </a:extLst>
          </p:cNvPr>
          <p:cNvSpPr txBox="1"/>
          <p:nvPr/>
        </p:nvSpPr>
        <p:spPr>
          <a:xfrm>
            <a:off x="408826" y="1397194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 color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B8DC7-772B-4D9B-86A6-CE7485F017E9}"/>
              </a:ext>
            </a:extLst>
          </p:cNvPr>
          <p:cNvSpPr/>
          <p:nvPr/>
        </p:nvSpPr>
        <p:spPr>
          <a:xfrm>
            <a:off x="399048" y="641127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text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1FB1C2A-0340-4583-A21F-DE50EFC5BB01}"/>
              </a:ext>
            </a:extLst>
          </p:cNvPr>
          <p:cNvSpPr txBox="1"/>
          <p:nvPr/>
        </p:nvSpPr>
        <p:spPr>
          <a:xfrm>
            <a:off x="427184" y="1878989"/>
            <a:ext cx="368962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</a:t>
            </a:r>
            <a:r>
              <a:rPr lang="fr-FR" sz="1400" dirty="0" err="1">
                <a:latin typeface="Consolas"/>
              </a:rPr>
              <a:t>color</a:t>
            </a:r>
            <a:r>
              <a:rPr lang="fr-FR" sz="1400" dirty="0">
                <a:latin typeface="Consolas"/>
              </a:rPr>
              <a:t> est utilisée pour définir la couleur du texte. La couleur est spécifiée par :</a:t>
            </a:r>
            <a:endParaRPr lang="en-US" sz="1400" dirty="0">
              <a:latin typeface="Consola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0F9C488-3A86-4E41-9E53-3FB394DE785A}"/>
              </a:ext>
            </a:extLst>
          </p:cNvPr>
          <p:cNvSpPr txBox="1"/>
          <p:nvPr/>
        </p:nvSpPr>
        <p:spPr>
          <a:xfrm>
            <a:off x="427184" y="3488166"/>
            <a:ext cx="368962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Consolas"/>
              </a:rPr>
              <a:t>h1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color</a:t>
            </a:r>
            <a:r>
              <a:rPr lang="fr-FR" sz="1200" dirty="0">
                <a:latin typeface="Consolas"/>
              </a:rPr>
              <a:t>: green;</a:t>
            </a:r>
          </a:p>
          <a:p>
            <a:r>
              <a:rPr lang="fr-FR" sz="1200" dirty="0">
                <a:latin typeface="Consolas"/>
              </a:rPr>
              <a:t>}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C5C87D73-BAF8-45E9-ACE7-CB03D705D9C5}"/>
              </a:ext>
            </a:extLst>
          </p:cNvPr>
          <p:cNvSpPr txBox="1"/>
          <p:nvPr/>
        </p:nvSpPr>
        <p:spPr>
          <a:xfrm>
            <a:off x="427184" y="2945559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C60949A6-1CCD-41AB-B2BF-F18FBC5AD6D9}"/>
              </a:ext>
            </a:extLst>
          </p:cNvPr>
          <p:cNvSpPr txBox="1"/>
          <p:nvPr/>
        </p:nvSpPr>
        <p:spPr>
          <a:xfrm>
            <a:off x="8054566" y="3232058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 decoration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24BDDE7-722D-4E5C-BD86-EA4649619356}"/>
              </a:ext>
            </a:extLst>
          </p:cNvPr>
          <p:cNvSpPr txBox="1"/>
          <p:nvPr/>
        </p:nvSpPr>
        <p:spPr>
          <a:xfrm>
            <a:off x="8054565" y="3725647"/>
            <a:ext cx="3689623" cy="73866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On utilisera les fonctions suivantes pour la décoration du texte </a:t>
            </a:r>
            <a:endParaRPr lang="en-US" sz="1400" dirty="0">
              <a:latin typeface="Consolas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50A2CC35-11DE-41D2-8B39-201A9D84E786}"/>
              </a:ext>
            </a:extLst>
          </p:cNvPr>
          <p:cNvSpPr txBox="1"/>
          <p:nvPr/>
        </p:nvSpPr>
        <p:spPr>
          <a:xfrm>
            <a:off x="400424" y="4374901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 Alignment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E5804794-DD3D-4FEF-B633-467EC020C19C}"/>
              </a:ext>
            </a:extLst>
          </p:cNvPr>
          <p:cNvSpPr txBox="1"/>
          <p:nvPr/>
        </p:nvSpPr>
        <p:spPr>
          <a:xfrm>
            <a:off x="418782" y="4856696"/>
            <a:ext cx="3689623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On utilisera les fonctions suivantes pour aligner le texte </a:t>
            </a:r>
            <a:endParaRPr lang="en-US" sz="1400" dirty="0">
              <a:latin typeface="Consolas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FE34A9C3-8465-4270-9B3A-681911C711A2}"/>
              </a:ext>
            </a:extLst>
          </p:cNvPr>
          <p:cNvSpPr txBox="1"/>
          <p:nvPr/>
        </p:nvSpPr>
        <p:spPr>
          <a:xfrm>
            <a:off x="4251186" y="2032876"/>
            <a:ext cx="3689623" cy="43396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Consolas"/>
              </a:rPr>
              <a:t>h1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text-align</a:t>
            </a:r>
            <a:r>
              <a:rPr lang="fr-FR" sz="1200" dirty="0">
                <a:latin typeface="Consolas"/>
              </a:rPr>
              <a:t>: center;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endParaRPr lang="fr-FR" sz="1200" dirty="0">
              <a:latin typeface="Consolas"/>
            </a:endParaRPr>
          </a:p>
          <a:p>
            <a:r>
              <a:rPr lang="fr-FR" sz="1200" dirty="0">
                <a:latin typeface="Consolas"/>
              </a:rPr>
              <a:t>div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text-align</a:t>
            </a:r>
            <a:r>
              <a:rPr lang="fr-FR" sz="1200" dirty="0">
                <a:latin typeface="Consolas"/>
              </a:rPr>
              <a:t>: </a:t>
            </a:r>
            <a:r>
              <a:rPr lang="fr-FR" sz="1200" dirty="0" err="1">
                <a:latin typeface="Consolas"/>
              </a:rPr>
              <a:t>justify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endParaRPr lang="fr-FR" sz="1200" dirty="0">
              <a:latin typeface="Consolas"/>
            </a:endParaRPr>
          </a:p>
          <a:p>
            <a:r>
              <a:rPr lang="fr-FR" sz="1200" dirty="0" err="1">
                <a:latin typeface="Consolas"/>
              </a:rPr>
              <a:t>p.a</a:t>
            </a:r>
            <a:r>
              <a:rPr lang="fr-FR" sz="1200" dirty="0">
                <a:latin typeface="Consolas"/>
              </a:rPr>
              <a:t>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text</a:t>
            </a:r>
            <a:r>
              <a:rPr lang="fr-FR" sz="1200" dirty="0">
                <a:latin typeface="Consolas"/>
              </a:rPr>
              <a:t>-</a:t>
            </a:r>
            <a:r>
              <a:rPr lang="fr-FR" sz="1200" dirty="0" err="1">
                <a:latin typeface="Consolas"/>
              </a:rPr>
              <a:t>align</a:t>
            </a:r>
            <a:r>
              <a:rPr lang="fr-FR" sz="1200" dirty="0">
                <a:latin typeface="Consolas"/>
              </a:rPr>
              <a:t>-last: right;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endParaRPr lang="fr-FR" sz="1200" dirty="0">
              <a:latin typeface="Consolas"/>
            </a:endParaRPr>
          </a:p>
          <a:p>
            <a:r>
              <a:rPr lang="fr-FR" sz="1200" dirty="0">
                <a:latin typeface="Consolas"/>
              </a:rPr>
              <a:t>p.example2{</a:t>
            </a:r>
          </a:p>
          <a:p>
            <a:r>
              <a:rPr lang="fr-FR" sz="1200" dirty="0">
                <a:latin typeface="Consolas"/>
              </a:rPr>
              <a:t>  direction: </a:t>
            </a:r>
            <a:r>
              <a:rPr lang="fr-FR" sz="1200" dirty="0" err="1">
                <a:latin typeface="Consolas"/>
              </a:rPr>
              <a:t>rtl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unicode-bidi</a:t>
            </a:r>
            <a:r>
              <a:rPr lang="fr-FR" sz="1200" dirty="0">
                <a:latin typeface="Consolas"/>
              </a:rPr>
              <a:t>: </a:t>
            </a:r>
            <a:r>
              <a:rPr lang="fr-FR" sz="1200" dirty="0" err="1">
                <a:latin typeface="Consolas"/>
              </a:rPr>
              <a:t>bidi-override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r>
              <a:rPr lang="fr-FR" sz="1200" dirty="0">
                <a:latin typeface="Consolas"/>
              </a:rPr>
              <a:t>p.example3 {</a:t>
            </a:r>
          </a:p>
          <a:p>
            <a:r>
              <a:rPr lang="fr-FR" sz="1200" dirty="0">
                <a:latin typeface="Consolas"/>
              </a:rPr>
              <a:t>  vertical-</a:t>
            </a:r>
            <a:r>
              <a:rPr lang="fr-FR" sz="1200" dirty="0" err="1">
                <a:latin typeface="Consolas"/>
              </a:rPr>
              <a:t>align</a:t>
            </a:r>
            <a:r>
              <a:rPr lang="fr-FR" sz="1200" dirty="0">
                <a:latin typeface="Consolas"/>
              </a:rPr>
              <a:t>: </a:t>
            </a:r>
            <a:r>
              <a:rPr lang="fr-FR" sz="1200" dirty="0" err="1">
                <a:latin typeface="Consolas"/>
              </a:rPr>
              <a:t>baseline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endParaRPr lang="fr-FR" sz="1200" dirty="0">
              <a:latin typeface="Consolas"/>
            </a:endParaRPr>
          </a:p>
          <a:p>
            <a:r>
              <a:rPr lang="fr-FR" sz="1200" dirty="0">
                <a:latin typeface="Consolas"/>
              </a:rPr>
              <a:t>p.example3 {</a:t>
            </a:r>
          </a:p>
          <a:p>
            <a:r>
              <a:rPr lang="fr-FR" sz="1200" dirty="0">
                <a:latin typeface="Consolas"/>
              </a:rPr>
              <a:t>  vertical-</a:t>
            </a:r>
            <a:r>
              <a:rPr lang="fr-FR" sz="1200" dirty="0" err="1">
                <a:latin typeface="Consolas"/>
              </a:rPr>
              <a:t>align</a:t>
            </a:r>
            <a:r>
              <a:rPr lang="fr-FR" sz="1200" dirty="0">
                <a:latin typeface="Consolas"/>
              </a:rPr>
              <a:t>: </a:t>
            </a:r>
            <a:r>
              <a:rPr lang="fr-FR" sz="1200" dirty="0" err="1">
                <a:latin typeface="Consolas"/>
              </a:rPr>
              <a:t>text</a:t>
            </a:r>
            <a:r>
              <a:rPr lang="fr-FR" sz="1200" dirty="0">
                <a:latin typeface="Consolas"/>
              </a:rPr>
              <a:t>-top;</a:t>
            </a:r>
          </a:p>
          <a:p>
            <a:r>
              <a:rPr lang="fr-FR" sz="1200" dirty="0">
                <a:latin typeface="Consolas"/>
              </a:rPr>
              <a:t>}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254FE42C-D9F7-4E54-B09A-8AF326AC6EA3}"/>
              </a:ext>
            </a:extLst>
          </p:cNvPr>
          <p:cNvSpPr txBox="1"/>
          <p:nvPr/>
        </p:nvSpPr>
        <p:spPr>
          <a:xfrm>
            <a:off x="4251187" y="1492113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A6F615E0-86B3-4B7C-8420-3C82B765EFE5}"/>
              </a:ext>
            </a:extLst>
          </p:cNvPr>
          <p:cNvSpPr txBox="1"/>
          <p:nvPr/>
        </p:nvSpPr>
        <p:spPr>
          <a:xfrm>
            <a:off x="4251188" y="624442"/>
            <a:ext cx="3689623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Un texte peut être aligné à gauche ou à droite, centré ou justifié.</a:t>
            </a:r>
            <a:endParaRPr lang="en-US" sz="1400" dirty="0">
              <a:latin typeface="Consolas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4B3CEA-5C83-4438-B551-E8D2C73C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8" y="5441471"/>
            <a:ext cx="2417616" cy="1343212"/>
          </a:xfrm>
          <a:prstGeom prst="rect">
            <a:avLst/>
          </a:prstGeom>
        </p:spPr>
      </p:pic>
      <p:sp>
        <p:nvSpPr>
          <p:cNvPr id="31" name="TextBox 13">
            <a:extLst>
              <a:ext uri="{FF2B5EF4-FFF2-40B4-BE49-F238E27FC236}">
                <a16:creationId xmlns:a16="http://schemas.microsoft.com/office/drawing/2014/main" id="{D87449D2-DEE4-4F48-B37E-D523F381F141}"/>
              </a:ext>
            </a:extLst>
          </p:cNvPr>
          <p:cNvSpPr txBox="1"/>
          <p:nvPr/>
        </p:nvSpPr>
        <p:spPr>
          <a:xfrm>
            <a:off x="8054566" y="626967"/>
            <a:ext cx="3689623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Consolas"/>
              </a:rPr>
              <a:t>p.example3{</a:t>
            </a:r>
          </a:p>
          <a:p>
            <a:r>
              <a:rPr lang="fr-FR" sz="1400" dirty="0">
                <a:latin typeface="Consolas"/>
              </a:rPr>
              <a:t>  vertical-</a:t>
            </a:r>
            <a:r>
              <a:rPr lang="fr-FR" sz="1400" dirty="0" err="1">
                <a:latin typeface="Consolas"/>
              </a:rPr>
              <a:t>align</a:t>
            </a:r>
            <a:r>
              <a:rPr lang="fr-FR" sz="1400" dirty="0">
                <a:latin typeface="Consolas"/>
              </a:rPr>
              <a:t>: </a:t>
            </a:r>
            <a:r>
              <a:rPr lang="fr-FR" sz="1400" dirty="0" err="1">
                <a:latin typeface="Consolas"/>
              </a:rPr>
              <a:t>text-bottom</a:t>
            </a:r>
            <a:r>
              <a:rPr lang="fr-FR" sz="1400" dirty="0">
                <a:latin typeface="Consolas"/>
              </a:rPr>
              <a:t>;</a:t>
            </a:r>
          </a:p>
          <a:p>
            <a:r>
              <a:rPr lang="fr-FR" sz="1400" dirty="0">
                <a:latin typeface="Consolas"/>
              </a:rPr>
              <a:t>}</a:t>
            </a:r>
          </a:p>
          <a:p>
            <a:endParaRPr lang="fr-FR" sz="1400" dirty="0">
              <a:latin typeface="Consolas"/>
            </a:endParaRPr>
          </a:p>
          <a:p>
            <a:r>
              <a:rPr lang="fr-FR" sz="1400" dirty="0">
                <a:latin typeface="Consolas"/>
              </a:rPr>
              <a:t>p.example3{</a:t>
            </a:r>
          </a:p>
          <a:p>
            <a:r>
              <a:rPr lang="fr-FR" sz="1400" dirty="0">
                <a:latin typeface="Consolas"/>
              </a:rPr>
              <a:t>  vertical-</a:t>
            </a:r>
            <a:r>
              <a:rPr lang="fr-FR" sz="1400" dirty="0" err="1">
                <a:latin typeface="Consolas"/>
              </a:rPr>
              <a:t>align</a:t>
            </a:r>
            <a:r>
              <a:rPr lang="fr-FR" sz="1400" dirty="0">
                <a:latin typeface="Consolas"/>
              </a:rPr>
              <a:t>: </a:t>
            </a:r>
            <a:r>
              <a:rPr lang="fr-FR" sz="1400" dirty="0" err="1">
                <a:latin typeface="Consolas"/>
              </a:rPr>
              <a:t>sub</a:t>
            </a:r>
            <a:r>
              <a:rPr lang="fr-FR" sz="1400" dirty="0">
                <a:latin typeface="Consolas"/>
              </a:rPr>
              <a:t>;</a:t>
            </a:r>
          </a:p>
          <a:p>
            <a:r>
              <a:rPr lang="fr-FR" sz="1400" dirty="0">
                <a:latin typeface="Consolas"/>
              </a:rPr>
              <a:t>}</a:t>
            </a:r>
          </a:p>
          <a:p>
            <a:endParaRPr lang="fr-FR" sz="1400" dirty="0">
              <a:latin typeface="Consolas"/>
            </a:endParaRPr>
          </a:p>
          <a:p>
            <a:r>
              <a:rPr lang="fr-FR" sz="1400" dirty="0">
                <a:latin typeface="Consolas"/>
              </a:rPr>
              <a:t>p.example3{</a:t>
            </a:r>
          </a:p>
          <a:p>
            <a:r>
              <a:rPr lang="fr-FR" sz="1400" dirty="0">
                <a:latin typeface="Consolas"/>
              </a:rPr>
              <a:t>  vertical-</a:t>
            </a:r>
            <a:r>
              <a:rPr lang="fr-FR" sz="1400" dirty="0" err="1">
                <a:latin typeface="Consolas"/>
              </a:rPr>
              <a:t>align</a:t>
            </a:r>
            <a:r>
              <a:rPr lang="fr-FR" sz="1400" dirty="0">
                <a:latin typeface="Consolas"/>
              </a:rPr>
              <a:t>: super;</a:t>
            </a:r>
          </a:p>
          <a:p>
            <a:r>
              <a:rPr lang="fr-FR" sz="1400" dirty="0">
                <a:latin typeface="Consolas"/>
              </a:rPr>
              <a:t>}</a:t>
            </a:r>
            <a:endParaRPr lang="en-US" sz="1400" dirty="0">
              <a:latin typeface="Consolas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FD84BD6E-E2F9-44C8-B63B-E6F4B0EE6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65" y="4623463"/>
            <a:ext cx="3644505" cy="16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17C105-3F99-4F32-B655-5E5D25A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1FB1C2A-0340-4583-A21F-DE50EFC5BB01}"/>
              </a:ext>
            </a:extLst>
          </p:cNvPr>
          <p:cNvSpPr txBox="1"/>
          <p:nvPr/>
        </p:nvSpPr>
        <p:spPr>
          <a:xfrm>
            <a:off x="399048" y="639204"/>
            <a:ext cx="3689623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</a:t>
            </a:r>
            <a:r>
              <a:rPr lang="fr-FR" sz="1400" dirty="0" err="1">
                <a:latin typeface="Consolas"/>
              </a:rPr>
              <a:t>text</a:t>
            </a:r>
            <a:r>
              <a:rPr lang="fr-FR" sz="1400" dirty="0">
                <a:latin typeface="Consolas"/>
              </a:rPr>
              <a:t>-</a:t>
            </a:r>
            <a:r>
              <a:rPr lang="fr-FR" sz="1400" dirty="0" err="1">
                <a:latin typeface="Consolas"/>
              </a:rPr>
              <a:t>decoration</a:t>
            </a:r>
            <a:r>
              <a:rPr lang="fr-FR" sz="1400" dirty="0">
                <a:latin typeface="Consolas"/>
              </a:rPr>
              <a:t>-line est utilisée pour ajouter une ligne de décoration au texte.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Conseil : Vous pouvez combiner plusieurs valeurs, telles que le surlignement et le soulignement, pour afficher les lignes au-dessus et au-dessous d'un texte.</a:t>
            </a:r>
            <a:endParaRPr lang="en-US" sz="1400" dirty="0">
              <a:latin typeface="Consola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0F9C488-3A86-4E41-9E53-3FB394DE785A}"/>
              </a:ext>
            </a:extLst>
          </p:cNvPr>
          <p:cNvSpPr txBox="1"/>
          <p:nvPr/>
        </p:nvSpPr>
        <p:spPr>
          <a:xfrm>
            <a:off x="412670" y="3372054"/>
            <a:ext cx="3689623" cy="3416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Consolas"/>
              </a:rPr>
              <a:t>p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text</a:t>
            </a:r>
            <a:r>
              <a:rPr lang="fr-FR" sz="1200" dirty="0">
                <a:latin typeface="Consolas"/>
              </a:rPr>
              <a:t>-</a:t>
            </a:r>
            <a:r>
              <a:rPr lang="fr-FR" sz="1200" dirty="0" err="1">
                <a:latin typeface="Consolas"/>
              </a:rPr>
              <a:t>decoration</a:t>
            </a:r>
            <a:r>
              <a:rPr lang="fr-FR" sz="1200" dirty="0">
                <a:latin typeface="Consolas"/>
              </a:rPr>
              <a:t>-line: </a:t>
            </a:r>
            <a:r>
              <a:rPr lang="fr-FR" sz="1200" dirty="0" err="1">
                <a:latin typeface="Consolas"/>
              </a:rPr>
              <a:t>overline</a:t>
            </a:r>
            <a:r>
              <a:rPr lang="fr-FR" sz="1200" dirty="0">
                <a:latin typeface="Consolas"/>
              </a:rPr>
              <a:t> </a:t>
            </a:r>
            <a:r>
              <a:rPr lang="fr-FR" sz="1200" dirty="0" err="1">
                <a:latin typeface="Consolas"/>
              </a:rPr>
              <a:t>underline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endParaRPr lang="fr-FR" sz="1200" dirty="0">
              <a:latin typeface="Consolas"/>
            </a:endParaRPr>
          </a:p>
          <a:p>
            <a:r>
              <a:rPr lang="fr-FR" sz="1200" dirty="0">
                <a:latin typeface="Consolas"/>
              </a:rPr>
              <a:t>h2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text</a:t>
            </a:r>
            <a:r>
              <a:rPr lang="fr-FR" sz="1200" dirty="0">
                <a:latin typeface="Consolas"/>
              </a:rPr>
              <a:t>-</a:t>
            </a:r>
            <a:r>
              <a:rPr lang="fr-FR" sz="1200" dirty="0" err="1">
                <a:latin typeface="Consolas"/>
              </a:rPr>
              <a:t>decoration</a:t>
            </a:r>
            <a:r>
              <a:rPr lang="fr-FR" sz="1200" dirty="0">
                <a:latin typeface="Consolas"/>
              </a:rPr>
              <a:t>-line: line-</a:t>
            </a:r>
            <a:r>
              <a:rPr lang="fr-FR" sz="1200" dirty="0" err="1">
                <a:latin typeface="Consolas"/>
              </a:rPr>
              <a:t>through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endParaRPr lang="fr-FR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h1 {</a:t>
            </a:r>
          </a:p>
          <a:p>
            <a:r>
              <a:rPr lang="en-US" sz="1200" dirty="0">
                <a:latin typeface="Consolas"/>
              </a:rPr>
              <a:t>  text-decoration-line: overline;</a:t>
            </a:r>
          </a:p>
          <a:p>
            <a:r>
              <a:rPr lang="en-US" sz="1200" dirty="0">
                <a:latin typeface="Consolas"/>
              </a:rPr>
              <a:t>  text-decoration-color: red;</a:t>
            </a:r>
          </a:p>
          <a:p>
            <a:r>
              <a:rPr lang="en-US" sz="1200" dirty="0">
                <a:latin typeface="Consolas"/>
              </a:rPr>
              <a:t>}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h3 {</a:t>
            </a:r>
          </a:p>
          <a:p>
            <a:r>
              <a:rPr lang="en-US" sz="1200" dirty="0">
                <a:latin typeface="Consolas"/>
              </a:rPr>
              <a:t>  text-decoration-line: underline;</a:t>
            </a:r>
          </a:p>
          <a:p>
            <a:r>
              <a:rPr lang="en-US" sz="1200" dirty="0">
                <a:latin typeface="Consolas"/>
              </a:rPr>
              <a:t>  text-decoration-style: dotted;</a:t>
            </a:r>
          </a:p>
          <a:p>
            <a:r>
              <a:rPr lang="en-US" sz="1200" dirty="0">
                <a:latin typeface="Consolas"/>
              </a:rPr>
              <a:t>}</a:t>
            </a:r>
            <a:endParaRPr lang="fr-FR" sz="1200" dirty="0">
              <a:latin typeface="Consolas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C5C87D73-BAF8-45E9-ACE7-CB03D705D9C5}"/>
              </a:ext>
            </a:extLst>
          </p:cNvPr>
          <p:cNvSpPr txBox="1"/>
          <p:nvPr/>
        </p:nvSpPr>
        <p:spPr>
          <a:xfrm>
            <a:off x="427184" y="2945559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D5016530-E2A3-46CD-B340-0DE0A6453F8C}"/>
              </a:ext>
            </a:extLst>
          </p:cNvPr>
          <p:cNvSpPr txBox="1"/>
          <p:nvPr/>
        </p:nvSpPr>
        <p:spPr>
          <a:xfrm>
            <a:off x="4249366" y="62696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 spacing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B80965C0-4C4D-47D3-AE61-9E3BDB582602}"/>
              </a:ext>
            </a:extLst>
          </p:cNvPr>
          <p:cNvSpPr txBox="1"/>
          <p:nvPr/>
        </p:nvSpPr>
        <p:spPr>
          <a:xfrm>
            <a:off x="4204247" y="1119409"/>
            <a:ext cx="3689623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propriétés suivantes vont être le sujet de cette partie </a:t>
            </a:r>
            <a:endParaRPr lang="en-US" sz="1400" dirty="0">
              <a:latin typeface="Consola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8302C4-0CD8-49B6-A26F-735C36201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44" y="1642629"/>
            <a:ext cx="1972455" cy="1932741"/>
          </a:xfrm>
          <a:prstGeom prst="rect">
            <a:avLst/>
          </a:prstGeom>
        </p:spPr>
      </p:pic>
      <p:sp>
        <p:nvSpPr>
          <p:cNvPr id="22" name="TextBox 13">
            <a:extLst>
              <a:ext uri="{FF2B5EF4-FFF2-40B4-BE49-F238E27FC236}">
                <a16:creationId xmlns:a16="http://schemas.microsoft.com/office/drawing/2014/main" id="{A85248A8-4A8B-4316-9650-A32C923816E0}"/>
              </a:ext>
            </a:extLst>
          </p:cNvPr>
          <p:cNvSpPr txBox="1"/>
          <p:nvPr/>
        </p:nvSpPr>
        <p:spPr>
          <a:xfrm>
            <a:off x="4249366" y="3967476"/>
            <a:ext cx="3689623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Consolas"/>
              </a:rPr>
              <a:t>p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text-indent</a:t>
            </a:r>
            <a:r>
              <a:rPr lang="fr-FR" sz="1200" dirty="0">
                <a:latin typeface="Consolas"/>
              </a:rPr>
              <a:t>: 50px;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r>
              <a:rPr lang="fr-FR" sz="1200" dirty="0">
                <a:latin typeface="Consolas"/>
              </a:rPr>
              <a:t>h1 {</a:t>
            </a:r>
          </a:p>
          <a:p>
            <a:r>
              <a:rPr lang="fr-FR" sz="1200" dirty="0">
                <a:latin typeface="Consolas"/>
              </a:rPr>
              <a:t>  </a:t>
            </a:r>
            <a:r>
              <a:rPr lang="fr-FR" sz="1200" dirty="0" err="1">
                <a:latin typeface="Consolas"/>
              </a:rPr>
              <a:t>letter-spacing</a:t>
            </a:r>
            <a:r>
              <a:rPr lang="fr-FR" sz="1200" dirty="0">
                <a:latin typeface="Consolas"/>
              </a:rPr>
              <a:t>: 5px;</a:t>
            </a:r>
          </a:p>
          <a:p>
            <a:r>
              <a:rPr lang="fr-FR" sz="1200" dirty="0">
                <a:latin typeface="Consolas"/>
              </a:rPr>
              <a:t>}</a:t>
            </a:r>
          </a:p>
          <a:p>
            <a:r>
              <a:rPr lang="en-US" sz="1200" dirty="0" err="1">
                <a:latin typeface="Consolas"/>
              </a:rPr>
              <a:t>p.small</a:t>
            </a:r>
            <a:r>
              <a:rPr lang="en-US" sz="1200" dirty="0">
                <a:latin typeface="Consolas"/>
              </a:rPr>
              <a:t> {</a:t>
            </a:r>
          </a:p>
          <a:p>
            <a:r>
              <a:rPr lang="en-US" sz="1200" dirty="0">
                <a:latin typeface="Consolas"/>
              </a:rPr>
              <a:t>  line-height: 0.8;</a:t>
            </a:r>
          </a:p>
          <a:p>
            <a:r>
              <a:rPr lang="en-US" sz="1200" dirty="0">
                <a:latin typeface="Consolas"/>
              </a:rPr>
              <a:t>}</a:t>
            </a:r>
          </a:p>
          <a:p>
            <a:r>
              <a:rPr lang="en-US" sz="1200" dirty="0">
                <a:latin typeface="Consolas"/>
              </a:rPr>
              <a:t>p.one {</a:t>
            </a:r>
          </a:p>
          <a:p>
            <a:r>
              <a:rPr lang="en-US" sz="1200" dirty="0">
                <a:latin typeface="Consolas"/>
              </a:rPr>
              <a:t>  word-spacing: 10px;</a:t>
            </a:r>
          </a:p>
          <a:p>
            <a:r>
              <a:rPr lang="en-US" sz="1200" dirty="0">
                <a:latin typeface="Consolas"/>
              </a:rPr>
              <a:t>}</a:t>
            </a:r>
          </a:p>
          <a:p>
            <a:r>
              <a:rPr lang="fr-FR" sz="1200" dirty="0">
                <a:latin typeface="Consolas"/>
              </a:rPr>
              <a:t>p {</a:t>
            </a:r>
          </a:p>
          <a:p>
            <a:r>
              <a:rPr lang="fr-FR" sz="1200" dirty="0">
                <a:latin typeface="Consolas"/>
              </a:rPr>
              <a:t>  white-</a:t>
            </a:r>
            <a:r>
              <a:rPr lang="fr-FR" sz="1200" dirty="0" err="1">
                <a:latin typeface="Consolas"/>
              </a:rPr>
              <a:t>space</a:t>
            </a:r>
            <a:r>
              <a:rPr lang="fr-FR" sz="1200" dirty="0">
                <a:latin typeface="Consolas"/>
              </a:rPr>
              <a:t>: </a:t>
            </a:r>
            <a:r>
              <a:rPr lang="fr-FR" sz="1200" dirty="0" err="1">
                <a:latin typeface="Consolas"/>
              </a:rPr>
              <a:t>nowrap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A9A154F8-1D77-4B8C-AB6D-5E46E87A0124}"/>
              </a:ext>
            </a:extLst>
          </p:cNvPr>
          <p:cNvSpPr txBox="1"/>
          <p:nvPr/>
        </p:nvSpPr>
        <p:spPr>
          <a:xfrm>
            <a:off x="4263880" y="3540981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D8887F5A-B65B-418B-B1BB-CD44182CDF0D}"/>
              </a:ext>
            </a:extLst>
          </p:cNvPr>
          <p:cNvSpPr txBox="1"/>
          <p:nvPr/>
        </p:nvSpPr>
        <p:spPr>
          <a:xfrm>
            <a:off x="8060679" y="626967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Text shadow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AF4FD05D-F399-477E-99A5-8998013AFFF3}"/>
              </a:ext>
            </a:extLst>
          </p:cNvPr>
          <p:cNvSpPr txBox="1"/>
          <p:nvPr/>
        </p:nvSpPr>
        <p:spPr>
          <a:xfrm>
            <a:off x="8015560" y="1119409"/>
            <a:ext cx="3689623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text-shadow ajoute une ombre au texte </a:t>
            </a:r>
            <a:endParaRPr lang="en-US" sz="1400" dirty="0">
              <a:latin typeface="Consolas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7B3E75BC-619E-4BF6-92D9-E54FBAD8EB50}"/>
              </a:ext>
            </a:extLst>
          </p:cNvPr>
          <p:cNvSpPr txBox="1"/>
          <p:nvPr/>
        </p:nvSpPr>
        <p:spPr>
          <a:xfrm>
            <a:off x="8060679" y="2211253"/>
            <a:ext cx="368962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latin typeface="Consolas"/>
              </a:rPr>
              <a:t>h1 {</a:t>
            </a:r>
          </a:p>
          <a:p>
            <a:r>
              <a:rPr lang="fr-FR" sz="1200" dirty="0">
                <a:latin typeface="Consolas"/>
              </a:rPr>
              <a:t>  text-shadow: 2px </a:t>
            </a:r>
            <a:r>
              <a:rPr lang="fr-FR" sz="1200" dirty="0" err="1">
                <a:latin typeface="Consolas"/>
              </a:rPr>
              <a:t>2px</a:t>
            </a:r>
            <a:r>
              <a:rPr lang="fr-FR" sz="1200" dirty="0">
                <a:latin typeface="Consolas"/>
              </a:rPr>
              <a:t>;</a:t>
            </a:r>
          </a:p>
          <a:p>
            <a:r>
              <a:rPr lang="fr-FR" sz="1200" dirty="0">
                <a:latin typeface="Consolas"/>
              </a:rPr>
              <a:t>}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105BA5E1-54C7-46FA-9378-D47CE731F8C9}"/>
              </a:ext>
            </a:extLst>
          </p:cNvPr>
          <p:cNvSpPr txBox="1"/>
          <p:nvPr/>
        </p:nvSpPr>
        <p:spPr>
          <a:xfrm>
            <a:off x="8075193" y="1784758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5147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17C105-3F99-4F32-B655-5E5D25A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F36D98D8-8302-4671-99A2-D9EDA85D4957}"/>
              </a:ext>
            </a:extLst>
          </p:cNvPr>
          <p:cNvSpPr txBox="1"/>
          <p:nvPr/>
        </p:nvSpPr>
        <p:spPr>
          <a:xfrm>
            <a:off x="408826" y="1397194"/>
            <a:ext cx="36445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Z-index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B8DC7-772B-4D9B-86A6-CE7485F017E9}"/>
              </a:ext>
            </a:extLst>
          </p:cNvPr>
          <p:cNvSpPr/>
          <p:nvPr/>
        </p:nvSpPr>
        <p:spPr>
          <a:xfrm>
            <a:off x="399048" y="641127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Z-index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1FB1C2A-0340-4583-A21F-DE50EFC5BB01}"/>
              </a:ext>
            </a:extLst>
          </p:cNvPr>
          <p:cNvSpPr txBox="1"/>
          <p:nvPr/>
        </p:nvSpPr>
        <p:spPr>
          <a:xfrm>
            <a:off x="427184" y="1878989"/>
            <a:ext cx="3689623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Lorsque des éléments sont positionnés, ils peuvent chevaucher d'autres éléments.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z-index spécifie l'ordre de pile d'un élément (quel élément doit être placé devant ou derrière les autres).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Un élément peut avoir un ordre de pile positif ou négatif :</a:t>
            </a:r>
            <a:endParaRPr lang="en-US" sz="1400" dirty="0">
              <a:latin typeface="Consolas"/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A6F615E0-86B3-4B7C-8420-3C82B765EFE5}"/>
              </a:ext>
            </a:extLst>
          </p:cNvPr>
          <p:cNvSpPr txBox="1"/>
          <p:nvPr/>
        </p:nvSpPr>
        <p:spPr>
          <a:xfrm>
            <a:off x="408826" y="4990384"/>
            <a:ext cx="368962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latin typeface="Consolas"/>
              </a:rPr>
              <a:t>img</a:t>
            </a:r>
            <a:r>
              <a:rPr lang="en-US" sz="1400" dirty="0">
                <a:latin typeface="Consolas"/>
              </a:rPr>
              <a:t> {</a:t>
            </a:r>
          </a:p>
          <a:p>
            <a:r>
              <a:rPr lang="en-US" sz="1400" dirty="0">
                <a:latin typeface="Consolas"/>
              </a:rPr>
              <a:t>  position: absolute;</a:t>
            </a:r>
          </a:p>
          <a:p>
            <a:r>
              <a:rPr lang="en-US" sz="1400" dirty="0">
                <a:latin typeface="Consolas"/>
              </a:rPr>
              <a:t>  left: 0px;</a:t>
            </a:r>
          </a:p>
          <a:p>
            <a:r>
              <a:rPr lang="en-US" sz="1400" dirty="0">
                <a:latin typeface="Consolas"/>
              </a:rPr>
              <a:t>  top: 0px;</a:t>
            </a:r>
          </a:p>
          <a:p>
            <a:r>
              <a:rPr lang="en-US" sz="1400" dirty="0">
                <a:latin typeface="Consolas"/>
              </a:rPr>
              <a:t>  z-index: -1;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A3875C7-0BAB-4B28-8398-9544F0190F27}"/>
              </a:ext>
            </a:extLst>
          </p:cNvPr>
          <p:cNvSpPr txBox="1"/>
          <p:nvPr/>
        </p:nvSpPr>
        <p:spPr>
          <a:xfrm>
            <a:off x="399048" y="4431283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359F5-16A5-4826-8FB9-2A7ABEEE6252}"/>
              </a:ext>
            </a:extLst>
          </p:cNvPr>
          <p:cNvSpPr/>
          <p:nvPr/>
        </p:nvSpPr>
        <p:spPr>
          <a:xfrm>
            <a:off x="4263970" y="641127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Overflow</a:t>
            </a: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CEB3EAA1-4ED8-4876-8A7A-D4B4B2BA74A1}"/>
              </a:ext>
            </a:extLst>
          </p:cNvPr>
          <p:cNvSpPr txBox="1"/>
          <p:nvPr/>
        </p:nvSpPr>
        <p:spPr>
          <a:xfrm>
            <a:off x="4263969" y="1392467"/>
            <a:ext cx="3689623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La propriété </a:t>
            </a:r>
            <a:r>
              <a:rPr lang="fr-FR" sz="1400" dirty="0" err="1">
                <a:latin typeface="Consolas"/>
              </a:rPr>
              <a:t>overflow</a:t>
            </a:r>
            <a:r>
              <a:rPr lang="fr-FR" sz="1400" dirty="0">
                <a:latin typeface="Consolas"/>
              </a:rPr>
              <a:t> spécifie s'il faut découper le contenu ou ajouter des barres de défilement lorsque le contenu d'un élément est trop grand pour tenir dans la zone spécifiée.</a:t>
            </a:r>
          </a:p>
          <a:p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visible - Par défaut. Le débordement n'est pas écrêté. Le contenu s'affiche en dehors de la boîte de l'élément</a:t>
            </a:r>
          </a:p>
          <a:p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hidden - Le débordement est coupé et le reste du contenu sera invisible</a:t>
            </a:r>
          </a:p>
          <a:p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scroll - Le débordement est coupé et une barre de défilement est ajoutée pour voir le reste du contenu</a:t>
            </a:r>
          </a:p>
          <a:p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auto - Similaire au scroll</a:t>
            </a:r>
            <a:endParaRPr lang="en-US" sz="1400" dirty="0">
              <a:latin typeface="Consolas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9CC5C763-C99C-4CE6-A37A-706358B33057}"/>
              </a:ext>
            </a:extLst>
          </p:cNvPr>
          <p:cNvSpPr txBox="1"/>
          <p:nvPr/>
        </p:nvSpPr>
        <p:spPr>
          <a:xfrm>
            <a:off x="8148450" y="1229663"/>
            <a:ext cx="3689623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div {</a:t>
            </a:r>
          </a:p>
          <a:p>
            <a:r>
              <a:rPr lang="en-US" sz="1400" dirty="0">
                <a:latin typeface="Consolas"/>
              </a:rPr>
              <a:t>  overflow: hidden;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8B33B3D0-974C-4000-B921-6576D5A72FCB}"/>
              </a:ext>
            </a:extLst>
          </p:cNvPr>
          <p:cNvSpPr txBox="1"/>
          <p:nvPr/>
        </p:nvSpPr>
        <p:spPr>
          <a:xfrm>
            <a:off x="8138672" y="670562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6041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17C105-3F99-4F32-B655-5E5D25A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B8DC7-772B-4D9B-86A6-CE7485F017E9}"/>
              </a:ext>
            </a:extLst>
          </p:cNvPr>
          <p:cNvSpPr/>
          <p:nvPr/>
        </p:nvSpPr>
        <p:spPr>
          <a:xfrm>
            <a:off x="399048" y="641127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flexBox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1F2036AC-29E6-4D6D-BB89-5A45DD416C55}"/>
              </a:ext>
            </a:extLst>
          </p:cNvPr>
          <p:cNvSpPr txBox="1"/>
          <p:nvPr/>
        </p:nvSpPr>
        <p:spPr>
          <a:xfrm>
            <a:off x="399048" y="1506379"/>
            <a:ext cx="3689623" cy="440120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Module de mise en page CSS Flexbox</a:t>
            </a:r>
          </a:p>
          <a:p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Avant le module Flexbox Layout, il y avait quatre modes de mise en page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Block, pour les sections d'une page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inline, pour le texte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Table, pour les données de table à deux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Positionné, pour la position explicite d'un élément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latin typeface="Consolas"/>
            </a:endParaRPr>
          </a:p>
          <a:p>
            <a:r>
              <a:rPr lang="fr-FR" sz="1400" dirty="0">
                <a:latin typeface="Consolas"/>
              </a:rPr>
              <a:t>Le module de mise en page de boîte flexible, facilite la conception d'une structure de mise en page flexible et réactive sans utiliser de flottement ou de positionnement.</a:t>
            </a:r>
            <a:endParaRPr lang="en-US" sz="1400" dirty="0">
              <a:latin typeface="Consolas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08DAC51E-FAEA-4D33-B805-B2E9D0135E40}"/>
              </a:ext>
            </a:extLst>
          </p:cNvPr>
          <p:cNvSpPr txBox="1"/>
          <p:nvPr/>
        </p:nvSpPr>
        <p:spPr>
          <a:xfrm>
            <a:off x="4251188" y="1209617"/>
            <a:ext cx="3689623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&lt;div class="flex-container"&gt;</a:t>
            </a:r>
          </a:p>
          <a:p>
            <a:r>
              <a:rPr lang="en-US" sz="1400" dirty="0">
                <a:latin typeface="Consolas"/>
              </a:rPr>
              <a:t>  &lt;div&gt;1&lt;/div&gt;</a:t>
            </a:r>
          </a:p>
          <a:p>
            <a:r>
              <a:rPr lang="en-US" sz="1400" dirty="0">
                <a:latin typeface="Consolas"/>
              </a:rPr>
              <a:t>  &lt;div&gt;2&lt;/div&gt;</a:t>
            </a:r>
          </a:p>
          <a:p>
            <a:r>
              <a:rPr lang="en-US" sz="1400" dirty="0">
                <a:latin typeface="Consolas"/>
              </a:rPr>
              <a:t>  &lt;div&gt;3&lt;/div&gt;</a:t>
            </a:r>
          </a:p>
          <a:p>
            <a:r>
              <a:rPr lang="en-US" sz="1400" dirty="0">
                <a:latin typeface="Consolas"/>
              </a:rPr>
              <a:t>&lt;/div&gt;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912A5D6B-B79A-4892-BBD6-9CED1506AE61}"/>
              </a:ext>
            </a:extLst>
          </p:cNvPr>
          <p:cNvSpPr txBox="1"/>
          <p:nvPr/>
        </p:nvSpPr>
        <p:spPr>
          <a:xfrm>
            <a:off x="4241410" y="650516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04FBD-4B1A-4EE1-B9F4-0A2D3FFAC29E}"/>
              </a:ext>
            </a:extLst>
          </p:cNvPr>
          <p:cNvSpPr txBox="1"/>
          <p:nvPr/>
        </p:nvSpPr>
        <p:spPr>
          <a:xfrm>
            <a:off x="4251188" y="2624424"/>
            <a:ext cx="3689623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.flex-container {</a:t>
            </a:r>
          </a:p>
          <a:p>
            <a:r>
              <a:rPr lang="en-US" sz="1400" dirty="0">
                <a:latin typeface="Consolas"/>
              </a:rPr>
              <a:t>  display: flex;</a:t>
            </a:r>
          </a:p>
          <a:p>
            <a:r>
              <a:rPr lang="en-US" sz="1400" dirty="0">
                <a:latin typeface="Consolas"/>
              </a:rPr>
              <a:t>  background-color: </a:t>
            </a:r>
            <a:r>
              <a:rPr lang="en-US" sz="1400" dirty="0" err="1">
                <a:latin typeface="Consolas"/>
              </a:rPr>
              <a:t>DodgerBlue</a:t>
            </a:r>
            <a:r>
              <a:rPr lang="en-US" sz="1400" dirty="0">
                <a:latin typeface="Consolas"/>
              </a:rPr>
              <a:t>;</a:t>
            </a:r>
          </a:p>
          <a:p>
            <a:r>
              <a:rPr lang="en-US" sz="1400" dirty="0"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latin typeface="Consolas"/>
              </a:rPr>
              <a:t>.flex-container &gt; div {</a:t>
            </a:r>
          </a:p>
          <a:p>
            <a:r>
              <a:rPr lang="en-US" sz="1400" dirty="0">
                <a:latin typeface="Consolas"/>
              </a:rPr>
              <a:t>  background-color: #f1f1f1;</a:t>
            </a:r>
          </a:p>
          <a:p>
            <a:r>
              <a:rPr lang="en-US" sz="1400" dirty="0">
                <a:latin typeface="Consolas"/>
              </a:rPr>
              <a:t>  margin: 10px;</a:t>
            </a:r>
          </a:p>
          <a:p>
            <a:r>
              <a:rPr lang="en-US" sz="1400" dirty="0">
                <a:latin typeface="Consolas"/>
              </a:rPr>
              <a:t>  padding: 20px;</a:t>
            </a:r>
          </a:p>
          <a:p>
            <a:r>
              <a:rPr lang="en-US" sz="1400" dirty="0">
                <a:latin typeface="Consolas"/>
              </a:rPr>
              <a:t>  font-size: 30px;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A639434-699B-4D27-A67C-A4570E5E3550}"/>
              </a:ext>
            </a:extLst>
          </p:cNvPr>
          <p:cNvSpPr txBox="1"/>
          <p:nvPr/>
        </p:nvSpPr>
        <p:spPr>
          <a:xfrm>
            <a:off x="8064038" y="641127"/>
            <a:ext cx="3644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CSS Flex Container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7FB79EB-B8CB-42D5-B0AD-C22A8C88E071}"/>
              </a:ext>
            </a:extLst>
          </p:cNvPr>
          <p:cNvSpPr txBox="1"/>
          <p:nvPr/>
        </p:nvSpPr>
        <p:spPr>
          <a:xfrm>
            <a:off x="8064038" y="1209617"/>
            <a:ext cx="3689623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Consolas"/>
              </a:rPr>
              <a:t>Afin de manager les position du contenus de container Flexbox offre plusieurs propriétés </a:t>
            </a:r>
          </a:p>
          <a:p>
            <a:endParaRPr lang="fr-FR" sz="14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nsolas"/>
              </a:rPr>
              <a:t>Les propriétés de Flex container sont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flex-direction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flex-wrap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flex-flow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justify-content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align-items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align-content</a:t>
            </a:r>
            <a:endParaRPr lang="fr-FR" sz="1400" dirty="0">
              <a:latin typeface="Consolas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7F30CCBC-D625-45DA-A7A7-6EDFE2AD5DFD}"/>
              </a:ext>
            </a:extLst>
          </p:cNvPr>
          <p:cNvSpPr txBox="1"/>
          <p:nvPr/>
        </p:nvSpPr>
        <p:spPr>
          <a:xfrm>
            <a:off x="8073816" y="4460697"/>
            <a:ext cx="368962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.flex-container {</a:t>
            </a:r>
          </a:p>
          <a:p>
            <a:r>
              <a:rPr lang="en-US" sz="1400" dirty="0">
                <a:latin typeface="Consolas"/>
              </a:rPr>
              <a:t>  display: flex;</a:t>
            </a:r>
          </a:p>
          <a:p>
            <a:r>
              <a:rPr lang="en-US" sz="1400" dirty="0">
                <a:latin typeface="Consolas"/>
              </a:rPr>
              <a:t>  flex-direction: column;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1537249-E498-432A-8529-8E22282A84E3}"/>
              </a:ext>
            </a:extLst>
          </p:cNvPr>
          <p:cNvSpPr txBox="1"/>
          <p:nvPr/>
        </p:nvSpPr>
        <p:spPr>
          <a:xfrm>
            <a:off x="8064038" y="4017708"/>
            <a:ext cx="3689623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/>
              </a:rPr>
              <a:t>Example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AA858456-9559-4F1A-BBB3-848E94B4FE72}"/>
              </a:ext>
            </a:extLst>
          </p:cNvPr>
          <p:cNvSpPr txBox="1"/>
          <p:nvPr/>
        </p:nvSpPr>
        <p:spPr>
          <a:xfrm>
            <a:off x="8073815" y="5532271"/>
            <a:ext cx="368962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/>
              </a:rPr>
              <a:t>.flex-container {</a:t>
            </a:r>
          </a:p>
          <a:p>
            <a:r>
              <a:rPr lang="en-US" sz="1400" dirty="0">
                <a:latin typeface="Consolas"/>
              </a:rPr>
              <a:t>  display: flex;</a:t>
            </a:r>
          </a:p>
          <a:p>
            <a:r>
              <a:rPr lang="en-US" sz="1400" dirty="0">
                <a:latin typeface="Consolas"/>
              </a:rPr>
              <a:t>  flex-direction: row;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10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0FD274-394E-47B4-B667-D5D8D9F064DA}"/>
              </a:ext>
            </a:extLst>
          </p:cNvPr>
          <p:cNvSpPr/>
          <p:nvPr/>
        </p:nvSpPr>
        <p:spPr>
          <a:xfrm>
            <a:off x="432345" y="641736"/>
            <a:ext cx="3680603" cy="2014269"/>
          </a:xfrm>
          <a:prstGeom prst="rect">
            <a:avLst/>
          </a:prstGeom>
          <a:solidFill>
            <a:srgbClr val="223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0D212FC-889C-4368-864C-DB9F2A42E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54162"/>
              </p:ext>
            </p:extLst>
          </p:nvPr>
        </p:nvGraphicFramePr>
        <p:xfrm>
          <a:off x="819509" y="721770"/>
          <a:ext cx="298314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>
                    <a:solidFill>
                      <a:srgbClr val="223D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JS (ES5 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au ES6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5853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A5AE29-C25A-4C3B-9319-66C0CEB8DE8E}"/>
              </a:ext>
            </a:extLst>
          </p:cNvPr>
          <p:cNvSpPr/>
          <p:nvPr/>
        </p:nvSpPr>
        <p:spPr>
          <a:xfrm>
            <a:off x="412215" y="2809644"/>
            <a:ext cx="3720861" cy="283959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971040E-A32D-49C2-BCF5-7CA07302A81C}"/>
              </a:ext>
            </a:extLst>
          </p:cNvPr>
          <p:cNvSpPr txBox="1"/>
          <p:nvPr/>
        </p:nvSpPr>
        <p:spPr>
          <a:xfrm>
            <a:off x="819509" y="2936779"/>
            <a:ext cx="2863143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Scooping/ Hoisting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Let / const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Array destructuring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Arrow function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Set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Map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class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Import / export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8FA5C-A100-4041-AB25-D0CE5FA6D406}"/>
              </a:ext>
            </a:extLst>
          </p:cNvPr>
          <p:cNvSpPr/>
          <p:nvPr/>
        </p:nvSpPr>
        <p:spPr>
          <a:xfrm>
            <a:off x="376986" y="5803299"/>
            <a:ext cx="3720861" cy="778702"/>
          </a:xfrm>
          <a:prstGeom prst="rect">
            <a:avLst/>
          </a:prstGeom>
          <a:solidFill>
            <a:srgbClr val="414D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032F54E-AB64-4D3F-8ECA-89244E0E7E90}"/>
              </a:ext>
            </a:extLst>
          </p:cNvPr>
          <p:cNvSpPr txBox="1"/>
          <p:nvPr/>
        </p:nvSpPr>
        <p:spPr>
          <a:xfrm>
            <a:off x="558927" y="5985431"/>
            <a:ext cx="3356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414D4D"/>
                </a:solidFill>
                <a:latin typeface="Arial Black" panose="020B0A04020102020204" pitchFamily="34" charset="0"/>
              </a:rPr>
              <a:t>Overture d’horizon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7ECEF-29A0-42EC-B067-788BF6097484}"/>
              </a:ext>
            </a:extLst>
          </p:cNvPr>
          <p:cNvSpPr/>
          <p:nvPr/>
        </p:nvSpPr>
        <p:spPr>
          <a:xfrm>
            <a:off x="4241321" y="641736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Scooping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7B815D-C0D7-4109-AB62-5A0380627287}"/>
              </a:ext>
            </a:extLst>
          </p:cNvPr>
          <p:cNvSpPr txBox="1"/>
          <p:nvPr/>
        </p:nvSpPr>
        <p:spPr>
          <a:xfrm>
            <a:off x="4241321" y="1459451"/>
            <a:ext cx="3680602" cy="1477328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‘hello’</a:t>
            </a:r>
          </a:p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lire la Valeur de x 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1BC17B-6A8A-424C-B5D4-BEF343D9311A}"/>
              </a:ext>
            </a:extLst>
          </p:cNvPr>
          <p:cNvSpPr txBox="1"/>
          <p:nvPr/>
        </p:nvSpPr>
        <p:spPr>
          <a:xfrm>
            <a:off x="4241321" y="3073178"/>
            <a:ext cx="3680602" cy="2585323"/>
          </a:xfrm>
          <a:prstGeom prst="rect">
            <a:avLst/>
          </a:prstGeom>
          <a:noFill/>
          <a:ln>
            <a:solidFill>
              <a:srgbClr val="223D3B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lvl="1"/>
            <a:r>
              <a:rPr lang="fr-FR" dirty="0">
                <a:solidFill>
                  <a:schemeClr val="accent1"/>
                </a:solidFill>
              </a:rPr>
              <a:t>&lt;p </a:t>
            </a:r>
            <a:r>
              <a:rPr lang="fr-FR" dirty="0"/>
              <a:t>id=</a:t>
            </a:r>
            <a:r>
              <a:rPr lang="fr-FR" dirty="0">
                <a:solidFill>
                  <a:srgbClr val="FFC000"/>
                </a:solidFill>
              </a:rPr>
              <a:t>"demo" </a:t>
            </a:r>
            <a:r>
              <a:rPr lang="fr-FR" dirty="0">
                <a:solidFill>
                  <a:schemeClr val="accent1"/>
                </a:solidFill>
              </a:rPr>
              <a:t>&gt;&lt;/p&gt;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&lt;script&gt;</a:t>
            </a:r>
          </a:p>
          <a:p>
            <a:pPr lvl="1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var </a:t>
            </a:r>
            <a:r>
              <a:rPr lang="fr-FR" dirty="0"/>
              <a:t>carName = </a:t>
            </a:r>
            <a:r>
              <a:rPr lang="fr-FR" dirty="0">
                <a:solidFill>
                  <a:srgbClr val="FF0000"/>
                </a:solidFill>
              </a:rPr>
              <a:t>"Volvo"</a:t>
            </a:r>
            <a:r>
              <a:rPr lang="fr-FR" dirty="0"/>
              <a:t>;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document.getElementById("demo").innerHTML = "I can display " + window.carName;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&lt;/script&gt;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59088B-EE40-489A-A251-7812C2A9BADB}"/>
              </a:ext>
            </a:extLst>
          </p:cNvPr>
          <p:cNvSpPr/>
          <p:nvPr/>
        </p:nvSpPr>
        <p:spPr>
          <a:xfrm>
            <a:off x="4241321" y="5803299"/>
            <a:ext cx="3680602" cy="88410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alpha val="74000"/>
                </a:schemeClr>
              </a:gs>
            </a:gsLst>
            <a:lin ang="0" scaled="1"/>
            <a:tileRect/>
          </a:gradFill>
          <a:ln w="3175">
            <a:solidFill>
              <a:srgbClr val="223D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peut accéder a la Valeur de carName en utilisant window.carname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709FA8-C3F0-4059-8436-28D16F503C90}"/>
              </a:ext>
            </a:extLst>
          </p:cNvPr>
          <p:cNvSpPr txBox="1"/>
          <p:nvPr/>
        </p:nvSpPr>
        <p:spPr>
          <a:xfrm>
            <a:off x="8024594" y="1459451"/>
            <a:ext cx="3680602" cy="1477328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Assignation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fr-FR" dirty="0">
              <a:solidFill>
                <a:srgbClr val="414D4D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déclaration </a:t>
            </a:r>
          </a:p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31EF9-C0F3-49EF-B430-87C45B0A502C}"/>
              </a:ext>
            </a:extLst>
          </p:cNvPr>
          <p:cNvSpPr/>
          <p:nvPr/>
        </p:nvSpPr>
        <p:spPr>
          <a:xfrm>
            <a:off x="8024594" y="3143066"/>
            <a:ext cx="3680602" cy="2255483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 JavaScript une variable peut être après qu’elle soit utilisée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Enfaite javascript ne fais le hoisting que de la déclaration non pas de l’Assignation.</a:t>
            </a:r>
            <a:endParaRPr lang="fr-FR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1A9CF-1265-40E8-A94A-A4B770E6B5EB}"/>
              </a:ext>
            </a:extLst>
          </p:cNvPr>
          <p:cNvSpPr/>
          <p:nvPr/>
        </p:nvSpPr>
        <p:spPr>
          <a:xfrm>
            <a:off x="8024594" y="5522102"/>
            <a:ext cx="3680602" cy="11653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175">
            <a:solidFill>
              <a:srgbClr val="223D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Ces deux formes présentent des problèmes énormes lorsque li s’agie d’un site Web complexe.</a:t>
            </a:r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A0494-5E57-412C-9FDF-7329A566F60A}"/>
              </a:ext>
            </a:extLst>
          </p:cNvPr>
          <p:cNvSpPr/>
          <p:nvPr/>
        </p:nvSpPr>
        <p:spPr>
          <a:xfrm>
            <a:off x="8024594" y="641736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393088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C995-EEA7-492C-963D-061A84E2178C}"/>
              </a:ext>
            </a:extLst>
          </p:cNvPr>
          <p:cNvSpPr/>
          <p:nvPr/>
        </p:nvSpPr>
        <p:spPr>
          <a:xfrm>
            <a:off x="431321" y="603636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let / const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65215-1701-48FE-B20F-97294FD1776F}"/>
              </a:ext>
            </a:extLst>
          </p:cNvPr>
          <p:cNvSpPr txBox="1"/>
          <p:nvPr/>
        </p:nvSpPr>
        <p:spPr>
          <a:xfrm>
            <a:off x="431321" y="1421351"/>
            <a:ext cx="3680602" cy="1477328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‘hello’</a:t>
            </a:r>
          </a:p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 pas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lire la Valeur de x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F3D249-C06E-493D-9CB2-CC0A3C88AC85}"/>
              </a:ext>
            </a:extLst>
          </p:cNvPr>
          <p:cNvSpPr txBox="1"/>
          <p:nvPr/>
        </p:nvSpPr>
        <p:spPr>
          <a:xfrm>
            <a:off x="4255699" y="603636"/>
            <a:ext cx="3680602" cy="3693319"/>
          </a:xfrm>
          <a:prstGeom prst="rect">
            <a:avLst/>
          </a:prstGeom>
          <a:noFill/>
          <a:ln>
            <a:solidFill>
              <a:srgbClr val="223D3B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lvl="1"/>
            <a:r>
              <a:rPr lang="fr-FR" dirty="0">
                <a:solidFill>
                  <a:schemeClr val="accent1"/>
                </a:solidFill>
              </a:rPr>
              <a:t>&lt;p </a:t>
            </a:r>
            <a:r>
              <a:rPr lang="fr-FR" dirty="0"/>
              <a:t>id=</a:t>
            </a:r>
            <a:r>
              <a:rPr lang="fr-FR" dirty="0">
                <a:solidFill>
                  <a:srgbClr val="FFC000"/>
                </a:solidFill>
              </a:rPr>
              <a:t>"demo" </a:t>
            </a:r>
            <a:r>
              <a:rPr lang="fr-FR" dirty="0">
                <a:solidFill>
                  <a:schemeClr val="accent1"/>
                </a:solidFill>
              </a:rPr>
              <a:t>&gt;&lt;/p&gt;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&lt;script&gt;</a:t>
            </a:r>
          </a:p>
          <a:p>
            <a:pPr lvl="1"/>
            <a:r>
              <a:rPr lang="fr-FR" dirty="0"/>
              <a:t>myFunction();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function myFunction() {</a:t>
            </a:r>
          </a:p>
          <a:p>
            <a:pPr lvl="1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pomme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dirty="0"/>
              <a:t>;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"demo"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).innerHTML =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« je peux lire la valeur de fruit "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&lt;/script&gt;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085E1-6095-45AB-B461-1545A12B9CDA}"/>
              </a:ext>
            </a:extLst>
          </p:cNvPr>
          <p:cNvSpPr/>
          <p:nvPr/>
        </p:nvSpPr>
        <p:spPr>
          <a:xfrm>
            <a:off x="8080077" y="1868016"/>
            <a:ext cx="3680602" cy="156098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alpha val="74000"/>
                </a:schemeClr>
              </a:gs>
            </a:gsLst>
            <a:lin ang="0" scaled="1"/>
            <a:tileRect/>
          </a:gradFill>
          <a:ln w="3175">
            <a:solidFill>
              <a:srgbClr val="223D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 la même façon const gère les problèmes et même aller plus que let dans la manier de penser au variable.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14DE55-2749-4C05-A941-5AFB4C473BFC}"/>
              </a:ext>
            </a:extLst>
          </p:cNvPr>
          <p:cNvSpPr txBox="1"/>
          <p:nvPr/>
        </p:nvSpPr>
        <p:spPr>
          <a:xfrm>
            <a:off x="431321" y="3747416"/>
            <a:ext cx="3680602" cy="2308324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“pomme"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 l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ire la Valeur de x 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 pas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lire la Valeur de x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1162B3-FB96-487A-A563-B418869C291E}"/>
              </a:ext>
            </a:extLst>
          </p:cNvPr>
          <p:cNvSpPr txBox="1"/>
          <p:nvPr/>
        </p:nvSpPr>
        <p:spPr>
          <a:xfrm>
            <a:off x="431321" y="3092215"/>
            <a:ext cx="142385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971296-8C87-4B71-9EE5-F78697C8313D}"/>
              </a:ext>
            </a:extLst>
          </p:cNvPr>
          <p:cNvSpPr txBox="1"/>
          <p:nvPr/>
        </p:nvSpPr>
        <p:spPr>
          <a:xfrm>
            <a:off x="4255699" y="4500038"/>
            <a:ext cx="3680602" cy="1754326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‘hello’</a:t>
            </a:r>
            <a:endParaRPr lang="en-US" dirty="0">
              <a:solidFill>
                <a:srgbClr val="414D4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maintenant ce code va générer des erreurs 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2E87F-7DDE-4BBB-8D0A-F593E6B2B864}"/>
              </a:ext>
            </a:extLst>
          </p:cNvPr>
          <p:cNvSpPr/>
          <p:nvPr/>
        </p:nvSpPr>
        <p:spPr>
          <a:xfrm>
            <a:off x="8051322" y="597672"/>
            <a:ext cx="3680602" cy="11653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175">
            <a:solidFill>
              <a:srgbClr val="223D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lvl="1" algn="ctr"/>
            <a:r>
              <a:rPr lang="fr-FR" dirty="0"/>
              <a:t>Avec ES6</a:t>
            </a:r>
            <a:r>
              <a:rPr lang="fr-FR" sz="2400" b="1" dirty="0"/>
              <a:t>,</a:t>
            </a:r>
            <a:r>
              <a:rPr lang="fr-FR" dirty="0"/>
              <a:t> </a:t>
            </a:r>
            <a:r>
              <a:rPr lang="fr-FR" sz="2400" b="1" dirty="0"/>
              <a:t>let</a:t>
            </a:r>
            <a:r>
              <a:rPr lang="fr-FR" dirty="0"/>
              <a:t> a régler les problèmes de sécurité et réhabilité que présenté </a:t>
            </a:r>
            <a:r>
              <a:rPr lang="fr-FR" sz="2400" b="1" dirty="0"/>
              <a:t>var</a:t>
            </a:r>
            <a:r>
              <a:rPr lang="fr-FR" dirty="0"/>
              <a:t> .</a:t>
            </a:r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7A469CB-4FA9-49B4-A3D5-AECA0244FD72}"/>
              </a:ext>
            </a:extLst>
          </p:cNvPr>
          <p:cNvSpPr/>
          <p:nvPr/>
        </p:nvSpPr>
        <p:spPr>
          <a:xfrm>
            <a:off x="8267700" y="702715"/>
            <a:ext cx="381000" cy="386434"/>
          </a:xfrm>
          <a:prstGeom prst="rightArrow">
            <a:avLst/>
          </a:prstGeom>
          <a:solidFill>
            <a:schemeClr val="bg1"/>
          </a:solidFill>
          <a:ln>
            <a:solidFill>
              <a:srgbClr val="223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67BD02-AE69-494C-A2F1-E46F5CAE1BD2}"/>
              </a:ext>
            </a:extLst>
          </p:cNvPr>
          <p:cNvSpPr txBox="1"/>
          <p:nvPr/>
        </p:nvSpPr>
        <p:spPr>
          <a:xfrm>
            <a:off x="8080077" y="3761374"/>
            <a:ext cx="3680602" cy="1477328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‘hello’</a:t>
            </a:r>
          </a:p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 pas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lire la Valeur de x 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06B7A-6DFF-46C2-870D-0745F1CD71B5}"/>
              </a:ext>
            </a:extLst>
          </p:cNvPr>
          <p:cNvSpPr txBox="1"/>
          <p:nvPr/>
        </p:nvSpPr>
        <p:spPr>
          <a:xfrm>
            <a:off x="8080077" y="5432238"/>
            <a:ext cx="142385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40B5737-2CE3-4571-8654-3CA6CB9F6F85}"/>
              </a:ext>
            </a:extLst>
          </p:cNvPr>
          <p:cNvGrpSpPr/>
          <p:nvPr/>
        </p:nvGrpSpPr>
        <p:grpSpPr>
          <a:xfrm>
            <a:off x="4235570" y="4251057"/>
            <a:ext cx="3817906" cy="916240"/>
            <a:chOff x="4249947" y="4193548"/>
            <a:chExt cx="3803529" cy="944994"/>
          </a:xfrm>
        </p:grpSpPr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CD7B6691-010C-4C74-9ED9-A3FF80F6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9947" y="4193548"/>
              <a:ext cx="3720860" cy="88629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C8F81-BB60-4D7A-A32F-7BCBE4AE6C3A}"/>
                </a:ext>
              </a:extLst>
            </p:cNvPr>
            <p:cNvSpPr txBox="1"/>
            <p:nvPr/>
          </p:nvSpPr>
          <p:spPr>
            <a:xfrm>
              <a:off x="4346994" y="4907710"/>
              <a:ext cx="3706482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b="1">
                  <a:ea typeface="+mn-lt"/>
                  <a:cs typeface="+mn-lt"/>
                </a:rPr>
                <a:t>Schéma 2 : Domaine des applications du V2X  </a:t>
              </a:r>
              <a:endParaRPr lang="en-US" sz="900" b="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D67230-3385-4E16-ADE3-AC2D4928960B}"/>
              </a:ext>
            </a:extLst>
          </p:cNvPr>
          <p:cNvSpPr/>
          <p:nvPr/>
        </p:nvSpPr>
        <p:spPr>
          <a:xfrm>
            <a:off x="434196" y="628291"/>
            <a:ext cx="3709357" cy="1236451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73E608-DC17-45B0-B3B2-0D4B39379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535209"/>
              </p:ext>
            </p:extLst>
          </p:nvPr>
        </p:nvGraphicFramePr>
        <p:xfrm>
          <a:off x="819509" y="632604"/>
          <a:ext cx="298314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1" kern="1200" noProof="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Pourquoi </a:t>
                      </a:r>
                      <a:r>
                        <a:rPr lang="en-US" sz="1800" b="1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apprendre la Prog.web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800" b="1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42FD36-6302-4BB4-A84C-30554E44844E}"/>
              </a:ext>
            </a:extLst>
          </p:cNvPr>
          <p:cNvSpPr txBox="1"/>
          <p:nvPr/>
        </p:nvSpPr>
        <p:spPr>
          <a:xfrm>
            <a:off x="811960" y="1976528"/>
            <a:ext cx="3260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Examples de noueaux </a:t>
            </a:r>
            <a:r>
              <a:rPr lang="en-US">
                <a:latin typeface="Consolas"/>
              </a:rPr>
              <a:t>domaines: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810199-1EB7-4751-99F0-CC64CB33E8E0}"/>
              </a:ext>
            </a:extLst>
          </p:cNvPr>
          <p:cNvCxnSpPr>
            <a:cxnSpLocks/>
          </p:cNvCxnSpPr>
          <p:nvPr/>
        </p:nvCxnSpPr>
        <p:spPr>
          <a:xfrm flipV="1">
            <a:off x="489009" y="2143843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2">
            <a:extLst>
              <a:ext uri="{FF2B5EF4-FFF2-40B4-BE49-F238E27FC236}">
                <a16:creationId xmlns:a16="http://schemas.microsoft.com/office/drawing/2014/main" id="{745C1664-D09E-4E6C-8A47-90502224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2743186"/>
            <a:ext cx="3677728" cy="2119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063E3F-03B8-44F8-8023-7E856B2CC31F}"/>
              </a:ext>
            </a:extLst>
          </p:cNvPr>
          <p:cNvSpPr txBox="1"/>
          <p:nvPr/>
        </p:nvSpPr>
        <p:spPr>
          <a:xfrm>
            <a:off x="465108" y="4850202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Domaine des applications du V2X  </a:t>
            </a:r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F9B8B-C89A-46AD-AD51-E41CB3413D06}"/>
              </a:ext>
            </a:extLst>
          </p:cNvPr>
          <p:cNvSpPr txBox="1"/>
          <p:nvPr/>
        </p:nvSpPr>
        <p:spPr>
          <a:xfrm>
            <a:off x="481280" y="5211432"/>
            <a:ext cx="367772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onsolas"/>
              </a:rPr>
              <a:t>le domaine V2x est en general la connection des vehicules a son </a:t>
            </a:r>
            <a:r>
              <a:rPr lang="en-US" sz="1600">
                <a:latin typeface="Consolas"/>
              </a:rPr>
              <a:t>environement et aux reseaux</a:t>
            </a:r>
            <a:r>
              <a:rPr lang="en-US" sz="1600" dirty="0">
                <a:latin typeface="Consolas"/>
              </a:rPr>
              <a:t> 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B7E9D-6130-4CB8-B882-F7FEF67A0A6F}"/>
              </a:ext>
            </a:extLst>
          </p:cNvPr>
          <p:cNvSpPr/>
          <p:nvPr/>
        </p:nvSpPr>
        <p:spPr>
          <a:xfrm>
            <a:off x="477326" y="6451121"/>
            <a:ext cx="3666226" cy="186904"/>
          </a:xfrm>
          <a:prstGeom prst="rect">
            <a:avLst/>
          </a:prstGeom>
          <a:solidFill>
            <a:srgbClr val="41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E056D-663D-4449-83D8-E5AE34BF0B35}"/>
              </a:ext>
            </a:extLst>
          </p:cNvPr>
          <p:cNvSpPr/>
          <p:nvPr/>
        </p:nvSpPr>
        <p:spPr>
          <a:xfrm>
            <a:off x="4244196" y="6451120"/>
            <a:ext cx="3709357" cy="186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DE01BDBD-D668-4595-8270-9C3182CE9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47" y="635360"/>
            <a:ext cx="3720860" cy="21079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9AD8B7-F486-4966-BF82-043ADBE6BEB8}"/>
              </a:ext>
            </a:extLst>
          </p:cNvPr>
          <p:cNvSpPr txBox="1"/>
          <p:nvPr/>
        </p:nvSpPr>
        <p:spPr>
          <a:xfrm>
            <a:off x="4363165" y="3155470"/>
            <a:ext cx="3591465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Consolas"/>
              </a:rPr>
              <a:t>le domaine de Smart Cities est la connection de tous les périphériques</a:t>
            </a:r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>
                <a:latin typeface="Consolas"/>
              </a:rPr>
              <a:t>de la ville ainsi la V2x peux aussi etre connecter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81CF8-5F96-42E7-9526-460CA755871B}"/>
              </a:ext>
            </a:extLst>
          </p:cNvPr>
          <p:cNvSpPr txBox="1"/>
          <p:nvPr/>
        </p:nvSpPr>
        <p:spPr>
          <a:xfrm>
            <a:off x="4248146" y="5225808"/>
            <a:ext cx="3706483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>
                <a:latin typeface="Consolas"/>
              </a:rPr>
              <a:t>Smart metering</a:t>
            </a:r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-US" sz="1500">
                <a:latin typeface="Consolas"/>
              </a:rPr>
              <a:t>Connectivity and networking </a:t>
            </a:r>
          </a:p>
          <a:p>
            <a:pPr marL="285750" indent="-285750">
              <a:buFont typeface="Arial"/>
              <a:buChar char="•"/>
            </a:pPr>
            <a:r>
              <a:rPr lang="en-US" sz="1500">
                <a:latin typeface="Consolas"/>
              </a:rPr>
              <a:t>Data management and handling</a:t>
            </a:r>
          </a:p>
          <a:p>
            <a:pPr marL="285750" indent="-285750">
              <a:buFont typeface="Arial"/>
              <a:buChar char="•"/>
            </a:pPr>
            <a:r>
              <a:rPr lang="en-US" sz="1500">
                <a:latin typeface="Consolas"/>
              </a:rPr>
              <a:t>Data analytic and visualisation</a:t>
            </a:r>
            <a:endParaRPr lang="en-US" sz="1600" dirty="0"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onsola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3A941-02B7-4157-98AB-4417C699F053}"/>
              </a:ext>
            </a:extLst>
          </p:cNvPr>
          <p:cNvSpPr txBox="1"/>
          <p:nvPr/>
        </p:nvSpPr>
        <p:spPr>
          <a:xfrm>
            <a:off x="8446337" y="653810"/>
            <a:ext cx="3260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Un Domaine ou on na pas besion de materierre premiere pour commencer un project 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43B3D5-730D-4F46-AA00-10E7D646286E}"/>
              </a:ext>
            </a:extLst>
          </p:cNvPr>
          <p:cNvCxnSpPr>
            <a:cxnSpLocks/>
          </p:cNvCxnSpPr>
          <p:nvPr/>
        </p:nvCxnSpPr>
        <p:spPr>
          <a:xfrm flipV="1">
            <a:off x="8123386" y="821125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78DB8B-4203-431A-B228-B6C0C9C7956A}"/>
              </a:ext>
            </a:extLst>
          </p:cNvPr>
          <p:cNvSpPr txBox="1"/>
          <p:nvPr/>
        </p:nvSpPr>
        <p:spPr>
          <a:xfrm>
            <a:off x="8446336" y="1875885"/>
            <a:ext cx="3260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Tous les pays du monde sont concernés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C221-725F-4CF9-98A8-F39A2D208A6A}"/>
              </a:ext>
            </a:extLst>
          </p:cNvPr>
          <p:cNvCxnSpPr>
            <a:cxnSpLocks/>
          </p:cNvCxnSpPr>
          <p:nvPr/>
        </p:nvCxnSpPr>
        <p:spPr>
          <a:xfrm flipV="1">
            <a:off x="8123385" y="2043200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7">
            <a:extLst>
              <a:ext uri="{FF2B5EF4-FFF2-40B4-BE49-F238E27FC236}">
                <a16:creationId xmlns:a16="http://schemas.microsoft.com/office/drawing/2014/main" id="{D1E059AA-0DD0-41B5-9B11-AC97B58E7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457" y="2738463"/>
            <a:ext cx="3605841" cy="34514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D8A84D6-9359-4B47-9AA3-254F75A61855}"/>
              </a:ext>
            </a:extLst>
          </p:cNvPr>
          <p:cNvSpPr/>
          <p:nvPr/>
        </p:nvSpPr>
        <p:spPr>
          <a:xfrm>
            <a:off x="8111705" y="6407988"/>
            <a:ext cx="3220528" cy="230037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45D95-D142-47F6-8B3E-AC3D7B12CA49}"/>
              </a:ext>
            </a:extLst>
          </p:cNvPr>
          <p:cNvSpPr txBox="1"/>
          <p:nvPr/>
        </p:nvSpPr>
        <p:spPr>
          <a:xfrm>
            <a:off x="4346994" y="2751107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Domaine des applications du V2X  </a:t>
            </a:r>
            <a:endParaRPr lang="en-US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C3AAC-45B4-45D0-B398-15DD5B6616AC}"/>
              </a:ext>
            </a:extLst>
          </p:cNvPr>
          <p:cNvSpPr txBox="1"/>
          <p:nvPr/>
        </p:nvSpPr>
        <p:spPr>
          <a:xfrm>
            <a:off x="8171370" y="6158541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Domaine des applications du V2X  </a:t>
            </a:r>
            <a:endParaRPr lang="en-US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CB344-F86F-4513-A456-BF5C1C38884A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349CC-C281-4A4C-9C3E-AC2413D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4A3DB-28F9-4D21-AEAF-191A464EA400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619840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30BB43-0964-4647-9EF4-A4027CEAF795}"/>
              </a:ext>
            </a:extLst>
          </p:cNvPr>
          <p:cNvSpPr txBox="1"/>
          <p:nvPr/>
        </p:nvSpPr>
        <p:spPr>
          <a:xfrm>
            <a:off x="431321" y="737516"/>
            <a:ext cx="3680602" cy="2308324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pomme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 l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ire la Valeur de x 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 pas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lire la Valeur de x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F22841-2D4F-4E9C-ADE3-0D931719D6BD}"/>
              </a:ext>
            </a:extLst>
          </p:cNvPr>
          <p:cNvSpPr txBox="1"/>
          <p:nvPr/>
        </p:nvSpPr>
        <p:spPr>
          <a:xfrm>
            <a:off x="431321" y="3201453"/>
            <a:ext cx="3680602" cy="1754326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‘hello’</a:t>
            </a:r>
            <a:endParaRPr lang="en-US" dirty="0">
              <a:solidFill>
                <a:srgbClr val="414D4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dirty="0">
                <a:solidFill>
                  <a:srgbClr val="414D4D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maintenant ce code va générer des erreurs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E2EC9-9B46-40B9-99DB-C9CC2E90386D}"/>
              </a:ext>
            </a:extLst>
          </p:cNvPr>
          <p:cNvSpPr txBox="1"/>
          <p:nvPr/>
        </p:nvSpPr>
        <p:spPr>
          <a:xfrm>
            <a:off x="4255699" y="737516"/>
            <a:ext cx="3680601" cy="2031325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800" b="0" i="0" u="none" strike="noStrike" baseline="0" dirty="0">
                <a:latin typeface="TheSansMonoCondensed-Plain"/>
              </a:rPr>
              <a:t> </a:t>
            </a:r>
            <a:r>
              <a:rPr lang="fr-FR" sz="1800" b="1" i="0" u="none" strike="noStrike" baseline="0" dirty="0">
                <a:solidFill>
                  <a:srgbClr val="FFC000"/>
                </a:solidFill>
                <a:latin typeface="TheSansMonoCondensed-Plain"/>
              </a:rPr>
              <a:t>tab</a:t>
            </a:r>
            <a:r>
              <a:rPr lang="fr-FR" sz="1800" b="0" i="0" u="none" strike="noStrike" baseline="0" dirty="0">
                <a:latin typeface="TheSansMonoCondensed-Plain"/>
              </a:rPr>
              <a:t> = [1,2,3]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b="0" i="0" u="none" strike="noStrike" baseline="0" dirty="0">
                <a:latin typeface="TheSansMonoCondensed-Plain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0" i="0" u="none" strike="noStrike" baseline="0" dirty="0">
                <a:latin typeface="TheSansMonoCondensed-Plain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b="0" i="0" u="none" strike="noStrike" baseline="0" dirty="0">
                <a:latin typeface="TheSansMonoCondensed-Plai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0" i="0" u="none" strike="noStrike" baseline="0" dirty="0">
                <a:latin typeface="TheSansMonoCondensed-Plain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TheSansMonoCondensed-Plain"/>
              </a:rPr>
              <a:t>tab</a:t>
            </a:r>
            <a:r>
              <a:rPr lang="en-US" b="0" i="0" u="none" strike="noStrike" baseline="0" dirty="0">
                <a:latin typeface="TheSansMonoCondensed-Plain"/>
              </a:rPr>
              <a:t>) {</a:t>
            </a:r>
          </a:p>
          <a:p>
            <a:pPr lvl="1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fr-FR" b="0" i="0" u="none" strike="noStrike" baseline="0" dirty="0">
                <a:latin typeface="TheSansMonoCondensed-Plain"/>
              </a:rPr>
              <a:t>);</a:t>
            </a:r>
          </a:p>
          <a:p>
            <a:pPr lvl="1"/>
            <a:r>
              <a:rPr lang="fr-FR" b="0" i="0" u="none" strike="noStrike" baseline="0" dirty="0">
                <a:latin typeface="TheSansMonoCondensed-Plain"/>
              </a:rPr>
              <a:t>}</a:t>
            </a:r>
          </a:p>
          <a:p>
            <a:pPr algn="l"/>
            <a:endParaRPr lang="fr-FR" sz="1800" b="0" i="0" u="none" strike="noStrike" baseline="0" dirty="0">
              <a:latin typeface="TheSansMonoCondensed-Plain"/>
            </a:endParaRPr>
          </a:p>
          <a:p>
            <a:pPr algn="l"/>
            <a:r>
              <a:rPr lang="fr-FR" dirty="0">
                <a:highlight>
                  <a:srgbClr val="FFFF00"/>
                </a:highlight>
                <a:latin typeface="Consolas" panose="020B0609020204030204" pitchFamily="49" charset="0"/>
              </a:rPr>
              <a:t>// Ne génère aucune erreurs </a:t>
            </a:r>
          </a:p>
          <a:p>
            <a:endParaRPr lang="fr-FR" b="0" i="0" u="none" strike="noStrike" baseline="0" dirty="0">
              <a:latin typeface="TheSansMonoCondensed-Plai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C15F3-E300-4433-9D92-9C5101E980D7}"/>
              </a:ext>
            </a:extLst>
          </p:cNvPr>
          <p:cNvSpPr/>
          <p:nvPr/>
        </p:nvSpPr>
        <p:spPr>
          <a:xfrm>
            <a:off x="431321" y="5111392"/>
            <a:ext cx="3680602" cy="156098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alpha val="74000"/>
                </a:schemeClr>
              </a:gs>
            </a:gsLst>
            <a:lin ang="0" scaled="1"/>
            <a:tileRect/>
          </a:gradFill>
          <a:ln w="3175">
            <a:solidFill>
              <a:srgbClr val="223D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 différence majeur entre let et const, </a:t>
            </a:r>
            <a:r>
              <a:rPr lang="fr-FR" b="1" i="0" dirty="0">
                <a:solidFill>
                  <a:schemeClr val="bg1"/>
                </a:solidFill>
                <a:effectLst/>
                <a:highlight>
                  <a:srgbClr val="467E7A"/>
                </a:highlight>
                <a:latin typeface="Consolas" panose="020B0609020204030204" pitchFamily="49" charset="0"/>
              </a:rPr>
              <a:t>c’est const est une déclaration pour une constante</a:t>
            </a:r>
            <a:r>
              <a:rPr lang="fr-FR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alors que let peut changer dans le temps.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93316-6E03-46D9-A1C5-7BD85A123351}"/>
              </a:ext>
            </a:extLst>
          </p:cNvPr>
          <p:cNvSpPr/>
          <p:nvPr/>
        </p:nvSpPr>
        <p:spPr>
          <a:xfrm>
            <a:off x="4255699" y="2860795"/>
            <a:ext cx="3680601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/>
              </a:rPr>
              <a:t>Array destructuring 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89C63F-900D-4824-B0AB-9278F9ECC875}"/>
              </a:ext>
            </a:extLst>
          </p:cNvPr>
          <p:cNvSpPr txBox="1"/>
          <p:nvPr/>
        </p:nvSpPr>
        <p:spPr>
          <a:xfrm>
            <a:off x="4255699" y="3634065"/>
            <a:ext cx="3680601" cy="2585323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1800" b="0" i="0" u="none" strike="noStrike" baseline="0" dirty="0">
                <a:latin typeface="TheSansMonoCondensed-Plain"/>
              </a:rPr>
              <a:t> colors = [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US" sz="1800" b="0" i="0" u="none" strike="noStrike" baseline="0" dirty="0">
                <a:latin typeface="TheSansMonoCondensed-Plain"/>
              </a:rPr>
              <a:t>",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green</a:t>
            </a:r>
            <a:r>
              <a:rPr lang="en-US" sz="1800" b="0" i="0" u="none" strike="noStrike" baseline="0" dirty="0">
                <a:latin typeface="TheSansMonoCondensed-Plain"/>
              </a:rPr>
              <a:t>",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blue</a:t>
            </a:r>
            <a:r>
              <a:rPr lang="en-US" sz="1800" b="0" i="0" u="none" strike="noStrike" baseline="0" dirty="0">
                <a:latin typeface="TheSansMonoCondensed-Plain"/>
              </a:rPr>
              <a:t>" ];</a:t>
            </a:r>
          </a:p>
          <a:p>
            <a:pPr algn="l"/>
            <a:endParaRPr lang="en-US" sz="1800" b="0" i="0" u="none" strike="noStrike" baseline="0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[ </a:t>
            </a:r>
            <a:r>
              <a:rPr lang="fr-FR" sz="1800" b="1" i="0" u="none" strike="noStrike" baseline="0" dirty="0">
                <a:solidFill>
                  <a:srgbClr val="6600FF"/>
                </a:solidFill>
                <a:latin typeface="TheSansMonoCondensed-Plain"/>
              </a:rPr>
              <a:t>firstColor</a:t>
            </a:r>
            <a:r>
              <a:rPr lang="fr-FR" sz="1800" b="0" i="0" u="none" strike="noStrike" baseline="0" dirty="0">
                <a:latin typeface="TheSansMonoCondensed-Plain"/>
              </a:rPr>
              <a:t>, </a:t>
            </a:r>
            <a:r>
              <a:rPr lang="fr-FR" b="1" dirty="0">
                <a:solidFill>
                  <a:srgbClr val="6600FF"/>
                </a:solidFill>
                <a:latin typeface="TheSansMonoCondensed-Plain"/>
              </a:rPr>
              <a:t>secondColor</a:t>
            </a:r>
            <a:r>
              <a:rPr lang="fr-FR" sz="1800" b="0" i="0" u="none" strike="noStrike" baseline="0" dirty="0">
                <a:latin typeface="TheSansMonoCondensed-Plain"/>
              </a:rPr>
              <a:t> ] = colors;</a:t>
            </a:r>
          </a:p>
          <a:p>
            <a:pPr algn="l"/>
            <a:endParaRPr lang="fr-FR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b="1" dirty="0">
                <a:solidFill>
                  <a:srgbClr val="6600FF"/>
                </a:solidFill>
                <a:latin typeface="TheSansMonoCondensed-Plain"/>
              </a:rPr>
              <a:t>firstColor</a:t>
            </a:r>
            <a:r>
              <a:rPr lang="fr-FR" sz="1800" b="0" i="0" u="none" strike="noStrike" baseline="0" dirty="0">
                <a:latin typeface="TheSansMonoCondensed-Plain"/>
              </a:rPr>
              <a:t>); // "red"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b="1" dirty="0">
                <a:solidFill>
                  <a:srgbClr val="6600FF"/>
                </a:solidFill>
                <a:latin typeface="TheSansMonoCondensed-Plain"/>
              </a:rPr>
              <a:t>secondColor</a:t>
            </a:r>
            <a:r>
              <a:rPr lang="fr-FR" sz="1800" b="0" i="0" u="none" strike="noStrike" baseline="0" dirty="0">
                <a:latin typeface="TheSansMonoCondensed-Plain"/>
              </a:rPr>
              <a:t>); // "green"</a:t>
            </a:r>
            <a:endParaRPr lang="fr-FR" b="0" i="0" u="none" strike="noStrike" baseline="0" dirty="0">
              <a:latin typeface="TheSansMonoCondensed-Plai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6A96E-3C9D-4127-BABE-550A427ED72D}"/>
              </a:ext>
            </a:extLst>
          </p:cNvPr>
          <p:cNvSpPr/>
          <p:nvPr/>
        </p:nvSpPr>
        <p:spPr>
          <a:xfrm>
            <a:off x="8127867" y="737516"/>
            <a:ext cx="3680602" cy="54818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alpha val="74000"/>
                </a:schemeClr>
              </a:gs>
            </a:gsLst>
            <a:lin ang="0" scaled="1"/>
            <a:tileRect/>
          </a:gradFill>
          <a:ln w="3175">
            <a:solidFill>
              <a:srgbClr val="223D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 déstructuration du tableau extrait les valeurs "rouge" et "vert" et les stocke dans les variables firstColor et secondColor.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Ces valeurs sont choisies en raison de leur position dans le tableau ; l'actuel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les noms de variables peuvent être n'importe quoi. Gardez à l'esprit que le tableau n'est pas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changé de quelque manière que ce soit</a:t>
            </a:r>
          </a:p>
        </p:txBody>
      </p:sp>
    </p:spTree>
    <p:extLst>
      <p:ext uri="{BB962C8B-B14F-4D97-AF65-F5344CB8AC3E}">
        <p14:creationId xmlns:p14="http://schemas.microsoft.com/office/powerpoint/2010/main" val="164300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6FF9EB-6227-4D4D-B335-81B844806F46}"/>
              </a:ext>
            </a:extLst>
          </p:cNvPr>
          <p:cNvSpPr txBox="1"/>
          <p:nvPr/>
        </p:nvSpPr>
        <p:spPr>
          <a:xfrm>
            <a:off x="426649" y="833715"/>
            <a:ext cx="3680601" cy="1754326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1800" b="0" i="0" u="none" strike="noStrike" baseline="0" dirty="0">
                <a:latin typeface="TheSansMonoCondensed-Plain"/>
              </a:rPr>
              <a:t> colors = [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US" sz="1800" b="0" i="0" u="none" strike="noStrike" baseline="0" dirty="0">
                <a:latin typeface="TheSansMonoCondensed-Plain"/>
              </a:rPr>
              <a:t>",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green</a:t>
            </a:r>
            <a:r>
              <a:rPr lang="en-US" sz="1800" b="0" i="0" u="none" strike="noStrike" baseline="0" dirty="0">
                <a:latin typeface="TheSansMonoCondensed-Plain"/>
              </a:rPr>
              <a:t>",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blue</a:t>
            </a:r>
            <a:r>
              <a:rPr lang="en-US" sz="1800" b="0" i="0" u="none" strike="noStrike" baseline="0" dirty="0">
                <a:latin typeface="TheSansMonoCondensed-Plain"/>
              </a:rPr>
              <a:t>" ];</a:t>
            </a:r>
          </a:p>
          <a:p>
            <a:pPr algn="l"/>
            <a:endParaRPr lang="en-US" sz="1800" b="0" i="0" u="none" strike="noStrike" baseline="0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[ , , </a:t>
            </a:r>
            <a:r>
              <a:rPr lang="fr-FR" b="1" dirty="0">
                <a:solidFill>
                  <a:srgbClr val="6600FF"/>
                </a:solidFill>
                <a:latin typeface="TheSansMonoCondensed-Plain"/>
              </a:rPr>
              <a:t>third</a:t>
            </a:r>
            <a:r>
              <a:rPr lang="fr-FR" sz="1800" b="1" i="0" u="none" strike="noStrike" baseline="0" dirty="0">
                <a:solidFill>
                  <a:srgbClr val="6600FF"/>
                </a:solidFill>
                <a:latin typeface="TheSansMonoCondensed-Plain"/>
              </a:rPr>
              <a:t>Color</a:t>
            </a:r>
            <a:r>
              <a:rPr lang="fr-FR" sz="1800" b="0" i="0" u="none" strike="noStrike" baseline="0" dirty="0">
                <a:latin typeface="TheSansMonoCondensed-Plain"/>
              </a:rPr>
              <a:t>] = colors;</a:t>
            </a:r>
          </a:p>
          <a:p>
            <a:pPr algn="l"/>
            <a:endParaRPr lang="fr-FR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b="1" dirty="0">
                <a:solidFill>
                  <a:srgbClr val="6600FF"/>
                </a:solidFill>
                <a:latin typeface="TheSansMonoCondensed-Plain"/>
              </a:rPr>
              <a:t>third</a:t>
            </a:r>
            <a:r>
              <a:rPr lang="fr-FR" sz="1800" b="1" i="0" u="none" strike="noStrike" baseline="0" dirty="0">
                <a:solidFill>
                  <a:srgbClr val="6600FF"/>
                </a:solidFill>
                <a:latin typeface="TheSansMonoCondensed-Plain"/>
              </a:rPr>
              <a:t>Color</a:t>
            </a:r>
            <a:r>
              <a:rPr lang="fr-FR" sz="1800" b="0" i="0" u="none" strike="noStrike" baseline="0" dirty="0">
                <a:latin typeface="TheSansMonoCondensed-Plain"/>
              </a:rPr>
              <a:t>); //blue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B1BE1C-0185-46D8-BF37-C837EA4405C5}"/>
              </a:ext>
            </a:extLst>
          </p:cNvPr>
          <p:cNvSpPr txBox="1"/>
          <p:nvPr/>
        </p:nvSpPr>
        <p:spPr>
          <a:xfrm>
            <a:off x="426648" y="4023614"/>
            <a:ext cx="3680602" cy="2308324"/>
          </a:xfrm>
          <a:prstGeom prst="rect">
            <a:avLst/>
          </a:prstGeom>
          <a:solidFill>
            <a:schemeClr val="bg1"/>
          </a:solidFill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800" b="1" i="0" u="none" strike="noStrike" baseline="0" dirty="0">
                <a:latin typeface="TheSansMonoCondensed-Plain"/>
              </a:rPr>
              <a:t>commuté de variables en ES6</a:t>
            </a:r>
          </a:p>
          <a:p>
            <a:pPr algn="l"/>
            <a:endParaRPr lang="fr-FR" sz="1800" b="0" i="0" u="none" strike="noStrike" baseline="0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a =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sz="1800" b="0" i="0" u="none" strike="noStrike" baseline="0" dirty="0">
                <a:latin typeface="TheSansMonoCondensed-Plain"/>
              </a:rPr>
              <a:t>,b =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2</a:t>
            </a:r>
            <a:r>
              <a:rPr lang="fr-FR" sz="1800" b="0" i="0" u="none" strike="noStrike" baseline="0" dirty="0">
                <a:latin typeface="TheSansMonoCondensed-Plain"/>
              </a:rPr>
              <a:t>;</a:t>
            </a:r>
          </a:p>
          <a:p>
            <a:pPr algn="l"/>
            <a:endParaRPr lang="fr-FR" sz="1800" b="0" i="0" u="none" strike="noStrike" baseline="0" dirty="0">
              <a:latin typeface="TheSansMonoCondensed-Plain"/>
            </a:endParaRPr>
          </a:p>
          <a:p>
            <a:pPr algn="l"/>
            <a:r>
              <a:rPr lang="fr-FR" sz="1800" b="0" i="0" u="none" strike="noStrike" baseline="0" dirty="0">
                <a:highlight>
                  <a:srgbClr val="FFFF00"/>
                </a:highlight>
                <a:latin typeface="TheSansMonoCondensed-Plain"/>
              </a:rPr>
              <a:t>[ a, b ] = [ b, a ];</a:t>
            </a:r>
          </a:p>
          <a:p>
            <a:pPr algn="l"/>
            <a:endParaRPr lang="fr-FR" sz="1800" b="0" i="0" u="none" strike="noStrike" baseline="0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(a); // 2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(b); // 1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8D88B4-BF6A-42BF-AD11-759B86FBC426}"/>
              </a:ext>
            </a:extLst>
          </p:cNvPr>
          <p:cNvSpPr txBox="1"/>
          <p:nvPr/>
        </p:nvSpPr>
        <p:spPr>
          <a:xfrm>
            <a:off x="4274748" y="1550590"/>
            <a:ext cx="3680601" cy="923330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 myFunctionName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1800" b="0" i="0" u="none" strike="noStrike" baseline="0" dirty="0">
              <a:latin typeface="TheSansMonoCondensed-Plai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BB912-2008-4BD9-8DA3-FD7D5F785945}"/>
              </a:ext>
            </a:extLst>
          </p:cNvPr>
          <p:cNvSpPr/>
          <p:nvPr/>
        </p:nvSpPr>
        <p:spPr>
          <a:xfrm>
            <a:off x="4274749" y="681315"/>
            <a:ext cx="3680601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/>
              </a:rPr>
              <a:t>Arrow Functions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8B3C5CD3-6988-4085-B22E-C7819E6A44B4}"/>
              </a:ext>
            </a:extLst>
          </p:cNvPr>
          <p:cNvSpPr/>
          <p:nvPr/>
        </p:nvSpPr>
        <p:spPr>
          <a:xfrm>
            <a:off x="5772150" y="2661879"/>
            <a:ext cx="476250" cy="767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0FB550-C701-4C31-9B17-E70B5C0A8897}"/>
              </a:ext>
            </a:extLst>
          </p:cNvPr>
          <p:cNvSpPr txBox="1"/>
          <p:nvPr/>
        </p:nvSpPr>
        <p:spPr>
          <a:xfrm>
            <a:off x="4274748" y="3535638"/>
            <a:ext cx="3680601" cy="923330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1800" b="0" i="0" u="none" strike="noStrike" baseline="0" dirty="0">
              <a:latin typeface="TheSansMonoCondensed-Plain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3ADBF3E-94AA-4DC2-9C80-EF3A38BF248F}"/>
              </a:ext>
            </a:extLst>
          </p:cNvPr>
          <p:cNvSpPr/>
          <p:nvPr/>
        </p:nvSpPr>
        <p:spPr>
          <a:xfrm>
            <a:off x="5772150" y="4565606"/>
            <a:ext cx="476250" cy="767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4F2A6D-1417-4C62-A457-BE794D989623}"/>
              </a:ext>
            </a:extLst>
          </p:cNvPr>
          <p:cNvSpPr txBox="1"/>
          <p:nvPr/>
        </p:nvSpPr>
        <p:spPr>
          <a:xfrm>
            <a:off x="4274748" y="5439365"/>
            <a:ext cx="3680601" cy="923330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a = 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1800" b="0" i="0" u="none" strike="noStrike" baseline="0" dirty="0">
              <a:latin typeface="TheSansMonoCondensed-Plain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4CD534-F732-4822-949A-E657F88969C4}"/>
              </a:ext>
            </a:extLst>
          </p:cNvPr>
          <p:cNvSpPr txBox="1"/>
          <p:nvPr/>
        </p:nvSpPr>
        <p:spPr>
          <a:xfrm>
            <a:off x="426648" y="3198167"/>
            <a:ext cx="144353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 :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B4BAAB-2E2B-470F-99DD-F90BA0A45665}"/>
              </a:ext>
            </a:extLst>
          </p:cNvPr>
          <p:cNvSpPr txBox="1"/>
          <p:nvPr/>
        </p:nvSpPr>
        <p:spPr>
          <a:xfrm>
            <a:off x="8256198" y="1531540"/>
            <a:ext cx="3680601" cy="923330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a =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{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1800" b="0" i="0" u="none" strike="noStrike" baseline="0" dirty="0">
              <a:latin typeface="TheSansMonoCondensed-Plain"/>
            </a:endParaRP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2A161F47-E762-434C-90A5-9BD77D5B27B4}"/>
              </a:ext>
            </a:extLst>
          </p:cNvPr>
          <p:cNvSpPr/>
          <p:nvPr/>
        </p:nvSpPr>
        <p:spPr>
          <a:xfrm>
            <a:off x="9753600" y="2606042"/>
            <a:ext cx="476250" cy="767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756F61-FAE1-45D4-A566-39E61116D588}"/>
              </a:ext>
            </a:extLst>
          </p:cNvPr>
          <p:cNvSpPr txBox="1"/>
          <p:nvPr/>
        </p:nvSpPr>
        <p:spPr>
          <a:xfrm>
            <a:off x="8256198" y="3479801"/>
            <a:ext cx="3680601" cy="369332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a =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800" b="0" i="0" u="none" strike="noStrike" baseline="0" dirty="0">
              <a:latin typeface="TheSansMonoCondensed-Plain"/>
            </a:endParaRP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616F4E58-B97C-45AE-B783-0FED05129045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V="1">
            <a:off x="7955349" y="1531540"/>
            <a:ext cx="2141150" cy="4369490"/>
          </a:xfrm>
          <a:prstGeom prst="curvedConnector4">
            <a:avLst>
              <a:gd name="adj1" fmla="val -9880"/>
              <a:gd name="adj2" fmla="val 113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DCADA-3FF8-48F2-902D-66918D28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CB0E8-E7BB-407A-813F-09BD2D5982E1}"/>
              </a:ext>
            </a:extLst>
          </p:cNvPr>
          <p:cNvSpPr/>
          <p:nvPr/>
        </p:nvSpPr>
        <p:spPr>
          <a:xfrm>
            <a:off x="431321" y="603636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81E3F6-3CA3-4BA8-A02E-93DC95CAC2F8}"/>
              </a:ext>
            </a:extLst>
          </p:cNvPr>
          <p:cNvSpPr txBox="1"/>
          <p:nvPr/>
        </p:nvSpPr>
        <p:spPr>
          <a:xfrm>
            <a:off x="431321" y="1421351"/>
            <a:ext cx="3680602" cy="1200329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 = </a:t>
            </a:r>
            <a:r>
              <a:rPr lang="fr-FR" sz="1800" b="0" i="0" u="none" strike="noStrike" baseline="0" dirty="0">
                <a:solidFill>
                  <a:srgbClr val="6600FF"/>
                </a:solidFill>
                <a:latin typeface="TheSansMonoCondensed-Plain"/>
              </a:rPr>
              <a:t>new</a:t>
            </a:r>
            <a:r>
              <a:rPr lang="fr-FR" sz="1800" b="0" i="0" u="none" strike="noStrike" baseline="0" dirty="0">
                <a:latin typeface="TheSansMonoCondensed-Plain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();</a:t>
            </a: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fr-FR" sz="1800" b="0" i="0" u="none" strike="noStrike" baseline="0" dirty="0">
                <a:latin typeface="TheSansMonoCondensed-Plain"/>
              </a:rPr>
              <a:t>(5);</a:t>
            </a: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fr-FR" sz="1800" b="0" i="0" u="none" strike="noStrike" baseline="0" dirty="0">
                <a:latin typeface="TheSansMonoCondensed-Plain"/>
              </a:rPr>
              <a:t>("5");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fr-FR" sz="1800" b="0" i="0" u="none" strike="noStrike" baseline="0" dirty="0">
                <a:latin typeface="TheSansMonoCondensed-Plain"/>
              </a:rPr>
              <a:t>);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C1EAC3-310F-4ECB-9DA2-750C1773C918}"/>
              </a:ext>
            </a:extLst>
          </p:cNvPr>
          <p:cNvSpPr txBox="1"/>
          <p:nvPr/>
        </p:nvSpPr>
        <p:spPr>
          <a:xfrm>
            <a:off x="4241321" y="612238"/>
            <a:ext cx="3709357" cy="3416320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1800" b="0" i="0" u="none" strike="noStrike" baseline="0" dirty="0">
                <a:latin typeface="TheSansMonoCondensed-Plain"/>
              </a:rPr>
              <a:t> set = </a:t>
            </a:r>
            <a:r>
              <a:rPr lang="en-US" dirty="0">
                <a:solidFill>
                  <a:srgbClr val="6600FF"/>
                </a:solidFill>
                <a:latin typeface="TheSansMonoCondensed-Plain"/>
              </a:rPr>
              <a:t>new</a:t>
            </a:r>
            <a:r>
              <a:rPr lang="en-US" sz="1800" b="0" i="0" u="none" strike="noStrike" baseline="0" dirty="0">
                <a:latin typeface="TheSansMonoCondensed-Plain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 dirty="0">
                <a:latin typeface="TheSansMonoCondensed-Plain"/>
              </a:rPr>
              <a:t>([1, 2, 3, 4, 5, 5, 5, 5]);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(set.size); // 5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 = </a:t>
            </a:r>
            <a:r>
              <a:rPr lang="fr-FR" dirty="0">
                <a:solidFill>
                  <a:srgbClr val="6600FF"/>
                </a:solidFill>
                <a:latin typeface="TheSansMonoCondensed-Plain"/>
              </a:rPr>
              <a:t>new</a:t>
            </a:r>
            <a:r>
              <a:rPr lang="fr-FR" sz="1800" b="0" i="0" u="none" strike="noStrike" baseline="0" dirty="0">
                <a:latin typeface="TheSansMonoCondensed-Plain"/>
              </a:rPr>
              <a:t> Set();</a:t>
            </a: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fr-FR" sz="1800" b="0" i="0" u="none" strike="noStrike" baseline="0" dirty="0">
                <a:latin typeface="TheSansMonoCondensed-Plain"/>
              </a:rPr>
              <a:t>(5);</a:t>
            </a: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fr-FR" sz="1800" b="0" i="0" u="none" strike="noStrike" baseline="0" dirty="0">
                <a:latin typeface="TheSansMonoCondensed-Plain"/>
              </a:rPr>
              <a:t>("5");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has</a:t>
            </a:r>
            <a:r>
              <a:rPr lang="fr-FR" sz="1800" b="0" i="0" u="none" strike="noStrike" baseline="0" dirty="0">
                <a:latin typeface="TheSansMonoCondensed-Plain"/>
              </a:rPr>
              <a:t>(5)); // true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has</a:t>
            </a:r>
            <a:r>
              <a:rPr lang="fr-FR" sz="1800" b="0" i="0" u="none" strike="noStrike" baseline="0" dirty="0">
                <a:latin typeface="TheSansMonoCondensed-Plain"/>
              </a:rPr>
              <a:t>(6)); // false</a:t>
            </a:r>
            <a:endParaRPr lang="fr-FR" dirty="0">
              <a:latin typeface="TheSansMonoCondensed-Plain"/>
            </a:endParaRP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fr-FR" sz="1800" b="0" i="0" u="none" strike="noStrike" baseline="0" dirty="0">
                <a:latin typeface="TheSansMonoCondensed-Plain"/>
              </a:rPr>
              <a:t>(5);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has</a:t>
            </a:r>
            <a:r>
              <a:rPr lang="fr-FR" sz="1800" b="0" i="0" u="none" strike="noStrike" baseline="0" dirty="0">
                <a:latin typeface="TheSansMonoCondensed-Plain"/>
              </a:rPr>
              <a:t>(5)); // false</a:t>
            </a:r>
          </a:p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fr-FR" sz="1800" b="0" i="0" u="none" strike="noStrike" baseline="0" dirty="0">
                <a:latin typeface="TheSansMonoCondensed-Plain"/>
              </a:rPr>
              <a:t>); // 1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.clear();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A4EA0F-9608-4A1D-827B-19BC9C73C3F5}"/>
              </a:ext>
            </a:extLst>
          </p:cNvPr>
          <p:cNvSpPr txBox="1"/>
          <p:nvPr/>
        </p:nvSpPr>
        <p:spPr>
          <a:xfrm>
            <a:off x="431321" y="5594226"/>
            <a:ext cx="142385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C220E-1E60-4CAC-80E2-4B016755CAB3}"/>
              </a:ext>
            </a:extLst>
          </p:cNvPr>
          <p:cNvSpPr/>
          <p:nvPr/>
        </p:nvSpPr>
        <p:spPr>
          <a:xfrm>
            <a:off x="4241321" y="4124298"/>
            <a:ext cx="3709357" cy="68131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map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B3B44C-79DC-41A4-B245-94B94562E851}"/>
              </a:ext>
            </a:extLst>
          </p:cNvPr>
          <p:cNvSpPr txBox="1"/>
          <p:nvPr/>
        </p:nvSpPr>
        <p:spPr>
          <a:xfrm>
            <a:off x="8080076" y="4464956"/>
            <a:ext cx="142385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4C4000-649F-4469-8B05-F96ECE716EFA}"/>
              </a:ext>
            </a:extLst>
          </p:cNvPr>
          <p:cNvSpPr txBox="1"/>
          <p:nvPr/>
        </p:nvSpPr>
        <p:spPr>
          <a:xfrm>
            <a:off x="441026" y="3005729"/>
            <a:ext cx="3651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 est une liste ordonnée de valeurs sans doublons.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Les ensembles permettent un accès rapide aux données qu'ils contiennent, ajoutant un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façon de suivre des valeurs discrètes.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C41204-1125-4CEB-AD89-C1B775A0E9CC}"/>
              </a:ext>
            </a:extLst>
          </p:cNvPr>
          <p:cNvSpPr txBox="1"/>
          <p:nvPr/>
        </p:nvSpPr>
        <p:spPr>
          <a:xfrm>
            <a:off x="8099127" y="2021515"/>
            <a:ext cx="3651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 est une liste ordonnée de valeurs sans doublons.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Les ensembles permettent un accès rapide aux données qu'ils contiennent, ajoutant un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façon de suivre des valeurs discrètes.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C079C-9D7D-4176-B32B-46C600375483}"/>
              </a:ext>
            </a:extLst>
          </p:cNvPr>
          <p:cNvSpPr txBox="1"/>
          <p:nvPr/>
        </p:nvSpPr>
        <p:spPr>
          <a:xfrm>
            <a:off x="4241321" y="4856974"/>
            <a:ext cx="3709356" cy="1292662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fr-FR" sz="1800" b="0" i="0" u="none" strike="noStrike" baseline="0" dirty="0">
                <a:latin typeface="TheSansMonoCondensed-Plain"/>
              </a:rPr>
              <a:t> map = </a:t>
            </a:r>
            <a:r>
              <a:rPr lang="fr-FR" dirty="0">
                <a:solidFill>
                  <a:srgbClr val="6600FF"/>
                </a:solidFill>
                <a:latin typeface="TheSansMonoCondensed-Plain"/>
              </a:rPr>
              <a:t>new</a:t>
            </a:r>
            <a:r>
              <a:rPr lang="fr-FR" sz="1800" b="0" i="0" u="none" strike="noStrike" baseline="0" dirty="0">
                <a:latin typeface="TheSansMonoCondensed-Plain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fr-FR" sz="1800" b="0" i="0" u="none" strike="noStrike" baseline="0" dirty="0">
                <a:latin typeface="TheSansMonoCondensed-Plain"/>
              </a:rPr>
              <a:t>();</a:t>
            </a: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("</a:t>
            </a:r>
            <a:r>
              <a:rPr lang="fr-FR" sz="2000" b="1" i="0" u="none" strike="noStrike" baseline="0" dirty="0">
                <a:solidFill>
                  <a:srgbClr val="333399"/>
                </a:solidFill>
                <a:latin typeface="TheSansMonoCondensed-Plain"/>
              </a:rPr>
              <a:t>title</a:t>
            </a:r>
            <a:r>
              <a:rPr lang="fr-FR" sz="1800" b="0" i="0" u="none" strike="noStrike" baseline="0" dirty="0">
                <a:latin typeface="TheSansMonoCondensed-Plain"/>
              </a:rPr>
              <a:t>", "</a:t>
            </a:r>
            <a:r>
              <a:rPr lang="fr-FR" sz="2000" b="1" dirty="0">
                <a:solidFill>
                  <a:srgbClr val="333399"/>
                </a:solidFill>
                <a:latin typeface="TheSansMonoCondensed-Plain"/>
              </a:rPr>
              <a:t>Understanding</a:t>
            </a:r>
            <a:r>
              <a:rPr lang="fr-FR" sz="2000" b="1" i="0" u="none" strike="noStrike" baseline="0" dirty="0">
                <a:solidFill>
                  <a:srgbClr val="FFC000"/>
                </a:solidFill>
                <a:latin typeface="TheSansMonoCondensed-Plain"/>
              </a:rPr>
              <a:t> </a:t>
            </a:r>
            <a:r>
              <a:rPr lang="fr-FR" sz="2000" b="1" dirty="0">
                <a:solidFill>
                  <a:srgbClr val="333399"/>
                </a:solidFill>
                <a:latin typeface="TheSansMonoCondensed-Plain"/>
              </a:rPr>
              <a:t>ECMAScript 6</a:t>
            </a:r>
            <a:r>
              <a:rPr lang="fr-FR" sz="1800" b="0" i="0" u="none" strike="noStrike" baseline="0" dirty="0">
                <a:latin typeface="TheSansMonoCondensed-Plain"/>
              </a:rPr>
              <a:t>");</a:t>
            </a:r>
          </a:p>
          <a:p>
            <a:pPr algn="l"/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fr-FR" sz="1800" b="0" i="0" u="none" strike="noStrike" baseline="0" dirty="0">
                <a:latin typeface="TheSansMonoCondensed-Plain"/>
              </a:rPr>
              <a:t>("</a:t>
            </a:r>
            <a:r>
              <a:rPr lang="fr-FR" sz="2000" b="1" dirty="0">
                <a:solidFill>
                  <a:srgbClr val="333399"/>
                </a:solidFill>
                <a:latin typeface="TheSansMonoCondensed-Plain"/>
              </a:rPr>
              <a:t>year</a:t>
            </a:r>
            <a:r>
              <a:rPr lang="fr-FR" sz="1800" b="0" i="0" u="none" strike="noStrike" baseline="0" dirty="0">
                <a:latin typeface="TheSansMonoCondensed-Plain"/>
              </a:rPr>
              <a:t>", </a:t>
            </a:r>
            <a:r>
              <a:rPr lang="fr-FR" sz="2000" b="1" dirty="0">
                <a:solidFill>
                  <a:srgbClr val="333399"/>
                </a:solidFill>
                <a:latin typeface="TheSansMonoCondensed-Plain"/>
              </a:rPr>
              <a:t>2016</a:t>
            </a:r>
            <a:r>
              <a:rPr lang="fr-FR" sz="1800" b="0" i="0" u="none" strike="noStrike" baseline="0" dirty="0">
                <a:latin typeface="TheSansMonoCondensed-Plain"/>
              </a:rPr>
              <a:t>);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FF0E8B-6785-4355-B097-ED652DFAE1C8}"/>
              </a:ext>
            </a:extLst>
          </p:cNvPr>
          <p:cNvSpPr txBox="1"/>
          <p:nvPr/>
        </p:nvSpPr>
        <p:spPr>
          <a:xfrm>
            <a:off x="8080076" y="612238"/>
            <a:ext cx="3623093" cy="1261884"/>
          </a:xfrm>
          <a:prstGeom prst="rect">
            <a:avLst/>
          </a:prstGeom>
          <a:noFill/>
          <a:ln>
            <a:solidFill>
              <a:srgbClr val="223D3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fr-FR" sz="1800" b="0" i="0" u="none" strike="noStrike" baseline="0" dirty="0">
                <a:latin typeface="TheSansMonoCondensed-Plain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fr-FR" sz="1800" b="0" i="0" u="none" strike="noStrike" baseline="0" dirty="0">
                <a:latin typeface="TheSansMonoCondensed-Plain"/>
              </a:rPr>
              <a:t>.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fr-FR" sz="1800" b="0" i="0" u="none" strike="noStrike" baseline="0" dirty="0">
                <a:latin typeface="TheSansMonoCondensed-Plain"/>
              </a:rPr>
              <a:t>("</a:t>
            </a:r>
            <a:r>
              <a:rPr lang="fr-FR" sz="2000" b="1" dirty="0">
                <a:solidFill>
                  <a:srgbClr val="333399"/>
                </a:solidFill>
                <a:latin typeface="TheSansMonoCondensed-Plain"/>
              </a:rPr>
              <a:t>title</a:t>
            </a:r>
            <a:r>
              <a:rPr lang="fr-FR" sz="1800" b="0" i="0" u="none" strike="noStrike" baseline="0" dirty="0">
                <a:latin typeface="TheSansMonoCondensed-Plain"/>
              </a:rPr>
              <a:t>")); // "Understanding ECMAScript 6"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0" i="0" u="none" strike="noStrike" baseline="0" dirty="0">
                <a:latin typeface="TheSansMonoCondensed-Plain"/>
              </a:rPr>
              <a:t>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log</a:t>
            </a:r>
            <a:r>
              <a:rPr lang="en-US" sz="1800" b="0" i="0" u="none" strike="noStrike" baseline="0" dirty="0">
                <a:latin typeface="TheSansMonoCondensed-Plain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en-US" sz="1800" b="0" i="0" u="none" strike="noStrike" baseline="0" dirty="0">
                <a:latin typeface="TheSansMonoCondensed-Plain"/>
              </a:rPr>
              <a:t>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0" i="0" u="none" strike="noStrike" baseline="0" dirty="0">
                <a:latin typeface="TheSansMonoCondensed-Plain"/>
              </a:rPr>
              <a:t>("</a:t>
            </a:r>
            <a:r>
              <a:rPr lang="en-US" sz="2000" b="1" dirty="0">
                <a:solidFill>
                  <a:srgbClr val="333399"/>
                </a:solidFill>
                <a:latin typeface="TheSansMonoCondensed-Plain"/>
              </a:rPr>
              <a:t>year</a:t>
            </a:r>
            <a:r>
              <a:rPr lang="en-US" sz="1800" b="0" i="0" u="none" strike="noStrike" baseline="0" dirty="0">
                <a:latin typeface="TheSansMonoCondensed-Plain"/>
              </a:rPr>
              <a:t>")); //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80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C889-D179-41F0-A3F9-62A7123AC2FD}"/>
              </a:ext>
            </a:extLst>
          </p:cNvPr>
          <p:cNvSpPr/>
          <p:nvPr/>
        </p:nvSpPr>
        <p:spPr>
          <a:xfrm>
            <a:off x="462950" y="628291"/>
            <a:ext cx="3680603" cy="1768413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04B06E-16C4-4318-B33F-F7E1A45E9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03271"/>
              </p:ext>
            </p:extLst>
          </p:nvPr>
        </p:nvGraphicFramePr>
        <p:xfrm>
          <a:off x="819509" y="632604"/>
          <a:ext cx="298314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kern="1200" noProof="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Pourquoi </a:t>
                      </a:r>
                      <a:r>
                        <a:rPr lang="en-US" sz="1800" b="0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apprendre la Prog.web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1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-&gt; intérêt et bénéfices</a:t>
                      </a:r>
                      <a:endParaRPr lang="en-US" sz="1800" b="1" kern="120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800" b="1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F8593-DF90-4FB5-B90A-AE5C1F0E30AA}"/>
              </a:ext>
            </a:extLst>
          </p:cNvPr>
          <p:cNvSpPr/>
          <p:nvPr/>
        </p:nvSpPr>
        <p:spPr>
          <a:xfrm>
            <a:off x="477326" y="6451121"/>
            <a:ext cx="3666226" cy="186904"/>
          </a:xfrm>
          <a:prstGeom prst="rect">
            <a:avLst/>
          </a:prstGeom>
          <a:solidFill>
            <a:srgbClr val="41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F2870-ACEE-4B8B-B5B8-51FB1BDF2D3A}"/>
              </a:ext>
            </a:extLst>
          </p:cNvPr>
          <p:cNvSpPr/>
          <p:nvPr/>
        </p:nvSpPr>
        <p:spPr>
          <a:xfrm>
            <a:off x="8111705" y="6422365"/>
            <a:ext cx="3119886" cy="186904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C8B81-F47E-415E-939F-3EFC19DD5DED}"/>
              </a:ext>
            </a:extLst>
          </p:cNvPr>
          <p:cNvSpPr txBox="1"/>
          <p:nvPr/>
        </p:nvSpPr>
        <p:spPr>
          <a:xfrm>
            <a:off x="811960" y="2695396"/>
            <a:ext cx="333267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Le domaine du web </a:t>
            </a:r>
            <a:r>
              <a:rPr lang="en-US">
                <a:latin typeface="Consolas"/>
              </a:rPr>
              <a:t>est très large, commencer par apprendre les bases </a:t>
            </a:r>
            <a:r>
              <a:rPr lang="en-US" dirty="0">
                <a:latin typeface="Consolas"/>
              </a:rPr>
              <a:t>de creation des sites </a:t>
            </a:r>
            <a:r>
              <a:rPr lang="en-US">
                <a:latin typeface="Consolas"/>
              </a:rPr>
              <a:t>web est primordiale pour accédera des domaines plus complexes </a:t>
            </a:r>
            <a:endParaRPr lang="en-US" dirty="0">
              <a:latin typeface="Consola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6D50B9-7125-4D27-A386-DEC82B0987C7}"/>
              </a:ext>
            </a:extLst>
          </p:cNvPr>
          <p:cNvCxnSpPr>
            <a:cxnSpLocks/>
          </p:cNvCxnSpPr>
          <p:nvPr/>
        </p:nvCxnSpPr>
        <p:spPr>
          <a:xfrm flipV="1">
            <a:off x="489009" y="2862711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0DF5C8-3692-4AE8-9A9E-F67A2C125D02}"/>
              </a:ext>
            </a:extLst>
          </p:cNvPr>
          <p:cNvSpPr txBox="1"/>
          <p:nvPr/>
        </p:nvSpPr>
        <p:spPr>
          <a:xfrm>
            <a:off x="811959" y="4909509"/>
            <a:ext cx="3332671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Les offres de travail dans ces domaines sont très abondantes et bien payer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26A845C2-A331-453A-9AAF-4418E042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4" y="1841236"/>
            <a:ext cx="3246407" cy="34774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FC46B1-A00F-444E-9B73-617C60FE4DFD}"/>
              </a:ext>
            </a:extLst>
          </p:cNvPr>
          <p:cNvSpPr/>
          <p:nvPr/>
        </p:nvSpPr>
        <p:spPr>
          <a:xfrm>
            <a:off x="4244196" y="6451120"/>
            <a:ext cx="3709357" cy="186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768AC-52F0-4C5A-9A9C-D077F66E64FA}"/>
              </a:ext>
            </a:extLst>
          </p:cNvPr>
          <p:cNvSpPr txBox="1"/>
          <p:nvPr/>
        </p:nvSpPr>
        <p:spPr>
          <a:xfrm>
            <a:off x="4722601" y="625056"/>
            <a:ext cx="2987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Depuis le confinement les postes de programmeur en ligne ne cesse d'augmenter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3B1CE-46D7-4EA6-A7CA-D52A7D705E1E}"/>
              </a:ext>
            </a:extLst>
          </p:cNvPr>
          <p:cNvCxnSpPr>
            <a:cxnSpLocks/>
          </p:cNvCxnSpPr>
          <p:nvPr/>
        </p:nvCxnSpPr>
        <p:spPr>
          <a:xfrm flipV="1">
            <a:off x="4485914" y="821125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6B7F6F-B71C-443D-9DC0-26A33BA07DAD}"/>
              </a:ext>
            </a:extLst>
          </p:cNvPr>
          <p:cNvSpPr txBox="1"/>
          <p:nvPr/>
        </p:nvSpPr>
        <p:spPr>
          <a:xfrm>
            <a:off x="4722600" y="5570867"/>
            <a:ext cx="29876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Possibilité de travailler en Freelance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7018C3-CEB9-4210-8EB7-17B2E0B8825E}"/>
              </a:ext>
            </a:extLst>
          </p:cNvPr>
          <p:cNvSpPr txBox="1"/>
          <p:nvPr/>
        </p:nvSpPr>
        <p:spPr>
          <a:xfrm>
            <a:off x="4246353" y="5324655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Domaine des applications du V2X  </a:t>
            </a:r>
            <a:endParaRPr lang="en-US" sz="1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66847-FD7D-4FA2-B5EE-610CF969404C}"/>
              </a:ext>
            </a:extLst>
          </p:cNvPr>
          <p:cNvCxnSpPr>
            <a:cxnSpLocks/>
          </p:cNvCxnSpPr>
          <p:nvPr/>
        </p:nvCxnSpPr>
        <p:spPr>
          <a:xfrm flipV="1">
            <a:off x="4485913" y="5723804"/>
            <a:ext cx="224287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9">
            <a:extLst>
              <a:ext uri="{FF2B5EF4-FFF2-40B4-BE49-F238E27FC236}">
                <a16:creationId xmlns:a16="http://schemas.microsoft.com/office/drawing/2014/main" id="{1CA4CEA2-480C-4CC1-B68F-44275B0B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56" y="629336"/>
            <a:ext cx="3663351" cy="19618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AB40AD-67C1-47E1-BA6B-0A01880DA0EE}"/>
              </a:ext>
            </a:extLst>
          </p:cNvPr>
          <p:cNvSpPr txBox="1"/>
          <p:nvPr/>
        </p:nvSpPr>
        <p:spPr>
          <a:xfrm>
            <a:off x="8056352" y="2621711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Domaine des applications du V2X  </a:t>
            </a:r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9FA0E-5CBE-48E3-A7F2-157A1CA3D65B}"/>
              </a:ext>
            </a:extLst>
          </p:cNvPr>
          <p:cNvSpPr txBox="1"/>
          <p:nvPr/>
        </p:nvSpPr>
        <p:spPr>
          <a:xfrm>
            <a:off x="8863278" y="5542111"/>
            <a:ext cx="2858219" cy="646331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onsolas"/>
              </a:rPr>
              <a:t>Faire de l'argent et </a:t>
            </a:r>
            <a:r>
              <a:rPr lang="en-US">
                <a:solidFill>
                  <a:srgbClr val="FFC000"/>
                </a:solidFill>
                <a:latin typeface="Consolas"/>
              </a:rPr>
              <a:t>etre etudian</a:t>
            </a:r>
            <a:r>
              <a:rPr lang="en-US">
                <a:solidFill>
                  <a:schemeClr val="bg1"/>
                </a:solidFill>
                <a:latin typeface="Consolas"/>
              </a:rPr>
              <a:t>t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F7106-FF02-46C0-909C-0D753AA44D83}"/>
              </a:ext>
            </a:extLst>
          </p:cNvPr>
          <p:cNvSpPr/>
          <p:nvPr/>
        </p:nvSpPr>
        <p:spPr>
          <a:xfrm rot="-2520000">
            <a:off x="8249249" y="5635440"/>
            <a:ext cx="431323" cy="445697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59B3B-4598-46CF-A419-3F6E28841705}"/>
              </a:ext>
            </a:extLst>
          </p:cNvPr>
          <p:cNvSpPr txBox="1"/>
          <p:nvPr/>
        </p:nvSpPr>
        <p:spPr>
          <a:xfrm>
            <a:off x="8086904" y="3141094"/>
            <a:ext cx="3648972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Plusieurs sites web de </a:t>
            </a:r>
            <a:r>
              <a:rPr lang="en-US">
                <a:latin typeface="Consolas"/>
              </a:rPr>
              <a:t>freelance sont disponible: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http://www.upwork.com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https://www.designhill.com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https://www.guru.com/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https://www.freelancer.com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8"/>
              </a:rPr>
              <a:t>https://angel.co/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0969B-B342-4644-923A-A4562114E96F}"/>
              </a:ext>
            </a:extLst>
          </p:cNvPr>
          <p:cNvSpPr txBox="1"/>
          <p:nvPr/>
        </p:nvSpPr>
        <p:spPr>
          <a:xfrm>
            <a:off x="8304363" y="5658930"/>
            <a:ext cx="3134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FFC000"/>
                </a:solidFill>
              </a:rPr>
              <a:t>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06B68-ADD7-4B83-A3C0-A716C0A44232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001E3-1533-4CCF-8F4C-B3E52F04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B6C41-CC67-462B-AD41-ACCB07CE9CEE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95554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8EC1CE-9D03-4D12-8E9F-61E82518A3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509" y="2444151"/>
          <a:ext cx="298314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JS (ES5 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au ES6</a:t>
                      </a:r>
                      <a:endParaRPr lang="en-US" sz="1800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5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B1D13-93F1-40B0-BB3C-2516A00A7FEC}"/>
              </a:ext>
            </a:extLst>
          </p:cNvPr>
          <p:cNvSpPr txBox="1"/>
          <p:nvPr/>
        </p:nvSpPr>
        <p:spPr>
          <a:xfrm>
            <a:off x="452527" y="596301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9A030"/>
                </a:solidFill>
                <a:latin typeface="Consolas"/>
              </a:rPr>
              <a:t>Sommaire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BA767-64C6-4F73-A941-C4A6070B24A7}"/>
              </a:ext>
            </a:extLst>
          </p:cNvPr>
          <p:cNvSpPr/>
          <p:nvPr/>
        </p:nvSpPr>
        <p:spPr>
          <a:xfrm>
            <a:off x="4244196" y="599536"/>
            <a:ext cx="3709357" cy="57940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F4E6C-529E-46D9-A96F-80033ADFAE20}"/>
              </a:ext>
            </a:extLst>
          </p:cNvPr>
          <p:cNvSpPr txBox="1"/>
          <p:nvPr/>
        </p:nvSpPr>
        <p:spPr>
          <a:xfrm>
            <a:off x="4263426" y="1201049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/>
              </a:rPr>
              <a:t>Introduction</a:t>
            </a:r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32FEFBF-575D-4384-91BF-B41BC5FB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10072"/>
              </p:ext>
            </p:extLst>
          </p:nvPr>
        </p:nvGraphicFramePr>
        <p:xfrm>
          <a:off x="4270075" y="2401018"/>
          <a:ext cx="367020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204">
                  <a:extLst>
                    <a:ext uri="{9D8B030D-6E8A-4147-A177-3AD203B41FA5}">
                      <a16:colId xmlns:a16="http://schemas.microsoft.com/office/drawing/2014/main" val="72166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Pourquoi apprendre la Programmation web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-&gt; intérêt et bénéfices</a:t>
                      </a:r>
                      <a:endParaRPr lang="en-US" sz="1600" kern="1200" noProof="0" dirty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C'est quoi internet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kern="120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-&gt; architecture globale du web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Les outils qu'on vas utiliser</a:t>
                      </a:r>
                      <a:endParaRPr lang="en-US" sz="1600" kern="120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2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013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AA931E-0840-43FC-BF1A-98A431E87F86}"/>
              </a:ext>
            </a:extLst>
          </p:cNvPr>
          <p:cNvSpPr/>
          <p:nvPr/>
        </p:nvSpPr>
        <p:spPr>
          <a:xfrm>
            <a:off x="8039819" y="599536"/>
            <a:ext cx="3694980" cy="704489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F757C-3746-4D4D-B42C-99DD7EB2D817}"/>
              </a:ext>
            </a:extLst>
          </p:cNvPr>
          <p:cNvSpPr txBox="1"/>
          <p:nvPr/>
        </p:nvSpPr>
        <p:spPr>
          <a:xfrm>
            <a:off x="8044671" y="726596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/>
              </a:rPr>
              <a:t>C'est quoi internet 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3C198-902D-4726-98CB-25130E249C39}"/>
              </a:ext>
            </a:extLst>
          </p:cNvPr>
          <p:cNvSpPr txBox="1"/>
          <p:nvPr/>
        </p:nvSpPr>
        <p:spPr>
          <a:xfrm>
            <a:off x="8288188" y="1847132"/>
            <a:ext cx="3447690" cy="35394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Internet est le réseau informatique mondial accessible au public. Il s'agit d'un réseau de réseaux, à commutation de paquets, sans centre névralgique, composé de millions de réseaux aussi bien publics que privés, universitaires, commerciaux et gouvernementaux, eux-mêmes regroupés en réseaux autonomes ; il en existe plus de 91 000 en 2019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C664F-FD7B-45AF-A7D0-7B458381F895}"/>
              </a:ext>
            </a:extLst>
          </p:cNvPr>
          <p:cNvSpPr/>
          <p:nvPr/>
        </p:nvSpPr>
        <p:spPr>
          <a:xfrm>
            <a:off x="8039818" y="6292968"/>
            <a:ext cx="3694980" cy="100641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201B6-7A66-4D25-9BC3-57D2F1039EFC}"/>
              </a:ext>
            </a:extLst>
          </p:cNvPr>
          <p:cNvSpPr txBox="1"/>
          <p:nvPr/>
        </p:nvSpPr>
        <p:spPr>
          <a:xfrm>
            <a:off x="9812186" y="5642753"/>
            <a:ext cx="1938069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Consolas"/>
              </a:rPr>
              <a:t>wikipidia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A4376-E3AD-4EC5-9F67-025A17A2410F}"/>
              </a:ext>
            </a:extLst>
          </p:cNvPr>
          <p:cNvSpPr txBox="1"/>
          <p:nvPr/>
        </p:nvSpPr>
        <p:spPr>
          <a:xfrm>
            <a:off x="8045570" y="1345720"/>
            <a:ext cx="73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Palace Script MT"/>
              </a:rPr>
              <a:t>Def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4B047-B79A-45F1-B8DF-68E4E11E0E14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5B9E7-590D-40F2-846E-CFCF6897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14DC9-C595-448E-B5E6-C2CAD0CABA06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51078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214D7-9E28-45FD-BC0E-658D7D86DAB7}"/>
              </a:ext>
            </a:extLst>
          </p:cNvPr>
          <p:cNvSpPr/>
          <p:nvPr/>
        </p:nvSpPr>
        <p:spPr>
          <a:xfrm>
            <a:off x="462950" y="628291"/>
            <a:ext cx="3680603" cy="1768413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1E7ECD-299A-4A5C-BDA1-11A7F0024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27283"/>
              </p:ext>
            </p:extLst>
          </p:nvPr>
        </p:nvGraphicFramePr>
        <p:xfrm>
          <a:off x="819509" y="632604"/>
          <a:ext cx="298314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kern="1200" noProof="0" dirty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Pourquoi </a:t>
                      </a:r>
                      <a:r>
                        <a:rPr lang="en-US" sz="1800" b="0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apprendre la Prog.web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1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-&gt; intérêt et bénéfices</a:t>
                      </a:r>
                      <a:endParaRPr lang="en-US" sz="1800" b="1" kern="120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800" b="1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BACA18AE-C5E8-4CA4-8242-585E52CB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48" y="624421"/>
            <a:ext cx="3720859" cy="54510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99F841-1DE4-415E-810E-810704FA468D}"/>
              </a:ext>
            </a:extLst>
          </p:cNvPr>
          <p:cNvSpPr/>
          <p:nvPr/>
        </p:nvSpPr>
        <p:spPr>
          <a:xfrm>
            <a:off x="477326" y="6451121"/>
            <a:ext cx="3666226" cy="186904"/>
          </a:xfrm>
          <a:prstGeom prst="rect">
            <a:avLst/>
          </a:prstGeom>
          <a:solidFill>
            <a:srgbClr val="41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ED71D-43CA-40C2-8091-CD1797D31182}"/>
              </a:ext>
            </a:extLst>
          </p:cNvPr>
          <p:cNvSpPr/>
          <p:nvPr/>
        </p:nvSpPr>
        <p:spPr>
          <a:xfrm>
            <a:off x="8111705" y="6422365"/>
            <a:ext cx="3278037" cy="186905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A3C8F-5702-4415-BFA4-31944515D2F9}"/>
              </a:ext>
            </a:extLst>
          </p:cNvPr>
          <p:cNvSpPr/>
          <p:nvPr/>
        </p:nvSpPr>
        <p:spPr>
          <a:xfrm>
            <a:off x="4258573" y="6451120"/>
            <a:ext cx="3709357" cy="186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F210C-2651-41A1-A8F8-59BA0B6ED81F}"/>
              </a:ext>
            </a:extLst>
          </p:cNvPr>
          <p:cNvSpPr txBox="1"/>
          <p:nvPr/>
        </p:nvSpPr>
        <p:spPr>
          <a:xfrm>
            <a:off x="4246353" y="6086654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</a:t>
            </a:r>
            <a:r>
              <a:rPr lang="en-US" sz="1000" dirty="0">
                <a:ea typeface="+mn-lt"/>
                <a:cs typeface="+mn-lt"/>
              </a:rPr>
              <a:t>https://ics-radar.shodan.io/</a:t>
            </a:r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E2026-2556-45F1-B246-546B180685AB}"/>
              </a:ext>
            </a:extLst>
          </p:cNvPr>
          <p:cNvSpPr txBox="1"/>
          <p:nvPr/>
        </p:nvSpPr>
        <p:spPr>
          <a:xfrm>
            <a:off x="481282" y="2594754"/>
            <a:ext cx="3605841" cy="28007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nsolas"/>
              </a:rPr>
              <a:t>Le </a:t>
            </a:r>
            <a:r>
              <a:rPr lang="en" sz="1600" b="1" dirty="0">
                <a:latin typeface="Consolas"/>
              </a:rPr>
              <a:t>World Wide Web abrégé www ou le Web </a:t>
            </a:r>
            <a:r>
              <a:rPr lang="en-US" sz="1600" b="1">
                <a:latin typeface="Consolas"/>
              </a:rPr>
              <a:t>est un système hypertexte public fonctionnant </a:t>
            </a:r>
            <a:r>
              <a:rPr lang="en-US" sz="1600" b="1" dirty="0">
                <a:latin typeface="Consolas"/>
              </a:rPr>
              <a:t>sur </a:t>
            </a:r>
            <a:r>
              <a:rPr lang="en-US" sz="1600" b="1">
                <a:latin typeface="Consolas"/>
              </a:rPr>
              <a:t>Internet</a:t>
            </a:r>
            <a:r>
              <a:rPr lang="en-US" sz="1600" b="1" dirty="0">
                <a:latin typeface="Consolas"/>
              </a:rPr>
              <a:t>. Le Web permet de consulter, avec un </a:t>
            </a:r>
            <a:r>
              <a:rPr lang="en-US" sz="1600" b="1">
                <a:latin typeface="Consolas"/>
              </a:rPr>
              <a:t>navigateur</a:t>
            </a:r>
            <a:r>
              <a:rPr lang="en-US" sz="1600" b="1" dirty="0">
                <a:latin typeface="Consolas"/>
              </a:rPr>
              <a:t>, des </a:t>
            </a:r>
            <a:r>
              <a:rPr lang="en-US" sz="1600" b="1">
                <a:latin typeface="Consolas"/>
              </a:rPr>
              <a:t>pages</a:t>
            </a:r>
            <a:r>
              <a:rPr lang="en-US" sz="1600" b="1" dirty="0">
                <a:latin typeface="Consolas"/>
              </a:rPr>
              <a:t> accessibles sur des </a:t>
            </a:r>
            <a:r>
              <a:rPr lang="en-US" sz="1600" b="1">
                <a:latin typeface="Consolas"/>
              </a:rPr>
              <a:t>sites</a:t>
            </a:r>
            <a:r>
              <a:rPr lang="en-US" sz="1600" b="1" dirty="0">
                <a:latin typeface="Consolas"/>
              </a:rPr>
              <a:t>. L’image de la </a:t>
            </a:r>
            <a:r>
              <a:rPr lang="en-US" sz="1600" b="1">
                <a:latin typeface="Consolas"/>
              </a:rPr>
              <a:t>toile d’araignée</a:t>
            </a:r>
            <a:r>
              <a:rPr lang="en-US" sz="1600" b="1" dirty="0">
                <a:latin typeface="Consolas"/>
              </a:rPr>
              <a:t> vient des </a:t>
            </a:r>
            <a:r>
              <a:rPr lang="en-US" sz="1600" b="1">
                <a:latin typeface="Consolas"/>
              </a:rPr>
              <a:t>hyperliens</a:t>
            </a:r>
            <a:r>
              <a:rPr lang="en-US" sz="1600" b="1" dirty="0">
                <a:latin typeface="Consolas"/>
              </a:rPr>
              <a:t> qui lient les pages web entre elles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73A61-41F1-45AD-B0C6-5243C9BCB2F1}"/>
              </a:ext>
            </a:extLst>
          </p:cNvPr>
          <p:cNvSpPr txBox="1"/>
          <p:nvPr/>
        </p:nvSpPr>
        <p:spPr>
          <a:xfrm>
            <a:off x="8115659" y="639433"/>
            <a:ext cx="3605841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nsolas"/>
              </a:rPr>
              <a:t>Le Web n’est qu’une des </a:t>
            </a:r>
            <a:r>
              <a:rPr lang="en-US" sz="1600" b="1">
                <a:latin typeface="Consolas"/>
              </a:rPr>
              <a:t>applications d’Internet, </a:t>
            </a:r>
            <a:r>
              <a:rPr lang="en-US" sz="1600" b="1" dirty="0">
                <a:latin typeface="Consolas"/>
              </a:rPr>
              <a:t>distincte d’autres applications comme le courrier électronique, la messagerie instantanée et le partage de fichiers en pair à pair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D5836-A63B-4B30-82EE-2FF48A540DD1}"/>
              </a:ext>
            </a:extLst>
          </p:cNvPr>
          <p:cNvSpPr txBox="1"/>
          <p:nvPr/>
        </p:nvSpPr>
        <p:spPr>
          <a:xfrm>
            <a:off x="1343923" y="5542112"/>
            <a:ext cx="274320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onsolas"/>
              </a:rPr>
              <a:t> le Web est fréquemment confondu avec Internet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2B2087A-C3B0-4B0B-884F-8A25CAF11BCA}"/>
              </a:ext>
            </a:extLst>
          </p:cNvPr>
          <p:cNvSpPr/>
          <p:nvPr/>
        </p:nvSpPr>
        <p:spPr>
          <a:xfrm>
            <a:off x="589096" y="5645212"/>
            <a:ext cx="646981" cy="3881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F7592-E88B-4766-A1D1-4A318E3D8485}"/>
              </a:ext>
            </a:extLst>
          </p:cNvPr>
          <p:cNvSpPr txBox="1"/>
          <p:nvPr/>
        </p:nvSpPr>
        <p:spPr>
          <a:xfrm>
            <a:off x="8115658" y="2537244"/>
            <a:ext cx="3605841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onsolas"/>
              </a:rPr>
              <a:t>Le document HTML est la principale ressource d’une page web, celle qui contient les hyperliens, qui contient et structure le texte, qui lie et dispose les ressources multimédias.</a:t>
            </a: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161D54D3-96B6-4AF4-9279-6411F593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57" y="4520803"/>
            <a:ext cx="3663350" cy="17845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54E275-E13A-4332-BD4F-44F115B6586C}"/>
              </a:ext>
            </a:extLst>
          </p:cNvPr>
          <p:cNvSpPr txBox="1"/>
          <p:nvPr/>
        </p:nvSpPr>
        <p:spPr>
          <a:xfrm>
            <a:off x="8128239" y="6115409"/>
            <a:ext cx="37064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+mn-lt"/>
                <a:cs typeface="+mn-lt"/>
              </a:rPr>
              <a:t>Schéma 2 : </a:t>
            </a:r>
            <a:r>
              <a:rPr lang="en-US" sz="1000" dirty="0">
                <a:ea typeface="+mn-lt"/>
                <a:cs typeface="+mn-lt"/>
              </a:rPr>
              <a:t>https://ics-radar.shodan.io/</a:t>
            </a:r>
            <a:endParaRPr 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97D2D-2614-4A35-A724-8278942D208A}"/>
              </a:ext>
            </a:extLst>
          </p:cNvPr>
          <p:cNvSpPr txBox="1"/>
          <p:nvPr/>
        </p:nvSpPr>
        <p:spPr>
          <a:xfrm>
            <a:off x="10185996" y="4435054"/>
            <a:ext cx="1535503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Consolas"/>
              </a:rPr>
              <a:t>wikipidia</a:t>
            </a:r>
            <a:endParaRPr lang="en-US" sz="1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1291-BC86-4C1A-8C5A-6B5A3B763FF4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F5C79-0173-4AF8-B976-2EA8292C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C3FCF-C6A4-424E-8613-EF75CA6BD55A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403413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8EC1CE-9D03-4D12-8E9F-61E82518A3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509" y="2444151"/>
          <a:ext cx="298314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JS (ES5 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au ES6</a:t>
                      </a:r>
                      <a:endParaRPr lang="en-US" sz="1800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5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B1D13-93F1-40B0-BB3C-2516A00A7FEC}"/>
              </a:ext>
            </a:extLst>
          </p:cNvPr>
          <p:cNvSpPr txBox="1"/>
          <p:nvPr/>
        </p:nvSpPr>
        <p:spPr>
          <a:xfrm>
            <a:off x="452527" y="596301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9A030"/>
                </a:solidFill>
                <a:latin typeface="Consolas"/>
              </a:rPr>
              <a:t>Sommaire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BA767-64C6-4F73-A941-C4A6070B24A7}"/>
              </a:ext>
            </a:extLst>
          </p:cNvPr>
          <p:cNvSpPr/>
          <p:nvPr/>
        </p:nvSpPr>
        <p:spPr>
          <a:xfrm>
            <a:off x="4244196" y="599536"/>
            <a:ext cx="3709357" cy="57940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F4E6C-529E-46D9-A96F-80033ADFAE20}"/>
              </a:ext>
            </a:extLst>
          </p:cNvPr>
          <p:cNvSpPr txBox="1"/>
          <p:nvPr/>
        </p:nvSpPr>
        <p:spPr>
          <a:xfrm>
            <a:off x="4263426" y="1201049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/>
              </a:rPr>
              <a:t>Introduction</a:t>
            </a:r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32FEFBF-575D-4384-91BF-B41BC5FB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85098"/>
              </p:ext>
            </p:extLst>
          </p:nvPr>
        </p:nvGraphicFramePr>
        <p:xfrm>
          <a:off x="4270075" y="2401018"/>
          <a:ext cx="367020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204">
                  <a:extLst>
                    <a:ext uri="{9D8B030D-6E8A-4147-A177-3AD203B41FA5}">
                      <a16:colId xmlns:a16="http://schemas.microsoft.com/office/drawing/2014/main" val="72166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Pourquoi apprendre la Programmation web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-&gt; intérêt et bénéfices</a:t>
                      </a:r>
                      <a:endParaRPr lang="en-US" sz="1600" kern="1200" noProof="0" dirty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C'est quoi internet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kern="120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-&gt; architecture globale du web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Les outils qu'on vas utiliser</a:t>
                      </a:r>
                      <a:endParaRPr lang="en-US" sz="1600" kern="120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2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013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CAA931E-0840-43FC-BF1A-98A431E87F86}"/>
              </a:ext>
            </a:extLst>
          </p:cNvPr>
          <p:cNvSpPr/>
          <p:nvPr/>
        </p:nvSpPr>
        <p:spPr>
          <a:xfrm>
            <a:off x="8039819" y="599536"/>
            <a:ext cx="3694980" cy="704489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F757C-3746-4D4D-B42C-99DD7EB2D817}"/>
              </a:ext>
            </a:extLst>
          </p:cNvPr>
          <p:cNvSpPr txBox="1"/>
          <p:nvPr/>
        </p:nvSpPr>
        <p:spPr>
          <a:xfrm>
            <a:off x="8044671" y="726596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/>
              </a:rPr>
              <a:t>Tools(outils)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C664F-FD7B-45AF-A7D0-7B458381F895}"/>
              </a:ext>
            </a:extLst>
          </p:cNvPr>
          <p:cNvSpPr/>
          <p:nvPr/>
        </p:nvSpPr>
        <p:spPr>
          <a:xfrm>
            <a:off x="8039818" y="6292968"/>
            <a:ext cx="3694980" cy="100641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6F9EF4-0A44-4070-A366-7BA12FCC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70" y="1382606"/>
            <a:ext cx="3706482" cy="292822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1BE58-1929-48E9-AD62-D6747B63A494}"/>
              </a:ext>
            </a:extLst>
          </p:cNvPr>
          <p:cNvSpPr txBox="1"/>
          <p:nvPr/>
        </p:nvSpPr>
        <p:spPr>
          <a:xfrm>
            <a:off x="8130035" y="4377545"/>
            <a:ext cx="3605841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nsolas"/>
              </a:rPr>
              <a:t>On vas utilisier dans les </a:t>
            </a:r>
            <a:r>
              <a:rPr lang="en-US" sz="1600" b="1">
                <a:latin typeface="Consolas"/>
              </a:rPr>
              <a:t>chapitres suivants :</a:t>
            </a:r>
            <a:endParaRPr lang="en-US" sz="1600" b="1" dirty="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onsolas"/>
              </a:rPr>
              <a:t>Google_Chrome</a:t>
            </a:r>
            <a:endParaRPr lang="en-US" sz="1600" b="1" dirty="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onsolas"/>
              </a:rPr>
              <a:t>VSCode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latin typeface="Consolas"/>
              </a:rPr>
              <a:t>LiveServer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latin typeface="Consolas"/>
              </a:rPr>
              <a:t>Emmet extentions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onsolas"/>
              </a:rPr>
              <a:t>Github</a:t>
            </a:r>
            <a:endParaRPr lang="en-US" sz="1600" b="1" dirty="0">
              <a:latin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CA23F-E735-40F4-9F55-7CE34286705B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4F5A2-743E-4231-A958-9D705D31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1CCF6-1486-4BAE-A218-2D69D278E086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44030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193CB9-2A99-4C9E-8C3B-64E206C65F6D}"/>
              </a:ext>
            </a:extLst>
          </p:cNvPr>
          <p:cNvSpPr/>
          <p:nvPr/>
        </p:nvSpPr>
        <p:spPr>
          <a:xfrm>
            <a:off x="419819" y="2698630"/>
            <a:ext cx="3709357" cy="33067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49DA9E1-41DF-4594-BEA6-15A345441CDF}"/>
              </a:ext>
            </a:extLst>
          </p:cNvPr>
          <p:cNvSpPr txBox="1"/>
          <p:nvPr/>
        </p:nvSpPr>
        <p:spPr>
          <a:xfrm>
            <a:off x="943155" y="2840967"/>
            <a:ext cx="3720861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Introduction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Html la base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Les Elements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 Heading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Les </a:t>
            </a:r>
            <a:r>
              <a:rPr lang="en-US" b="1" dirty="0" err="1">
                <a:solidFill>
                  <a:schemeClr val="bg1"/>
                </a:solidFill>
                <a:latin typeface="Consolas"/>
              </a:rPr>
              <a:t>paragrgraghes</a:t>
            </a:r>
            <a:endParaRPr lang="en-US" b="1" dirty="0">
              <a:solidFill>
                <a:schemeClr val="bg1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Les liens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Les tables 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Les </a:t>
            </a:r>
            <a:r>
              <a:rPr lang="en-US" b="1" dirty="0" err="1">
                <a:solidFill>
                  <a:schemeClr val="bg1"/>
                </a:solidFill>
                <a:latin typeface="Consolas"/>
              </a:rPr>
              <a:t>listes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Les </a:t>
            </a:r>
            <a:r>
              <a:rPr lang="en-US" b="1" dirty="0" err="1">
                <a:solidFill>
                  <a:schemeClr val="bg1"/>
                </a:solidFill>
                <a:latin typeface="Consolas"/>
              </a:rPr>
              <a:t>Attributs</a:t>
            </a:r>
            <a:endParaRPr lang="en-US" b="1" dirty="0">
              <a:solidFill>
                <a:schemeClr val="bg1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</a:rPr>
              <a:t>Images 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6075FD-5B1D-4F2D-93DB-39AF374674CB}"/>
              </a:ext>
            </a:extLst>
          </p:cNvPr>
          <p:cNvSpPr/>
          <p:nvPr/>
        </p:nvSpPr>
        <p:spPr>
          <a:xfrm>
            <a:off x="4244195" y="642667"/>
            <a:ext cx="3709357" cy="277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640E6CF-C948-441B-BA45-72BA6532F40C}"/>
              </a:ext>
            </a:extLst>
          </p:cNvPr>
          <p:cNvSpPr txBox="1"/>
          <p:nvPr/>
        </p:nvSpPr>
        <p:spPr>
          <a:xfrm>
            <a:off x="4249946" y="741873"/>
            <a:ext cx="3720861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Classes 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ID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Les formes 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Elements de formes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Attributs de formes 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Types des Input 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Attributs des Input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HTML/CSS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Consolas"/>
              </a:rPr>
              <a:t>HTML/JavaScript</a:t>
            </a:r>
            <a:endParaRPr lang="en-US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51A39-856E-4429-B6A6-C0E5C7A1C829}"/>
              </a:ext>
            </a:extLst>
          </p:cNvPr>
          <p:cNvSpPr/>
          <p:nvPr/>
        </p:nvSpPr>
        <p:spPr>
          <a:xfrm>
            <a:off x="434195" y="728932"/>
            <a:ext cx="3680603" cy="1840300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D2CFA9F-330D-400B-8BE9-78B9C6C44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985337"/>
              </p:ext>
            </p:extLst>
          </p:nvPr>
        </p:nvGraphicFramePr>
        <p:xfrm>
          <a:off x="819509" y="747623"/>
          <a:ext cx="298314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1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JS (ES5 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au ES6</a:t>
                      </a:r>
                      <a:endParaRPr lang="en-US" sz="1800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53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D768A1-FFDB-410C-A56C-D346F7962E77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DB2DE9-8EDB-454A-A754-56A9A505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7AAD6-8825-4439-BB56-98FC8FFB25BA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B34D8-AF71-4F66-9F2E-CFF35E21A5D9}"/>
              </a:ext>
            </a:extLst>
          </p:cNvPr>
          <p:cNvSpPr txBox="1"/>
          <p:nvPr/>
        </p:nvSpPr>
        <p:spPr>
          <a:xfrm>
            <a:off x="4249947" y="3617344"/>
            <a:ext cx="37208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Liens utiles :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https://code.visualstudio.com/download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https://github.com/ritwickdey/vscode-live-server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https://www.w3schools.com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D0290-58E4-4A4E-97F7-B0D760B35A9C}"/>
              </a:ext>
            </a:extLst>
          </p:cNvPr>
          <p:cNvSpPr txBox="1"/>
          <p:nvPr/>
        </p:nvSpPr>
        <p:spPr>
          <a:xfrm>
            <a:off x="8073426" y="5456748"/>
            <a:ext cx="372085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HTML </a:t>
            </a:r>
            <a:r>
              <a:rPr lang="en-US" sz="1600" b="1">
                <a:ea typeface="+mn-lt"/>
                <a:cs typeface="+mn-lt"/>
              </a:rPr>
              <a:t>-&gt; </a:t>
            </a:r>
            <a:r>
              <a:rPr lang="en-US" sz="1600">
                <a:ea typeface="+mn-lt"/>
                <a:cs typeface="+mn-lt"/>
              </a:rPr>
              <a:t>Hyper Text Markup Language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HTML un langague de programmation qui fais la discriptons des structures pour une page web </a:t>
            </a:r>
            <a:endParaRPr lang="en-US" sz="1600"/>
          </a:p>
          <a:p>
            <a:pPr algn="l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F44242-4A17-43CC-B345-F955133A95BC}"/>
              </a:ext>
            </a:extLst>
          </p:cNvPr>
          <p:cNvGrpSpPr/>
          <p:nvPr/>
        </p:nvGrpSpPr>
        <p:grpSpPr>
          <a:xfrm>
            <a:off x="8189344" y="1097128"/>
            <a:ext cx="3533954" cy="4224841"/>
            <a:chOff x="8074325" y="1298410"/>
            <a:chExt cx="3577086" cy="4411747"/>
          </a:xfrm>
        </p:grpSpPr>
        <p:pic>
          <p:nvPicPr>
            <p:cNvPr id="24" name="Picture 24">
              <a:extLst>
                <a:ext uri="{FF2B5EF4-FFF2-40B4-BE49-F238E27FC236}">
                  <a16:creationId xmlns:a16="http://schemas.microsoft.com/office/drawing/2014/main" id="{4F68C4AA-25C7-423E-A92A-19750828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4325" y="3951431"/>
              <a:ext cx="3577086" cy="1758726"/>
            </a:xfrm>
            <a:prstGeom prst="rect">
              <a:avLst/>
            </a:prstGeom>
          </p:spPr>
        </p:pic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EE016C05-6D8B-4EB9-B9E0-894467435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4325" y="1298410"/>
              <a:ext cx="3562708" cy="2003934"/>
            </a:xfrm>
            <a:prstGeom prst="rect">
              <a:avLst/>
            </a:prstGeom>
          </p:spPr>
        </p:pic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D55C1E1-30A8-4A3A-86CB-578663A7E35A}"/>
                </a:ext>
              </a:extLst>
            </p:cNvPr>
            <p:cNvCxnSpPr/>
            <p:nvPr/>
          </p:nvCxnSpPr>
          <p:spPr>
            <a:xfrm>
              <a:off x="10567537" y="2695936"/>
              <a:ext cx="526211" cy="2193982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FCC719B3-C377-4B47-BEF3-808F26D30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4616" y="2034577"/>
              <a:ext cx="897147" cy="3301038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BF715F3B-39A4-43EB-9677-37CB97A2A34D}"/>
                </a:ext>
              </a:extLst>
            </p:cNvPr>
            <p:cNvCxnSpPr>
              <a:cxnSpLocks/>
            </p:cNvCxnSpPr>
            <p:nvPr/>
          </p:nvCxnSpPr>
          <p:spPr>
            <a:xfrm>
              <a:off x="9446103" y="2695937"/>
              <a:ext cx="339306" cy="1662019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F90F77-53AF-4867-A211-4044D154587D}"/>
              </a:ext>
            </a:extLst>
          </p:cNvPr>
          <p:cNvSpPr txBox="1"/>
          <p:nvPr/>
        </p:nvSpPr>
        <p:spPr>
          <a:xfrm>
            <a:off x="8073425" y="640331"/>
            <a:ext cx="37208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Comment fonctionne la programmation WEB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0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4C4039-85FA-40F6-8114-DC731D807997}"/>
              </a:ext>
            </a:extLst>
          </p:cNvPr>
          <p:cNvSpPr/>
          <p:nvPr/>
        </p:nvSpPr>
        <p:spPr>
          <a:xfrm>
            <a:off x="664233" y="3733800"/>
            <a:ext cx="1739660" cy="2027206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E6BE-D419-4C64-B807-0A26F8EA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1EC8AD5-9D9D-4434-9994-0357C0AC618C}"/>
              </a:ext>
            </a:extLst>
          </p:cNvPr>
          <p:cNvSpPr>
            <a:spLocks noGrp="1"/>
          </p:cNvSpPr>
          <p:nvPr/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4EA90A-DFBC-4824-913E-D632CA9405CB}"/>
              </a:ext>
            </a:extLst>
          </p:cNvPr>
          <p:cNvGrpSpPr/>
          <p:nvPr/>
        </p:nvGrpSpPr>
        <p:grpSpPr>
          <a:xfrm>
            <a:off x="258792" y="201283"/>
            <a:ext cx="1170317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355843-0286-41F3-9043-E89D3489A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/>
          </p:nvSpPr>
          <p:spPr bwMode="white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EF313986-AC11-4420-B019-81CB9E299F5F}"/>
                </a:ext>
              </a:extLst>
            </p:cNvPr>
            <p:cNvSpPr txBox="1"/>
            <p:nvPr/>
          </p:nvSpPr>
          <p:spPr>
            <a:xfrm>
              <a:off x="197901" y="1573959"/>
              <a:ext cx="1862014" cy="1077218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ea typeface="+mn-lt"/>
                  <a:cs typeface="+mn-lt"/>
                </a:rPr>
                <a:t>&lt;!DOCTYPE html&gt;</a:t>
              </a:r>
              <a:endParaRPr lang="en-US">
                <a:latin typeface="Franklin Gothic Book" panose="020B0502020104020203"/>
                <a:ea typeface="+mn-lt"/>
                <a:cs typeface="+mn-lt"/>
              </a:endParaRPr>
            </a:p>
            <a:p>
              <a:r>
                <a:rPr lang="en-US" sz="1600" b="1" dirty="0">
                  <a:latin typeface="Consolas"/>
                  <a:ea typeface="+mn-lt"/>
                  <a:cs typeface="+mn-lt"/>
                </a:rPr>
                <a:t>Declaration</a:t>
              </a:r>
              <a:r>
                <a:rPr lang="en-US" sz="1600" b="1" dirty="0">
                  <a:latin typeface="Consolas"/>
                </a:rPr>
                <a:t> du document en fichier </a:t>
              </a:r>
              <a:r>
                <a:rPr lang="en-US" sz="1600" b="1">
                  <a:latin typeface="Consolas"/>
                </a:rPr>
                <a:t>HTML5</a:t>
              </a:r>
              <a:endParaRPr lang="en-US" dirty="0">
                <a:latin typeface="Franklin Gothic Book" panose="020B0502020104020203"/>
              </a:endParaRP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7A6BBDFD-292D-4D11-855D-A1969D136E84}"/>
                </a:ext>
              </a:extLst>
            </p:cNvPr>
            <p:cNvSpPr txBox="1"/>
            <p:nvPr/>
          </p:nvSpPr>
          <p:spPr>
            <a:xfrm>
              <a:off x="2422224" y="2465356"/>
              <a:ext cx="1650521" cy="1815882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latin typeface="Consolas"/>
                </a:rPr>
                <a:t>Elements racine de la page HTML, </a:t>
              </a:r>
              <a:r>
                <a:rPr lang="en-US" sz="1600" b="1">
                  <a:latin typeface="Consolas"/>
                </a:rPr>
                <a:t>definie le debut et la fin du fichier</a:t>
              </a:r>
              <a:endParaRPr lang="en-US" sz="1600" b="1" dirty="0">
                <a:latin typeface="Consola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843AD9-7C5C-4EFC-A019-9B394CB16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684" y="1099395"/>
              <a:ext cx="3864633" cy="4472304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A89AF5C-DFF4-48A2-A560-0576B1840727}"/>
                </a:ext>
              </a:extLst>
            </p:cNvPr>
            <p:cNvSpPr/>
            <p:nvPr/>
          </p:nvSpPr>
          <p:spPr>
            <a:xfrm>
              <a:off x="2156228" y="1978984"/>
              <a:ext cx="2760452" cy="17252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F001865-A250-4589-A630-F4AA62CEBC9D}"/>
                </a:ext>
              </a:extLst>
            </p:cNvPr>
            <p:cNvSpPr/>
            <p:nvPr/>
          </p:nvSpPr>
          <p:spPr>
            <a:xfrm>
              <a:off x="3234529" y="2223399"/>
              <a:ext cx="1682150" cy="20128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233CA3E-3C87-4660-BF5E-B270065FABB8}"/>
                </a:ext>
              </a:extLst>
            </p:cNvPr>
            <p:cNvSpPr/>
            <p:nvPr/>
          </p:nvSpPr>
          <p:spPr>
            <a:xfrm>
              <a:off x="3220151" y="4308115"/>
              <a:ext cx="1682150" cy="20128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8576190-F551-47FB-8E9D-9ACE9056DAF9}"/>
                </a:ext>
              </a:extLst>
            </p:cNvPr>
            <p:cNvSpPr/>
            <p:nvPr/>
          </p:nvSpPr>
          <p:spPr>
            <a:xfrm rot="10800000">
              <a:off x="5678680" y="2482191"/>
              <a:ext cx="2702943" cy="18690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392F946-F765-46E2-8857-E34E774435F6}"/>
                </a:ext>
              </a:extLst>
            </p:cNvPr>
            <p:cNvSpPr/>
            <p:nvPr/>
          </p:nvSpPr>
          <p:spPr>
            <a:xfrm rot="10800000">
              <a:off x="5707433" y="3272945"/>
              <a:ext cx="5564036" cy="158151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C01EFE1-0C57-458C-86AF-5FD4BCF3DDE3}"/>
                </a:ext>
              </a:extLst>
            </p:cNvPr>
            <p:cNvSpPr/>
            <p:nvPr/>
          </p:nvSpPr>
          <p:spPr>
            <a:xfrm rot="10800000">
              <a:off x="5635547" y="4020568"/>
              <a:ext cx="2472906" cy="21566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7B04894C-1084-4236-9BAE-71E256D67181}"/>
                </a:ext>
              </a:extLst>
            </p:cNvPr>
            <p:cNvSpPr txBox="1"/>
            <p:nvPr/>
          </p:nvSpPr>
          <p:spPr>
            <a:xfrm>
              <a:off x="393814" y="3529279"/>
              <a:ext cx="1823049" cy="206210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FFC000"/>
                  </a:solidFill>
                  <a:latin typeface="Consolas"/>
                </a:rPr>
                <a:t>On specifie </a:t>
              </a:r>
              <a:r>
                <a:rPr lang="en-US" sz="1600" b="1">
                  <a:solidFill>
                    <a:srgbClr val="FFC000"/>
                  </a:solidFill>
                  <a:latin typeface="Consolas"/>
                </a:rPr>
                <a:t>la langue des la creation du fichier HTML</a:t>
              </a:r>
            </a:p>
            <a:p>
              <a:r>
                <a:rPr lang="en-US" sz="1600" dirty="0">
                  <a:ea typeface="+mn-lt"/>
                  <a:cs typeface="+mn-lt"/>
                  <a:hlinkClick r:id="rId3"/>
                </a:rPr>
                <a:t>https://gist.github.com/JamieMason/3748498</a:t>
              </a:r>
              <a:endParaRPr lang="en-US" dirty="0">
                <a:ea typeface="+mn-lt"/>
                <a:cs typeface="+mn-lt"/>
              </a:endParaRPr>
            </a:p>
            <a:p>
              <a:endParaRPr lang="en-US" sz="1600" dirty="0"/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77FD0E53-B543-4AAD-BE90-C9C9BD1DDD09}"/>
                </a:ext>
              </a:extLst>
            </p:cNvPr>
            <p:cNvSpPr/>
            <p:nvPr/>
          </p:nvSpPr>
          <p:spPr>
            <a:xfrm rot="10800000">
              <a:off x="1153618" y="3089295"/>
              <a:ext cx="1193321" cy="359437"/>
            </a:xfrm>
            <a:prstGeom prst="bentUp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9E5D351C-4C70-4BE1-B3A8-D4B59365ADAC}"/>
                </a:ext>
              </a:extLst>
            </p:cNvPr>
            <p:cNvSpPr txBox="1"/>
            <p:nvPr/>
          </p:nvSpPr>
          <p:spPr>
            <a:xfrm>
              <a:off x="8575734" y="1315167"/>
              <a:ext cx="3280637" cy="181588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ea typeface="+mn-lt"/>
                  <a:cs typeface="+mn-lt"/>
                </a:rPr>
                <a:t>&lt;</a:t>
              </a:r>
              <a:r>
                <a:rPr lang="en-US" sz="1600">
                  <a:latin typeface="Franklin Gothic Book"/>
                </a:rPr>
                <a:t>head&gt;&lt;/head&gt;</a:t>
              </a:r>
            </a:p>
            <a:p>
              <a:r>
                <a:rPr lang="en-US" sz="1600" b="1">
                  <a:latin typeface="Consolas"/>
                </a:rPr>
                <a:t>Contient des information </a:t>
              </a:r>
              <a:r>
                <a:rPr lang="en-US" sz="1600" b="1" dirty="0">
                  <a:latin typeface="Consolas"/>
                </a:rPr>
                <a:t>meta* de la page HTML</a:t>
              </a:r>
            </a:p>
            <a:p>
              <a:r>
                <a:rPr lang="en-US" sz="1600" b="1">
                  <a:latin typeface="Consolas"/>
                </a:rPr>
                <a:t>Telle que le titre de page</a:t>
              </a:r>
            </a:p>
            <a:p>
              <a:r>
                <a:rPr lang="en-US" sz="1600" b="1" dirty="0">
                  <a:latin typeface="Consolas"/>
                </a:rPr>
                <a:t>Designer par &lt;title&gt;&lt;/title&gt; et on met </a:t>
              </a:r>
              <a:r>
                <a:rPr lang="en-US" sz="1600" b="1">
                  <a:latin typeface="Consolas"/>
                </a:rPr>
                <a:t>le titre a l'interieur</a:t>
              </a:r>
              <a:endParaRPr lang="en-US" sz="1600" b="1" dirty="0">
                <a:latin typeface="Consolas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18C768E-8C3F-47B4-8986-1665A0F202B3}"/>
                </a:ext>
              </a:extLst>
            </p:cNvPr>
            <p:cNvSpPr/>
            <p:nvPr/>
          </p:nvSpPr>
          <p:spPr>
            <a:xfrm rot="10800000">
              <a:off x="5563660" y="3517360"/>
              <a:ext cx="3723735" cy="17252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6D88176-ECCB-4735-A950-1DCFFC203AB8}"/>
                </a:ext>
              </a:extLst>
            </p:cNvPr>
            <p:cNvSpPr txBox="1"/>
            <p:nvPr/>
          </p:nvSpPr>
          <p:spPr>
            <a:xfrm>
              <a:off x="8245053" y="3816827"/>
              <a:ext cx="3444193" cy="18158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ea typeface="+mn-lt"/>
                  <a:cs typeface="+mn-lt"/>
                </a:rPr>
                <a:t>&lt;</a:t>
              </a:r>
              <a:r>
                <a:rPr lang="en-US" sz="1600">
                  <a:latin typeface="Franklin Gothic Book"/>
                </a:rPr>
                <a:t>body&gt;&lt;/body&gt;</a:t>
              </a:r>
            </a:p>
            <a:p>
              <a:r>
                <a:rPr lang="en-US" sz="1600" b="1" dirty="0">
                  <a:latin typeface="Consolas"/>
                </a:rPr>
                <a:t>C'est l'element qui designe le corps du document HTML, tout les element visuels telle que les bouttons, les formes , </a:t>
              </a:r>
              <a:r>
                <a:rPr lang="en-US" sz="1600" b="1">
                  <a:latin typeface="Consolas"/>
                </a:rPr>
                <a:t>les inputs, sont declarer ici</a:t>
              </a:r>
              <a:endParaRPr lang="en-US" sz="1600" b="1" dirty="0">
                <a:latin typeface="Consola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5794511-A943-4D68-BA93-93A92D0EED83}"/>
              </a:ext>
            </a:extLst>
          </p:cNvPr>
          <p:cNvSpPr/>
          <p:nvPr/>
        </p:nvSpPr>
        <p:spPr>
          <a:xfrm>
            <a:off x="8039818" y="6221082"/>
            <a:ext cx="3694980" cy="201281"/>
          </a:xfrm>
          <a:prstGeom prst="rect">
            <a:avLst/>
          </a:prstGeom>
          <a:solidFill>
            <a:srgbClr val="A3A3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35E1E20-7A6A-40D5-9433-37AAC4AD70C1}"/>
              </a:ext>
            </a:extLst>
          </p:cNvPr>
          <p:cNvSpPr txBox="1"/>
          <p:nvPr/>
        </p:nvSpPr>
        <p:spPr>
          <a:xfrm>
            <a:off x="4231974" y="4936465"/>
            <a:ext cx="3778370" cy="1477328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*- Metadata is defined as the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data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providing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information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about one or more aspects of the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data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https://fr.wikipedia.org/wiki/M%C3%A9tadonn%C3%A9e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72736C-B9F0-494D-BE58-68E3A66A8FFC}"/>
              </a:ext>
            </a:extLst>
          </p:cNvPr>
          <p:cNvSpPr/>
          <p:nvPr/>
        </p:nvSpPr>
        <p:spPr>
          <a:xfrm>
            <a:off x="462949" y="6221082"/>
            <a:ext cx="3694980" cy="201282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3DA83-7968-4C6A-94B6-0F0AF41DC7D4}"/>
              </a:ext>
            </a:extLst>
          </p:cNvPr>
          <p:cNvSpPr/>
          <p:nvPr/>
        </p:nvSpPr>
        <p:spPr>
          <a:xfrm>
            <a:off x="462949" y="599535"/>
            <a:ext cx="3680603" cy="632603"/>
          </a:xfrm>
          <a:prstGeom prst="rect">
            <a:avLst/>
          </a:prstGeom>
          <a:solidFill>
            <a:srgbClr val="41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DC57A2AC-2393-4B9C-8595-142C9D90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464030"/>
              </p:ext>
            </p:extLst>
          </p:nvPr>
        </p:nvGraphicFramePr>
        <p:xfrm>
          <a:off x="819509" y="618226"/>
          <a:ext cx="29831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148">
                  <a:extLst>
                    <a:ext uri="{9D8B030D-6E8A-4147-A177-3AD203B41FA5}">
                      <a16:colId xmlns:a16="http://schemas.microsoft.com/office/drawing/2014/main" val="1441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1800" kern="1200" noProof="0">
                          <a:solidFill>
                            <a:srgbClr val="D9A030"/>
                          </a:solidFill>
                          <a:latin typeface="Consolas"/>
                          <a:ea typeface="+mn-ea"/>
                          <a:cs typeface="+mn-cs"/>
                        </a:rPr>
                        <a:t>Html la base</a:t>
                      </a:r>
                      <a:r>
                        <a:rPr lang="en-US" sz="1800" b="1" i="0" u="none" strike="noStrike" kern="1200" noProof="0" dirty="0">
                          <a:solidFill>
                            <a:schemeClr val="bg1"/>
                          </a:solidFill>
                          <a:latin typeface="Consolas"/>
                        </a:rPr>
                        <a:t> </a:t>
                      </a:r>
                      <a:endParaRPr lang="en-US" sz="1800" kern="1200" dirty="0">
                        <a:solidFill>
                          <a:srgbClr val="D9A03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8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E84EF0-9A91-438E-9300-5D9BEA92766A}"/>
              </a:ext>
            </a:extLst>
          </p:cNvPr>
          <p:cNvSpPr txBox="1"/>
          <p:nvPr/>
        </p:nvSpPr>
        <p:spPr>
          <a:xfrm>
            <a:off x="7959306" y="94890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>
                <a:solidFill>
                  <a:schemeClr val="bg1">
                    <a:lumMod val="75000"/>
                  </a:schemeClr>
                </a:solidFill>
                <a:latin typeface="Consolas"/>
              </a:rPr>
              <a:t>TIC_2-FSB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EA279-45B1-44AE-AB58-B6240762ED8F}"/>
              </a:ext>
            </a:extLst>
          </p:cNvPr>
          <p:cNvSpPr txBox="1"/>
          <p:nvPr/>
        </p:nvSpPr>
        <p:spPr>
          <a:xfrm>
            <a:off x="4249947" y="152400"/>
            <a:ext cx="3720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rogrammation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5972021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13B39"/>
      </a:dk2>
      <a:lt2>
        <a:srgbClr val="E8E6E2"/>
      </a:lt2>
      <a:accent1>
        <a:srgbClr val="296AE7"/>
      </a:accent1>
      <a:accent2>
        <a:srgbClr val="17A7D5"/>
      </a:accent2>
      <a:accent3>
        <a:srgbClr val="20B59B"/>
      </a:accent3>
      <a:accent4>
        <a:srgbClr val="14BC58"/>
      </a:accent4>
      <a:accent5>
        <a:srgbClr val="23BD22"/>
      </a:accent5>
      <a:accent6>
        <a:srgbClr val="5AB814"/>
      </a:accent6>
      <a:hlink>
        <a:srgbClr val="319541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4590</Words>
  <Application>Microsoft Office PowerPoint</Application>
  <PresentationFormat>Grand écran</PresentationFormat>
  <Paragraphs>820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Aharoni</vt:lpstr>
      <vt:lpstr>Arial</vt:lpstr>
      <vt:lpstr>Arial Black</vt:lpstr>
      <vt:lpstr>Century Schoolbook</vt:lpstr>
      <vt:lpstr>Consolas</vt:lpstr>
      <vt:lpstr>Franklin Gothic Book</vt:lpstr>
      <vt:lpstr>Palace Script MT</vt:lpstr>
      <vt:lpstr>TheSansMonoCondensed-Plain</vt:lpstr>
      <vt:lpstr>Wingdings 2</vt:lpstr>
      <vt:lpstr>DividendVTI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Azer Hasnaoui</cp:lastModifiedBy>
  <cp:revision>1871</cp:revision>
  <dcterms:created xsi:type="dcterms:W3CDTF">2021-02-21T16:27:25Z</dcterms:created>
  <dcterms:modified xsi:type="dcterms:W3CDTF">2022-05-20T23:04:29Z</dcterms:modified>
</cp:coreProperties>
</file>