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312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Chakra Petch Medium" panose="020B0604020202020204" charset="-34"/>
      <p:regular r:id="rId14"/>
      <p:bold r:id="rId15"/>
      <p:italic r:id="rId16"/>
      <p:boldItalic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4F2B66-476C-404D-9B59-88239A69A6EC}">
  <a:tblStyle styleId="{B34F2B66-476C-404D-9B59-88239A69A6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5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65482c6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65482c6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2737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Diferenças Divididas - Newton:</a:t>
            </a:r>
            <a:endParaRPr sz="44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dirty="0"/>
              <a:t>Calculo II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Redney Monteiro &amp; Jumara Fernandes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406494" y="2729231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746" name="Google Shape;746;p39"/>
          <p:cNvGrpSpPr/>
          <p:nvPr/>
        </p:nvGrpSpPr>
        <p:grpSpPr>
          <a:xfrm>
            <a:off x="6801495" y="2875002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745;p39">
            <a:extLst>
              <a:ext uri="{FF2B5EF4-FFF2-40B4-BE49-F238E27FC236}">
                <a16:creationId xmlns:a16="http://schemas.microsoft.com/office/drawing/2014/main" id="{7A610A58-8453-1542-6D2A-DD4A463B288A}"/>
              </a:ext>
            </a:extLst>
          </p:cNvPr>
          <p:cNvSpPr txBox="1">
            <a:spLocks/>
          </p:cNvSpPr>
          <p:nvPr/>
        </p:nvSpPr>
        <p:spPr>
          <a:xfrm>
            <a:off x="715100" y="2302326"/>
            <a:ext cx="4661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dirty="0"/>
              <a:t>É um polinômio interpolador para um dado conjunto de pontos. Os coeficiente do polinômio são calculados através de diferenças divididas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1"/>
          <p:cNvSpPr txBox="1">
            <a:spLocks noGrp="1"/>
          </p:cNvSpPr>
          <p:nvPr>
            <p:ph type="title"/>
          </p:nvPr>
        </p:nvSpPr>
        <p:spPr>
          <a:xfrm>
            <a:off x="2219712" y="4232169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 Wikipedia</a:t>
            </a:r>
            <a:endParaRPr sz="1800" dirty="0"/>
          </a:p>
        </p:txBody>
      </p:sp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715050" y="562708"/>
            <a:ext cx="7713900" cy="2911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“É um polinômio interpolador para um dado conjunto de pontos. Os </a:t>
            </a:r>
            <a:r>
              <a:rPr lang="en" dirty="0">
                <a:solidFill>
                  <a:schemeClr val="tx2"/>
                </a:solidFill>
                <a:highlight>
                  <a:srgbClr val="000000"/>
                </a:highlight>
              </a:rPr>
              <a:t>coeficiente do polinômio </a:t>
            </a:r>
            <a:r>
              <a:rPr lang="en" dirty="0"/>
              <a:t>são calculados através de diferenças divididas.</a:t>
            </a:r>
            <a:r>
              <a:rPr lang="pt-PT" dirty="0"/>
              <a:t>”</a:t>
            </a:r>
          </a:p>
        </p:txBody>
      </p:sp>
      <p:grpSp>
        <p:nvGrpSpPr>
          <p:cNvPr id="828" name="Google Shape;828;p41"/>
          <p:cNvGrpSpPr/>
          <p:nvPr/>
        </p:nvGrpSpPr>
        <p:grpSpPr>
          <a:xfrm rot="19697260">
            <a:off x="998642" y="3463490"/>
            <a:ext cx="344859" cy="565728"/>
            <a:chOff x="4113132" y="2072643"/>
            <a:chExt cx="406290" cy="666503"/>
          </a:xfrm>
        </p:grpSpPr>
        <p:sp>
          <p:nvSpPr>
            <p:cNvPr id="829" name="Google Shape;829;p4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8"/>
          <p:cNvGrpSpPr/>
          <p:nvPr/>
        </p:nvGrpSpPr>
        <p:grpSpPr>
          <a:xfrm>
            <a:off x="8100957" y="240106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82;p46">
            <a:extLst>
              <a:ext uri="{FF2B5EF4-FFF2-40B4-BE49-F238E27FC236}">
                <a16:creationId xmlns:a16="http://schemas.microsoft.com/office/drawing/2014/main" id="{BEA16110-8ABD-0B13-C3D8-21A097AE49AB}"/>
              </a:ext>
            </a:extLst>
          </p:cNvPr>
          <p:cNvSpPr txBox="1">
            <a:spLocks/>
          </p:cNvSpPr>
          <p:nvPr/>
        </p:nvSpPr>
        <p:spPr>
          <a:xfrm>
            <a:off x="538655" y="4443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ctr"/>
            <a:r>
              <a:rPr lang="pt-PT" dirty="0"/>
              <a:t>Diferenças Divididas - Formula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3C998A-49E1-CED0-9434-BCF84FAB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" y="1202239"/>
            <a:ext cx="70961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8"/>
          <p:cNvGrpSpPr/>
          <p:nvPr/>
        </p:nvGrpSpPr>
        <p:grpSpPr>
          <a:xfrm>
            <a:off x="8100957" y="240106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82;p46">
            <a:extLst>
              <a:ext uri="{FF2B5EF4-FFF2-40B4-BE49-F238E27FC236}">
                <a16:creationId xmlns:a16="http://schemas.microsoft.com/office/drawing/2014/main" id="{BEA16110-8ABD-0B13-C3D8-21A097AE49AB}"/>
              </a:ext>
            </a:extLst>
          </p:cNvPr>
          <p:cNvSpPr txBox="1">
            <a:spLocks/>
          </p:cNvSpPr>
          <p:nvPr/>
        </p:nvSpPr>
        <p:spPr>
          <a:xfrm>
            <a:off x="538655" y="4443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ctr"/>
            <a:r>
              <a:rPr lang="pt-PT" dirty="0"/>
              <a:t>Polinômio Interpolador - Formula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8BBECA-37BD-BB20-BD67-B682DDE6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27" y="1189989"/>
            <a:ext cx="4327963" cy="13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100483" y="469997"/>
            <a:ext cx="6693015" cy="855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 – Exemplo pratico</a:t>
            </a:r>
            <a:endParaRPr sz="4400"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6850845" y="579986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D5808A5-715C-D61E-2E7B-9B561036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63221"/>
              </p:ext>
            </p:extLst>
          </p:nvPr>
        </p:nvGraphicFramePr>
        <p:xfrm>
          <a:off x="905326" y="1244640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9">
                <a:extLst>
                  <a:ext uri="{FF2B5EF4-FFF2-40B4-BE49-F238E27FC236}">
                    <a16:creationId xmlns:a16="http://schemas.microsoft.com/office/drawing/2014/main" id="{D3C4D16F-44E8-FE03-2DFF-E0C9159745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097930"/>
                  </p:ext>
                </p:extLst>
              </p:nvPr>
            </p:nvGraphicFramePr>
            <p:xfrm>
              <a:off x="905326" y="1874692"/>
              <a:ext cx="7422220" cy="3013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46520">
                      <a:extLst>
                        <a:ext uri="{9D8B030D-6E8A-4147-A177-3AD203B41FA5}">
                          <a16:colId xmlns:a16="http://schemas.microsoft.com/office/drawing/2014/main" val="2960447667"/>
                        </a:ext>
                      </a:extLst>
                    </a:gridCol>
                    <a:gridCol w="1493925">
                      <a:extLst>
                        <a:ext uri="{9D8B030D-6E8A-4147-A177-3AD203B41FA5}">
                          <a16:colId xmlns:a16="http://schemas.microsoft.com/office/drawing/2014/main" val="2387631218"/>
                        </a:ext>
                      </a:extLst>
                    </a:gridCol>
                    <a:gridCol w="1694968">
                      <a:extLst>
                        <a:ext uri="{9D8B030D-6E8A-4147-A177-3AD203B41FA5}">
                          <a16:colId xmlns:a16="http://schemas.microsoft.com/office/drawing/2014/main" val="1029814346"/>
                        </a:ext>
                      </a:extLst>
                    </a:gridCol>
                    <a:gridCol w="1533342">
                      <a:extLst>
                        <a:ext uri="{9D8B030D-6E8A-4147-A177-3AD203B41FA5}">
                          <a16:colId xmlns:a16="http://schemas.microsoft.com/office/drawing/2014/main" val="2717346634"/>
                        </a:ext>
                      </a:extLst>
                    </a:gridCol>
                    <a:gridCol w="1253465">
                      <a:extLst>
                        <a:ext uri="{9D8B030D-6E8A-4147-A177-3AD203B41FA5}">
                          <a16:colId xmlns:a16="http://schemas.microsoft.com/office/drawing/2014/main" val="791125686"/>
                        </a:ext>
                      </a:extLst>
                    </a:gridCol>
                  </a:tblGrid>
                  <a:tr h="548391"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406287"/>
                      </a:ext>
                    </a:extLst>
                  </a:tr>
                  <a:tr h="246052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075188"/>
                      </a:ext>
                    </a:extLst>
                  </a:tr>
                  <a:tr h="383618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895773"/>
                      </a:ext>
                    </a:extLst>
                  </a:tr>
                  <a:tr h="382624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655621"/>
                      </a:ext>
                    </a:extLst>
                  </a:tr>
                  <a:tr h="390363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945209"/>
                      </a:ext>
                    </a:extLst>
                  </a:tr>
                  <a:tr h="383681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7653370"/>
                      </a:ext>
                    </a:extLst>
                  </a:tr>
                  <a:tr h="383681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796175"/>
                      </a:ext>
                    </a:extLst>
                  </a:tr>
                  <a:tr h="246052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49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9">
                <a:extLst>
                  <a:ext uri="{FF2B5EF4-FFF2-40B4-BE49-F238E27FC236}">
                    <a16:creationId xmlns:a16="http://schemas.microsoft.com/office/drawing/2014/main" id="{D3C4D16F-44E8-FE03-2DFF-E0C9159745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097930"/>
                  </p:ext>
                </p:extLst>
              </p:nvPr>
            </p:nvGraphicFramePr>
            <p:xfrm>
              <a:off x="905326" y="1874692"/>
              <a:ext cx="7422220" cy="3013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46520">
                      <a:extLst>
                        <a:ext uri="{9D8B030D-6E8A-4147-A177-3AD203B41FA5}">
                          <a16:colId xmlns:a16="http://schemas.microsoft.com/office/drawing/2014/main" val="2960447667"/>
                        </a:ext>
                      </a:extLst>
                    </a:gridCol>
                    <a:gridCol w="1493925">
                      <a:extLst>
                        <a:ext uri="{9D8B030D-6E8A-4147-A177-3AD203B41FA5}">
                          <a16:colId xmlns:a16="http://schemas.microsoft.com/office/drawing/2014/main" val="2387631218"/>
                        </a:ext>
                      </a:extLst>
                    </a:gridCol>
                    <a:gridCol w="1694968">
                      <a:extLst>
                        <a:ext uri="{9D8B030D-6E8A-4147-A177-3AD203B41FA5}">
                          <a16:colId xmlns:a16="http://schemas.microsoft.com/office/drawing/2014/main" val="1029814346"/>
                        </a:ext>
                      </a:extLst>
                    </a:gridCol>
                    <a:gridCol w="1533342">
                      <a:extLst>
                        <a:ext uri="{9D8B030D-6E8A-4147-A177-3AD203B41FA5}">
                          <a16:colId xmlns:a16="http://schemas.microsoft.com/office/drawing/2014/main" val="2717346634"/>
                        </a:ext>
                      </a:extLst>
                    </a:gridCol>
                    <a:gridCol w="1253465">
                      <a:extLst>
                        <a:ext uri="{9D8B030D-6E8A-4147-A177-3AD203B41FA5}">
                          <a16:colId xmlns:a16="http://schemas.microsoft.com/office/drawing/2014/main" val="791125686"/>
                        </a:ext>
                      </a:extLst>
                    </a:gridCol>
                  </a:tblGrid>
                  <a:tr h="548391"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40628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075188"/>
                      </a:ext>
                    </a:extLst>
                  </a:tr>
                  <a:tr h="392049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74101" t="-203077" r="-166187" b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895773"/>
                      </a:ext>
                    </a:extLst>
                  </a:tr>
                  <a:tr h="391033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02381" t="-307813" r="-83333" b="-3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655621"/>
                      </a:ext>
                    </a:extLst>
                  </a:tr>
                  <a:tr h="395351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74101" t="-401538" r="-166187" b="-2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92233" t="-401538" r="-1942" b="-27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3945209"/>
                      </a:ext>
                    </a:extLst>
                  </a:tr>
                  <a:tr h="392113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02381" t="-509375" r="-8333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7653370"/>
                      </a:ext>
                    </a:extLst>
                  </a:tr>
                  <a:tr h="392113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74101" t="-600000" r="-166187" b="-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79617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4945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96;p40">
            <a:extLst>
              <a:ext uri="{FF2B5EF4-FFF2-40B4-BE49-F238E27FC236}">
                <a16:creationId xmlns:a16="http://schemas.microsoft.com/office/drawing/2014/main" id="{48A4359D-682C-8E3E-AD35-23439CBD6C1B}"/>
              </a:ext>
            </a:extLst>
          </p:cNvPr>
          <p:cNvSpPr txBox="1">
            <a:spLocks/>
          </p:cNvSpPr>
          <p:nvPr/>
        </p:nvSpPr>
        <p:spPr>
          <a:xfrm>
            <a:off x="100483" y="469997"/>
            <a:ext cx="6693015" cy="855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 dirty="0"/>
              <a:t>01 – Exemplo pratico</a:t>
            </a:r>
            <a:endParaRPr lang="pt-PT" sz="4400" dirty="0"/>
          </a:p>
        </p:txBody>
      </p:sp>
      <p:grpSp>
        <p:nvGrpSpPr>
          <p:cNvPr id="72" name="Google Shape;797;p40">
            <a:extLst>
              <a:ext uri="{FF2B5EF4-FFF2-40B4-BE49-F238E27FC236}">
                <a16:creationId xmlns:a16="http://schemas.microsoft.com/office/drawing/2014/main" id="{E8BB3B26-6614-45FC-81ED-6244E9B4DA62}"/>
              </a:ext>
            </a:extLst>
          </p:cNvPr>
          <p:cNvGrpSpPr/>
          <p:nvPr/>
        </p:nvGrpSpPr>
        <p:grpSpPr>
          <a:xfrm>
            <a:off x="6850845" y="579986"/>
            <a:ext cx="2058986" cy="943002"/>
            <a:chOff x="5454124" y="661324"/>
            <a:chExt cx="2058986" cy="943002"/>
          </a:xfrm>
        </p:grpSpPr>
        <p:grpSp>
          <p:nvGrpSpPr>
            <p:cNvPr id="73" name="Google Shape;798;p40">
              <a:extLst>
                <a:ext uri="{FF2B5EF4-FFF2-40B4-BE49-F238E27FC236}">
                  <a16:creationId xmlns:a16="http://schemas.microsoft.com/office/drawing/2014/main" id="{CFB09109-CD7A-181D-EBE8-E2E95C3192D0}"/>
                </a:ext>
              </a:extLst>
            </p:cNvPr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8" name="Google Shape;799;p40">
                <a:extLst>
                  <a:ext uri="{FF2B5EF4-FFF2-40B4-BE49-F238E27FC236}">
                    <a16:creationId xmlns:a16="http://schemas.microsoft.com/office/drawing/2014/main" id="{0ACEBC1B-A370-4565-F340-6E2564F98E9D}"/>
                  </a:ext>
                </a:extLst>
              </p:cNvPr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00;p40">
                <a:extLst>
                  <a:ext uri="{FF2B5EF4-FFF2-40B4-BE49-F238E27FC236}">
                    <a16:creationId xmlns:a16="http://schemas.microsoft.com/office/drawing/2014/main" id="{293A1BDB-A967-F458-D29D-3351D06DAD04}"/>
                  </a:ext>
                </a:extLst>
              </p:cNvPr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1;p40">
                <a:extLst>
                  <a:ext uri="{FF2B5EF4-FFF2-40B4-BE49-F238E27FC236}">
                    <a16:creationId xmlns:a16="http://schemas.microsoft.com/office/drawing/2014/main" id="{DF139650-22B5-7E3C-7992-336BC4692996}"/>
                  </a:ext>
                </a:extLst>
              </p:cNvPr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02;p40">
                <a:extLst>
                  <a:ext uri="{FF2B5EF4-FFF2-40B4-BE49-F238E27FC236}">
                    <a16:creationId xmlns:a16="http://schemas.microsoft.com/office/drawing/2014/main" id="{128B7A05-E989-C6F1-3300-13D4FD143D84}"/>
                  </a:ext>
                </a:extLst>
              </p:cNvPr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03;p40">
                <a:extLst>
                  <a:ext uri="{FF2B5EF4-FFF2-40B4-BE49-F238E27FC236}">
                    <a16:creationId xmlns:a16="http://schemas.microsoft.com/office/drawing/2014/main" id="{FC296BAC-4A91-EAF9-8F1C-9C56F5887F6A}"/>
                  </a:ext>
                </a:extLst>
              </p:cNvPr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04;p40">
                <a:extLst>
                  <a:ext uri="{FF2B5EF4-FFF2-40B4-BE49-F238E27FC236}">
                    <a16:creationId xmlns:a16="http://schemas.microsoft.com/office/drawing/2014/main" id="{2C260F3F-BEB5-E3FB-296E-A1A7215F0664}"/>
                  </a:ext>
                </a:extLst>
              </p:cNvPr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05;p40">
                <a:extLst>
                  <a:ext uri="{FF2B5EF4-FFF2-40B4-BE49-F238E27FC236}">
                    <a16:creationId xmlns:a16="http://schemas.microsoft.com/office/drawing/2014/main" id="{7531C9AF-AE8E-5F53-3076-E20B1DA1E569}"/>
                  </a:ext>
                </a:extLst>
              </p:cNvPr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06;p40">
                <a:extLst>
                  <a:ext uri="{FF2B5EF4-FFF2-40B4-BE49-F238E27FC236}">
                    <a16:creationId xmlns:a16="http://schemas.microsoft.com/office/drawing/2014/main" id="{889DF748-59B9-BAE9-0C54-34996EE29D3E}"/>
                  </a:ext>
                </a:extLst>
              </p:cNvPr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07;p40">
                <a:extLst>
                  <a:ext uri="{FF2B5EF4-FFF2-40B4-BE49-F238E27FC236}">
                    <a16:creationId xmlns:a16="http://schemas.microsoft.com/office/drawing/2014/main" id="{5F45A979-64F9-28FC-454C-A9B32E95D7D8}"/>
                  </a:ext>
                </a:extLst>
              </p:cNvPr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08;p40">
                <a:extLst>
                  <a:ext uri="{FF2B5EF4-FFF2-40B4-BE49-F238E27FC236}">
                    <a16:creationId xmlns:a16="http://schemas.microsoft.com/office/drawing/2014/main" id="{C9AD0042-36C2-371F-A03C-7108E7A7FA43}"/>
                  </a:ext>
                </a:extLst>
              </p:cNvPr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09;p40">
                <a:extLst>
                  <a:ext uri="{FF2B5EF4-FFF2-40B4-BE49-F238E27FC236}">
                    <a16:creationId xmlns:a16="http://schemas.microsoft.com/office/drawing/2014/main" id="{2DA8C51E-AE25-7150-8207-5B270C9EDE18}"/>
                  </a:ext>
                </a:extLst>
              </p:cNvPr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10;p40">
                <a:extLst>
                  <a:ext uri="{FF2B5EF4-FFF2-40B4-BE49-F238E27FC236}">
                    <a16:creationId xmlns:a16="http://schemas.microsoft.com/office/drawing/2014/main" id="{B4ED769B-B062-1476-AAB9-BFDAEB34E175}"/>
                  </a:ext>
                </a:extLst>
              </p:cNvPr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11;p40">
                <a:extLst>
                  <a:ext uri="{FF2B5EF4-FFF2-40B4-BE49-F238E27FC236}">
                    <a16:creationId xmlns:a16="http://schemas.microsoft.com/office/drawing/2014/main" id="{0846D95B-6F85-9A72-5EAF-7EFEA9A847C6}"/>
                  </a:ext>
                </a:extLst>
              </p:cNvPr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12;p40">
                <a:extLst>
                  <a:ext uri="{FF2B5EF4-FFF2-40B4-BE49-F238E27FC236}">
                    <a16:creationId xmlns:a16="http://schemas.microsoft.com/office/drawing/2014/main" id="{8CAE23BD-46B3-EA1F-7297-40A07ACB5905}"/>
                  </a:ext>
                </a:extLst>
              </p:cNvPr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13;p40">
                <a:extLst>
                  <a:ext uri="{FF2B5EF4-FFF2-40B4-BE49-F238E27FC236}">
                    <a16:creationId xmlns:a16="http://schemas.microsoft.com/office/drawing/2014/main" id="{6647D3DD-6964-0BE8-FEEA-1E7164687E2C}"/>
                  </a:ext>
                </a:extLst>
              </p:cNvPr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14;p40">
                <a:extLst>
                  <a:ext uri="{FF2B5EF4-FFF2-40B4-BE49-F238E27FC236}">
                    <a16:creationId xmlns:a16="http://schemas.microsoft.com/office/drawing/2014/main" id="{83D627CF-0321-E1F5-FAAF-F7E1D37A0B4B}"/>
                  </a:ext>
                </a:extLst>
              </p:cNvPr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15;p40">
                <a:extLst>
                  <a:ext uri="{FF2B5EF4-FFF2-40B4-BE49-F238E27FC236}">
                    <a16:creationId xmlns:a16="http://schemas.microsoft.com/office/drawing/2014/main" id="{99A7E023-C41A-08A3-F262-AABD0A6A8A91}"/>
                  </a:ext>
                </a:extLst>
              </p:cNvPr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16;p40">
                <a:extLst>
                  <a:ext uri="{FF2B5EF4-FFF2-40B4-BE49-F238E27FC236}">
                    <a16:creationId xmlns:a16="http://schemas.microsoft.com/office/drawing/2014/main" id="{C8A50264-39DD-E62A-14D4-5C0DFF66C50A}"/>
                  </a:ext>
                </a:extLst>
              </p:cNvPr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17;p40">
                <a:extLst>
                  <a:ext uri="{FF2B5EF4-FFF2-40B4-BE49-F238E27FC236}">
                    <a16:creationId xmlns:a16="http://schemas.microsoft.com/office/drawing/2014/main" id="{731C2781-E069-FB57-3477-34C86C43DCCF}"/>
                  </a:ext>
                </a:extLst>
              </p:cNvPr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818;p40">
              <a:extLst>
                <a:ext uri="{FF2B5EF4-FFF2-40B4-BE49-F238E27FC236}">
                  <a16:creationId xmlns:a16="http://schemas.microsoft.com/office/drawing/2014/main" id="{7C75C85C-F162-683D-2CAF-E5A3BB3FC751}"/>
                </a:ext>
              </a:extLst>
            </p:cNvPr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75" name="Google Shape;819;p40">
                <a:extLst>
                  <a:ext uri="{FF2B5EF4-FFF2-40B4-BE49-F238E27FC236}">
                    <a16:creationId xmlns:a16="http://schemas.microsoft.com/office/drawing/2014/main" id="{8FBA6844-E75B-3A52-A8D6-6EF7291B6E8E}"/>
                  </a:ext>
                </a:extLst>
              </p:cNvPr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20;p40">
                <a:extLst>
                  <a:ext uri="{FF2B5EF4-FFF2-40B4-BE49-F238E27FC236}">
                    <a16:creationId xmlns:a16="http://schemas.microsoft.com/office/drawing/2014/main" id="{172BA580-8BEB-0AAB-0E51-7147613336C1}"/>
                  </a:ext>
                </a:extLst>
              </p:cNvPr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77" name="Google Shape;821;p40">
                <a:extLst>
                  <a:ext uri="{FF2B5EF4-FFF2-40B4-BE49-F238E27FC236}">
                    <a16:creationId xmlns:a16="http://schemas.microsoft.com/office/drawing/2014/main" id="{B4551719-A03E-244B-0481-53554FD09C56}"/>
                  </a:ext>
                </a:extLst>
              </p:cNvPr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827;p41">
                <a:extLst>
                  <a:ext uri="{FF2B5EF4-FFF2-40B4-BE49-F238E27FC236}">
                    <a16:creationId xmlns:a16="http://schemas.microsoft.com/office/drawing/2014/main" id="{F71B3675-C1F5-ABD0-0EB3-7D921CADF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646" y="1422527"/>
                <a:ext cx="7713900" cy="291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A4C96"/>
                  </a:buClr>
                  <a:buSzPts val="1600"/>
                  <a:buFont typeface="Poppins"/>
                  <a:buChar char="●"/>
                  <a:defRPr sz="15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>
                  <a:lnSpc>
                    <a:spcPct val="2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lnSpc>
                    <a:spcPct val="2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=0+3∗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+5∗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lnSpc>
                    <a:spcPct val="2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98" name="Google Shape;827;p41">
                <a:extLst>
                  <a:ext uri="{FF2B5EF4-FFF2-40B4-BE49-F238E27FC236}">
                    <a16:creationId xmlns:a16="http://schemas.microsoft.com/office/drawing/2014/main" id="{F71B3675-C1F5-ABD0-0EB3-7D921CADF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6" y="1422527"/>
                <a:ext cx="7713900" cy="2911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oogle Shape;931;p43">
            <a:extLst>
              <a:ext uri="{FF2B5EF4-FFF2-40B4-BE49-F238E27FC236}">
                <a16:creationId xmlns:a16="http://schemas.microsoft.com/office/drawing/2014/main" id="{EF983E91-5CA3-1FEA-2EC6-CD6269C8FC62}"/>
              </a:ext>
            </a:extLst>
          </p:cNvPr>
          <p:cNvGrpSpPr/>
          <p:nvPr/>
        </p:nvGrpSpPr>
        <p:grpSpPr>
          <a:xfrm>
            <a:off x="4219509" y="3577589"/>
            <a:ext cx="502174" cy="502171"/>
            <a:chOff x="2913983" y="4329790"/>
            <a:chExt cx="591628" cy="591625"/>
          </a:xfrm>
        </p:grpSpPr>
        <p:sp>
          <p:nvSpPr>
            <p:cNvPr id="100" name="Google Shape;932;p43">
              <a:extLst>
                <a:ext uri="{FF2B5EF4-FFF2-40B4-BE49-F238E27FC236}">
                  <a16:creationId xmlns:a16="http://schemas.microsoft.com/office/drawing/2014/main" id="{932FEEAA-2F44-7A4D-B109-5AD843F28B18}"/>
                </a:ext>
              </a:extLst>
            </p:cNvPr>
            <p:cNvSpPr/>
            <p:nvPr/>
          </p:nvSpPr>
          <p:spPr>
            <a:xfrm>
              <a:off x="2913984" y="4329791"/>
              <a:ext cx="591627" cy="589163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933;p43">
              <a:extLst>
                <a:ext uri="{FF2B5EF4-FFF2-40B4-BE49-F238E27FC236}">
                  <a16:creationId xmlns:a16="http://schemas.microsoft.com/office/drawing/2014/main" id="{4D91A59C-EA4D-2F47-FFD2-62A63F80FD12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34;p43">
              <a:extLst>
                <a:ext uri="{FF2B5EF4-FFF2-40B4-BE49-F238E27FC236}">
                  <a16:creationId xmlns:a16="http://schemas.microsoft.com/office/drawing/2014/main" id="{A8091D94-3DF3-0B9D-7AD8-C9DA712515DC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35;p43">
              <a:extLst>
                <a:ext uri="{FF2B5EF4-FFF2-40B4-BE49-F238E27FC236}">
                  <a16:creationId xmlns:a16="http://schemas.microsoft.com/office/drawing/2014/main" id="{547AD76F-AED2-1B01-B29F-5C20A5691363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36;p43">
              <a:extLst>
                <a:ext uri="{FF2B5EF4-FFF2-40B4-BE49-F238E27FC236}">
                  <a16:creationId xmlns:a16="http://schemas.microsoft.com/office/drawing/2014/main" id="{B090FEDC-DEFC-A2A7-9200-861E80582D2A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7;p43">
              <a:extLst>
                <a:ext uri="{FF2B5EF4-FFF2-40B4-BE49-F238E27FC236}">
                  <a16:creationId xmlns:a16="http://schemas.microsoft.com/office/drawing/2014/main" id="{635406EB-7D98-0FD5-5803-5C67C92ABE2A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8;p43">
              <a:extLst>
                <a:ext uri="{FF2B5EF4-FFF2-40B4-BE49-F238E27FC236}">
                  <a16:creationId xmlns:a16="http://schemas.microsoft.com/office/drawing/2014/main" id="{16B96500-CBAC-A592-2559-56D06CF69352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39;p43">
              <a:extLst>
                <a:ext uri="{FF2B5EF4-FFF2-40B4-BE49-F238E27FC236}">
                  <a16:creationId xmlns:a16="http://schemas.microsoft.com/office/drawing/2014/main" id="{5935BB75-DAD8-729C-CAD5-4AFEB08C3988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0;p43">
              <a:extLst>
                <a:ext uri="{FF2B5EF4-FFF2-40B4-BE49-F238E27FC236}">
                  <a16:creationId xmlns:a16="http://schemas.microsoft.com/office/drawing/2014/main" id="{E5416187-280A-01DE-F967-45323CF7CEDB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1;p43">
              <a:extLst>
                <a:ext uri="{FF2B5EF4-FFF2-40B4-BE49-F238E27FC236}">
                  <a16:creationId xmlns:a16="http://schemas.microsoft.com/office/drawing/2014/main" id="{7D999592-CA41-E8D8-8C9A-D3278D7525AE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2;p43">
              <a:extLst>
                <a:ext uri="{FF2B5EF4-FFF2-40B4-BE49-F238E27FC236}">
                  <a16:creationId xmlns:a16="http://schemas.microsoft.com/office/drawing/2014/main" id="{1B3CC5A9-2D98-1B59-E391-E48AA6DE52A1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3;p43">
              <a:extLst>
                <a:ext uri="{FF2B5EF4-FFF2-40B4-BE49-F238E27FC236}">
                  <a16:creationId xmlns:a16="http://schemas.microsoft.com/office/drawing/2014/main" id="{97BC5442-F516-FF37-A75B-59621CBC1FEC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4;p43">
              <a:extLst>
                <a:ext uri="{FF2B5EF4-FFF2-40B4-BE49-F238E27FC236}">
                  <a16:creationId xmlns:a16="http://schemas.microsoft.com/office/drawing/2014/main" id="{4C61BFDB-229D-462D-157D-849682F02F52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5;p43">
              <a:extLst>
                <a:ext uri="{FF2B5EF4-FFF2-40B4-BE49-F238E27FC236}">
                  <a16:creationId xmlns:a16="http://schemas.microsoft.com/office/drawing/2014/main" id="{2D774EC0-BDA0-46BB-3319-28C90587AAD5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9221" y="412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Exercicios</a:t>
            </a:r>
            <a:endParaRPr dirty="0"/>
          </a:p>
        </p:txBody>
      </p:sp>
      <p:grpSp>
        <p:nvGrpSpPr>
          <p:cNvPr id="23" name="Google Shape;1148;p51">
            <a:extLst>
              <a:ext uri="{FF2B5EF4-FFF2-40B4-BE49-F238E27FC236}">
                <a16:creationId xmlns:a16="http://schemas.microsoft.com/office/drawing/2014/main" id="{7A2CFA51-FA51-57D7-0AA4-D67B3A3DFC99}"/>
              </a:ext>
            </a:extLst>
          </p:cNvPr>
          <p:cNvGrpSpPr/>
          <p:nvPr/>
        </p:nvGrpSpPr>
        <p:grpSpPr>
          <a:xfrm>
            <a:off x="8408430" y="686038"/>
            <a:ext cx="378215" cy="598023"/>
            <a:chOff x="1654675" y="1997765"/>
            <a:chExt cx="445587" cy="704551"/>
          </a:xfrm>
        </p:grpSpPr>
        <p:sp>
          <p:nvSpPr>
            <p:cNvPr id="24" name="Google Shape;1149;p51">
              <a:extLst>
                <a:ext uri="{FF2B5EF4-FFF2-40B4-BE49-F238E27FC236}">
                  <a16:creationId xmlns:a16="http://schemas.microsoft.com/office/drawing/2014/main" id="{D4CB84D5-9D05-504B-3CD4-C68F65E8745E}"/>
                </a:ext>
              </a:extLst>
            </p:cNvPr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0;p51">
              <a:extLst>
                <a:ext uri="{FF2B5EF4-FFF2-40B4-BE49-F238E27FC236}">
                  <a16:creationId xmlns:a16="http://schemas.microsoft.com/office/drawing/2014/main" id="{CC7C2E9B-AF44-246A-E02D-8D11F516C0F7}"/>
                </a:ext>
              </a:extLst>
            </p:cNvPr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1;p51">
              <a:extLst>
                <a:ext uri="{FF2B5EF4-FFF2-40B4-BE49-F238E27FC236}">
                  <a16:creationId xmlns:a16="http://schemas.microsoft.com/office/drawing/2014/main" id="{FAF88C1B-8B68-D1D6-99D5-79918DDA2B74}"/>
                </a:ext>
              </a:extLst>
            </p:cNvPr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2;p51">
              <a:extLst>
                <a:ext uri="{FF2B5EF4-FFF2-40B4-BE49-F238E27FC236}">
                  <a16:creationId xmlns:a16="http://schemas.microsoft.com/office/drawing/2014/main" id="{41CB136D-B176-D8E6-882F-41F2AF29E2A4}"/>
                </a:ext>
              </a:extLst>
            </p:cNvPr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3;p51">
              <a:extLst>
                <a:ext uri="{FF2B5EF4-FFF2-40B4-BE49-F238E27FC236}">
                  <a16:creationId xmlns:a16="http://schemas.microsoft.com/office/drawing/2014/main" id="{1B2AC19F-5D0B-8630-A7CE-8C1FE408E3A8}"/>
                </a:ext>
              </a:extLst>
            </p:cNvPr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4;p51">
              <a:extLst>
                <a:ext uri="{FF2B5EF4-FFF2-40B4-BE49-F238E27FC236}">
                  <a16:creationId xmlns:a16="http://schemas.microsoft.com/office/drawing/2014/main" id="{7F9021EB-FD74-DB84-B66F-7BCD97B15304}"/>
                </a:ext>
              </a:extLst>
            </p:cNvPr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5;p51">
              <a:extLst>
                <a:ext uri="{FF2B5EF4-FFF2-40B4-BE49-F238E27FC236}">
                  <a16:creationId xmlns:a16="http://schemas.microsoft.com/office/drawing/2014/main" id="{3C07EE50-3361-9B2A-C0AE-8687411EAA30}"/>
                </a:ext>
              </a:extLst>
            </p:cNvPr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6;p51">
              <a:extLst>
                <a:ext uri="{FF2B5EF4-FFF2-40B4-BE49-F238E27FC236}">
                  <a16:creationId xmlns:a16="http://schemas.microsoft.com/office/drawing/2014/main" id="{28C9BE2B-9E87-2497-6DA1-047389D41ABA}"/>
                </a:ext>
              </a:extLst>
            </p:cNvPr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7;p51">
              <a:extLst>
                <a:ext uri="{FF2B5EF4-FFF2-40B4-BE49-F238E27FC236}">
                  <a16:creationId xmlns:a16="http://schemas.microsoft.com/office/drawing/2014/main" id="{553FB671-7F13-54AF-8E78-067572AA166D}"/>
                </a:ext>
              </a:extLst>
            </p:cNvPr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8;p51">
              <a:extLst>
                <a:ext uri="{FF2B5EF4-FFF2-40B4-BE49-F238E27FC236}">
                  <a16:creationId xmlns:a16="http://schemas.microsoft.com/office/drawing/2014/main" id="{7C9FB0CF-241E-1C12-0AF7-46524C73874D}"/>
                </a:ext>
              </a:extLst>
            </p:cNvPr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9;p51">
              <a:extLst>
                <a:ext uri="{FF2B5EF4-FFF2-40B4-BE49-F238E27FC236}">
                  <a16:creationId xmlns:a16="http://schemas.microsoft.com/office/drawing/2014/main" id="{221EEA25-06AF-8B9B-6F7C-A6D1DBBE43E3}"/>
                </a:ext>
              </a:extLst>
            </p:cNvPr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0;p51">
              <a:extLst>
                <a:ext uri="{FF2B5EF4-FFF2-40B4-BE49-F238E27FC236}">
                  <a16:creationId xmlns:a16="http://schemas.microsoft.com/office/drawing/2014/main" id="{06654F31-94CF-FCB3-DEAC-999F18E3235D}"/>
                </a:ext>
              </a:extLst>
            </p:cNvPr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1;p51">
              <a:extLst>
                <a:ext uri="{FF2B5EF4-FFF2-40B4-BE49-F238E27FC236}">
                  <a16:creationId xmlns:a16="http://schemas.microsoft.com/office/drawing/2014/main" id="{15A00245-018B-59B1-F02C-EF267F8E995B}"/>
                </a:ext>
              </a:extLst>
            </p:cNvPr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2;p51">
              <a:extLst>
                <a:ext uri="{FF2B5EF4-FFF2-40B4-BE49-F238E27FC236}">
                  <a16:creationId xmlns:a16="http://schemas.microsoft.com/office/drawing/2014/main" id="{2940767A-7658-CE7C-7713-4D02DF9C9AFB}"/>
                </a:ext>
              </a:extLst>
            </p:cNvPr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3;p51">
              <a:extLst>
                <a:ext uri="{FF2B5EF4-FFF2-40B4-BE49-F238E27FC236}">
                  <a16:creationId xmlns:a16="http://schemas.microsoft.com/office/drawing/2014/main" id="{0FBE4DA2-46A2-AC0F-7239-2088C879ED08}"/>
                </a:ext>
              </a:extLst>
            </p:cNvPr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4;p51">
              <a:extLst>
                <a:ext uri="{FF2B5EF4-FFF2-40B4-BE49-F238E27FC236}">
                  <a16:creationId xmlns:a16="http://schemas.microsoft.com/office/drawing/2014/main" id="{55865081-B3B6-1604-128C-90E945B7B99C}"/>
                </a:ext>
              </a:extLst>
            </p:cNvPr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5;p51">
              <a:extLst>
                <a:ext uri="{FF2B5EF4-FFF2-40B4-BE49-F238E27FC236}">
                  <a16:creationId xmlns:a16="http://schemas.microsoft.com/office/drawing/2014/main" id="{251D1F6D-653A-5704-FE1C-AD4E8E7754F8}"/>
                </a:ext>
              </a:extLst>
            </p:cNvPr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6;p51">
              <a:extLst>
                <a:ext uri="{FF2B5EF4-FFF2-40B4-BE49-F238E27FC236}">
                  <a16:creationId xmlns:a16="http://schemas.microsoft.com/office/drawing/2014/main" id="{DDE58873-0D7C-68AB-0731-C5FD0C73A263}"/>
                </a:ext>
              </a:extLst>
            </p:cNvPr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7;p51">
              <a:extLst>
                <a:ext uri="{FF2B5EF4-FFF2-40B4-BE49-F238E27FC236}">
                  <a16:creationId xmlns:a16="http://schemas.microsoft.com/office/drawing/2014/main" id="{3FF5EF98-3601-6D75-BA38-C515C2E4754A}"/>
                </a:ext>
              </a:extLst>
            </p:cNvPr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8;p51">
              <a:extLst>
                <a:ext uri="{FF2B5EF4-FFF2-40B4-BE49-F238E27FC236}">
                  <a16:creationId xmlns:a16="http://schemas.microsoft.com/office/drawing/2014/main" id="{67B01693-5387-4BA4-8B6E-26AF9F9DED44}"/>
                </a:ext>
              </a:extLst>
            </p:cNvPr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9;p51">
              <a:extLst>
                <a:ext uri="{FF2B5EF4-FFF2-40B4-BE49-F238E27FC236}">
                  <a16:creationId xmlns:a16="http://schemas.microsoft.com/office/drawing/2014/main" id="{7CF1579A-7E59-A6A1-0698-6B4BED2035FD}"/>
                </a:ext>
              </a:extLst>
            </p:cNvPr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0;p51">
              <a:extLst>
                <a:ext uri="{FF2B5EF4-FFF2-40B4-BE49-F238E27FC236}">
                  <a16:creationId xmlns:a16="http://schemas.microsoft.com/office/drawing/2014/main" id="{0F4E96C1-A028-D1F7-E04E-3D82C6C82A2F}"/>
                </a:ext>
              </a:extLst>
            </p:cNvPr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1;p51">
              <a:extLst>
                <a:ext uri="{FF2B5EF4-FFF2-40B4-BE49-F238E27FC236}">
                  <a16:creationId xmlns:a16="http://schemas.microsoft.com/office/drawing/2014/main" id="{FF221FBF-23FE-C4E4-47D7-B56CD15DDCB8}"/>
                </a:ext>
              </a:extLst>
            </p:cNvPr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2;p51">
              <a:extLst>
                <a:ext uri="{FF2B5EF4-FFF2-40B4-BE49-F238E27FC236}">
                  <a16:creationId xmlns:a16="http://schemas.microsoft.com/office/drawing/2014/main" id="{CFBFCB37-D0AD-83C5-A273-C04CFB0D9A0D}"/>
                </a:ext>
              </a:extLst>
            </p:cNvPr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527;p59">
            <a:extLst>
              <a:ext uri="{FF2B5EF4-FFF2-40B4-BE49-F238E27FC236}">
                <a16:creationId xmlns:a16="http://schemas.microsoft.com/office/drawing/2014/main" id="{73DC68DE-D649-6DAF-2146-CF82060C30A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7355" y="1002245"/>
            <a:ext cx="7816712" cy="408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Determina os polimonios interpoladores:</a:t>
            </a:r>
          </a:p>
          <a:p>
            <a:pPr lvl="0" indent="-457200" algn="ctr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pt-PT" dirty="0"/>
          </a:p>
        </p:txBody>
      </p:sp>
      <p:sp>
        <p:nvSpPr>
          <p:cNvPr id="58" name="Google Shape;1527;p59">
            <a:extLst>
              <a:ext uri="{FF2B5EF4-FFF2-40B4-BE49-F238E27FC236}">
                <a16:creationId xmlns:a16="http://schemas.microsoft.com/office/drawing/2014/main" id="{057128F0-330F-8F75-CEF2-ABC0D3038CA3}"/>
              </a:ext>
            </a:extLst>
          </p:cNvPr>
          <p:cNvSpPr txBox="1">
            <a:spLocks/>
          </p:cNvSpPr>
          <p:nvPr/>
        </p:nvSpPr>
        <p:spPr>
          <a:xfrm>
            <a:off x="702245" y="1440311"/>
            <a:ext cx="503144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01 </a:t>
            </a:r>
          </a:p>
        </p:txBody>
      </p:sp>
      <p:graphicFrame>
        <p:nvGraphicFramePr>
          <p:cNvPr id="59" name="Tabela 5">
            <a:extLst>
              <a:ext uri="{FF2B5EF4-FFF2-40B4-BE49-F238E27FC236}">
                <a16:creationId xmlns:a16="http://schemas.microsoft.com/office/drawing/2014/main" id="{C3E30D77-16D9-05BC-E9C8-6F1EA95A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101"/>
              </p:ext>
            </p:extLst>
          </p:nvPr>
        </p:nvGraphicFramePr>
        <p:xfrm>
          <a:off x="1268914" y="1410629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0" name="Google Shape;1527;p59">
            <a:extLst>
              <a:ext uri="{FF2B5EF4-FFF2-40B4-BE49-F238E27FC236}">
                <a16:creationId xmlns:a16="http://schemas.microsoft.com/office/drawing/2014/main" id="{77F9E86A-8860-A064-373E-0705565E490B}"/>
              </a:ext>
            </a:extLst>
          </p:cNvPr>
          <p:cNvSpPr txBox="1">
            <a:spLocks/>
          </p:cNvSpPr>
          <p:nvPr/>
        </p:nvSpPr>
        <p:spPr>
          <a:xfrm>
            <a:off x="702244" y="2167017"/>
            <a:ext cx="566669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02 </a:t>
            </a:r>
          </a:p>
        </p:txBody>
      </p:sp>
      <p:graphicFrame>
        <p:nvGraphicFramePr>
          <p:cNvPr id="61" name="Tabela 5">
            <a:extLst>
              <a:ext uri="{FF2B5EF4-FFF2-40B4-BE49-F238E27FC236}">
                <a16:creationId xmlns:a16="http://schemas.microsoft.com/office/drawing/2014/main" id="{9B9DDACB-1962-84BE-515C-C6D4C17E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00950"/>
              </p:ext>
            </p:extLst>
          </p:nvPr>
        </p:nvGraphicFramePr>
        <p:xfrm>
          <a:off x="1268914" y="2137335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2" name="Google Shape;1527;p59">
            <a:extLst>
              <a:ext uri="{FF2B5EF4-FFF2-40B4-BE49-F238E27FC236}">
                <a16:creationId xmlns:a16="http://schemas.microsoft.com/office/drawing/2014/main" id="{C90CEA09-6927-CD01-AAF1-217952308863}"/>
              </a:ext>
            </a:extLst>
          </p:cNvPr>
          <p:cNvSpPr txBox="1">
            <a:spLocks/>
          </p:cNvSpPr>
          <p:nvPr/>
        </p:nvSpPr>
        <p:spPr>
          <a:xfrm>
            <a:off x="702244" y="2848209"/>
            <a:ext cx="566668" cy="42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03 </a:t>
            </a:r>
          </a:p>
        </p:txBody>
      </p:sp>
      <p:graphicFrame>
        <p:nvGraphicFramePr>
          <p:cNvPr id="63" name="Tabela 5">
            <a:extLst>
              <a:ext uri="{FF2B5EF4-FFF2-40B4-BE49-F238E27FC236}">
                <a16:creationId xmlns:a16="http://schemas.microsoft.com/office/drawing/2014/main" id="{926DEE52-CB27-0ABD-2BC6-18DB9667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2195"/>
              </p:ext>
            </p:extLst>
          </p:nvPr>
        </p:nvGraphicFramePr>
        <p:xfrm>
          <a:off x="1268913" y="2818527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4" name="Google Shape;1527;p59">
            <a:extLst>
              <a:ext uri="{FF2B5EF4-FFF2-40B4-BE49-F238E27FC236}">
                <a16:creationId xmlns:a16="http://schemas.microsoft.com/office/drawing/2014/main" id="{B5C42D99-5F90-FA8A-CB20-2DA96EF8573E}"/>
              </a:ext>
            </a:extLst>
          </p:cNvPr>
          <p:cNvSpPr txBox="1">
            <a:spLocks/>
          </p:cNvSpPr>
          <p:nvPr/>
        </p:nvSpPr>
        <p:spPr>
          <a:xfrm>
            <a:off x="702243" y="3574915"/>
            <a:ext cx="566669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04 </a:t>
            </a:r>
          </a:p>
        </p:txBody>
      </p:sp>
      <p:graphicFrame>
        <p:nvGraphicFramePr>
          <p:cNvPr id="65" name="Tabela 5">
            <a:extLst>
              <a:ext uri="{FF2B5EF4-FFF2-40B4-BE49-F238E27FC236}">
                <a16:creationId xmlns:a16="http://schemas.microsoft.com/office/drawing/2014/main" id="{07EF2C77-C374-2B8E-CFDF-D40714590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84806"/>
              </p:ext>
            </p:extLst>
          </p:nvPr>
        </p:nvGraphicFramePr>
        <p:xfrm>
          <a:off x="1268913" y="3545233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6" name="Google Shape;1527;p59">
            <a:extLst>
              <a:ext uri="{FF2B5EF4-FFF2-40B4-BE49-F238E27FC236}">
                <a16:creationId xmlns:a16="http://schemas.microsoft.com/office/drawing/2014/main" id="{23B6CB27-2C68-3BE2-C927-3EEC4932EEDB}"/>
              </a:ext>
            </a:extLst>
          </p:cNvPr>
          <p:cNvSpPr txBox="1">
            <a:spLocks/>
          </p:cNvSpPr>
          <p:nvPr/>
        </p:nvSpPr>
        <p:spPr>
          <a:xfrm>
            <a:off x="702243" y="4285789"/>
            <a:ext cx="566669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05 </a:t>
            </a:r>
          </a:p>
        </p:txBody>
      </p:sp>
      <p:graphicFrame>
        <p:nvGraphicFramePr>
          <p:cNvPr id="67" name="Tabela 5">
            <a:extLst>
              <a:ext uri="{FF2B5EF4-FFF2-40B4-BE49-F238E27FC236}">
                <a16:creationId xmlns:a16="http://schemas.microsoft.com/office/drawing/2014/main" id="{0D9D8A5F-2138-DAA6-5614-23A514944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98632"/>
              </p:ext>
            </p:extLst>
          </p:nvPr>
        </p:nvGraphicFramePr>
        <p:xfrm>
          <a:off x="1268913" y="4256107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4"/>
          <p:cNvSpPr txBox="1">
            <a:spLocks noGrp="1"/>
          </p:cNvSpPr>
          <p:nvPr>
            <p:ph type="title"/>
          </p:nvPr>
        </p:nvSpPr>
        <p:spPr>
          <a:xfrm>
            <a:off x="2688930" y="536560"/>
            <a:ext cx="2960586" cy="749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Conclusão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951" name="Google Shape;951;p44"/>
          <p:cNvGrpSpPr/>
          <p:nvPr/>
        </p:nvGrpSpPr>
        <p:grpSpPr>
          <a:xfrm>
            <a:off x="8271160" y="4294911"/>
            <a:ext cx="564698" cy="627192"/>
            <a:chOff x="2877151" y="3108530"/>
            <a:chExt cx="665290" cy="738916"/>
          </a:xfrm>
        </p:grpSpPr>
        <p:sp>
          <p:nvSpPr>
            <p:cNvPr id="952" name="Google Shape;952;p44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745;p39">
            <a:extLst>
              <a:ext uri="{FF2B5EF4-FFF2-40B4-BE49-F238E27FC236}">
                <a16:creationId xmlns:a16="http://schemas.microsoft.com/office/drawing/2014/main" id="{322D77E4-DF52-8611-C803-BA6E5D11DAA2}"/>
              </a:ext>
            </a:extLst>
          </p:cNvPr>
          <p:cNvSpPr txBox="1">
            <a:spLocks/>
          </p:cNvSpPr>
          <p:nvPr/>
        </p:nvSpPr>
        <p:spPr>
          <a:xfrm>
            <a:off x="1425431" y="1636987"/>
            <a:ext cx="5657398" cy="1869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" dirty="0"/>
              <a:t>É um polinômio interpolador para um dado conjunto de pontos. Os coeficiente do polinômio são calculados através de diferenças divididas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280</Words>
  <Application>Microsoft Office PowerPoint</Application>
  <PresentationFormat>Apresentação no Ecrã (16:9)</PresentationFormat>
  <Paragraphs>103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Chakra Petch Medium</vt:lpstr>
      <vt:lpstr>Bebas Neue</vt:lpstr>
      <vt:lpstr>Fira Code</vt:lpstr>
      <vt:lpstr>Cambria Math</vt:lpstr>
      <vt:lpstr>Poppins</vt:lpstr>
      <vt:lpstr>Computer Science &amp; Mathematics Major for College: Software &amp; Media Applications by Slidesgo</vt:lpstr>
      <vt:lpstr>Diferenças Divididas - Newton: Calculo II</vt:lpstr>
      <vt:lpstr>Introdução</vt:lpstr>
      <vt:lpstr>— Wikipedia</vt:lpstr>
      <vt:lpstr>Apresentação do PowerPoint</vt:lpstr>
      <vt:lpstr>Apresentação do PowerPoint</vt:lpstr>
      <vt:lpstr>01 – Exemplo pratico</vt:lpstr>
      <vt:lpstr>Apresentação do PowerPoint</vt:lpstr>
      <vt:lpstr>Exercicios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Diferenças Divididas - Newton: Calculo II</dc:title>
  <dc:creator>Redney Monteiro</dc:creator>
  <cp:lastModifiedBy>Redney Monteiro</cp:lastModifiedBy>
  <cp:revision>4</cp:revision>
  <dcterms:modified xsi:type="dcterms:W3CDTF">2022-05-25T13:35:11Z</dcterms:modified>
</cp:coreProperties>
</file>