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69" r:id="rId4"/>
    <p:sldId id="261" r:id="rId5"/>
    <p:sldId id="267" r:id="rId6"/>
    <p:sldId id="262" r:id="rId7"/>
    <p:sldId id="263" r:id="rId8"/>
    <p:sldId id="264" r:id="rId9"/>
    <p:sldId id="265" r:id="rId10"/>
    <p:sldId id="266" r:id="rId11"/>
    <p:sldId id="268" r:id="rId12"/>
    <p:sldId id="257" r:id="rId13"/>
    <p:sldId id="270" r:id="rId14"/>
    <p:sldId id="259" r:id="rId15"/>
    <p:sldId id="260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69474" autoAdjust="0"/>
  </p:normalViewPr>
  <p:slideViewPr>
    <p:cSldViewPr snapToGrid="0">
      <p:cViewPr varScale="1">
        <p:scale>
          <a:sx n="79" d="100"/>
          <a:sy n="79" d="100"/>
        </p:scale>
        <p:origin x="1842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D34E3-67A2-4F1C-B2B1-4AF43EF67549}" type="datetimeFigureOut">
              <a:rPr lang="hu-HU" smtClean="0"/>
              <a:t>2024. 05. 26.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7474F-8F4B-4103-9F7F-CAF03A180CCE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10633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7474F-8F4B-4103-9F7F-CAF03A180CCE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4642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65000"/>
              </a:lnSpc>
              <a:buNone/>
            </a:pPr>
            <a:r>
              <a:rPr lang="hu-HU" sz="180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Lohit Hindi"/>
              </a:rPr>
              <a:t>1.Kép </a:t>
            </a:r>
          </a:p>
          <a:p>
            <a:pPr marL="0" indent="0" algn="just">
              <a:lnSpc>
                <a:spcPct val="165000"/>
              </a:lnSpc>
              <a:buNone/>
            </a:pPr>
            <a:r>
              <a:rPr lang="hu-HU" sz="180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Lohit Hindi"/>
              </a:rPr>
              <a:t>Csak a tanár fiókok tudnak létrehozni teszteket. Itt hozhat létre dolgozatot. </a:t>
            </a:r>
            <a:endParaRPr lang="hu-HU" sz="1800" kern="5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WenQuanYi Zen Hei"/>
              <a:cs typeface="Lohit Hindi"/>
            </a:endParaRPr>
          </a:p>
          <a:p>
            <a:pPr algn="just">
              <a:lnSpc>
                <a:spcPct val="156000"/>
              </a:lnSpc>
            </a:pPr>
            <a:r>
              <a:rPr lang="hu-HU" sz="180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Lohit Hindi"/>
              </a:rPr>
              <a:t>A bal oldali ablakra kattintva elkészítheti a dolgozatát, ahol meg kell adnia: - Milyen osztálynak</a:t>
            </a:r>
          </a:p>
          <a:p>
            <a:pPr algn="just">
              <a:lnSpc>
                <a:spcPct val="156000"/>
              </a:lnSpc>
            </a:pPr>
            <a:r>
              <a:rPr lang="hu-HU" sz="180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Lohit Hindi"/>
              </a:rPr>
              <a:t>					 - Milyen tantárgyból</a:t>
            </a:r>
          </a:p>
          <a:p>
            <a:pPr algn="just">
              <a:lnSpc>
                <a:spcPct val="156000"/>
              </a:lnSpc>
            </a:pPr>
            <a:r>
              <a:rPr lang="hu-HU" sz="180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Lohit Hindi"/>
              </a:rPr>
              <a:t>					 - Egy főcímet a dolgozatnak </a:t>
            </a:r>
          </a:p>
          <a:p>
            <a:pPr algn="just">
              <a:lnSpc>
                <a:spcPct val="156000"/>
              </a:lnSpc>
            </a:pPr>
            <a:r>
              <a:rPr lang="hu-HU" sz="180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Lohit Hindi"/>
              </a:rPr>
              <a:t>					 - És hogy mennyi idő áll rendelkezése diákoknak a dolgozatot megíratni. </a:t>
            </a:r>
            <a:endParaRPr lang="hu-HU" sz="1800" kern="5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WenQuanYi Zen Hei"/>
              <a:cs typeface="Lohit Hindi"/>
            </a:endParaRPr>
          </a:p>
          <a:p>
            <a:pPr>
              <a:lnSpc>
                <a:spcPct val="156000"/>
              </a:lnSpc>
            </a:pPr>
            <a:r>
              <a:rPr lang="hu-HU" sz="180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Lohit Hindi"/>
              </a:rPr>
              <a:t> </a:t>
            </a:r>
            <a:endParaRPr lang="hu-HU" sz="1800" kern="5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WenQuanYi Zen Hei"/>
              <a:cs typeface="Lohit Hindi"/>
            </a:endParaRPr>
          </a:p>
          <a:p>
            <a:pPr algn="just">
              <a:lnSpc>
                <a:spcPct val="156000"/>
              </a:lnSpc>
            </a:pPr>
            <a:r>
              <a:rPr lang="hu-HU" sz="180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Lohit Hindi"/>
              </a:rPr>
              <a:t>A “+” gomb megnyomása után 3 lehetőség közül választhatunk: ”Igaz/Hamis”, ”Négylehetőséges”, ”Több helyes válasz”.</a:t>
            </a:r>
          </a:p>
          <a:p>
            <a:pPr algn="just">
              <a:lnSpc>
                <a:spcPct val="156000"/>
              </a:lnSpc>
            </a:pPr>
            <a:endParaRPr lang="hu-HU" sz="1800" kern="50" dirty="0">
              <a:solidFill>
                <a:srgbClr val="00000A"/>
              </a:solidFill>
              <a:effectLst/>
              <a:latin typeface="Arial" panose="020B0604020202020204" pitchFamily="34" charset="0"/>
              <a:ea typeface="WenQuanYi Zen Hei"/>
              <a:cs typeface="Lohit Hindi"/>
            </a:endParaRPr>
          </a:p>
          <a:p>
            <a:pPr marL="0" marR="0" lvl="0" indent="0" algn="just" defTabSz="914400" rtl="0" eaLnBrk="1" fontAlgn="auto" latinLnBrk="0" hangingPunct="1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kern="5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WenQuanYi Zen Hei"/>
                <a:cs typeface="Lohit Hindi"/>
              </a:rPr>
              <a:t>2.Kép </a:t>
            </a:r>
          </a:p>
          <a:p>
            <a:pPr algn="just">
              <a:lnSpc>
                <a:spcPct val="156000"/>
              </a:lnSpc>
            </a:pPr>
            <a:r>
              <a:rPr lang="hu-HU" sz="180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Lohit Hindi"/>
              </a:rPr>
              <a:t>Eddig megadott válaszokkal. bedobja a dolgozat megíróhoz és elindul egy számláló, ami, ha lejár akkor a dolgozatot automatikusan beadja az</a:t>
            </a:r>
            <a:endParaRPr lang="hu-HU" sz="1800" kern="5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WenQuanYi Zen Hei"/>
              <a:cs typeface="Lohit Hindi"/>
            </a:endParaRPr>
          </a:p>
          <a:p>
            <a:pPr algn="just">
              <a:lnSpc>
                <a:spcPct val="156000"/>
              </a:lnSpc>
            </a:pPr>
            <a:r>
              <a:rPr lang="hu-HU" sz="180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Lohit Hindi"/>
              </a:rPr>
              <a:t>A dolgozat megírása nagyon egyszerű bedobja a feladatok kérdéseket előre megadót válaszokkal és csak a válaszok közül kell választani az allábi válasz lehetőségek közül kell a szerinte helyes válaszokat </a:t>
            </a:r>
            <a:r>
              <a:rPr lang="hu-HU" sz="1800" kern="50" dirty="0" err="1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Lohit Hindi"/>
              </a:rPr>
              <a:t>bejelőlni</a:t>
            </a:r>
            <a:r>
              <a:rPr lang="hu-HU" sz="180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Lohit Hindi"/>
              </a:rPr>
              <a:t>. Ha diák úgy érzi, hogy a szerinte helyes válaszok megadása után alul a kattintva „Dolgozat Beküldésé”</a:t>
            </a:r>
            <a:endParaRPr lang="hu-HU" sz="1800" kern="5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WenQuanYi Zen Hei"/>
              <a:cs typeface="Lohit Hindi"/>
            </a:endParaRPr>
          </a:p>
          <a:p>
            <a:r>
              <a:rPr lang="hu-HU" sz="1800" kern="50" dirty="0">
                <a:effectLst/>
                <a:latin typeface="Arial" panose="020B0604020202020204" pitchFamily="34" charset="0"/>
                <a:ea typeface="WenQuanYi Zen Hei"/>
              </a:rPr>
              <a:t>zöld gombra akkor tudja leadni a dolgozatot.</a:t>
            </a:r>
            <a:r>
              <a:rPr lang="hu-HU" sz="1800" kern="5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WenQuanYi Zen Hei"/>
                <a:cs typeface="Lohit Hindi"/>
              </a:rPr>
              <a:t> 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7474F-8F4B-4103-9F7F-CAF03A180CCE}" type="slidenum">
              <a:rPr lang="hu-HU" smtClean="0"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558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7474F-8F4B-4103-9F7F-CAF03A180CCE}" type="slidenum">
              <a:rPr lang="hu-HU" smtClean="0"/>
              <a:t>11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74279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7474F-8F4B-4103-9F7F-CAF03A180CCE}" type="slidenum">
              <a:rPr lang="hu-HU" smtClean="0"/>
              <a:t>12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1623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7474F-8F4B-4103-9F7F-CAF03A180CCE}" type="slidenum">
              <a:rPr lang="hu-HU" smtClean="0"/>
              <a:t>13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74223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7474F-8F4B-4103-9F7F-CAF03A180CCE}" type="slidenum">
              <a:rPr lang="hu-HU" smtClean="0"/>
              <a:t>14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37611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/>
              <a:t>Kedves Vendégek, Kollégák és Barátok!</a:t>
            </a:r>
            <a:endParaRPr lang="hu-HU" dirty="0"/>
          </a:p>
          <a:p>
            <a:r>
              <a:rPr lang="hu-HU" dirty="0" err="1"/>
              <a:t>Üdvözlök</a:t>
            </a:r>
            <a:r>
              <a:rPr lang="hu-HU" dirty="0"/>
              <a:t> mindenkit a szakdolgozatom bemutatóján. </a:t>
            </a:r>
          </a:p>
          <a:p>
            <a:r>
              <a:rPr lang="hu-HU" dirty="0"/>
              <a:t>A dolgozatom egy olyan webes alkalmazást, A </a:t>
            </a:r>
            <a:r>
              <a:rPr lang="hu-HU" dirty="0" err="1"/>
              <a:t>Space</a:t>
            </a:r>
            <a:r>
              <a:rPr lang="hu-HU" dirty="0"/>
              <a:t> Tesztet mutatja be, amely hatékony segítséget nyújt a tanároknak a tanulók teljesítményének nyomon követésében és értékelésében.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7474F-8F4B-4103-9F7F-CAF03A180CCE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8116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elkövetkező percekben a következő pontokat fogom részletesen bemutatni:</a:t>
            </a:r>
          </a:p>
          <a:p>
            <a:endParaRPr lang="hu-HU" dirty="0"/>
          </a:p>
          <a:p>
            <a:pPr>
              <a:buFont typeface="+mj-lt"/>
              <a:buAutoNum type="arabicPeriod"/>
            </a:pPr>
            <a:r>
              <a:rPr lang="hu-HU" b="1" dirty="0"/>
              <a:t>Témaválasztás:</a:t>
            </a:r>
            <a:r>
              <a:rPr lang="hu-HU" dirty="0"/>
              <a:t> Megosztom, miért választottuk ezt a témát és mi a projekt célja.</a:t>
            </a:r>
          </a:p>
          <a:p>
            <a:pPr>
              <a:buFont typeface="+mj-lt"/>
              <a:buAutoNum type="arabicPeriod"/>
            </a:pPr>
            <a:endParaRPr lang="hu-HU" dirty="0"/>
          </a:p>
          <a:p>
            <a:pPr>
              <a:buFont typeface="+mj-lt"/>
              <a:buAutoNum type="arabicPeriod"/>
            </a:pPr>
            <a:r>
              <a:rPr lang="hu-HU" b="1" dirty="0"/>
              <a:t>Hasonló alkalmazások:</a:t>
            </a:r>
            <a:r>
              <a:rPr lang="hu-HU" dirty="0"/>
              <a:t> Áttekintést adok a hasonló alkalmazásokról és arról, hogy ezek miként inspirálták a saját fejlesztésemet.</a:t>
            </a:r>
          </a:p>
          <a:p>
            <a:pPr>
              <a:buFont typeface="+mj-lt"/>
              <a:buAutoNum type="arabicPeriod"/>
            </a:pPr>
            <a:endParaRPr lang="hu-HU" dirty="0"/>
          </a:p>
          <a:p>
            <a:pPr>
              <a:buFont typeface="+mj-lt"/>
              <a:buAutoNum type="arabicPeriod"/>
            </a:pPr>
            <a:r>
              <a:rPr lang="hu-HU" b="1" dirty="0"/>
              <a:t>Felhasznált technológiák:</a:t>
            </a:r>
            <a:r>
              <a:rPr lang="hu-HU" dirty="0"/>
              <a:t> Bemutatom a projekt során alkalmazott technológiákat és eszközöket.</a:t>
            </a:r>
          </a:p>
          <a:p>
            <a:pPr>
              <a:buFont typeface="+mj-lt"/>
              <a:buAutoNum type="arabicPeriod"/>
            </a:pPr>
            <a:endParaRPr lang="hu-HU" dirty="0"/>
          </a:p>
          <a:p>
            <a:pPr>
              <a:buFont typeface="+mj-lt"/>
              <a:buAutoNum type="arabicPeriod"/>
            </a:pPr>
            <a:r>
              <a:rPr lang="hu-HU" b="1" dirty="0"/>
              <a:t>Adatbázis:</a:t>
            </a:r>
            <a:r>
              <a:rPr lang="hu-HU" dirty="0"/>
              <a:t> Ismertetem az adatbázis struktúráját és a tárolt adatok kezelésének módját.</a:t>
            </a:r>
          </a:p>
          <a:p>
            <a:pPr>
              <a:buFont typeface="+mj-lt"/>
              <a:buAutoNum type="arabicPeriod"/>
            </a:pPr>
            <a:endParaRPr lang="hu-HU" dirty="0"/>
          </a:p>
          <a:p>
            <a:pPr>
              <a:buFont typeface="+mj-lt"/>
              <a:buAutoNum type="arabicPeriod"/>
            </a:pPr>
            <a:r>
              <a:rPr lang="hu-HU" b="1" dirty="0"/>
              <a:t>Felhasználói felület:</a:t>
            </a:r>
            <a:r>
              <a:rPr lang="hu-HU" dirty="0"/>
              <a:t> Bemutatom a felhasználói felületet, hogyan is terveztem meg.</a:t>
            </a:r>
          </a:p>
          <a:p>
            <a:pPr>
              <a:buFont typeface="+mj-lt"/>
              <a:buNone/>
            </a:pPr>
            <a:endParaRPr lang="hu-HU" dirty="0"/>
          </a:p>
          <a:p>
            <a:pPr>
              <a:buFont typeface="+mj-lt"/>
              <a:buNone/>
            </a:pPr>
            <a:r>
              <a:rPr lang="hu-HU" b="1" dirty="0"/>
              <a:t>6.Tesztelési folyamat és API ellenőrzés:</a:t>
            </a:r>
            <a:r>
              <a:rPr lang="hu-HU" dirty="0"/>
              <a:t> Bemutatom a tesztelési folyamatot és az API ellenőrzésének lépéseit.</a:t>
            </a:r>
          </a:p>
          <a:p>
            <a:pPr>
              <a:buFont typeface="+mj-lt"/>
              <a:buAutoNum type="arabicPeriod"/>
            </a:pPr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hu-HU" b="1" dirty="0"/>
              <a:t>7.Összegzés:</a:t>
            </a:r>
            <a:r>
              <a:rPr lang="hu-HU" dirty="0"/>
              <a:t> Végül összefoglalom a projekt legfontosabb tanulságait és </a:t>
            </a:r>
            <a:r>
              <a:rPr lang="hu-HU" b="0" dirty="0">
                <a:solidFill>
                  <a:schemeClr val="bg1"/>
                </a:solidFill>
                <a:latin typeface="Montserrat Light" panose="00000400000000000000" pitchFamily="2" charset="0"/>
                <a:cs typeface="Segoe UI" panose="020B0502040204020203" pitchFamily="34" charset="0"/>
              </a:rPr>
              <a:t>a projekt jövőjét.</a:t>
            </a:r>
            <a:endParaRPr lang="hu-HU" b="0" dirty="0"/>
          </a:p>
          <a:p>
            <a:pPr>
              <a:buFont typeface="+mj-lt"/>
              <a:buNone/>
            </a:pPr>
            <a:endParaRPr lang="hu-HU" dirty="0"/>
          </a:p>
          <a:p>
            <a:r>
              <a:rPr lang="hu-HU" dirty="0"/>
              <a:t>Most pedig vágjunk is bele! Kezdjük az első ponttal...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7474F-8F4B-4103-9F7F-CAF03A180CCE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1403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dirty="0">
                <a:solidFill>
                  <a:schemeClr val="bg1"/>
                </a:solidFill>
                <a:latin typeface="Montserrat Light" panose="00000400000000000000" pitchFamily="2" charset="0"/>
                <a:cs typeface="Segoe UI" panose="020B0502040204020203" pitchFamily="34" charset="0"/>
              </a:rPr>
              <a:t>Témaválasztás</a:t>
            </a:r>
          </a:p>
          <a:p>
            <a:endParaRPr lang="hu-HU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sz="12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Light" panose="00000400000000000000" pitchFamily="2" charset="0"/>
              </a:rPr>
              <a:t>-Cél: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Light" panose="00000400000000000000" pitchFamily="2" charset="0"/>
              </a:rPr>
              <a:t>Egy hatékony eszköz biztosítása a tanároknak a diákok dolgozatainak gyors és egyszerű javításához.</a:t>
            </a:r>
          </a:p>
          <a:p>
            <a:endParaRPr lang="hu-HU" b="1" dirty="0"/>
          </a:p>
          <a:p>
            <a:r>
              <a:rPr lang="hu-HU" dirty="0"/>
              <a:t>Ez az eszköz jelentős előnyöket nyújt a tanárok számára, nemcsak a dolgozatok gyors és pontos javításával, hanem a teljes oktatási folyamat hatékonyabbá tételével is.</a:t>
            </a:r>
          </a:p>
          <a:p>
            <a:r>
              <a:rPr lang="hu-HU" dirty="0"/>
              <a:t>A tanárok így több időt és energiát fordíthatnak a tanításra és a diákok fejlesztésére, miközben fenntartják a munka és a magánélet egyensúlyát.</a:t>
            </a:r>
          </a:p>
          <a:p>
            <a:pPr>
              <a:buFont typeface="Arial" panose="020B0604020202020204" pitchFamily="34" charset="0"/>
              <a:buNone/>
            </a:pPr>
            <a:endParaRPr lang="hu-HU" dirty="0"/>
          </a:p>
          <a:p>
            <a:pPr>
              <a:buFont typeface="Arial" panose="020B0604020202020204" pitchFamily="34" charset="0"/>
              <a:buNone/>
            </a:pPr>
            <a:r>
              <a:rPr lang="hu-HU" b="1" u="sng" dirty="0"/>
              <a:t>-3 </a:t>
            </a:r>
            <a:r>
              <a:rPr kumimoji="0" lang="hu-HU" altLang="hu-HU" sz="12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Light" panose="00000400000000000000" pitchFamily="2" charset="0"/>
              </a:rPr>
              <a:t>Feladat típus: </a:t>
            </a:r>
            <a:endParaRPr lang="hu-HU" b="1" u="sng" dirty="0"/>
          </a:p>
          <a:p>
            <a:r>
              <a:rPr lang="hu-HU" b="1" dirty="0"/>
              <a:t>-Igaz/Hamis kérdések:</a:t>
            </a:r>
            <a:endParaRPr lang="hu-HU" dirty="0"/>
          </a:p>
          <a:p>
            <a:pPr>
              <a:buFont typeface="Arial" panose="020B0604020202020204" pitchFamily="34" charset="0"/>
              <a:buNone/>
            </a:pPr>
            <a:r>
              <a:rPr lang="hu-HU" dirty="0"/>
              <a:t>Egyszerű és gyorsan értékelhető feladatok, ahol a diákoknak csak el kell dönteniük, hogy az állítás igaz vagy hamis.</a:t>
            </a:r>
          </a:p>
          <a:p>
            <a:pPr>
              <a:buFont typeface="Arial" panose="020B0604020202020204" pitchFamily="34" charset="0"/>
              <a:buNone/>
            </a:pPr>
            <a:endParaRPr lang="hu-HU" dirty="0"/>
          </a:p>
          <a:p>
            <a:r>
              <a:rPr lang="hu-HU" b="1" dirty="0"/>
              <a:t>-Négylehetőséges választás:</a:t>
            </a:r>
            <a:endParaRPr lang="hu-HU" dirty="0"/>
          </a:p>
          <a:p>
            <a:pPr>
              <a:buFont typeface="Arial" panose="020B0604020202020204" pitchFamily="34" charset="0"/>
              <a:buNone/>
            </a:pPr>
            <a:r>
              <a:rPr lang="hu-HU" dirty="0"/>
              <a:t>Különböző válaszlehetőségek közül kell kiválasztani a helyes választ. Az eszköz automatikusan ellenőrzi, hogy a diák melyik választ jelölte meg.</a:t>
            </a:r>
          </a:p>
          <a:p>
            <a:pPr>
              <a:buFont typeface="Arial" panose="020B0604020202020204" pitchFamily="34" charset="0"/>
              <a:buNone/>
            </a:pPr>
            <a:endParaRPr lang="hu-HU" dirty="0"/>
          </a:p>
          <a:p>
            <a:r>
              <a:rPr lang="hu-HU" b="1" dirty="0"/>
              <a:t>-Több helyes válasz:</a:t>
            </a:r>
            <a:endParaRPr lang="hu-HU" dirty="0"/>
          </a:p>
          <a:p>
            <a:pPr>
              <a:buFont typeface="Arial" panose="020B0604020202020204" pitchFamily="34" charset="0"/>
              <a:buNone/>
            </a:pPr>
            <a:r>
              <a:rPr lang="hu-HU" dirty="0"/>
              <a:t>Olyan kérdések, ahol több válasz is helyes lehet. Az eszköz figyelembe veszi az összes lehetséges helyes választ és megfelelően értékeli a diák teljesítményét.</a:t>
            </a:r>
          </a:p>
          <a:p>
            <a:pPr>
              <a:buFont typeface="Arial" panose="020B0604020202020204" pitchFamily="34" charset="0"/>
              <a:buNone/>
            </a:pPr>
            <a:endParaRPr lang="hu-HU" dirty="0"/>
          </a:p>
          <a:p>
            <a:pPr>
              <a:buFont typeface="Arial" panose="020B0604020202020204" pitchFamily="34" charset="0"/>
              <a:buNone/>
            </a:pP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7474F-8F4B-4103-9F7F-CAF03A180CCE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0111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solidFill>
                  <a:schemeClr val="bg1"/>
                </a:solidFill>
                <a:latin typeface="Montserrat Light" panose="00000400000000000000" pitchFamily="2" charset="0"/>
                <a:cs typeface="Segoe UI" panose="020B0502040204020203" pitchFamily="34" charset="0"/>
              </a:rPr>
              <a:t>Hasonló alkalmazások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800" b="1" kern="50" dirty="0">
              <a:solidFill>
                <a:srgbClr val="00000A"/>
              </a:solidFill>
              <a:effectLst/>
              <a:latin typeface="Arial" panose="020B0604020202020204" pitchFamily="34" charset="0"/>
              <a:ea typeface="WenQuanYi Zen Hei"/>
              <a:cs typeface="Lohit Hind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b="1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Lohit Hindi"/>
              </a:rPr>
              <a:t>-Redmenta: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b="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Lohit Hindi"/>
              </a:rPr>
              <a:t>Ami</a:t>
            </a:r>
            <a:r>
              <a:rPr lang="hu-HU" sz="180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Lohit Hindi"/>
              </a:rPr>
              <a:t> a legjobban hasonlít az a Redmenta egy online tesztkészítő platform, ahol könnyedén létrehozhatsz és megoszthatsz kvízeket, kérdőíveket vagy felméréseket másokkal.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Lohit Hindi"/>
              </a:rPr>
              <a:t>A felhasználók egyszerűen testre szabhatják kérdéseiket és válaszlehetőségeiket, majd megoszthatják azokat a közösséggel. Ideális eszköz tanuláshoz, oktatáshoz és szórakozáshoz egyaránt.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800" kern="50" dirty="0">
              <a:solidFill>
                <a:srgbClr val="00000A"/>
              </a:solidFill>
              <a:effectLst/>
              <a:latin typeface="Arial" panose="020B0604020202020204" pitchFamily="34" charset="0"/>
              <a:ea typeface="WenQuanYi Zen Hei"/>
              <a:cs typeface="Lohit Hind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b="1" kern="50" dirty="0">
                <a:effectLst/>
                <a:latin typeface="Arial" panose="020B0604020202020204" pitchFamily="34" charset="0"/>
                <a:ea typeface="WenQuanYi Zen Hei"/>
              </a:rPr>
              <a:t>-</a:t>
            </a:r>
            <a:r>
              <a:rPr lang="hu-HU" sz="1800" b="1" kern="50" dirty="0" err="1">
                <a:effectLst/>
                <a:latin typeface="Arial" panose="020B0604020202020204" pitchFamily="34" charset="0"/>
                <a:ea typeface="WenQuanYi Zen Hei"/>
              </a:rPr>
              <a:t>Typeform</a:t>
            </a:r>
            <a:r>
              <a:rPr lang="hu-HU" sz="1800" b="1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800" b="1" kern="5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WenQuanYi Zen Hei"/>
              <a:cs typeface="Lohit Hindi"/>
            </a:endParaRPr>
          </a:p>
          <a:p>
            <a:r>
              <a:rPr lang="hu-HU" b="1" dirty="0"/>
              <a:t>-</a:t>
            </a:r>
            <a:r>
              <a:rPr lang="hu-HU" sz="1800" b="1" kern="50" dirty="0" err="1">
                <a:effectLst/>
                <a:latin typeface="Arial" panose="020B0604020202020204" pitchFamily="34" charset="0"/>
                <a:ea typeface="WenQuanYi Zen Hei"/>
              </a:rPr>
              <a:t>SurveyMonkey</a:t>
            </a:r>
            <a:endParaRPr lang="hu-HU" sz="1800" b="1" kern="50" dirty="0">
              <a:effectLst/>
              <a:latin typeface="Arial" panose="020B0604020202020204" pitchFamily="34" charset="0"/>
              <a:ea typeface="WenQuanYi Zen Hei"/>
            </a:endParaRPr>
          </a:p>
          <a:p>
            <a:endParaRPr lang="hu-HU" sz="1800" b="1" kern="50" dirty="0">
              <a:effectLst/>
              <a:latin typeface="Arial" panose="020B0604020202020204" pitchFamily="34" charset="0"/>
              <a:ea typeface="WenQuanYi Zen Hei"/>
            </a:endParaRPr>
          </a:p>
          <a:p>
            <a:r>
              <a:rPr lang="hu-HU" sz="1800" b="1" kern="50" dirty="0">
                <a:effectLst/>
                <a:latin typeface="Arial" panose="020B0604020202020204" pitchFamily="34" charset="0"/>
              </a:rPr>
              <a:t>-</a:t>
            </a:r>
            <a:r>
              <a:rPr lang="hu-HU" sz="1800" b="1" kern="50" dirty="0" err="1">
                <a:effectLst/>
                <a:latin typeface="Arial" panose="020B0604020202020204" pitchFamily="34" charset="0"/>
                <a:ea typeface="WenQuanYi Zen Hei"/>
              </a:rPr>
              <a:t>Kahoot</a:t>
            </a:r>
            <a:r>
              <a:rPr lang="hu-HU" sz="1800" b="1" kern="50" dirty="0">
                <a:effectLst/>
                <a:latin typeface="Arial" panose="020B0604020202020204" pitchFamily="34" charset="0"/>
                <a:ea typeface="WenQuanYi Zen Hei"/>
              </a:rPr>
              <a:t>!</a:t>
            </a:r>
            <a:endParaRPr lang="hu-HU" b="1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7474F-8F4B-4103-9F7F-CAF03A180CCE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6606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Montserrat Light" panose="00000400000000000000" pitchFamily="2" charset="0"/>
              </a:rPr>
              <a:t>Felhasznált technológiák</a:t>
            </a:r>
            <a:endParaRPr lang="hu-HU" b="1" dirty="0"/>
          </a:p>
          <a:p>
            <a:endParaRPr lang="hu-HU" b="1" dirty="0"/>
          </a:p>
          <a:p>
            <a:r>
              <a:rPr lang="hu-HU" b="1" dirty="0"/>
              <a:t>-Frontend (React.js):</a:t>
            </a:r>
            <a:r>
              <a:rPr lang="hu-HU" dirty="0"/>
              <a:t> </a:t>
            </a:r>
          </a:p>
          <a:p>
            <a:r>
              <a:rPr lang="hu-HU" dirty="0"/>
              <a:t>A React.js választása lehetővé teszi a modern, interaktív és reszponzív felhasználói felületek fejlesztését. </a:t>
            </a:r>
          </a:p>
          <a:p>
            <a:r>
              <a:rPr lang="hu-HU" dirty="0"/>
              <a:t>A komponens alapú megközelítés segít abban, hogy a kód újrahasznosítható és jól karbantartható legyen.</a:t>
            </a:r>
          </a:p>
          <a:p>
            <a:endParaRPr lang="hu-HU" dirty="0"/>
          </a:p>
          <a:p>
            <a:r>
              <a:rPr lang="hu-HU" b="1" dirty="0"/>
              <a:t>-Backend (Node.js, Express.js):</a:t>
            </a:r>
            <a:r>
              <a:rPr lang="hu-HU" dirty="0"/>
              <a:t> </a:t>
            </a:r>
          </a:p>
          <a:p>
            <a:r>
              <a:rPr lang="hu-HU" dirty="0"/>
              <a:t>A Node.js és az Express.js együttes használata hatékony és skálázható backend infrastruktúrát biztosít. </a:t>
            </a:r>
          </a:p>
          <a:p>
            <a:r>
              <a:rPr lang="hu-HU" dirty="0"/>
              <a:t>Az aszinkron I/O műveletek támogatása gyors adatkezelést tesz lehetővé, míg az Express.js egyszerűsíti az API fejlesztést és a </a:t>
            </a:r>
            <a:r>
              <a:rPr lang="hu-HU" dirty="0" err="1"/>
              <a:t>middleware</a:t>
            </a:r>
            <a:r>
              <a:rPr lang="hu-HU" dirty="0"/>
              <a:t>-ek integrációját.</a:t>
            </a:r>
          </a:p>
          <a:p>
            <a:endParaRPr lang="hu-HU" dirty="0"/>
          </a:p>
          <a:p>
            <a:r>
              <a:rPr lang="hu-HU" b="1" dirty="0"/>
              <a:t>-Adatbázis (</a:t>
            </a:r>
            <a:r>
              <a:rPr lang="hu-HU" b="1" dirty="0" err="1"/>
              <a:t>MySQL</a:t>
            </a:r>
            <a:r>
              <a:rPr lang="hu-HU" b="1" dirty="0"/>
              <a:t>):</a:t>
            </a:r>
            <a:r>
              <a:rPr lang="hu-HU" dirty="0"/>
              <a:t> </a:t>
            </a:r>
          </a:p>
          <a:p>
            <a:r>
              <a:rPr lang="hu-HU" dirty="0"/>
              <a:t>A </a:t>
            </a:r>
            <a:r>
              <a:rPr lang="hu-HU" dirty="0" err="1"/>
              <a:t>MySQL</a:t>
            </a:r>
            <a:r>
              <a:rPr lang="hu-HU" dirty="0"/>
              <a:t> stabil és megbízható adatbázis-kezelést nyújt, amely képes kezelni a nagy mennyiségű adatot és komplex lekérdezéseket. </a:t>
            </a:r>
          </a:p>
          <a:p>
            <a:r>
              <a:rPr lang="hu-HU" dirty="0"/>
              <a:t>Ez különösen fontos a dolgozatok és értékelések kezelésénél, ahol nagy adatbiztonság és gyors hozzáférés szükséges.</a:t>
            </a:r>
          </a:p>
          <a:p>
            <a:endParaRPr lang="hu-HU" dirty="0"/>
          </a:p>
          <a:p>
            <a:r>
              <a:rPr lang="hu-HU" b="1" dirty="0"/>
              <a:t>-Azonosítás (JWT):</a:t>
            </a:r>
            <a:r>
              <a:rPr lang="hu-HU" dirty="0"/>
              <a:t> </a:t>
            </a:r>
          </a:p>
          <a:p>
            <a:r>
              <a:rPr lang="hu-HU" dirty="0"/>
              <a:t>A JSON Web </a:t>
            </a:r>
            <a:r>
              <a:rPr lang="hu-HU" dirty="0" err="1"/>
              <a:t>Token</a:t>
            </a:r>
            <a:r>
              <a:rPr lang="hu-HU" dirty="0"/>
              <a:t> használatával a felhasználók hitelesítése és jogosultságkezelése biztonságosan és hatékonyan valósítható meg. </a:t>
            </a:r>
          </a:p>
          <a:p>
            <a:r>
              <a:rPr lang="hu-HU" dirty="0"/>
              <a:t>A JWT biztosítja, hogy csak az arra jogosult felhasználók férjenek hozzá az alkalmazás érzékeny részeihez, növelve ezzel az egész rendszer biztonságát.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7474F-8F4B-4103-9F7F-CAF03A180CCE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6784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Montserrat Light" panose="00000400000000000000" pitchFamily="2" charset="0"/>
                <a:cs typeface="Segoe UI" panose="020B0502040204020203" pitchFamily="34" charset="0"/>
              </a:rPr>
              <a:t>Előnyei és hátrányai</a:t>
            </a:r>
            <a:endParaRPr lang="hu-HU" b="1" dirty="0"/>
          </a:p>
          <a:p>
            <a:endParaRPr lang="hu-HU" dirty="0">
              <a:solidFill>
                <a:schemeClr val="bg1"/>
              </a:solidFill>
              <a:latin typeface="Montserrat Light" panose="00000400000000000000" pitchFamily="2" charset="0"/>
              <a:cs typeface="Segoe UI" panose="020B0502040204020203" pitchFamily="34" charset="0"/>
            </a:endParaRPr>
          </a:p>
          <a:p>
            <a:r>
              <a:rPr lang="hu-HU" dirty="0">
                <a:solidFill>
                  <a:schemeClr val="bg1"/>
                </a:solidFill>
                <a:latin typeface="Montserrat Light" panose="00000400000000000000" pitchFamily="2" charset="0"/>
                <a:cs typeface="Segoe UI" panose="020B0502040204020203" pitchFamily="34" charset="0"/>
              </a:rPr>
              <a:t>Előnyei</a:t>
            </a:r>
            <a:endParaRPr lang="hu-HU" b="1" dirty="0"/>
          </a:p>
          <a:p>
            <a:r>
              <a:rPr lang="hu-HU" b="1" dirty="0"/>
              <a:t>Egyszerű kivitelezés:</a:t>
            </a: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A React.js komponens alapú felépítése lehetővé teszi a moduláris és könnyen karbantartható kód írását.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Az Express.js minimalista keretrendszere pedig gyors beállítást és könnyű konfigurálhatóságot biztosít, így a fejlesztés gyorsabb és hatékonyabb lehet.</a:t>
            </a:r>
          </a:p>
          <a:p>
            <a:pPr>
              <a:buFont typeface="Arial" panose="020B0604020202020204" pitchFamily="34" charset="0"/>
              <a:buChar char="•"/>
            </a:pPr>
            <a:endParaRPr lang="hu-HU" dirty="0"/>
          </a:p>
          <a:p>
            <a:r>
              <a:rPr lang="hu-HU" b="1" dirty="0"/>
              <a:t>Rugalmas működés:</a:t>
            </a: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A React.js </a:t>
            </a:r>
            <a:r>
              <a:rPr lang="hu-HU" dirty="0" err="1"/>
              <a:t>Virtual</a:t>
            </a:r>
            <a:r>
              <a:rPr lang="hu-HU" dirty="0"/>
              <a:t> DOM technológiája gyors és hatékony frissítéseket tesz lehetővé, ami zökkenőmentes felhasználói élményt biztosít.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Ez különösen fontos a dinamikus és interaktív webalkalmazások esetében.</a:t>
            </a:r>
          </a:p>
          <a:p>
            <a:pPr>
              <a:buFont typeface="Arial" panose="020B0604020202020204" pitchFamily="34" charset="0"/>
              <a:buNone/>
            </a:pPr>
            <a:endParaRPr lang="hu-HU" dirty="0"/>
          </a:p>
          <a:p>
            <a:pPr>
              <a:buFont typeface="Arial" panose="020B0604020202020204" pitchFamily="34" charset="0"/>
              <a:buNone/>
            </a:pPr>
            <a:r>
              <a:rPr lang="hu-HU" dirty="0"/>
              <a:t>Hátrányai</a:t>
            </a:r>
          </a:p>
          <a:p>
            <a:r>
              <a:rPr lang="hu-HU" b="1" dirty="0"/>
              <a:t>Magas szintű szakértelem:</a:t>
            </a: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Bár a modern webes technológiák, mint a React.js és a Node.js, nagy teljesítményt és rugalmasságot kínálnak, megkövetelik a fejlesztőktől a mélyebb technikai ismeretek elsajátítását.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Ez kezdetben nagyobb időbefektetést igényelt a tanulásra és a gyakorlásra.</a:t>
            </a:r>
          </a:p>
          <a:p>
            <a:pPr>
              <a:buFont typeface="Arial" panose="020B0604020202020204" pitchFamily="34" charset="0"/>
              <a:buNone/>
            </a:pPr>
            <a:endParaRPr lang="hu-HU" dirty="0"/>
          </a:p>
          <a:p>
            <a:r>
              <a:rPr lang="hu-HU" b="1" dirty="0"/>
              <a:t>Teljesítménybéli korlátozások:</a:t>
            </a: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A relációs adatbázisok, mint a </a:t>
            </a:r>
            <a:r>
              <a:rPr lang="hu-HU" dirty="0" err="1"/>
              <a:t>MySQL</a:t>
            </a:r>
            <a:r>
              <a:rPr lang="hu-HU" dirty="0"/>
              <a:t>, merev struktúrájuk miatt néha korlátozhatják a teljesítményt, különösen ha az adatok dinamikusan változnak.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Ezzel szemben a </a:t>
            </a:r>
            <a:r>
              <a:rPr lang="hu-HU" dirty="0" err="1"/>
              <a:t>NoSQL</a:t>
            </a:r>
            <a:r>
              <a:rPr lang="hu-HU" dirty="0"/>
              <a:t> adatbázisok rugalmasabbak lehetnek bizonyos alkalmazási területeken. Példa: </a:t>
            </a:r>
            <a:r>
              <a:rPr lang="hu-HU" dirty="0" err="1"/>
              <a:t>MongoDB</a:t>
            </a:r>
            <a:r>
              <a:rPr lang="hu-HU" dirty="0"/>
              <a:t>, </a:t>
            </a:r>
            <a:r>
              <a:rPr lang="hu-HU" dirty="0" err="1"/>
              <a:t>CouchDB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7474F-8F4B-4103-9F7F-CAF03A180CCE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00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Lohit Hindi"/>
              </a:rPr>
              <a:t>-</a:t>
            </a:r>
            <a:r>
              <a:rPr lang="hu-HU" sz="6000" b="1" dirty="0">
                <a:solidFill>
                  <a:schemeClr val="bg1"/>
                </a:solidFill>
                <a:latin typeface="Montserrat Light" panose="00000400000000000000" pitchFamily="2" charset="0"/>
                <a:cs typeface="Segoe UI" panose="020B0502040204020203" pitchFamily="34" charset="0"/>
              </a:rPr>
              <a:t>Adatbázis</a:t>
            </a:r>
            <a:r>
              <a:rPr lang="hu-HU" sz="6000" dirty="0">
                <a:solidFill>
                  <a:schemeClr val="bg1"/>
                </a:solidFill>
                <a:latin typeface="Montserrat Light" panose="00000400000000000000" pitchFamily="2" charset="0"/>
                <a:cs typeface="Segoe UI" panose="020B0502040204020203" pitchFamily="34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Lohit Hindi"/>
              </a:rPr>
              <a:t>Az alkalmazáshoz tartozó adatok tárolására </a:t>
            </a:r>
            <a:r>
              <a:rPr lang="hu-HU" sz="1800" kern="50" dirty="0" err="1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Lohit Hindi"/>
              </a:rPr>
              <a:t>SpaceTeszt_db</a:t>
            </a:r>
            <a:r>
              <a:rPr lang="hu-HU" sz="180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Lohit Hindi"/>
              </a:rPr>
              <a:t> nevű adatbázis nyújt lehetőséget.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Lohit Hindi"/>
              </a:rPr>
              <a:t>Az adatbázisnak a lokális szerveren kell futnia jelszó nélkül.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Lohit Hindi"/>
              </a:rPr>
              <a:t>Jelenleg az adatbázis 9 darab táblából és közöttük 11 kapcsolatból áll.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Lohit Hindi"/>
              </a:rPr>
              <a:t>Továbbá alapból tartalmaz adatokat, amelyek szükségesek a működéséhez teszteléséhez. </a:t>
            </a:r>
            <a:endParaRPr lang="hu-HU" sz="1800" kern="5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WenQuanYi Zen Hei"/>
              <a:cs typeface="Lohit Hindi"/>
            </a:endParaRPr>
          </a:p>
          <a:p>
            <a:endParaRPr lang="hu-HU" dirty="0"/>
          </a:p>
          <a:p>
            <a:pPr marL="1143000" lvl="2" indent="-228600">
              <a:lnSpc>
                <a:spcPct val="150000"/>
              </a:lnSpc>
              <a:spcBef>
                <a:spcPts val="285"/>
              </a:spcBef>
              <a:spcAft>
                <a:spcPts val="500"/>
              </a:spcAft>
              <a:buFont typeface="+mj-lt"/>
              <a:buAutoNum type="arabicPeriod"/>
            </a:pPr>
            <a:r>
              <a:rPr lang="hu-HU" sz="1400" b="1" kern="50" dirty="0" err="1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Arial" panose="020B0604020202020204" pitchFamily="34" charset="0"/>
              </a:rPr>
              <a:t>users</a:t>
            </a:r>
            <a:r>
              <a:rPr lang="hu-HU" sz="1400" b="1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Arial" panose="020B0604020202020204" pitchFamily="34" charset="0"/>
              </a:rPr>
              <a:t> tábla </a:t>
            </a:r>
            <a:endParaRPr lang="hu-HU" sz="1400" b="1" kern="50" dirty="0">
              <a:solidFill>
                <a:srgbClr val="00000A"/>
              </a:solidFill>
              <a:effectLst/>
              <a:latin typeface="Arial" panose="020B0604020202020204" pitchFamily="34" charset="0"/>
              <a:ea typeface="WenQuanYi Zen Hei"/>
              <a:cs typeface="Lohit Hindi"/>
            </a:endParaRPr>
          </a:p>
          <a:p>
            <a:pPr marL="425450" algn="just">
              <a:lnSpc>
                <a:spcPct val="150000"/>
              </a:lnSpc>
            </a:pPr>
            <a:r>
              <a:rPr lang="hu-HU" sz="1200" kern="50" dirty="0">
                <a:solidFill>
                  <a:srgbClr val="00000A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➔</a:t>
            </a:r>
            <a:r>
              <a:rPr lang="hu-HU" sz="120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Lohit Hindi"/>
              </a:rPr>
              <a:t> </a:t>
            </a:r>
            <a:r>
              <a:rPr lang="hu-HU" sz="120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Lohit Hindi"/>
              </a:rPr>
              <a:t>A felhasználók tárolására szolgáló tábla.  </a:t>
            </a:r>
            <a:endParaRPr lang="hu-HU" sz="1200" kern="5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WenQuanYi Zen Hei"/>
              <a:cs typeface="Lohit Hindi"/>
            </a:endParaRPr>
          </a:p>
          <a:p>
            <a:endParaRPr lang="hu-HU" dirty="0"/>
          </a:p>
          <a:p>
            <a:pPr marL="1143000" lvl="2" indent="-228600">
              <a:lnSpc>
                <a:spcPct val="150000"/>
              </a:lnSpc>
              <a:spcBef>
                <a:spcPts val="285"/>
              </a:spcBef>
              <a:spcAft>
                <a:spcPts val="500"/>
              </a:spcAft>
              <a:buFont typeface="+mj-lt"/>
              <a:buAutoNum type="arabicPeriod"/>
            </a:pPr>
            <a:r>
              <a:rPr lang="hu-HU" sz="1400" b="1" kern="50" dirty="0" err="1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Arial" panose="020B0604020202020204" pitchFamily="34" charset="0"/>
              </a:rPr>
              <a:t>role</a:t>
            </a:r>
            <a:r>
              <a:rPr lang="hu-HU" sz="1400" b="1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Arial" panose="020B0604020202020204" pitchFamily="34" charset="0"/>
              </a:rPr>
              <a:t> tábla </a:t>
            </a:r>
            <a:endParaRPr lang="hu-HU" sz="1400" b="1" kern="50" dirty="0">
              <a:solidFill>
                <a:srgbClr val="00000A"/>
              </a:solidFill>
              <a:effectLst/>
              <a:latin typeface="Arial" panose="020B0604020202020204" pitchFamily="34" charset="0"/>
              <a:ea typeface="WenQuanYi Zen Hei"/>
              <a:cs typeface="Lohit Hindi"/>
            </a:endParaRPr>
          </a:p>
          <a:p>
            <a:pPr marL="647700" indent="-228600" algn="just">
              <a:lnSpc>
                <a:spcPct val="150000"/>
              </a:lnSpc>
            </a:pPr>
            <a:r>
              <a:rPr lang="hu-HU" sz="1200" kern="50" dirty="0">
                <a:solidFill>
                  <a:srgbClr val="00000A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➔</a:t>
            </a:r>
            <a:r>
              <a:rPr lang="hu-HU" sz="120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Lohit Hindi"/>
              </a:rPr>
              <a:t> </a:t>
            </a:r>
            <a:r>
              <a:rPr lang="hu-HU" sz="120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Lohit Hindi"/>
              </a:rPr>
              <a:t>Ez a tábla segít elkülöníteni a jogosultságokat a felhasználók között. Jelenleg ez az </a:t>
            </a:r>
            <a:r>
              <a:rPr lang="hu-HU" sz="1200" kern="50" dirty="0" err="1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Lohit Hindi"/>
              </a:rPr>
              <a:t>admin</a:t>
            </a:r>
            <a:r>
              <a:rPr lang="hu-HU" sz="120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Lohit Hindi"/>
              </a:rPr>
              <a:t>, tanár és a diák. </a:t>
            </a:r>
            <a:endParaRPr lang="hu-HU" sz="1200" kern="5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WenQuanYi Zen Hei"/>
              <a:cs typeface="Lohit Hindi"/>
            </a:endParaRPr>
          </a:p>
          <a:p>
            <a:endParaRPr lang="hu-HU" dirty="0"/>
          </a:p>
          <a:p>
            <a:pPr marL="1143000" lvl="2" indent="-228600">
              <a:lnSpc>
                <a:spcPct val="150000"/>
              </a:lnSpc>
              <a:spcBef>
                <a:spcPts val="285"/>
              </a:spcBef>
              <a:spcAft>
                <a:spcPts val="500"/>
              </a:spcAft>
              <a:buFont typeface="+mj-lt"/>
              <a:buAutoNum type="arabicPeriod"/>
            </a:pPr>
            <a:r>
              <a:rPr lang="hu-HU" sz="1400" b="1" kern="50" dirty="0" err="1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Arial" panose="020B0604020202020204" pitchFamily="34" charset="0"/>
              </a:rPr>
              <a:t>class</a:t>
            </a:r>
            <a:r>
              <a:rPr lang="hu-HU" sz="1400" b="1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Arial" panose="020B0604020202020204" pitchFamily="34" charset="0"/>
              </a:rPr>
              <a:t> tábla </a:t>
            </a:r>
            <a:endParaRPr lang="hu-HU" sz="1400" b="1" kern="50" dirty="0">
              <a:solidFill>
                <a:srgbClr val="00000A"/>
              </a:solidFill>
              <a:effectLst/>
              <a:latin typeface="Arial" panose="020B0604020202020204" pitchFamily="34" charset="0"/>
              <a:ea typeface="WenQuanYi Zen Hei"/>
              <a:cs typeface="Lohit Hindi"/>
            </a:endParaRPr>
          </a:p>
          <a:p>
            <a:pPr marL="425450" algn="just">
              <a:lnSpc>
                <a:spcPct val="150000"/>
              </a:lnSpc>
            </a:pPr>
            <a:r>
              <a:rPr lang="hu-HU" sz="1200" kern="50" dirty="0">
                <a:solidFill>
                  <a:srgbClr val="00000A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➔</a:t>
            </a:r>
            <a:r>
              <a:rPr lang="hu-HU" sz="120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Lohit Hindi"/>
              </a:rPr>
              <a:t> </a:t>
            </a:r>
            <a:r>
              <a:rPr lang="hu-HU" sz="120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Lohit Hindi"/>
              </a:rPr>
              <a:t>Segédtábla, itt tárolja a program az osztályokat </a:t>
            </a:r>
            <a:endParaRPr lang="hu-HU" sz="1200" kern="5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WenQuanYi Zen Hei"/>
              <a:cs typeface="Lohit Hindi"/>
            </a:endParaRPr>
          </a:p>
          <a:p>
            <a:endParaRPr lang="hu-HU" dirty="0"/>
          </a:p>
          <a:p>
            <a:pPr marL="1143000" lvl="2" indent="-228600">
              <a:lnSpc>
                <a:spcPct val="150000"/>
              </a:lnSpc>
              <a:spcBef>
                <a:spcPts val="285"/>
              </a:spcBef>
              <a:spcAft>
                <a:spcPts val="500"/>
              </a:spcAft>
              <a:buFont typeface="+mj-lt"/>
              <a:buAutoNum type="arabicPeriod"/>
            </a:pPr>
            <a:r>
              <a:rPr lang="hu-HU" sz="1400" b="1" kern="50" dirty="0" err="1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Arial" panose="020B0604020202020204" pitchFamily="34" charset="0"/>
              </a:rPr>
              <a:t>tests</a:t>
            </a:r>
            <a:r>
              <a:rPr lang="hu-HU" sz="1400" b="1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Arial" panose="020B0604020202020204" pitchFamily="34" charset="0"/>
              </a:rPr>
              <a:t> tábla </a:t>
            </a:r>
            <a:endParaRPr lang="hu-HU" sz="1400" b="1" kern="50" dirty="0">
              <a:solidFill>
                <a:srgbClr val="00000A"/>
              </a:solidFill>
              <a:effectLst/>
              <a:latin typeface="Arial" panose="020B0604020202020204" pitchFamily="34" charset="0"/>
              <a:ea typeface="WenQuanYi Zen Hei"/>
              <a:cs typeface="Lohit Hindi"/>
            </a:endParaRPr>
          </a:p>
          <a:p>
            <a:pPr marL="425450" algn="just">
              <a:lnSpc>
                <a:spcPct val="150000"/>
              </a:lnSpc>
            </a:pPr>
            <a:r>
              <a:rPr lang="hu-HU" sz="1200" kern="50" dirty="0">
                <a:solidFill>
                  <a:srgbClr val="00000A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➔</a:t>
            </a:r>
            <a:r>
              <a:rPr lang="hu-HU" sz="120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Lohit Hindi"/>
              </a:rPr>
              <a:t> </a:t>
            </a:r>
            <a:r>
              <a:rPr lang="hu-HU" sz="120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Lohit Hindi"/>
              </a:rPr>
              <a:t>A kiadott dolgozatok mentésére szolgáló tábla. </a:t>
            </a:r>
            <a:endParaRPr lang="hu-HU" sz="1200" kern="5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WenQuanYi Zen Hei"/>
              <a:cs typeface="Lohit Hindi"/>
            </a:endParaRPr>
          </a:p>
          <a:p>
            <a:endParaRPr lang="hu-HU" dirty="0"/>
          </a:p>
          <a:p>
            <a:pPr marL="1143000" lvl="2" indent="-228600">
              <a:lnSpc>
                <a:spcPct val="150000"/>
              </a:lnSpc>
              <a:spcBef>
                <a:spcPts val="285"/>
              </a:spcBef>
              <a:spcAft>
                <a:spcPts val="500"/>
              </a:spcAft>
              <a:buFont typeface="+mj-lt"/>
              <a:buAutoNum type="arabicPeriod"/>
            </a:pPr>
            <a:r>
              <a:rPr lang="hu-HU" sz="1400" b="1" kern="50" dirty="0" err="1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Arial" panose="020B0604020202020204" pitchFamily="34" charset="0"/>
              </a:rPr>
              <a:t>tasks</a:t>
            </a:r>
            <a:r>
              <a:rPr lang="hu-HU" sz="1400" b="1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Arial" panose="020B0604020202020204" pitchFamily="34" charset="0"/>
              </a:rPr>
              <a:t> tábla </a:t>
            </a:r>
            <a:endParaRPr lang="hu-HU" sz="1400" b="1" kern="50" dirty="0">
              <a:solidFill>
                <a:srgbClr val="00000A"/>
              </a:solidFill>
              <a:effectLst/>
              <a:latin typeface="Arial" panose="020B0604020202020204" pitchFamily="34" charset="0"/>
              <a:ea typeface="WenQuanYi Zen Hei"/>
              <a:cs typeface="Lohit Hindi"/>
            </a:endParaRPr>
          </a:p>
          <a:p>
            <a:pPr marL="6350" marR="413385" indent="443865" algn="just">
              <a:lnSpc>
                <a:spcPct val="150000"/>
              </a:lnSpc>
              <a:spcAft>
                <a:spcPts val="0"/>
              </a:spcAft>
            </a:pPr>
            <a:r>
              <a:rPr lang="hu-HU" sz="1200" kern="50" dirty="0">
                <a:solidFill>
                  <a:srgbClr val="00000A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➔</a:t>
            </a:r>
            <a:r>
              <a:rPr lang="hu-HU" sz="120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Lohit Hindi"/>
              </a:rPr>
              <a:t> </a:t>
            </a:r>
            <a:r>
              <a:rPr lang="hu-HU" sz="120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Lohit Hindi"/>
              </a:rPr>
              <a:t>Minden dolgozatnak vannak kérdései, ezek tárolását teszi lehetővé. </a:t>
            </a:r>
            <a:endParaRPr lang="hu-HU" sz="1200" kern="5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WenQuanYi Zen Hei"/>
              <a:cs typeface="Lohit Hindi"/>
            </a:endParaRPr>
          </a:p>
          <a:p>
            <a:endParaRPr lang="hu-HU" dirty="0"/>
          </a:p>
          <a:p>
            <a:pPr marL="1143000" lvl="2" indent="-228600">
              <a:lnSpc>
                <a:spcPct val="150000"/>
              </a:lnSpc>
              <a:spcBef>
                <a:spcPts val="285"/>
              </a:spcBef>
              <a:spcAft>
                <a:spcPts val="500"/>
              </a:spcAft>
              <a:buFont typeface="+mj-lt"/>
              <a:buAutoNum type="arabicPeriod"/>
            </a:pPr>
            <a:r>
              <a:rPr lang="hu-HU" sz="1400" b="1" kern="50" dirty="0" err="1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Arial" panose="020B0604020202020204" pitchFamily="34" charset="0"/>
              </a:rPr>
              <a:t>task_types</a:t>
            </a:r>
            <a:r>
              <a:rPr lang="hu-HU" sz="1400" b="1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Arial" panose="020B0604020202020204" pitchFamily="34" charset="0"/>
              </a:rPr>
              <a:t> tábla </a:t>
            </a:r>
            <a:endParaRPr lang="hu-HU" sz="1400" b="1" kern="50" dirty="0">
              <a:solidFill>
                <a:srgbClr val="00000A"/>
              </a:solidFill>
              <a:effectLst/>
              <a:latin typeface="Arial" panose="020B0604020202020204" pitchFamily="34" charset="0"/>
              <a:ea typeface="WenQuanYi Zen Hei"/>
              <a:cs typeface="Lohit Hindi"/>
            </a:endParaRPr>
          </a:p>
          <a:p>
            <a:pPr marL="425450" algn="just">
              <a:lnSpc>
                <a:spcPct val="150000"/>
              </a:lnSpc>
            </a:pPr>
            <a:r>
              <a:rPr lang="hu-HU" sz="1200" kern="50" dirty="0">
                <a:solidFill>
                  <a:srgbClr val="00000A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➔</a:t>
            </a:r>
            <a:r>
              <a:rPr lang="hu-HU" sz="120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Lohit Hindi"/>
              </a:rPr>
              <a:t> </a:t>
            </a:r>
            <a:r>
              <a:rPr lang="hu-HU" sz="120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Lohit Hindi"/>
              </a:rPr>
              <a:t>Segédtábla a kérdéstípusok tárolására. </a:t>
            </a:r>
          </a:p>
          <a:p>
            <a:pPr marL="425450" algn="just">
              <a:lnSpc>
                <a:spcPct val="150000"/>
              </a:lnSpc>
            </a:pPr>
            <a:endParaRPr lang="hu-HU" sz="1200" kern="50" dirty="0">
              <a:solidFill>
                <a:srgbClr val="00000A"/>
              </a:solidFill>
              <a:effectLst/>
              <a:latin typeface="Arial" panose="020B0604020202020204" pitchFamily="34" charset="0"/>
              <a:ea typeface="WenQuanYi Zen Hei"/>
              <a:cs typeface="Lohit Hindi"/>
            </a:endParaRPr>
          </a:p>
          <a:p>
            <a:pPr marL="1143000" lvl="2" indent="-228600">
              <a:lnSpc>
                <a:spcPct val="150000"/>
              </a:lnSpc>
              <a:spcBef>
                <a:spcPts val="285"/>
              </a:spcBef>
              <a:spcAft>
                <a:spcPts val="500"/>
              </a:spcAft>
              <a:buFont typeface="+mj-lt"/>
              <a:buAutoNum type="arabicPeriod"/>
            </a:pPr>
            <a:r>
              <a:rPr lang="hu-HU" sz="1400" b="1" kern="50" dirty="0" err="1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Arial" panose="020B0604020202020204" pitchFamily="34" charset="0"/>
              </a:rPr>
              <a:t>answers</a:t>
            </a:r>
            <a:r>
              <a:rPr lang="hu-HU" sz="1400" b="1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Arial" panose="020B0604020202020204" pitchFamily="34" charset="0"/>
              </a:rPr>
              <a:t> tábla </a:t>
            </a:r>
            <a:endParaRPr lang="hu-HU" sz="1400" b="1" kern="50" dirty="0">
              <a:solidFill>
                <a:srgbClr val="00000A"/>
              </a:solidFill>
              <a:effectLst/>
              <a:latin typeface="Arial" panose="020B0604020202020204" pitchFamily="34" charset="0"/>
              <a:ea typeface="WenQuanYi Zen Hei"/>
              <a:cs typeface="Lohit Hindi"/>
            </a:endParaRPr>
          </a:p>
          <a:p>
            <a:pPr marL="425450" algn="just">
              <a:lnSpc>
                <a:spcPct val="150000"/>
              </a:lnSpc>
            </a:pPr>
            <a:r>
              <a:rPr lang="hu-HU" sz="1200" kern="50" dirty="0">
                <a:solidFill>
                  <a:srgbClr val="00000A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➔</a:t>
            </a:r>
            <a:r>
              <a:rPr lang="hu-HU" sz="120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Lohit Hindi"/>
              </a:rPr>
              <a:t> </a:t>
            </a:r>
            <a:r>
              <a:rPr lang="hu-HU" sz="120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Lohit Hindi"/>
              </a:rPr>
              <a:t>A kérdésekhez tartozó válaszlehetőségeket tárolja. </a:t>
            </a:r>
          </a:p>
          <a:p>
            <a:pPr marL="425450" algn="just">
              <a:lnSpc>
                <a:spcPct val="150000"/>
              </a:lnSpc>
            </a:pPr>
            <a:endParaRPr lang="hu-HU" sz="1200" kern="50" dirty="0">
              <a:solidFill>
                <a:srgbClr val="00000A"/>
              </a:solidFill>
              <a:effectLst/>
              <a:latin typeface="Arial" panose="020B0604020202020204" pitchFamily="34" charset="0"/>
              <a:ea typeface="WenQuanYi Zen Hei"/>
              <a:cs typeface="Lohit Hindi"/>
            </a:endParaRPr>
          </a:p>
          <a:p>
            <a:pPr marL="1143000" lvl="2" indent="-228600">
              <a:lnSpc>
                <a:spcPct val="150000"/>
              </a:lnSpc>
              <a:spcBef>
                <a:spcPts val="285"/>
              </a:spcBef>
              <a:spcAft>
                <a:spcPts val="500"/>
              </a:spcAft>
              <a:buFont typeface="+mj-lt"/>
              <a:buAutoNum type="arabicPeriod"/>
            </a:pPr>
            <a:r>
              <a:rPr lang="hu-HU" sz="1400" b="1" kern="50" dirty="0" err="1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Arial" panose="020B0604020202020204" pitchFamily="34" charset="0"/>
              </a:rPr>
              <a:t>usertests</a:t>
            </a:r>
            <a:r>
              <a:rPr lang="hu-HU" sz="1400" b="1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Arial" panose="020B0604020202020204" pitchFamily="34" charset="0"/>
              </a:rPr>
              <a:t> tábla </a:t>
            </a:r>
            <a:endParaRPr lang="hu-HU" sz="1400" b="1" kern="50" dirty="0">
              <a:solidFill>
                <a:srgbClr val="00000A"/>
              </a:solidFill>
              <a:effectLst/>
              <a:latin typeface="Arial" panose="020B0604020202020204" pitchFamily="34" charset="0"/>
              <a:ea typeface="WenQuanYi Zen Hei"/>
              <a:cs typeface="Lohit Hindi"/>
            </a:endParaRPr>
          </a:p>
          <a:p>
            <a:pPr marL="647700" indent="-228600" algn="just">
              <a:lnSpc>
                <a:spcPct val="150000"/>
              </a:lnSpc>
            </a:pPr>
            <a:r>
              <a:rPr lang="hu-HU" sz="1200" kern="50" dirty="0">
                <a:solidFill>
                  <a:srgbClr val="00000A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➔</a:t>
            </a:r>
            <a:r>
              <a:rPr lang="hu-HU" sz="120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Lohit Hindi"/>
              </a:rPr>
              <a:t> </a:t>
            </a:r>
            <a:r>
              <a:rPr lang="hu-HU" sz="120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Lohit Hindi"/>
              </a:rPr>
              <a:t>Ez a tábla kapcsolja össze a dolgozatokat a diákokkal, hogy kinek melyikeket kell megírnia, illetve tárolja megírás után az eredményt. </a:t>
            </a:r>
          </a:p>
          <a:p>
            <a:pPr marL="647700" indent="-228600" algn="just">
              <a:lnSpc>
                <a:spcPct val="150000"/>
              </a:lnSpc>
            </a:pPr>
            <a:endParaRPr lang="hu-HU" sz="1200" kern="50" dirty="0">
              <a:solidFill>
                <a:srgbClr val="00000A"/>
              </a:solidFill>
              <a:effectLst/>
              <a:latin typeface="Arial" panose="020B0604020202020204" pitchFamily="34" charset="0"/>
              <a:ea typeface="WenQuanYi Zen Hei"/>
              <a:cs typeface="Lohit Hindi"/>
            </a:endParaRPr>
          </a:p>
          <a:p>
            <a:pPr marL="1143000" lvl="2" indent="-228600">
              <a:lnSpc>
                <a:spcPct val="150000"/>
              </a:lnSpc>
              <a:spcBef>
                <a:spcPts val="285"/>
              </a:spcBef>
              <a:spcAft>
                <a:spcPts val="500"/>
              </a:spcAft>
              <a:buFont typeface="+mj-lt"/>
              <a:buAutoNum type="arabicPeriod"/>
            </a:pPr>
            <a:r>
              <a:rPr lang="hu-HU" sz="1400" b="1" kern="50" dirty="0" err="1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Arial" panose="020B0604020202020204" pitchFamily="34" charset="0"/>
              </a:rPr>
              <a:t>useranswer</a:t>
            </a:r>
            <a:r>
              <a:rPr lang="hu-HU" sz="1400" b="1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Arial" panose="020B0604020202020204" pitchFamily="34" charset="0"/>
              </a:rPr>
              <a:t> tábla </a:t>
            </a:r>
            <a:endParaRPr lang="hu-HU" sz="1400" b="1" kern="50" dirty="0">
              <a:solidFill>
                <a:srgbClr val="00000A"/>
              </a:solidFill>
              <a:effectLst/>
              <a:latin typeface="Arial" panose="020B0604020202020204" pitchFamily="34" charset="0"/>
              <a:ea typeface="WenQuanYi Zen Hei"/>
              <a:cs typeface="Lohit Hindi"/>
            </a:endParaRPr>
          </a:p>
          <a:p>
            <a:pPr marL="425450" algn="just">
              <a:lnSpc>
                <a:spcPct val="150000"/>
              </a:lnSpc>
            </a:pPr>
            <a:r>
              <a:rPr lang="hu-HU" sz="1200" kern="50" dirty="0">
                <a:solidFill>
                  <a:srgbClr val="00000A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➔</a:t>
            </a:r>
            <a:r>
              <a:rPr lang="hu-HU" sz="120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Lohit Hindi"/>
              </a:rPr>
              <a:t> </a:t>
            </a:r>
            <a:r>
              <a:rPr lang="hu-HU" sz="120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Lohit Hindi"/>
              </a:rPr>
              <a:t>Ebben a táblában a diákok válaszai kerülnek mentésre. </a:t>
            </a:r>
            <a:endParaRPr lang="hu-HU" sz="1200" kern="5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WenQuanYi Zen Hei"/>
              <a:cs typeface="Lohit Hindi"/>
            </a:endParaRPr>
          </a:p>
          <a:p>
            <a:pPr marL="647700" indent="-228600" algn="just">
              <a:lnSpc>
                <a:spcPct val="150000"/>
              </a:lnSpc>
            </a:pPr>
            <a:endParaRPr lang="hu-HU" sz="1200" kern="5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WenQuanYi Zen Hei"/>
              <a:cs typeface="Lohit Hindi"/>
            </a:endParaRPr>
          </a:p>
          <a:p>
            <a:pPr marL="425450" algn="just">
              <a:lnSpc>
                <a:spcPct val="150000"/>
              </a:lnSpc>
            </a:pPr>
            <a:endParaRPr lang="hu-HU" sz="1200" kern="5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WenQuanYi Zen Hei"/>
              <a:cs typeface="Lohit Hindi"/>
            </a:endParaRPr>
          </a:p>
          <a:p>
            <a:pPr marL="425450" algn="just">
              <a:lnSpc>
                <a:spcPct val="150000"/>
              </a:lnSpc>
            </a:pPr>
            <a:endParaRPr lang="hu-HU" sz="1200" kern="5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WenQuanYi Zen Hei"/>
              <a:cs typeface="Lohit Hindi"/>
            </a:endParaRP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7474F-8F4B-4103-9F7F-CAF03A180CCE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2339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solidFill>
                  <a:schemeClr val="bg1"/>
                </a:solidFill>
                <a:latin typeface="Montserrat Light" panose="00000400000000000000" pitchFamily="2" charset="0"/>
                <a:cs typeface="Segoe UI" panose="020B0502040204020203" pitchFamily="34" charset="0"/>
              </a:rPr>
              <a:t>Felhasználói felület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800" b="1" kern="50" dirty="0">
              <a:solidFill>
                <a:srgbClr val="00000A"/>
              </a:solidFill>
              <a:effectLst/>
              <a:latin typeface="Arial" panose="020B0604020202020204" pitchFamily="34" charset="0"/>
              <a:ea typeface="WenQuanYi Zen Hei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b="1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Arial" panose="020B0604020202020204" pitchFamily="34" charset="0"/>
              </a:rPr>
              <a:t>-Belépés és regisztráció: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Lohit Hindi"/>
              </a:rPr>
              <a:t>Az alkalmazásba előre létrehozott profil nélkül nem léphető be! Fiók létrehozására viszont csak az </a:t>
            </a:r>
            <a:r>
              <a:rPr lang="hu-HU" sz="1800" kern="50" dirty="0" err="1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Lohit Hindi"/>
              </a:rPr>
              <a:t>admin</a:t>
            </a:r>
            <a:r>
              <a:rPr lang="hu-HU" sz="180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Lohit Hindi"/>
              </a:rPr>
              <a:t> jogosult.</a:t>
            </a:r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Lohit Hindi"/>
              </a:rPr>
              <a:t>Az adminisztrátornak lehetősége van diák vagy tanár profilok létrehozására az adatbázisban.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Lohit Hindi"/>
              </a:rPr>
              <a:t>A regisztrációhoz szükség van a diák vagy tanár adataira, mint például teljes név, ami a felhasználóneve lesz, jelszó és e-mail cím.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Lohit Hindi"/>
              </a:rPr>
              <a:t>Az adminisztrátor hozzáadja ezeket az adatokat a rendszerhez.</a:t>
            </a:r>
            <a:endParaRPr lang="hu-HU" sz="1800" kern="5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WenQuanYi Zen Hei"/>
              <a:cs typeface="Lohit Hindi"/>
            </a:endParaRPr>
          </a:p>
          <a:p>
            <a:endParaRPr lang="hu-HU" dirty="0"/>
          </a:p>
          <a:p>
            <a:pPr algn="just">
              <a:lnSpc>
                <a:spcPct val="150000"/>
              </a:lnSpc>
            </a:pPr>
            <a:r>
              <a:rPr lang="hu-HU" sz="2800" dirty="0">
                <a:solidFill>
                  <a:schemeClr val="bg1"/>
                </a:solidFill>
                <a:latin typeface="Montserrat Light" panose="00000400000000000000" pitchFamily="2" charset="0"/>
              </a:rPr>
              <a:t>-</a:t>
            </a:r>
            <a:r>
              <a:rPr lang="hu-HU" sz="2800" b="1" dirty="0">
                <a:solidFill>
                  <a:schemeClr val="bg1"/>
                </a:solidFill>
                <a:latin typeface="Montserrat Light" panose="00000400000000000000" pitchFamily="2" charset="0"/>
              </a:rPr>
              <a:t>Főoldal:</a:t>
            </a:r>
            <a:endParaRPr lang="hu-HU" sz="1800" b="1" kern="50" dirty="0">
              <a:solidFill>
                <a:srgbClr val="00000A"/>
              </a:solidFill>
              <a:effectLst/>
              <a:latin typeface="Arial" panose="020B0604020202020204" pitchFamily="34" charset="0"/>
              <a:ea typeface="WenQuanYi Zen Hei"/>
              <a:cs typeface="Lohit Hindi"/>
            </a:endParaRPr>
          </a:p>
          <a:p>
            <a:pPr algn="just">
              <a:lnSpc>
                <a:spcPct val="150000"/>
              </a:lnSpc>
            </a:pPr>
            <a:r>
              <a:rPr lang="hu-HU" sz="180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Lohit Hindi"/>
              </a:rPr>
              <a:t>Az oldalnak két főoldala van: az egyik a tanár, a másik a diák felhasználója számára.</a:t>
            </a:r>
            <a:endParaRPr lang="hu-HU" sz="1800" kern="5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WenQuanYi Zen Hei"/>
              <a:cs typeface="Lohit Hindi"/>
            </a:endParaRPr>
          </a:p>
          <a:p>
            <a:pPr marL="190500" algn="just">
              <a:lnSpc>
                <a:spcPct val="150000"/>
              </a:lnSpc>
            </a:pPr>
            <a:r>
              <a:rPr lang="hu-HU" sz="180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Lohit Hindi"/>
              </a:rPr>
              <a:t> </a:t>
            </a:r>
            <a:endParaRPr lang="hu-HU" sz="1800" kern="5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WenQuanYi Zen Hei"/>
              <a:cs typeface="Lohit Hindi"/>
            </a:endParaRPr>
          </a:p>
          <a:p>
            <a:pPr algn="just">
              <a:lnSpc>
                <a:spcPct val="150000"/>
              </a:lnSpc>
            </a:pPr>
            <a:r>
              <a:rPr lang="hu-HU" sz="180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Lohit Hindi"/>
              </a:rPr>
              <a:t>Két fő ablak található közepén a weboldalon. </a:t>
            </a:r>
          </a:p>
          <a:p>
            <a:pPr algn="just">
              <a:lnSpc>
                <a:spcPct val="150000"/>
              </a:lnSpc>
            </a:pPr>
            <a:endParaRPr lang="hu-HU" sz="1800" kern="50" dirty="0">
              <a:solidFill>
                <a:srgbClr val="00000A"/>
              </a:solidFill>
              <a:effectLst/>
              <a:latin typeface="Arial" panose="020B0604020202020204" pitchFamily="34" charset="0"/>
              <a:ea typeface="WenQuanYi Zen Hei"/>
              <a:cs typeface="Lohit Hindi"/>
            </a:endParaRPr>
          </a:p>
          <a:p>
            <a:pPr algn="just">
              <a:lnSpc>
                <a:spcPct val="150000"/>
              </a:lnSpc>
            </a:pPr>
            <a:r>
              <a:rPr lang="hu-HU" sz="180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Lohit Hindi"/>
              </a:rPr>
              <a:t>A Diák bal oldali ablakban a tanár által összerakott tesztek között találja magát, amelyeket kitöltendők. </a:t>
            </a:r>
          </a:p>
          <a:p>
            <a:pPr algn="just">
              <a:lnSpc>
                <a:spcPct val="150000"/>
              </a:lnSpc>
            </a:pPr>
            <a:r>
              <a:rPr lang="hu-HU" sz="180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Lohit Hindi"/>
              </a:rPr>
              <a:t>A jobb oldali ablakban pedig a diák összes írt, javított és pontozott dolgozatát láthatja.</a:t>
            </a:r>
            <a:endParaRPr lang="hu-HU" sz="1800" kern="5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WenQuanYi Zen Hei"/>
              <a:cs typeface="Lohit Hindi"/>
            </a:endParaRPr>
          </a:p>
          <a:p>
            <a:pPr marL="190500" algn="just">
              <a:lnSpc>
                <a:spcPct val="150000"/>
              </a:lnSpc>
            </a:pPr>
            <a:r>
              <a:rPr lang="hu-HU" sz="180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Lohit Hindi"/>
              </a:rPr>
              <a:t> </a:t>
            </a:r>
            <a:endParaRPr lang="hu-HU" sz="1800" kern="5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WenQuanYi Zen Hei"/>
              <a:cs typeface="Lohit Hindi"/>
            </a:endParaRPr>
          </a:p>
          <a:p>
            <a:pPr algn="just">
              <a:lnSpc>
                <a:spcPct val="150000"/>
              </a:lnSpc>
            </a:pPr>
            <a:r>
              <a:rPr lang="hu-HU" sz="180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Lohit Hindi"/>
              </a:rPr>
              <a:t>A tanár oldalán hasonlóan a bal oldali ablakban a tanár a Dolgozatok létrehozásához jut, ahol össze tudja állítani a dolgozatokat, rákattintás után. </a:t>
            </a:r>
          </a:p>
          <a:p>
            <a:pPr algn="just">
              <a:lnSpc>
                <a:spcPct val="150000"/>
              </a:lnSpc>
            </a:pPr>
            <a:r>
              <a:rPr lang="hu-HU" sz="1800" kern="50" dirty="0">
                <a:solidFill>
                  <a:srgbClr val="00000A"/>
                </a:solidFill>
                <a:effectLst/>
                <a:latin typeface="Arial" panose="020B0604020202020204" pitchFamily="34" charset="0"/>
                <a:ea typeface="WenQuanYi Zen Hei"/>
                <a:cs typeface="Lohit Hindi"/>
              </a:rPr>
              <a:t>A jobb oldali ablakban pedig az eddig létrehozott dolgozatokhoz fér hozzá a tanár rákattintás után.</a:t>
            </a:r>
            <a:endParaRPr lang="hu-HU" sz="1800" kern="5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WenQuanYi Zen Hei"/>
              <a:cs typeface="Lohit Hindi"/>
            </a:endParaRP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7474F-8F4B-4103-9F7F-CAF03A180CCE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0712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A8DB90-2AAF-E68D-6F60-A9B93A825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8D47676-BE8D-60D1-2F98-8CA778596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81CB8F1-191F-7722-9514-305923AC7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E921-8537-4E39-B61A-602641A68911}" type="datetimeFigureOut">
              <a:rPr lang="hu-HU" smtClean="0"/>
              <a:t>2024. 05. 26.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AC52309-84FD-2A5F-9EAB-64AE8028E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A64522B-1CCB-13FD-ECFB-14DAAFD1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0A7-0F33-475E-AF54-08C3EE45502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888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E3488B-73AC-5028-D3D7-966BAEE8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CA2F99F-25C3-653C-83B7-3F7DF2581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E5691B1-3FAB-12F3-D747-BAD6DD65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E921-8537-4E39-B61A-602641A68911}" type="datetimeFigureOut">
              <a:rPr lang="hu-HU" smtClean="0"/>
              <a:t>2024. 05. 26.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EF92096-259F-9D26-FB1B-B4F89355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8E4B50-7CE5-1C4C-0B02-1121C8405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0A7-0F33-475E-AF54-08C3EE45502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9745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B5E8BCB-C3EE-8210-F05D-D273A7C5D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43544C3-D04B-D07A-FE8C-94840E2CE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C3C4CF6-6AAD-1270-F8A6-A28FE0ADB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E921-8537-4E39-B61A-602641A68911}" type="datetimeFigureOut">
              <a:rPr lang="hu-HU" smtClean="0"/>
              <a:t>2024. 05. 26.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5B9C017-8B9B-1F83-2E9A-61823B16E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2D9B01-C8A1-6C01-EF5C-24581CE1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0A7-0F33-475E-AF54-08C3EE45502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0140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A60752-81FD-431A-604D-23F8A2D1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94546-63D6-5AB9-174B-96668448B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FDAD1FE-5348-D63D-13F9-3D7B4D2F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E921-8537-4E39-B61A-602641A68911}" type="datetimeFigureOut">
              <a:rPr lang="hu-HU" smtClean="0"/>
              <a:t>2024. 05. 26.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E19953C-4EE2-9C4E-47AD-1E11D7A2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B6DB78F-4F42-3274-F005-50B53D14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0A7-0F33-475E-AF54-08C3EE45502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9532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6DC854-7E09-25F2-1349-E144FC567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D6B6002-991C-66A6-69E2-2D874CB85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324EFD0-54CE-BAB3-F428-56171F49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E921-8537-4E39-B61A-602641A68911}" type="datetimeFigureOut">
              <a:rPr lang="hu-HU" smtClean="0"/>
              <a:t>2024. 05. 26.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2448CAB-A78E-B7CE-BAE9-C6524623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D221143-2D57-5072-4FD6-E1EF3CC5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0A7-0F33-475E-AF54-08C3EE45502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9731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522006-6446-8BF7-B5B6-9DBB5B17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DF2B94-9711-03E8-E96C-471B8727C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CF93099-2B1B-2259-047E-3CCB3647A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8BA1BC6-743C-5343-588B-EC8F4006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E921-8537-4E39-B61A-602641A68911}" type="datetimeFigureOut">
              <a:rPr lang="hu-HU" smtClean="0"/>
              <a:t>2024. 05. 26.</a:t>
            </a:fld>
            <a:endParaRPr lang="hu-HU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CDE104C-C4A4-3636-0F49-11BA7986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F39CCDF-25D8-CF8A-EAF0-048AA042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0A7-0F33-475E-AF54-08C3EE45502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36555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E17336-4647-CD94-9099-5CCCC056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5012FE6-B7DE-22CB-92DC-4779DE0C4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3A008F0-3FE2-DFB5-5542-F6F098CFA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2438DE9-5255-F940-B7D8-3951D1E67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45ADD21-42FE-10FE-FF13-2DB5A313B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6BF31A4-225B-395F-9161-EAFF2AF5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E921-8537-4E39-B61A-602641A68911}" type="datetimeFigureOut">
              <a:rPr lang="hu-HU" smtClean="0"/>
              <a:t>2024. 05. 26.</a:t>
            </a:fld>
            <a:endParaRPr lang="hu-HU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E766141-7EE5-EF97-A459-D4B07C23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211FCDD-44F6-0475-C6C3-5BE398068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0A7-0F33-475E-AF54-08C3EE45502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61331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F22B05-709C-7AE0-EC30-FEC634C7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DE6C223-CDE5-881D-C94E-D0312A216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E921-8537-4E39-B61A-602641A68911}" type="datetimeFigureOut">
              <a:rPr lang="hu-HU" smtClean="0"/>
              <a:t>2024. 05. 26.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966113F-D355-EBE8-DAB8-EAB1ADEE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AED8315-A7AA-A4F9-9096-0EC6CFFC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0A7-0F33-475E-AF54-08C3EE45502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8700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7E35A97-6BA3-A1C3-B36E-54D44D2D3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E921-8537-4E39-B61A-602641A68911}" type="datetimeFigureOut">
              <a:rPr lang="hu-HU" smtClean="0"/>
              <a:t>2024. 05. 26.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9F4F6F1-42DD-7281-FF47-2F788927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B791932-05CC-A212-F60A-79982E6A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0A7-0F33-475E-AF54-08C3EE45502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37426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BFD7F4-BB18-C874-4C30-918480CC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3226EB-0C44-80B1-3F08-A53A79AE6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8BB5D87-2E63-503B-C691-EF867D267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F76DB86-FB4C-81DD-5309-C3777A00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E921-8537-4E39-B61A-602641A68911}" type="datetimeFigureOut">
              <a:rPr lang="hu-HU" smtClean="0"/>
              <a:t>2024. 05. 26.</a:t>
            </a:fld>
            <a:endParaRPr lang="hu-HU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A73C5C6-E870-DCF4-6827-9A48EC8AA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D53589B-165E-B812-C7E8-3BFE68FDE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0A7-0F33-475E-AF54-08C3EE45502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5658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B497C6-C118-9422-00EA-15FBE1B96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7C27494-6097-77BD-79BE-C3F19644B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7BBC752-6320-9897-1D04-3592BD3A0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B8A209C-3D0A-504A-3C2A-4228FE27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E921-8537-4E39-B61A-602641A68911}" type="datetimeFigureOut">
              <a:rPr lang="hu-HU" smtClean="0"/>
              <a:t>2024. 05. 26.</a:t>
            </a:fld>
            <a:endParaRPr lang="hu-HU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28952C8-5D97-A598-230D-9E1F02FA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A728BE6-24E2-1C97-FD55-3695A9FD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F0A7-0F33-475E-AF54-08C3EE45502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8778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4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6847D8F-5C41-067B-2DB7-B4DCDE953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701ED45-1F4A-8028-46EC-119805314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B6D526-2B87-508F-7170-EB8349166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0E921-8537-4E39-B61A-602641A68911}" type="datetimeFigureOut">
              <a:rPr lang="hu-HU" smtClean="0"/>
              <a:t>2024. 05. 26.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B7335CF-F223-88DB-7021-6B900B036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27093DC-DD94-1A6C-7523-E5134CF74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6F0A7-0F33-475E-AF54-08C3EE45502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6078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eb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Kép 13">
            <a:extLst>
              <a:ext uri="{FF2B5EF4-FFF2-40B4-BE49-F238E27FC236}">
                <a16:creationId xmlns:a16="http://schemas.microsoft.com/office/drawing/2014/main" id="{B1B2E27D-67E4-A7E0-3E04-7B3A206AC9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31"/>
                    </a14:imgEffect>
                    <a14:imgEffect>
                      <a14:brightnessContrast brigh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5" name="Tartalom helye 4">
            <a:extLst>
              <a:ext uri="{FF2B5EF4-FFF2-40B4-BE49-F238E27FC236}">
                <a16:creationId xmlns:a16="http://schemas.microsoft.com/office/drawing/2014/main" id="{8B5CD44D-BCEB-0FB2-766B-13543D170B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69774"/>
            <a:ext cx="4108623" cy="4108623"/>
          </a:xfrm>
          <a:prstGeom prst="rect">
            <a:avLst/>
          </a:prstGeom>
        </p:spPr>
      </p:pic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8211B427-065E-9528-9783-1FA6E4DCB5E0}"/>
              </a:ext>
            </a:extLst>
          </p:cNvPr>
          <p:cNvSpPr/>
          <p:nvPr/>
        </p:nvSpPr>
        <p:spPr>
          <a:xfrm>
            <a:off x="838200" y="647701"/>
            <a:ext cx="10515600" cy="5638800"/>
          </a:xfrm>
          <a:prstGeom prst="roundRect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8134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14243ABF-582F-4B95-691C-6F50D803A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46943" y="365125"/>
            <a:ext cx="8099501" cy="4119699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1827C7D9-1846-AC9E-83E7-B560D2E3ACD1}"/>
              </a:ext>
            </a:extLst>
          </p:cNvPr>
          <p:cNvSpPr/>
          <p:nvPr/>
        </p:nvSpPr>
        <p:spPr>
          <a:xfrm>
            <a:off x="446943" y="365126"/>
            <a:ext cx="8099501" cy="4119698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CCE85AC-F48D-CD6E-8F4F-948D8DE9BF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4755" y="1369150"/>
            <a:ext cx="7620001" cy="4119699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EBA8E769-9796-C622-2A02-8B15E2AF99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3421" y="2317652"/>
            <a:ext cx="8099501" cy="4334344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7482185A-C7DD-D6DA-769C-C8382734470B}"/>
              </a:ext>
            </a:extLst>
          </p:cNvPr>
          <p:cNvSpPr/>
          <p:nvPr/>
        </p:nvSpPr>
        <p:spPr>
          <a:xfrm>
            <a:off x="1393420" y="2317651"/>
            <a:ext cx="8099501" cy="4334343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5287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600D5C5E-91F8-6616-4681-35EAAB26B88D}"/>
              </a:ext>
            </a:extLst>
          </p:cNvPr>
          <p:cNvSpPr/>
          <p:nvPr/>
        </p:nvSpPr>
        <p:spPr>
          <a:xfrm>
            <a:off x="1134318" y="655447"/>
            <a:ext cx="9821764" cy="5547103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AA4D9333-A51D-CBD5-22A2-759974773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16" y="655447"/>
            <a:ext cx="9923365" cy="5547103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E3719D2-45B6-0071-1EC9-51BB212FC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3845" y="478663"/>
            <a:ext cx="2754394" cy="5932542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8153D3F-03CB-D356-76F6-6F04FD345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13702" y="446797"/>
            <a:ext cx="2754394" cy="5964402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0CD0B2AC-33E0-E965-EE7B-8DBCE966EE5C}"/>
              </a:ext>
            </a:extLst>
          </p:cNvPr>
          <p:cNvSpPr/>
          <p:nvPr/>
        </p:nvSpPr>
        <p:spPr>
          <a:xfrm>
            <a:off x="8993845" y="446796"/>
            <a:ext cx="2754394" cy="5932541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3016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A75756-F8AA-2972-3C4C-324AE274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solidFill>
                  <a:schemeClr val="bg1"/>
                </a:solidFill>
                <a:latin typeface="Montserrat Light" panose="00000400000000000000" pitchFamily="2" charset="0"/>
              </a:rPr>
              <a:t>Tesztelési Folyamat és API Ellenőrzés</a:t>
            </a:r>
            <a:endParaRPr lang="hu-HU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5F0084D-B878-FAF8-1C82-35B4899D2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025"/>
            <a:ext cx="11176000" cy="4905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u="sng" dirty="0">
                <a:solidFill>
                  <a:schemeClr val="bg1"/>
                </a:solidFill>
                <a:latin typeface="Montserrat Light" panose="00000400000000000000" pitchFamily="2" charset="0"/>
              </a:rPr>
              <a:t>Fejlesztési és Tesztelési Folyamat</a:t>
            </a:r>
            <a:r>
              <a:rPr lang="hu-HU" b="1" dirty="0">
                <a:solidFill>
                  <a:schemeClr val="bg1"/>
                </a:solidFill>
                <a:latin typeface="Montserrat Light" panose="00000400000000000000" pitchFamily="2" charset="0"/>
              </a:rPr>
              <a:t> :</a:t>
            </a:r>
            <a:endParaRPr lang="hu-HU" b="1" u="sng" dirty="0">
              <a:solidFill>
                <a:schemeClr val="bg1"/>
              </a:solidFill>
              <a:latin typeface="Montserrat Light" panose="00000400000000000000" pitchFamily="2" charset="0"/>
            </a:endParaRPr>
          </a:p>
          <a:p>
            <a:pPr marL="0" indent="0">
              <a:buNone/>
            </a:pPr>
            <a:r>
              <a:rPr lang="hu-HU" sz="2400" dirty="0">
                <a:solidFill>
                  <a:schemeClr val="bg1"/>
                </a:solidFill>
                <a:latin typeface="Montserrat Light" panose="00000400000000000000" pitchFamily="2" charset="0"/>
              </a:rPr>
              <a:t>- A kódot rendszeresen teszteltem a fejlesztés során. </a:t>
            </a:r>
          </a:p>
          <a:p>
            <a:pPr>
              <a:buFontTx/>
              <a:buChar char="-"/>
            </a:pPr>
            <a:r>
              <a:rPr lang="hu-HU" sz="2400" dirty="0">
                <a:solidFill>
                  <a:schemeClr val="bg1"/>
                </a:solidFill>
                <a:latin typeface="Montserrat Light" panose="00000400000000000000" pitchFamily="2" charset="0"/>
              </a:rPr>
              <a:t>Különböző helyzetekben teszteltem a stabilitás és funkcionalitás    biztosítása érdekében.</a:t>
            </a:r>
          </a:p>
          <a:p>
            <a:pPr>
              <a:buFont typeface="Arial" panose="020B0604020202020204" pitchFamily="34" charset="0"/>
              <a:buChar char="•"/>
            </a:pPr>
            <a:endParaRPr lang="hu-HU" sz="2400" dirty="0">
              <a:solidFill>
                <a:schemeClr val="bg1"/>
              </a:solidFill>
              <a:latin typeface="Montserrat Light" panose="00000400000000000000" pitchFamily="2" charset="0"/>
            </a:endParaRPr>
          </a:p>
          <a:p>
            <a:pPr marL="0" indent="0">
              <a:buNone/>
            </a:pPr>
            <a:r>
              <a:rPr lang="hu-HU" b="1" u="sng" dirty="0">
                <a:solidFill>
                  <a:schemeClr val="bg1"/>
                </a:solidFill>
                <a:latin typeface="Montserrat Light" panose="00000400000000000000" pitchFamily="2" charset="0"/>
              </a:rPr>
              <a:t>API Ellenőrzés</a:t>
            </a:r>
            <a:r>
              <a:rPr lang="hu-HU" b="1" dirty="0">
                <a:solidFill>
                  <a:schemeClr val="bg1"/>
                </a:solidFill>
                <a:latin typeface="Montserrat Light" panose="00000400000000000000" pitchFamily="2" charset="0"/>
              </a:rPr>
              <a:t> :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bg1"/>
                </a:solidFill>
                <a:latin typeface="Montserrat Light" panose="00000400000000000000" pitchFamily="2" charset="0"/>
              </a:rPr>
              <a:t>- API kérések ellenőrzése a terminálban konzolüzenetek segítségével.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bg1"/>
                </a:solidFill>
                <a:latin typeface="Montserrat Light" panose="00000400000000000000" pitchFamily="2" charset="0"/>
              </a:rPr>
              <a:t>- Használtam a Postmant az API hívások tesztelésére.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bg1"/>
                </a:solidFill>
                <a:latin typeface="Montserrat Light" panose="00000400000000000000" pitchFamily="2" charset="0"/>
              </a:rPr>
              <a:t>- Biztosítottam az API hívások helyes működését.</a:t>
            </a:r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0477FED2-CE2B-A034-018F-5C1BCE2384A3}"/>
              </a:ext>
            </a:extLst>
          </p:cNvPr>
          <p:cNvSpPr/>
          <p:nvPr/>
        </p:nvSpPr>
        <p:spPr>
          <a:xfrm>
            <a:off x="838200" y="591803"/>
            <a:ext cx="10314904" cy="872208"/>
          </a:xfrm>
          <a:prstGeom prst="roundRect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3234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>
            <a:extLst>
              <a:ext uri="{FF2B5EF4-FFF2-40B4-BE49-F238E27FC236}">
                <a16:creationId xmlns:a16="http://schemas.microsoft.com/office/drawing/2014/main" id="{20E1D672-CCE3-6334-B8F5-897159AB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>
                <a:solidFill>
                  <a:schemeClr val="bg1"/>
                </a:solidFill>
                <a:latin typeface="Montserrat Light" panose="00000400000000000000" pitchFamily="2" charset="0"/>
              </a:rPr>
              <a:t>Feladat Felosztás</a:t>
            </a:r>
            <a:endParaRPr lang="hu-HU" dirty="0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129E8E52-D307-5DD9-5628-B39EA3857910}"/>
              </a:ext>
            </a:extLst>
          </p:cNvPr>
          <p:cNvSpPr/>
          <p:nvPr/>
        </p:nvSpPr>
        <p:spPr>
          <a:xfrm>
            <a:off x="838200" y="591803"/>
            <a:ext cx="5040086" cy="872208"/>
          </a:xfrm>
          <a:prstGeom prst="roundRect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516384D-1455-2C79-4C4A-55E7303D8C20}"/>
              </a:ext>
            </a:extLst>
          </p:cNvPr>
          <p:cNvSpPr/>
          <p:nvPr/>
        </p:nvSpPr>
        <p:spPr>
          <a:xfrm>
            <a:off x="8837510" y="6813935"/>
            <a:ext cx="2985628" cy="348127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11E130D5-4755-489D-63F2-7EAAC72B74F9}"/>
              </a:ext>
            </a:extLst>
          </p:cNvPr>
          <p:cNvGrpSpPr/>
          <p:nvPr/>
        </p:nvGrpSpPr>
        <p:grpSpPr>
          <a:xfrm>
            <a:off x="4603186" y="2968169"/>
            <a:ext cx="2985628" cy="2762068"/>
            <a:chOff x="0" y="0"/>
            <a:chExt cx="1279723" cy="1271725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D51969E-5039-2859-145A-3956F9B1DBC2}"/>
                </a:ext>
              </a:extLst>
            </p:cNvPr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  <a:ln>
              <a:solidFill>
                <a:schemeClr val="bg1">
                  <a:lumMod val="95000"/>
                </a:schemeClr>
              </a:solidFill>
            </a:ln>
          </p:spPr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43376C42-5F51-05BB-A9AB-15462E603DC7}"/>
                </a:ext>
              </a:extLst>
            </p:cNvPr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>
                <a:latin typeface="Montserrat Light" panose="00000400000000000000" pitchFamily="2" charset="0"/>
              </a:endParaRPr>
            </a:p>
          </p:txBody>
        </p:sp>
      </p:grpSp>
      <p:grpSp>
        <p:nvGrpSpPr>
          <p:cNvPr id="28" name="Group 21">
            <a:extLst>
              <a:ext uri="{FF2B5EF4-FFF2-40B4-BE49-F238E27FC236}">
                <a16:creationId xmlns:a16="http://schemas.microsoft.com/office/drawing/2014/main" id="{82524232-8BA9-BF22-C2F4-DF2C00F8C808}"/>
              </a:ext>
            </a:extLst>
          </p:cNvPr>
          <p:cNvGrpSpPr/>
          <p:nvPr/>
        </p:nvGrpSpPr>
        <p:grpSpPr>
          <a:xfrm>
            <a:off x="5389560" y="2230069"/>
            <a:ext cx="1337176" cy="1325563"/>
            <a:chOff x="76200" y="-214498"/>
            <a:chExt cx="934638" cy="996548"/>
          </a:xfrm>
        </p:grpSpPr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8DC6FDBE-3652-2F84-7009-ABF910E20650}"/>
                </a:ext>
              </a:extLst>
            </p:cNvPr>
            <p:cNvSpPr/>
            <p:nvPr/>
          </p:nvSpPr>
          <p:spPr>
            <a:xfrm>
              <a:off x="124971" y="-214498"/>
              <a:ext cx="885867" cy="996548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30" name="TextBox 23">
              <a:extLst>
                <a:ext uri="{FF2B5EF4-FFF2-40B4-BE49-F238E27FC236}">
                  <a16:creationId xmlns:a16="http://schemas.microsoft.com/office/drawing/2014/main" id="{0E78F1C2-CA96-B99C-1BFC-0498882C6F0F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>
                <a:latin typeface="Montserrat Light" panose="00000400000000000000" pitchFamily="2" charset="0"/>
              </a:endParaRPr>
            </a:p>
          </p:txBody>
        </p:sp>
      </p:grpSp>
      <p:sp>
        <p:nvSpPr>
          <p:cNvPr id="34" name="TextBox 28">
            <a:extLst>
              <a:ext uri="{FF2B5EF4-FFF2-40B4-BE49-F238E27FC236}">
                <a16:creationId xmlns:a16="http://schemas.microsoft.com/office/drawing/2014/main" id="{591A099B-7330-2656-795B-8D6562B4A69A}"/>
              </a:ext>
            </a:extLst>
          </p:cNvPr>
          <p:cNvSpPr txBox="1"/>
          <p:nvPr/>
        </p:nvSpPr>
        <p:spPr>
          <a:xfrm>
            <a:off x="4286837" y="3734692"/>
            <a:ext cx="3542623" cy="374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3"/>
              </a:lnSpc>
            </a:pPr>
            <a:r>
              <a:rPr lang="en-US" spc="237" dirty="0" err="1">
                <a:solidFill>
                  <a:srgbClr val="FFFBFB"/>
                </a:solidFill>
                <a:latin typeface="Montserrat Light" panose="00000400000000000000" pitchFamily="2" charset="0"/>
              </a:rPr>
              <a:t>Projektvezető</a:t>
            </a:r>
            <a:endParaRPr lang="en-US" spc="237" dirty="0">
              <a:solidFill>
                <a:srgbClr val="FFFBFB"/>
              </a:solidFill>
              <a:latin typeface="Montserrat Light" panose="00000400000000000000" pitchFamily="2" charset="0"/>
            </a:endParaRPr>
          </a:p>
        </p:txBody>
      </p:sp>
      <p:grpSp>
        <p:nvGrpSpPr>
          <p:cNvPr id="44" name="Group 4">
            <a:extLst>
              <a:ext uri="{FF2B5EF4-FFF2-40B4-BE49-F238E27FC236}">
                <a16:creationId xmlns:a16="http://schemas.microsoft.com/office/drawing/2014/main" id="{B81BAAC6-A863-9FC9-94FD-D58F272C2AA3}"/>
              </a:ext>
            </a:extLst>
          </p:cNvPr>
          <p:cNvGrpSpPr/>
          <p:nvPr/>
        </p:nvGrpSpPr>
        <p:grpSpPr>
          <a:xfrm>
            <a:off x="8331269" y="2968169"/>
            <a:ext cx="2985628" cy="2762068"/>
            <a:chOff x="0" y="0"/>
            <a:chExt cx="1279723" cy="1271725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ADCBA9D0-AC46-B95C-56B5-FAEDA9215A00}"/>
                </a:ext>
              </a:extLst>
            </p:cNvPr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  <a:ln>
              <a:solidFill>
                <a:schemeClr val="bg1"/>
              </a:solidFill>
            </a:ln>
          </p:spPr>
        </p:sp>
        <p:sp>
          <p:nvSpPr>
            <p:cNvPr id="46" name="TextBox 6">
              <a:extLst>
                <a:ext uri="{FF2B5EF4-FFF2-40B4-BE49-F238E27FC236}">
                  <a16:creationId xmlns:a16="http://schemas.microsoft.com/office/drawing/2014/main" id="{D7209633-310E-97F3-4DCE-21C7CDA08E62}"/>
                </a:ext>
              </a:extLst>
            </p:cNvPr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>
                <a:latin typeface="Montserrat Light" panose="00000400000000000000" pitchFamily="2" charset="0"/>
              </a:endParaRPr>
            </a:p>
          </p:txBody>
        </p:sp>
      </p:grpSp>
      <p:grpSp>
        <p:nvGrpSpPr>
          <p:cNvPr id="47" name="Group 21">
            <a:extLst>
              <a:ext uri="{FF2B5EF4-FFF2-40B4-BE49-F238E27FC236}">
                <a16:creationId xmlns:a16="http://schemas.microsoft.com/office/drawing/2014/main" id="{B77F3CA4-663A-C227-4734-CEFAB6DB1A4B}"/>
              </a:ext>
            </a:extLst>
          </p:cNvPr>
          <p:cNvGrpSpPr/>
          <p:nvPr/>
        </p:nvGrpSpPr>
        <p:grpSpPr>
          <a:xfrm>
            <a:off x="9136817" y="2305388"/>
            <a:ext cx="1337176" cy="1325563"/>
            <a:chOff x="76200" y="-214498"/>
            <a:chExt cx="934638" cy="996548"/>
          </a:xfrm>
        </p:grpSpPr>
        <p:sp>
          <p:nvSpPr>
            <p:cNvPr id="48" name="Freeform 22">
              <a:extLst>
                <a:ext uri="{FF2B5EF4-FFF2-40B4-BE49-F238E27FC236}">
                  <a16:creationId xmlns:a16="http://schemas.microsoft.com/office/drawing/2014/main" id="{F7A4E449-3F48-F704-0650-634F7A4F59F2}"/>
                </a:ext>
              </a:extLst>
            </p:cNvPr>
            <p:cNvSpPr/>
            <p:nvPr/>
          </p:nvSpPr>
          <p:spPr>
            <a:xfrm>
              <a:off x="124971" y="-214498"/>
              <a:ext cx="885867" cy="996548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49" name="TextBox 23">
              <a:extLst>
                <a:ext uri="{FF2B5EF4-FFF2-40B4-BE49-F238E27FC236}">
                  <a16:creationId xmlns:a16="http://schemas.microsoft.com/office/drawing/2014/main" id="{64A92DB9-C118-FB8A-C180-C9CCF7C8E5B3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>
                <a:latin typeface="Montserrat Light" panose="00000400000000000000" pitchFamily="2" charset="0"/>
              </a:endParaRPr>
            </a:p>
          </p:txBody>
        </p:sp>
      </p:grpSp>
      <p:grpSp>
        <p:nvGrpSpPr>
          <p:cNvPr id="50" name="Group 4">
            <a:extLst>
              <a:ext uri="{FF2B5EF4-FFF2-40B4-BE49-F238E27FC236}">
                <a16:creationId xmlns:a16="http://schemas.microsoft.com/office/drawing/2014/main" id="{08334293-1F44-6380-F2A6-EF296D049D6D}"/>
              </a:ext>
            </a:extLst>
          </p:cNvPr>
          <p:cNvGrpSpPr/>
          <p:nvPr/>
        </p:nvGrpSpPr>
        <p:grpSpPr>
          <a:xfrm>
            <a:off x="875103" y="2968169"/>
            <a:ext cx="2985628" cy="2762068"/>
            <a:chOff x="0" y="0"/>
            <a:chExt cx="1279723" cy="1271725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DD2D499B-F5A2-0E33-0A1B-527EADEBACFE}"/>
                </a:ext>
              </a:extLst>
            </p:cNvPr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  <a:ln>
              <a:solidFill>
                <a:schemeClr val="bg1"/>
              </a:solidFill>
            </a:ln>
          </p:spPr>
          <p:txBody>
            <a:bodyPr/>
            <a:lstStyle/>
            <a:p>
              <a:endParaRPr lang="hu-HU" dirty="0"/>
            </a:p>
          </p:txBody>
        </p:sp>
        <p:sp>
          <p:nvSpPr>
            <p:cNvPr id="52" name="TextBox 6">
              <a:extLst>
                <a:ext uri="{FF2B5EF4-FFF2-40B4-BE49-F238E27FC236}">
                  <a16:creationId xmlns:a16="http://schemas.microsoft.com/office/drawing/2014/main" id="{5C0D32C3-2FA1-FA21-CB5A-6A2724A5BB2E}"/>
                </a:ext>
              </a:extLst>
            </p:cNvPr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>
                <a:latin typeface="Montserrat Light" panose="00000400000000000000" pitchFamily="2" charset="0"/>
              </a:endParaRPr>
            </a:p>
          </p:txBody>
        </p:sp>
      </p:grpSp>
      <p:grpSp>
        <p:nvGrpSpPr>
          <p:cNvPr id="53" name="Group 21">
            <a:extLst>
              <a:ext uri="{FF2B5EF4-FFF2-40B4-BE49-F238E27FC236}">
                <a16:creationId xmlns:a16="http://schemas.microsoft.com/office/drawing/2014/main" id="{20152770-6AFB-32D7-9EF7-D0C53F58E21B}"/>
              </a:ext>
            </a:extLst>
          </p:cNvPr>
          <p:cNvGrpSpPr/>
          <p:nvPr/>
        </p:nvGrpSpPr>
        <p:grpSpPr>
          <a:xfrm>
            <a:off x="1680651" y="2305388"/>
            <a:ext cx="1337176" cy="1325563"/>
            <a:chOff x="76200" y="-214498"/>
            <a:chExt cx="934638" cy="996548"/>
          </a:xfrm>
        </p:grpSpPr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FA4AB8F1-7C6C-C9EA-A44C-6C63C61F0857}"/>
                </a:ext>
              </a:extLst>
            </p:cNvPr>
            <p:cNvSpPr/>
            <p:nvPr/>
          </p:nvSpPr>
          <p:spPr>
            <a:xfrm>
              <a:off x="124971" y="-214498"/>
              <a:ext cx="885867" cy="996548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5" name="TextBox 23">
              <a:extLst>
                <a:ext uri="{FF2B5EF4-FFF2-40B4-BE49-F238E27FC236}">
                  <a16:creationId xmlns:a16="http://schemas.microsoft.com/office/drawing/2014/main" id="{D4CCD17C-BE9A-ECE8-EE70-B95B95F1797A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>
                <a:latin typeface="Montserrat Light" panose="00000400000000000000" pitchFamily="2" charset="0"/>
              </a:endParaRPr>
            </a:p>
          </p:txBody>
        </p:sp>
      </p:grpSp>
      <p:sp>
        <p:nvSpPr>
          <p:cNvPr id="31" name="Freeform 24">
            <a:extLst>
              <a:ext uri="{FF2B5EF4-FFF2-40B4-BE49-F238E27FC236}">
                <a16:creationId xmlns:a16="http://schemas.microsoft.com/office/drawing/2014/main" id="{58EEBD77-B57F-A458-7DD7-05A2728C3AD9}"/>
              </a:ext>
            </a:extLst>
          </p:cNvPr>
          <p:cNvSpPr/>
          <p:nvPr/>
        </p:nvSpPr>
        <p:spPr>
          <a:xfrm>
            <a:off x="9429800" y="2417477"/>
            <a:ext cx="758040" cy="801906"/>
          </a:xfrm>
          <a:custGeom>
            <a:avLst/>
            <a:gdLst/>
            <a:ahLst/>
            <a:cxnLst/>
            <a:rect l="l" t="t" r="r" b="b"/>
            <a:pathLst>
              <a:path w="1211702" h="1322294">
                <a:moveTo>
                  <a:pt x="0" y="0"/>
                </a:moveTo>
                <a:lnTo>
                  <a:pt x="1211702" y="0"/>
                </a:lnTo>
                <a:lnTo>
                  <a:pt x="1211702" y="1322294"/>
                </a:lnTo>
                <a:lnTo>
                  <a:pt x="0" y="13222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5" name="TextBox 29">
            <a:extLst>
              <a:ext uri="{FF2B5EF4-FFF2-40B4-BE49-F238E27FC236}">
                <a16:creationId xmlns:a16="http://schemas.microsoft.com/office/drawing/2014/main" id="{2C7A5381-554C-E5E9-9B1A-4E0C9753DF54}"/>
              </a:ext>
            </a:extLst>
          </p:cNvPr>
          <p:cNvSpPr txBox="1"/>
          <p:nvPr/>
        </p:nvSpPr>
        <p:spPr>
          <a:xfrm>
            <a:off x="593223" y="3418802"/>
            <a:ext cx="3542623" cy="82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3"/>
              </a:lnSpc>
            </a:pPr>
            <a:r>
              <a:rPr lang="en-US" spc="237" dirty="0">
                <a:solidFill>
                  <a:srgbClr val="FFFBFB"/>
                </a:solidFill>
                <a:latin typeface="Montserrat Light" panose="00000400000000000000" pitchFamily="2" charset="0"/>
              </a:rPr>
              <a:t>Frontend </a:t>
            </a:r>
            <a:r>
              <a:rPr lang="en-US" spc="237" dirty="0" err="1">
                <a:solidFill>
                  <a:srgbClr val="FFFBFB"/>
                </a:solidFill>
                <a:latin typeface="Montserrat Light" panose="00000400000000000000" pitchFamily="2" charset="0"/>
              </a:rPr>
              <a:t>Fejlesztő</a:t>
            </a:r>
            <a:endParaRPr lang="en-US" spc="237" dirty="0">
              <a:solidFill>
                <a:srgbClr val="FFFBFB"/>
              </a:solidFill>
              <a:latin typeface="Montserrat Light" panose="00000400000000000000" pitchFamily="2" charset="0"/>
            </a:endParaRPr>
          </a:p>
          <a:p>
            <a:pPr algn="ctr">
              <a:lnSpc>
                <a:spcPts val="3343"/>
              </a:lnSpc>
            </a:pPr>
            <a:r>
              <a:rPr lang="en-US" spc="237" dirty="0">
                <a:solidFill>
                  <a:srgbClr val="FFFBFB"/>
                </a:solidFill>
                <a:latin typeface="Montserrat Light" panose="00000400000000000000" pitchFamily="2" charset="0"/>
              </a:rPr>
              <a:t>Backend </a:t>
            </a:r>
            <a:r>
              <a:rPr lang="en-US" spc="237" dirty="0" err="1">
                <a:solidFill>
                  <a:srgbClr val="FFFBFB"/>
                </a:solidFill>
                <a:latin typeface="Montserrat Light" panose="00000400000000000000" pitchFamily="2" charset="0"/>
              </a:rPr>
              <a:t>Fejlesztő</a:t>
            </a:r>
            <a:endParaRPr lang="en-US" spc="237" dirty="0">
              <a:solidFill>
                <a:srgbClr val="FFFBFB"/>
              </a:solidFill>
              <a:latin typeface="Montserrat Light" panose="00000400000000000000" pitchFamily="2" charset="0"/>
            </a:endParaRPr>
          </a:p>
        </p:txBody>
      </p:sp>
      <p:sp>
        <p:nvSpPr>
          <p:cNvPr id="37" name="TextBox 31">
            <a:extLst>
              <a:ext uri="{FF2B5EF4-FFF2-40B4-BE49-F238E27FC236}">
                <a16:creationId xmlns:a16="http://schemas.microsoft.com/office/drawing/2014/main" id="{34D74AE0-992A-8070-0C6C-5107820EDA6B}"/>
              </a:ext>
            </a:extLst>
          </p:cNvPr>
          <p:cNvSpPr txBox="1"/>
          <p:nvPr/>
        </p:nvSpPr>
        <p:spPr>
          <a:xfrm>
            <a:off x="896680" y="4788674"/>
            <a:ext cx="2974893" cy="948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4"/>
              </a:lnSpc>
            </a:pPr>
            <a:r>
              <a:rPr lang="en-US" spc="269" dirty="0">
                <a:solidFill>
                  <a:srgbClr val="FDFBFB"/>
                </a:solidFill>
                <a:latin typeface="Montserrat Light" panose="00000400000000000000" pitchFamily="2" charset="0"/>
              </a:rPr>
              <a:t>REDŐCS MARCELL</a:t>
            </a:r>
          </a:p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endParaRPr lang="en-US" spc="269" dirty="0">
              <a:solidFill>
                <a:srgbClr val="FDFBFB"/>
              </a:solidFill>
              <a:latin typeface="Montserrat Light" panose="00000400000000000000" pitchFamily="2" charset="0"/>
            </a:endParaRPr>
          </a:p>
        </p:txBody>
      </p:sp>
      <p:sp>
        <p:nvSpPr>
          <p:cNvPr id="36" name="TextBox 30">
            <a:extLst>
              <a:ext uri="{FF2B5EF4-FFF2-40B4-BE49-F238E27FC236}">
                <a16:creationId xmlns:a16="http://schemas.microsoft.com/office/drawing/2014/main" id="{2EEAF57F-432A-EE6C-A0CC-0F9128E450D9}"/>
              </a:ext>
            </a:extLst>
          </p:cNvPr>
          <p:cNvSpPr txBox="1"/>
          <p:nvPr/>
        </p:nvSpPr>
        <p:spPr>
          <a:xfrm>
            <a:off x="8375188" y="3417949"/>
            <a:ext cx="2946924" cy="797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43"/>
              </a:lnSpc>
            </a:pPr>
            <a:r>
              <a:rPr lang="en-US" spc="237" dirty="0">
                <a:solidFill>
                  <a:srgbClr val="FFFBFB"/>
                </a:solidFill>
                <a:latin typeface="Montserrat Light" panose="00000400000000000000" pitchFamily="2" charset="0"/>
              </a:rPr>
              <a:t>UI/UX </a:t>
            </a:r>
            <a:r>
              <a:rPr lang="en-US" spc="237" dirty="0" err="1">
                <a:solidFill>
                  <a:srgbClr val="FFFBFB"/>
                </a:solidFill>
                <a:latin typeface="Montserrat Light" panose="00000400000000000000" pitchFamily="2" charset="0"/>
              </a:rPr>
              <a:t>Tervező</a:t>
            </a:r>
            <a:endParaRPr lang="en-US" spc="237" dirty="0">
              <a:solidFill>
                <a:srgbClr val="FFFBFB"/>
              </a:solidFill>
              <a:latin typeface="Montserrat Light" panose="00000400000000000000" pitchFamily="2" charset="0"/>
            </a:endParaRPr>
          </a:p>
          <a:p>
            <a:pPr algn="ctr">
              <a:lnSpc>
                <a:spcPts val="3343"/>
              </a:lnSpc>
            </a:pPr>
            <a:r>
              <a:rPr lang="en-US" spc="237" dirty="0" err="1">
                <a:solidFill>
                  <a:srgbClr val="FFFBFB"/>
                </a:solidFill>
                <a:latin typeface="Montserrat Light" panose="00000400000000000000" pitchFamily="2" charset="0"/>
              </a:rPr>
              <a:t>Adatbázis</a:t>
            </a:r>
            <a:r>
              <a:rPr lang="hu-HU" spc="237" dirty="0">
                <a:solidFill>
                  <a:srgbClr val="FFFBFB"/>
                </a:solidFill>
                <a:latin typeface="Montserrat Light" panose="00000400000000000000" pitchFamily="2" charset="0"/>
              </a:rPr>
              <a:t> </a:t>
            </a:r>
            <a:r>
              <a:rPr lang="en-US" spc="237" dirty="0" err="1">
                <a:solidFill>
                  <a:srgbClr val="FFFBFB"/>
                </a:solidFill>
                <a:latin typeface="Montserrat Light" panose="00000400000000000000" pitchFamily="2" charset="0"/>
              </a:rPr>
              <a:t>Szakértő</a:t>
            </a:r>
            <a:endParaRPr lang="en-US" spc="237" dirty="0">
              <a:solidFill>
                <a:srgbClr val="FFFBFB"/>
              </a:solidFill>
              <a:latin typeface="Montserrat Light" panose="00000400000000000000" pitchFamily="2" charset="0"/>
            </a:endParaRPr>
          </a:p>
        </p:txBody>
      </p:sp>
      <p:sp>
        <p:nvSpPr>
          <p:cNvPr id="32" name="Freeform 25">
            <a:extLst>
              <a:ext uri="{FF2B5EF4-FFF2-40B4-BE49-F238E27FC236}">
                <a16:creationId xmlns:a16="http://schemas.microsoft.com/office/drawing/2014/main" id="{91FB47F7-2041-F767-5EEF-1E05BCA384DD}"/>
              </a:ext>
            </a:extLst>
          </p:cNvPr>
          <p:cNvSpPr/>
          <p:nvPr/>
        </p:nvSpPr>
        <p:spPr>
          <a:xfrm>
            <a:off x="5698490" y="2380405"/>
            <a:ext cx="789092" cy="872208"/>
          </a:xfrm>
          <a:custGeom>
            <a:avLst/>
            <a:gdLst/>
            <a:ahLst/>
            <a:cxnLst/>
            <a:rect l="l" t="t" r="r" b="b"/>
            <a:pathLst>
              <a:path w="1353071" h="1353071">
                <a:moveTo>
                  <a:pt x="0" y="0"/>
                </a:moveTo>
                <a:lnTo>
                  <a:pt x="1353071" y="0"/>
                </a:lnTo>
                <a:lnTo>
                  <a:pt x="1353071" y="1353071"/>
                </a:lnTo>
                <a:lnTo>
                  <a:pt x="0" y="13530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26">
            <a:extLst>
              <a:ext uri="{FF2B5EF4-FFF2-40B4-BE49-F238E27FC236}">
                <a16:creationId xmlns:a16="http://schemas.microsoft.com/office/drawing/2014/main" id="{A9CB6AE1-FC7B-5519-65A2-2B95170996A2}"/>
              </a:ext>
            </a:extLst>
          </p:cNvPr>
          <p:cNvSpPr/>
          <p:nvPr/>
        </p:nvSpPr>
        <p:spPr>
          <a:xfrm>
            <a:off x="2058825" y="2534307"/>
            <a:ext cx="611420" cy="645288"/>
          </a:xfrm>
          <a:custGeom>
            <a:avLst/>
            <a:gdLst/>
            <a:ahLst/>
            <a:cxnLst/>
            <a:rect l="l" t="t" r="r" b="b"/>
            <a:pathLst>
              <a:path w="1262746" h="1262746">
                <a:moveTo>
                  <a:pt x="0" y="0"/>
                </a:moveTo>
                <a:lnTo>
                  <a:pt x="1262746" y="0"/>
                </a:lnTo>
                <a:lnTo>
                  <a:pt x="1262746" y="1262746"/>
                </a:lnTo>
                <a:lnTo>
                  <a:pt x="0" y="12627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7E7236D9-84C4-8347-D6C2-671040B77AB4}"/>
              </a:ext>
            </a:extLst>
          </p:cNvPr>
          <p:cNvSpPr txBox="1"/>
          <p:nvPr/>
        </p:nvSpPr>
        <p:spPr>
          <a:xfrm>
            <a:off x="4534387" y="4747958"/>
            <a:ext cx="3123226" cy="51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794"/>
              </a:lnSpc>
            </a:pPr>
            <a:r>
              <a:rPr lang="en-US" spc="269" dirty="0">
                <a:solidFill>
                  <a:srgbClr val="FDFBFB"/>
                </a:solidFill>
                <a:latin typeface="Montserrat Light" panose="00000400000000000000" pitchFamily="2" charset="0"/>
              </a:rPr>
              <a:t>REDŐCS MARCELL</a:t>
            </a:r>
          </a:p>
        </p:txBody>
      </p:sp>
      <p:sp>
        <p:nvSpPr>
          <p:cNvPr id="59" name="Szövegdoboz 58">
            <a:extLst>
              <a:ext uri="{FF2B5EF4-FFF2-40B4-BE49-F238E27FC236}">
                <a16:creationId xmlns:a16="http://schemas.microsoft.com/office/drawing/2014/main" id="{6543A9E3-93DD-8A41-3E45-BCBE6D91A537}"/>
              </a:ext>
            </a:extLst>
          </p:cNvPr>
          <p:cNvSpPr txBox="1"/>
          <p:nvPr/>
        </p:nvSpPr>
        <p:spPr>
          <a:xfrm>
            <a:off x="8376036" y="4747958"/>
            <a:ext cx="2985628" cy="51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794"/>
              </a:lnSpc>
            </a:pPr>
            <a:r>
              <a:rPr lang="en-US" spc="269" dirty="0">
                <a:solidFill>
                  <a:srgbClr val="FDFBFB"/>
                </a:solidFill>
                <a:latin typeface="Montserrat Light" panose="00000400000000000000" pitchFamily="2" charset="0"/>
              </a:rPr>
              <a:t>REDŐCS MARCELL</a:t>
            </a:r>
          </a:p>
        </p:txBody>
      </p:sp>
    </p:spTree>
    <p:extLst>
      <p:ext uri="{BB962C8B-B14F-4D97-AF65-F5344CB8AC3E}">
        <p14:creationId xmlns:p14="http://schemas.microsoft.com/office/powerpoint/2010/main" val="2616630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4" grpId="0"/>
      <p:bldP spid="35" grpId="0"/>
      <p:bldP spid="37" grpId="0"/>
      <p:bldP spid="36" grpId="0"/>
      <p:bldP spid="57" grpId="0"/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6B91C0-B009-835C-7B99-ECF9E333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Montserrat Light" panose="00000400000000000000" pitchFamily="2" charset="0"/>
                <a:cs typeface="Segoe UI" panose="020B0502040204020203" pitchFamily="34" charset="0"/>
              </a:rPr>
              <a:t>Összegzés</a:t>
            </a:r>
            <a:endParaRPr lang="hu-HU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23ACE61-F733-8687-8BFE-159EEE7A3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u="sng" dirty="0">
                <a:solidFill>
                  <a:schemeClr val="bg1"/>
                </a:solidFill>
                <a:latin typeface="Montserrat Light" panose="00000400000000000000" pitchFamily="2" charset="0"/>
                <a:cs typeface="Segoe UI" panose="020B0502040204020203" pitchFamily="34" charset="0"/>
              </a:rPr>
              <a:t>Tapasztalatok és élmények</a:t>
            </a:r>
            <a:r>
              <a:rPr lang="hu-HU" b="1" dirty="0">
                <a:solidFill>
                  <a:schemeClr val="bg1"/>
                </a:solidFill>
                <a:latin typeface="Montserrat Light" panose="00000400000000000000" pitchFamily="2" charset="0"/>
                <a:cs typeface="Segoe UI" panose="020B0502040204020203" pitchFamily="34" charset="0"/>
              </a:rPr>
              <a:t> :</a:t>
            </a:r>
            <a:endParaRPr lang="hu-HU" b="1" u="sng" dirty="0">
              <a:solidFill>
                <a:schemeClr val="bg1"/>
              </a:solidFill>
              <a:latin typeface="Montserrat Light" panose="00000400000000000000" pitchFamily="2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hu-HU" dirty="0">
                <a:solidFill>
                  <a:schemeClr val="bg1"/>
                </a:solidFill>
                <a:latin typeface="Montserrat Light" panose="00000400000000000000" pitchFamily="2" charset="0"/>
                <a:cs typeface="Segoe UI Light" panose="020B0502040204020203" pitchFamily="34" charset="0"/>
              </a:rPr>
              <a:t>- Nagyszabású projekt megvalósítása</a:t>
            </a:r>
          </a:p>
          <a:p>
            <a:pPr marL="457200" lvl="1" indent="0">
              <a:buNone/>
            </a:pPr>
            <a:r>
              <a:rPr lang="hu-HU" dirty="0">
                <a:solidFill>
                  <a:schemeClr val="bg1"/>
                </a:solidFill>
                <a:latin typeface="Montserrat Light" panose="00000400000000000000" pitchFamily="2" charset="0"/>
                <a:cs typeface="Segoe UI Light" panose="020B0502040204020203" pitchFamily="34" charset="0"/>
              </a:rPr>
              <a:t>- GIT verziókövető használata</a:t>
            </a:r>
          </a:p>
          <a:p>
            <a:pPr marL="457200" lvl="1" indent="0">
              <a:buNone/>
            </a:pPr>
            <a:r>
              <a:rPr lang="hu-HU" dirty="0">
                <a:solidFill>
                  <a:schemeClr val="bg1"/>
                </a:solidFill>
                <a:latin typeface="Montserrat Light" panose="00000400000000000000" pitchFamily="2" charset="0"/>
                <a:cs typeface="Segoe UI Light" panose="020B0502040204020203" pitchFamily="34" charset="0"/>
              </a:rPr>
              <a:t>- Hibakeresés és problémamegoldás</a:t>
            </a:r>
          </a:p>
          <a:p>
            <a:pPr marL="457200" lvl="1" indent="0">
              <a:buNone/>
            </a:pPr>
            <a:r>
              <a:rPr lang="hu-HU" dirty="0">
                <a:solidFill>
                  <a:schemeClr val="bg1"/>
                </a:solidFill>
                <a:latin typeface="Montserrat Light" panose="00000400000000000000" pitchFamily="2" charset="0"/>
                <a:cs typeface="Segoe UI Light" panose="020B0502040204020203" pitchFamily="34" charset="0"/>
              </a:rPr>
              <a:t>- Ismeretbővítés a </a:t>
            </a:r>
            <a:r>
              <a:rPr lang="hu-HU" dirty="0" err="1">
                <a:solidFill>
                  <a:schemeClr val="bg1"/>
                </a:solidFill>
                <a:latin typeface="Montserrat Light" panose="00000400000000000000" pitchFamily="2" charset="0"/>
                <a:cs typeface="Segoe UI Light" panose="020B0502040204020203" pitchFamily="34" charset="0"/>
              </a:rPr>
              <a:t>React</a:t>
            </a:r>
            <a:r>
              <a:rPr lang="hu-HU" dirty="0">
                <a:solidFill>
                  <a:schemeClr val="bg1"/>
                </a:solidFill>
                <a:latin typeface="Montserrat Light" panose="00000400000000000000" pitchFamily="2" charset="0"/>
                <a:cs typeface="Segoe UI Light" panose="020B0502040204020203" pitchFamily="34" charset="0"/>
              </a:rPr>
              <a:t> készítése terén</a:t>
            </a:r>
          </a:p>
          <a:p>
            <a:pPr lvl="1"/>
            <a:endParaRPr lang="hu-HU" u="sng" dirty="0">
              <a:solidFill>
                <a:schemeClr val="bg1"/>
              </a:solidFill>
              <a:latin typeface="Montserrat Light" panose="00000400000000000000" pitchFamily="2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hu-HU" b="1" u="sng" dirty="0">
                <a:solidFill>
                  <a:schemeClr val="bg1"/>
                </a:solidFill>
                <a:latin typeface="Montserrat Light" panose="00000400000000000000" pitchFamily="2" charset="0"/>
                <a:cs typeface="Segoe UI" panose="020B0502040204020203" pitchFamily="34" charset="0"/>
              </a:rPr>
              <a:t>A projekt jövője :</a:t>
            </a:r>
          </a:p>
          <a:p>
            <a:pPr marL="457200" lvl="1" indent="0">
              <a:buNone/>
            </a:pPr>
            <a:r>
              <a:rPr lang="hu-HU" dirty="0">
                <a:solidFill>
                  <a:schemeClr val="bg1"/>
                </a:solidFill>
                <a:latin typeface="Montserrat Light" panose="00000400000000000000" pitchFamily="2" charset="0"/>
                <a:cs typeface="Segoe UI Light" panose="020B0502040204020203" pitchFamily="34" charset="0"/>
              </a:rPr>
              <a:t>- Több Interaktív feladatlap elemek hozzáadása</a:t>
            </a:r>
          </a:p>
          <a:p>
            <a:pPr marL="457200" lvl="1" indent="0">
              <a:buNone/>
            </a:pPr>
            <a:r>
              <a:rPr lang="hu-HU" dirty="0">
                <a:solidFill>
                  <a:schemeClr val="bg1"/>
                </a:solidFill>
                <a:latin typeface="Montserrat Light" panose="00000400000000000000" pitchFamily="2" charset="0"/>
                <a:cs typeface="Segoe UI Light" panose="020B0502040204020203" pitchFamily="34" charset="0"/>
              </a:rPr>
              <a:t>- Feladatmentés automatizálás</a:t>
            </a:r>
          </a:p>
          <a:p>
            <a:pPr marL="457200" lvl="1" indent="0">
              <a:buNone/>
            </a:pPr>
            <a:r>
              <a:rPr lang="hu-HU" kern="50" dirty="0">
                <a:solidFill>
                  <a:schemeClr val="bg1"/>
                </a:solidFill>
                <a:effectLst/>
                <a:latin typeface="Montserrat Light" panose="00000400000000000000" pitchFamily="2" charset="0"/>
                <a:ea typeface="WenQuanYi Zen Hei"/>
                <a:cs typeface="Lohit Hindi"/>
              </a:rPr>
              <a:t>- Jelszó</a:t>
            </a:r>
            <a:r>
              <a:rPr lang="hu-HU" b="1" kern="50" dirty="0">
                <a:solidFill>
                  <a:schemeClr val="bg1"/>
                </a:solidFill>
                <a:effectLst/>
                <a:latin typeface="Montserrat Light" panose="00000400000000000000" pitchFamily="2" charset="0"/>
                <a:ea typeface="WenQuanYi Zen Hei"/>
                <a:cs typeface="Lohit Hindi"/>
              </a:rPr>
              <a:t> </a:t>
            </a:r>
            <a:r>
              <a:rPr lang="hu-HU" kern="50" dirty="0">
                <a:solidFill>
                  <a:schemeClr val="bg1"/>
                </a:solidFill>
                <a:effectLst/>
                <a:latin typeface="Montserrat Light" panose="00000400000000000000" pitchFamily="2" charset="0"/>
                <a:ea typeface="WenQuanYi Zen Hei"/>
                <a:cs typeface="Lohit Hindi"/>
              </a:rPr>
              <a:t>módosítás</a:t>
            </a:r>
            <a:endParaRPr lang="hu-HU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9007F0BE-D70A-7C5B-A2F3-A566368414B9}"/>
              </a:ext>
            </a:extLst>
          </p:cNvPr>
          <p:cNvSpPr/>
          <p:nvPr/>
        </p:nvSpPr>
        <p:spPr>
          <a:xfrm>
            <a:off x="838200" y="591803"/>
            <a:ext cx="3103880" cy="872208"/>
          </a:xfrm>
          <a:prstGeom prst="roundRect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1950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Kép 35">
            <a:extLst>
              <a:ext uri="{FF2B5EF4-FFF2-40B4-BE49-F238E27FC236}">
                <a16:creationId xmlns:a16="http://schemas.microsoft.com/office/drawing/2014/main" id="{7476E13E-22FB-C83E-6BB7-99FC28989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"/>
                    </a14:imgEffect>
                    <a14:imgEffect>
                      <a14:colorTemperature colorTemp="8831"/>
                    </a14:imgEffect>
                    <a14:imgEffect>
                      <a14:brightnessContrast brigh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14"/>
            <a:ext cx="12192000" cy="6858000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78D149C-FBF3-D106-EA4F-134BA28B9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1883"/>
            <a:ext cx="10515600" cy="1325563"/>
          </a:xfrm>
        </p:spPr>
        <p:txBody>
          <a:bodyPr/>
          <a:lstStyle/>
          <a:p>
            <a:r>
              <a:rPr lang="hu-HU" sz="4400" b="1" dirty="0">
                <a:solidFill>
                  <a:srgbClr val="F5F5F1"/>
                </a:solidFill>
                <a:latin typeface="Expo M"/>
              </a:rPr>
              <a:t>Köszönöm a figyelmet!</a:t>
            </a:r>
            <a:endParaRPr lang="hu-HU" dirty="0"/>
          </a:p>
        </p:txBody>
      </p:sp>
      <p:pic>
        <p:nvPicPr>
          <p:cNvPr id="37" name="Tartalom helye 4">
            <a:extLst>
              <a:ext uri="{FF2B5EF4-FFF2-40B4-BE49-F238E27FC236}">
                <a16:creationId xmlns:a16="http://schemas.microsoft.com/office/drawing/2014/main" id="{9961B7E7-3789-CB05-76A2-54A708DA66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63700"/>
            <a:ext cx="4076700" cy="4076700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D3B49259-3C83-1DE7-EC75-2BB016E50F5B}"/>
              </a:ext>
            </a:extLst>
          </p:cNvPr>
          <p:cNvSpPr txBox="1"/>
          <p:nvPr/>
        </p:nvSpPr>
        <p:spPr>
          <a:xfrm>
            <a:off x="90153" y="6387921"/>
            <a:ext cx="5790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Készítette és előadta: Redőcs Marcell</a:t>
            </a:r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884A1D30-2A5E-DF74-9497-01814DFD1D34}"/>
              </a:ext>
            </a:extLst>
          </p:cNvPr>
          <p:cNvSpPr/>
          <p:nvPr/>
        </p:nvSpPr>
        <p:spPr>
          <a:xfrm>
            <a:off x="838200" y="647701"/>
            <a:ext cx="10515600" cy="5638800"/>
          </a:xfrm>
          <a:prstGeom prst="roundRect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0466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9945EF-EFCC-EA4A-035D-6CFD4CD7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5DD43D0-3805-BF5A-DA35-B1195E82C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C0E20A3-671A-FA18-93E7-52FE8DA47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31"/>
                    </a14:imgEffect>
                    <a14:imgEffect>
                      <a14:brightnessContrast brigh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softEdge rad="0"/>
          </a:effectLst>
        </p:spPr>
      </p:pic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2CFBE1D4-1B4C-E3C0-0D87-CB86F67697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69774"/>
            <a:ext cx="4108623" cy="4108623"/>
          </a:xfrm>
          <a:prstGeom prst="rect">
            <a:avLst/>
          </a:prstGeom>
        </p:spPr>
      </p:pic>
      <p:sp>
        <p:nvSpPr>
          <p:cNvPr id="6" name="Cím 1">
            <a:extLst>
              <a:ext uri="{FF2B5EF4-FFF2-40B4-BE49-F238E27FC236}">
                <a16:creationId xmlns:a16="http://schemas.microsoft.com/office/drawing/2014/main" id="{60FC3705-695D-7D20-02EB-70B2332EE849}"/>
              </a:ext>
            </a:extLst>
          </p:cNvPr>
          <p:cNvSpPr txBox="1">
            <a:spLocks/>
          </p:cNvSpPr>
          <p:nvPr/>
        </p:nvSpPr>
        <p:spPr>
          <a:xfrm>
            <a:off x="987787" y="3571685"/>
            <a:ext cx="8540026" cy="1142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7200" dirty="0" err="1">
                <a:solidFill>
                  <a:schemeClr val="bg1"/>
                </a:solidFill>
              </a:rPr>
              <a:t>Space</a:t>
            </a:r>
            <a:r>
              <a:rPr lang="hu-HU" sz="7200" dirty="0">
                <a:solidFill>
                  <a:schemeClr val="bg1"/>
                </a:solidFill>
              </a:rPr>
              <a:t> Teszt</a:t>
            </a: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BF29B0CD-F0A2-B035-7F24-C9AE043C4025}"/>
              </a:ext>
            </a:extLst>
          </p:cNvPr>
          <p:cNvSpPr/>
          <p:nvPr/>
        </p:nvSpPr>
        <p:spPr>
          <a:xfrm>
            <a:off x="838200" y="3571685"/>
            <a:ext cx="4711700" cy="1142398"/>
          </a:xfrm>
          <a:prstGeom prst="roundRect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6997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4C36CE-7F35-3233-C04A-2143A7990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066" y="1106403"/>
            <a:ext cx="10515600" cy="50058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sz="3200" dirty="0">
                <a:solidFill>
                  <a:schemeClr val="bg1"/>
                </a:solidFill>
                <a:latin typeface="Montserrat Light" panose="00000400000000000000" pitchFamily="2" charset="0"/>
                <a:cs typeface="Segoe UI" panose="020B0502040204020203" pitchFamily="34" charset="0"/>
              </a:rPr>
              <a:t>  Témaválasztás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3200" dirty="0">
                <a:solidFill>
                  <a:schemeClr val="bg1"/>
                </a:solidFill>
                <a:latin typeface="Montserrat Light" panose="00000400000000000000" pitchFamily="2" charset="0"/>
                <a:cs typeface="Segoe UI" panose="020B0502040204020203" pitchFamily="34" charset="0"/>
              </a:rPr>
              <a:t>  Hasonló alkalmazások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  Felhasznált technológiák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3200" dirty="0">
                <a:solidFill>
                  <a:schemeClr val="bg1"/>
                </a:solidFill>
                <a:latin typeface="Montserrat Light" panose="00000400000000000000" pitchFamily="2" charset="0"/>
                <a:cs typeface="Segoe UI" panose="020B0502040204020203" pitchFamily="34" charset="0"/>
              </a:rPr>
              <a:t>  Adatbázis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3200" dirty="0">
                <a:solidFill>
                  <a:schemeClr val="bg1"/>
                </a:solidFill>
                <a:latin typeface="Montserrat Light" panose="00000400000000000000" pitchFamily="2" charset="0"/>
                <a:cs typeface="Segoe UI" panose="020B0502040204020203" pitchFamily="34" charset="0"/>
              </a:rPr>
              <a:t>  Felhasználói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  Tesztelési folyamat és API ellenőrzés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  Feladat Felosztás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3200" dirty="0">
                <a:solidFill>
                  <a:schemeClr val="bg1"/>
                </a:solidFill>
                <a:latin typeface="Montserrat Light" panose="00000400000000000000" pitchFamily="2" charset="0"/>
                <a:cs typeface="Segoe UI" panose="020B0502040204020203" pitchFamily="34" charset="0"/>
              </a:rPr>
              <a:t>  Összegzés</a:t>
            </a:r>
            <a:endParaRPr lang="hu-HU" sz="3200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08D8A7E3-2D9A-17F2-F81A-089D4FB0E67B}"/>
              </a:ext>
            </a:extLst>
          </p:cNvPr>
          <p:cNvSpPr/>
          <p:nvPr/>
        </p:nvSpPr>
        <p:spPr>
          <a:xfrm>
            <a:off x="1940953" y="907961"/>
            <a:ext cx="913328" cy="4843636"/>
          </a:xfrm>
          <a:prstGeom prst="roundRect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3068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C29302-91CA-3E9B-6D45-B2A9B7C4D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>
                <a:solidFill>
                  <a:schemeClr val="bg1"/>
                </a:solidFill>
                <a:latin typeface="Montserrat Light" panose="00000400000000000000" pitchFamily="2" charset="0"/>
                <a:cs typeface="Segoe UI" panose="020B0502040204020203" pitchFamily="34" charset="0"/>
              </a:rPr>
              <a:t>Témaválasztás</a:t>
            </a:r>
            <a:endParaRPr lang="hu-HU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2BC79DB-8E1D-AD40-873F-15146B2CC0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718800" cy="577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sz="24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Light" panose="00000400000000000000" pitchFamily="2" charset="0"/>
              </a:rPr>
              <a:t>Cél</a:t>
            </a:r>
            <a:r>
              <a:rPr kumimoji="0" lang="hu-HU" altLang="hu-HU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Light" panose="00000400000000000000" pitchFamily="2" charset="0"/>
              </a:rPr>
              <a:t> :  - Egy hatékony eszköz biztosítása a tanároknak a diákok 	dolgozatainak gyors és egyszerű javításához.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hu-HU" altLang="hu-HU" sz="24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ontserrat Light" panose="00000400000000000000" pitchFamily="2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hu-HU" sz="2400" spc="216" dirty="0">
                <a:solidFill>
                  <a:schemeClr val="bg1"/>
                </a:solidFill>
                <a:latin typeface="Montserrat Light" panose="00000400000000000000" pitchFamily="2" charset="0"/>
              </a:rPr>
              <a:t>       - </a:t>
            </a:r>
            <a:r>
              <a:rPr lang="en-US" sz="2400" spc="216" dirty="0" err="1">
                <a:solidFill>
                  <a:schemeClr val="bg1"/>
                </a:solidFill>
                <a:latin typeface="Montserrat Light" panose="00000400000000000000" pitchFamily="2" charset="0"/>
              </a:rPr>
              <a:t>Tanároknak</a:t>
            </a:r>
            <a:r>
              <a:rPr lang="en-US" sz="2400" spc="216" dirty="0">
                <a:solidFill>
                  <a:schemeClr val="bg1"/>
                </a:solidFill>
                <a:latin typeface="Montserrat Light" panose="00000400000000000000" pitchFamily="2" charset="0"/>
              </a:rPr>
              <a:t> </a:t>
            </a:r>
            <a:r>
              <a:rPr lang="en-US" sz="2400" spc="216" dirty="0" err="1">
                <a:solidFill>
                  <a:schemeClr val="bg1"/>
                </a:solidFill>
                <a:latin typeface="Montserrat Light" panose="00000400000000000000" pitchFamily="2" charset="0"/>
              </a:rPr>
              <a:t>segíthet</a:t>
            </a:r>
            <a:r>
              <a:rPr lang="en-US" sz="2400" spc="216" dirty="0">
                <a:solidFill>
                  <a:schemeClr val="bg1"/>
                </a:solidFill>
                <a:latin typeface="Montserrat Light" panose="00000400000000000000" pitchFamily="2" charset="0"/>
              </a:rPr>
              <a:t> a </a:t>
            </a:r>
            <a:r>
              <a:rPr lang="en-US" sz="2400" spc="216" dirty="0" err="1">
                <a:solidFill>
                  <a:schemeClr val="bg1"/>
                </a:solidFill>
                <a:latin typeface="Montserrat Light" panose="00000400000000000000" pitchFamily="2" charset="0"/>
              </a:rPr>
              <a:t>munka-élet</a:t>
            </a:r>
            <a:r>
              <a:rPr lang="en-US" sz="2400" spc="216" dirty="0">
                <a:solidFill>
                  <a:schemeClr val="bg1"/>
                </a:solidFill>
                <a:latin typeface="Montserrat Light" panose="00000400000000000000" pitchFamily="2" charset="0"/>
              </a:rPr>
              <a:t> </a:t>
            </a:r>
            <a:r>
              <a:rPr lang="en-US" sz="2400" spc="216" dirty="0" err="1">
                <a:solidFill>
                  <a:schemeClr val="bg1"/>
                </a:solidFill>
                <a:latin typeface="Montserrat Light" panose="00000400000000000000" pitchFamily="2" charset="0"/>
              </a:rPr>
              <a:t>egyensúly</a:t>
            </a:r>
            <a:r>
              <a:rPr lang="en-US" sz="2400" spc="216" dirty="0">
                <a:solidFill>
                  <a:schemeClr val="bg1"/>
                </a:solidFill>
                <a:latin typeface="Montserrat Light" panose="00000400000000000000" pitchFamily="2" charset="0"/>
              </a:rPr>
              <a:t> </a:t>
            </a:r>
            <a:r>
              <a:rPr lang="hu-HU" sz="2400" spc="216" dirty="0">
                <a:solidFill>
                  <a:schemeClr val="bg1"/>
                </a:solidFill>
                <a:latin typeface="Montserrat Light" panose="00000400000000000000" pitchFamily="2" charset="0"/>
              </a:rPr>
              <a:t>		  	 </a:t>
            </a:r>
            <a:r>
              <a:rPr lang="en-US" sz="2400" spc="216" dirty="0" err="1">
                <a:solidFill>
                  <a:schemeClr val="bg1"/>
                </a:solidFill>
                <a:latin typeface="Montserrat Light" panose="00000400000000000000" pitchFamily="2" charset="0"/>
              </a:rPr>
              <a:t>fenntartásában</a:t>
            </a:r>
            <a:r>
              <a:rPr lang="en-US" sz="2400" spc="216" dirty="0">
                <a:solidFill>
                  <a:schemeClr val="bg1"/>
                </a:solidFill>
                <a:latin typeface="Montserrat Light" panose="00000400000000000000" pitchFamily="2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hu-HU" altLang="hu-HU" sz="24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ontserrat Light" panose="000004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hu-HU" altLang="hu-HU" sz="2400" dirty="0">
              <a:solidFill>
                <a:schemeClr val="bg1"/>
              </a:solidFill>
              <a:latin typeface="Montserrat Light" panose="000004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sz="24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Light" panose="00000400000000000000" pitchFamily="2" charset="0"/>
              </a:rPr>
              <a:t>Fő funkciók</a:t>
            </a:r>
            <a:r>
              <a:rPr lang="hu-HU" altLang="hu-HU" sz="2400" b="1" dirty="0">
                <a:solidFill>
                  <a:schemeClr val="bg1"/>
                </a:solidFill>
                <a:latin typeface="Montserrat Light" panose="00000400000000000000" pitchFamily="2" charset="0"/>
              </a:rPr>
              <a:t> :</a:t>
            </a:r>
            <a:r>
              <a:rPr kumimoji="0" lang="hu-HU" altLang="hu-HU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Light" panose="00000400000000000000" pitchFamily="2" charset="0"/>
              </a:rPr>
              <a:t>  </a:t>
            </a:r>
            <a:r>
              <a:rPr kumimoji="0" lang="hu-HU" altLang="hu-HU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Light" panose="00000400000000000000" pitchFamily="2" charset="0"/>
              </a:rPr>
              <a:t>- Tesztek létrehozása, kérdések és válaszok megadása, 		     dolgozatok értékelése.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24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ontserrat Light" panose="000004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sz="24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Light" panose="00000400000000000000" pitchFamily="2" charset="0"/>
              </a:rPr>
              <a:t>Feladat típusok </a:t>
            </a:r>
            <a:r>
              <a:rPr kumimoji="0" lang="hu-HU" altLang="hu-HU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Light" panose="00000400000000000000" pitchFamily="2" charset="0"/>
              </a:rPr>
              <a:t>:  </a:t>
            </a:r>
            <a:r>
              <a:rPr kumimoji="0" lang="hu-HU" altLang="hu-HU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Light" panose="00000400000000000000" pitchFamily="2" charset="0"/>
              </a:rPr>
              <a:t>- Igaz/Hamis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hu-HU" altLang="hu-HU" sz="2400" dirty="0">
                <a:solidFill>
                  <a:schemeClr val="bg1"/>
                </a:solidFill>
                <a:latin typeface="Montserrat Light" panose="00000400000000000000" pitchFamily="2" charset="0"/>
              </a:rPr>
              <a:t>		         - </a:t>
            </a:r>
            <a:r>
              <a:rPr kumimoji="0" lang="hu-HU" altLang="hu-HU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Light" panose="00000400000000000000" pitchFamily="2" charset="0"/>
              </a:rPr>
              <a:t>Négylehetőséges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hu-HU" altLang="hu-HU" sz="2400" dirty="0">
                <a:solidFill>
                  <a:schemeClr val="bg1"/>
                </a:solidFill>
                <a:latin typeface="Montserrat Light" panose="00000400000000000000" pitchFamily="2" charset="0"/>
              </a:rPr>
              <a:t>		         - </a:t>
            </a:r>
            <a:r>
              <a:rPr kumimoji="0" lang="hu-HU" altLang="hu-HU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Light" panose="00000400000000000000" pitchFamily="2" charset="0"/>
              </a:rPr>
              <a:t>Több helyes válasz.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24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ontserrat Light" panose="00000400000000000000" pitchFamily="2" charset="0"/>
            </a:endParaRPr>
          </a:p>
          <a:p>
            <a:pPr marL="0" indent="0">
              <a:lnSpc>
                <a:spcPts val="3050"/>
              </a:lnSpc>
              <a:buNone/>
            </a:pPr>
            <a:endParaRPr lang="en-US" sz="2400" spc="216" dirty="0">
              <a:solidFill>
                <a:schemeClr val="bg1"/>
              </a:solidFill>
              <a:latin typeface="DM Sans"/>
            </a:endParaRPr>
          </a:p>
        </p:txBody>
      </p:sp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C9186EA7-337A-A36D-78A4-B45F5F17BE49}"/>
              </a:ext>
            </a:extLst>
          </p:cNvPr>
          <p:cNvSpPr/>
          <p:nvPr/>
        </p:nvSpPr>
        <p:spPr>
          <a:xfrm>
            <a:off x="838200" y="591803"/>
            <a:ext cx="4216400" cy="872208"/>
          </a:xfrm>
          <a:prstGeom prst="roundRect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07211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E27719-7837-E73B-3B0D-A58A6180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>
                <a:solidFill>
                  <a:schemeClr val="bg1"/>
                </a:solidFill>
                <a:latin typeface="Montserrat Light" panose="00000400000000000000" pitchFamily="2" charset="0"/>
                <a:cs typeface="Segoe UI" panose="020B0502040204020203" pitchFamily="34" charset="0"/>
              </a:rPr>
              <a:t>Hasonló alkalmazások</a:t>
            </a:r>
            <a:endParaRPr lang="hu-HU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EA005DF-2A49-8DAD-C02B-4190632A4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7300" cy="239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u="sng" dirty="0">
                <a:solidFill>
                  <a:schemeClr val="bg1"/>
                </a:solidFill>
                <a:latin typeface="Montserrat Light" panose="00000400000000000000" pitchFamily="2" charset="0"/>
              </a:rPr>
              <a:t>Redmenta</a:t>
            </a:r>
            <a:endParaRPr lang="hu-HU" u="sng" dirty="0">
              <a:solidFill>
                <a:schemeClr val="bg1"/>
              </a:solidFill>
              <a:latin typeface="Montserrat Light" panose="00000400000000000000" pitchFamily="2" charset="0"/>
            </a:endParaRPr>
          </a:p>
          <a:p>
            <a:pPr marL="0" indent="0">
              <a:buNone/>
            </a:pPr>
            <a:r>
              <a:rPr lang="hu-HU" sz="2400" dirty="0">
                <a:solidFill>
                  <a:schemeClr val="bg1"/>
                </a:solidFill>
                <a:latin typeface="Montserrat Light" panose="00000400000000000000" pitchFamily="2" charset="0"/>
              </a:rPr>
              <a:t> - Online tesztkészítő platform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bg1"/>
                </a:solidFill>
                <a:latin typeface="Montserrat Light" panose="00000400000000000000" pitchFamily="2" charset="0"/>
              </a:rPr>
              <a:t> - Kvízek, kérdőívek, felmérések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bg1"/>
                </a:solidFill>
                <a:latin typeface="Montserrat Light" panose="00000400000000000000" pitchFamily="2" charset="0"/>
              </a:rPr>
              <a:t> - Testre szabható kérdések és válaszok</a:t>
            </a:r>
          </a:p>
          <a:p>
            <a:endParaRPr lang="hu-HU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30865BB-ED08-46FD-BECB-7DDD7F67D9A7}"/>
              </a:ext>
            </a:extLst>
          </p:cNvPr>
          <p:cNvSpPr txBox="1"/>
          <p:nvPr/>
        </p:nvSpPr>
        <p:spPr>
          <a:xfrm>
            <a:off x="838200" y="4178300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b="1" u="sng" dirty="0">
                <a:solidFill>
                  <a:schemeClr val="bg1"/>
                </a:solidFill>
                <a:latin typeface="Montserrat Light" panose="00000400000000000000" pitchFamily="2" charset="0"/>
              </a:rPr>
              <a:t>Google Űrlapok</a:t>
            </a:r>
            <a:endParaRPr lang="hu-HU" sz="2800" u="sng" dirty="0">
              <a:solidFill>
                <a:schemeClr val="bg1"/>
              </a:solidFill>
              <a:latin typeface="Montserrat Light" panose="00000400000000000000" pitchFamily="2" charset="0"/>
            </a:endParaRPr>
          </a:p>
          <a:p>
            <a:r>
              <a:rPr lang="hu-HU" sz="2400" dirty="0">
                <a:solidFill>
                  <a:schemeClr val="bg1"/>
                </a:solidFill>
                <a:latin typeface="Montserrat Light" panose="00000400000000000000" pitchFamily="2" charset="0"/>
              </a:rPr>
              <a:t> - Tesztek létrehozása és javítása</a:t>
            </a:r>
          </a:p>
          <a:p>
            <a:r>
              <a:rPr lang="hu-HU" sz="2400" dirty="0">
                <a:solidFill>
                  <a:schemeClr val="bg1"/>
                </a:solidFill>
                <a:latin typeface="Montserrat Light" panose="00000400000000000000" pitchFamily="2" charset="0"/>
              </a:rPr>
              <a:t> - Nem kifejezetten iskolák számára</a:t>
            </a:r>
          </a:p>
          <a:p>
            <a:r>
              <a:rPr lang="hu-HU" sz="2400" dirty="0">
                <a:solidFill>
                  <a:schemeClr val="bg1"/>
                </a:solidFill>
                <a:latin typeface="Montserrat Light" panose="00000400000000000000" pitchFamily="2" charset="0"/>
              </a:rPr>
              <a:t> - Egyszerűbb tesztekhez ideális</a:t>
            </a:r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AF320352-6423-11F1-F0F6-8C23F4D3C4F5}"/>
              </a:ext>
            </a:extLst>
          </p:cNvPr>
          <p:cNvSpPr/>
          <p:nvPr/>
        </p:nvSpPr>
        <p:spPr>
          <a:xfrm>
            <a:off x="838200" y="591803"/>
            <a:ext cx="6337300" cy="872208"/>
          </a:xfrm>
          <a:prstGeom prst="roundRect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9290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5F08CD-221A-0E72-381E-92850DD18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Montserrat Light" panose="00000400000000000000" pitchFamily="2" charset="0"/>
              </a:rPr>
              <a:t>Felhasznált technológiák</a:t>
            </a:r>
          </a:p>
        </p:txBody>
      </p:sp>
      <p:grpSp>
        <p:nvGrpSpPr>
          <p:cNvPr id="88" name="Group 13">
            <a:extLst>
              <a:ext uri="{FF2B5EF4-FFF2-40B4-BE49-F238E27FC236}">
                <a16:creationId xmlns:a16="http://schemas.microsoft.com/office/drawing/2014/main" id="{34827D70-08DE-820C-09BD-CBC55E6C8F2E}"/>
              </a:ext>
            </a:extLst>
          </p:cNvPr>
          <p:cNvGrpSpPr/>
          <p:nvPr/>
        </p:nvGrpSpPr>
        <p:grpSpPr>
          <a:xfrm>
            <a:off x="2404363" y="4217998"/>
            <a:ext cx="3371177" cy="973860"/>
            <a:chOff x="0" y="0"/>
            <a:chExt cx="1075555" cy="310705"/>
          </a:xfrm>
          <a:noFill/>
        </p:grpSpPr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F7F4C4A5-5B96-1DCF-A366-F897801A45A9}"/>
                </a:ext>
              </a:extLst>
            </p:cNvPr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>
                  <a:moveTo>
                    <a:pt x="71192" y="0"/>
                  </a:moveTo>
                  <a:lnTo>
                    <a:pt x="1004364" y="0"/>
                  </a:lnTo>
                  <a:cubicBezTo>
                    <a:pt x="1023245" y="0"/>
                    <a:pt x="1041353" y="7501"/>
                    <a:pt x="1054704" y="20852"/>
                  </a:cubicBezTo>
                  <a:cubicBezTo>
                    <a:pt x="1068055" y="34203"/>
                    <a:pt x="1075555" y="52310"/>
                    <a:pt x="1075555" y="71192"/>
                  </a:cubicBezTo>
                  <a:lnTo>
                    <a:pt x="1075555" y="239513"/>
                  </a:lnTo>
                  <a:cubicBezTo>
                    <a:pt x="1075555" y="258394"/>
                    <a:pt x="1068055" y="276502"/>
                    <a:pt x="1054704" y="289853"/>
                  </a:cubicBezTo>
                  <a:cubicBezTo>
                    <a:pt x="1041353" y="303204"/>
                    <a:pt x="1023245" y="310705"/>
                    <a:pt x="1004364" y="310705"/>
                  </a:cubicBezTo>
                  <a:lnTo>
                    <a:pt x="71192" y="310705"/>
                  </a:lnTo>
                  <a:cubicBezTo>
                    <a:pt x="31874" y="310705"/>
                    <a:pt x="0" y="278831"/>
                    <a:pt x="0" y="239513"/>
                  </a:cubicBezTo>
                  <a:lnTo>
                    <a:pt x="0" y="71192"/>
                  </a:lnTo>
                  <a:cubicBezTo>
                    <a:pt x="0" y="52310"/>
                    <a:pt x="7501" y="34203"/>
                    <a:pt x="20852" y="20852"/>
                  </a:cubicBezTo>
                  <a:cubicBezTo>
                    <a:pt x="34203" y="7501"/>
                    <a:pt x="52310" y="0"/>
                    <a:pt x="71192" y="0"/>
                  </a:cubicBezTo>
                  <a:close/>
                </a:path>
              </a:pathLst>
            </a:custGeom>
            <a:grpFill/>
          </p:spPr>
        </p:sp>
        <p:sp>
          <p:nvSpPr>
            <p:cNvPr id="90" name="TextBox 15">
              <a:extLst>
                <a:ext uri="{FF2B5EF4-FFF2-40B4-BE49-F238E27FC236}">
                  <a16:creationId xmlns:a16="http://schemas.microsoft.com/office/drawing/2014/main" id="{22DF00B9-C3DA-42BD-0035-3749ED8B7596}"/>
                </a:ext>
              </a:extLst>
            </p:cNvPr>
            <p:cNvSpPr txBox="1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>
                <a:lnSpc>
                  <a:spcPts val="2859"/>
                </a:lnSpc>
              </a:pPr>
              <a:endParaRPr sz="2400">
                <a:solidFill>
                  <a:schemeClr val="bg1"/>
                </a:solidFill>
                <a:latin typeface="Montserrat Light" panose="00000400000000000000" pitchFamily="2" charset="0"/>
              </a:endParaRPr>
            </a:p>
          </p:txBody>
        </p:sp>
      </p:grpSp>
      <p:sp>
        <p:nvSpPr>
          <p:cNvPr id="98" name="TextBox 24">
            <a:extLst>
              <a:ext uri="{FF2B5EF4-FFF2-40B4-BE49-F238E27FC236}">
                <a16:creationId xmlns:a16="http://schemas.microsoft.com/office/drawing/2014/main" id="{FD2C4FAB-3AEA-9577-FD56-F4A5878C60E4}"/>
              </a:ext>
            </a:extLst>
          </p:cNvPr>
          <p:cNvSpPr txBox="1"/>
          <p:nvPr/>
        </p:nvSpPr>
        <p:spPr>
          <a:xfrm>
            <a:off x="838200" y="1856894"/>
            <a:ext cx="4838666" cy="276998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88"/>
              </a:lnSpc>
            </a:pPr>
            <a:r>
              <a:rPr lang="en-US" sz="2400" u="sng" dirty="0">
                <a:solidFill>
                  <a:schemeClr val="bg1"/>
                </a:solidFill>
                <a:latin typeface="Montserrat Light" panose="00000400000000000000" pitchFamily="2" charset="0"/>
              </a:rPr>
              <a:t>Frontend</a:t>
            </a:r>
            <a:r>
              <a:rPr lang="hu-HU" sz="2400" dirty="0">
                <a:solidFill>
                  <a:schemeClr val="bg1"/>
                </a:solidFill>
                <a:latin typeface="Montserrat Light" panose="00000400000000000000" pitchFamily="2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Montserrat Light" panose="00000400000000000000" pitchFamily="2" charset="0"/>
              </a:rPr>
              <a:t>:</a:t>
            </a:r>
            <a:r>
              <a:rPr lang="hu-HU" sz="2400" dirty="0">
                <a:solidFill>
                  <a:schemeClr val="bg1"/>
                </a:solidFill>
                <a:latin typeface="Montserrat Light" panose="00000400000000000000" pitchFamily="2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Montserrat Light" panose="00000400000000000000" pitchFamily="2" charset="0"/>
              </a:rPr>
              <a:t>  </a:t>
            </a:r>
            <a:r>
              <a:rPr lang="hu-HU" sz="2400" dirty="0">
                <a:solidFill>
                  <a:schemeClr val="bg1"/>
                </a:solidFill>
                <a:latin typeface="Montserrat Light" panose="00000400000000000000" pitchFamily="2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Montserrat Light" panose="00000400000000000000" pitchFamily="2" charset="0"/>
              </a:rPr>
              <a:t>React.js</a:t>
            </a:r>
          </a:p>
          <a:p>
            <a:pPr>
              <a:lnSpc>
                <a:spcPts val="2688"/>
              </a:lnSpc>
            </a:pPr>
            <a:endParaRPr lang="en-US" sz="2400" dirty="0">
              <a:solidFill>
                <a:schemeClr val="bg1"/>
              </a:solidFill>
              <a:latin typeface="Montserrat Light" panose="00000400000000000000" pitchFamily="2" charset="0"/>
            </a:endParaRPr>
          </a:p>
          <a:p>
            <a:pPr>
              <a:lnSpc>
                <a:spcPts val="2688"/>
              </a:lnSpc>
            </a:pPr>
            <a:r>
              <a:rPr lang="en-US" sz="2400" u="sng" dirty="0">
                <a:solidFill>
                  <a:schemeClr val="bg1"/>
                </a:solidFill>
                <a:latin typeface="Montserrat Light" panose="00000400000000000000" pitchFamily="2" charset="0"/>
              </a:rPr>
              <a:t>Backend</a:t>
            </a:r>
            <a:r>
              <a:rPr lang="hu-HU" sz="2400" dirty="0">
                <a:solidFill>
                  <a:schemeClr val="bg1"/>
                </a:solidFill>
                <a:latin typeface="Montserrat Light" panose="00000400000000000000" pitchFamily="2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Montserrat Light" panose="00000400000000000000" pitchFamily="2" charset="0"/>
              </a:rPr>
              <a:t>:</a:t>
            </a:r>
            <a:r>
              <a:rPr lang="hu-HU" sz="2400" dirty="0">
                <a:solidFill>
                  <a:schemeClr val="bg1"/>
                </a:solidFill>
                <a:latin typeface="Montserrat Light" panose="00000400000000000000" pitchFamily="2" charset="0"/>
              </a:rPr>
              <a:t> 	- </a:t>
            </a:r>
            <a:r>
              <a:rPr lang="en-US" sz="2400" dirty="0">
                <a:solidFill>
                  <a:schemeClr val="bg1"/>
                </a:solidFill>
                <a:latin typeface="Montserrat Light" panose="00000400000000000000" pitchFamily="2" charset="0"/>
              </a:rPr>
              <a:t>Node.js</a:t>
            </a:r>
            <a:endParaRPr lang="hu-HU" sz="2400" dirty="0">
              <a:solidFill>
                <a:schemeClr val="bg1"/>
              </a:solidFill>
              <a:latin typeface="Montserrat Light" panose="00000400000000000000" pitchFamily="2" charset="0"/>
            </a:endParaRPr>
          </a:p>
          <a:p>
            <a:pPr>
              <a:lnSpc>
                <a:spcPts val="2688"/>
              </a:lnSpc>
            </a:pPr>
            <a:r>
              <a:rPr lang="hu-HU" sz="2400" dirty="0">
                <a:solidFill>
                  <a:schemeClr val="bg1"/>
                </a:solidFill>
                <a:latin typeface="Montserrat Light" panose="00000400000000000000" pitchFamily="2" charset="0"/>
              </a:rPr>
              <a:t>	        	- </a:t>
            </a:r>
            <a:r>
              <a:rPr lang="en-US" sz="2400" dirty="0">
                <a:solidFill>
                  <a:schemeClr val="bg1"/>
                </a:solidFill>
                <a:latin typeface="Montserrat Light" panose="00000400000000000000" pitchFamily="2" charset="0"/>
              </a:rPr>
              <a:t>Express.js</a:t>
            </a:r>
            <a:endParaRPr lang="hu-HU" sz="2400" dirty="0">
              <a:solidFill>
                <a:schemeClr val="bg1"/>
              </a:solidFill>
              <a:latin typeface="Montserrat Light" panose="00000400000000000000" pitchFamily="2" charset="0"/>
            </a:endParaRPr>
          </a:p>
          <a:p>
            <a:pPr marL="1783861" lvl="5">
              <a:lnSpc>
                <a:spcPts val="2688"/>
              </a:lnSpc>
            </a:pPr>
            <a:endParaRPr lang="en-US" sz="2400" dirty="0">
              <a:solidFill>
                <a:schemeClr val="bg1"/>
              </a:solidFill>
              <a:latin typeface="Montserrat Light" panose="00000400000000000000" pitchFamily="2" charset="0"/>
            </a:endParaRPr>
          </a:p>
          <a:p>
            <a:pPr>
              <a:lnSpc>
                <a:spcPts val="2688"/>
              </a:lnSpc>
            </a:pPr>
            <a:endParaRPr lang="en-US" sz="2400" dirty="0">
              <a:solidFill>
                <a:schemeClr val="bg1"/>
              </a:solidFill>
              <a:latin typeface="Montserrat Light" panose="00000400000000000000" pitchFamily="2" charset="0"/>
            </a:endParaRPr>
          </a:p>
          <a:p>
            <a:pPr>
              <a:lnSpc>
                <a:spcPts val="2688"/>
              </a:lnSpc>
            </a:pPr>
            <a:r>
              <a:rPr lang="en-US" sz="2400" u="sng" dirty="0" err="1">
                <a:solidFill>
                  <a:schemeClr val="bg1"/>
                </a:solidFill>
                <a:latin typeface="Montserrat Light" panose="00000400000000000000" pitchFamily="2" charset="0"/>
              </a:rPr>
              <a:t>Adatbázis</a:t>
            </a:r>
            <a:r>
              <a:rPr lang="hu-HU" sz="2400" dirty="0">
                <a:solidFill>
                  <a:schemeClr val="bg1"/>
                </a:solidFill>
                <a:latin typeface="Montserrat Light" panose="00000400000000000000" pitchFamily="2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Montserrat Light" panose="00000400000000000000" pitchFamily="2" charset="0"/>
              </a:rPr>
              <a:t>:  </a:t>
            </a:r>
            <a:r>
              <a:rPr lang="hu-HU" sz="2400" dirty="0">
                <a:solidFill>
                  <a:schemeClr val="bg1"/>
                </a:solidFill>
                <a:latin typeface="Montserrat Light" panose="00000400000000000000" pitchFamily="2" charset="0"/>
              </a:rPr>
              <a:t>- </a:t>
            </a:r>
            <a:r>
              <a:rPr lang="en-US" sz="2400" dirty="0" err="1">
                <a:solidFill>
                  <a:schemeClr val="bg1"/>
                </a:solidFill>
                <a:latin typeface="Montserrat Light" panose="00000400000000000000" pitchFamily="2" charset="0"/>
              </a:rPr>
              <a:t>Mysql</a:t>
            </a:r>
            <a:endParaRPr lang="en-US" sz="2400" dirty="0">
              <a:solidFill>
                <a:schemeClr val="bg1"/>
              </a:solidFill>
              <a:latin typeface="Montserrat Light" panose="00000400000000000000" pitchFamily="2" charset="0"/>
            </a:endParaRPr>
          </a:p>
          <a:p>
            <a:pPr algn="ctr">
              <a:lnSpc>
                <a:spcPts val="2688"/>
              </a:lnSpc>
            </a:pPr>
            <a:endParaRPr lang="en-US" sz="2400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  <p:sp>
        <p:nvSpPr>
          <p:cNvPr id="100" name="TextBox 26">
            <a:extLst>
              <a:ext uri="{FF2B5EF4-FFF2-40B4-BE49-F238E27FC236}">
                <a16:creationId xmlns:a16="http://schemas.microsoft.com/office/drawing/2014/main" id="{73DEEE92-9937-C6E8-861F-532FC51A834C}"/>
              </a:ext>
            </a:extLst>
          </p:cNvPr>
          <p:cNvSpPr txBox="1"/>
          <p:nvPr/>
        </p:nvSpPr>
        <p:spPr>
          <a:xfrm>
            <a:off x="838200" y="4795269"/>
            <a:ext cx="5359366" cy="24259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88"/>
              </a:lnSpc>
            </a:pPr>
            <a:endParaRPr lang="hu-HU" sz="2400" dirty="0">
              <a:solidFill>
                <a:schemeClr val="bg1"/>
              </a:solidFill>
              <a:latin typeface="Montserrat Light" panose="00000400000000000000" pitchFamily="2" charset="0"/>
            </a:endParaRPr>
          </a:p>
          <a:p>
            <a:pPr>
              <a:lnSpc>
                <a:spcPts val="2688"/>
              </a:lnSpc>
            </a:pPr>
            <a:r>
              <a:rPr lang="en-US" sz="2400" u="sng" dirty="0" err="1">
                <a:solidFill>
                  <a:schemeClr val="bg1"/>
                </a:solidFill>
                <a:latin typeface="Montserrat Light" panose="00000400000000000000" pitchFamily="2" charset="0"/>
              </a:rPr>
              <a:t>Azonosítás</a:t>
            </a:r>
            <a:r>
              <a:rPr lang="en-US" sz="2400" u="sng" dirty="0">
                <a:solidFill>
                  <a:schemeClr val="bg1"/>
                </a:solidFill>
                <a:latin typeface="Montserrat Light" panose="00000400000000000000" pitchFamily="2" charset="0"/>
              </a:rPr>
              <a:t> </a:t>
            </a:r>
            <a:r>
              <a:rPr lang="en-US" sz="2400" u="sng" dirty="0" err="1">
                <a:solidFill>
                  <a:schemeClr val="bg1"/>
                </a:solidFill>
                <a:latin typeface="Montserrat Light" panose="00000400000000000000" pitchFamily="2" charset="0"/>
              </a:rPr>
              <a:t>biztosítása</a:t>
            </a:r>
            <a:r>
              <a:rPr lang="hu-HU" sz="2400" dirty="0">
                <a:solidFill>
                  <a:schemeClr val="bg1"/>
                </a:solidFill>
                <a:latin typeface="Montserrat Light" panose="00000400000000000000" pitchFamily="2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Montserrat Light" panose="00000400000000000000" pitchFamily="2" charset="0"/>
              </a:rPr>
              <a:t>:</a:t>
            </a:r>
          </a:p>
          <a:p>
            <a:pPr>
              <a:lnSpc>
                <a:spcPts val="2688"/>
              </a:lnSpc>
            </a:pPr>
            <a:endParaRPr lang="en-US" sz="2400" dirty="0">
              <a:solidFill>
                <a:schemeClr val="bg1"/>
              </a:solidFill>
              <a:latin typeface="Montserrat Light" panose="00000400000000000000" pitchFamily="2" charset="0"/>
            </a:endParaRPr>
          </a:p>
          <a:p>
            <a:pPr marL="550190" lvl="1" indent="-342900">
              <a:lnSpc>
                <a:spcPts val="2688"/>
              </a:lnSpc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latin typeface="Montserrat Light" panose="00000400000000000000" pitchFamily="2" charset="0"/>
              </a:rPr>
              <a:t>JSON Web Token</a:t>
            </a:r>
            <a:endParaRPr lang="hu-HU" sz="2400" dirty="0">
              <a:solidFill>
                <a:schemeClr val="bg1"/>
              </a:solidFill>
              <a:latin typeface="Montserrat Light" panose="00000400000000000000" pitchFamily="2" charset="0"/>
            </a:endParaRPr>
          </a:p>
          <a:p>
            <a:pPr marL="207290" lvl="1">
              <a:lnSpc>
                <a:spcPts val="2688"/>
              </a:lnSpc>
            </a:pPr>
            <a:endParaRPr lang="en-US" sz="2400" dirty="0">
              <a:solidFill>
                <a:schemeClr val="bg1"/>
              </a:solidFill>
              <a:latin typeface="Montserrat Light" panose="00000400000000000000" pitchFamily="2" charset="0"/>
            </a:endParaRPr>
          </a:p>
          <a:p>
            <a:pPr>
              <a:lnSpc>
                <a:spcPts val="2688"/>
              </a:lnSpc>
            </a:pPr>
            <a:endParaRPr lang="en-US" sz="2400" dirty="0">
              <a:solidFill>
                <a:schemeClr val="bg1"/>
              </a:solidFill>
              <a:latin typeface="Montserrat Light" panose="00000400000000000000" pitchFamily="2" charset="0"/>
            </a:endParaRPr>
          </a:p>
          <a:p>
            <a:pPr>
              <a:lnSpc>
                <a:spcPts val="2688"/>
              </a:lnSpc>
            </a:pPr>
            <a:endParaRPr lang="en-US" sz="2800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  <p:pic>
        <p:nvPicPr>
          <p:cNvPr id="110" name="Kép 109">
            <a:extLst>
              <a:ext uri="{FF2B5EF4-FFF2-40B4-BE49-F238E27FC236}">
                <a16:creationId xmlns:a16="http://schemas.microsoft.com/office/drawing/2014/main" id="{FB553397-BA98-C3EF-ACA1-F99B0707EB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951" y="1702696"/>
            <a:ext cx="715205" cy="636980"/>
          </a:xfrm>
          <a:prstGeom prst="rect">
            <a:avLst/>
          </a:prstGeom>
          <a:noFill/>
        </p:spPr>
      </p:pic>
      <p:pic>
        <p:nvPicPr>
          <p:cNvPr id="114" name="Kép 113">
            <a:extLst>
              <a:ext uri="{FF2B5EF4-FFF2-40B4-BE49-F238E27FC236}">
                <a16:creationId xmlns:a16="http://schemas.microsoft.com/office/drawing/2014/main" id="{29CBD2A5-3373-E196-1907-4FB08FA60E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933" y="2448957"/>
            <a:ext cx="804847" cy="804847"/>
          </a:xfrm>
          <a:prstGeom prst="rect">
            <a:avLst/>
          </a:prstGeom>
        </p:spPr>
      </p:pic>
      <p:pic>
        <p:nvPicPr>
          <p:cNvPr id="117" name="Picture 8" descr="MySQL :: MySQL Logo Downloads">
            <a:extLst>
              <a:ext uri="{FF2B5EF4-FFF2-40B4-BE49-F238E27FC236}">
                <a16:creationId xmlns:a16="http://schemas.microsoft.com/office/drawing/2014/main" id="{537CCF86-E3ED-1F51-1D14-5B118F419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620" y="3708935"/>
            <a:ext cx="988104" cy="66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Kép 120">
            <a:extLst>
              <a:ext uri="{FF2B5EF4-FFF2-40B4-BE49-F238E27FC236}">
                <a16:creationId xmlns:a16="http://schemas.microsoft.com/office/drawing/2014/main" id="{90068447-9CE9-C902-9AC0-673B9E3E24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6583" y="5700582"/>
            <a:ext cx="1329546" cy="662156"/>
          </a:xfrm>
          <a:prstGeom prst="rect">
            <a:avLst/>
          </a:prstGeom>
        </p:spPr>
      </p:pic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7D60F078-4A71-9467-B55C-8409C6F23352}"/>
              </a:ext>
            </a:extLst>
          </p:cNvPr>
          <p:cNvSpPr/>
          <p:nvPr/>
        </p:nvSpPr>
        <p:spPr>
          <a:xfrm>
            <a:off x="838200" y="591803"/>
            <a:ext cx="7120944" cy="872208"/>
          </a:xfrm>
          <a:prstGeom prst="roundRect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247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D7C746-6547-C318-72BF-2C5EE716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Montserrat Light" panose="00000400000000000000" pitchFamily="2" charset="0"/>
                <a:cs typeface="Segoe UI" panose="020B0502040204020203" pitchFamily="34" charset="0"/>
              </a:rPr>
              <a:t>Előnyei és hátrányai</a:t>
            </a:r>
            <a:endParaRPr lang="hu-HU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CE044E-1336-A72D-893A-13F95A276E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00945"/>
            <a:ext cx="110236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ontserrat Light" panose="000004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Light" panose="00000400000000000000" pitchFamily="2" charset="0"/>
              </a:rPr>
              <a:t>- Egyszerű kivitelezés: Komponens alapú felépítés megkönnyíti a fejlesztést.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ontserrat Light" panose="000004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hu-HU" altLang="hu-HU" sz="2000" dirty="0">
                <a:solidFill>
                  <a:schemeClr val="bg1"/>
                </a:solidFill>
                <a:latin typeface="Montserrat Light" panose="00000400000000000000" pitchFamily="2" charset="0"/>
              </a:rPr>
              <a:t>-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Light" panose="00000400000000000000" pitchFamily="2" charset="0"/>
              </a:rPr>
              <a:t>Rugalmas működés: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ontserrat Light" panose="00000400000000000000" pitchFamily="2" charset="0"/>
              </a:rPr>
              <a:t>Virtual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Light" panose="00000400000000000000" pitchFamily="2" charset="0"/>
              </a:rPr>
              <a:t> DOM gyors frissítéseket biztosít.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ontserrat Light" panose="000004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hu-HU" sz="2000" dirty="0">
                <a:solidFill>
                  <a:schemeClr val="bg1"/>
                </a:solidFill>
                <a:latin typeface="Montserrat Light" panose="00000400000000000000" pitchFamily="2" charset="0"/>
              </a:rPr>
              <a:t>- Egyszerű kivitelezés: Minimalista keretrendszer, gyorsan konfigurálható (Express.js).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hu-HU" altLang="hu-HU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ontserrat Light" panose="000004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hu-HU" altLang="hu-HU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ontserrat Light" panose="000004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ontserrat Light" panose="000004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hu-HU" sz="2000" dirty="0">
                <a:solidFill>
                  <a:schemeClr val="bg1"/>
                </a:solidFill>
                <a:latin typeface="Montserrat Light" panose="00000400000000000000" pitchFamily="2" charset="0"/>
              </a:rPr>
              <a:t>- Magas szintű szakértelem: Haladóbb témák tanulási görbéje.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hu-HU" sz="2000" dirty="0">
              <a:solidFill>
                <a:schemeClr val="bg1"/>
              </a:solidFill>
              <a:latin typeface="Montserrat Light" panose="000004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hu-HU" sz="2000" dirty="0">
                <a:solidFill>
                  <a:schemeClr val="bg1"/>
                </a:solidFill>
                <a:latin typeface="Montserrat Light" panose="00000400000000000000" pitchFamily="2" charset="0"/>
              </a:rPr>
              <a:t>- Teljesítménybéli korlátozások: Strukturált adatok merevsége.</a:t>
            </a:r>
            <a:endParaRPr kumimoji="0" lang="hu-HU" altLang="hu-HU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ontserrat Light" panose="00000400000000000000" pitchFamily="2" charset="0"/>
            </a:endParaRPr>
          </a:p>
        </p:txBody>
      </p:sp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CB2DD85F-F825-6C6B-E558-4F8B22E4E32F}"/>
              </a:ext>
            </a:extLst>
          </p:cNvPr>
          <p:cNvSpPr/>
          <p:nvPr/>
        </p:nvSpPr>
        <p:spPr>
          <a:xfrm>
            <a:off x="838200" y="591803"/>
            <a:ext cx="5781541" cy="872208"/>
          </a:xfrm>
          <a:prstGeom prst="roundRect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7256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01EC31-6702-FB29-4AD6-0F30C682E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Montserrat Light" panose="00000400000000000000" pitchFamily="2" charset="0"/>
                <a:cs typeface="Segoe UI" panose="020B0502040204020203" pitchFamily="34" charset="0"/>
              </a:rPr>
              <a:t>Adatbázis</a:t>
            </a:r>
            <a:endParaRPr lang="hu-HU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A9E05FA0-6428-8791-0206-78AFC3536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08152" y="2349781"/>
            <a:ext cx="5945573" cy="39164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E36EDBF5-E4D5-A5C9-512E-6AD51C3E2AB2}"/>
              </a:ext>
            </a:extLst>
          </p:cNvPr>
          <p:cNvSpPr txBox="1"/>
          <p:nvPr/>
        </p:nvSpPr>
        <p:spPr>
          <a:xfrm>
            <a:off x="5970622" y="2876828"/>
            <a:ext cx="622137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hu-HU" sz="2000" dirty="0">
                <a:solidFill>
                  <a:schemeClr val="bg1"/>
                </a:solidFill>
                <a:latin typeface="Montserrat Light" panose="00000400000000000000" pitchFamily="2" charset="0"/>
                <a:cs typeface="Segoe UI Light" panose="020B0502040204020203" pitchFamily="34" charset="0"/>
              </a:rPr>
              <a:t>- 9 Tábla </a:t>
            </a:r>
            <a:r>
              <a:rPr lang="hu-HU" sz="2000" dirty="0" err="1">
                <a:solidFill>
                  <a:schemeClr val="bg1"/>
                </a:solidFill>
                <a:latin typeface="Montserrat Light" panose="00000400000000000000" pitchFamily="2" charset="0"/>
                <a:cs typeface="Segoe UI Light" panose="020B0502040204020203" pitchFamily="34" charset="0"/>
              </a:rPr>
              <a:t>találató</a:t>
            </a:r>
            <a:r>
              <a:rPr lang="hu-HU" sz="2000" dirty="0">
                <a:solidFill>
                  <a:schemeClr val="bg1"/>
                </a:solidFill>
                <a:latin typeface="Montserrat Light" panose="00000400000000000000" pitchFamily="2" charset="0"/>
                <a:cs typeface="Segoe UI Light" panose="020B0502040204020203" pitchFamily="34" charset="0"/>
              </a:rPr>
              <a:t> az adatbázisban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sz="2000" dirty="0">
              <a:solidFill>
                <a:schemeClr val="bg1"/>
              </a:solidFill>
              <a:latin typeface="Montserrat Light" panose="00000400000000000000" pitchFamily="2" charset="0"/>
              <a:cs typeface="Segoe UI Light" panose="020B0502040204020203" pitchFamily="34" charset="0"/>
            </a:endParaRPr>
          </a:p>
          <a:p>
            <a:pPr lvl="1"/>
            <a:r>
              <a:rPr lang="hu-HU" sz="2000" dirty="0">
                <a:solidFill>
                  <a:schemeClr val="bg1"/>
                </a:solidFill>
                <a:latin typeface="Montserrat Light" panose="00000400000000000000" pitchFamily="2" charset="0"/>
                <a:cs typeface="Segoe UI Light" panose="020B0502040204020203" pitchFamily="34" charset="0"/>
              </a:rPr>
              <a:t>- 11 darab kapcsolat segíti az összesen 38</a:t>
            </a:r>
          </a:p>
          <a:p>
            <a:pPr lvl="1"/>
            <a:r>
              <a:rPr lang="hu-HU" sz="2000" dirty="0">
                <a:solidFill>
                  <a:schemeClr val="bg1"/>
                </a:solidFill>
                <a:latin typeface="Montserrat Light" panose="00000400000000000000" pitchFamily="2" charset="0"/>
                <a:cs typeface="Segoe UI Light" panose="020B0502040204020203" pitchFamily="34" charset="0"/>
              </a:rPr>
              <a:t>   mezőt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sz="2000" dirty="0">
              <a:solidFill>
                <a:schemeClr val="bg1"/>
              </a:solidFill>
              <a:latin typeface="Montserrat Light" panose="00000400000000000000" pitchFamily="2" charset="0"/>
              <a:cs typeface="Segoe UI Light" panose="020B0502040204020203" pitchFamily="34" charset="0"/>
            </a:endParaRPr>
          </a:p>
          <a:p>
            <a:pPr lvl="1"/>
            <a:r>
              <a:rPr lang="hu-HU" sz="2000" dirty="0">
                <a:solidFill>
                  <a:schemeClr val="bg1"/>
                </a:solidFill>
                <a:latin typeface="Montserrat Light" panose="00000400000000000000" pitchFamily="2" charset="0"/>
                <a:cs typeface="Segoe UI Light" panose="020B0502040204020203" pitchFamily="34" charset="0"/>
              </a:rPr>
              <a:t>- Kör-körös működés</a:t>
            </a:r>
          </a:p>
          <a:p>
            <a:pPr lvl="1"/>
            <a:endParaRPr lang="hu-HU" sz="2000" dirty="0">
              <a:solidFill>
                <a:schemeClr val="bg1"/>
              </a:solidFill>
              <a:latin typeface="Montserrat Light" panose="00000400000000000000" pitchFamily="2" charset="0"/>
              <a:cs typeface="Segoe UI Light" panose="020B0502040204020203" pitchFamily="34" charset="0"/>
            </a:endParaRPr>
          </a:p>
          <a:p>
            <a:pPr lvl="1"/>
            <a:r>
              <a:rPr lang="hu-HU" sz="2000" dirty="0">
                <a:solidFill>
                  <a:schemeClr val="bg1"/>
                </a:solidFill>
                <a:latin typeface="Montserrat Light" panose="00000400000000000000" pitchFamily="2" charset="0"/>
                <a:cs typeface="Segoe UI Light" panose="020B0502040204020203" pitchFamily="34" charset="0"/>
              </a:rPr>
              <a:t>- Az adatbázis úgy lett tervezve hogy az</a:t>
            </a:r>
          </a:p>
          <a:p>
            <a:pPr lvl="1"/>
            <a:r>
              <a:rPr lang="hu-HU" sz="2000" dirty="0">
                <a:solidFill>
                  <a:schemeClr val="bg1"/>
                </a:solidFill>
                <a:latin typeface="Montserrat Light" panose="00000400000000000000" pitchFamily="2" charset="0"/>
                <a:cs typeface="Segoe UI Light" panose="020B0502040204020203" pitchFamily="34" charset="0"/>
              </a:rPr>
              <a:t>   rugalmas legyen a továbbfejlesztésre</a:t>
            </a:r>
          </a:p>
        </p:txBody>
      </p:sp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0355B124-2823-1422-0B76-46C3D9769B56}"/>
              </a:ext>
            </a:extLst>
          </p:cNvPr>
          <p:cNvSpPr/>
          <p:nvPr/>
        </p:nvSpPr>
        <p:spPr>
          <a:xfrm>
            <a:off x="838201" y="591803"/>
            <a:ext cx="2935310" cy="872208"/>
          </a:xfrm>
          <a:prstGeom prst="roundRect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786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F62C70-CBBA-4484-0ADD-31F3E1EAF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>
                <a:solidFill>
                  <a:schemeClr val="bg1"/>
                </a:solidFill>
                <a:latin typeface="Montserrat Light" panose="00000400000000000000" pitchFamily="2" charset="0"/>
                <a:cs typeface="Segoe UI" panose="020B0502040204020203" pitchFamily="34" charset="0"/>
              </a:rPr>
              <a:t>Felhasználói felület</a:t>
            </a:r>
            <a:endParaRPr lang="hu-HU" dirty="0">
              <a:latin typeface="Montserrat Light" panose="00000400000000000000" pitchFamily="2" charset="0"/>
            </a:endParaRP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4F294C4D-BA66-04D6-2FA5-D193FF7C5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52742" y="2492726"/>
            <a:ext cx="5192501" cy="2988904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2D87D57C-5C9B-11EC-75FA-522FD7C46353}"/>
              </a:ext>
            </a:extLst>
          </p:cNvPr>
          <p:cNvSpPr txBox="1"/>
          <p:nvPr/>
        </p:nvSpPr>
        <p:spPr>
          <a:xfrm>
            <a:off x="1978992" y="5588000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 err="1">
                <a:solidFill>
                  <a:schemeClr val="bg1"/>
                </a:solidFill>
                <a:latin typeface="Montserrat Light" panose="00000400000000000000" pitchFamily="2" charset="0"/>
              </a:rPr>
              <a:t>Bejeletnekző</a:t>
            </a:r>
            <a:r>
              <a:rPr lang="hu-HU" i="1" dirty="0">
                <a:solidFill>
                  <a:schemeClr val="bg1"/>
                </a:solidFill>
                <a:latin typeface="Montserrat Light" panose="00000400000000000000" pitchFamily="2" charset="0"/>
              </a:rPr>
              <a:t> felület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3E35243-05FE-9372-53E4-93E7B62158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6757" y="2492726"/>
            <a:ext cx="5192501" cy="2985378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64686A1C-50B1-8B93-6739-BF7B9A5645C2}"/>
              </a:ext>
            </a:extLst>
          </p:cNvPr>
          <p:cNvSpPr txBox="1"/>
          <p:nvPr/>
        </p:nvSpPr>
        <p:spPr>
          <a:xfrm>
            <a:off x="8429084" y="5588000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bg1"/>
                </a:solidFill>
                <a:latin typeface="Montserrat Light" panose="00000400000000000000" pitchFamily="2" charset="0"/>
              </a:rPr>
              <a:t>Főoldal</a:t>
            </a:r>
          </a:p>
        </p:txBody>
      </p:sp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933EFCB1-AF06-0B74-EF4B-10BA77771EFA}"/>
              </a:ext>
            </a:extLst>
          </p:cNvPr>
          <p:cNvSpPr/>
          <p:nvPr/>
        </p:nvSpPr>
        <p:spPr>
          <a:xfrm>
            <a:off x="838200" y="591803"/>
            <a:ext cx="5508557" cy="872208"/>
          </a:xfrm>
          <a:prstGeom prst="roundRect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7576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1668</Words>
  <Application>Microsoft Office PowerPoint</Application>
  <PresentationFormat>Szélesvásznú</PresentationFormat>
  <Paragraphs>263</Paragraphs>
  <Slides>15</Slides>
  <Notes>14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DM Sans</vt:lpstr>
      <vt:lpstr>Expo M</vt:lpstr>
      <vt:lpstr>Montserrat Light</vt:lpstr>
      <vt:lpstr>Segoe UI Symbol</vt:lpstr>
      <vt:lpstr>Times New Roman</vt:lpstr>
      <vt:lpstr>Office-téma</vt:lpstr>
      <vt:lpstr>PowerPoint-bemutató</vt:lpstr>
      <vt:lpstr>PowerPoint-bemutató</vt:lpstr>
      <vt:lpstr>PowerPoint-bemutató</vt:lpstr>
      <vt:lpstr>Témaválasztás</vt:lpstr>
      <vt:lpstr>Hasonló alkalmazások</vt:lpstr>
      <vt:lpstr>Felhasznált technológiák</vt:lpstr>
      <vt:lpstr>Előnyei és hátrányai</vt:lpstr>
      <vt:lpstr>Adatbázis</vt:lpstr>
      <vt:lpstr>Felhasználói felület</vt:lpstr>
      <vt:lpstr>PowerPoint-bemutató</vt:lpstr>
      <vt:lpstr>PowerPoint-bemutató</vt:lpstr>
      <vt:lpstr>Tesztelési Folyamat és API Ellenőrzés</vt:lpstr>
      <vt:lpstr>Feladat Felosztás</vt:lpstr>
      <vt:lpstr>Összegzés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Teszt</dc:title>
  <dc:creator>Redőcs Marcell</dc:creator>
  <cp:lastModifiedBy>Redőcs Marcell</cp:lastModifiedBy>
  <cp:revision>8</cp:revision>
  <dcterms:created xsi:type="dcterms:W3CDTF">2024-05-24T17:23:44Z</dcterms:created>
  <dcterms:modified xsi:type="dcterms:W3CDTF">2024-05-26T21:03:12Z</dcterms:modified>
</cp:coreProperties>
</file>