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56" r:id="rId2"/>
    <p:sldId id="257" r:id="rId3"/>
    <p:sldId id="258" r:id="rId4"/>
    <p:sldId id="259" r:id="rId5"/>
    <p:sldId id="260" r:id="rId6"/>
    <p:sldId id="261" r:id="rId7"/>
    <p:sldId id="262" r:id="rId8"/>
    <p:sldId id="264" r:id="rId9"/>
    <p:sldId id="265" r:id="rId10"/>
    <p:sldId id="266" r:id="rId11"/>
    <p:sldId id="267" r:id="rId12"/>
    <p:sldId id="269" r:id="rId13"/>
    <p:sldId id="270" r:id="rId14"/>
    <p:sldId id="271" r:id="rId15"/>
    <p:sldId id="272" r:id="rId16"/>
  </p:sldIdLst>
  <p:sldSz cx="9144000" cy="5143500" type="screen16x9"/>
  <p:notesSz cx="6858000" cy="9144000"/>
  <p:embeddedFontLst>
    <p:embeddedFont>
      <p:font typeface="Open Sans" panose="020B0606030504020204" pitchFamily="34" charset="0"/>
      <p:regular r:id="rId18"/>
      <p:bold r:id="rId19"/>
      <p:italic r:id="rId20"/>
      <p:boldItalic r:id="rId21"/>
    </p:embeddedFont>
    <p:embeddedFont>
      <p:font typeface="PT Sans Narrow" panose="020B0506020203020204" pitchFamily="34" charset="77"/>
      <p:regular r:id="rId22"/>
      <p:bold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418"/>
    <p:restoredTop sz="94710"/>
  </p:normalViewPr>
  <p:slideViewPr>
    <p:cSldViewPr snapToGrid="0">
      <p:cViewPr varScale="1">
        <p:scale>
          <a:sx n="160" d="100"/>
          <a:sy n="160" d="100"/>
        </p:scale>
        <p:origin x="192" y="74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KAJ REDON" userId="509f8f22-2388-4914-830a-b3f6f4856ff7" providerId="ADAL" clId="{B5082591-0C6B-1F4C-B807-3EB2AECBDD3D}"/>
    <pc:docChg chg="modSld">
      <pc:chgData name="KOKAJ REDON" userId="509f8f22-2388-4914-830a-b3f6f4856ff7" providerId="ADAL" clId="{B5082591-0C6B-1F4C-B807-3EB2AECBDD3D}" dt="2023-01-16T14:20:41.703" v="2" actId="20577"/>
      <pc:docMkLst>
        <pc:docMk/>
      </pc:docMkLst>
      <pc:sldChg chg="modSp mod">
        <pc:chgData name="KOKAJ REDON" userId="509f8f22-2388-4914-830a-b3f6f4856ff7" providerId="ADAL" clId="{B5082591-0C6B-1F4C-B807-3EB2AECBDD3D}" dt="2023-01-16T14:15:10.767" v="1" actId="20577"/>
        <pc:sldMkLst>
          <pc:docMk/>
          <pc:sldMk cId="0" sldId="261"/>
        </pc:sldMkLst>
        <pc:spChg chg="mod">
          <ac:chgData name="KOKAJ REDON" userId="509f8f22-2388-4914-830a-b3f6f4856ff7" providerId="ADAL" clId="{B5082591-0C6B-1F4C-B807-3EB2AECBDD3D}" dt="2023-01-16T14:15:10.767" v="1" actId="20577"/>
          <ac:spMkLst>
            <pc:docMk/>
            <pc:sldMk cId="0" sldId="261"/>
            <ac:spMk id="103" creationId="{00000000-0000-0000-0000-000000000000}"/>
          </ac:spMkLst>
        </pc:spChg>
      </pc:sldChg>
      <pc:sldChg chg="modSp mod">
        <pc:chgData name="KOKAJ REDON" userId="509f8f22-2388-4914-830a-b3f6f4856ff7" providerId="ADAL" clId="{B5082591-0C6B-1F4C-B807-3EB2AECBDD3D}" dt="2023-01-16T14:20:41.703" v="2" actId="20577"/>
        <pc:sldMkLst>
          <pc:docMk/>
          <pc:sldMk cId="0" sldId="271"/>
        </pc:sldMkLst>
        <pc:spChg chg="mod">
          <ac:chgData name="KOKAJ REDON" userId="509f8f22-2388-4914-830a-b3f6f4856ff7" providerId="ADAL" clId="{B5082591-0C6B-1F4C-B807-3EB2AECBDD3D}" dt="2023-01-16T14:20:41.703" v="2" actId="20577"/>
          <ac:spMkLst>
            <pc:docMk/>
            <pc:sldMk cId="0" sldId="271"/>
            <ac:spMk id="17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b1068f01c6_0_5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b1068f01c6_0_5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b1068f01c6_0_5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b1068f01c6_0_5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b1068f01c6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b1068f01c6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b1068f01c6_0_5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b1068f01c6_0_5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b1068f01c6_0_5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b1068f01c6_0_5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b1068f01c6_0_5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b1068f01c6_0_5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b1068f01c6_0_4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b1068f01c6_0_4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b1068f01c6_0_4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b1068f01c6_0_4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b1068f01c6_0_4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b1068f01c6_0_4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b1068f01c6_0_4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b1068f01c6_0_4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b1068f01c6_0_4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b1068f01c6_0_4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b1068f01c6_0_4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b1068f01c6_0_4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b1068f01c6_0_4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b1068f01c6_0_4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b1068f01c6_0_5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b1068f01c6_0_5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2"/>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2"/>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9" name="Google Shape;19;p2"/>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0" name="Google Shape;2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a:endParaRPr/>
          </a:p>
        </p:txBody>
      </p:sp>
      <p:sp>
        <p:nvSpPr>
          <p:cNvPr id="24" name="Google Shape;2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s"/>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9" name="Google Shape;2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2" name="Google Shape;32;p5"/>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3" name="Google Shape;33;p5"/>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4" name="Google Shape;3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7" name="Google Shape;3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1" name="Google Shape;4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dk2"/>
              </a:buClr>
              <a:buSzPts val="5400"/>
              <a:buNone/>
              <a:defRPr sz="5400" b="0">
                <a:solidFill>
                  <a:schemeClr val="dk2"/>
                </a:solidFill>
              </a:defRPr>
            </a:lvl1pPr>
            <a:lvl2pPr lvl="1">
              <a:spcBef>
                <a:spcPts val="0"/>
              </a:spcBef>
              <a:spcAft>
                <a:spcPts val="0"/>
              </a:spcAft>
              <a:buClr>
                <a:schemeClr val="dk2"/>
              </a:buClr>
              <a:buSzPts val="5400"/>
              <a:buNone/>
              <a:defRPr sz="5400" b="0">
                <a:solidFill>
                  <a:schemeClr val="dk2"/>
                </a:solidFill>
              </a:defRPr>
            </a:lvl2pPr>
            <a:lvl3pPr lvl="2">
              <a:spcBef>
                <a:spcPts val="0"/>
              </a:spcBef>
              <a:spcAft>
                <a:spcPts val="0"/>
              </a:spcAft>
              <a:buClr>
                <a:schemeClr val="dk2"/>
              </a:buClr>
              <a:buSzPts val="5400"/>
              <a:buNone/>
              <a:defRPr sz="5400" b="0">
                <a:solidFill>
                  <a:schemeClr val="dk2"/>
                </a:solidFill>
              </a:defRPr>
            </a:lvl3pPr>
            <a:lvl4pPr lvl="3">
              <a:spcBef>
                <a:spcPts val="0"/>
              </a:spcBef>
              <a:spcAft>
                <a:spcPts val="0"/>
              </a:spcAft>
              <a:buClr>
                <a:schemeClr val="dk2"/>
              </a:buClr>
              <a:buSzPts val="5400"/>
              <a:buNone/>
              <a:defRPr sz="5400" b="0">
                <a:solidFill>
                  <a:schemeClr val="dk2"/>
                </a:solidFill>
              </a:defRPr>
            </a:lvl4pPr>
            <a:lvl5pPr lvl="4">
              <a:spcBef>
                <a:spcPts val="0"/>
              </a:spcBef>
              <a:spcAft>
                <a:spcPts val="0"/>
              </a:spcAft>
              <a:buClr>
                <a:schemeClr val="dk2"/>
              </a:buClr>
              <a:buSzPts val="5400"/>
              <a:buNone/>
              <a:defRPr sz="5400" b="0">
                <a:solidFill>
                  <a:schemeClr val="dk2"/>
                </a:solidFill>
              </a:defRPr>
            </a:lvl5pPr>
            <a:lvl6pPr lvl="5">
              <a:spcBef>
                <a:spcPts val="0"/>
              </a:spcBef>
              <a:spcAft>
                <a:spcPts val="0"/>
              </a:spcAft>
              <a:buClr>
                <a:schemeClr val="dk2"/>
              </a:buClr>
              <a:buSzPts val="5400"/>
              <a:buNone/>
              <a:defRPr sz="5400" b="0">
                <a:solidFill>
                  <a:schemeClr val="dk2"/>
                </a:solidFill>
              </a:defRPr>
            </a:lvl6pPr>
            <a:lvl7pPr lvl="6">
              <a:spcBef>
                <a:spcPts val="0"/>
              </a:spcBef>
              <a:spcAft>
                <a:spcPts val="0"/>
              </a:spcAft>
              <a:buClr>
                <a:schemeClr val="dk2"/>
              </a:buClr>
              <a:buSzPts val="5400"/>
              <a:buNone/>
              <a:defRPr sz="5400" b="0">
                <a:solidFill>
                  <a:schemeClr val="dk2"/>
                </a:solidFill>
              </a:defRPr>
            </a:lvl7pPr>
            <a:lvl8pPr lvl="7">
              <a:spcBef>
                <a:spcPts val="0"/>
              </a:spcBef>
              <a:spcAft>
                <a:spcPts val="0"/>
              </a:spcAft>
              <a:buClr>
                <a:schemeClr val="dk2"/>
              </a:buClr>
              <a:buSzPts val="5400"/>
              <a:buNone/>
              <a:defRPr sz="5400" b="0">
                <a:solidFill>
                  <a:schemeClr val="dk2"/>
                </a:solidFill>
              </a:defRPr>
            </a:lvl8pPr>
            <a:lvl9pPr lvl="8">
              <a:spcBef>
                <a:spcPts val="0"/>
              </a:spcBef>
              <a:spcAft>
                <a:spcPts val="0"/>
              </a:spcAft>
              <a:buClr>
                <a:schemeClr val="dk2"/>
              </a:buClr>
              <a:buSzPts val="5400"/>
              <a:buNone/>
              <a:defRPr sz="5400" b="0">
                <a:solidFill>
                  <a:schemeClr val="dk2"/>
                </a:solidFill>
              </a:defRPr>
            </a:lvl9pPr>
          </a:lstStyle>
          <a:p>
            <a:endParaRPr/>
          </a:p>
        </p:txBody>
      </p:sp>
      <p:sp>
        <p:nvSpPr>
          <p:cNvPr id="44" name="Google Shape;4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 name="Google Shape;47;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9"/>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9" name="Google Shape;49;p9"/>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s"/>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1"/>
          <p:cNvSpPr txBox="1">
            <a:spLocks noGrp="1"/>
          </p:cNvSpPr>
          <p:nvPr>
            <p:ph type="title" hasCustomPrompt="1"/>
          </p:nvPr>
        </p:nvSpPr>
        <p:spPr>
          <a:xfrm>
            <a:off x="311700" y="1304850"/>
            <a:ext cx="8520600" cy="15384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a:spLocks noGrp="1"/>
          </p:cNvSpPr>
          <p:nvPr>
            <p:ph type="body" idx="1"/>
          </p:nvPr>
        </p:nvSpPr>
        <p:spPr>
          <a:xfrm>
            <a:off x="311700" y="2995650"/>
            <a:ext cx="8520600" cy="10716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9" name="Google Shape;5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Google Shape;7;p1"/>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s"/>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hyperlink" Target="https://neo4j.com/graphacademy/training-intro-40/02-neo4j-graph-" TargetMode="External"/><Relationship Id="rId2" Type="http://schemas.openxmlformats.org/officeDocument/2006/relationships/notesSlide" Target="../notesSlides/notesSlide15.xml"/><Relationship Id="rId1" Type="http://schemas.openxmlformats.org/officeDocument/2006/relationships/slideLayout" Target="../slideLayouts/slideLayout3.xml"/><Relationship Id="rId5" Type="http://schemas.openxmlformats.org/officeDocument/2006/relationships/hyperlink" Target="https://www.kaggle.com/" TargetMode="External"/><Relationship Id="rId4" Type="http://schemas.openxmlformats.org/officeDocument/2006/relationships/hyperlink" Target="https://neo4j.com/graphacademy/training-intro-40/02-neo4j-graph-platform/" TargetMode="External"/></Relationships>
</file>

<file path=ppt/slides/_rels/slide2.xml.rels><?xml version="1.0" encoding="UTF-8" standalone="yes"?>
<Relationships xmlns="http://schemas.openxmlformats.org/package/2006/relationships"><Relationship Id="rId8" Type="http://schemas.openxmlformats.org/officeDocument/2006/relationships/hyperlink" Target="https://docs.google.com/document/d/1ei4rmpzO_f_4bLSB7LRLXKx_aIuC7b1vOeolGg2rvWQ/edit#heading=h.sjdpud17ifh0" TargetMode="External"/><Relationship Id="rId3" Type="http://schemas.openxmlformats.org/officeDocument/2006/relationships/hyperlink" Target="https://docs.google.com/document/d/1ei4rmpzO_f_4bLSB7LRLXKx_aIuC7b1vOeolGg2rvWQ/edit#heading=h.dbaxen69m8lt" TargetMode="External"/><Relationship Id="rId7" Type="http://schemas.openxmlformats.org/officeDocument/2006/relationships/hyperlink" Target="https://docs.google.com/document/d/1ei4rmpzO_f_4bLSB7LRLXKx_aIuC7b1vOeolGg2rvWQ/edit#heading=h.box0g4o51n7t"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hyperlink" Target="https://docs.google.com/document/d/1ei4rmpzO_f_4bLSB7LRLXKx_aIuC7b1vOeolGg2rvWQ/edit#heading=h.iidg2f2bmyx0" TargetMode="External"/><Relationship Id="rId11" Type="http://schemas.openxmlformats.org/officeDocument/2006/relationships/hyperlink" Target="https://docs.google.com/document/d/1ei4rmpzO_f_4bLSB7LRLXKx_aIuC7b1vOeolGg2rvWQ/edit#heading=h.9w8xy4nh0qx7" TargetMode="External"/><Relationship Id="rId5" Type="http://schemas.openxmlformats.org/officeDocument/2006/relationships/hyperlink" Target="https://docs.google.com/document/d/1ei4rmpzO_f_4bLSB7LRLXKx_aIuC7b1vOeolGg2rvWQ/edit#heading=h.ccfgg08fm5bd" TargetMode="External"/><Relationship Id="rId10" Type="http://schemas.openxmlformats.org/officeDocument/2006/relationships/hyperlink" Target="https://docs.google.com/document/d/1ei4rmpzO_f_4bLSB7LRLXKx_aIuC7b1vOeolGg2rvWQ/edit#heading=h.xmpyngkrcats" TargetMode="External"/><Relationship Id="rId4" Type="http://schemas.openxmlformats.org/officeDocument/2006/relationships/hyperlink" Target="https://docs.google.com/document/d/1ei4rmpzO_f_4bLSB7LRLXKx_aIuC7b1vOeolGg2rvWQ/edit#heading=h.f33k8911h121" TargetMode="External"/><Relationship Id="rId9" Type="http://schemas.openxmlformats.org/officeDocument/2006/relationships/hyperlink" Target="https://docs.google.com/document/d/1ei4rmpzO_f_4bLSB7LRLXKx_aIuC7b1vOeolGg2rvWQ/edit#heading=h.tn445hb56vvp"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5.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65"/>
        <p:cNvGrpSpPr/>
        <p:nvPr/>
      </p:nvGrpSpPr>
      <p:grpSpPr>
        <a:xfrm>
          <a:off x="0" y="0"/>
          <a:ext cx="0" cy="0"/>
          <a:chOff x="0" y="0"/>
          <a:chExt cx="0" cy="0"/>
        </a:xfrm>
      </p:grpSpPr>
      <p:sp>
        <p:nvSpPr>
          <p:cNvPr id="66" name="Google Shape;66;p13"/>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it-IT" dirty="0" err="1"/>
              <a:t>Aplicación</a:t>
            </a:r>
            <a:r>
              <a:rPr lang="es" dirty="0"/>
              <a:t> De Recomendación de Libros</a:t>
            </a:r>
            <a:endParaRPr dirty="0"/>
          </a:p>
        </p:txBody>
      </p:sp>
      <p:sp>
        <p:nvSpPr>
          <p:cNvPr id="67" name="Google Shape;67;p13"/>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sz="2000" dirty="0"/>
              <a:t>Realizado por: Redon Kokaj</a:t>
            </a:r>
            <a:endParaRPr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3"/>
          <p:cNvSpPr txBox="1">
            <a:spLocks noGrp="1"/>
          </p:cNvSpPr>
          <p:nvPr>
            <p:ph type="title"/>
          </p:nvPr>
        </p:nvSpPr>
        <p:spPr>
          <a:xfrm>
            <a:off x="311700" y="555600"/>
            <a:ext cx="8377200" cy="75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sz="3500"/>
              <a:t>APLICACIÓN</a:t>
            </a:r>
            <a:endParaRPr sz="3500"/>
          </a:p>
        </p:txBody>
      </p:sp>
      <p:pic>
        <p:nvPicPr>
          <p:cNvPr id="2" name="Immagine 1" descr="Immagine che contiene testo&#10;&#10;Descrizione generata automaticamente">
            <a:extLst>
              <a:ext uri="{FF2B5EF4-FFF2-40B4-BE49-F238E27FC236}">
                <a16:creationId xmlns:a16="http://schemas.microsoft.com/office/drawing/2014/main" id="{662C5538-C04C-F404-3E65-35B6422767E2}"/>
              </a:ext>
            </a:extLst>
          </p:cNvPr>
          <p:cNvPicPr>
            <a:picLocks noChangeAspect="1"/>
          </p:cNvPicPr>
          <p:nvPr/>
        </p:nvPicPr>
        <p:blipFill>
          <a:blip r:embed="rId3"/>
          <a:stretch>
            <a:fillRect/>
          </a:stretch>
        </p:blipFill>
        <p:spPr>
          <a:xfrm>
            <a:off x="0" y="1511272"/>
            <a:ext cx="4572000" cy="2765690"/>
          </a:xfrm>
          <a:prstGeom prst="rect">
            <a:avLst/>
          </a:prstGeom>
        </p:spPr>
      </p:pic>
      <p:pic>
        <p:nvPicPr>
          <p:cNvPr id="3" name="Immagine 2" descr="Immagine che contiene testo&#10;&#10;Descrizione generata automaticamente">
            <a:extLst>
              <a:ext uri="{FF2B5EF4-FFF2-40B4-BE49-F238E27FC236}">
                <a16:creationId xmlns:a16="http://schemas.microsoft.com/office/drawing/2014/main" id="{B05BA466-126F-1F01-BA23-60518D33A4E4}"/>
              </a:ext>
            </a:extLst>
          </p:cNvPr>
          <p:cNvPicPr>
            <a:picLocks noChangeAspect="1"/>
          </p:cNvPicPr>
          <p:nvPr/>
        </p:nvPicPr>
        <p:blipFill>
          <a:blip r:embed="rId4"/>
          <a:stretch>
            <a:fillRect/>
          </a:stretch>
        </p:blipFill>
        <p:spPr>
          <a:xfrm>
            <a:off x="4596174" y="1510580"/>
            <a:ext cx="4572000" cy="276569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sz="3500"/>
              <a:t>ALGORITMO DE RECOMENDACIÓN</a:t>
            </a:r>
            <a:endParaRPr sz="3500"/>
          </a:p>
        </p:txBody>
      </p:sp>
      <p:sp>
        <p:nvSpPr>
          <p:cNvPr id="146" name="Google Shape;146;p2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0" indent="0" algn="just">
              <a:lnSpc>
                <a:spcPct val="115000"/>
              </a:lnSpc>
              <a:buNone/>
            </a:pPr>
            <a:r>
              <a:rPr lang="es-ES" sz="1400" dirty="0">
                <a:effectLst/>
                <a:latin typeface="Open Sans" panose="020B0606030504020204" pitchFamily="34" charset="0"/>
                <a:ea typeface="Open Sans" panose="020B0606030504020204" pitchFamily="34" charset="0"/>
                <a:cs typeface="Open Sans" panose="020B0606030504020204" pitchFamily="34" charset="0"/>
              </a:rPr>
              <a:t>Mi algoritmo de recomendación no es muy complicado, básicamente consiste en un filtrado bastante sencillo: una vez que recibo el libro (o la categoría), deduzco la categoría y muestro los libros de ese tipo. Los ordeno por puntuación para recibir primero los resultados más populares de otros usuarios.</a:t>
            </a:r>
            <a:endParaRPr lang="it-IT" sz="1400" dirty="0">
              <a:latin typeface="Open Sans" panose="020B0606030504020204" pitchFamily="34" charset="0"/>
              <a:ea typeface="Open Sans" panose="020B0606030504020204" pitchFamily="34" charset="0"/>
              <a:cs typeface="Open Sans" panose="020B0606030504020204" pitchFamily="34" charset="0"/>
            </a:endParaRPr>
          </a:p>
          <a:p>
            <a:pPr marL="0" indent="0" algn="just">
              <a:lnSpc>
                <a:spcPct val="115000"/>
              </a:lnSpc>
              <a:buNone/>
            </a:pPr>
            <a:endParaRPr sz="1400" dirty="0">
              <a:solidFill>
                <a:srgbClr val="000000"/>
              </a:solidFill>
              <a:latin typeface="Open Sans" panose="020B0606030504020204" pitchFamily="34" charset="0"/>
              <a:ea typeface="Open Sans" panose="020B0606030504020204" pitchFamily="34" charset="0"/>
              <a:cs typeface="Open Sans" panose="020B0606030504020204" pitchFamily="34" charset="0"/>
              <a:sym typeface="Arial"/>
            </a:endParaRPr>
          </a:p>
          <a:p>
            <a:pPr marL="0" indent="0" algn="just">
              <a:lnSpc>
                <a:spcPct val="115000"/>
              </a:lnSpc>
              <a:buNone/>
            </a:pPr>
            <a:r>
              <a:rPr lang="es-ES" sz="1400" dirty="0">
                <a:effectLst/>
                <a:latin typeface="Open Sans" panose="020B0606030504020204" pitchFamily="34" charset="0"/>
                <a:ea typeface="Open Sans" panose="020B0606030504020204" pitchFamily="34" charset="0"/>
                <a:cs typeface="Open Sans" panose="020B0606030504020204" pitchFamily="34" charset="0"/>
              </a:rPr>
              <a:t>El frontend pasaría el libro o la categoría al backend y éste haría la consulta a la base de datos. La comunicación entre el frontend y el backend tiene lugar entre '</a:t>
            </a:r>
            <a:r>
              <a:rPr lang="es-ES" sz="1400" dirty="0" err="1">
                <a:effectLst/>
                <a:latin typeface="Open Sans" panose="020B0606030504020204" pitchFamily="34" charset="0"/>
                <a:ea typeface="Open Sans" panose="020B0606030504020204" pitchFamily="34" charset="0"/>
                <a:cs typeface="Open Sans" panose="020B0606030504020204" pitchFamily="34" charset="0"/>
              </a:rPr>
              <a:t>Main.java</a:t>
            </a:r>
            <a:r>
              <a:rPr lang="es-ES" sz="1400" dirty="0">
                <a:effectLst/>
                <a:latin typeface="Open Sans" panose="020B0606030504020204" pitchFamily="34" charset="0"/>
                <a:ea typeface="Open Sans" panose="020B0606030504020204" pitchFamily="34" charset="0"/>
                <a:cs typeface="Open Sans" panose="020B0606030504020204" pitchFamily="34" charset="0"/>
              </a:rPr>
              <a:t>' y '</a:t>
            </a:r>
            <a:r>
              <a:rPr lang="es-ES" sz="1400" dirty="0" err="1">
                <a:effectLst/>
                <a:latin typeface="Open Sans" panose="020B0606030504020204" pitchFamily="34" charset="0"/>
                <a:ea typeface="Open Sans" panose="020B0606030504020204" pitchFamily="34" charset="0"/>
                <a:cs typeface="Open Sans" panose="020B0606030504020204" pitchFamily="34" charset="0"/>
              </a:rPr>
              <a:t>QueryDB.java</a:t>
            </a:r>
            <a:r>
              <a:rPr lang="es-ES" sz="1400" dirty="0">
                <a:effectLst/>
                <a:latin typeface="Open Sans" panose="020B0606030504020204" pitchFamily="34" charset="0"/>
                <a:ea typeface="Open Sans" panose="020B0606030504020204" pitchFamily="34" charset="0"/>
                <a:cs typeface="Open Sans" panose="020B0606030504020204" pitchFamily="34" charset="0"/>
              </a:rPr>
              <a:t>’.</a:t>
            </a:r>
          </a:p>
          <a:p>
            <a:pPr marL="0" indent="0" algn="just">
              <a:lnSpc>
                <a:spcPct val="115000"/>
              </a:lnSpc>
              <a:buNone/>
            </a:pPr>
            <a:endParaRPr lang="it-IT" sz="1400" dirty="0">
              <a:effectLst/>
              <a:latin typeface="Open Sans" panose="020B0606030504020204" pitchFamily="34" charset="0"/>
              <a:ea typeface="Open Sans" panose="020B0606030504020204" pitchFamily="34" charset="0"/>
              <a:cs typeface="Open Sans" panose="020B0606030504020204" pitchFamily="34" charset="0"/>
            </a:endParaRPr>
          </a:p>
          <a:p>
            <a:pPr marL="0" indent="0" algn="just">
              <a:lnSpc>
                <a:spcPct val="115000"/>
              </a:lnSpc>
              <a:buNone/>
            </a:pPr>
            <a:r>
              <a:rPr lang="es-ES" sz="1400" dirty="0">
                <a:effectLst/>
                <a:latin typeface="Open Sans" panose="020B0606030504020204" pitchFamily="34" charset="0"/>
                <a:ea typeface="Open Sans" panose="020B0606030504020204" pitchFamily="34" charset="0"/>
                <a:cs typeface="Open Sans" panose="020B0606030504020204" pitchFamily="34" charset="0"/>
              </a:rPr>
              <a:t>El backend envía la lista al frontend, y en esta ventana introducimos cada libro contenido, que ya ha sido previamente ordenado.</a:t>
            </a:r>
            <a:endParaRPr lang="it-IT" sz="1400" dirty="0">
              <a:effectLst/>
              <a:latin typeface="Open Sans" panose="020B0606030504020204" pitchFamily="34" charset="0"/>
              <a:ea typeface="Open Sans" panose="020B0606030504020204" pitchFamily="34" charset="0"/>
              <a:cs typeface="Open Sans" panose="020B0606030504020204" pitchFamily="34" charset="0"/>
            </a:endParaRPr>
          </a:p>
          <a:p>
            <a:pPr marL="0" lvl="0" indent="0" algn="l" rtl="0">
              <a:spcBef>
                <a:spcPts val="0"/>
              </a:spcBef>
              <a:spcAft>
                <a:spcPts val="1600"/>
              </a:spcAft>
              <a:buNone/>
            </a:pPr>
            <a:endParaRPr sz="1400" dirty="0">
              <a:latin typeface="Open Sans" panose="020B0606030504020204" pitchFamily="34" charset="0"/>
              <a:ea typeface="Open Sans" panose="020B0606030504020204" pitchFamily="34" charset="0"/>
              <a:cs typeface="Open Sans" panose="020B0606030504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sz="3600"/>
              <a:t>DAFO</a:t>
            </a:r>
            <a:endParaRPr sz="3600"/>
          </a:p>
        </p:txBody>
      </p:sp>
      <p:sp>
        <p:nvSpPr>
          <p:cNvPr id="160" name="Google Shape;160;p26"/>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noAutofit/>
          </a:bodyPr>
          <a:lstStyle/>
          <a:p>
            <a:pPr marL="457200" lvl="0" indent="-336550" algn="l" rtl="0">
              <a:spcBef>
                <a:spcPts val="0"/>
              </a:spcBef>
              <a:spcAft>
                <a:spcPts val="0"/>
              </a:spcAft>
              <a:buClr>
                <a:schemeClr val="accent1"/>
              </a:buClr>
              <a:buSzPts val="1700"/>
              <a:buChar char="●"/>
            </a:pPr>
            <a:r>
              <a:rPr lang="es" sz="1700" dirty="0">
                <a:solidFill>
                  <a:schemeClr val="accent1"/>
                </a:solidFill>
              </a:rPr>
              <a:t>LIMITACIONES</a:t>
            </a:r>
            <a:endParaRPr sz="1700" dirty="0">
              <a:solidFill>
                <a:schemeClr val="accent1"/>
              </a:solidFill>
            </a:endParaRPr>
          </a:p>
          <a:p>
            <a:pPr marL="457200" lvl="0" indent="-336550" algn="l" rtl="0">
              <a:spcBef>
                <a:spcPts val="0"/>
              </a:spcBef>
              <a:spcAft>
                <a:spcPts val="0"/>
              </a:spcAft>
              <a:buSzPts val="1700"/>
              <a:buChar char="-"/>
            </a:pPr>
            <a:r>
              <a:rPr lang="es" sz="1700" dirty="0"/>
              <a:t>No puedes guardar un libro si te gusta</a:t>
            </a:r>
            <a:endParaRPr sz="1700" dirty="0"/>
          </a:p>
          <a:p>
            <a:pPr marL="457200" lvl="0" indent="-336550" algn="l" rtl="0">
              <a:spcBef>
                <a:spcPts val="0"/>
              </a:spcBef>
              <a:spcAft>
                <a:spcPts val="0"/>
              </a:spcAft>
              <a:buSzPts val="1700"/>
              <a:buChar char="-"/>
            </a:pPr>
            <a:r>
              <a:rPr lang="es" sz="1700" dirty="0"/>
              <a:t>Funcionamiento simple </a:t>
            </a:r>
            <a:endParaRPr sz="1700" dirty="0"/>
          </a:p>
          <a:p>
            <a:pPr marL="457200" lvl="0" indent="-336550" algn="l" rtl="0">
              <a:spcBef>
                <a:spcPts val="0"/>
              </a:spcBef>
              <a:spcAft>
                <a:spcPts val="0"/>
              </a:spcAft>
              <a:buSzPts val="1700"/>
              <a:buChar char="-"/>
            </a:pPr>
            <a:r>
              <a:rPr lang="es" sz="1700" dirty="0"/>
              <a:t>No hay favoritos </a:t>
            </a:r>
            <a:endParaRPr sz="1700" dirty="0"/>
          </a:p>
          <a:p>
            <a:pPr marL="914400" lvl="0" indent="0" algn="l" rtl="0">
              <a:spcBef>
                <a:spcPts val="1600"/>
              </a:spcBef>
              <a:spcAft>
                <a:spcPts val="0"/>
              </a:spcAft>
              <a:buNone/>
            </a:pPr>
            <a:endParaRPr dirty="0"/>
          </a:p>
          <a:p>
            <a:pPr marL="914400" lvl="0" indent="0" algn="l" rtl="0">
              <a:spcBef>
                <a:spcPts val="1600"/>
              </a:spcBef>
              <a:spcAft>
                <a:spcPts val="1600"/>
              </a:spcAft>
              <a:buNone/>
            </a:pPr>
            <a:endParaRPr dirty="0"/>
          </a:p>
        </p:txBody>
      </p:sp>
      <p:sp>
        <p:nvSpPr>
          <p:cNvPr id="161" name="Google Shape;161;p26"/>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noAutofit/>
          </a:bodyPr>
          <a:lstStyle/>
          <a:p>
            <a:pPr marL="457200" lvl="0" indent="-336550" algn="l" rtl="0">
              <a:spcBef>
                <a:spcPts val="0"/>
              </a:spcBef>
              <a:spcAft>
                <a:spcPts val="0"/>
              </a:spcAft>
              <a:buClr>
                <a:schemeClr val="accent1"/>
              </a:buClr>
              <a:buSzPts val="1700"/>
              <a:buChar char="●"/>
            </a:pPr>
            <a:r>
              <a:rPr lang="es" sz="1700" dirty="0">
                <a:solidFill>
                  <a:schemeClr val="accent1"/>
                </a:solidFill>
              </a:rPr>
              <a:t>VENTAJAS</a:t>
            </a:r>
            <a:endParaRPr sz="1700" dirty="0">
              <a:solidFill>
                <a:schemeClr val="accent1"/>
              </a:solidFill>
            </a:endParaRPr>
          </a:p>
          <a:p>
            <a:pPr marL="457200" lvl="0" indent="-336550" algn="l" rtl="0">
              <a:spcBef>
                <a:spcPts val="0"/>
              </a:spcBef>
              <a:spcAft>
                <a:spcPts val="0"/>
              </a:spcAft>
              <a:buSzPts val="1700"/>
              <a:buChar char="-"/>
            </a:pPr>
            <a:r>
              <a:rPr lang="es" sz="1700" dirty="0"/>
              <a:t>No hay casos malos.</a:t>
            </a:r>
            <a:endParaRPr sz="1700" dirty="0"/>
          </a:p>
          <a:p>
            <a:pPr marL="457200" lvl="0" indent="-336550" algn="l" rtl="0">
              <a:spcBef>
                <a:spcPts val="0"/>
              </a:spcBef>
              <a:spcAft>
                <a:spcPts val="0"/>
              </a:spcAft>
              <a:buSzPts val="1700"/>
              <a:buChar char="-"/>
            </a:pPr>
            <a:r>
              <a:rPr lang="es" sz="1700" dirty="0"/>
              <a:t>Siempre vas a obtener una respuesta</a:t>
            </a:r>
            <a:endParaRPr sz="1700" dirty="0"/>
          </a:p>
          <a:p>
            <a:pPr marL="457200" lvl="0" indent="-336550" algn="l" rtl="0">
              <a:spcBef>
                <a:spcPts val="0"/>
              </a:spcBef>
              <a:spcAft>
                <a:spcPts val="0"/>
              </a:spcAft>
              <a:buSzPts val="1700"/>
              <a:buChar char="-"/>
            </a:pPr>
            <a:r>
              <a:rPr lang="es" sz="1700" dirty="0"/>
              <a:t>Eficiente</a:t>
            </a:r>
            <a:endParaRPr sz="1700" dirty="0"/>
          </a:p>
          <a:p>
            <a:pPr marL="457200" lvl="0" indent="-336550" algn="l" rtl="0">
              <a:spcBef>
                <a:spcPts val="0"/>
              </a:spcBef>
              <a:spcAft>
                <a:spcPts val="0"/>
              </a:spcAft>
              <a:buSzPts val="1700"/>
              <a:buChar char="-"/>
            </a:pPr>
            <a:r>
              <a:rPr lang="es" sz="1700" dirty="0"/>
              <a:t>Sin errores</a:t>
            </a:r>
            <a:endParaRPr sz="1700" dirty="0"/>
          </a:p>
          <a:p>
            <a:pPr marL="457200" lvl="0" indent="-336550" algn="l" rtl="0">
              <a:spcBef>
                <a:spcPts val="0"/>
              </a:spcBef>
              <a:spcAft>
                <a:spcPts val="0"/>
              </a:spcAft>
              <a:buSzPts val="1700"/>
              <a:buChar char="-"/>
            </a:pPr>
            <a:r>
              <a:rPr lang="es" sz="1700" dirty="0"/>
              <a:t>Gran capacidad de crecimiento</a:t>
            </a:r>
            <a:endParaRPr sz="1700" dirty="0"/>
          </a:p>
          <a:p>
            <a:pPr marL="0" lvl="0" indent="0" algn="l" rtl="0">
              <a:spcBef>
                <a:spcPts val="1600"/>
              </a:spcBef>
              <a:spcAft>
                <a:spcPts val="0"/>
              </a:spcAft>
              <a:buNone/>
            </a:pPr>
            <a:endParaRPr dirty="0"/>
          </a:p>
          <a:p>
            <a:pPr marL="0" lvl="0" indent="0" algn="l" rtl="0">
              <a:spcBef>
                <a:spcPts val="1600"/>
              </a:spcBef>
              <a:spcAft>
                <a:spcPts val="1600"/>
              </a:spcAft>
              <a:buNone/>
            </a:pP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a:t>LÍNEAS DE FUTURO</a:t>
            </a:r>
            <a:endParaRPr/>
          </a:p>
        </p:txBody>
      </p:sp>
      <p:sp>
        <p:nvSpPr>
          <p:cNvPr id="167" name="Google Shape;167;p27"/>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457200" lvl="0" indent="-361950" algn="l" rtl="0">
              <a:spcBef>
                <a:spcPts val="0"/>
              </a:spcBef>
              <a:spcAft>
                <a:spcPts val="0"/>
              </a:spcAft>
              <a:buSzPts val="2100"/>
              <a:buChar char="❖"/>
            </a:pPr>
            <a:r>
              <a:rPr lang="es" sz="2100" dirty="0"/>
              <a:t>Ampliar la base de datos.</a:t>
            </a:r>
            <a:endParaRPr sz="2100" dirty="0"/>
          </a:p>
          <a:p>
            <a:pPr marL="457200" lvl="0" indent="-361950" algn="l" rtl="0">
              <a:spcBef>
                <a:spcPts val="0"/>
              </a:spcBef>
              <a:spcAft>
                <a:spcPts val="0"/>
              </a:spcAft>
              <a:buSzPts val="2100"/>
              <a:buChar char="❖"/>
            </a:pPr>
            <a:r>
              <a:rPr lang="es" sz="2100" dirty="0"/>
              <a:t>Añadir un botón de me gusta para dar recomendaciones personalizadas</a:t>
            </a:r>
            <a:endParaRPr sz="2100" dirty="0"/>
          </a:p>
          <a:p>
            <a:pPr marL="457200" lvl="0" indent="-361950" algn="l" rtl="0">
              <a:spcBef>
                <a:spcPts val="0"/>
              </a:spcBef>
              <a:spcAft>
                <a:spcPts val="0"/>
              </a:spcAft>
              <a:buSzPts val="2100"/>
              <a:buChar char="❖"/>
            </a:pPr>
            <a:r>
              <a:rPr lang="es" sz="2100" dirty="0"/>
              <a:t>Añadir </a:t>
            </a:r>
            <a:r>
              <a:rPr lang="it-IT" sz="2100" dirty="0" err="1"/>
              <a:t>el</a:t>
            </a:r>
            <a:r>
              <a:rPr lang="it-IT" sz="2100" dirty="0"/>
              <a:t> autor a </a:t>
            </a:r>
            <a:r>
              <a:rPr lang="it-IT" sz="2100" dirty="0" err="1"/>
              <a:t>los</a:t>
            </a:r>
            <a:r>
              <a:rPr lang="it-IT" sz="2100" dirty="0"/>
              <a:t> </a:t>
            </a:r>
            <a:r>
              <a:rPr lang="it-IT" sz="2100" dirty="0" err="1"/>
              <a:t>libros</a:t>
            </a:r>
            <a:r>
              <a:rPr lang="it-IT" sz="2100" dirty="0"/>
              <a:t> para </a:t>
            </a:r>
            <a:r>
              <a:rPr lang="it-IT" sz="2100" dirty="0" err="1"/>
              <a:t>mejorar</a:t>
            </a:r>
            <a:r>
              <a:rPr lang="it-IT" sz="2100" dirty="0"/>
              <a:t> la </a:t>
            </a:r>
            <a:r>
              <a:rPr lang="it-IT" sz="2100" dirty="0" err="1"/>
              <a:t>recomendación</a:t>
            </a:r>
            <a:endParaRPr sz="21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8"/>
          <p:cNvSpPr txBox="1">
            <a:spLocks noGrp="1"/>
          </p:cNvSpPr>
          <p:nvPr>
            <p:ph type="title"/>
          </p:nvPr>
        </p:nvSpPr>
        <p:spPr>
          <a:xfrm>
            <a:off x="311700" y="555600"/>
            <a:ext cx="8712900" cy="75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sz="3600"/>
              <a:t>LECCIONES APRENDIDAS</a:t>
            </a:r>
            <a:endParaRPr sz="3600"/>
          </a:p>
        </p:txBody>
      </p:sp>
      <p:sp>
        <p:nvSpPr>
          <p:cNvPr id="173" name="Google Shape;173;p28"/>
          <p:cNvSpPr txBox="1">
            <a:spLocks noGrp="1"/>
          </p:cNvSpPr>
          <p:nvPr>
            <p:ph type="body" idx="1"/>
          </p:nvPr>
        </p:nvSpPr>
        <p:spPr>
          <a:xfrm>
            <a:off x="311700" y="1389600"/>
            <a:ext cx="8417400" cy="3179400"/>
          </a:xfrm>
          <a:prstGeom prst="rect">
            <a:avLst/>
          </a:prstGeom>
        </p:spPr>
        <p:txBody>
          <a:bodyPr spcFirstLastPara="1" wrap="square" lIns="91425" tIns="91425" rIns="91425" bIns="91425" anchor="t" anchorCtr="0">
            <a:noAutofit/>
          </a:bodyPr>
          <a:lstStyle/>
          <a:p>
            <a:pPr marL="0" indent="0" algn="just">
              <a:lnSpc>
                <a:spcPct val="115000"/>
              </a:lnSpc>
              <a:buNone/>
            </a:pPr>
            <a:r>
              <a:rPr lang="es-ES" sz="1400" dirty="0">
                <a:effectLst/>
                <a:latin typeface="Open Sans" panose="020B0606030504020204" pitchFamily="34" charset="0"/>
                <a:ea typeface="Open Sans" panose="020B0606030504020204" pitchFamily="34" charset="0"/>
                <a:cs typeface="Open Sans" panose="020B0606030504020204" pitchFamily="34" charset="0"/>
              </a:rPr>
              <a:t>En primer lugar, quiero decir que estoy satisfecho con el trabajo que he realizado, porque es fruto de mi propio trabajo. Podría haber hecho mucho más, pero tengo que decir que tardé más de lo esperado en conseguir un conjunto de datos limpio y completo sobre el que trabajar. </a:t>
            </a:r>
          </a:p>
          <a:p>
            <a:pPr marL="0" indent="0" algn="just">
              <a:lnSpc>
                <a:spcPct val="115000"/>
              </a:lnSpc>
              <a:buNone/>
            </a:pPr>
            <a:endParaRPr lang="it-IT" sz="1400" dirty="0">
              <a:effectLst/>
              <a:latin typeface="Open Sans" panose="020B0606030504020204" pitchFamily="34" charset="0"/>
              <a:ea typeface="Open Sans" panose="020B0606030504020204" pitchFamily="34" charset="0"/>
              <a:cs typeface="Open Sans" panose="020B0606030504020204" pitchFamily="34" charset="0"/>
            </a:endParaRPr>
          </a:p>
          <a:p>
            <a:pPr marL="0" indent="0" algn="just">
              <a:lnSpc>
                <a:spcPct val="115000"/>
              </a:lnSpc>
              <a:buNone/>
            </a:pPr>
            <a:r>
              <a:rPr lang="es-ES" sz="1400" dirty="0">
                <a:effectLst/>
                <a:latin typeface="Open Sans" panose="020B0606030504020204" pitchFamily="34" charset="0"/>
                <a:ea typeface="Open Sans" panose="020B0606030504020204" pitchFamily="34" charset="0"/>
                <a:cs typeface="Open Sans" panose="020B0606030504020204" pitchFamily="34" charset="0"/>
              </a:rPr>
              <a:t>La verdad es que aprendí mucho haciendo este trabajo, porque tuve que investigar mucho por mi cuenta, en el sentido de que no sabía cómo funcionaba Neo4j, y tuve que </a:t>
            </a:r>
            <a:r>
              <a:rPr lang="es-ES" sz="1400">
                <a:effectLst/>
                <a:latin typeface="Open Sans" panose="020B0606030504020204" pitchFamily="34" charset="0"/>
                <a:ea typeface="Open Sans" panose="020B0606030504020204" pitchFamily="34" charset="0"/>
                <a:cs typeface="Open Sans" panose="020B0606030504020204" pitchFamily="34" charset="0"/>
              </a:rPr>
              <a:t>esforzarme en </a:t>
            </a:r>
            <a:r>
              <a:rPr lang="es-ES" sz="1400" dirty="0">
                <a:effectLst/>
                <a:latin typeface="Open Sans" panose="020B0606030504020204" pitchFamily="34" charset="0"/>
                <a:ea typeface="Open Sans" panose="020B0606030504020204" pitchFamily="34" charset="0"/>
                <a:cs typeface="Open Sans" panose="020B0606030504020204" pitchFamily="34" charset="0"/>
              </a:rPr>
              <a:t>aprender </a:t>
            </a:r>
            <a:r>
              <a:rPr lang="es-ES" sz="1400" dirty="0" err="1">
                <a:effectLst/>
                <a:latin typeface="Open Sans" panose="020B0606030504020204" pitchFamily="34" charset="0"/>
                <a:ea typeface="Open Sans" panose="020B0606030504020204" pitchFamily="34" charset="0"/>
                <a:cs typeface="Open Sans" panose="020B0606030504020204" pitchFamily="34" charset="0"/>
              </a:rPr>
              <a:t>Cypher</a:t>
            </a:r>
            <a:r>
              <a:rPr lang="es-ES" sz="1400" dirty="0">
                <a:effectLst/>
                <a:latin typeface="Open Sans" panose="020B0606030504020204" pitchFamily="34" charset="0"/>
                <a:ea typeface="Open Sans" panose="020B0606030504020204" pitchFamily="34" charset="0"/>
                <a:cs typeface="Open Sans" panose="020B0606030504020204" pitchFamily="34" charset="0"/>
              </a:rPr>
              <a:t>.</a:t>
            </a:r>
          </a:p>
          <a:p>
            <a:pPr marL="0" indent="0" algn="just">
              <a:lnSpc>
                <a:spcPct val="115000"/>
              </a:lnSpc>
              <a:buNone/>
            </a:pPr>
            <a:endParaRPr lang="it-IT" sz="1400" dirty="0">
              <a:latin typeface="Open Sans" panose="020B0606030504020204" pitchFamily="34" charset="0"/>
              <a:ea typeface="Open Sans" panose="020B0606030504020204" pitchFamily="34" charset="0"/>
              <a:cs typeface="Open Sans" panose="020B0606030504020204" pitchFamily="34" charset="0"/>
            </a:endParaRPr>
          </a:p>
          <a:p>
            <a:pPr marL="0" indent="0" algn="just">
              <a:lnSpc>
                <a:spcPct val="115000"/>
              </a:lnSpc>
              <a:buNone/>
            </a:pPr>
            <a:r>
              <a:rPr lang="es-ES" sz="1400" dirty="0">
                <a:effectLst/>
                <a:latin typeface="Open Sans" panose="020B0606030504020204" pitchFamily="34" charset="0"/>
                <a:ea typeface="Open Sans" panose="020B0606030504020204" pitchFamily="34" charset="0"/>
                <a:cs typeface="Open Sans" panose="020B0606030504020204" pitchFamily="34" charset="0"/>
              </a:rPr>
              <a:t>Aunque el proyecto inicial en </a:t>
            </a:r>
            <a:r>
              <a:rPr lang="es-ES" sz="1400" dirty="0" err="1">
                <a:effectLst/>
                <a:latin typeface="Open Sans" panose="020B0606030504020204" pitchFamily="34" charset="0"/>
                <a:ea typeface="Open Sans" panose="020B0606030504020204" pitchFamily="34" charset="0"/>
                <a:cs typeface="Open Sans" panose="020B0606030504020204" pitchFamily="34" charset="0"/>
              </a:rPr>
              <a:t>javascript</a:t>
            </a:r>
            <a:r>
              <a:rPr lang="es-ES" sz="1400" dirty="0">
                <a:effectLst/>
                <a:latin typeface="Open Sans" panose="020B0606030504020204" pitchFamily="34" charset="0"/>
                <a:ea typeface="Open Sans" panose="020B0606030504020204" pitchFamily="34" charset="0"/>
                <a:cs typeface="Open Sans" panose="020B0606030504020204" pitchFamily="34" charset="0"/>
              </a:rPr>
              <a:t> resultó más difícil de lo esperado y me desanimó, volver sobre mis pasos y desarrollarlo en un lenguaje familiar como Java me ayudó mucho. </a:t>
            </a:r>
            <a:endParaRPr lang="it-IT" sz="1400" dirty="0">
              <a:effectLst/>
              <a:latin typeface="Open Sans" panose="020B0606030504020204" pitchFamily="34" charset="0"/>
              <a:ea typeface="Open Sans" panose="020B0606030504020204" pitchFamily="34" charset="0"/>
              <a:cs typeface="Open Sans" panose="020B0606030504020204" pitchFamily="34" charset="0"/>
            </a:endParaRPr>
          </a:p>
          <a:p>
            <a:pPr marL="0" indent="0" algn="just">
              <a:lnSpc>
                <a:spcPct val="115000"/>
              </a:lnSpc>
              <a:buNone/>
            </a:pPr>
            <a:r>
              <a:rPr lang="es-ES" sz="1400" dirty="0">
                <a:effectLst/>
                <a:latin typeface="Open Sans" panose="020B0606030504020204" pitchFamily="34" charset="0"/>
                <a:ea typeface="Open Sans" panose="020B0606030504020204" pitchFamily="34" charset="0"/>
                <a:cs typeface="Open Sans" panose="020B0606030504020204" pitchFamily="34" charset="0"/>
              </a:rPr>
              <a:t>La próxima vez, antes de lanzarme a un proyecto tan desafiante en un idioma desconocido para mí, me aseguraré de practicar primero para evitar quedarme atascado en trivialidades.</a:t>
            </a:r>
            <a:endParaRPr lang="it-IT" sz="1400" dirty="0">
              <a:effectLst/>
              <a:latin typeface="Open Sans" panose="020B0606030504020204" pitchFamily="34" charset="0"/>
              <a:ea typeface="Open Sans" panose="020B0606030504020204" pitchFamily="34" charset="0"/>
              <a:cs typeface="Open Sans" panose="020B0606030504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a:t>BIBLIOGRAFÍA</a:t>
            </a:r>
            <a:endParaRPr/>
          </a:p>
        </p:txBody>
      </p:sp>
      <p:sp>
        <p:nvSpPr>
          <p:cNvPr id="179" name="Google Shape;179;p29"/>
          <p:cNvSpPr txBox="1">
            <a:spLocks noGrp="1"/>
          </p:cNvSpPr>
          <p:nvPr>
            <p:ph type="body" idx="1"/>
          </p:nvPr>
        </p:nvSpPr>
        <p:spPr>
          <a:xfrm>
            <a:off x="311700" y="920400"/>
            <a:ext cx="8520600" cy="3302700"/>
          </a:xfrm>
          <a:prstGeom prst="rect">
            <a:avLst/>
          </a:prstGeom>
        </p:spPr>
        <p:txBody>
          <a:bodyPr spcFirstLastPara="1" wrap="square" lIns="91425" tIns="91425" rIns="91425" bIns="91425" anchor="t" anchorCtr="0">
            <a:noAutofit/>
          </a:bodyPr>
          <a:lstStyle/>
          <a:p>
            <a:pPr marL="342900" lvl="0" indent="-342900" algn="just">
              <a:lnSpc>
                <a:spcPct val="115000"/>
              </a:lnSpc>
              <a:spcBef>
                <a:spcPts val="455"/>
              </a:spcBef>
              <a:buSzPts val="1400"/>
              <a:buFont typeface="Arial MT"/>
              <a:buChar char="●"/>
              <a:tabLst>
                <a:tab pos="572770" algn="l"/>
              </a:tabLst>
            </a:pPr>
            <a:r>
              <a:rPr lang="es-ES" sz="1800" dirty="0">
                <a:effectLst/>
                <a:latin typeface="Open Sans" panose="020B0606030504020204" pitchFamily="34" charset="0"/>
                <a:ea typeface="Open Sans" panose="020B0606030504020204" pitchFamily="34" charset="0"/>
                <a:cs typeface="Open Sans" panose="020B0606030504020204" pitchFamily="34" charset="0"/>
              </a:rPr>
              <a:t>Página</a:t>
            </a:r>
            <a:r>
              <a:rPr lang="es-ES" sz="1800" spc="-20" dirty="0">
                <a:effectLst/>
                <a:latin typeface="Open Sans" panose="020B0606030504020204" pitchFamily="34" charset="0"/>
                <a:ea typeface="Open Sans" panose="020B0606030504020204" pitchFamily="34" charset="0"/>
                <a:cs typeface="Open Sans" panose="020B0606030504020204" pitchFamily="34" charset="0"/>
              </a:rPr>
              <a:t> </a:t>
            </a:r>
            <a:r>
              <a:rPr lang="es-ES" sz="1800" dirty="0">
                <a:effectLst/>
                <a:latin typeface="Open Sans" panose="020B0606030504020204" pitchFamily="34" charset="0"/>
                <a:ea typeface="Open Sans" panose="020B0606030504020204" pitchFamily="34" charset="0"/>
                <a:cs typeface="Open Sans" panose="020B0606030504020204" pitchFamily="34" charset="0"/>
              </a:rPr>
              <a:t>de</a:t>
            </a:r>
            <a:r>
              <a:rPr lang="es-ES" sz="1800" spc="-15" dirty="0">
                <a:effectLst/>
                <a:latin typeface="Open Sans" panose="020B0606030504020204" pitchFamily="34" charset="0"/>
                <a:ea typeface="Open Sans" panose="020B0606030504020204" pitchFamily="34" charset="0"/>
                <a:cs typeface="Open Sans" panose="020B0606030504020204" pitchFamily="34" charset="0"/>
              </a:rPr>
              <a:t> </a:t>
            </a:r>
            <a:r>
              <a:rPr lang="es-ES" sz="1800" dirty="0">
                <a:effectLst/>
                <a:latin typeface="Open Sans" panose="020B0606030504020204" pitchFamily="34" charset="0"/>
                <a:ea typeface="Open Sans" panose="020B0606030504020204" pitchFamily="34" charset="0"/>
                <a:cs typeface="Open Sans" panose="020B0606030504020204" pitchFamily="34" charset="0"/>
              </a:rPr>
              <a:t>Neo4j:</a:t>
            </a:r>
            <a:endParaRPr lang="it-IT" dirty="0">
              <a:latin typeface="Open Sans" panose="020B0606030504020204" pitchFamily="34" charset="0"/>
              <a:ea typeface="Open Sans" panose="020B0606030504020204" pitchFamily="34" charset="0"/>
              <a:cs typeface="Open Sans" panose="020B0606030504020204" pitchFamily="34" charset="0"/>
            </a:endParaRPr>
          </a:p>
          <a:p>
            <a:pPr marL="800100" lvl="1" indent="-342900" algn="just">
              <a:spcBef>
                <a:spcPts val="455"/>
              </a:spcBef>
              <a:buFont typeface="Arial MT"/>
              <a:buChar char="●"/>
              <a:tabLst>
                <a:tab pos="572770" algn="l"/>
              </a:tabLst>
            </a:pPr>
            <a:r>
              <a:rPr lang="es-ES" u="sng" spc="-5" dirty="0">
                <a:solidFill>
                  <a:srgbClr val="1154CC"/>
                </a:solidFill>
                <a:effectLst/>
                <a:latin typeface="Open Sans" panose="020B0606030504020204" pitchFamily="34" charset="0"/>
                <a:ea typeface="Open Sans" panose="020B0606030504020204" pitchFamily="34" charset="0"/>
                <a:cs typeface="Open Sans" panose="020B0606030504020204" pitchFamily="34" charset="0"/>
                <a:hlinkClick r:id="rId3"/>
              </a:rPr>
              <a:t>https://neo4j.com/graphacademy/training-intro-40/02-neo4j-graph-</a:t>
            </a:r>
            <a:r>
              <a:rPr lang="es-ES" spc="-375" dirty="0">
                <a:solidFill>
                  <a:srgbClr val="1154CC"/>
                </a:solidFill>
                <a:effectLst/>
                <a:latin typeface="Open Sans" panose="020B0606030504020204" pitchFamily="34" charset="0"/>
                <a:ea typeface="Open Sans" panose="020B0606030504020204" pitchFamily="34" charset="0"/>
                <a:cs typeface="Open Sans" panose="020B0606030504020204" pitchFamily="34" charset="0"/>
              </a:rPr>
              <a:t> </a:t>
            </a:r>
            <a:r>
              <a:rPr lang="es-ES" u="sng" dirty="0">
                <a:solidFill>
                  <a:srgbClr val="1154CC"/>
                </a:solidFill>
                <a:effectLst/>
                <a:latin typeface="Open Sans" panose="020B0606030504020204" pitchFamily="34" charset="0"/>
                <a:ea typeface="Open Sans" panose="020B0606030504020204" pitchFamily="34" charset="0"/>
                <a:cs typeface="Open Sans" panose="020B0606030504020204" pitchFamily="34" charset="0"/>
                <a:hlinkClick r:id="rId4"/>
              </a:rPr>
              <a:t>platform/</a:t>
            </a:r>
            <a:endParaRPr lang="it-IT" dirty="0">
              <a:effectLst/>
              <a:latin typeface="Open Sans" panose="020B0606030504020204" pitchFamily="34" charset="0"/>
              <a:ea typeface="Open Sans" panose="020B0606030504020204" pitchFamily="34" charset="0"/>
              <a:cs typeface="Open Sans" panose="020B0606030504020204" pitchFamily="34" charset="0"/>
            </a:endParaRPr>
          </a:p>
          <a:p>
            <a:pPr marL="342900" marR="3562985" lvl="0" indent="-342900" algn="just">
              <a:lnSpc>
                <a:spcPct val="115000"/>
              </a:lnSpc>
              <a:spcBef>
                <a:spcPts val="455"/>
              </a:spcBef>
              <a:buSzPts val="1400"/>
              <a:buFont typeface="Arial MT"/>
              <a:buChar char="●"/>
              <a:tabLst>
                <a:tab pos="572770" algn="l"/>
              </a:tabLst>
            </a:pPr>
            <a:r>
              <a:rPr lang="es-ES" sz="1800" dirty="0">
                <a:effectLst/>
                <a:latin typeface="Open Sans" panose="020B0606030504020204" pitchFamily="34" charset="0"/>
                <a:ea typeface="Open Sans" panose="020B0606030504020204" pitchFamily="34" charset="0"/>
                <a:cs typeface="Open Sans" panose="020B0606030504020204" pitchFamily="34" charset="0"/>
              </a:rPr>
              <a:t>Kaggle:</a:t>
            </a:r>
          </a:p>
          <a:p>
            <a:pPr marL="800100" marR="3562985" lvl="1" indent="-342900" algn="just">
              <a:spcBef>
                <a:spcPts val="455"/>
              </a:spcBef>
              <a:buFont typeface="Arial MT"/>
              <a:buChar char="●"/>
              <a:tabLst>
                <a:tab pos="572770" algn="l"/>
              </a:tabLst>
            </a:pPr>
            <a:r>
              <a:rPr lang="es-ES" spc="5" dirty="0">
                <a:solidFill>
                  <a:srgbClr val="1154CC"/>
                </a:solidFill>
                <a:effectLst/>
                <a:latin typeface="Open Sans" panose="020B0606030504020204" pitchFamily="34" charset="0"/>
                <a:ea typeface="Open Sans" panose="020B0606030504020204" pitchFamily="34" charset="0"/>
                <a:cs typeface="Open Sans" panose="020B0606030504020204" pitchFamily="34" charset="0"/>
              </a:rPr>
              <a:t> </a:t>
            </a:r>
            <a:r>
              <a:rPr lang="es-ES" u="sng" dirty="0">
                <a:solidFill>
                  <a:srgbClr val="0000FF"/>
                </a:solidFill>
                <a:effectLst/>
                <a:latin typeface="Open Sans" panose="020B0606030504020204" pitchFamily="34" charset="0"/>
                <a:ea typeface="Open Sans" panose="020B0606030504020204" pitchFamily="34" charset="0"/>
                <a:cs typeface="Open Sans" panose="020B0606030504020204" pitchFamily="34" charset="0"/>
                <a:hlinkClick r:id="rId5"/>
              </a:rPr>
              <a:t>https://www.kaggle.com</a:t>
            </a:r>
            <a:endParaRPr lang="it-IT" dirty="0">
              <a:effectLst/>
              <a:latin typeface="Open Sans" panose="020B0606030504020204" pitchFamily="34" charset="0"/>
              <a:ea typeface="Open Sans" panose="020B0606030504020204" pitchFamily="34" charset="0"/>
              <a:cs typeface="Open Sans" panose="020B0606030504020204" pitchFamily="34" charset="0"/>
            </a:endParaRPr>
          </a:p>
          <a:p>
            <a:pPr marL="0" lvl="0" indent="0" algn="l" rtl="0">
              <a:spcBef>
                <a:spcPts val="0"/>
              </a:spcBef>
              <a:spcAft>
                <a:spcPts val="1600"/>
              </a:spcAft>
              <a:buNone/>
            </a:pP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sz="3900"/>
              <a:t>ÍNDICE</a:t>
            </a:r>
            <a:endParaRPr sz="3900"/>
          </a:p>
        </p:txBody>
      </p:sp>
      <p:sp>
        <p:nvSpPr>
          <p:cNvPr id="73" name="Google Shape;73;p1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457200" lvl="0" indent="-349250" algn="just" rtl="0">
              <a:lnSpc>
                <a:spcPct val="100000"/>
              </a:lnSpc>
              <a:spcBef>
                <a:spcPts val="400"/>
              </a:spcBef>
              <a:spcAft>
                <a:spcPts val="0"/>
              </a:spcAft>
              <a:buClr>
                <a:srgbClr val="000000"/>
              </a:buClr>
              <a:buSzPts val="1900"/>
              <a:buFont typeface="Arial"/>
              <a:buChar char="●"/>
            </a:pPr>
            <a:r>
              <a:rPr lang="es" sz="1900" b="1" dirty="0">
                <a:solidFill>
                  <a:srgbClr val="000000"/>
                </a:solidFill>
                <a:uFill>
                  <a:noFill/>
                </a:uFill>
                <a:latin typeface="Arial"/>
                <a:ea typeface="Arial"/>
                <a:cs typeface="Arial"/>
                <a:sym typeface="Arial"/>
                <a:hlinkClick r:id="rId3">
                  <a:extLst>
                    <a:ext uri="{A12FA001-AC4F-418D-AE19-62706E023703}">
                      <ahyp:hlinkClr xmlns:ahyp="http://schemas.microsoft.com/office/drawing/2018/hyperlinkcolor" val="tx"/>
                    </a:ext>
                  </a:extLst>
                </a:hlinkClick>
              </a:rPr>
              <a:t>INTRODUCCIÓN</a:t>
            </a:r>
            <a:r>
              <a:rPr lang="es" sz="1900" b="1" dirty="0">
                <a:solidFill>
                  <a:srgbClr val="000000"/>
                </a:solidFill>
                <a:latin typeface="Arial"/>
                <a:ea typeface="Arial"/>
                <a:cs typeface="Arial"/>
                <a:sym typeface="Arial"/>
              </a:rPr>
              <a:t>	</a:t>
            </a:r>
            <a:endParaRPr sz="1900" b="1" dirty="0">
              <a:solidFill>
                <a:srgbClr val="000000"/>
              </a:solidFill>
              <a:latin typeface="Arial"/>
              <a:ea typeface="Arial"/>
              <a:cs typeface="Arial"/>
              <a:sym typeface="Arial"/>
            </a:endParaRPr>
          </a:p>
          <a:p>
            <a:pPr marL="457200" lvl="0" indent="-349250" algn="just" rtl="0">
              <a:lnSpc>
                <a:spcPct val="100000"/>
              </a:lnSpc>
              <a:spcBef>
                <a:spcPts val="0"/>
              </a:spcBef>
              <a:spcAft>
                <a:spcPts val="0"/>
              </a:spcAft>
              <a:buClr>
                <a:srgbClr val="000000"/>
              </a:buClr>
              <a:buSzPts val="1900"/>
              <a:buFont typeface="Arial"/>
              <a:buChar char="●"/>
            </a:pPr>
            <a:r>
              <a:rPr lang="es" sz="1900" b="1" dirty="0">
                <a:solidFill>
                  <a:srgbClr val="000000"/>
                </a:solidFill>
                <a:uFill>
                  <a:noFill/>
                </a:uFill>
                <a:latin typeface="Arial"/>
                <a:ea typeface="Arial"/>
                <a:cs typeface="Arial"/>
                <a:sym typeface="Arial"/>
                <a:hlinkClick r:id="rId4">
                  <a:extLst>
                    <a:ext uri="{A12FA001-AC4F-418D-AE19-62706E023703}">
                      <ahyp:hlinkClr xmlns:ahyp="http://schemas.microsoft.com/office/drawing/2018/hyperlinkcolor" val="tx"/>
                    </a:ext>
                  </a:extLst>
                </a:hlinkClick>
              </a:rPr>
              <a:t>DESCRIPCIÓN DEL PROBLEMA</a:t>
            </a:r>
            <a:r>
              <a:rPr lang="es" sz="1900" b="1" dirty="0">
                <a:solidFill>
                  <a:srgbClr val="000000"/>
                </a:solidFill>
                <a:latin typeface="Arial"/>
                <a:ea typeface="Arial"/>
                <a:cs typeface="Arial"/>
                <a:sym typeface="Arial"/>
              </a:rPr>
              <a:t>	</a:t>
            </a:r>
            <a:endParaRPr sz="1900" b="1" dirty="0">
              <a:solidFill>
                <a:srgbClr val="000000"/>
              </a:solidFill>
              <a:latin typeface="Arial"/>
              <a:ea typeface="Arial"/>
              <a:cs typeface="Arial"/>
              <a:sym typeface="Arial"/>
            </a:endParaRPr>
          </a:p>
          <a:p>
            <a:pPr marL="457200" lvl="0" indent="-349250" algn="just" rtl="0">
              <a:lnSpc>
                <a:spcPct val="100000"/>
              </a:lnSpc>
              <a:spcBef>
                <a:spcPts val="0"/>
              </a:spcBef>
              <a:spcAft>
                <a:spcPts val="0"/>
              </a:spcAft>
              <a:buClr>
                <a:srgbClr val="000000"/>
              </a:buClr>
              <a:buSzPts val="1900"/>
              <a:buFont typeface="Arial"/>
              <a:buChar char="●"/>
            </a:pPr>
            <a:r>
              <a:rPr lang="es" sz="1900" b="1" dirty="0">
                <a:solidFill>
                  <a:srgbClr val="000000"/>
                </a:solidFill>
                <a:uFill>
                  <a:noFill/>
                </a:uFill>
                <a:latin typeface="Arial"/>
                <a:ea typeface="Arial"/>
                <a:cs typeface="Arial"/>
                <a:sym typeface="Arial"/>
                <a:hlinkClick r:id="rId5">
                  <a:extLst>
                    <a:ext uri="{A12FA001-AC4F-418D-AE19-62706E023703}">
                      <ahyp:hlinkClr xmlns:ahyp="http://schemas.microsoft.com/office/drawing/2018/hyperlinkcolor" val="tx"/>
                    </a:ext>
                  </a:extLst>
                </a:hlinkClick>
              </a:rPr>
              <a:t>HERRAMIENTAS</a:t>
            </a:r>
            <a:r>
              <a:rPr lang="es" sz="1900" b="1" dirty="0">
                <a:solidFill>
                  <a:srgbClr val="000000"/>
                </a:solidFill>
                <a:latin typeface="Arial"/>
                <a:ea typeface="Arial"/>
                <a:cs typeface="Arial"/>
                <a:sym typeface="Arial"/>
              </a:rPr>
              <a:t>	</a:t>
            </a:r>
            <a:endParaRPr sz="1900" b="1" dirty="0">
              <a:solidFill>
                <a:srgbClr val="000000"/>
              </a:solidFill>
              <a:latin typeface="Arial"/>
              <a:ea typeface="Arial"/>
              <a:cs typeface="Arial"/>
              <a:sym typeface="Arial"/>
            </a:endParaRPr>
          </a:p>
          <a:p>
            <a:pPr marL="457200" lvl="0" indent="-349250" algn="just" rtl="0">
              <a:lnSpc>
                <a:spcPct val="100000"/>
              </a:lnSpc>
              <a:spcBef>
                <a:spcPts val="0"/>
              </a:spcBef>
              <a:spcAft>
                <a:spcPts val="0"/>
              </a:spcAft>
              <a:buClr>
                <a:srgbClr val="000000"/>
              </a:buClr>
              <a:buSzPts val="1900"/>
              <a:buFont typeface="Arial"/>
              <a:buChar char="●"/>
            </a:pPr>
            <a:r>
              <a:rPr lang="es" sz="1900" b="1" dirty="0">
                <a:solidFill>
                  <a:srgbClr val="000000"/>
                </a:solidFill>
                <a:uFill>
                  <a:noFill/>
                </a:uFill>
                <a:latin typeface="Arial"/>
                <a:ea typeface="Arial"/>
                <a:cs typeface="Arial"/>
                <a:sym typeface="Arial"/>
                <a:hlinkClick r:id="rId6">
                  <a:extLst>
                    <a:ext uri="{A12FA001-AC4F-418D-AE19-62706E023703}">
                      <ahyp:hlinkClr xmlns:ahyp="http://schemas.microsoft.com/office/drawing/2018/hyperlinkcolor" val="tx"/>
                    </a:ext>
                  </a:extLst>
                </a:hlinkClick>
              </a:rPr>
              <a:t>APLICACIÓN</a:t>
            </a:r>
            <a:r>
              <a:rPr lang="es" sz="1900" b="1" dirty="0">
                <a:solidFill>
                  <a:srgbClr val="000000"/>
                </a:solidFill>
                <a:latin typeface="Arial"/>
                <a:ea typeface="Arial"/>
                <a:cs typeface="Arial"/>
                <a:sym typeface="Arial"/>
              </a:rPr>
              <a:t>	</a:t>
            </a:r>
            <a:endParaRPr sz="1900" b="1" dirty="0">
              <a:solidFill>
                <a:srgbClr val="000000"/>
              </a:solidFill>
              <a:latin typeface="Arial"/>
              <a:ea typeface="Arial"/>
              <a:cs typeface="Arial"/>
              <a:sym typeface="Arial"/>
            </a:endParaRPr>
          </a:p>
          <a:p>
            <a:pPr marL="457200" lvl="0" indent="-349250" algn="just" rtl="0">
              <a:lnSpc>
                <a:spcPct val="100000"/>
              </a:lnSpc>
              <a:spcBef>
                <a:spcPts val="0"/>
              </a:spcBef>
              <a:spcAft>
                <a:spcPts val="0"/>
              </a:spcAft>
              <a:buClr>
                <a:srgbClr val="000000"/>
              </a:buClr>
              <a:buSzPts val="1900"/>
              <a:buFont typeface="Arial"/>
              <a:buChar char="●"/>
            </a:pPr>
            <a:r>
              <a:rPr lang="es" sz="1900" b="1" dirty="0">
                <a:solidFill>
                  <a:srgbClr val="000000"/>
                </a:solidFill>
                <a:uFill>
                  <a:noFill/>
                </a:uFill>
                <a:latin typeface="Arial"/>
                <a:ea typeface="Arial"/>
                <a:cs typeface="Arial"/>
                <a:sym typeface="Arial"/>
                <a:hlinkClick r:id="rId7">
                  <a:extLst>
                    <a:ext uri="{A12FA001-AC4F-418D-AE19-62706E023703}">
                      <ahyp:hlinkClr xmlns:ahyp="http://schemas.microsoft.com/office/drawing/2018/hyperlinkcolor" val="tx"/>
                    </a:ext>
                  </a:extLst>
                </a:hlinkClick>
              </a:rPr>
              <a:t>ALGORITMO DE RECOMENDACIÓN</a:t>
            </a:r>
            <a:r>
              <a:rPr lang="es" sz="1900" b="1" dirty="0">
                <a:solidFill>
                  <a:srgbClr val="000000"/>
                </a:solidFill>
                <a:latin typeface="Arial"/>
                <a:ea typeface="Arial"/>
                <a:cs typeface="Arial"/>
                <a:sym typeface="Arial"/>
              </a:rPr>
              <a:t>		</a:t>
            </a:r>
            <a:endParaRPr sz="1900" b="1" dirty="0">
              <a:solidFill>
                <a:srgbClr val="000000"/>
              </a:solidFill>
              <a:latin typeface="Arial"/>
              <a:ea typeface="Arial"/>
              <a:cs typeface="Arial"/>
              <a:sym typeface="Arial"/>
            </a:endParaRPr>
          </a:p>
          <a:p>
            <a:pPr marL="457200" lvl="0" indent="-349250" algn="just" rtl="0">
              <a:lnSpc>
                <a:spcPct val="100000"/>
              </a:lnSpc>
              <a:spcBef>
                <a:spcPts val="0"/>
              </a:spcBef>
              <a:spcAft>
                <a:spcPts val="0"/>
              </a:spcAft>
              <a:buClr>
                <a:srgbClr val="000000"/>
              </a:buClr>
              <a:buSzPts val="1900"/>
              <a:buFont typeface="Arial"/>
              <a:buChar char="●"/>
            </a:pPr>
            <a:r>
              <a:rPr lang="es" sz="1900" b="1" dirty="0">
                <a:solidFill>
                  <a:srgbClr val="000000"/>
                </a:solidFill>
                <a:uFill>
                  <a:noFill/>
                </a:uFill>
                <a:latin typeface="Arial"/>
                <a:ea typeface="Arial"/>
                <a:cs typeface="Arial"/>
                <a:sym typeface="Arial"/>
                <a:hlinkClick r:id="rId8">
                  <a:extLst>
                    <a:ext uri="{A12FA001-AC4F-418D-AE19-62706E023703}">
                      <ahyp:hlinkClr xmlns:ahyp="http://schemas.microsoft.com/office/drawing/2018/hyperlinkcolor" val="tx"/>
                    </a:ext>
                  </a:extLst>
                </a:hlinkClick>
              </a:rPr>
              <a:t>DAFO</a:t>
            </a:r>
            <a:r>
              <a:rPr lang="es" sz="1900" b="1" dirty="0">
                <a:solidFill>
                  <a:srgbClr val="000000"/>
                </a:solidFill>
                <a:latin typeface="Arial"/>
                <a:ea typeface="Arial"/>
                <a:cs typeface="Arial"/>
                <a:sym typeface="Arial"/>
              </a:rPr>
              <a:t>	</a:t>
            </a:r>
            <a:endParaRPr sz="1900" b="1" dirty="0">
              <a:solidFill>
                <a:srgbClr val="000000"/>
              </a:solidFill>
              <a:latin typeface="Arial"/>
              <a:ea typeface="Arial"/>
              <a:cs typeface="Arial"/>
              <a:sym typeface="Arial"/>
            </a:endParaRPr>
          </a:p>
          <a:p>
            <a:pPr marL="457200" lvl="0" indent="-349250" algn="just" rtl="0">
              <a:lnSpc>
                <a:spcPct val="100000"/>
              </a:lnSpc>
              <a:spcBef>
                <a:spcPts val="0"/>
              </a:spcBef>
              <a:spcAft>
                <a:spcPts val="0"/>
              </a:spcAft>
              <a:buClr>
                <a:srgbClr val="000000"/>
              </a:buClr>
              <a:buSzPts val="1900"/>
              <a:buFont typeface="Arial"/>
              <a:buChar char="●"/>
            </a:pPr>
            <a:r>
              <a:rPr lang="es" sz="1900" b="1" dirty="0">
                <a:solidFill>
                  <a:srgbClr val="000000"/>
                </a:solidFill>
                <a:uFill>
                  <a:noFill/>
                </a:uFill>
                <a:latin typeface="Arial"/>
                <a:ea typeface="Arial"/>
                <a:cs typeface="Arial"/>
                <a:sym typeface="Arial"/>
                <a:hlinkClick r:id="rId9">
                  <a:extLst>
                    <a:ext uri="{A12FA001-AC4F-418D-AE19-62706E023703}">
                      <ahyp:hlinkClr xmlns:ahyp="http://schemas.microsoft.com/office/drawing/2018/hyperlinkcolor" val="tx"/>
                    </a:ext>
                  </a:extLst>
                </a:hlinkClick>
              </a:rPr>
              <a:t>LÍNEAS DE FUTURO</a:t>
            </a:r>
            <a:r>
              <a:rPr lang="es" sz="1900" b="1" dirty="0">
                <a:solidFill>
                  <a:srgbClr val="000000"/>
                </a:solidFill>
                <a:latin typeface="Arial"/>
                <a:ea typeface="Arial"/>
                <a:cs typeface="Arial"/>
                <a:sym typeface="Arial"/>
              </a:rPr>
              <a:t>	</a:t>
            </a:r>
            <a:endParaRPr sz="1900" b="1" dirty="0">
              <a:solidFill>
                <a:srgbClr val="000000"/>
              </a:solidFill>
              <a:latin typeface="Arial"/>
              <a:ea typeface="Arial"/>
              <a:cs typeface="Arial"/>
              <a:sym typeface="Arial"/>
            </a:endParaRPr>
          </a:p>
          <a:p>
            <a:pPr marL="457200" lvl="0" indent="-349250" algn="just" rtl="0">
              <a:lnSpc>
                <a:spcPct val="100000"/>
              </a:lnSpc>
              <a:spcBef>
                <a:spcPts val="0"/>
              </a:spcBef>
              <a:spcAft>
                <a:spcPts val="0"/>
              </a:spcAft>
              <a:buClr>
                <a:srgbClr val="000000"/>
              </a:buClr>
              <a:buSzPts val="1900"/>
              <a:buFont typeface="Arial"/>
              <a:buChar char="●"/>
            </a:pPr>
            <a:r>
              <a:rPr lang="es" sz="1900" b="1" dirty="0">
                <a:solidFill>
                  <a:srgbClr val="000000"/>
                </a:solidFill>
                <a:uFill>
                  <a:noFill/>
                </a:uFill>
                <a:latin typeface="Arial"/>
                <a:ea typeface="Arial"/>
                <a:cs typeface="Arial"/>
                <a:sym typeface="Arial"/>
                <a:hlinkClick r:id="rId10">
                  <a:extLst>
                    <a:ext uri="{A12FA001-AC4F-418D-AE19-62706E023703}">
                      <ahyp:hlinkClr xmlns:ahyp="http://schemas.microsoft.com/office/drawing/2018/hyperlinkcolor" val="tx"/>
                    </a:ext>
                  </a:extLst>
                </a:hlinkClick>
              </a:rPr>
              <a:t>LECCIONES APRENDIDAS</a:t>
            </a:r>
            <a:r>
              <a:rPr lang="es" sz="1900" b="1" dirty="0">
                <a:solidFill>
                  <a:srgbClr val="000000"/>
                </a:solidFill>
                <a:latin typeface="Arial"/>
                <a:ea typeface="Arial"/>
                <a:cs typeface="Arial"/>
                <a:sym typeface="Arial"/>
              </a:rPr>
              <a:t>	</a:t>
            </a:r>
            <a:endParaRPr sz="1900" dirty="0">
              <a:solidFill>
                <a:srgbClr val="000000"/>
              </a:solidFill>
              <a:latin typeface="Arial"/>
              <a:ea typeface="Arial"/>
              <a:cs typeface="Arial"/>
              <a:sym typeface="Arial"/>
            </a:endParaRPr>
          </a:p>
          <a:p>
            <a:pPr marL="457200" lvl="0" indent="-349250" algn="just" rtl="0">
              <a:lnSpc>
                <a:spcPct val="100000"/>
              </a:lnSpc>
              <a:spcBef>
                <a:spcPts val="0"/>
              </a:spcBef>
              <a:spcAft>
                <a:spcPts val="0"/>
              </a:spcAft>
              <a:buClr>
                <a:srgbClr val="000000"/>
              </a:buClr>
              <a:buSzPts val="1900"/>
              <a:buFont typeface="Arial"/>
              <a:buChar char="●"/>
            </a:pPr>
            <a:r>
              <a:rPr lang="es" sz="1900" b="1" dirty="0">
                <a:solidFill>
                  <a:srgbClr val="000000"/>
                </a:solidFill>
                <a:uFill>
                  <a:noFill/>
                </a:uFill>
                <a:latin typeface="Arial"/>
                <a:ea typeface="Arial"/>
                <a:cs typeface="Arial"/>
                <a:sym typeface="Arial"/>
                <a:hlinkClick r:id="rId11">
                  <a:extLst>
                    <a:ext uri="{A12FA001-AC4F-418D-AE19-62706E023703}">
                      <ahyp:hlinkClr xmlns:ahyp="http://schemas.microsoft.com/office/drawing/2018/hyperlinkcolor" val="tx"/>
                    </a:ext>
                  </a:extLst>
                </a:hlinkClick>
              </a:rPr>
              <a:t>BIBLIOGRAFÍA Y ENLACES</a:t>
            </a:r>
            <a:r>
              <a:rPr lang="es" sz="1900" b="1" dirty="0">
                <a:solidFill>
                  <a:srgbClr val="000000"/>
                </a:solidFill>
                <a:latin typeface="Arial"/>
                <a:ea typeface="Arial"/>
                <a:cs typeface="Arial"/>
                <a:sym typeface="Arial"/>
              </a:rPr>
              <a:t>	</a:t>
            </a:r>
            <a:endParaRPr sz="1900" b="1" dirty="0">
              <a:solidFill>
                <a:srgbClr val="000000"/>
              </a:solidFill>
              <a:latin typeface="Arial"/>
              <a:ea typeface="Arial"/>
              <a:cs typeface="Arial"/>
              <a:sym typeface="Arial"/>
            </a:endParaRPr>
          </a:p>
          <a:p>
            <a:pPr marL="0" lvl="0" indent="0" algn="l" rtl="0">
              <a:spcBef>
                <a:spcPts val="400"/>
              </a:spcBef>
              <a:spcAft>
                <a:spcPts val="1600"/>
              </a:spcAft>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5"/>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t>INTRODUCCIÓN</a:t>
            </a:r>
            <a:endParaRPr/>
          </a:p>
        </p:txBody>
      </p:sp>
      <p:sp>
        <p:nvSpPr>
          <p:cNvPr id="79" name="Google Shape;79;p15"/>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p>
            <a:pPr marL="0" marR="375920" indent="0" algn="just">
              <a:lnSpc>
                <a:spcPct val="115000"/>
              </a:lnSpc>
              <a:spcAft>
                <a:spcPts val="0"/>
              </a:spcAft>
              <a:buNone/>
            </a:pPr>
            <a:r>
              <a:rPr lang="es-ES" sz="1400" dirty="0">
                <a:effectLst/>
                <a:latin typeface="Open Sans" panose="020B0606030504020204" pitchFamily="34" charset="0"/>
                <a:ea typeface="Open Sans" panose="020B0606030504020204" pitchFamily="34" charset="0"/>
                <a:cs typeface="Open Sans" panose="020B0606030504020204" pitchFamily="34" charset="0"/>
              </a:rPr>
              <a:t>A lo largo de este trabajo analizaremos un problema concreto de recomendación y lo resolveremos mediante un algoritmo de recomendación. Para ello he realizado un programa donde se expone el problema.</a:t>
            </a:r>
          </a:p>
          <a:p>
            <a:pPr marL="0" lvl="0" indent="0" algn="just" rtl="0">
              <a:spcBef>
                <a:spcPts val="0"/>
              </a:spcBef>
              <a:spcAft>
                <a:spcPts val="0"/>
              </a:spcAft>
              <a:buNone/>
            </a:pPr>
            <a:endParaRPr sz="1400" dirty="0">
              <a:solidFill>
                <a:srgbClr val="000000"/>
              </a:solidFill>
              <a:latin typeface="Open Sans" panose="020B0606030504020204" pitchFamily="34" charset="0"/>
              <a:ea typeface="Open Sans" panose="020B0606030504020204" pitchFamily="34" charset="0"/>
              <a:cs typeface="Open Sans" panose="020B0606030504020204" pitchFamily="34" charset="0"/>
              <a:sym typeface="Arial"/>
            </a:endParaRPr>
          </a:p>
        </p:txBody>
      </p:sp>
      <p:pic>
        <p:nvPicPr>
          <p:cNvPr id="2" name="Immagine 1" descr="Immagine che contiene testo&#10;&#10;Descrizione generata automaticamente">
            <a:extLst>
              <a:ext uri="{FF2B5EF4-FFF2-40B4-BE49-F238E27FC236}">
                <a16:creationId xmlns:a16="http://schemas.microsoft.com/office/drawing/2014/main" id="{57324EFF-4FA8-E088-97E9-82D384974E06}"/>
              </a:ext>
            </a:extLst>
          </p:cNvPr>
          <p:cNvPicPr>
            <a:picLocks noChangeAspect="1"/>
          </p:cNvPicPr>
          <p:nvPr/>
        </p:nvPicPr>
        <p:blipFill>
          <a:blip r:embed="rId3"/>
          <a:stretch>
            <a:fillRect/>
          </a:stretch>
        </p:blipFill>
        <p:spPr>
          <a:xfrm>
            <a:off x="2921000" y="739800"/>
            <a:ext cx="6223000" cy="38481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a:t>DESCRIPCIÓN DEL PROBLEMA</a:t>
            </a:r>
            <a:endParaRPr/>
          </a:p>
        </p:txBody>
      </p:sp>
      <p:sp>
        <p:nvSpPr>
          <p:cNvPr id="86" name="Google Shape;86;p16"/>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0" marR="372745" indent="0" algn="just">
              <a:lnSpc>
                <a:spcPct val="115000"/>
              </a:lnSpc>
              <a:spcBef>
                <a:spcPts val="1915"/>
              </a:spcBef>
              <a:spcAft>
                <a:spcPts val="0"/>
              </a:spcAft>
              <a:buNone/>
            </a:pPr>
            <a:r>
              <a:rPr lang="es-ES" sz="1800" dirty="0">
                <a:effectLst/>
                <a:latin typeface="Open Sans" panose="020B0606030504020204" pitchFamily="34" charset="0"/>
                <a:ea typeface="Open Sans" panose="020B0606030504020204" pitchFamily="34" charset="0"/>
                <a:cs typeface="Open Sans" panose="020B0606030504020204" pitchFamily="34" charset="0"/>
              </a:rPr>
              <a:t>El problema al que me he enfrentado ha sido realizar un programa de</a:t>
            </a:r>
            <a:r>
              <a:rPr lang="es-ES" sz="1800" spc="5" dirty="0">
                <a:effectLst/>
                <a:latin typeface="Open Sans" panose="020B0606030504020204" pitchFamily="34" charset="0"/>
                <a:ea typeface="Open Sans" panose="020B0606030504020204" pitchFamily="34" charset="0"/>
                <a:cs typeface="Open Sans" panose="020B0606030504020204" pitchFamily="34" charset="0"/>
              </a:rPr>
              <a:t> </a:t>
            </a:r>
            <a:r>
              <a:rPr lang="es-ES" sz="1800" dirty="0">
                <a:effectLst/>
                <a:latin typeface="Open Sans" panose="020B0606030504020204" pitchFamily="34" charset="0"/>
                <a:ea typeface="Open Sans" panose="020B0606030504020204" pitchFamily="34" charset="0"/>
                <a:cs typeface="Open Sans" panose="020B0606030504020204" pitchFamily="34" charset="0"/>
              </a:rPr>
              <a:t>recomendación de libros. Cuando empecé a plantearme las</a:t>
            </a:r>
            <a:r>
              <a:rPr lang="es-ES" sz="1800" spc="5" dirty="0">
                <a:effectLst/>
                <a:latin typeface="Open Sans" panose="020B0606030504020204" pitchFamily="34" charset="0"/>
                <a:ea typeface="Open Sans" panose="020B0606030504020204" pitchFamily="34" charset="0"/>
                <a:cs typeface="Open Sans" panose="020B0606030504020204" pitchFamily="34" charset="0"/>
              </a:rPr>
              <a:t> </a:t>
            </a:r>
            <a:r>
              <a:rPr lang="es-ES" sz="1800" dirty="0">
                <a:effectLst/>
                <a:latin typeface="Open Sans" panose="020B0606030504020204" pitchFamily="34" charset="0"/>
                <a:ea typeface="Open Sans" panose="020B0606030504020204" pitchFamily="34" charset="0"/>
                <a:cs typeface="Open Sans" panose="020B0606030504020204" pitchFamily="34" charset="0"/>
              </a:rPr>
              <a:t>diferentes opciones que tenía lo primero que pensé es de qué forma lo</a:t>
            </a:r>
            <a:r>
              <a:rPr lang="es-ES" sz="1800" spc="5" dirty="0">
                <a:effectLst/>
                <a:latin typeface="Open Sans" panose="020B0606030504020204" pitchFamily="34" charset="0"/>
                <a:ea typeface="Open Sans" panose="020B0606030504020204" pitchFamily="34" charset="0"/>
                <a:cs typeface="Open Sans" panose="020B0606030504020204" pitchFamily="34" charset="0"/>
              </a:rPr>
              <a:t> </a:t>
            </a:r>
            <a:r>
              <a:rPr lang="es-ES" sz="1800" dirty="0">
                <a:effectLst/>
                <a:latin typeface="Open Sans" panose="020B0606030504020204" pitchFamily="34" charset="0"/>
                <a:ea typeface="Open Sans" panose="020B0606030504020204" pitchFamily="34" charset="0"/>
                <a:cs typeface="Open Sans" panose="020B0606030504020204" pitchFamily="34" charset="0"/>
              </a:rPr>
              <a:t>iba a hacer, si iba a recomendar en función del género, del autor, puntuación, ….</a:t>
            </a:r>
            <a:endParaRPr lang="it-IT" sz="1800" dirty="0">
              <a:effectLst/>
              <a:latin typeface="Open Sans" panose="020B0606030504020204" pitchFamily="34" charset="0"/>
              <a:ea typeface="Open Sans" panose="020B0606030504020204" pitchFamily="34" charset="0"/>
              <a:cs typeface="Open Sans" panose="020B0606030504020204" pitchFamily="34" charset="0"/>
            </a:endParaRPr>
          </a:p>
          <a:p>
            <a:pPr marL="0" lvl="0" indent="0" algn="just" rtl="0">
              <a:spcBef>
                <a:spcPts val="1600"/>
              </a:spcBef>
              <a:spcAft>
                <a:spcPts val="0"/>
              </a:spcAft>
              <a:buNone/>
            </a:pPr>
            <a:r>
              <a:rPr lang="es" sz="1900" dirty="0">
                <a:latin typeface="Open Sans" panose="020B0606030504020204" pitchFamily="34" charset="0"/>
                <a:ea typeface="Open Sans" panose="020B0606030504020204" pitchFamily="34" charset="0"/>
                <a:cs typeface="Open Sans" panose="020B0606030504020204" pitchFamily="34" charset="0"/>
              </a:rPr>
              <a:t>El principal problema que encontré fue como determinar qué libro es adecuado para cada persona. Por ello decidí establecer categorias.</a:t>
            </a:r>
            <a:endParaRPr sz="1900" dirty="0">
              <a:latin typeface="Open Sans" panose="020B0606030504020204" pitchFamily="34" charset="0"/>
              <a:ea typeface="Open Sans" panose="020B0606030504020204" pitchFamily="34" charset="0"/>
              <a:cs typeface="Open Sans" panose="020B0606030504020204" pitchFamily="34" charset="0"/>
            </a:endParaRPr>
          </a:p>
          <a:p>
            <a:pPr marL="0" lvl="0" indent="0" algn="just" rtl="0">
              <a:spcBef>
                <a:spcPts val="1600"/>
              </a:spcBef>
              <a:spcAft>
                <a:spcPts val="1600"/>
              </a:spcAft>
              <a:buNone/>
            </a:pPr>
            <a:r>
              <a:rPr lang="es" sz="1900" dirty="0">
                <a:latin typeface="Open Sans" panose="020B0606030504020204" pitchFamily="34" charset="0"/>
                <a:ea typeface="Open Sans" panose="020B0606030504020204" pitchFamily="34" charset="0"/>
                <a:cs typeface="Open Sans" panose="020B0606030504020204" pitchFamily="34" charset="0"/>
              </a:rPr>
              <a:t>En mi caso son los </a:t>
            </a:r>
            <a:r>
              <a:rPr lang="it-IT" sz="1900" dirty="0">
                <a:latin typeface="Open Sans" panose="020B0606030504020204" pitchFamily="34" charset="0"/>
                <a:ea typeface="Open Sans" panose="020B0606030504020204" pitchFamily="34" charset="0"/>
                <a:cs typeface="Open Sans" panose="020B0606030504020204" pitchFamily="34" charset="0"/>
              </a:rPr>
              <a:t>géneros de </a:t>
            </a:r>
            <a:r>
              <a:rPr lang="it-IT" sz="1900" dirty="0" err="1">
                <a:latin typeface="Open Sans" panose="020B0606030504020204" pitchFamily="34" charset="0"/>
                <a:ea typeface="Open Sans" panose="020B0606030504020204" pitchFamily="34" charset="0"/>
                <a:cs typeface="Open Sans" panose="020B0606030504020204" pitchFamily="34" charset="0"/>
              </a:rPr>
              <a:t>libros</a:t>
            </a:r>
            <a:r>
              <a:rPr lang="it-IT" sz="1900" dirty="0">
                <a:latin typeface="Open Sans" panose="020B0606030504020204" pitchFamily="34" charset="0"/>
                <a:ea typeface="Open Sans" panose="020B0606030504020204" pitchFamily="34" charset="0"/>
                <a:cs typeface="Open Sans" panose="020B0606030504020204" pitchFamily="34" charset="0"/>
              </a:rPr>
              <a:t>.</a:t>
            </a:r>
            <a:endParaRPr sz="1900" dirty="0">
              <a:latin typeface="Open Sans" panose="020B0606030504020204" pitchFamily="34" charset="0"/>
              <a:ea typeface="Open Sans" panose="020B0606030504020204" pitchFamily="34" charset="0"/>
              <a:cs typeface="Open Sans" panose="020B0606030504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a:t>HERRAMIENTAS</a:t>
            </a:r>
            <a:endParaRPr/>
          </a:p>
        </p:txBody>
      </p:sp>
      <p:pic>
        <p:nvPicPr>
          <p:cNvPr id="93" name="Google Shape;93;p17"/>
          <p:cNvPicPr preferRelativeResize="0"/>
          <p:nvPr/>
        </p:nvPicPr>
        <p:blipFill>
          <a:blip r:embed="rId3">
            <a:alphaModFix/>
          </a:blip>
          <a:stretch>
            <a:fillRect/>
          </a:stretch>
        </p:blipFill>
        <p:spPr>
          <a:xfrm>
            <a:off x="397042" y="1776412"/>
            <a:ext cx="3038475" cy="1590675"/>
          </a:xfrm>
          <a:prstGeom prst="rect">
            <a:avLst/>
          </a:prstGeom>
          <a:noFill/>
          <a:ln>
            <a:noFill/>
          </a:ln>
        </p:spPr>
      </p:pic>
      <p:pic>
        <p:nvPicPr>
          <p:cNvPr id="1028" name="Picture 4" descr="Download Java Logo PNG and Vector (PDF, SVG, Ai, EPS) Free">
            <a:extLst>
              <a:ext uri="{FF2B5EF4-FFF2-40B4-BE49-F238E27FC236}">
                <a16:creationId xmlns:a16="http://schemas.microsoft.com/office/drawing/2014/main" id="{8F5438CF-6C12-0019-BCC6-F00F864F932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08485" y="966787"/>
            <a:ext cx="3390900" cy="24003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Java: ¿Qué es Maven? ¿Qué es el archivo pom.xml? | campusMVP.es">
            <a:extLst>
              <a:ext uri="{FF2B5EF4-FFF2-40B4-BE49-F238E27FC236}">
                <a16:creationId xmlns:a16="http://schemas.microsoft.com/office/drawing/2014/main" id="{3E633B53-59D2-6526-B25D-447FABCD4D1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14216" y="3183400"/>
            <a:ext cx="5577967" cy="141089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8"/>
          <p:cNvSpPr txBox="1">
            <a:spLocks noGrp="1"/>
          </p:cNvSpPr>
          <p:nvPr>
            <p:ph type="title"/>
          </p:nvPr>
        </p:nvSpPr>
        <p:spPr>
          <a:xfrm>
            <a:off x="311700" y="555600"/>
            <a:ext cx="8175600" cy="75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sz="3500"/>
              <a:t>APLICACIÓN</a:t>
            </a:r>
            <a:endParaRPr sz="3500"/>
          </a:p>
        </p:txBody>
      </p:sp>
      <p:sp>
        <p:nvSpPr>
          <p:cNvPr id="103" name="Google Shape;103;p18"/>
          <p:cNvSpPr txBox="1">
            <a:spLocks noGrp="1"/>
          </p:cNvSpPr>
          <p:nvPr>
            <p:ph type="body" idx="1"/>
          </p:nvPr>
        </p:nvSpPr>
        <p:spPr>
          <a:xfrm>
            <a:off x="328633" y="1208650"/>
            <a:ext cx="3112800" cy="3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sz="1400" dirty="0">
                <a:effectLst/>
                <a:latin typeface="Open Sans" panose="020B0606030504020204" pitchFamily="34" charset="0"/>
                <a:ea typeface="Open Sans" panose="020B0606030504020204" pitchFamily="34" charset="0"/>
                <a:cs typeface="Open Sans" panose="020B0606030504020204" pitchFamily="34" charset="0"/>
              </a:rPr>
              <a:t>Mi aplicación comienza con la creación de un conjunto de datos que luego utilizaré para crear la base de datos. Empecé a buscar en </a:t>
            </a:r>
            <a:r>
              <a:rPr lang="es-ES" sz="1400" dirty="0" err="1">
                <a:effectLst/>
                <a:latin typeface="Open Sans" panose="020B0606030504020204" pitchFamily="34" charset="0"/>
                <a:ea typeface="Open Sans" panose="020B0606030504020204" pitchFamily="34" charset="0"/>
                <a:cs typeface="Open Sans" panose="020B0606030504020204" pitchFamily="34" charset="0"/>
              </a:rPr>
              <a:t>kaggle</a:t>
            </a:r>
            <a:r>
              <a:rPr lang="es-ES" sz="1400" dirty="0">
                <a:effectLst/>
                <a:latin typeface="Open Sans" panose="020B0606030504020204" pitchFamily="34" charset="0"/>
                <a:ea typeface="Open Sans" panose="020B0606030504020204" pitchFamily="34" charset="0"/>
                <a:cs typeface="Open Sans" panose="020B0606030504020204" pitchFamily="34" charset="0"/>
              </a:rPr>
              <a:t> un conjunto de datos que se ajustara a lo que tenía en mente, hasta que encontré uno adecuado.</a:t>
            </a:r>
            <a:endParaRPr lang="it-IT" sz="1400" dirty="0">
              <a:effectLst/>
              <a:latin typeface="Open Sans" panose="020B0606030504020204" pitchFamily="34" charset="0"/>
              <a:ea typeface="Open Sans" panose="020B0606030504020204" pitchFamily="34" charset="0"/>
              <a:cs typeface="Open Sans" panose="020B0606030504020204" pitchFamily="34" charset="0"/>
            </a:endParaRPr>
          </a:p>
          <a:p>
            <a:pPr marL="0" lvl="0" indent="0" algn="just" rtl="0">
              <a:spcBef>
                <a:spcPts val="1600"/>
              </a:spcBef>
              <a:spcAft>
                <a:spcPts val="0"/>
              </a:spcAft>
              <a:buNone/>
            </a:pPr>
            <a:r>
              <a:rPr lang="es" sz="1400" dirty="0">
                <a:solidFill>
                  <a:srgbClr val="434343"/>
                </a:solidFill>
                <a:latin typeface="Open Sans" panose="020B0606030504020204" pitchFamily="34" charset="0"/>
                <a:ea typeface="Open Sans" panose="020B0606030504020204" pitchFamily="34" charset="0"/>
                <a:cs typeface="Open Sans" panose="020B0606030504020204" pitchFamily="34" charset="0"/>
              </a:rPr>
              <a:t>Cada libro posee los siguientes atributos: Title, Category, Price, Book_Description, Id, Stars</a:t>
            </a:r>
            <a:endParaRPr sz="1400" dirty="0">
              <a:solidFill>
                <a:srgbClr val="434343"/>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2" name="Immagine 1" descr="Immagine che contiene tavolo&#10;&#10;Descrizione generata automaticamente">
            <a:extLst>
              <a:ext uri="{FF2B5EF4-FFF2-40B4-BE49-F238E27FC236}">
                <a16:creationId xmlns:a16="http://schemas.microsoft.com/office/drawing/2014/main" id="{DF943826-1318-6446-51B8-2CBA2AB5C776}"/>
              </a:ext>
            </a:extLst>
          </p:cNvPr>
          <p:cNvPicPr>
            <a:picLocks noChangeAspect="1"/>
          </p:cNvPicPr>
          <p:nvPr/>
        </p:nvPicPr>
        <p:blipFill>
          <a:blip r:embed="rId3"/>
          <a:stretch>
            <a:fillRect/>
          </a:stretch>
        </p:blipFill>
        <p:spPr>
          <a:xfrm>
            <a:off x="3458366" y="1500199"/>
            <a:ext cx="5575411" cy="233200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9"/>
          <p:cNvSpPr txBox="1">
            <a:spLocks noGrp="1"/>
          </p:cNvSpPr>
          <p:nvPr>
            <p:ph type="title"/>
          </p:nvPr>
        </p:nvSpPr>
        <p:spPr>
          <a:xfrm>
            <a:off x="311700" y="555600"/>
            <a:ext cx="8189100" cy="75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sz="3500" dirty="0"/>
              <a:t>APLICACIÓN</a:t>
            </a:r>
            <a:endParaRPr sz="3500" dirty="0"/>
          </a:p>
        </p:txBody>
      </p:sp>
      <p:sp>
        <p:nvSpPr>
          <p:cNvPr id="110" name="Google Shape;110;p19"/>
          <p:cNvSpPr txBox="1">
            <a:spLocks noGrp="1"/>
          </p:cNvSpPr>
          <p:nvPr>
            <p:ph type="body" idx="1"/>
          </p:nvPr>
        </p:nvSpPr>
        <p:spPr>
          <a:xfrm>
            <a:off x="311700" y="846050"/>
            <a:ext cx="2924700" cy="3723000"/>
          </a:xfrm>
          <a:prstGeom prst="rect">
            <a:avLst/>
          </a:prstGeom>
        </p:spPr>
        <p:txBody>
          <a:bodyPr spcFirstLastPara="1" wrap="square" lIns="91425" tIns="91425" rIns="91425" bIns="91425" anchor="t" anchorCtr="0">
            <a:noAutofit/>
          </a:bodyPr>
          <a:lstStyle/>
          <a:p>
            <a:pPr marL="0" lvl="0" indent="0" algn="just" rtl="0">
              <a:spcBef>
                <a:spcPts val="1600"/>
              </a:spcBef>
              <a:spcAft>
                <a:spcPts val="0"/>
              </a:spcAft>
              <a:buNone/>
            </a:pPr>
            <a:r>
              <a:rPr lang="es-ES" sz="1400" dirty="0">
                <a:effectLst/>
                <a:latin typeface="Open Sans" panose="020B0606030504020204" pitchFamily="34" charset="0"/>
                <a:ea typeface="Open Sans" panose="020B0606030504020204" pitchFamily="34" charset="0"/>
                <a:cs typeface="Open Sans" panose="020B0606030504020204" pitchFamily="34" charset="0"/>
              </a:rPr>
              <a:t>Los círculos que aparecen en naranja son los libros, es decir, los atributos que componen la base de datos. Los círculos morados son las categorías de los libros</a:t>
            </a:r>
            <a:r>
              <a:rPr lang="it-IT" sz="1400" dirty="0">
                <a:effectLst/>
                <a:latin typeface="Open Sans" panose="020B0606030504020204" pitchFamily="34" charset="0"/>
                <a:ea typeface="Open Sans" panose="020B0606030504020204" pitchFamily="34" charset="0"/>
                <a:cs typeface="Open Sans" panose="020B0606030504020204" pitchFamily="34" charset="0"/>
              </a:rPr>
              <a:t> </a:t>
            </a:r>
            <a:endParaRPr sz="1400" dirty="0">
              <a:solidFill>
                <a:srgbClr val="000000"/>
              </a:solidFill>
              <a:latin typeface="Open Sans" panose="020B0606030504020204" pitchFamily="34" charset="0"/>
              <a:ea typeface="Open Sans" panose="020B0606030504020204" pitchFamily="34" charset="0"/>
              <a:cs typeface="Open Sans" panose="020B0606030504020204" pitchFamily="34" charset="0"/>
              <a:sym typeface="Arial"/>
            </a:endParaRPr>
          </a:p>
          <a:p>
            <a:pPr marL="0" lvl="0" indent="0" algn="just" rtl="0">
              <a:spcBef>
                <a:spcPts val="0"/>
              </a:spcBef>
              <a:spcAft>
                <a:spcPts val="0"/>
              </a:spcAft>
              <a:buNone/>
            </a:pPr>
            <a:r>
              <a:rPr lang="es" sz="1400" dirty="0">
                <a:solidFill>
                  <a:srgbClr val="000000"/>
                </a:solidFill>
                <a:latin typeface="Open Sans" panose="020B0606030504020204" pitchFamily="34" charset="0"/>
                <a:ea typeface="Open Sans" panose="020B0606030504020204" pitchFamily="34" charset="0"/>
                <a:cs typeface="Open Sans" panose="020B0606030504020204" pitchFamily="34" charset="0"/>
                <a:sym typeface="Arial"/>
              </a:rPr>
              <a:t>Una vez que le he dicho a Neo4j lo que es cada nodo, tengo que especificar qué atributos va a tener cada uno, si se fija en el conjunto de datos, en la primera línea aparecen el nombre de cada uno de los atributos. </a:t>
            </a:r>
            <a:endParaRPr sz="1400" dirty="0">
              <a:solidFill>
                <a:srgbClr val="000000"/>
              </a:solidFill>
              <a:latin typeface="Open Sans" panose="020B0606030504020204" pitchFamily="34" charset="0"/>
              <a:ea typeface="Open Sans" panose="020B0606030504020204" pitchFamily="34" charset="0"/>
              <a:cs typeface="Open Sans" panose="020B0606030504020204" pitchFamily="34" charset="0"/>
              <a:sym typeface="Arial"/>
            </a:endParaRPr>
          </a:p>
          <a:p>
            <a:pPr marL="0" lvl="0" indent="0" algn="l" rtl="0">
              <a:spcBef>
                <a:spcPts val="0"/>
              </a:spcBef>
              <a:spcAft>
                <a:spcPts val="1600"/>
              </a:spcAft>
              <a:buNone/>
            </a:pPr>
            <a:endParaRPr sz="1400" dirty="0">
              <a:solidFill>
                <a:schemeClr val="accent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2" name="Immagine 1">
            <a:extLst>
              <a:ext uri="{FF2B5EF4-FFF2-40B4-BE49-F238E27FC236}">
                <a16:creationId xmlns:a16="http://schemas.microsoft.com/office/drawing/2014/main" id="{5C692984-E4E7-CC06-FBEE-0341732CA118}"/>
              </a:ext>
            </a:extLst>
          </p:cNvPr>
          <p:cNvPicPr>
            <a:picLocks noChangeAspect="1"/>
          </p:cNvPicPr>
          <p:nvPr/>
        </p:nvPicPr>
        <p:blipFill>
          <a:blip r:embed="rId3"/>
          <a:stretch>
            <a:fillRect/>
          </a:stretch>
        </p:blipFill>
        <p:spPr>
          <a:xfrm>
            <a:off x="4572000" y="1155006"/>
            <a:ext cx="3869870" cy="366770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1"/>
          <p:cNvSpPr txBox="1">
            <a:spLocks noGrp="1"/>
          </p:cNvSpPr>
          <p:nvPr>
            <p:ph type="title"/>
          </p:nvPr>
        </p:nvSpPr>
        <p:spPr>
          <a:xfrm>
            <a:off x="311700" y="555600"/>
            <a:ext cx="8189100" cy="75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sz="3500"/>
              <a:t>APLICACIÓN</a:t>
            </a:r>
            <a:endParaRPr sz="3500"/>
          </a:p>
        </p:txBody>
      </p:sp>
      <p:sp>
        <p:nvSpPr>
          <p:cNvPr id="125" name="Google Shape;125;p21"/>
          <p:cNvSpPr txBox="1">
            <a:spLocks noGrp="1"/>
          </p:cNvSpPr>
          <p:nvPr>
            <p:ph type="body" idx="1"/>
          </p:nvPr>
        </p:nvSpPr>
        <p:spPr>
          <a:xfrm>
            <a:off x="137125" y="1040425"/>
            <a:ext cx="4684200" cy="3179400"/>
          </a:xfrm>
          <a:prstGeom prst="rect">
            <a:avLst/>
          </a:prstGeom>
        </p:spPr>
        <p:txBody>
          <a:bodyPr spcFirstLastPara="1" wrap="square" lIns="91425" tIns="91425" rIns="91425" bIns="91425" anchor="t" anchorCtr="0">
            <a:noAutofit/>
          </a:bodyPr>
          <a:lstStyle/>
          <a:p>
            <a:pPr marL="0" indent="0" algn="just">
              <a:lnSpc>
                <a:spcPct val="115000"/>
              </a:lnSpc>
              <a:buNone/>
            </a:pPr>
            <a:r>
              <a:rPr lang="es-ES" sz="1400" dirty="0">
                <a:effectLst/>
                <a:latin typeface="Open Sans" panose="020B0606030504020204" pitchFamily="34" charset="0"/>
                <a:ea typeface="Open Sans" panose="020B0606030504020204" pitchFamily="34" charset="0"/>
                <a:cs typeface="Open Sans" panose="020B0606030504020204" pitchFamily="34" charset="0"/>
              </a:rPr>
              <a:t>En un principio, mi idea era mostrar las categorías de libros inmediatamente y seguir a partir de ahí. Más tarde, discutiendo con mis colegas, pensé que era mejor ofrecer la posibilidad de hacer una sugerencia a partir de una categoría o de un libro, desarrollando así un frontend que servirá de menú principal, donde el usuario podrá seleccionar el tipo de sugerencia que más le guste.</a:t>
            </a:r>
            <a:endParaRPr sz="1400" dirty="0">
              <a:solidFill>
                <a:srgbClr val="000000"/>
              </a:solidFill>
              <a:latin typeface="Open Sans" panose="020B0606030504020204" pitchFamily="34" charset="0"/>
              <a:ea typeface="Open Sans" panose="020B0606030504020204" pitchFamily="34" charset="0"/>
              <a:cs typeface="Open Sans" panose="020B0606030504020204" pitchFamily="34" charset="0"/>
              <a:sym typeface="Arial"/>
            </a:endParaRPr>
          </a:p>
          <a:p>
            <a:pPr marL="0" lvl="0" indent="0" algn="just" rtl="0">
              <a:spcBef>
                <a:spcPts val="0"/>
              </a:spcBef>
              <a:spcAft>
                <a:spcPts val="0"/>
              </a:spcAft>
              <a:buNone/>
            </a:pPr>
            <a:endParaRPr sz="1400" dirty="0">
              <a:solidFill>
                <a:srgbClr val="000000"/>
              </a:solidFill>
              <a:latin typeface="Open Sans" panose="020B0606030504020204" pitchFamily="34" charset="0"/>
              <a:ea typeface="Open Sans" panose="020B0606030504020204" pitchFamily="34" charset="0"/>
              <a:cs typeface="Open Sans" panose="020B0606030504020204" pitchFamily="34" charset="0"/>
              <a:sym typeface="Arial"/>
            </a:endParaRPr>
          </a:p>
          <a:p>
            <a:pPr marL="0" lvl="0" indent="0" algn="l" rtl="0">
              <a:spcBef>
                <a:spcPts val="0"/>
              </a:spcBef>
              <a:spcAft>
                <a:spcPts val="1600"/>
              </a:spcAft>
              <a:buNone/>
            </a:pPr>
            <a:endParaRPr sz="1400" dirty="0">
              <a:solidFill>
                <a:schemeClr val="accent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2" name="Immagine 1" descr="Immagine che contiene testo&#10;&#10;Descrizione generata automaticamente">
            <a:extLst>
              <a:ext uri="{FF2B5EF4-FFF2-40B4-BE49-F238E27FC236}">
                <a16:creationId xmlns:a16="http://schemas.microsoft.com/office/drawing/2014/main" id="{7B0903A6-7610-3F4D-5E25-CDAE74531AFC}"/>
              </a:ext>
            </a:extLst>
          </p:cNvPr>
          <p:cNvPicPr>
            <a:picLocks noChangeAspect="1"/>
          </p:cNvPicPr>
          <p:nvPr/>
        </p:nvPicPr>
        <p:blipFill>
          <a:blip r:embed="rId3"/>
          <a:stretch>
            <a:fillRect/>
          </a:stretch>
        </p:blipFill>
        <p:spPr>
          <a:xfrm>
            <a:off x="4922925" y="1533662"/>
            <a:ext cx="3822700" cy="24638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2"/>
          <p:cNvSpPr txBox="1">
            <a:spLocks noGrp="1"/>
          </p:cNvSpPr>
          <p:nvPr>
            <p:ph type="title"/>
          </p:nvPr>
        </p:nvSpPr>
        <p:spPr>
          <a:xfrm>
            <a:off x="311700" y="555600"/>
            <a:ext cx="8189100" cy="75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sz="3500"/>
              <a:t>APLICACIÓN</a:t>
            </a:r>
            <a:endParaRPr sz="3500"/>
          </a:p>
        </p:txBody>
      </p:sp>
      <p:pic>
        <p:nvPicPr>
          <p:cNvPr id="2" name="Immagine 1" descr="Immagine che contiene testo&#10;&#10;Descrizione generata automaticamente">
            <a:extLst>
              <a:ext uri="{FF2B5EF4-FFF2-40B4-BE49-F238E27FC236}">
                <a16:creationId xmlns:a16="http://schemas.microsoft.com/office/drawing/2014/main" id="{35B5D836-D76D-00AE-4078-66B184BE6386}"/>
              </a:ext>
            </a:extLst>
          </p:cNvPr>
          <p:cNvPicPr>
            <a:picLocks noChangeAspect="1"/>
          </p:cNvPicPr>
          <p:nvPr/>
        </p:nvPicPr>
        <p:blipFill>
          <a:blip r:embed="rId3"/>
          <a:stretch>
            <a:fillRect/>
          </a:stretch>
        </p:blipFill>
        <p:spPr>
          <a:xfrm>
            <a:off x="-1" y="1416052"/>
            <a:ext cx="4541273" cy="2827174"/>
          </a:xfrm>
          <a:prstGeom prst="rect">
            <a:avLst/>
          </a:prstGeom>
        </p:spPr>
      </p:pic>
      <p:pic>
        <p:nvPicPr>
          <p:cNvPr id="3" name="Immagine 2" descr="Immagine che contiene testo&#10;&#10;Descrizione generata automaticamente">
            <a:extLst>
              <a:ext uri="{FF2B5EF4-FFF2-40B4-BE49-F238E27FC236}">
                <a16:creationId xmlns:a16="http://schemas.microsoft.com/office/drawing/2014/main" id="{DFA89B2C-6455-BC14-71D5-C7A0623D4669}"/>
              </a:ext>
            </a:extLst>
          </p:cNvPr>
          <p:cNvPicPr>
            <a:picLocks noChangeAspect="1"/>
          </p:cNvPicPr>
          <p:nvPr/>
        </p:nvPicPr>
        <p:blipFill>
          <a:blip r:embed="rId4"/>
          <a:stretch>
            <a:fillRect/>
          </a:stretch>
        </p:blipFill>
        <p:spPr>
          <a:xfrm>
            <a:off x="4572000" y="1416052"/>
            <a:ext cx="4571999" cy="2827174"/>
          </a:xfrm>
          <a:prstGeom prst="rect">
            <a:avLst/>
          </a:prstGeom>
        </p:spPr>
      </p:pic>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TotalTime>
  <Words>753</Words>
  <Application>Microsoft Macintosh PowerPoint</Application>
  <PresentationFormat>Presentazione su schermo (16:9)</PresentationFormat>
  <Paragraphs>62</Paragraphs>
  <Slides>15</Slides>
  <Notes>15</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15</vt:i4>
      </vt:variant>
    </vt:vector>
  </HeadingPairs>
  <TitlesOfParts>
    <vt:vector size="20" baseType="lpstr">
      <vt:lpstr>Open Sans</vt:lpstr>
      <vt:lpstr>PT Sans Narrow</vt:lpstr>
      <vt:lpstr>Arial</vt:lpstr>
      <vt:lpstr>Arial MT</vt:lpstr>
      <vt:lpstr>Tropic</vt:lpstr>
      <vt:lpstr>Aplicación De Recomendación de Libros</vt:lpstr>
      <vt:lpstr>ÍNDICE</vt:lpstr>
      <vt:lpstr>INTRODUCCIÓN</vt:lpstr>
      <vt:lpstr>DESCRIPCIÓN DEL PROBLEMA</vt:lpstr>
      <vt:lpstr>HERRAMIENTAS</vt:lpstr>
      <vt:lpstr>APLICACIÓN</vt:lpstr>
      <vt:lpstr>APLICACIÓN</vt:lpstr>
      <vt:lpstr>APLICACIÓN</vt:lpstr>
      <vt:lpstr>APLICACIÓN</vt:lpstr>
      <vt:lpstr>APLICACIÓN</vt:lpstr>
      <vt:lpstr>ALGORITMO DE RECOMENDACIÓN</vt:lpstr>
      <vt:lpstr>DAFO</vt:lpstr>
      <vt:lpstr>LÍNEAS DE FUTURO</vt:lpstr>
      <vt:lpstr>LECCIONES APRENDIDAS</vt:lpstr>
      <vt:lpstr>BIBLIOGRAFÍA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Aplicación De Recomendación de Libros</dc:title>
  <cp:lastModifiedBy>KOKAJ REDON</cp:lastModifiedBy>
  <cp:revision>1</cp:revision>
  <dcterms:modified xsi:type="dcterms:W3CDTF">2023-01-16T14:20:45Z</dcterms:modified>
</cp:coreProperties>
</file>