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2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5736A-BEF5-4EF2-A1EF-417554009E27}" v="11" dt="2025-06-17T21:37:32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AJ REDON" userId="509f8f22-2388-4914-830a-b3f6f4856ff7" providerId="ADAL" clId="{0575736A-BEF5-4EF2-A1EF-417554009E27}"/>
    <pc:docChg chg="undo custSel modSld">
      <pc:chgData name="KOKAJ REDON" userId="509f8f22-2388-4914-830a-b3f6f4856ff7" providerId="ADAL" clId="{0575736A-BEF5-4EF2-A1EF-417554009E27}" dt="2025-06-17T21:38:04.939" v="73" actId="1076"/>
      <pc:docMkLst>
        <pc:docMk/>
      </pc:docMkLst>
      <pc:sldChg chg="modSp mod">
        <pc:chgData name="KOKAJ REDON" userId="509f8f22-2388-4914-830a-b3f6f4856ff7" providerId="ADAL" clId="{0575736A-BEF5-4EF2-A1EF-417554009E27}" dt="2025-06-17T21:30:54.109" v="8" actId="113"/>
        <pc:sldMkLst>
          <pc:docMk/>
          <pc:sldMk cId="56000907" sldId="257"/>
        </pc:sldMkLst>
        <pc:spChg chg="mod">
          <ac:chgData name="KOKAJ REDON" userId="509f8f22-2388-4914-830a-b3f6f4856ff7" providerId="ADAL" clId="{0575736A-BEF5-4EF2-A1EF-417554009E27}" dt="2025-06-17T21:30:54.109" v="8" actId="113"/>
          <ac:spMkLst>
            <pc:docMk/>
            <pc:sldMk cId="56000907" sldId="257"/>
            <ac:spMk id="3" creationId="{CECF226D-E3B2-ED4A-A6F0-9ED4EB55BE88}"/>
          </ac:spMkLst>
        </pc:spChg>
      </pc:sldChg>
      <pc:sldChg chg="modSp mod">
        <pc:chgData name="KOKAJ REDON" userId="509f8f22-2388-4914-830a-b3f6f4856ff7" providerId="ADAL" clId="{0575736A-BEF5-4EF2-A1EF-417554009E27}" dt="2025-06-17T21:31:15.884" v="11" actId="113"/>
        <pc:sldMkLst>
          <pc:docMk/>
          <pc:sldMk cId="2589454877" sldId="258"/>
        </pc:sldMkLst>
        <pc:spChg chg="mod">
          <ac:chgData name="KOKAJ REDON" userId="509f8f22-2388-4914-830a-b3f6f4856ff7" providerId="ADAL" clId="{0575736A-BEF5-4EF2-A1EF-417554009E27}" dt="2025-06-17T21:31:15.884" v="11" actId="113"/>
          <ac:spMkLst>
            <pc:docMk/>
            <pc:sldMk cId="2589454877" sldId="258"/>
            <ac:spMk id="3" creationId="{14CFACEC-AB02-2508-A4D8-34BD88C76AD7}"/>
          </ac:spMkLst>
        </pc:spChg>
      </pc:sldChg>
      <pc:sldChg chg="modSp mod">
        <pc:chgData name="KOKAJ REDON" userId="509f8f22-2388-4914-830a-b3f6f4856ff7" providerId="ADAL" clId="{0575736A-BEF5-4EF2-A1EF-417554009E27}" dt="2025-06-17T21:31:30.768" v="13" actId="113"/>
        <pc:sldMkLst>
          <pc:docMk/>
          <pc:sldMk cId="2018089550" sldId="261"/>
        </pc:sldMkLst>
        <pc:spChg chg="mod">
          <ac:chgData name="KOKAJ REDON" userId="509f8f22-2388-4914-830a-b3f6f4856ff7" providerId="ADAL" clId="{0575736A-BEF5-4EF2-A1EF-417554009E27}" dt="2025-06-17T21:31:30.768" v="13" actId="113"/>
          <ac:spMkLst>
            <pc:docMk/>
            <pc:sldMk cId="2018089550" sldId="261"/>
            <ac:spMk id="3" creationId="{5BEE9081-3E7F-26AB-DB83-14FDCC4DDC20}"/>
          </ac:spMkLst>
        </pc:spChg>
      </pc:sldChg>
      <pc:sldChg chg="modSp mod">
        <pc:chgData name="KOKAJ REDON" userId="509f8f22-2388-4914-830a-b3f6f4856ff7" providerId="ADAL" clId="{0575736A-BEF5-4EF2-A1EF-417554009E27}" dt="2025-06-17T21:31:58.816" v="18" actId="20578"/>
        <pc:sldMkLst>
          <pc:docMk/>
          <pc:sldMk cId="2819377493" sldId="263"/>
        </pc:sldMkLst>
        <pc:spChg chg="mod">
          <ac:chgData name="KOKAJ REDON" userId="509f8f22-2388-4914-830a-b3f6f4856ff7" providerId="ADAL" clId="{0575736A-BEF5-4EF2-A1EF-417554009E27}" dt="2025-06-17T21:31:58.816" v="18" actId="20578"/>
          <ac:spMkLst>
            <pc:docMk/>
            <pc:sldMk cId="2819377493" sldId="263"/>
            <ac:spMk id="3" creationId="{DCC02F16-3FB4-EA49-5803-7B7B143A1E97}"/>
          </ac:spMkLst>
        </pc:spChg>
      </pc:sldChg>
      <pc:sldChg chg="addSp delSp modSp mod">
        <pc:chgData name="KOKAJ REDON" userId="509f8f22-2388-4914-830a-b3f6f4856ff7" providerId="ADAL" clId="{0575736A-BEF5-4EF2-A1EF-417554009E27}" dt="2025-06-17T21:21:43.408" v="6" actId="1076"/>
        <pc:sldMkLst>
          <pc:docMk/>
          <pc:sldMk cId="1304534446" sldId="265"/>
        </pc:sldMkLst>
        <pc:picChg chg="del">
          <ac:chgData name="KOKAJ REDON" userId="509f8f22-2388-4914-830a-b3f6f4856ff7" providerId="ADAL" clId="{0575736A-BEF5-4EF2-A1EF-417554009E27}" dt="2025-06-17T21:21:29.062" v="0" actId="478"/>
          <ac:picMkLst>
            <pc:docMk/>
            <pc:sldMk cId="1304534446" sldId="265"/>
            <ac:picMk id="3" creationId="{503650D9-69EA-9B5F-865F-A0B7C71FF736}"/>
          </ac:picMkLst>
        </pc:picChg>
        <pc:picChg chg="add mod">
          <ac:chgData name="KOKAJ REDON" userId="509f8f22-2388-4914-830a-b3f6f4856ff7" providerId="ADAL" clId="{0575736A-BEF5-4EF2-A1EF-417554009E27}" dt="2025-06-17T21:21:43.408" v="6" actId="1076"/>
          <ac:picMkLst>
            <pc:docMk/>
            <pc:sldMk cId="1304534446" sldId="265"/>
            <ac:picMk id="4" creationId="{3F2A4020-8EF9-B57B-3FDB-2789E48FE25F}"/>
          </ac:picMkLst>
        </pc:picChg>
      </pc:sldChg>
      <pc:sldChg chg="addSp delSp modSp mod">
        <pc:chgData name="KOKAJ REDON" userId="509f8f22-2388-4914-830a-b3f6f4856ff7" providerId="ADAL" clId="{0575736A-BEF5-4EF2-A1EF-417554009E27}" dt="2025-06-17T21:38:04.939" v="73" actId="1076"/>
        <pc:sldMkLst>
          <pc:docMk/>
          <pc:sldMk cId="172041643" sldId="267"/>
        </pc:sldMkLst>
        <pc:spChg chg="add mod">
          <ac:chgData name="KOKAJ REDON" userId="509f8f22-2388-4914-830a-b3f6f4856ff7" providerId="ADAL" clId="{0575736A-BEF5-4EF2-A1EF-417554009E27}" dt="2025-06-17T21:38:04.939" v="73" actId="1076"/>
          <ac:spMkLst>
            <pc:docMk/>
            <pc:sldMk cId="172041643" sldId="267"/>
            <ac:spMk id="2" creationId="{987CDA70-603F-6022-0B3A-500CB6D70C2E}"/>
          </ac:spMkLst>
        </pc:spChg>
        <pc:graphicFrameChg chg="mod modGraphic">
          <ac:chgData name="KOKAJ REDON" userId="509f8f22-2388-4914-830a-b3f6f4856ff7" providerId="ADAL" clId="{0575736A-BEF5-4EF2-A1EF-417554009E27}" dt="2025-06-17T21:38:04.939" v="73" actId="1076"/>
          <ac:graphicFrameMkLst>
            <pc:docMk/>
            <pc:sldMk cId="172041643" sldId="267"/>
            <ac:graphicFrameMk id="5" creationId="{96B4F33F-8DD6-18E7-963E-F27908B10AA3}"/>
          </ac:graphicFrameMkLst>
        </pc:graphicFrameChg>
        <pc:picChg chg="del">
          <ac:chgData name="KOKAJ REDON" userId="509f8f22-2388-4914-830a-b3f6f4856ff7" providerId="ADAL" clId="{0575736A-BEF5-4EF2-A1EF-417554009E27}" dt="2025-06-17T21:37:26.716" v="64" actId="478"/>
          <ac:picMkLst>
            <pc:docMk/>
            <pc:sldMk cId="172041643" sldId="267"/>
            <ac:picMk id="4" creationId="{72E37DC2-00CC-C478-556B-5D9FEC2DD8F3}"/>
          </ac:picMkLst>
        </pc:picChg>
        <pc:picChg chg="add mod">
          <ac:chgData name="KOKAJ REDON" userId="509f8f22-2388-4914-830a-b3f6f4856ff7" providerId="ADAL" clId="{0575736A-BEF5-4EF2-A1EF-417554009E27}" dt="2025-06-17T21:37:46.146" v="71" actId="1440"/>
          <ac:picMkLst>
            <pc:docMk/>
            <pc:sldMk cId="172041643" sldId="267"/>
            <ac:picMk id="6" creationId="{D602A164-19B7-8A7D-37C6-7D3165D8888E}"/>
          </ac:picMkLst>
        </pc:picChg>
      </pc:sldChg>
      <pc:sldChg chg="modSp mod">
        <pc:chgData name="KOKAJ REDON" userId="509f8f22-2388-4914-830a-b3f6f4856ff7" providerId="ADAL" clId="{0575736A-BEF5-4EF2-A1EF-417554009E27}" dt="2025-06-17T21:32:19.406" v="19" actId="113"/>
        <pc:sldMkLst>
          <pc:docMk/>
          <pc:sldMk cId="2174357012" sldId="268"/>
        </pc:sldMkLst>
        <pc:spChg chg="mod">
          <ac:chgData name="KOKAJ REDON" userId="509f8f22-2388-4914-830a-b3f6f4856ff7" providerId="ADAL" clId="{0575736A-BEF5-4EF2-A1EF-417554009E27}" dt="2025-06-17T21:32:19.406" v="19" actId="113"/>
          <ac:spMkLst>
            <pc:docMk/>
            <pc:sldMk cId="2174357012" sldId="268"/>
            <ac:spMk id="3" creationId="{66425FAF-F3CA-E67A-1FCA-496722C9BFF8}"/>
          </ac:spMkLst>
        </pc:spChg>
      </pc:sldChg>
      <pc:sldChg chg="modSp mod">
        <pc:chgData name="KOKAJ REDON" userId="509f8f22-2388-4914-830a-b3f6f4856ff7" providerId="ADAL" clId="{0575736A-BEF5-4EF2-A1EF-417554009E27}" dt="2025-06-17T21:32:45.438" v="22" actId="113"/>
        <pc:sldMkLst>
          <pc:docMk/>
          <pc:sldMk cId="1646449527" sldId="270"/>
        </pc:sldMkLst>
        <pc:spChg chg="mod">
          <ac:chgData name="KOKAJ REDON" userId="509f8f22-2388-4914-830a-b3f6f4856ff7" providerId="ADAL" clId="{0575736A-BEF5-4EF2-A1EF-417554009E27}" dt="2025-06-17T21:32:45.438" v="22" actId="113"/>
          <ac:spMkLst>
            <pc:docMk/>
            <pc:sldMk cId="1646449527" sldId="270"/>
            <ac:spMk id="3" creationId="{79DDFC64-934C-DFE0-BFA9-7FD369B63681}"/>
          </ac:spMkLst>
        </pc:spChg>
      </pc:sldChg>
      <pc:sldChg chg="modSp mod">
        <pc:chgData name="KOKAJ REDON" userId="509f8f22-2388-4914-830a-b3f6f4856ff7" providerId="ADAL" clId="{0575736A-BEF5-4EF2-A1EF-417554009E27}" dt="2025-06-17T21:33:31.491" v="28" actId="113"/>
        <pc:sldMkLst>
          <pc:docMk/>
          <pc:sldMk cId="2651591663" sldId="272"/>
        </pc:sldMkLst>
        <pc:spChg chg="mod">
          <ac:chgData name="KOKAJ REDON" userId="509f8f22-2388-4914-830a-b3f6f4856ff7" providerId="ADAL" clId="{0575736A-BEF5-4EF2-A1EF-417554009E27}" dt="2025-06-17T21:33:31.491" v="28" actId="113"/>
          <ac:spMkLst>
            <pc:docMk/>
            <pc:sldMk cId="2651591663" sldId="272"/>
            <ac:spMk id="3" creationId="{09C7FC3B-0897-5FAC-F1C3-5315C47F28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B01440C-74C3-A7D1-15B3-672EA829EF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79"/>
          <a:stretch>
            <a:fillRect/>
          </a:stretch>
        </p:blipFill>
        <p:spPr>
          <a:xfrm>
            <a:off x="0" y="-24915"/>
            <a:ext cx="12192001" cy="68580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EF64F-36D8-8DB5-4B66-818D0E18E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709278" cy="3290107"/>
          </a:xfrm>
          <a:noFill/>
        </p:spPr>
        <p:txBody>
          <a:bodyPr anchor="t"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Evolution of the NBA</a:t>
            </a:r>
            <a:endParaRPr lang="it-IT" sz="60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BB59E-5FAB-9AA3-ACE7-84761C47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From Physical Giants to the Era of Shooters</a:t>
            </a:r>
            <a:endParaRPr lang="it-IT" sz="240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B4F33F-8DD6-18E7-963E-F27908B1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4162"/>
              </p:ext>
            </p:extLst>
          </p:nvPr>
        </p:nvGraphicFramePr>
        <p:xfrm>
          <a:off x="2828509" y="4536292"/>
          <a:ext cx="6561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61">
                  <a:extLst>
                    <a:ext uri="{9D8B030D-6E8A-4147-A177-3AD203B41FA5}">
                      <a16:colId xmlns:a16="http://schemas.microsoft.com/office/drawing/2014/main" val="2039695526"/>
                    </a:ext>
                  </a:extLst>
                </a:gridCol>
                <a:gridCol w="2187161">
                  <a:extLst>
                    <a:ext uri="{9D8B030D-6E8A-4147-A177-3AD203B41FA5}">
                      <a16:colId xmlns:a16="http://schemas.microsoft.com/office/drawing/2014/main" val="3006332466"/>
                    </a:ext>
                  </a:extLst>
                </a:gridCol>
                <a:gridCol w="2187161">
                  <a:extLst>
                    <a:ext uri="{9D8B030D-6E8A-4147-A177-3AD203B41FA5}">
                      <a16:colId xmlns:a16="http://schemas.microsoft.com/office/drawing/2014/main" val="58830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Metric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Physical</a:t>
                      </a:r>
                      <a:r>
                        <a:rPr lang="it-IT" dirty="0"/>
                        <a:t> 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Technical 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% 2P </a:t>
                      </a:r>
                      <a:r>
                        <a:rPr lang="it-IT" dirty="0" err="1"/>
                        <a:t>attempts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% 3P </a:t>
                      </a:r>
                      <a:r>
                        <a:rPr lang="it-IT" dirty="0" err="1"/>
                        <a:t>attempts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32.2%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% 2P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% 3P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7903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7CDA70-603F-6022-0B3A-500CB6D70C2E}"/>
              </a:ext>
            </a:extLst>
          </p:cNvPr>
          <p:cNvSpPr txBox="1"/>
          <p:nvPr/>
        </p:nvSpPr>
        <p:spPr>
          <a:xfrm>
            <a:off x="2723321" y="416696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Comparison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of the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eras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A diagram of a pyramid&#10;&#10;AI-generated content may be incorrect.">
            <a:extLst>
              <a:ext uri="{FF2B5EF4-FFF2-40B4-BE49-F238E27FC236}">
                <a16:creationId xmlns:a16="http://schemas.microsoft.com/office/drawing/2014/main" id="{D602A164-19B7-8A7D-37C6-7D3165D8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312"/>
            <a:ext cx="11887200" cy="370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04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F53D-73FB-BC2E-AFBA-7D8AB2E6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15683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Chapter 4: The Impact on Efficiency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More 3-Pointers = More Points?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5FAF-F3CA-E67A-1FCA-496722C9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939626"/>
            <a:ext cx="11155680" cy="34063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Dramatic increase in 3-point attempts since the 2010s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Offensive ratings have steadily improved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3-point shot improves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scoring efficiency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not just total volume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Strong correlation between 3P usage and offensive output</a:t>
            </a:r>
          </a:p>
          <a:p>
            <a:pPr>
              <a:lnSpc>
                <a:spcPct val="10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5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levels&#10;&#10;AI-generated content may be incorrect.">
            <a:extLst>
              <a:ext uri="{FF2B5EF4-FFF2-40B4-BE49-F238E27FC236}">
                <a16:creationId xmlns:a16="http://schemas.microsoft.com/office/drawing/2014/main" id="{17726533-C2D8-7ACC-35FB-031B52995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" y="217078"/>
            <a:ext cx="11837194" cy="4364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DE7A9-E66E-121E-5BB7-F6C94F76672F}"/>
              </a:ext>
            </a:extLst>
          </p:cNvPr>
          <p:cNvSpPr txBox="1"/>
          <p:nvPr/>
        </p:nvSpPr>
        <p:spPr>
          <a:xfrm>
            <a:off x="548640" y="5036234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Positive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correlation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one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increases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so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does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case,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fairly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strong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tendency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for points per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attempt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increase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the % of 3P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attempts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increases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2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A953-2257-9679-71C9-6843F259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Chapter 5: Case Study - The Curry Era</a:t>
            </a:r>
            <a:b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FC64-934C-DFE0-BFA9-7FD369B63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102186"/>
            <a:ext cx="11155680" cy="32437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Stephen Curry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revolutionized 3-point shooting (especially post-2015)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His range and volume normalized deep shooting league-wide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Moreyball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" philosophy emphasized 3s &amp; layups, Curry brought it to life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Influenced team construction, spacing, and shot selection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League-wide 3PA spiked during Golden State’s peak dominance</a:t>
            </a:r>
          </a:p>
          <a:p>
            <a:pPr>
              <a:lnSpc>
                <a:spcPct val="10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4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1F3D1BBC-BCFD-894D-0AC1-D481110F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03" y="159997"/>
            <a:ext cx="8746793" cy="65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FC89-EEBD-BC16-5AF8-ABE7209E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FC3B-0897-5FAC-F1C3-5315C47F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The NBA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has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undergone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dramatic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stylistic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shift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low-range plays to fast-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paced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perimeter-focused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offense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Strategy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evolved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towards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efficiency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(more 3Ps,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less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midrange shots)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Stephen Curry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fully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incarnated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influenced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transition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making deep shooting more mainstream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Analytics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played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central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guiding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teams to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smarter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shooting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selection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Today, the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modern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NBA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a game of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speed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precision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0BC0-33EF-7D5D-8118-7B1CD789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226D-E3B2-ED4A-A6F0-9ED4EB55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this presentation, we’ll look at how the NBA has evolved from a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physical league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 one dominated by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fast-paced, perimeter-oriented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play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We’ll explore how the NBA’s strategic focus shifted across decades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By analyzing historical team statistics and visualizing key trends, we’ll uncover how rule changes, player influence and analytics have reshaped the modern game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FB-D1C1-51E0-5912-412B4DDC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ACEC-AB02-2508-A4D8-34BD88C7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Source: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Kaggle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– “NBA ABA BAA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Stats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” by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sumitrodatta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Time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span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: 1946–2020,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filtered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to NBA data from 1980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onward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Team-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season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statistics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Key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metrics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latin typeface="Verdana" panose="020B0604030504040204" pitchFamily="34" charset="0"/>
                <a:ea typeface="Verdana" panose="020B0604030504040204" pitchFamily="34" charset="0"/>
              </a:rPr>
              <a:t>Season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latin typeface="Verdana" panose="020B0604030504040204" pitchFamily="34" charset="0"/>
                <a:ea typeface="Verdana" panose="020B0604030504040204" pitchFamily="34" charset="0"/>
              </a:rPr>
              <a:t>Teams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latin typeface="Verdana" panose="020B0604030504040204" pitchFamily="34" charset="0"/>
                <a:ea typeface="Verdana" panose="020B0604030504040204" pitchFamily="34" charset="0"/>
              </a:rPr>
              <a:t>Field Goals (2P, 3P, </a:t>
            </a:r>
            <a:r>
              <a:rPr lang="it-IT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Attempts</a:t>
            </a:r>
            <a:r>
              <a:rPr lang="it-IT" sz="1800" dirty="0">
                <a:latin typeface="Verdana" panose="020B0604030504040204" pitchFamily="34" charset="0"/>
                <a:ea typeface="Verdana" panose="020B0604030504040204" pitchFamily="34" charset="0"/>
              </a:rPr>
              <a:t>, % of success)</a:t>
            </a:r>
          </a:p>
          <a:p>
            <a:pPr lvl="1">
              <a:lnSpc>
                <a:spcPct val="100000"/>
              </a:lnSpc>
            </a:pPr>
            <a:r>
              <a:rPr lang="it-IT" sz="1800" dirty="0">
                <a:latin typeface="Verdana" panose="020B0604030504040204" pitchFamily="34" charset="0"/>
                <a:ea typeface="Verdana" panose="020B0604030504040204" pitchFamily="34" charset="0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5894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04FC-AEF5-C41E-B0F0-255A0D9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Chapter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1: The Three-Point Shot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Revolution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9081-3E7F-26AB-DB83-14FDCC4D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048000"/>
            <a:ext cx="11155680" cy="32979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Introduced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during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the season of </a:t>
            </a:r>
            <a:r>
              <a:rPr lang="it-IT" altLang="it-IT" b="1" dirty="0">
                <a:latin typeface="Verdana" panose="020B0604030504040204" pitchFamily="34" charset="0"/>
                <a:ea typeface="Verdana" panose="020B0604030504040204" pitchFamily="34" charset="0"/>
              </a:rPr>
              <a:t>1980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, the 3-point line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had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little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early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alt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Exponential</a:t>
            </a:r>
            <a:r>
              <a:rPr lang="it-IT" alt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growth</a:t>
            </a:r>
            <a:r>
              <a:rPr lang="it-IT" alt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in 3-point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attempts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over the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decades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Analytics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emphasized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value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of 3-pointers over midrange shots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The 3-point shot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became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primary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offensive </a:t>
            </a:r>
            <a:r>
              <a:rPr lang="it-IT" alt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weapon</a:t>
            </a:r>
            <a:r>
              <a:rPr lang="it-IT" altLang="it-IT" dirty="0">
                <a:latin typeface="Verdana" panose="020B0604030504040204" pitchFamily="34" charset="0"/>
                <a:ea typeface="Verdana" panose="020B0604030504040204" pitchFamily="34" charset="0"/>
              </a:rPr>
              <a:t> by the 2010s</a:t>
            </a:r>
          </a:p>
        </p:txBody>
      </p:sp>
    </p:spTree>
    <p:extLst>
      <p:ext uri="{BB962C8B-B14F-4D97-AF65-F5344CB8AC3E}">
        <p14:creationId xmlns:p14="http://schemas.microsoft.com/office/powerpoint/2010/main" val="201808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CDC841-A09D-4797-C934-75993741F9E5}"/>
              </a:ext>
            </a:extLst>
          </p:cNvPr>
          <p:cNvSpPr txBox="1"/>
          <p:nvPr/>
        </p:nvSpPr>
        <p:spPr>
          <a:xfrm>
            <a:off x="8320140" y="3486741"/>
            <a:ext cx="301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Increase: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959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A8DEFF-8A5B-9057-BF53-A69DFF3D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82829"/>
              </p:ext>
            </p:extLst>
          </p:nvPr>
        </p:nvGraphicFramePr>
        <p:xfrm>
          <a:off x="8492789" y="2268752"/>
          <a:ext cx="3014133" cy="116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4037943365"/>
                    </a:ext>
                  </a:extLst>
                </a:gridCol>
                <a:gridCol w="1916853">
                  <a:extLst>
                    <a:ext uri="{9D8B030D-6E8A-4147-A177-3AD203B41FA5}">
                      <a16:colId xmlns:a16="http://schemas.microsoft.com/office/drawing/2014/main" val="994770459"/>
                    </a:ext>
                  </a:extLst>
                </a:gridCol>
              </a:tblGrid>
              <a:tr h="386749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3P </a:t>
                      </a:r>
                      <a:r>
                        <a:rPr lang="it-IT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attempts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8923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227.4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10697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2408.4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450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A091E1-57AF-5CAD-EAA9-98236F208235}"/>
              </a:ext>
            </a:extLst>
          </p:cNvPr>
          <p:cNvSpPr txBox="1"/>
          <p:nvPr/>
        </p:nvSpPr>
        <p:spPr>
          <a:xfrm>
            <a:off x="8418282" y="1870549"/>
            <a:ext cx="348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Increase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 in 3P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attempts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2E3221C0-B62A-5FD8-105D-86B99DB26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1" y="305862"/>
            <a:ext cx="7301388" cy="624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3901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F65-3DD0-10FA-6169-162C9350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Chapter 2: Efficiency vs. Volume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Change in Strategy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2F16-3FB4-EA49-5803-7B7B143A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075092"/>
            <a:ext cx="11155680" cy="32708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Shift from 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high-volume shooting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shot </a:t>
            </a:r>
            <a:r>
              <a:rPr lang="it-IT" b="1" dirty="0" err="1">
                <a:latin typeface="Verdana" panose="020B0604030504040204" pitchFamily="34" charset="0"/>
                <a:ea typeface="Verdana" panose="020B0604030504040204" pitchFamily="34" charset="0"/>
              </a:rPr>
              <a:t>efficiency</a:t>
            </a:r>
            <a:endParaRPr lang="it-IT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Teams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prioritize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points per shot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just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total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attempts</a:t>
            </a: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Midrange game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declined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in favor of 3Ps</a:t>
            </a:r>
          </a:p>
          <a:p>
            <a:pPr>
              <a:lnSpc>
                <a:spcPct val="100000"/>
              </a:lnSpc>
            </a:pP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Data-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driven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strategy </a:t>
            </a:r>
            <a:r>
              <a:rPr lang="it-IT" dirty="0" err="1">
                <a:latin typeface="Verdana" panose="020B0604030504040204" pitchFamily="34" charset="0"/>
                <a:ea typeface="Verdana" panose="020B0604030504040204" pitchFamily="34" charset="0"/>
              </a:rPr>
              <a:t>transformed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</a:rPr>
              <a:t> offensive decision-making</a:t>
            </a:r>
          </a:p>
          <a:p>
            <a:pPr>
              <a:lnSpc>
                <a:spcPct val="100000"/>
              </a:lnSpc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1B4D02-2142-939A-D9A1-972A04907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77714"/>
              </p:ext>
            </p:extLst>
          </p:nvPr>
        </p:nvGraphicFramePr>
        <p:xfrm>
          <a:off x="2149733" y="5037353"/>
          <a:ext cx="8127999" cy="116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379433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57559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4770459"/>
                    </a:ext>
                  </a:extLst>
                </a:gridCol>
              </a:tblGrid>
              <a:tr h="386749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2P </a:t>
                      </a:r>
                      <a:r>
                        <a:rPr lang="it-IT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attempts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3P </a:t>
                      </a:r>
                      <a:r>
                        <a:rPr lang="it-IT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attempts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8923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7205.3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227.4 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10697"/>
                  </a:ext>
                </a:extLst>
              </a:tr>
              <a:tr h="386749">
                <a:tc>
                  <a:txBody>
                    <a:bodyPr/>
                    <a:lstStyle/>
                    <a:p>
                      <a:r>
                        <a:rPr lang="it-IT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3862.1 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2408.4</a:t>
                      </a:r>
                      <a:endParaRPr lang="it-IT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45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5331E5-7DDC-5336-FF6B-015F6AA35968}"/>
              </a:ext>
            </a:extLst>
          </p:cNvPr>
          <p:cNvSpPr txBox="1"/>
          <p:nvPr/>
        </p:nvSpPr>
        <p:spPr>
          <a:xfrm>
            <a:off x="2072640" y="466802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Verdana" panose="020B0604030504040204" pitchFamily="34" charset="0"/>
                <a:ea typeface="Verdana" panose="020B0604030504040204" pitchFamily="34" charset="0"/>
              </a:rPr>
              <a:t>Change in Shot Distribution</a:t>
            </a:r>
          </a:p>
        </p:txBody>
      </p:sp>
      <p:pic>
        <p:nvPicPr>
          <p:cNvPr id="10" name="Picture 9" descr="A graph showing the growth of a number of people&#10;&#10;AI-generated content may be incorrect.">
            <a:extLst>
              <a:ext uri="{FF2B5EF4-FFF2-40B4-BE49-F238E27FC236}">
                <a16:creationId xmlns:a16="http://schemas.microsoft.com/office/drawing/2014/main" id="{E966A42E-8EEF-E523-E3B0-A5C61658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87" y="152400"/>
            <a:ext cx="7655225" cy="4330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825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3F2A4020-8EF9-B57B-3FDB-2789E48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88" y="173140"/>
            <a:ext cx="8711624" cy="6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rgbClr val="F44336"/>
            </a:gs>
            <a:gs pos="10000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B558-F584-A26A-697E-A94639E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Chapter 3: The Transition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Direct Comparison of the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Physical Era vs. Technical Era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DF9A-C416-C851-DB24-7F770A8D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285067"/>
            <a:ext cx="11155680" cy="3060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1980s–1990s (Physical Era):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Dominated by strong dominance (dunk-centric), and physical defense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Fewer possessions, slower pace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Limited reliance on the 3-point shot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2010s–2020s (Technical Era):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 pace, fluid ball movement, emphasis on spacing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Heavy use of 3-pointers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Positional versatility and skill over size</a:t>
            </a:r>
          </a:p>
        </p:txBody>
      </p:sp>
    </p:spTree>
    <p:extLst>
      <p:ext uri="{BB962C8B-B14F-4D97-AF65-F5344CB8AC3E}">
        <p14:creationId xmlns:p14="http://schemas.microsoft.com/office/powerpoint/2010/main" val="361428304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559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Bierstadt</vt:lpstr>
      <vt:lpstr>Verdana</vt:lpstr>
      <vt:lpstr>GestaltVTI</vt:lpstr>
      <vt:lpstr>The Evolution of the NBA</vt:lpstr>
      <vt:lpstr>Introduction</vt:lpstr>
      <vt:lpstr>The dataset</vt:lpstr>
      <vt:lpstr>Chapter 1: The Three-Point Shot Revolution</vt:lpstr>
      <vt:lpstr>PowerPoint Presentation</vt:lpstr>
      <vt:lpstr>Chapter 2: Efficiency vs. Volume  The Change in Strategy</vt:lpstr>
      <vt:lpstr>PowerPoint Presentation</vt:lpstr>
      <vt:lpstr>PowerPoint Presentation</vt:lpstr>
      <vt:lpstr>Chapter 3: The Transition Direct Comparison of the  Physical Era vs. Technical Era </vt:lpstr>
      <vt:lpstr>PowerPoint Presentation</vt:lpstr>
      <vt:lpstr>Chapter 4: The Impact on Efficiency More 3-Pointers = More Points? </vt:lpstr>
      <vt:lpstr>PowerPoint Presentation</vt:lpstr>
      <vt:lpstr>Chapter 5: Case Study - The Curry Era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KOKAJ REDON</dc:creator>
  <cp:lastModifiedBy>KOKAJ REDON</cp:lastModifiedBy>
  <cp:revision>7</cp:revision>
  <dcterms:created xsi:type="dcterms:W3CDTF">2025-06-16T15:04:28Z</dcterms:created>
  <dcterms:modified xsi:type="dcterms:W3CDTF">2025-06-17T21:38:05Z</dcterms:modified>
</cp:coreProperties>
</file>