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33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7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21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6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4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10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3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1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9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1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06EDC-9FEB-40E9-ADAF-B5B7C356C012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B3DB213D-5953-458F-B0BA-3B1C29F82CB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45311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72DB2-ED7F-4636-A303-63547676C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87621"/>
            <a:ext cx="9557173" cy="1646302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Best location for a car </a:t>
            </a:r>
            <a:r>
              <a:rPr lang="fr-FR" dirty="0" err="1"/>
              <a:t>rental</a:t>
            </a:r>
            <a:r>
              <a:rPr lang="fr-FR" dirty="0"/>
              <a:t> </a:t>
            </a:r>
            <a:r>
              <a:rPr lang="fr-FR" dirty="0" err="1"/>
              <a:t>agency</a:t>
            </a:r>
            <a:r>
              <a:rPr lang="fr-FR" dirty="0"/>
              <a:t> in Paris </a:t>
            </a:r>
          </a:p>
        </p:txBody>
      </p:sp>
    </p:spTree>
    <p:extLst>
      <p:ext uri="{BB962C8B-B14F-4D97-AF65-F5344CB8AC3E}">
        <p14:creationId xmlns:p14="http://schemas.microsoft.com/office/powerpoint/2010/main" val="30288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962C6-DE89-49EC-B2CE-57A00D6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Business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2D79E-721D-4EE8-9C10-712ED035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Paris being a city where relatively few people possess a car (due to excessive taxes and parking fees). So a car rental agency can be a juicy business because a lot of residents may need occasionally a  car</a:t>
            </a:r>
          </a:p>
          <a:p>
            <a:r>
              <a:rPr lang="en-US" dirty="0"/>
              <a:t>For this project let's put ourselves in the shoes of an entrepreneur looking to open a car rental agency. So for the location we have to find a balance between the real estate prices and the presence of competitors.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93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08992-7D67-48B3-B408-918C0F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Description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095E8-DB17-4276-9FF1-76C7F24F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this problem we will use the following data :</a:t>
            </a:r>
          </a:p>
          <a:p>
            <a:r>
              <a:rPr lang="en-US" dirty="0"/>
              <a:t>An excel file (Arrondissements_Paris.xlsx) downloaded from "Open platform for French public data" containing the list of all the Paris districts with their coordinates. [1]</a:t>
            </a:r>
          </a:p>
          <a:p>
            <a:r>
              <a:rPr lang="en-US" dirty="0"/>
              <a:t>Foursquare API to get the car rental agencies for each district [2]</a:t>
            </a:r>
          </a:p>
          <a:p>
            <a:r>
              <a:rPr lang="en-US" dirty="0"/>
              <a:t>The real estate prices for all Paris districts [3]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2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AD2-A959-46A2-B3D3-25D4A94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Paris districts </a:t>
            </a:r>
            <a:r>
              <a:rPr lang="fr-FR" dirty="0" err="1"/>
              <a:t>visualization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515B6E1-A8F2-4EAC-99A8-43F7F652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308" y="2052638"/>
            <a:ext cx="74491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D2D8-2BFB-4B42-9D05-D32DEDDD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&amp; method selection 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E56CE9-87D0-4012-91E9-E678C9FF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66" y="1562819"/>
            <a:ext cx="9230510" cy="1400530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data set</a:t>
            </a:r>
          </a:p>
          <a:p>
            <a:r>
              <a:rPr lang="en-US" dirty="0"/>
              <a:t>We used unsupervised learning K-means algorithm to cluster the districts because the data is unlabeled</a:t>
            </a:r>
          </a:p>
          <a:p>
            <a:r>
              <a:rPr lang="en-US" dirty="0"/>
              <a:t>We applied K-means algorithm on the two last columns after normalizing them</a:t>
            </a:r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50ED4259-1729-491F-A351-F256400E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69" y="3260804"/>
            <a:ext cx="8947150" cy="25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91DEF-E5EE-47EA-A006-ACEB6368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89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Paris districts with </a:t>
            </a:r>
            <a:r>
              <a:rPr lang="en-US" dirty="0" err="1"/>
              <a:t>Kmeans</a:t>
            </a:r>
            <a:r>
              <a:rPr lang="en-US" dirty="0"/>
              <a:t> method</a:t>
            </a:r>
            <a:br>
              <a:rPr lang="en-US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6A92A-5AEF-4AB0-B2CE-8D58A04D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2" y="5599478"/>
            <a:ext cx="8596668" cy="868632"/>
          </a:xfrm>
        </p:spPr>
        <p:txBody>
          <a:bodyPr/>
          <a:lstStyle/>
          <a:p>
            <a:r>
              <a:rPr lang="en-US" dirty="0"/>
              <a:t>In the plot above the elbow is at k=3 indicating the optimal k for this dataset is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6DF9AA-8A2D-4169-A6CC-E9015523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57" y="1616611"/>
            <a:ext cx="7077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A959-0D15-4D0F-8608-558044C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596668" cy="1320800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Clusters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14195-9569-4C4A-9EC3-D1E0577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4858438"/>
            <a:ext cx="8596668" cy="7202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+mj-lt"/>
              </a:rPr>
              <a:t>We can label the clusters as follows :</a:t>
            </a:r>
          </a:p>
          <a:p>
            <a:r>
              <a:rPr lang="en-US" sz="7200" dirty="0">
                <a:latin typeface="+mj-lt"/>
              </a:rPr>
              <a:t>Cluster 0 (green) : High number of car rental agencies and low housing prices</a:t>
            </a:r>
          </a:p>
          <a:p>
            <a:r>
              <a:rPr lang="en-US" sz="7200" dirty="0">
                <a:latin typeface="+mj-lt"/>
              </a:rPr>
              <a:t>Cluster 1 (red) : High number of car rental agencies and high housing prices</a:t>
            </a:r>
          </a:p>
          <a:p>
            <a:r>
              <a:rPr lang="en-US" sz="7200" dirty="0">
                <a:latin typeface="+mj-lt"/>
              </a:rPr>
              <a:t>Cluster 2 (</a:t>
            </a:r>
            <a:r>
              <a:rPr lang="en-US" sz="7200" dirty="0"/>
              <a:t>purple</a:t>
            </a:r>
            <a:r>
              <a:rPr lang="en-US" sz="7200" dirty="0">
                <a:latin typeface="+mj-lt"/>
              </a:rPr>
              <a:t>) : low number of car rental agencies and low housing prices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5BBF09-6D71-4908-9C72-9787EEF3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6" y="950143"/>
            <a:ext cx="5777142" cy="39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4AAB1-43AF-48CD-A057-F1576103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: clusters </a:t>
            </a:r>
            <a:r>
              <a:rPr lang="fr-FR" dirty="0" err="1"/>
              <a:t>visualization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choropleth</a:t>
            </a:r>
            <a:r>
              <a:rPr lang="fr-FR" dirty="0"/>
              <a:t> for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470DE-7657-4AC2-8D3D-A6DF644D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048" y="2159331"/>
            <a:ext cx="2934714" cy="3880773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choropleth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catch the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variability</a:t>
            </a:r>
            <a:r>
              <a:rPr lang="fr-FR" dirty="0"/>
              <a:t> and the 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paris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FAF1AB-8594-43FD-BBFF-5EACB104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0" y="1853247"/>
            <a:ext cx="7888078" cy="43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B08E6-2C37-474A-A477-BCF82E58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Discussion/conclusion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39F2C-E258-4F4C-9355-05AE9BBA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chose to </a:t>
            </a:r>
            <a:r>
              <a:rPr lang="fr-FR" dirty="0" err="1"/>
              <a:t>locate</a:t>
            </a:r>
            <a:r>
              <a:rPr lang="fr-FR" dirty="0"/>
              <a:t> a </a:t>
            </a:r>
            <a:r>
              <a:rPr lang="fr-FR" dirty="0" err="1"/>
              <a:t>rental</a:t>
            </a:r>
            <a:r>
              <a:rPr lang="fr-FR" dirty="0"/>
              <a:t> car </a:t>
            </a:r>
            <a:r>
              <a:rPr lang="fr-FR" dirty="0" err="1"/>
              <a:t>agency</a:t>
            </a:r>
            <a:r>
              <a:rPr lang="fr-FR" dirty="0"/>
              <a:t> in the districts </a:t>
            </a:r>
            <a:r>
              <a:rPr lang="fr-FR" dirty="0" err="1"/>
              <a:t>labeled</a:t>
            </a:r>
            <a:r>
              <a:rPr lang="fr-FR" dirty="0"/>
              <a:t> as cluster 2 (</a:t>
            </a:r>
            <a:r>
              <a:rPr lang="en-US" dirty="0"/>
              <a:t>low number of car rental agencies and low housing prices)</a:t>
            </a:r>
          </a:p>
          <a:p>
            <a:r>
              <a:rPr lang="en-US" dirty="0"/>
              <a:t>That is to say in one of the following districts : </a:t>
            </a:r>
            <a:r>
              <a:rPr lang="fr-FR" dirty="0"/>
              <a:t>"Buttes-</a:t>
            </a:r>
            <a:r>
              <a:rPr lang="fr-FR" dirty="0" err="1"/>
              <a:t>Montmartre","Buttes</a:t>
            </a:r>
            <a:r>
              <a:rPr lang="fr-FR" dirty="0"/>
              <a:t>-</a:t>
            </a:r>
            <a:r>
              <a:rPr lang="fr-FR" dirty="0" err="1"/>
              <a:t>Chaumont","Ménilmontant","Passy</a:t>
            </a:r>
            <a:r>
              <a:rPr lang="fr-FR" dirty="0"/>
              <a:t>" or "Observatoire </a:t>
            </a:r>
          </a:p>
          <a:p>
            <a:r>
              <a:rPr lang="fr-FR" dirty="0"/>
              <a:t>But  </a:t>
            </a:r>
            <a:r>
              <a:rPr lang="en-US" dirty="0"/>
              <a:t>the final decision has to take into account some more factors such as the road traffic and the availability of building lands.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0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374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Best location for a car rental agency in Paris </vt:lpstr>
      <vt:lpstr> Business problem</vt:lpstr>
      <vt:lpstr>Data Description </vt:lpstr>
      <vt:lpstr>Paris districts visualization </vt:lpstr>
      <vt:lpstr>Data set &amp; method selection </vt:lpstr>
      <vt:lpstr>Clustering Paris districts with Kmeans method </vt:lpstr>
      <vt:lpstr>Results : Clusters visualization</vt:lpstr>
      <vt:lpstr>Results : clusters visualization with choropleth for housing prices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rental agency best location in Paris </dc:title>
  <dc:creator>SABIR Redouan</dc:creator>
  <cp:lastModifiedBy>SABIR Redouan</cp:lastModifiedBy>
  <cp:revision>10</cp:revision>
  <dcterms:created xsi:type="dcterms:W3CDTF">2020-08-18T14:38:27Z</dcterms:created>
  <dcterms:modified xsi:type="dcterms:W3CDTF">2020-08-18T18:44:40Z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2020-08-18T14:57:46Z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a199213e-da4c-4ddc-98fe-00000a2cc53a</vt:lpwstr>
  </property>
  <property fmtid="{D5CDD505-2E9C-101B-9397-08002B2CF9AE}" pid="8" name="MSIP_Label_fd1c0902-ed92-4fed-896d-2e7725de02d4_ContentBits">
    <vt:lpwstr>2</vt:lpwstr>
  </property>
</Properties>
</file>