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81" r:id="rId25"/>
    <p:sldId id="282" r:id="rId26"/>
    <p:sldId id="283" r:id="rId27"/>
    <p:sldId id="284" r:id="rId28"/>
    <p:sldId id="285" r:id="rId29"/>
    <p:sldId id="286" r:id="rId30"/>
  </p:sldIdLst>
  <p:sldSz cx="9144000" cy="5143500" type="screen16x9"/>
  <p:notesSz cx="6858000" cy="9144000"/>
  <p:embeddedFontLst>
    <p:embeddedFont>
      <p:font typeface="Bree Serif"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19" autoAdjust="0"/>
  </p:normalViewPr>
  <p:slideViewPr>
    <p:cSldViewPr snapToGrid="0">
      <p:cViewPr>
        <p:scale>
          <a:sx n="70" d="100"/>
          <a:sy n="70" d="100"/>
        </p:scale>
        <p:origin x="1386"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8c8702c95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8c8702c95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8c8702c95_2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8c8702c95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3421a12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3421a12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3421a123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3421a12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f3421a123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f3421a123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f8c8702c9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f8c8702c9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f3421a1234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f3421a123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8c8702c9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8c8702c9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f8c8702c95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f8c8702c9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8c8702c95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8c8702c9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8b7694e5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8b7694e5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8c8702c9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8c8702c9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8c8702c95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f8c8702c95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Let’s talk about now the security mechanisms in BLE. The very purpose of BLE is to counter attack three major cyber issues : </a:t>
            </a:r>
            <a:endParaRPr dirty="0"/>
          </a:p>
          <a:p>
            <a:pPr marL="0" lvl="0" indent="0" algn="l" rtl="0">
              <a:spcBef>
                <a:spcPts val="0"/>
              </a:spcBef>
              <a:spcAft>
                <a:spcPts val="0"/>
              </a:spcAft>
              <a:buNone/>
            </a:pPr>
            <a:r>
              <a:rPr lang="fr" dirty="0"/>
              <a:t>1) the passive eavesdropping : It happens when a third device actually listens to the communication between the transmistter and the receiver. </a:t>
            </a:r>
            <a:r>
              <a:rPr lang="fr" dirty="0">
                <a:solidFill>
                  <a:schemeClr val="dk1"/>
                </a:solidFill>
              </a:rPr>
              <a:t>It always happen at the very beginning of the communication called the pairing phase where the exchanged messages are not encrypted.  This type of attack is slightly dangerous because the listenner can access to the confidential information provided by the speakers.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fr" dirty="0">
                <a:solidFill>
                  <a:schemeClr val="dk1"/>
                </a:solidFill>
              </a:rPr>
              <a:t>2) The active eavesdropping : it happens when a third device not only listens to the communication but literally interferes  right in the middle of the conversation between a transmitter and the receiver. That is the reason this problem is called </a:t>
            </a:r>
            <a:r>
              <a:rPr lang="fr" b="1" i="1" dirty="0">
                <a:solidFill>
                  <a:schemeClr val="dk1"/>
                </a:solidFill>
              </a:rPr>
              <a:t>MAN THE MIDDLE issue</a:t>
            </a:r>
            <a:r>
              <a:rPr lang="fr" dirty="0">
                <a:solidFill>
                  <a:schemeClr val="dk1"/>
                </a:solidFill>
              </a:rPr>
              <a:t>. More specifically the man in the middle receives the data, he can process it as much as he wants to (add fake information, change the data) and then he transmits it to the point B. This is the most dangerous attack. </a:t>
            </a:r>
            <a:endParaRPr dirty="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8c8702c95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8c8702c95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fr" dirty="0">
                <a:solidFill>
                  <a:schemeClr val="dk1"/>
                </a:solidFill>
              </a:rPr>
              <a:t>To answer those problems, The BLE architecture deploys a third layer called the Host layer which is right above the physical layer and the link layer. The host layer covers the security mechanims through several protocols such as the GAP, the GATT and the ATT which contain with very private and confidential information about the device such as the UUID, the Authentication ID and passwords, the address and so on..</a:t>
            </a:r>
            <a:endParaRPr dirty="0">
              <a:solidFill>
                <a:schemeClr val="dk1"/>
              </a:solidFill>
            </a:endParaRPr>
          </a:p>
          <a:p>
            <a:pPr marL="0" lvl="0" indent="0" algn="just" rtl="0">
              <a:lnSpc>
                <a:spcPct val="115000"/>
              </a:lnSpc>
              <a:spcBef>
                <a:spcPts val="0"/>
              </a:spcBef>
              <a:spcAft>
                <a:spcPts val="0"/>
              </a:spcAft>
              <a:buNone/>
            </a:pPr>
            <a:endParaRPr dirty="0">
              <a:solidFill>
                <a:schemeClr val="dk1"/>
              </a:solidFill>
            </a:endParaRPr>
          </a:p>
          <a:p>
            <a:pPr marL="0" lvl="0" indent="0" algn="just" rtl="0">
              <a:lnSpc>
                <a:spcPct val="115000"/>
              </a:lnSpc>
              <a:spcBef>
                <a:spcPts val="0"/>
              </a:spcBef>
              <a:spcAft>
                <a:spcPts val="0"/>
              </a:spcAft>
              <a:buNone/>
            </a:pPr>
            <a:r>
              <a:rPr lang="fr" dirty="0">
                <a:solidFill>
                  <a:schemeClr val="dk1"/>
                </a:solidFill>
              </a:rPr>
              <a:t>BUT The very central protocol here is the security manager called the SMP, it literally orchestrates every other protocols, and more importantly its the one protocol that is gonna be responsible for the encryption of the messages in order to avoid the cyber attacks. </a:t>
            </a:r>
            <a:endParaRPr dirty="0">
              <a:solidFill>
                <a:schemeClr val="dk1"/>
              </a:solidFill>
            </a:endParaRPr>
          </a:p>
          <a:p>
            <a:pPr marL="0" lvl="0" indent="0" algn="just" rtl="0">
              <a:lnSpc>
                <a:spcPct val="115000"/>
              </a:lnSpc>
              <a:spcBef>
                <a:spcPts val="0"/>
              </a:spcBef>
              <a:spcAft>
                <a:spcPts val="0"/>
              </a:spcAft>
              <a:buNone/>
            </a:pPr>
            <a:r>
              <a:rPr lang="fr" dirty="0">
                <a:solidFill>
                  <a:schemeClr val="dk1"/>
                </a:solidFill>
              </a:rPr>
              <a:t>=&gt; How does this encryption work ?</a:t>
            </a:r>
            <a:endParaRPr dirty="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8c8702c95_4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8c8702c95_4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The SMP uses the AES cryptography standing for the Advanced Encryption Standards. The message you wanna send which is called the plain text is written over 128 bits. This message is then converted into a Hexadecimal basis with 16 bytes which makes in total 128 bits). Those bytes will then be arranged in a state Matrix contains 16 blocks called the cypher blocks of the state matrix</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f8c8702c95_4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f8c8702c95_4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What happens next : Well the state matrix that we just generated is going to follow an algorithm with a succession of mathematical operations such as the rotation of the matrix, the multiplication, the substitution and so on and those operations will be proceeded thanks to the key matrices noted Ki and  repeated from 1 to 10 times in order to arrange the matrix in a very complexe matrix called the cypher matrix</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fr" dirty="0"/>
              <a:t>The receiver opens this cyphertext and will apply the exact same algorithm but backwards, that means it will invert all the whole process that I just mentionned. However to actually do this, the receiver will necessarily need the key matrices in order to uncode the message and get to the initial plain text. As you can see, the very central element of the algorithm is the key matrices.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8c8702c95_4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8c8702c95_4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In BLE, those keys are actually exchanged at the very beginning of the communication called the pairing phase of the devices. This pairing phase consists of a simple agreement between the transmitter and the receiver concerning the input output capabilities, the ids, the authentification password and more importantly they will generate a temporary key which is the short term key that will contain the key matrices I just talked about. As you can see, the pairing phase is very critical because the messages are not encrypted yet and thats exactly the right moment when passive eavesdropping and active eavesdropping happen. </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f8c8702c9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f8c8702c9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f8c8702c95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f8c8702c95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8c8702c95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8c8702c95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f8c8702c95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f8c8702c95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8b7694e5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8b7694e5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8b7694e51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8b7694e5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3421a1234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3421a123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8b7694e5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f8b7694e5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8c8702c9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8c8702c9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287c431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287c431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8c8702c95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8c8702c95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bluetooth.com/blog/bluetooth-low-energy-it-starts-with-advertising/" TargetMode="External"/><Relationship Id="rId7" Type="http://schemas.openxmlformats.org/officeDocument/2006/relationships/hyperlink" Target="https://www.novelbits.io/deep-dive-ble-packets-events/"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s://microchipdeveloper.com/wireless:ble-phy-layer" TargetMode="External"/><Relationship Id="rId5" Type="http://schemas.openxmlformats.org/officeDocument/2006/relationships/hyperlink" Target="https://www.silabs.com/documents/public/user-guides/ug103-14-fundamentals-ble.pdf" TargetMode="External"/><Relationship Id="rId4" Type="http://schemas.openxmlformats.org/officeDocument/2006/relationships/hyperlink" Target="https://lembergsolutions.com/blog/how-secure-ble-communication-standard"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102774" y="694600"/>
            <a:ext cx="5043601" cy="2237350"/>
          </a:xfrm>
          <a:prstGeom prst="rect">
            <a:avLst/>
          </a:prstGeom>
          <a:noFill/>
          <a:ln>
            <a:noFill/>
          </a:ln>
        </p:spPr>
      </p:pic>
      <p:sp>
        <p:nvSpPr>
          <p:cNvPr id="55" name="Google Shape;55;p13"/>
          <p:cNvSpPr txBox="1"/>
          <p:nvPr/>
        </p:nvSpPr>
        <p:spPr>
          <a:xfrm>
            <a:off x="1011050" y="2855750"/>
            <a:ext cx="6830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Understanding Bluetooth Low Energy </a:t>
            </a:r>
            <a:endParaRPr sz="2100" b="1">
              <a:latin typeface="Bree Serif"/>
              <a:ea typeface="Bree Serif"/>
              <a:cs typeface="Bree Serif"/>
              <a:sym typeface="Bree Serif"/>
            </a:endParaRPr>
          </a:p>
          <a:p>
            <a:pPr marL="0" lvl="0" indent="0" algn="ctr" rtl="0">
              <a:spcBef>
                <a:spcPts val="0"/>
              </a:spcBef>
              <a:spcAft>
                <a:spcPts val="0"/>
              </a:spcAft>
              <a:buNone/>
            </a:pPr>
            <a:r>
              <a:rPr lang="fr" sz="2100" b="1">
                <a:latin typeface="Bree Serif"/>
                <a:ea typeface="Bree Serif"/>
                <a:cs typeface="Bree Serif"/>
                <a:sym typeface="Bree Serif"/>
              </a:rPr>
              <a:t>architecture and communication</a:t>
            </a:r>
            <a:endParaRPr sz="2100" b="1">
              <a:latin typeface="Bree Serif"/>
              <a:ea typeface="Bree Serif"/>
              <a:cs typeface="Bree Serif"/>
              <a:sym typeface="Bree Serif"/>
            </a:endParaRPr>
          </a:p>
        </p:txBody>
      </p:sp>
      <p:pic>
        <p:nvPicPr>
          <p:cNvPr id="56" name="Google Shape;56;p13"/>
          <p:cNvPicPr preferRelativeResize="0"/>
          <p:nvPr/>
        </p:nvPicPr>
        <p:blipFill>
          <a:blip r:embed="rId4">
            <a:alphaModFix/>
          </a:blip>
          <a:stretch>
            <a:fillRect/>
          </a:stretch>
        </p:blipFill>
        <p:spPr>
          <a:xfrm>
            <a:off x="255950" y="4239825"/>
            <a:ext cx="3862000" cy="712775"/>
          </a:xfrm>
          <a:prstGeom prst="rect">
            <a:avLst/>
          </a:prstGeom>
          <a:noFill/>
          <a:ln>
            <a:noFill/>
          </a:ln>
        </p:spPr>
      </p:pic>
      <p:pic>
        <p:nvPicPr>
          <p:cNvPr id="57" name="Google Shape;57;p13"/>
          <p:cNvPicPr preferRelativeResize="0"/>
          <p:nvPr/>
        </p:nvPicPr>
        <p:blipFill>
          <a:blip r:embed="rId5">
            <a:alphaModFix/>
          </a:blip>
          <a:stretch>
            <a:fillRect/>
          </a:stretch>
        </p:blipFill>
        <p:spPr>
          <a:xfrm>
            <a:off x="6676400" y="3060850"/>
            <a:ext cx="2449825" cy="2449825"/>
          </a:xfrm>
          <a:prstGeom prst="rect">
            <a:avLst/>
          </a:prstGeom>
          <a:noFill/>
          <a:ln>
            <a:noFill/>
          </a:ln>
        </p:spPr>
      </p:pic>
      <p:sp>
        <p:nvSpPr>
          <p:cNvPr id="58" name="Google Shape;58;p13"/>
          <p:cNvSpPr txBox="1"/>
          <p:nvPr/>
        </p:nvSpPr>
        <p:spPr>
          <a:xfrm>
            <a:off x="58075" y="0"/>
            <a:ext cx="3352800" cy="1391400"/>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0"/>
              </a:spcBef>
              <a:spcAft>
                <a:spcPts val="0"/>
              </a:spcAft>
              <a:buNone/>
            </a:pPr>
            <a:r>
              <a:rPr lang="fr" b="1" i="1">
                <a:latin typeface="Bree Serif"/>
                <a:ea typeface="Bree Serif"/>
                <a:cs typeface="Bree Serif"/>
                <a:sym typeface="Bree Serif"/>
              </a:rPr>
              <a:t>Meslouh Mohamed Arselan</a:t>
            </a:r>
            <a:endParaRPr b="1" i="1">
              <a:latin typeface="Bree Serif"/>
              <a:ea typeface="Bree Serif"/>
              <a:cs typeface="Bree Serif"/>
              <a:sym typeface="Bree Serif"/>
            </a:endParaRPr>
          </a:p>
          <a:p>
            <a:pPr marL="457200" lvl="0" indent="0" algn="l" rtl="0">
              <a:lnSpc>
                <a:spcPct val="115000"/>
              </a:lnSpc>
              <a:spcBef>
                <a:spcPts val="0"/>
              </a:spcBef>
              <a:spcAft>
                <a:spcPts val="0"/>
              </a:spcAft>
              <a:buNone/>
            </a:pPr>
            <a:r>
              <a:rPr lang="fr" b="1" i="1">
                <a:latin typeface="Bree Serif"/>
                <a:ea typeface="Bree Serif"/>
                <a:cs typeface="Bree Serif"/>
                <a:sym typeface="Bree Serif"/>
              </a:rPr>
              <a:t>Amour Redouane</a:t>
            </a:r>
            <a:endParaRPr b="1" i="1">
              <a:latin typeface="Bree Serif"/>
              <a:ea typeface="Bree Serif"/>
              <a:cs typeface="Bree Serif"/>
              <a:sym typeface="Bree Serif"/>
            </a:endParaRPr>
          </a:p>
          <a:p>
            <a:pPr marL="457200" lvl="0" indent="0" algn="l" rtl="0">
              <a:lnSpc>
                <a:spcPct val="115000"/>
              </a:lnSpc>
              <a:spcBef>
                <a:spcPts val="0"/>
              </a:spcBef>
              <a:spcAft>
                <a:spcPts val="0"/>
              </a:spcAft>
              <a:buNone/>
            </a:pPr>
            <a:r>
              <a:rPr lang="fr" b="1" i="1">
                <a:latin typeface="Bree Serif"/>
                <a:ea typeface="Bree Serif"/>
                <a:cs typeface="Bree Serif"/>
                <a:sym typeface="Bree Serif"/>
              </a:rPr>
              <a:t>Amour Chadi </a:t>
            </a:r>
            <a:endParaRPr b="1" i="1">
              <a:latin typeface="Bree Serif"/>
              <a:ea typeface="Bree Serif"/>
              <a:cs typeface="Bree Serif"/>
              <a:sym typeface="Bree Serif"/>
            </a:endParaRPr>
          </a:p>
          <a:p>
            <a:pPr marL="457200" lvl="0" indent="0" algn="l" rtl="0">
              <a:lnSpc>
                <a:spcPct val="115000"/>
              </a:lnSpc>
              <a:spcBef>
                <a:spcPts val="0"/>
              </a:spcBef>
              <a:spcAft>
                <a:spcPts val="0"/>
              </a:spcAft>
              <a:buNone/>
            </a:pPr>
            <a:r>
              <a:rPr lang="fr" b="1" i="1">
                <a:latin typeface="Bree Serif"/>
                <a:ea typeface="Bree Serif"/>
                <a:cs typeface="Bree Serif"/>
                <a:sym typeface="Bree Serif"/>
              </a:rPr>
              <a:t>Meneceur Leila </a:t>
            </a:r>
            <a:endParaRPr b="1" i="1">
              <a:latin typeface="Bree Serif"/>
              <a:ea typeface="Bree Serif"/>
              <a:cs typeface="Bree Serif"/>
              <a:sym typeface="Bree Serif"/>
            </a:endParaRPr>
          </a:p>
          <a:p>
            <a:pPr marL="457200" lvl="0" indent="0" algn="l" rtl="0">
              <a:lnSpc>
                <a:spcPct val="115000"/>
              </a:lnSpc>
              <a:spcBef>
                <a:spcPts val="0"/>
              </a:spcBef>
              <a:spcAft>
                <a:spcPts val="0"/>
              </a:spcAft>
              <a:buNone/>
            </a:pPr>
            <a:r>
              <a:rPr lang="fr" b="1" i="1">
                <a:latin typeface="Bree Serif"/>
                <a:ea typeface="Bree Serif"/>
                <a:cs typeface="Bree Serif"/>
                <a:sym typeface="Bree Serif"/>
              </a:rPr>
              <a:t>Bouisson Arnaud</a:t>
            </a:r>
            <a:endParaRPr b="1" i="1">
              <a:latin typeface="Bree Serif"/>
              <a:ea typeface="Bree Serif"/>
              <a:cs typeface="Bree Serif"/>
              <a:sym typeface="Bree Serif"/>
            </a:endParaRPr>
          </a:p>
        </p:txBody>
      </p:sp>
      <p:sp>
        <p:nvSpPr>
          <p:cNvPr id="59" name="Google Shape;59;p13"/>
          <p:cNvSpPr txBox="1"/>
          <p:nvPr/>
        </p:nvSpPr>
        <p:spPr>
          <a:xfrm>
            <a:off x="6547750" y="209400"/>
            <a:ext cx="2303400" cy="477000"/>
          </a:xfrm>
          <a:prstGeom prst="rect">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i="1">
                <a:latin typeface="Bree Serif"/>
                <a:ea typeface="Bree Serif"/>
                <a:cs typeface="Bree Serif"/>
                <a:sym typeface="Bree Serif"/>
              </a:rPr>
              <a:t>Communication</a:t>
            </a:r>
            <a:endParaRPr sz="1900" b="1" i="1">
              <a:latin typeface="Bree Serif"/>
              <a:ea typeface="Bree Serif"/>
              <a:cs typeface="Bree Serif"/>
              <a:sym typeface="Bree Serif"/>
            </a:endParaRPr>
          </a:p>
        </p:txBody>
      </p:sp>
      <p:sp>
        <p:nvSpPr>
          <p:cNvPr id="60" name="Google Shape;6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2"/>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180" name="Google Shape;180;p22"/>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Physical Layer</a:t>
            </a:r>
            <a:endParaRPr sz="2100" b="1">
              <a:latin typeface="Bree Serif"/>
              <a:ea typeface="Bree Serif"/>
              <a:cs typeface="Bree Serif"/>
              <a:sym typeface="Bree Serif"/>
            </a:endParaRPr>
          </a:p>
        </p:txBody>
      </p:sp>
      <p:sp>
        <p:nvSpPr>
          <p:cNvPr id="181" name="Google Shape;181;p22"/>
          <p:cNvSpPr txBox="1"/>
          <p:nvPr/>
        </p:nvSpPr>
        <p:spPr>
          <a:xfrm>
            <a:off x="565000" y="763989"/>
            <a:ext cx="75918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000" b="1" dirty="0">
                <a:latin typeface="Bree Serif"/>
                <a:ea typeface="Bree Serif"/>
                <a:cs typeface="Bree Serif"/>
                <a:sym typeface="Bree Serif"/>
              </a:rPr>
              <a:t>Adaptive Frequency Hopping</a:t>
            </a:r>
            <a:endParaRPr sz="2000" b="1" dirty="0">
              <a:latin typeface="Bree Serif"/>
              <a:ea typeface="Bree Serif"/>
              <a:cs typeface="Bree Serif"/>
              <a:sym typeface="Bree Serif"/>
            </a:endParaRPr>
          </a:p>
        </p:txBody>
      </p:sp>
      <p:sp>
        <p:nvSpPr>
          <p:cNvPr id="182" name="Google Shape;182;p22"/>
          <p:cNvSpPr txBox="1"/>
          <p:nvPr/>
        </p:nvSpPr>
        <p:spPr>
          <a:xfrm>
            <a:off x="1008550" y="1264691"/>
            <a:ext cx="6704700" cy="1114121"/>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SzPts val="1400"/>
              <a:buFont typeface="Bree Serif"/>
              <a:buChar char="❏"/>
            </a:pPr>
            <a:r>
              <a:rPr lang="fr" sz="1600" b="1" i="1" dirty="0">
                <a:solidFill>
                  <a:schemeClr val="dk1"/>
                </a:solidFill>
                <a:latin typeface="Bree Serif"/>
                <a:ea typeface="Bree Serif"/>
                <a:cs typeface="Bree Serif"/>
                <a:sym typeface="Bree Serif"/>
              </a:rPr>
              <a:t>fn+1=(fn+hop)mod 37</a:t>
            </a:r>
            <a:endParaRPr sz="1600" b="1" dirty="0">
              <a:solidFill>
                <a:schemeClr val="dk1"/>
              </a:solidFill>
              <a:latin typeface="Bree Serif"/>
              <a:ea typeface="Bree Serif"/>
              <a:cs typeface="Bree Serif"/>
              <a:sym typeface="Bree Serif"/>
            </a:endParaRPr>
          </a:p>
          <a:p>
            <a:pPr marL="457200" lvl="0" indent="-317500" algn="l" rtl="0">
              <a:spcBef>
                <a:spcPts val="0"/>
              </a:spcBef>
              <a:spcAft>
                <a:spcPts val="0"/>
              </a:spcAft>
              <a:buClr>
                <a:schemeClr val="dk1"/>
              </a:buClr>
              <a:buSzPts val="1400"/>
              <a:buFont typeface="Bree Serif"/>
              <a:buChar char="❏"/>
            </a:pPr>
            <a:r>
              <a:rPr lang="fr" sz="1600" b="1" dirty="0">
                <a:solidFill>
                  <a:schemeClr val="dk1"/>
                </a:solidFill>
                <a:latin typeface="Bree Serif"/>
                <a:ea typeface="Bree Serif"/>
                <a:cs typeface="Bree Serif"/>
                <a:sym typeface="Bree Serif"/>
              </a:rPr>
              <a:t>used by the link layer to remap a given packet from a known bad channel to a known good channel</a:t>
            </a:r>
            <a:endParaRPr sz="1600" b="1" dirty="0">
              <a:latin typeface="Bree Serif"/>
              <a:ea typeface="Bree Serif"/>
              <a:cs typeface="Bree Serif"/>
              <a:sym typeface="Bree Serif"/>
            </a:endParaRPr>
          </a:p>
        </p:txBody>
      </p:sp>
      <p:pic>
        <p:nvPicPr>
          <p:cNvPr id="183" name="Google Shape;183;p22"/>
          <p:cNvPicPr preferRelativeResize="0"/>
          <p:nvPr/>
        </p:nvPicPr>
        <p:blipFill>
          <a:blip r:embed="rId4">
            <a:alphaModFix/>
          </a:blip>
          <a:stretch>
            <a:fillRect/>
          </a:stretch>
        </p:blipFill>
        <p:spPr>
          <a:xfrm>
            <a:off x="2620525" y="2319175"/>
            <a:ext cx="5394425" cy="2519525"/>
          </a:xfrm>
          <a:prstGeom prst="rect">
            <a:avLst/>
          </a:prstGeom>
          <a:noFill/>
          <a:ln>
            <a:noFill/>
          </a:ln>
        </p:spPr>
      </p:pic>
      <p:sp>
        <p:nvSpPr>
          <p:cNvPr id="184" name="Google Shape;18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3"/>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190" name="Google Shape;190;p23"/>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Physical Layer</a:t>
            </a:r>
            <a:endParaRPr sz="2100" b="1">
              <a:latin typeface="Bree Serif"/>
              <a:ea typeface="Bree Serif"/>
              <a:cs typeface="Bree Serif"/>
              <a:sym typeface="Bree Serif"/>
            </a:endParaRPr>
          </a:p>
        </p:txBody>
      </p:sp>
      <p:sp>
        <p:nvSpPr>
          <p:cNvPr id="191" name="Google Shape;191;p23"/>
          <p:cNvSpPr txBox="1"/>
          <p:nvPr/>
        </p:nvSpPr>
        <p:spPr>
          <a:xfrm>
            <a:off x="565000" y="669738"/>
            <a:ext cx="75918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fr" sz="1800" b="1">
                <a:solidFill>
                  <a:schemeClr val="dk1"/>
                </a:solidFill>
                <a:latin typeface="Bree Serif"/>
                <a:ea typeface="Bree Serif"/>
                <a:cs typeface="Bree Serif"/>
                <a:sym typeface="Bree Serif"/>
              </a:rPr>
              <a:t>Modulation and transmission power </a:t>
            </a:r>
            <a:endParaRPr sz="1800" b="1">
              <a:latin typeface="Bree Serif"/>
              <a:ea typeface="Bree Serif"/>
              <a:cs typeface="Bree Serif"/>
              <a:sym typeface="Bree Serif"/>
            </a:endParaRPr>
          </a:p>
        </p:txBody>
      </p:sp>
      <p:sp>
        <p:nvSpPr>
          <p:cNvPr id="192" name="Google Shape;192;p23"/>
          <p:cNvSpPr txBox="1"/>
          <p:nvPr/>
        </p:nvSpPr>
        <p:spPr>
          <a:xfrm>
            <a:off x="1008550" y="1131438"/>
            <a:ext cx="6704700" cy="15546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Clr>
                <a:schemeClr val="dk1"/>
              </a:buClr>
              <a:buSzPts val="2000"/>
              <a:buFont typeface="Bree Serif"/>
              <a:buChar char="❏"/>
            </a:pPr>
            <a:r>
              <a:rPr lang="fr" b="1">
                <a:solidFill>
                  <a:schemeClr val="dk1"/>
                </a:solidFill>
                <a:latin typeface="Bree Serif"/>
                <a:ea typeface="Bree Serif"/>
                <a:cs typeface="Bree Serif"/>
                <a:sym typeface="Bree Serif"/>
              </a:rPr>
              <a:t>The GFSK in order to make the frequency transitions smoother</a:t>
            </a:r>
            <a:endParaRPr sz="1700" b="1">
              <a:solidFill>
                <a:schemeClr val="dk1"/>
              </a:solidFill>
              <a:latin typeface="Bree Serif"/>
              <a:ea typeface="Bree Serif"/>
              <a:cs typeface="Bree Serif"/>
              <a:sym typeface="Bree Serif"/>
            </a:endParaRPr>
          </a:p>
          <a:p>
            <a:pPr marL="457200" lvl="0" indent="-355600" algn="just" rtl="0">
              <a:lnSpc>
                <a:spcPct val="115000"/>
              </a:lnSpc>
              <a:spcBef>
                <a:spcPts val="0"/>
              </a:spcBef>
              <a:spcAft>
                <a:spcPts val="0"/>
              </a:spcAft>
              <a:buClr>
                <a:schemeClr val="dk1"/>
              </a:buClr>
              <a:buSzPts val="2000"/>
              <a:buFont typeface="Bree Serif"/>
              <a:buChar char="❏"/>
            </a:pPr>
            <a:r>
              <a:rPr lang="fr" b="1">
                <a:solidFill>
                  <a:schemeClr val="dk1"/>
                </a:solidFill>
                <a:latin typeface="Bree Serif"/>
                <a:ea typeface="Bree Serif"/>
                <a:cs typeface="Bree Serif"/>
                <a:sym typeface="Bree Serif"/>
              </a:rPr>
              <a:t>The modulation index of 0.5 allows reduced peak power consumption</a:t>
            </a:r>
            <a:endParaRPr b="1">
              <a:solidFill>
                <a:schemeClr val="dk1"/>
              </a:solidFill>
              <a:latin typeface="Bree Serif"/>
              <a:ea typeface="Bree Serif"/>
              <a:cs typeface="Bree Serif"/>
              <a:sym typeface="Bree Serif"/>
            </a:endParaRPr>
          </a:p>
          <a:p>
            <a:pPr marL="457200" lvl="0" indent="-355600" algn="just" rtl="0">
              <a:lnSpc>
                <a:spcPct val="115000"/>
              </a:lnSpc>
              <a:spcBef>
                <a:spcPts val="0"/>
              </a:spcBef>
              <a:spcAft>
                <a:spcPts val="0"/>
              </a:spcAft>
              <a:buClr>
                <a:schemeClr val="dk1"/>
              </a:buClr>
              <a:buSzPts val="2000"/>
              <a:buFont typeface="Bree Serif"/>
              <a:buChar char="❏"/>
            </a:pPr>
            <a:r>
              <a:rPr lang="fr" b="1">
                <a:solidFill>
                  <a:schemeClr val="dk1"/>
                </a:solidFill>
                <a:latin typeface="Bree Serif"/>
                <a:ea typeface="Bree Serif"/>
                <a:cs typeface="Bree Serif"/>
                <a:sym typeface="Bree Serif"/>
              </a:rPr>
              <a:t>The physical layer data rate is 1 Mbps with 1 bit per symbol</a:t>
            </a:r>
            <a:endParaRPr b="1">
              <a:solidFill>
                <a:schemeClr val="dk1"/>
              </a:solidFill>
              <a:latin typeface="Bree Serif"/>
              <a:ea typeface="Bree Serif"/>
              <a:cs typeface="Bree Serif"/>
              <a:sym typeface="Bree Serif"/>
            </a:endParaRPr>
          </a:p>
          <a:p>
            <a:pPr marL="457200" lvl="0" indent="-355600" algn="just" rtl="0">
              <a:lnSpc>
                <a:spcPct val="115000"/>
              </a:lnSpc>
              <a:spcBef>
                <a:spcPts val="0"/>
              </a:spcBef>
              <a:spcAft>
                <a:spcPts val="0"/>
              </a:spcAft>
              <a:buClr>
                <a:schemeClr val="dk1"/>
              </a:buClr>
              <a:buSzPts val="2000"/>
              <a:buFont typeface="Bree Serif"/>
              <a:buChar char="❏"/>
            </a:pPr>
            <a:r>
              <a:rPr lang="fr" b="1">
                <a:solidFill>
                  <a:schemeClr val="dk1"/>
                </a:solidFill>
                <a:latin typeface="Bree Serif"/>
                <a:ea typeface="Bree Serif"/>
                <a:cs typeface="Bree Serif"/>
                <a:sym typeface="Bree Serif"/>
              </a:rPr>
              <a:t>Up to 100 mW (20 dBm) transmission power</a:t>
            </a:r>
            <a:endParaRPr b="1">
              <a:solidFill>
                <a:schemeClr val="dk1"/>
              </a:solidFill>
              <a:latin typeface="Bree Serif"/>
              <a:ea typeface="Bree Serif"/>
              <a:cs typeface="Bree Serif"/>
              <a:sym typeface="Bree Serif"/>
            </a:endParaRPr>
          </a:p>
        </p:txBody>
      </p:sp>
      <p:pic>
        <p:nvPicPr>
          <p:cNvPr id="193" name="Google Shape;193;p23"/>
          <p:cNvPicPr preferRelativeResize="0"/>
          <p:nvPr/>
        </p:nvPicPr>
        <p:blipFill>
          <a:blip r:embed="rId4">
            <a:alphaModFix/>
          </a:blip>
          <a:stretch>
            <a:fillRect/>
          </a:stretch>
        </p:blipFill>
        <p:spPr>
          <a:xfrm>
            <a:off x="1377488" y="2745950"/>
            <a:ext cx="5966825" cy="1554600"/>
          </a:xfrm>
          <a:prstGeom prst="rect">
            <a:avLst/>
          </a:prstGeom>
          <a:noFill/>
          <a:ln>
            <a:noFill/>
          </a:ln>
        </p:spPr>
      </p:pic>
      <p:sp>
        <p:nvSpPr>
          <p:cNvPr id="194" name="Google Shape;19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4"/>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200" name="Google Shape;200;p24"/>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Data Link Layer</a:t>
            </a:r>
            <a:endParaRPr sz="2100" b="1">
              <a:latin typeface="Bree Serif"/>
              <a:ea typeface="Bree Serif"/>
              <a:cs typeface="Bree Serif"/>
              <a:sym typeface="Bree Serif"/>
            </a:endParaRPr>
          </a:p>
        </p:txBody>
      </p:sp>
      <p:sp>
        <p:nvSpPr>
          <p:cNvPr id="201" name="Google Shape;201;p24"/>
          <p:cNvSpPr txBox="1"/>
          <p:nvPr/>
        </p:nvSpPr>
        <p:spPr>
          <a:xfrm>
            <a:off x="94650" y="3035075"/>
            <a:ext cx="243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Data Link Packet</a:t>
            </a:r>
            <a:endParaRPr sz="1800" b="1">
              <a:latin typeface="Bree Serif"/>
              <a:ea typeface="Bree Serif"/>
              <a:cs typeface="Bree Serif"/>
              <a:sym typeface="Bree Serif"/>
            </a:endParaRPr>
          </a:p>
        </p:txBody>
      </p:sp>
      <p:sp>
        <p:nvSpPr>
          <p:cNvPr id="202" name="Google Shape;202;p24"/>
          <p:cNvSpPr txBox="1"/>
          <p:nvPr/>
        </p:nvSpPr>
        <p:spPr>
          <a:xfrm>
            <a:off x="90363" y="1005225"/>
            <a:ext cx="243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BLE  Packet</a:t>
            </a:r>
            <a:endParaRPr sz="1800" b="1">
              <a:latin typeface="Bree Serif"/>
              <a:ea typeface="Bree Serif"/>
              <a:cs typeface="Bree Serif"/>
              <a:sym typeface="Bree Serif"/>
            </a:endParaRPr>
          </a:p>
        </p:txBody>
      </p:sp>
      <p:pic>
        <p:nvPicPr>
          <p:cNvPr id="203" name="Google Shape;203;p24"/>
          <p:cNvPicPr preferRelativeResize="0"/>
          <p:nvPr/>
        </p:nvPicPr>
        <p:blipFill>
          <a:blip r:embed="rId4">
            <a:alphaModFix/>
          </a:blip>
          <a:stretch>
            <a:fillRect/>
          </a:stretch>
        </p:blipFill>
        <p:spPr>
          <a:xfrm>
            <a:off x="1808900" y="619013"/>
            <a:ext cx="6530850" cy="1952750"/>
          </a:xfrm>
          <a:prstGeom prst="rect">
            <a:avLst/>
          </a:prstGeom>
          <a:noFill/>
          <a:ln>
            <a:noFill/>
          </a:ln>
        </p:spPr>
      </p:pic>
      <p:pic>
        <p:nvPicPr>
          <p:cNvPr id="204" name="Google Shape;204;p24"/>
          <p:cNvPicPr preferRelativeResize="0"/>
          <p:nvPr/>
        </p:nvPicPr>
        <p:blipFill>
          <a:blip r:embed="rId5">
            <a:alphaModFix/>
          </a:blip>
          <a:stretch>
            <a:fillRect/>
          </a:stretch>
        </p:blipFill>
        <p:spPr>
          <a:xfrm>
            <a:off x="2677950" y="2724162"/>
            <a:ext cx="5734050" cy="2019300"/>
          </a:xfrm>
          <a:prstGeom prst="rect">
            <a:avLst/>
          </a:prstGeom>
          <a:noFill/>
          <a:ln>
            <a:noFill/>
          </a:ln>
        </p:spPr>
      </p:pic>
      <p:cxnSp>
        <p:nvCxnSpPr>
          <p:cNvPr id="205" name="Google Shape;205;p24"/>
          <p:cNvCxnSpPr/>
          <p:nvPr/>
        </p:nvCxnSpPr>
        <p:spPr>
          <a:xfrm flipH="1">
            <a:off x="2779900" y="1584675"/>
            <a:ext cx="1316100" cy="1208700"/>
          </a:xfrm>
          <a:prstGeom prst="straightConnector1">
            <a:avLst/>
          </a:prstGeom>
          <a:noFill/>
          <a:ln w="38100" cap="flat" cmpd="sng">
            <a:solidFill>
              <a:srgbClr val="FF0000"/>
            </a:solidFill>
            <a:prstDash val="dot"/>
            <a:round/>
            <a:headEnd type="none" w="med" len="med"/>
            <a:tailEnd type="none" w="med" len="med"/>
          </a:ln>
        </p:spPr>
      </p:cxnSp>
      <p:cxnSp>
        <p:nvCxnSpPr>
          <p:cNvPr id="206" name="Google Shape;206;p24"/>
          <p:cNvCxnSpPr/>
          <p:nvPr/>
        </p:nvCxnSpPr>
        <p:spPr>
          <a:xfrm>
            <a:off x="6996775" y="1557825"/>
            <a:ext cx="1369800" cy="1302600"/>
          </a:xfrm>
          <a:prstGeom prst="straightConnector1">
            <a:avLst/>
          </a:prstGeom>
          <a:noFill/>
          <a:ln w="38100" cap="flat" cmpd="sng">
            <a:solidFill>
              <a:srgbClr val="FF0000"/>
            </a:solidFill>
            <a:prstDash val="dot"/>
            <a:round/>
            <a:headEnd type="none" w="med" len="med"/>
            <a:tailEnd type="none" w="med" len="med"/>
          </a:ln>
        </p:spPr>
      </p:cxnSp>
      <p:sp>
        <p:nvSpPr>
          <p:cNvPr id="207" name="Google Shape;207;p24"/>
          <p:cNvSpPr txBox="1"/>
          <p:nvPr/>
        </p:nvSpPr>
        <p:spPr>
          <a:xfrm>
            <a:off x="1845975" y="581075"/>
            <a:ext cx="11517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8" name="Google Shape;20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5"/>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214" name="Google Shape;214;p25"/>
          <p:cNvSpPr txBox="1"/>
          <p:nvPr/>
        </p:nvSpPr>
        <p:spPr>
          <a:xfrm>
            <a:off x="3255900" y="53725"/>
            <a:ext cx="2632200" cy="492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000" b="1">
                <a:latin typeface="Bree Serif"/>
                <a:ea typeface="Bree Serif"/>
                <a:cs typeface="Bree Serif"/>
                <a:sym typeface="Bree Serif"/>
              </a:rPr>
              <a:t>Data Link Layer</a:t>
            </a:r>
            <a:endParaRPr sz="2000" b="1">
              <a:latin typeface="Bree Serif"/>
              <a:ea typeface="Bree Serif"/>
              <a:cs typeface="Bree Serif"/>
              <a:sym typeface="Bree Serif"/>
            </a:endParaRPr>
          </a:p>
        </p:txBody>
      </p:sp>
      <p:sp>
        <p:nvSpPr>
          <p:cNvPr id="215" name="Google Shape;215;p25"/>
          <p:cNvSpPr txBox="1"/>
          <p:nvPr/>
        </p:nvSpPr>
        <p:spPr>
          <a:xfrm>
            <a:off x="335750" y="693700"/>
            <a:ext cx="2444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b="1">
                <a:latin typeface="Bree Serif"/>
                <a:ea typeface="Bree Serif"/>
                <a:cs typeface="Bree Serif"/>
                <a:sym typeface="Bree Serif"/>
              </a:rPr>
              <a:t>Discovery process</a:t>
            </a:r>
            <a:endParaRPr sz="1900" b="1">
              <a:latin typeface="Bree Serif"/>
              <a:ea typeface="Bree Serif"/>
              <a:cs typeface="Bree Serif"/>
              <a:sym typeface="Bree Serif"/>
            </a:endParaRPr>
          </a:p>
        </p:txBody>
      </p:sp>
      <p:grpSp>
        <p:nvGrpSpPr>
          <p:cNvPr id="216" name="Google Shape;216;p25"/>
          <p:cNvGrpSpPr/>
          <p:nvPr/>
        </p:nvGrpSpPr>
        <p:grpSpPr>
          <a:xfrm>
            <a:off x="671475" y="1235525"/>
            <a:ext cx="8017375" cy="3039850"/>
            <a:chOff x="671475" y="1235525"/>
            <a:chExt cx="8017375" cy="3039850"/>
          </a:xfrm>
        </p:grpSpPr>
        <p:cxnSp>
          <p:nvCxnSpPr>
            <p:cNvPr id="217" name="Google Shape;217;p25"/>
            <p:cNvCxnSpPr/>
            <p:nvPr/>
          </p:nvCxnSpPr>
          <p:spPr>
            <a:xfrm flipH="1">
              <a:off x="2028025" y="1356400"/>
              <a:ext cx="26700" cy="2820300"/>
            </a:xfrm>
            <a:prstGeom prst="straightConnector1">
              <a:avLst/>
            </a:prstGeom>
            <a:noFill/>
            <a:ln w="38100" cap="flat" cmpd="sng">
              <a:solidFill>
                <a:schemeClr val="dk2"/>
              </a:solidFill>
              <a:prstDash val="solid"/>
              <a:round/>
              <a:headEnd type="none" w="med" len="med"/>
              <a:tailEnd type="none" w="med" len="med"/>
            </a:ln>
          </p:spPr>
        </p:cxnSp>
        <p:cxnSp>
          <p:nvCxnSpPr>
            <p:cNvPr id="218" name="Google Shape;218;p25"/>
            <p:cNvCxnSpPr/>
            <p:nvPr/>
          </p:nvCxnSpPr>
          <p:spPr>
            <a:xfrm flipH="1">
              <a:off x="7171825" y="1455075"/>
              <a:ext cx="26700" cy="2820300"/>
            </a:xfrm>
            <a:prstGeom prst="straightConnector1">
              <a:avLst/>
            </a:prstGeom>
            <a:noFill/>
            <a:ln w="38100" cap="flat" cmpd="sng">
              <a:solidFill>
                <a:schemeClr val="dk2"/>
              </a:solidFill>
              <a:prstDash val="solid"/>
              <a:round/>
              <a:headEnd type="none" w="med" len="med"/>
              <a:tailEnd type="none" w="med" len="med"/>
            </a:ln>
          </p:spPr>
        </p:cxnSp>
        <p:sp>
          <p:nvSpPr>
            <p:cNvPr id="219" name="Google Shape;219;p25"/>
            <p:cNvSpPr txBox="1"/>
            <p:nvPr/>
          </p:nvSpPr>
          <p:spPr>
            <a:xfrm>
              <a:off x="671475" y="1235525"/>
              <a:ext cx="1262400" cy="415500"/>
            </a:xfrm>
            <a:prstGeom prst="rect">
              <a:avLst/>
            </a:prstGeom>
            <a:solidFill>
              <a:srgbClr val="FF00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500" b="1">
                  <a:latin typeface="Bree Serif"/>
                  <a:ea typeface="Bree Serif"/>
                  <a:cs typeface="Bree Serif"/>
                  <a:sym typeface="Bree Serif"/>
                </a:rPr>
                <a:t>Scanning</a:t>
              </a:r>
              <a:endParaRPr sz="1500" b="1">
                <a:latin typeface="Bree Serif"/>
                <a:ea typeface="Bree Serif"/>
                <a:cs typeface="Bree Serif"/>
                <a:sym typeface="Bree Serif"/>
              </a:endParaRPr>
            </a:p>
          </p:txBody>
        </p:sp>
        <p:sp>
          <p:nvSpPr>
            <p:cNvPr id="220" name="Google Shape;220;p25"/>
            <p:cNvSpPr txBox="1"/>
            <p:nvPr/>
          </p:nvSpPr>
          <p:spPr>
            <a:xfrm>
              <a:off x="7310350" y="1235525"/>
              <a:ext cx="1378500" cy="415500"/>
            </a:xfrm>
            <a:prstGeom prst="rect">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500" b="1">
                  <a:latin typeface="Bree Serif"/>
                  <a:ea typeface="Bree Serif"/>
                  <a:cs typeface="Bree Serif"/>
                  <a:sym typeface="Bree Serif"/>
                </a:rPr>
                <a:t>Advertising</a:t>
              </a:r>
              <a:endParaRPr sz="1500" b="1">
                <a:latin typeface="Bree Serif"/>
                <a:ea typeface="Bree Serif"/>
                <a:cs typeface="Bree Serif"/>
                <a:sym typeface="Bree Serif"/>
              </a:endParaRPr>
            </a:p>
          </p:txBody>
        </p:sp>
        <p:grpSp>
          <p:nvGrpSpPr>
            <p:cNvPr id="221" name="Google Shape;221;p25"/>
            <p:cNvGrpSpPr/>
            <p:nvPr/>
          </p:nvGrpSpPr>
          <p:grpSpPr>
            <a:xfrm>
              <a:off x="2968225" y="1392000"/>
              <a:ext cx="3348500" cy="1943175"/>
              <a:chOff x="2968225" y="1392000"/>
              <a:chExt cx="3348500" cy="1943175"/>
            </a:xfrm>
          </p:grpSpPr>
          <p:grpSp>
            <p:nvGrpSpPr>
              <p:cNvPr id="222" name="Google Shape;222;p25"/>
              <p:cNvGrpSpPr/>
              <p:nvPr/>
            </p:nvGrpSpPr>
            <p:grpSpPr>
              <a:xfrm>
                <a:off x="2968225" y="1392000"/>
                <a:ext cx="3290100" cy="523750"/>
                <a:chOff x="2968225" y="1544400"/>
                <a:chExt cx="3290100" cy="523750"/>
              </a:xfrm>
            </p:grpSpPr>
            <p:cxnSp>
              <p:nvCxnSpPr>
                <p:cNvPr id="223" name="Google Shape;223;p25"/>
                <p:cNvCxnSpPr/>
                <p:nvPr/>
              </p:nvCxnSpPr>
              <p:spPr>
                <a:xfrm rot="10800000">
                  <a:off x="2968225" y="2054650"/>
                  <a:ext cx="3290100" cy="13500"/>
                </a:xfrm>
                <a:prstGeom prst="straightConnector1">
                  <a:avLst/>
                </a:prstGeom>
                <a:noFill/>
                <a:ln w="28575" cap="flat" cmpd="sng">
                  <a:solidFill>
                    <a:srgbClr val="FF0000"/>
                  </a:solidFill>
                  <a:prstDash val="solid"/>
                  <a:round/>
                  <a:headEnd type="none" w="med" len="med"/>
                  <a:tailEnd type="triangle" w="med" len="med"/>
                </a:ln>
              </p:spPr>
            </p:cxnSp>
            <p:sp>
              <p:nvSpPr>
                <p:cNvPr id="224" name="Google Shape;224;p25"/>
                <p:cNvSpPr txBox="1"/>
                <p:nvPr/>
              </p:nvSpPr>
              <p:spPr>
                <a:xfrm>
                  <a:off x="3572525" y="1544400"/>
                  <a:ext cx="2632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latin typeface="Bree Serif"/>
                      <a:ea typeface="Bree Serif"/>
                      <a:cs typeface="Bree Serif"/>
                      <a:sym typeface="Bree Serif"/>
                    </a:rPr>
                    <a:t>ADV_IND Packet: Ch 37</a:t>
                  </a:r>
                  <a:endParaRPr sz="1700" b="1">
                    <a:latin typeface="Bree Serif"/>
                    <a:ea typeface="Bree Serif"/>
                    <a:cs typeface="Bree Serif"/>
                    <a:sym typeface="Bree Serif"/>
                  </a:endParaRPr>
                </a:p>
              </p:txBody>
            </p:sp>
          </p:grpSp>
          <p:grpSp>
            <p:nvGrpSpPr>
              <p:cNvPr id="225" name="Google Shape;225;p25"/>
              <p:cNvGrpSpPr/>
              <p:nvPr/>
            </p:nvGrpSpPr>
            <p:grpSpPr>
              <a:xfrm>
                <a:off x="3026625" y="2070275"/>
                <a:ext cx="3290100" cy="523750"/>
                <a:chOff x="2968225" y="1544400"/>
                <a:chExt cx="3290100" cy="523750"/>
              </a:xfrm>
            </p:grpSpPr>
            <p:cxnSp>
              <p:nvCxnSpPr>
                <p:cNvPr id="226" name="Google Shape;226;p25"/>
                <p:cNvCxnSpPr/>
                <p:nvPr/>
              </p:nvCxnSpPr>
              <p:spPr>
                <a:xfrm rot="10800000">
                  <a:off x="2968225" y="2054650"/>
                  <a:ext cx="3290100" cy="13500"/>
                </a:xfrm>
                <a:prstGeom prst="straightConnector1">
                  <a:avLst/>
                </a:prstGeom>
                <a:noFill/>
                <a:ln w="28575" cap="flat" cmpd="sng">
                  <a:solidFill>
                    <a:srgbClr val="FF0000"/>
                  </a:solidFill>
                  <a:prstDash val="solid"/>
                  <a:round/>
                  <a:headEnd type="none" w="med" len="med"/>
                  <a:tailEnd type="triangle" w="med" len="med"/>
                </a:ln>
              </p:spPr>
            </p:cxnSp>
            <p:sp>
              <p:nvSpPr>
                <p:cNvPr id="227" name="Google Shape;227;p25"/>
                <p:cNvSpPr txBox="1"/>
                <p:nvPr/>
              </p:nvSpPr>
              <p:spPr>
                <a:xfrm>
                  <a:off x="3496325" y="1544400"/>
                  <a:ext cx="2632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latin typeface="Bree Serif"/>
                      <a:ea typeface="Bree Serif"/>
                      <a:cs typeface="Bree Serif"/>
                      <a:sym typeface="Bree Serif"/>
                    </a:rPr>
                    <a:t>ADV_IND Packet: Ch 38</a:t>
                  </a:r>
                  <a:endParaRPr sz="1700" b="1">
                    <a:latin typeface="Bree Serif"/>
                    <a:ea typeface="Bree Serif"/>
                    <a:cs typeface="Bree Serif"/>
                    <a:sym typeface="Bree Serif"/>
                  </a:endParaRPr>
                </a:p>
              </p:txBody>
            </p:sp>
          </p:grpSp>
          <p:grpSp>
            <p:nvGrpSpPr>
              <p:cNvPr id="228" name="Google Shape;228;p25"/>
              <p:cNvGrpSpPr/>
              <p:nvPr/>
            </p:nvGrpSpPr>
            <p:grpSpPr>
              <a:xfrm>
                <a:off x="3013175" y="2811425"/>
                <a:ext cx="3290100" cy="523750"/>
                <a:chOff x="2815825" y="1544400"/>
                <a:chExt cx="3290100" cy="523750"/>
              </a:xfrm>
            </p:grpSpPr>
            <p:cxnSp>
              <p:nvCxnSpPr>
                <p:cNvPr id="229" name="Google Shape;229;p25"/>
                <p:cNvCxnSpPr/>
                <p:nvPr/>
              </p:nvCxnSpPr>
              <p:spPr>
                <a:xfrm rot="10800000">
                  <a:off x="2815825" y="2054650"/>
                  <a:ext cx="3290100" cy="13500"/>
                </a:xfrm>
                <a:prstGeom prst="straightConnector1">
                  <a:avLst/>
                </a:prstGeom>
                <a:noFill/>
                <a:ln w="28575" cap="flat" cmpd="sng">
                  <a:solidFill>
                    <a:srgbClr val="FF0000"/>
                  </a:solidFill>
                  <a:prstDash val="solid"/>
                  <a:round/>
                  <a:headEnd type="none" w="med" len="med"/>
                  <a:tailEnd type="triangle" w="med" len="med"/>
                </a:ln>
              </p:spPr>
            </p:cxnSp>
            <p:sp>
              <p:nvSpPr>
                <p:cNvPr id="230" name="Google Shape;230;p25"/>
                <p:cNvSpPr txBox="1"/>
                <p:nvPr/>
              </p:nvSpPr>
              <p:spPr>
                <a:xfrm>
                  <a:off x="3343925" y="1544400"/>
                  <a:ext cx="27171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latin typeface="Bree Serif"/>
                      <a:ea typeface="Bree Serif"/>
                      <a:cs typeface="Bree Serif"/>
                      <a:sym typeface="Bree Serif"/>
                    </a:rPr>
                    <a:t>ADV_IND Packet: Ch 39</a:t>
                  </a:r>
                  <a:endParaRPr sz="1700" b="1">
                    <a:latin typeface="Bree Serif"/>
                    <a:ea typeface="Bree Serif"/>
                    <a:cs typeface="Bree Serif"/>
                    <a:sym typeface="Bree Serif"/>
                  </a:endParaRPr>
                </a:p>
              </p:txBody>
            </p:sp>
          </p:grpSp>
        </p:grpSp>
      </p:grpSp>
      <p:sp>
        <p:nvSpPr>
          <p:cNvPr id="231" name="Google Shape;231;p25"/>
          <p:cNvSpPr txBox="1"/>
          <p:nvPr/>
        </p:nvSpPr>
        <p:spPr>
          <a:xfrm>
            <a:off x="4414500" y="3397650"/>
            <a:ext cx="315000" cy="106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b="1">
                <a:latin typeface="Bree Serif"/>
                <a:ea typeface="Bree Serif"/>
                <a:cs typeface="Bree Serif"/>
                <a:sym typeface="Bree Serif"/>
              </a:rPr>
              <a:t>.</a:t>
            </a:r>
            <a:endParaRPr sz="1900" b="1">
              <a:latin typeface="Bree Serif"/>
              <a:ea typeface="Bree Serif"/>
              <a:cs typeface="Bree Serif"/>
              <a:sym typeface="Bree Serif"/>
            </a:endParaRPr>
          </a:p>
          <a:p>
            <a:pPr marL="0" lvl="0" indent="0" algn="l" rtl="0">
              <a:spcBef>
                <a:spcPts val="0"/>
              </a:spcBef>
              <a:spcAft>
                <a:spcPts val="0"/>
              </a:spcAft>
              <a:buNone/>
            </a:pPr>
            <a:r>
              <a:rPr lang="fr" sz="1900" b="1">
                <a:latin typeface="Bree Serif"/>
                <a:ea typeface="Bree Serif"/>
                <a:cs typeface="Bree Serif"/>
                <a:sym typeface="Bree Serif"/>
              </a:rPr>
              <a:t>.</a:t>
            </a:r>
            <a:endParaRPr sz="1900" b="1">
              <a:latin typeface="Bree Serif"/>
              <a:ea typeface="Bree Serif"/>
              <a:cs typeface="Bree Serif"/>
              <a:sym typeface="Bree Serif"/>
            </a:endParaRPr>
          </a:p>
          <a:p>
            <a:pPr marL="0" lvl="0" indent="0" algn="l" rtl="0">
              <a:spcBef>
                <a:spcPts val="0"/>
              </a:spcBef>
              <a:spcAft>
                <a:spcPts val="0"/>
              </a:spcAft>
              <a:buNone/>
            </a:pPr>
            <a:r>
              <a:rPr lang="fr" sz="1900" b="1">
                <a:latin typeface="Bree Serif"/>
                <a:ea typeface="Bree Serif"/>
                <a:cs typeface="Bree Serif"/>
                <a:sym typeface="Bree Serif"/>
              </a:rPr>
              <a:t>.</a:t>
            </a:r>
            <a:endParaRPr sz="1900" b="1">
              <a:latin typeface="Bree Serif"/>
              <a:ea typeface="Bree Serif"/>
              <a:cs typeface="Bree Serif"/>
              <a:sym typeface="Bree Serif"/>
            </a:endParaRPr>
          </a:p>
        </p:txBody>
      </p:sp>
      <p:sp>
        <p:nvSpPr>
          <p:cNvPr id="232" name="Google Shape;23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26"/>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238" name="Google Shape;238;p26"/>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Data Link Layer</a:t>
            </a:r>
            <a:endParaRPr sz="2100" b="1">
              <a:latin typeface="Bree Serif"/>
              <a:ea typeface="Bree Serif"/>
              <a:cs typeface="Bree Serif"/>
              <a:sym typeface="Bree Serif"/>
            </a:endParaRPr>
          </a:p>
        </p:txBody>
      </p:sp>
      <p:sp>
        <p:nvSpPr>
          <p:cNvPr id="239" name="Google Shape;239;p26"/>
          <p:cNvSpPr txBox="1"/>
          <p:nvPr/>
        </p:nvSpPr>
        <p:spPr>
          <a:xfrm>
            <a:off x="335750" y="617500"/>
            <a:ext cx="2444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b="1">
                <a:latin typeface="Bree Serif"/>
                <a:ea typeface="Bree Serif"/>
                <a:cs typeface="Bree Serif"/>
                <a:sym typeface="Bree Serif"/>
              </a:rPr>
              <a:t>Discovery process</a:t>
            </a:r>
            <a:endParaRPr sz="1900" b="1">
              <a:latin typeface="Bree Serif"/>
              <a:ea typeface="Bree Serif"/>
              <a:cs typeface="Bree Serif"/>
              <a:sym typeface="Bree Serif"/>
            </a:endParaRPr>
          </a:p>
        </p:txBody>
      </p:sp>
      <p:sp>
        <p:nvSpPr>
          <p:cNvPr id="240" name="Google Shape;240;p26"/>
          <p:cNvSpPr txBox="1"/>
          <p:nvPr/>
        </p:nvSpPr>
        <p:spPr>
          <a:xfrm>
            <a:off x="3199350" y="852025"/>
            <a:ext cx="2745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i="1">
                <a:latin typeface="Bree Serif"/>
                <a:ea typeface="Bree Serif"/>
                <a:cs typeface="Bree Serif"/>
                <a:sym typeface="Bree Serif"/>
              </a:rPr>
              <a:t>Advertising packet PDU</a:t>
            </a:r>
            <a:endParaRPr sz="1700" b="1" i="1">
              <a:latin typeface="Bree Serif"/>
              <a:ea typeface="Bree Serif"/>
              <a:cs typeface="Bree Serif"/>
              <a:sym typeface="Bree Serif"/>
            </a:endParaRPr>
          </a:p>
        </p:txBody>
      </p:sp>
      <p:grpSp>
        <p:nvGrpSpPr>
          <p:cNvPr id="241" name="Google Shape;241;p26"/>
          <p:cNvGrpSpPr/>
          <p:nvPr/>
        </p:nvGrpSpPr>
        <p:grpSpPr>
          <a:xfrm>
            <a:off x="1496700" y="1424250"/>
            <a:ext cx="5274000" cy="918900"/>
            <a:chOff x="1149600" y="1910100"/>
            <a:chExt cx="5274000" cy="918900"/>
          </a:xfrm>
        </p:grpSpPr>
        <p:sp>
          <p:nvSpPr>
            <p:cNvPr id="242" name="Google Shape;242;p26"/>
            <p:cNvSpPr txBox="1"/>
            <p:nvPr/>
          </p:nvSpPr>
          <p:spPr>
            <a:xfrm>
              <a:off x="1149600" y="1910100"/>
              <a:ext cx="1467300" cy="461700"/>
            </a:xfrm>
            <a:prstGeom prst="rect">
              <a:avLst/>
            </a:prstGeom>
            <a:solidFill>
              <a:srgbClr val="6D9EEB"/>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Header</a:t>
              </a:r>
              <a:endParaRPr sz="1800" b="1">
                <a:latin typeface="Bree Serif"/>
                <a:ea typeface="Bree Serif"/>
                <a:cs typeface="Bree Serif"/>
                <a:sym typeface="Bree Serif"/>
              </a:endParaRPr>
            </a:p>
          </p:txBody>
        </p:sp>
        <p:sp>
          <p:nvSpPr>
            <p:cNvPr id="243" name="Google Shape;243;p26"/>
            <p:cNvSpPr txBox="1"/>
            <p:nvPr/>
          </p:nvSpPr>
          <p:spPr>
            <a:xfrm>
              <a:off x="2616900" y="1910100"/>
              <a:ext cx="3806700" cy="461700"/>
            </a:xfrm>
            <a:prstGeom prst="rect">
              <a:avLst/>
            </a:prstGeom>
            <a:solidFill>
              <a:srgbClr val="6AA84F"/>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Payload</a:t>
              </a:r>
              <a:endParaRPr sz="1800" b="1">
                <a:latin typeface="Bree Serif"/>
                <a:ea typeface="Bree Serif"/>
                <a:cs typeface="Bree Serif"/>
                <a:sym typeface="Bree Serif"/>
              </a:endParaRPr>
            </a:p>
          </p:txBody>
        </p:sp>
        <p:sp>
          <p:nvSpPr>
            <p:cNvPr id="244" name="Google Shape;244;p26"/>
            <p:cNvSpPr txBox="1"/>
            <p:nvPr/>
          </p:nvSpPr>
          <p:spPr>
            <a:xfrm>
              <a:off x="1149600" y="2367300"/>
              <a:ext cx="1467300" cy="461700"/>
            </a:xfrm>
            <a:prstGeom prst="rect">
              <a:avLst/>
            </a:prstGeom>
            <a:solidFill>
              <a:srgbClr val="6D9EEB"/>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2 Bytes</a:t>
              </a:r>
              <a:endParaRPr sz="1800" b="1">
                <a:latin typeface="Bree Serif"/>
                <a:ea typeface="Bree Serif"/>
                <a:cs typeface="Bree Serif"/>
                <a:sym typeface="Bree Serif"/>
              </a:endParaRPr>
            </a:p>
          </p:txBody>
        </p:sp>
        <p:sp>
          <p:nvSpPr>
            <p:cNvPr id="245" name="Google Shape;245;p26"/>
            <p:cNvSpPr txBox="1"/>
            <p:nvPr/>
          </p:nvSpPr>
          <p:spPr>
            <a:xfrm>
              <a:off x="2616900" y="2367300"/>
              <a:ext cx="3806700" cy="461700"/>
            </a:xfrm>
            <a:prstGeom prst="rect">
              <a:avLst/>
            </a:prstGeom>
            <a:solidFill>
              <a:srgbClr val="6AA84F"/>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6-37 Bytes</a:t>
              </a:r>
              <a:endParaRPr sz="1800" b="1">
                <a:latin typeface="Bree Serif"/>
                <a:ea typeface="Bree Serif"/>
                <a:cs typeface="Bree Serif"/>
                <a:sym typeface="Bree Serif"/>
              </a:endParaRPr>
            </a:p>
          </p:txBody>
        </p:sp>
      </p:grpSp>
      <p:grpSp>
        <p:nvGrpSpPr>
          <p:cNvPr id="246" name="Google Shape;246;p26"/>
          <p:cNvGrpSpPr/>
          <p:nvPr/>
        </p:nvGrpSpPr>
        <p:grpSpPr>
          <a:xfrm>
            <a:off x="998400" y="3024450"/>
            <a:ext cx="6674400" cy="461700"/>
            <a:chOff x="998400" y="3024450"/>
            <a:chExt cx="6674400" cy="461700"/>
          </a:xfrm>
        </p:grpSpPr>
        <p:sp>
          <p:nvSpPr>
            <p:cNvPr id="247" name="Google Shape;247;p26"/>
            <p:cNvSpPr txBox="1"/>
            <p:nvPr/>
          </p:nvSpPr>
          <p:spPr>
            <a:xfrm>
              <a:off x="998400" y="3024450"/>
              <a:ext cx="1737000" cy="461700"/>
            </a:xfrm>
            <a:prstGeom prst="rect">
              <a:avLst/>
            </a:prstGeom>
            <a:solidFill>
              <a:srgbClr val="6D9EEB"/>
            </a:solidFill>
            <a:ln w="38100"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ADV address</a:t>
              </a:r>
              <a:endParaRPr sz="1800" b="1">
                <a:latin typeface="Bree Serif"/>
                <a:ea typeface="Bree Serif"/>
                <a:cs typeface="Bree Serif"/>
                <a:sym typeface="Bree Serif"/>
              </a:endParaRPr>
            </a:p>
          </p:txBody>
        </p:sp>
        <p:grpSp>
          <p:nvGrpSpPr>
            <p:cNvPr id="248" name="Google Shape;248;p26"/>
            <p:cNvGrpSpPr/>
            <p:nvPr/>
          </p:nvGrpSpPr>
          <p:grpSpPr>
            <a:xfrm>
              <a:off x="2779850" y="3024450"/>
              <a:ext cx="4892950" cy="461700"/>
              <a:chOff x="2779850" y="3024450"/>
              <a:chExt cx="4892950" cy="461700"/>
            </a:xfrm>
          </p:grpSpPr>
          <p:sp>
            <p:nvSpPr>
              <p:cNvPr id="249" name="Google Shape;249;p26"/>
              <p:cNvSpPr txBox="1"/>
              <p:nvPr/>
            </p:nvSpPr>
            <p:spPr>
              <a:xfrm>
                <a:off x="2779850" y="3024450"/>
                <a:ext cx="1737000" cy="461700"/>
              </a:xfrm>
              <a:prstGeom prst="rect">
                <a:avLst/>
              </a:prstGeom>
              <a:solidFill>
                <a:srgbClr val="6D9EEB"/>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ADO structure</a:t>
                </a:r>
                <a:endParaRPr sz="1800" b="1">
                  <a:latin typeface="Bree Serif"/>
                  <a:ea typeface="Bree Serif"/>
                  <a:cs typeface="Bree Serif"/>
                  <a:sym typeface="Bree Serif"/>
                </a:endParaRPr>
              </a:p>
            </p:txBody>
          </p:sp>
          <p:sp>
            <p:nvSpPr>
              <p:cNvPr id="250" name="Google Shape;250;p26"/>
              <p:cNvSpPr txBox="1"/>
              <p:nvPr/>
            </p:nvSpPr>
            <p:spPr>
              <a:xfrm>
                <a:off x="4472400" y="3024450"/>
                <a:ext cx="1467300" cy="461700"/>
              </a:xfrm>
              <a:prstGeom prst="rect">
                <a:avLst/>
              </a:prstGeom>
              <a:solidFill>
                <a:srgbClr val="6D9EEB"/>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 . .</a:t>
                </a:r>
                <a:endParaRPr sz="1800" b="1">
                  <a:latin typeface="Bree Serif"/>
                  <a:ea typeface="Bree Serif"/>
                  <a:cs typeface="Bree Serif"/>
                  <a:sym typeface="Bree Serif"/>
                </a:endParaRPr>
              </a:p>
            </p:txBody>
          </p:sp>
          <p:sp>
            <p:nvSpPr>
              <p:cNvPr id="251" name="Google Shape;251;p26"/>
              <p:cNvSpPr txBox="1"/>
              <p:nvPr/>
            </p:nvSpPr>
            <p:spPr>
              <a:xfrm>
                <a:off x="5935800" y="3024450"/>
                <a:ext cx="1737000" cy="461700"/>
              </a:xfrm>
              <a:prstGeom prst="rect">
                <a:avLst/>
              </a:prstGeom>
              <a:solidFill>
                <a:srgbClr val="6D9EEB"/>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ADN structure</a:t>
                </a:r>
                <a:endParaRPr sz="1800" b="1">
                  <a:latin typeface="Bree Serif"/>
                  <a:ea typeface="Bree Serif"/>
                  <a:cs typeface="Bree Serif"/>
                  <a:sym typeface="Bree Serif"/>
                </a:endParaRPr>
              </a:p>
            </p:txBody>
          </p:sp>
        </p:grpSp>
      </p:grpSp>
      <p:cxnSp>
        <p:nvCxnSpPr>
          <p:cNvPr id="252" name="Google Shape;252;p26"/>
          <p:cNvCxnSpPr/>
          <p:nvPr/>
        </p:nvCxnSpPr>
        <p:spPr>
          <a:xfrm>
            <a:off x="242050" y="2750325"/>
            <a:ext cx="583800" cy="410100"/>
          </a:xfrm>
          <a:prstGeom prst="straightConnector1">
            <a:avLst/>
          </a:prstGeom>
          <a:noFill/>
          <a:ln w="38100" cap="flat" cmpd="sng">
            <a:solidFill>
              <a:srgbClr val="FF0000"/>
            </a:solidFill>
            <a:prstDash val="solid"/>
            <a:round/>
            <a:headEnd type="none" w="med" len="med"/>
            <a:tailEnd type="triangle" w="med" len="med"/>
          </a:ln>
        </p:spPr>
      </p:cxnSp>
      <p:cxnSp>
        <p:nvCxnSpPr>
          <p:cNvPr id="253" name="Google Shape;253;p26"/>
          <p:cNvCxnSpPr/>
          <p:nvPr/>
        </p:nvCxnSpPr>
        <p:spPr>
          <a:xfrm flipH="1">
            <a:off x="1009725" y="2429750"/>
            <a:ext cx="1940700" cy="457500"/>
          </a:xfrm>
          <a:prstGeom prst="straightConnector1">
            <a:avLst/>
          </a:prstGeom>
          <a:noFill/>
          <a:ln w="38100" cap="flat" cmpd="sng">
            <a:solidFill>
              <a:srgbClr val="000000"/>
            </a:solidFill>
            <a:prstDash val="dot"/>
            <a:round/>
            <a:headEnd type="none" w="med" len="med"/>
            <a:tailEnd type="none" w="med" len="med"/>
          </a:ln>
        </p:spPr>
      </p:cxnSp>
      <p:cxnSp>
        <p:nvCxnSpPr>
          <p:cNvPr id="254" name="Google Shape;254;p26"/>
          <p:cNvCxnSpPr/>
          <p:nvPr/>
        </p:nvCxnSpPr>
        <p:spPr>
          <a:xfrm>
            <a:off x="6784375" y="2445525"/>
            <a:ext cx="915000" cy="473400"/>
          </a:xfrm>
          <a:prstGeom prst="straightConnector1">
            <a:avLst/>
          </a:prstGeom>
          <a:noFill/>
          <a:ln w="38100" cap="flat" cmpd="sng">
            <a:solidFill>
              <a:srgbClr val="000000"/>
            </a:solidFill>
            <a:prstDash val="dot"/>
            <a:round/>
            <a:headEnd type="none" w="med" len="med"/>
            <a:tailEnd type="none" w="med" len="med"/>
          </a:ln>
        </p:spPr>
      </p:cxnSp>
      <p:sp>
        <p:nvSpPr>
          <p:cNvPr id="255" name="Google Shape;25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14</a:t>
            </a:fld>
            <a:endParaRPr/>
          </a:p>
        </p:txBody>
      </p:sp>
      <p:grpSp>
        <p:nvGrpSpPr>
          <p:cNvPr id="256" name="Google Shape;256;p26"/>
          <p:cNvGrpSpPr/>
          <p:nvPr/>
        </p:nvGrpSpPr>
        <p:grpSpPr>
          <a:xfrm>
            <a:off x="2542081" y="4243650"/>
            <a:ext cx="3701468" cy="446400"/>
            <a:chOff x="2735400" y="4297425"/>
            <a:chExt cx="3598200" cy="446400"/>
          </a:xfrm>
        </p:grpSpPr>
        <p:sp>
          <p:nvSpPr>
            <p:cNvPr id="257" name="Google Shape;257;p26"/>
            <p:cNvSpPr txBox="1"/>
            <p:nvPr/>
          </p:nvSpPr>
          <p:spPr>
            <a:xfrm>
              <a:off x="2735400" y="4297425"/>
              <a:ext cx="1199400" cy="446400"/>
            </a:xfrm>
            <a:prstGeom prst="rect">
              <a:avLst/>
            </a:prstGeom>
            <a:solidFill>
              <a:srgbClr val="980000"/>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700" b="1">
                  <a:latin typeface="Bree Serif"/>
                  <a:ea typeface="Bree Serif"/>
                  <a:cs typeface="Bree Serif"/>
                  <a:sym typeface="Bree Serif"/>
                </a:rPr>
                <a:t>AD Length</a:t>
              </a:r>
              <a:endParaRPr sz="1700" b="1">
                <a:latin typeface="Bree Serif"/>
                <a:ea typeface="Bree Serif"/>
                <a:cs typeface="Bree Serif"/>
                <a:sym typeface="Bree Serif"/>
              </a:endParaRPr>
            </a:p>
          </p:txBody>
        </p:sp>
        <p:sp>
          <p:nvSpPr>
            <p:cNvPr id="258" name="Google Shape;258;p26"/>
            <p:cNvSpPr txBox="1"/>
            <p:nvPr/>
          </p:nvSpPr>
          <p:spPr>
            <a:xfrm>
              <a:off x="3934800" y="4297425"/>
              <a:ext cx="1199400" cy="446400"/>
            </a:xfrm>
            <a:prstGeom prst="rect">
              <a:avLst/>
            </a:prstGeom>
            <a:solidFill>
              <a:srgbClr val="980000"/>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700" b="1">
                  <a:latin typeface="Bree Serif"/>
                  <a:ea typeface="Bree Serif"/>
                  <a:cs typeface="Bree Serif"/>
                  <a:sym typeface="Bree Serif"/>
                </a:rPr>
                <a:t>AD Type</a:t>
              </a:r>
              <a:endParaRPr sz="1700" b="1">
                <a:latin typeface="Bree Serif"/>
                <a:ea typeface="Bree Serif"/>
                <a:cs typeface="Bree Serif"/>
                <a:sym typeface="Bree Serif"/>
              </a:endParaRPr>
            </a:p>
          </p:txBody>
        </p:sp>
        <p:sp>
          <p:nvSpPr>
            <p:cNvPr id="259" name="Google Shape;259;p26"/>
            <p:cNvSpPr txBox="1"/>
            <p:nvPr/>
          </p:nvSpPr>
          <p:spPr>
            <a:xfrm>
              <a:off x="5134200" y="4297425"/>
              <a:ext cx="1199400" cy="446400"/>
            </a:xfrm>
            <a:prstGeom prst="rect">
              <a:avLst/>
            </a:prstGeom>
            <a:solidFill>
              <a:srgbClr val="980000"/>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700" b="1">
                  <a:latin typeface="Bree Serif"/>
                  <a:ea typeface="Bree Serif"/>
                  <a:cs typeface="Bree Serif"/>
                  <a:sym typeface="Bree Serif"/>
                </a:rPr>
                <a:t>AD Data</a:t>
              </a:r>
              <a:endParaRPr sz="1700" b="1">
                <a:latin typeface="Bree Serif"/>
                <a:ea typeface="Bree Serif"/>
                <a:cs typeface="Bree Serif"/>
                <a:sym typeface="Bree Serif"/>
              </a:endParaRPr>
            </a:p>
          </p:txBody>
        </p:sp>
      </p:grpSp>
      <p:cxnSp>
        <p:nvCxnSpPr>
          <p:cNvPr id="260" name="Google Shape;260;p26"/>
          <p:cNvCxnSpPr/>
          <p:nvPr/>
        </p:nvCxnSpPr>
        <p:spPr>
          <a:xfrm flipH="1">
            <a:off x="2555925" y="3486150"/>
            <a:ext cx="147600" cy="757500"/>
          </a:xfrm>
          <a:prstGeom prst="straightConnector1">
            <a:avLst/>
          </a:prstGeom>
          <a:noFill/>
          <a:ln w="38100" cap="flat" cmpd="sng">
            <a:solidFill>
              <a:srgbClr val="980000"/>
            </a:solidFill>
            <a:prstDash val="dot"/>
            <a:round/>
            <a:headEnd type="none" w="med" len="med"/>
            <a:tailEnd type="none" w="med" len="med"/>
          </a:ln>
        </p:spPr>
      </p:cxnSp>
      <p:cxnSp>
        <p:nvCxnSpPr>
          <p:cNvPr id="261" name="Google Shape;261;p26"/>
          <p:cNvCxnSpPr/>
          <p:nvPr/>
        </p:nvCxnSpPr>
        <p:spPr>
          <a:xfrm>
            <a:off x="4588525" y="3545400"/>
            <a:ext cx="1799400" cy="698400"/>
          </a:xfrm>
          <a:prstGeom prst="straightConnector1">
            <a:avLst/>
          </a:prstGeom>
          <a:noFill/>
          <a:ln w="38100" cap="flat" cmpd="sng">
            <a:solidFill>
              <a:srgbClr val="980000"/>
            </a:solidFill>
            <a:prstDash val="dot"/>
            <a:round/>
            <a:headEnd type="none" w="med" len="med"/>
            <a:tailEnd type="none" w="med" len="med"/>
          </a:ln>
        </p:spPr>
      </p:cxnSp>
      <p:sp>
        <p:nvSpPr>
          <p:cNvPr id="262" name="Google Shape;262;p26"/>
          <p:cNvSpPr txBox="1"/>
          <p:nvPr/>
        </p:nvSpPr>
        <p:spPr>
          <a:xfrm>
            <a:off x="7225075" y="4418275"/>
            <a:ext cx="1504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b="1" i="1">
                <a:latin typeface="Bree Serif"/>
                <a:ea typeface="Bree Serif"/>
                <a:cs typeface="Bree Serif"/>
                <a:sym typeface="Bree Serif"/>
              </a:rPr>
              <a:t>see reference 7 </a:t>
            </a:r>
            <a:endParaRPr sz="1300" b="1" i="1">
              <a:latin typeface="Bree Serif"/>
              <a:ea typeface="Bree Serif"/>
              <a:cs typeface="Bree Serif"/>
              <a:sym typeface="Bree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7"/>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Data Link Layer</a:t>
            </a:r>
            <a:endParaRPr sz="2100" b="1">
              <a:latin typeface="Bree Serif"/>
              <a:ea typeface="Bree Serif"/>
              <a:cs typeface="Bree Serif"/>
              <a:sym typeface="Bree Serif"/>
            </a:endParaRPr>
          </a:p>
        </p:txBody>
      </p:sp>
      <p:sp>
        <p:nvSpPr>
          <p:cNvPr id="268" name="Google Shape;268;p27"/>
          <p:cNvSpPr txBox="1"/>
          <p:nvPr/>
        </p:nvSpPr>
        <p:spPr>
          <a:xfrm>
            <a:off x="335750" y="617500"/>
            <a:ext cx="2444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b="1">
                <a:latin typeface="Bree Serif"/>
                <a:ea typeface="Bree Serif"/>
                <a:cs typeface="Bree Serif"/>
                <a:sym typeface="Bree Serif"/>
              </a:rPr>
              <a:t>Discovery process</a:t>
            </a:r>
            <a:endParaRPr sz="1900" b="1">
              <a:latin typeface="Bree Serif"/>
              <a:ea typeface="Bree Serif"/>
              <a:cs typeface="Bree Serif"/>
              <a:sym typeface="Bree Serif"/>
            </a:endParaRPr>
          </a:p>
        </p:txBody>
      </p:sp>
      <p:sp>
        <p:nvSpPr>
          <p:cNvPr id="269" name="Google Shape;26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15</a:t>
            </a:fld>
            <a:endParaRPr/>
          </a:p>
        </p:txBody>
      </p:sp>
      <p:pic>
        <p:nvPicPr>
          <p:cNvPr id="270" name="Google Shape;270;p27"/>
          <p:cNvPicPr preferRelativeResize="0"/>
          <p:nvPr/>
        </p:nvPicPr>
        <p:blipFill>
          <a:blip r:embed="rId3">
            <a:alphaModFix/>
          </a:blip>
          <a:stretch>
            <a:fillRect/>
          </a:stretch>
        </p:blipFill>
        <p:spPr>
          <a:xfrm>
            <a:off x="2508150" y="1177425"/>
            <a:ext cx="4636350" cy="3225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8"/>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276" name="Google Shape;276;p28"/>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Data Link Layer</a:t>
            </a:r>
            <a:endParaRPr sz="1900" b="1">
              <a:latin typeface="Bree Serif"/>
              <a:ea typeface="Bree Serif"/>
              <a:cs typeface="Bree Serif"/>
              <a:sym typeface="Bree Serif"/>
            </a:endParaRPr>
          </a:p>
        </p:txBody>
      </p:sp>
      <p:sp>
        <p:nvSpPr>
          <p:cNvPr id="277" name="Google Shape;277;p28"/>
          <p:cNvSpPr txBox="1"/>
          <p:nvPr/>
        </p:nvSpPr>
        <p:spPr>
          <a:xfrm>
            <a:off x="335750" y="541300"/>
            <a:ext cx="244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Connection process</a:t>
            </a:r>
            <a:endParaRPr sz="1800" b="1">
              <a:latin typeface="Bree Serif"/>
              <a:ea typeface="Bree Serif"/>
              <a:cs typeface="Bree Serif"/>
              <a:sym typeface="Bree Serif"/>
            </a:endParaRPr>
          </a:p>
        </p:txBody>
      </p:sp>
      <p:sp>
        <p:nvSpPr>
          <p:cNvPr id="278" name="Google Shape;27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16</a:t>
            </a:fld>
            <a:endParaRPr/>
          </a:p>
        </p:txBody>
      </p:sp>
      <p:grpSp>
        <p:nvGrpSpPr>
          <p:cNvPr id="279" name="Google Shape;279;p28"/>
          <p:cNvGrpSpPr/>
          <p:nvPr/>
        </p:nvGrpSpPr>
        <p:grpSpPr>
          <a:xfrm>
            <a:off x="671475" y="1235525"/>
            <a:ext cx="8017375" cy="3039850"/>
            <a:chOff x="671475" y="1235525"/>
            <a:chExt cx="8017375" cy="3039850"/>
          </a:xfrm>
        </p:grpSpPr>
        <p:cxnSp>
          <p:nvCxnSpPr>
            <p:cNvPr id="280" name="Google Shape;280;p28"/>
            <p:cNvCxnSpPr/>
            <p:nvPr/>
          </p:nvCxnSpPr>
          <p:spPr>
            <a:xfrm flipH="1">
              <a:off x="2028025" y="1356400"/>
              <a:ext cx="26700" cy="2820300"/>
            </a:xfrm>
            <a:prstGeom prst="straightConnector1">
              <a:avLst/>
            </a:prstGeom>
            <a:noFill/>
            <a:ln w="38100" cap="flat" cmpd="sng">
              <a:solidFill>
                <a:schemeClr val="dk2"/>
              </a:solidFill>
              <a:prstDash val="solid"/>
              <a:round/>
              <a:headEnd type="none" w="med" len="med"/>
              <a:tailEnd type="none" w="med" len="med"/>
            </a:ln>
          </p:spPr>
        </p:cxnSp>
        <p:cxnSp>
          <p:nvCxnSpPr>
            <p:cNvPr id="281" name="Google Shape;281;p28"/>
            <p:cNvCxnSpPr/>
            <p:nvPr/>
          </p:nvCxnSpPr>
          <p:spPr>
            <a:xfrm flipH="1">
              <a:off x="7171825" y="1455075"/>
              <a:ext cx="26700" cy="2820300"/>
            </a:xfrm>
            <a:prstGeom prst="straightConnector1">
              <a:avLst/>
            </a:prstGeom>
            <a:noFill/>
            <a:ln w="38100" cap="flat" cmpd="sng">
              <a:solidFill>
                <a:schemeClr val="dk2"/>
              </a:solidFill>
              <a:prstDash val="solid"/>
              <a:round/>
              <a:headEnd type="none" w="med" len="med"/>
              <a:tailEnd type="none" w="med" len="med"/>
            </a:ln>
          </p:spPr>
        </p:cxnSp>
        <p:sp>
          <p:nvSpPr>
            <p:cNvPr id="282" name="Google Shape;282;p28"/>
            <p:cNvSpPr txBox="1"/>
            <p:nvPr/>
          </p:nvSpPr>
          <p:spPr>
            <a:xfrm>
              <a:off x="671475" y="1235525"/>
              <a:ext cx="1262400" cy="415500"/>
            </a:xfrm>
            <a:prstGeom prst="rect">
              <a:avLst/>
            </a:prstGeom>
            <a:solidFill>
              <a:srgbClr val="FF00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500" b="1">
                  <a:latin typeface="Bree Serif"/>
                  <a:ea typeface="Bree Serif"/>
                  <a:cs typeface="Bree Serif"/>
                  <a:sym typeface="Bree Serif"/>
                </a:rPr>
                <a:t>Scanning</a:t>
              </a:r>
              <a:endParaRPr sz="1500" b="1">
                <a:latin typeface="Bree Serif"/>
                <a:ea typeface="Bree Serif"/>
                <a:cs typeface="Bree Serif"/>
                <a:sym typeface="Bree Serif"/>
              </a:endParaRPr>
            </a:p>
          </p:txBody>
        </p:sp>
        <p:sp>
          <p:nvSpPr>
            <p:cNvPr id="283" name="Google Shape;283;p28"/>
            <p:cNvSpPr txBox="1"/>
            <p:nvPr/>
          </p:nvSpPr>
          <p:spPr>
            <a:xfrm>
              <a:off x="7310350" y="1235525"/>
              <a:ext cx="1378500" cy="415500"/>
            </a:xfrm>
            <a:prstGeom prst="rect">
              <a:avLst/>
            </a:prstGeom>
            <a:solidFill>
              <a:srgbClr val="FF000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500" b="1">
                  <a:latin typeface="Bree Serif"/>
                  <a:ea typeface="Bree Serif"/>
                  <a:cs typeface="Bree Serif"/>
                  <a:sym typeface="Bree Serif"/>
                </a:rPr>
                <a:t>Advertising</a:t>
              </a:r>
              <a:endParaRPr sz="1500" b="1">
                <a:latin typeface="Bree Serif"/>
                <a:ea typeface="Bree Serif"/>
                <a:cs typeface="Bree Serif"/>
                <a:sym typeface="Bree Serif"/>
              </a:endParaRPr>
            </a:p>
          </p:txBody>
        </p:sp>
        <p:grpSp>
          <p:nvGrpSpPr>
            <p:cNvPr id="284" name="Google Shape;284;p28"/>
            <p:cNvGrpSpPr/>
            <p:nvPr/>
          </p:nvGrpSpPr>
          <p:grpSpPr>
            <a:xfrm>
              <a:off x="2968225" y="1315800"/>
              <a:ext cx="3348500" cy="1943175"/>
              <a:chOff x="2968225" y="1315800"/>
              <a:chExt cx="3348500" cy="1943175"/>
            </a:xfrm>
          </p:grpSpPr>
          <p:grpSp>
            <p:nvGrpSpPr>
              <p:cNvPr id="285" name="Google Shape;285;p28"/>
              <p:cNvGrpSpPr/>
              <p:nvPr/>
            </p:nvGrpSpPr>
            <p:grpSpPr>
              <a:xfrm>
                <a:off x="2968225" y="1315800"/>
                <a:ext cx="3290100" cy="523750"/>
                <a:chOff x="2968225" y="1468200"/>
                <a:chExt cx="3290100" cy="523750"/>
              </a:xfrm>
            </p:grpSpPr>
            <p:cxnSp>
              <p:nvCxnSpPr>
                <p:cNvPr id="286" name="Google Shape;286;p28"/>
                <p:cNvCxnSpPr/>
                <p:nvPr/>
              </p:nvCxnSpPr>
              <p:spPr>
                <a:xfrm rot="10800000">
                  <a:off x="2968225" y="1978450"/>
                  <a:ext cx="3290100" cy="13500"/>
                </a:xfrm>
                <a:prstGeom prst="straightConnector1">
                  <a:avLst/>
                </a:prstGeom>
                <a:noFill/>
                <a:ln w="28575" cap="flat" cmpd="sng">
                  <a:solidFill>
                    <a:srgbClr val="FF0000"/>
                  </a:solidFill>
                  <a:prstDash val="solid"/>
                  <a:round/>
                  <a:headEnd type="none" w="med" len="med"/>
                  <a:tailEnd type="triangle" w="med" len="med"/>
                </a:ln>
              </p:spPr>
            </p:cxnSp>
            <p:sp>
              <p:nvSpPr>
                <p:cNvPr id="287" name="Google Shape;287;p28"/>
                <p:cNvSpPr txBox="1"/>
                <p:nvPr/>
              </p:nvSpPr>
              <p:spPr>
                <a:xfrm>
                  <a:off x="3572525" y="1468200"/>
                  <a:ext cx="2632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latin typeface="Bree Serif"/>
                      <a:ea typeface="Bree Serif"/>
                      <a:cs typeface="Bree Serif"/>
                      <a:sym typeface="Bree Serif"/>
                    </a:rPr>
                    <a:t>ADV_IND Packet: Ch 37</a:t>
                  </a:r>
                  <a:endParaRPr sz="1700" b="1">
                    <a:latin typeface="Bree Serif"/>
                    <a:ea typeface="Bree Serif"/>
                    <a:cs typeface="Bree Serif"/>
                    <a:sym typeface="Bree Serif"/>
                  </a:endParaRPr>
                </a:p>
              </p:txBody>
            </p:sp>
          </p:grpSp>
          <p:grpSp>
            <p:nvGrpSpPr>
              <p:cNvPr id="288" name="Google Shape;288;p28"/>
              <p:cNvGrpSpPr/>
              <p:nvPr/>
            </p:nvGrpSpPr>
            <p:grpSpPr>
              <a:xfrm>
                <a:off x="3026625" y="1994075"/>
                <a:ext cx="3290100" cy="523750"/>
                <a:chOff x="2968225" y="1468200"/>
                <a:chExt cx="3290100" cy="523750"/>
              </a:xfrm>
            </p:grpSpPr>
            <p:cxnSp>
              <p:nvCxnSpPr>
                <p:cNvPr id="289" name="Google Shape;289;p28"/>
                <p:cNvCxnSpPr/>
                <p:nvPr/>
              </p:nvCxnSpPr>
              <p:spPr>
                <a:xfrm rot="10800000">
                  <a:off x="2968225" y="1978450"/>
                  <a:ext cx="3290100" cy="13500"/>
                </a:xfrm>
                <a:prstGeom prst="straightConnector1">
                  <a:avLst/>
                </a:prstGeom>
                <a:noFill/>
                <a:ln w="28575" cap="flat" cmpd="sng">
                  <a:solidFill>
                    <a:srgbClr val="FF0000"/>
                  </a:solidFill>
                  <a:prstDash val="solid"/>
                  <a:round/>
                  <a:headEnd type="none" w="med" len="med"/>
                  <a:tailEnd type="triangle" w="med" len="med"/>
                </a:ln>
              </p:spPr>
            </p:cxnSp>
            <p:sp>
              <p:nvSpPr>
                <p:cNvPr id="290" name="Google Shape;290;p28"/>
                <p:cNvSpPr txBox="1"/>
                <p:nvPr/>
              </p:nvSpPr>
              <p:spPr>
                <a:xfrm>
                  <a:off x="3496325" y="1468200"/>
                  <a:ext cx="256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latin typeface="Bree Serif"/>
                      <a:ea typeface="Bree Serif"/>
                      <a:cs typeface="Bree Serif"/>
                      <a:sym typeface="Bree Serif"/>
                    </a:rPr>
                    <a:t>ADV_IND Packet: Ch 38</a:t>
                  </a:r>
                  <a:endParaRPr sz="1700" b="1">
                    <a:latin typeface="Bree Serif"/>
                    <a:ea typeface="Bree Serif"/>
                    <a:cs typeface="Bree Serif"/>
                    <a:sym typeface="Bree Serif"/>
                  </a:endParaRPr>
                </a:p>
              </p:txBody>
            </p:sp>
          </p:grpSp>
          <p:grpSp>
            <p:nvGrpSpPr>
              <p:cNvPr id="291" name="Google Shape;291;p28"/>
              <p:cNvGrpSpPr/>
              <p:nvPr/>
            </p:nvGrpSpPr>
            <p:grpSpPr>
              <a:xfrm>
                <a:off x="3013175" y="2735225"/>
                <a:ext cx="3290100" cy="523750"/>
                <a:chOff x="2815825" y="1468200"/>
                <a:chExt cx="3290100" cy="523750"/>
              </a:xfrm>
            </p:grpSpPr>
            <p:cxnSp>
              <p:nvCxnSpPr>
                <p:cNvPr id="292" name="Google Shape;292;p28"/>
                <p:cNvCxnSpPr/>
                <p:nvPr/>
              </p:nvCxnSpPr>
              <p:spPr>
                <a:xfrm rot="10800000">
                  <a:off x="2815825" y="1978450"/>
                  <a:ext cx="3290100" cy="13500"/>
                </a:xfrm>
                <a:prstGeom prst="straightConnector1">
                  <a:avLst/>
                </a:prstGeom>
                <a:noFill/>
                <a:ln w="28575" cap="flat" cmpd="sng">
                  <a:solidFill>
                    <a:srgbClr val="FF0000"/>
                  </a:solidFill>
                  <a:prstDash val="solid"/>
                  <a:round/>
                  <a:headEnd type="none" w="med" len="med"/>
                  <a:tailEnd type="triangle" w="med" len="med"/>
                </a:ln>
              </p:spPr>
            </p:cxnSp>
            <p:sp>
              <p:nvSpPr>
                <p:cNvPr id="293" name="Google Shape;293;p28"/>
                <p:cNvSpPr txBox="1"/>
                <p:nvPr/>
              </p:nvSpPr>
              <p:spPr>
                <a:xfrm>
                  <a:off x="3343925" y="1468200"/>
                  <a:ext cx="2632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latin typeface="Bree Serif"/>
                      <a:ea typeface="Bree Serif"/>
                      <a:cs typeface="Bree Serif"/>
                      <a:sym typeface="Bree Serif"/>
                    </a:rPr>
                    <a:t>ADV_IND Packet: Ch 39</a:t>
                  </a:r>
                  <a:endParaRPr sz="1700" b="1">
                    <a:latin typeface="Bree Serif"/>
                    <a:ea typeface="Bree Serif"/>
                    <a:cs typeface="Bree Serif"/>
                    <a:sym typeface="Bree Serif"/>
                  </a:endParaRPr>
                </a:p>
              </p:txBody>
            </p:sp>
          </p:grpSp>
        </p:grpSp>
      </p:grpSp>
      <p:cxnSp>
        <p:nvCxnSpPr>
          <p:cNvPr id="294" name="Google Shape;294;p28"/>
          <p:cNvCxnSpPr/>
          <p:nvPr/>
        </p:nvCxnSpPr>
        <p:spPr>
          <a:xfrm>
            <a:off x="3102225" y="4136275"/>
            <a:ext cx="3182700" cy="0"/>
          </a:xfrm>
          <a:prstGeom prst="straightConnector1">
            <a:avLst/>
          </a:prstGeom>
          <a:noFill/>
          <a:ln w="76200" cap="flat" cmpd="sng">
            <a:solidFill>
              <a:srgbClr val="00FF00"/>
            </a:solidFill>
            <a:prstDash val="solid"/>
            <a:round/>
            <a:headEnd type="none" w="med" len="med"/>
            <a:tailEnd type="triangle" w="med" len="med"/>
          </a:ln>
        </p:spPr>
      </p:cxnSp>
      <p:sp>
        <p:nvSpPr>
          <p:cNvPr id="295" name="Google Shape;295;p28"/>
          <p:cNvSpPr txBox="1"/>
          <p:nvPr/>
        </p:nvSpPr>
        <p:spPr>
          <a:xfrm>
            <a:off x="3361225" y="3669775"/>
            <a:ext cx="24441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700" b="1">
                <a:latin typeface="Bree Serif"/>
                <a:ea typeface="Bree Serif"/>
                <a:cs typeface="Bree Serif"/>
                <a:sym typeface="Bree Serif"/>
              </a:rPr>
              <a:t>CONNECT_REQ: Ch 38</a:t>
            </a:r>
            <a:endParaRPr sz="1700" b="1">
              <a:latin typeface="Bree Serif"/>
              <a:ea typeface="Bree Serif"/>
              <a:cs typeface="Bree Serif"/>
              <a:sym typeface="Bree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29"/>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301" name="Google Shape;301;p29"/>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Data Link Layer</a:t>
            </a:r>
            <a:endParaRPr sz="1900" b="1">
              <a:latin typeface="Bree Serif"/>
              <a:ea typeface="Bree Serif"/>
              <a:cs typeface="Bree Serif"/>
              <a:sym typeface="Bree Serif"/>
            </a:endParaRPr>
          </a:p>
        </p:txBody>
      </p:sp>
      <p:sp>
        <p:nvSpPr>
          <p:cNvPr id="302" name="Google Shape;302;p29"/>
          <p:cNvSpPr txBox="1"/>
          <p:nvPr/>
        </p:nvSpPr>
        <p:spPr>
          <a:xfrm>
            <a:off x="335750" y="541300"/>
            <a:ext cx="244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Connection process</a:t>
            </a:r>
            <a:endParaRPr sz="1800" b="1">
              <a:latin typeface="Bree Serif"/>
              <a:ea typeface="Bree Serif"/>
              <a:cs typeface="Bree Serif"/>
              <a:sym typeface="Bree Serif"/>
            </a:endParaRPr>
          </a:p>
        </p:txBody>
      </p:sp>
      <p:sp>
        <p:nvSpPr>
          <p:cNvPr id="303" name="Google Shape;30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17</a:t>
            </a:fld>
            <a:endParaRPr/>
          </a:p>
        </p:txBody>
      </p:sp>
      <p:grpSp>
        <p:nvGrpSpPr>
          <p:cNvPr id="304" name="Google Shape;304;p29"/>
          <p:cNvGrpSpPr/>
          <p:nvPr/>
        </p:nvGrpSpPr>
        <p:grpSpPr>
          <a:xfrm>
            <a:off x="1496700" y="1195650"/>
            <a:ext cx="5274000" cy="918900"/>
            <a:chOff x="1149600" y="1910100"/>
            <a:chExt cx="5274000" cy="918900"/>
          </a:xfrm>
        </p:grpSpPr>
        <p:sp>
          <p:nvSpPr>
            <p:cNvPr id="305" name="Google Shape;305;p29"/>
            <p:cNvSpPr txBox="1"/>
            <p:nvPr/>
          </p:nvSpPr>
          <p:spPr>
            <a:xfrm>
              <a:off x="1149600" y="1910100"/>
              <a:ext cx="1467300" cy="461700"/>
            </a:xfrm>
            <a:prstGeom prst="rect">
              <a:avLst/>
            </a:prstGeom>
            <a:solidFill>
              <a:srgbClr val="6D9EEB"/>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Header</a:t>
              </a:r>
              <a:endParaRPr sz="1800" b="1">
                <a:latin typeface="Bree Serif"/>
                <a:ea typeface="Bree Serif"/>
                <a:cs typeface="Bree Serif"/>
                <a:sym typeface="Bree Serif"/>
              </a:endParaRPr>
            </a:p>
          </p:txBody>
        </p:sp>
        <p:sp>
          <p:nvSpPr>
            <p:cNvPr id="306" name="Google Shape;306;p29"/>
            <p:cNvSpPr txBox="1"/>
            <p:nvPr/>
          </p:nvSpPr>
          <p:spPr>
            <a:xfrm>
              <a:off x="2616900" y="1910100"/>
              <a:ext cx="3806700" cy="461700"/>
            </a:xfrm>
            <a:prstGeom prst="rect">
              <a:avLst/>
            </a:prstGeom>
            <a:solidFill>
              <a:srgbClr val="6AA84F"/>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Payload</a:t>
              </a:r>
              <a:endParaRPr sz="1800" b="1">
                <a:latin typeface="Bree Serif"/>
                <a:ea typeface="Bree Serif"/>
                <a:cs typeface="Bree Serif"/>
                <a:sym typeface="Bree Serif"/>
              </a:endParaRPr>
            </a:p>
          </p:txBody>
        </p:sp>
        <p:sp>
          <p:nvSpPr>
            <p:cNvPr id="307" name="Google Shape;307;p29"/>
            <p:cNvSpPr txBox="1"/>
            <p:nvPr/>
          </p:nvSpPr>
          <p:spPr>
            <a:xfrm>
              <a:off x="1149600" y="2367300"/>
              <a:ext cx="1467300" cy="461700"/>
            </a:xfrm>
            <a:prstGeom prst="rect">
              <a:avLst/>
            </a:prstGeom>
            <a:solidFill>
              <a:srgbClr val="6D9EEB"/>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2 Bytes</a:t>
              </a:r>
              <a:endParaRPr sz="1800" b="1">
                <a:latin typeface="Bree Serif"/>
                <a:ea typeface="Bree Serif"/>
                <a:cs typeface="Bree Serif"/>
                <a:sym typeface="Bree Serif"/>
              </a:endParaRPr>
            </a:p>
          </p:txBody>
        </p:sp>
        <p:sp>
          <p:nvSpPr>
            <p:cNvPr id="308" name="Google Shape;308;p29"/>
            <p:cNvSpPr txBox="1"/>
            <p:nvPr/>
          </p:nvSpPr>
          <p:spPr>
            <a:xfrm>
              <a:off x="2616900" y="2367300"/>
              <a:ext cx="3806700" cy="461700"/>
            </a:xfrm>
            <a:prstGeom prst="rect">
              <a:avLst/>
            </a:prstGeom>
            <a:solidFill>
              <a:srgbClr val="6AA84F"/>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800" b="1">
                  <a:latin typeface="Bree Serif"/>
                  <a:ea typeface="Bree Serif"/>
                  <a:cs typeface="Bree Serif"/>
                  <a:sym typeface="Bree Serif"/>
                </a:rPr>
                <a:t>6-37 Bytes</a:t>
              </a:r>
              <a:endParaRPr sz="1800" b="1">
                <a:latin typeface="Bree Serif"/>
                <a:ea typeface="Bree Serif"/>
                <a:cs typeface="Bree Serif"/>
                <a:sym typeface="Bree Serif"/>
              </a:endParaRPr>
            </a:p>
          </p:txBody>
        </p:sp>
      </p:grpSp>
      <p:sp>
        <p:nvSpPr>
          <p:cNvPr id="309" name="Google Shape;309;p29"/>
          <p:cNvSpPr txBox="1"/>
          <p:nvPr/>
        </p:nvSpPr>
        <p:spPr>
          <a:xfrm>
            <a:off x="-69962" y="2535850"/>
            <a:ext cx="2052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b="1">
                <a:latin typeface="Bree Serif"/>
                <a:ea typeface="Bree Serif"/>
                <a:cs typeface="Bree Serif"/>
                <a:sym typeface="Bree Serif"/>
              </a:rPr>
              <a:t>CONNECT_REQ TYPE</a:t>
            </a:r>
            <a:endParaRPr sz="1500" b="1">
              <a:latin typeface="Bree Serif"/>
              <a:ea typeface="Bree Serif"/>
              <a:cs typeface="Bree Serif"/>
              <a:sym typeface="Bree Serif"/>
            </a:endParaRPr>
          </a:p>
        </p:txBody>
      </p:sp>
      <p:cxnSp>
        <p:nvCxnSpPr>
          <p:cNvPr id="310" name="Google Shape;310;p29"/>
          <p:cNvCxnSpPr/>
          <p:nvPr/>
        </p:nvCxnSpPr>
        <p:spPr>
          <a:xfrm rot="10800000" flipH="1">
            <a:off x="880138" y="2153050"/>
            <a:ext cx="578700" cy="459000"/>
          </a:xfrm>
          <a:prstGeom prst="straightConnector1">
            <a:avLst/>
          </a:prstGeom>
          <a:noFill/>
          <a:ln w="38100" cap="flat" cmpd="sng">
            <a:solidFill>
              <a:srgbClr val="4A86E8"/>
            </a:solidFill>
            <a:prstDash val="solid"/>
            <a:round/>
            <a:headEnd type="none" w="med" len="med"/>
            <a:tailEnd type="triangle" w="med" len="med"/>
          </a:ln>
        </p:spPr>
      </p:cxnSp>
      <p:sp>
        <p:nvSpPr>
          <p:cNvPr id="311" name="Google Shape;311;p29"/>
          <p:cNvSpPr txBox="1"/>
          <p:nvPr/>
        </p:nvSpPr>
        <p:spPr>
          <a:xfrm>
            <a:off x="3787125" y="3330500"/>
            <a:ext cx="23331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latin typeface="Bree Serif"/>
                <a:ea typeface="Bree Serif"/>
                <a:cs typeface="Bree Serif"/>
                <a:sym typeface="Bree Serif"/>
              </a:rPr>
              <a:t>Medium parameters !</a:t>
            </a:r>
            <a:endParaRPr sz="1700" b="1">
              <a:latin typeface="Bree Serif"/>
              <a:ea typeface="Bree Serif"/>
              <a:cs typeface="Bree Serif"/>
              <a:sym typeface="Bree Serif"/>
            </a:endParaRPr>
          </a:p>
        </p:txBody>
      </p:sp>
      <p:cxnSp>
        <p:nvCxnSpPr>
          <p:cNvPr id="312" name="Google Shape;312;p29"/>
          <p:cNvCxnSpPr/>
          <p:nvPr/>
        </p:nvCxnSpPr>
        <p:spPr>
          <a:xfrm>
            <a:off x="4638975" y="2135650"/>
            <a:ext cx="86400" cy="1215900"/>
          </a:xfrm>
          <a:prstGeom prst="straightConnector1">
            <a:avLst/>
          </a:prstGeom>
          <a:noFill/>
          <a:ln w="38100" cap="flat" cmpd="sng">
            <a:solidFill>
              <a:srgbClr val="CC0000"/>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30"/>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318" name="Google Shape;318;p30"/>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Data Link Layer</a:t>
            </a:r>
            <a:endParaRPr sz="1900" b="1">
              <a:latin typeface="Bree Serif"/>
              <a:ea typeface="Bree Serif"/>
              <a:cs typeface="Bree Serif"/>
              <a:sym typeface="Bree Serif"/>
            </a:endParaRPr>
          </a:p>
        </p:txBody>
      </p:sp>
      <p:sp>
        <p:nvSpPr>
          <p:cNvPr id="319" name="Google Shape;319;p30"/>
          <p:cNvSpPr txBox="1"/>
          <p:nvPr/>
        </p:nvSpPr>
        <p:spPr>
          <a:xfrm>
            <a:off x="335750" y="541300"/>
            <a:ext cx="244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Connection process</a:t>
            </a:r>
            <a:endParaRPr sz="1800" b="1">
              <a:latin typeface="Bree Serif"/>
              <a:ea typeface="Bree Serif"/>
              <a:cs typeface="Bree Serif"/>
              <a:sym typeface="Bree Serif"/>
            </a:endParaRPr>
          </a:p>
        </p:txBody>
      </p:sp>
      <p:sp>
        <p:nvSpPr>
          <p:cNvPr id="320" name="Google Shape;32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18</a:t>
            </a:fld>
            <a:endParaRPr/>
          </a:p>
        </p:txBody>
      </p:sp>
      <p:sp>
        <p:nvSpPr>
          <p:cNvPr id="321" name="Google Shape;321;p30"/>
          <p:cNvSpPr txBox="1"/>
          <p:nvPr/>
        </p:nvSpPr>
        <p:spPr>
          <a:xfrm>
            <a:off x="48900" y="1522825"/>
            <a:ext cx="8972100" cy="431100"/>
          </a:xfrm>
          <a:prstGeom prst="rect">
            <a:avLst/>
          </a:prstGeom>
          <a:solidFill>
            <a:schemeClr val="accent1"/>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600" b="1">
                <a:latin typeface="Bree Serif"/>
                <a:ea typeface="Bree Serif"/>
                <a:cs typeface="Bree Serif"/>
                <a:sym typeface="Bree Serif"/>
              </a:rPr>
              <a:t>LLData</a:t>
            </a:r>
            <a:endParaRPr sz="1600" b="1">
              <a:latin typeface="Bree Serif"/>
              <a:ea typeface="Bree Serif"/>
              <a:cs typeface="Bree Serif"/>
              <a:sym typeface="Bree Serif"/>
            </a:endParaRPr>
          </a:p>
        </p:txBody>
      </p:sp>
      <p:sp>
        <p:nvSpPr>
          <p:cNvPr id="322" name="Google Shape;322;p30"/>
          <p:cNvSpPr txBox="1"/>
          <p:nvPr/>
        </p:nvSpPr>
        <p:spPr>
          <a:xfrm>
            <a:off x="7233000" y="1953925"/>
            <a:ext cx="923700" cy="615600"/>
          </a:xfrm>
          <a:prstGeom prst="rect">
            <a:avLst/>
          </a:prstGeom>
          <a:solidFill>
            <a:schemeClr val="accent1"/>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b="1"/>
              <a:t>Hop</a:t>
            </a:r>
            <a:endParaRPr b="1"/>
          </a:p>
          <a:p>
            <a:pPr marL="0" lvl="0" indent="0" algn="ctr" rtl="0">
              <a:spcBef>
                <a:spcPts val="0"/>
              </a:spcBef>
              <a:spcAft>
                <a:spcPts val="0"/>
              </a:spcAft>
              <a:buNone/>
            </a:pPr>
            <a:r>
              <a:rPr lang="fr" b="1"/>
              <a:t>(5 bits)</a:t>
            </a:r>
            <a:endParaRPr b="1"/>
          </a:p>
        </p:txBody>
      </p:sp>
      <p:grpSp>
        <p:nvGrpSpPr>
          <p:cNvPr id="323" name="Google Shape;323;p30"/>
          <p:cNvGrpSpPr/>
          <p:nvPr/>
        </p:nvGrpSpPr>
        <p:grpSpPr>
          <a:xfrm>
            <a:off x="941350" y="1953925"/>
            <a:ext cx="5516000" cy="615600"/>
            <a:chOff x="1550950" y="1953925"/>
            <a:chExt cx="5516000" cy="615600"/>
          </a:xfrm>
        </p:grpSpPr>
        <p:sp>
          <p:nvSpPr>
            <p:cNvPr id="324" name="Google Shape;324;p30"/>
            <p:cNvSpPr txBox="1"/>
            <p:nvPr/>
          </p:nvSpPr>
          <p:spPr>
            <a:xfrm>
              <a:off x="1550950" y="1953925"/>
              <a:ext cx="969600" cy="615600"/>
            </a:xfrm>
            <a:prstGeom prst="rect">
              <a:avLst/>
            </a:prstGeom>
            <a:solidFill>
              <a:schemeClr val="accent1"/>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b="1"/>
                <a:t>CRCInit</a:t>
              </a:r>
              <a:endParaRPr b="1"/>
            </a:p>
            <a:p>
              <a:pPr marL="0" lvl="0" indent="0" algn="ctr" rtl="0">
                <a:spcBef>
                  <a:spcPts val="0"/>
                </a:spcBef>
                <a:spcAft>
                  <a:spcPts val="0"/>
                </a:spcAft>
                <a:buNone/>
              </a:pPr>
              <a:r>
                <a:rPr lang="fr" b="1"/>
                <a:t>(3 Bytes)</a:t>
              </a:r>
              <a:endParaRPr b="1"/>
            </a:p>
          </p:txBody>
        </p:sp>
        <p:sp>
          <p:nvSpPr>
            <p:cNvPr id="325" name="Google Shape;325;p30"/>
            <p:cNvSpPr txBox="1"/>
            <p:nvPr/>
          </p:nvSpPr>
          <p:spPr>
            <a:xfrm>
              <a:off x="4196950" y="1953925"/>
              <a:ext cx="969600" cy="615600"/>
            </a:xfrm>
            <a:prstGeom prst="rect">
              <a:avLst/>
            </a:prstGeom>
            <a:solidFill>
              <a:schemeClr val="accent1"/>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b="1"/>
                <a:t>Interval</a:t>
              </a:r>
              <a:endParaRPr b="1"/>
            </a:p>
            <a:p>
              <a:pPr marL="0" lvl="0" indent="0" algn="ctr" rtl="0">
                <a:spcBef>
                  <a:spcPts val="0"/>
                </a:spcBef>
                <a:spcAft>
                  <a:spcPts val="0"/>
                </a:spcAft>
                <a:buNone/>
              </a:pPr>
              <a:r>
                <a:rPr lang="fr" b="1"/>
                <a:t>(2 Bytes)</a:t>
              </a:r>
              <a:endParaRPr b="1"/>
            </a:p>
          </p:txBody>
        </p:sp>
        <p:sp>
          <p:nvSpPr>
            <p:cNvPr id="326" name="Google Shape;326;p30"/>
            <p:cNvSpPr txBox="1"/>
            <p:nvPr/>
          </p:nvSpPr>
          <p:spPr>
            <a:xfrm>
              <a:off x="5172050" y="1953925"/>
              <a:ext cx="944700" cy="615600"/>
            </a:xfrm>
            <a:prstGeom prst="rect">
              <a:avLst/>
            </a:prstGeom>
            <a:solidFill>
              <a:schemeClr val="accent1"/>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b="1"/>
                <a:t>Latency</a:t>
              </a:r>
              <a:endParaRPr b="1"/>
            </a:p>
            <a:p>
              <a:pPr marL="0" lvl="0" indent="0" algn="ctr" rtl="0">
                <a:spcBef>
                  <a:spcPts val="0"/>
                </a:spcBef>
                <a:spcAft>
                  <a:spcPts val="0"/>
                </a:spcAft>
                <a:buNone/>
              </a:pPr>
              <a:r>
                <a:rPr lang="fr" b="1"/>
                <a:t>(2 Bytes)</a:t>
              </a:r>
              <a:endParaRPr b="1"/>
            </a:p>
          </p:txBody>
        </p:sp>
        <p:sp>
          <p:nvSpPr>
            <p:cNvPr id="327" name="Google Shape;327;p30"/>
            <p:cNvSpPr txBox="1"/>
            <p:nvPr/>
          </p:nvSpPr>
          <p:spPr>
            <a:xfrm>
              <a:off x="6122250" y="1953925"/>
              <a:ext cx="944700" cy="615600"/>
            </a:xfrm>
            <a:prstGeom prst="rect">
              <a:avLst/>
            </a:prstGeom>
            <a:solidFill>
              <a:schemeClr val="accent1"/>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b="1"/>
                <a:t>Timeout</a:t>
              </a:r>
              <a:endParaRPr b="1"/>
            </a:p>
            <a:p>
              <a:pPr marL="0" lvl="0" indent="0" algn="ctr" rtl="0">
                <a:spcBef>
                  <a:spcPts val="0"/>
                </a:spcBef>
                <a:spcAft>
                  <a:spcPts val="0"/>
                </a:spcAft>
                <a:buNone/>
              </a:pPr>
              <a:r>
                <a:rPr lang="fr" b="1"/>
                <a:t>(2 Bytes)</a:t>
              </a:r>
              <a:endParaRPr b="1"/>
            </a:p>
          </p:txBody>
        </p:sp>
      </p:grpSp>
      <p:cxnSp>
        <p:nvCxnSpPr>
          <p:cNvPr id="328" name="Google Shape;328;p30"/>
          <p:cNvCxnSpPr/>
          <p:nvPr/>
        </p:nvCxnSpPr>
        <p:spPr>
          <a:xfrm rot="10800000" flipH="1">
            <a:off x="4082575" y="2645400"/>
            <a:ext cx="12300" cy="900000"/>
          </a:xfrm>
          <a:prstGeom prst="straightConnector1">
            <a:avLst/>
          </a:prstGeom>
          <a:noFill/>
          <a:ln w="38100" cap="flat" cmpd="sng">
            <a:solidFill>
              <a:srgbClr val="FF0000"/>
            </a:solidFill>
            <a:prstDash val="solid"/>
            <a:round/>
            <a:headEnd type="none" w="med" len="med"/>
            <a:tailEnd type="triangle" w="med" len="med"/>
          </a:ln>
        </p:spPr>
      </p:cxnSp>
      <p:sp>
        <p:nvSpPr>
          <p:cNvPr id="329" name="Google Shape;329;p30"/>
          <p:cNvSpPr txBox="1"/>
          <p:nvPr/>
        </p:nvSpPr>
        <p:spPr>
          <a:xfrm>
            <a:off x="6282375" y="3417400"/>
            <a:ext cx="1014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b="1">
                <a:latin typeface="Bree Serif"/>
                <a:ea typeface="Bree Serif"/>
                <a:cs typeface="Bree Serif"/>
                <a:sym typeface="Bree Serif"/>
              </a:rPr>
              <a:t>TDMA !</a:t>
            </a:r>
            <a:endParaRPr sz="1900" b="1">
              <a:latin typeface="Bree Serif"/>
              <a:ea typeface="Bree Serif"/>
              <a:cs typeface="Bree Serif"/>
              <a:sym typeface="Bree Serif"/>
            </a:endParaRPr>
          </a:p>
        </p:txBody>
      </p:sp>
      <p:sp>
        <p:nvSpPr>
          <p:cNvPr id="330" name="Google Shape;330;p30"/>
          <p:cNvSpPr txBox="1"/>
          <p:nvPr/>
        </p:nvSpPr>
        <p:spPr>
          <a:xfrm>
            <a:off x="5989550" y="4488575"/>
            <a:ext cx="710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b="1">
                <a:latin typeface="Bree Serif"/>
                <a:ea typeface="Bree Serif"/>
                <a:cs typeface="Bree Serif"/>
                <a:sym typeface="Bree Serif"/>
              </a:rPr>
              <a:t>time</a:t>
            </a:r>
            <a:endParaRPr sz="1600" b="1">
              <a:latin typeface="Bree Serif"/>
              <a:ea typeface="Bree Serif"/>
              <a:cs typeface="Bree Serif"/>
              <a:sym typeface="Bree Serif"/>
            </a:endParaRPr>
          </a:p>
        </p:txBody>
      </p:sp>
      <p:grpSp>
        <p:nvGrpSpPr>
          <p:cNvPr id="331" name="Google Shape;331;p30"/>
          <p:cNvGrpSpPr/>
          <p:nvPr/>
        </p:nvGrpSpPr>
        <p:grpSpPr>
          <a:xfrm>
            <a:off x="2888824" y="3504825"/>
            <a:ext cx="2999280" cy="1129200"/>
            <a:chOff x="966650" y="2926500"/>
            <a:chExt cx="2444600" cy="1129200"/>
          </a:xfrm>
        </p:grpSpPr>
        <p:cxnSp>
          <p:nvCxnSpPr>
            <p:cNvPr id="332" name="Google Shape;332;p30"/>
            <p:cNvCxnSpPr/>
            <p:nvPr/>
          </p:nvCxnSpPr>
          <p:spPr>
            <a:xfrm rot="10800000">
              <a:off x="966650" y="2926500"/>
              <a:ext cx="0" cy="1129200"/>
            </a:xfrm>
            <a:prstGeom prst="straightConnector1">
              <a:avLst/>
            </a:prstGeom>
            <a:noFill/>
            <a:ln w="38100" cap="flat" cmpd="sng">
              <a:solidFill>
                <a:srgbClr val="38761D"/>
              </a:solidFill>
              <a:prstDash val="solid"/>
              <a:round/>
              <a:headEnd type="none" w="med" len="med"/>
              <a:tailEnd type="triangle" w="med" len="med"/>
            </a:ln>
          </p:spPr>
        </p:cxnSp>
        <p:cxnSp>
          <p:nvCxnSpPr>
            <p:cNvPr id="333" name="Google Shape;333;p30"/>
            <p:cNvCxnSpPr/>
            <p:nvPr/>
          </p:nvCxnSpPr>
          <p:spPr>
            <a:xfrm>
              <a:off x="980350" y="4042275"/>
              <a:ext cx="2430900" cy="0"/>
            </a:xfrm>
            <a:prstGeom prst="straightConnector1">
              <a:avLst/>
            </a:prstGeom>
            <a:noFill/>
            <a:ln w="38100" cap="flat" cmpd="sng">
              <a:solidFill>
                <a:srgbClr val="38761D"/>
              </a:solidFill>
              <a:prstDash val="solid"/>
              <a:round/>
              <a:headEnd type="none" w="med" len="med"/>
              <a:tailEnd type="triangle" w="med" len="med"/>
            </a:ln>
          </p:spPr>
        </p:cxnSp>
        <p:cxnSp>
          <p:nvCxnSpPr>
            <p:cNvPr id="334" name="Google Shape;334;p30"/>
            <p:cNvCxnSpPr/>
            <p:nvPr/>
          </p:nvCxnSpPr>
          <p:spPr>
            <a:xfrm rot="10800000">
              <a:off x="2721525" y="3399825"/>
              <a:ext cx="0" cy="615600"/>
            </a:xfrm>
            <a:prstGeom prst="straightConnector1">
              <a:avLst/>
            </a:prstGeom>
            <a:noFill/>
            <a:ln w="28575" cap="flat" cmpd="sng">
              <a:solidFill>
                <a:srgbClr val="0000FF"/>
              </a:solidFill>
              <a:prstDash val="solid"/>
              <a:round/>
              <a:headEnd type="none" w="med" len="med"/>
              <a:tailEnd type="none" w="med" len="med"/>
            </a:ln>
          </p:spPr>
        </p:cxnSp>
        <p:cxnSp>
          <p:nvCxnSpPr>
            <p:cNvPr id="335" name="Google Shape;335;p30"/>
            <p:cNvCxnSpPr/>
            <p:nvPr/>
          </p:nvCxnSpPr>
          <p:spPr>
            <a:xfrm rot="10800000">
              <a:off x="1807125" y="3399825"/>
              <a:ext cx="0" cy="615600"/>
            </a:xfrm>
            <a:prstGeom prst="straightConnector1">
              <a:avLst/>
            </a:prstGeom>
            <a:noFill/>
            <a:ln w="28575" cap="flat" cmpd="sng">
              <a:solidFill>
                <a:srgbClr val="0000FF"/>
              </a:solidFill>
              <a:prstDash val="solid"/>
              <a:round/>
              <a:headEnd type="none" w="med" len="med"/>
              <a:tailEnd type="none" w="med" len="med"/>
            </a:ln>
          </p:spPr>
        </p:cxnSp>
        <p:cxnSp>
          <p:nvCxnSpPr>
            <p:cNvPr id="336" name="Google Shape;336;p30"/>
            <p:cNvCxnSpPr/>
            <p:nvPr/>
          </p:nvCxnSpPr>
          <p:spPr>
            <a:xfrm rot="10800000">
              <a:off x="2111925" y="3399825"/>
              <a:ext cx="0" cy="615600"/>
            </a:xfrm>
            <a:prstGeom prst="straightConnector1">
              <a:avLst/>
            </a:prstGeom>
            <a:noFill/>
            <a:ln w="28575" cap="flat" cmpd="sng">
              <a:solidFill>
                <a:srgbClr val="0000FF"/>
              </a:solidFill>
              <a:prstDash val="solid"/>
              <a:round/>
              <a:headEnd type="none" w="med" len="med"/>
              <a:tailEnd type="none" w="med" len="med"/>
            </a:ln>
          </p:spPr>
        </p:cxnSp>
        <p:cxnSp>
          <p:nvCxnSpPr>
            <p:cNvPr id="337" name="Google Shape;337;p30"/>
            <p:cNvCxnSpPr/>
            <p:nvPr/>
          </p:nvCxnSpPr>
          <p:spPr>
            <a:xfrm rot="10800000">
              <a:off x="2416725" y="3399825"/>
              <a:ext cx="0" cy="615600"/>
            </a:xfrm>
            <a:prstGeom prst="straightConnector1">
              <a:avLst/>
            </a:prstGeom>
            <a:noFill/>
            <a:ln w="28575" cap="flat" cmpd="sng">
              <a:solidFill>
                <a:srgbClr val="0000FF"/>
              </a:solidFill>
              <a:prstDash val="solid"/>
              <a:round/>
              <a:headEnd type="none" w="med" len="med"/>
              <a:tailEnd type="none" w="med" len="med"/>
            </a:ln>
          </p:spPr>
        </p:cxnSp>
        <p:cxnSp>
          <p:nvCxnSpPr>
            <p:cNvPr id="338" name="Google Shape;338;p30"/>
            <p:cNvCxnSpPr/>
            <p:nvPr/>
          </p:nvCxnSpPr>
          <p:spPr>
            <a:xfrm rot="10800000">
              <a:off x="1502325" y="3399825"/>
              <a:ext cx="0" cy="615600"/>
            </a:xfrm>
            <a:prstGeom prst="straightConnector1">
              <a:avLst/>
            </a:prstGeom>
            <a:noFill/>
            <a:ln w="28575" cap="flat" cmpd="sng">
              <a:solidFill>
                <a:srgbClr val="0000FF"/>
              </a:solidFill>
              <a:prstDash val="solid"/>
              <a:round/>
              <a:headEnd type="none" w="med" len="med"/>
              <a:tailEnd type="none" w="med" len="med"/>
            </a:ln>
          </p:spPr>
        </p:cxnSp>
        <p:cxnSp>
          <p:nvCxnSpPr>
            <p:cNvPr id="339" name="Google Shape;339;p30"/>
            <p:cNvCxnSpPr/>
            <p:nvPr/>
          </p:nvCxnSpPr>
          <p:spPr>
            <a:xfrm rot="10800000">
              <a:off x="1197525" y="3399825"/>
              <a:ext cx="0" cy="615600"/>
            </a:xfrm>
            <a:prstGeom prst="straightConnector1">
              <a:avLst/>
            </a:prstGeom>
            <a:noFill/>
            <a:ln w="28575" cap="flat" cmpd="sng">
              <a:solidFill>
                <a:srgbClr val="0000FF"/>
              </a:solidFill>
              <a:prstDash val="solid"/>
              <a:round/>
              <a:headEnd type="none" w="med" len="med"/>
              <a:tailEnd type="none" w="med" len="med"/>
            </a:ln>
          </p:spPr>
        </p:cxnSp>
        <p:cxnSp>
          <p:nvCxnSpPr>
            <p:cNvPr id="340" name="Google Shape;340;p30"/>
            <p:cNvCxnSpPr/>
            <p:nvPr/>
          </p:nvCxnSpPr>
          <p:spPr>
            <a:xfrm rot="10800000">
              <a:off x="3026325" y="3399825"/>
              <a:ext cx="0" cy="615600"/>
            </a:xfrm>
            <a:prstGeom prst="straightConnector1">
              <a:avLst/>
            </a:prstGeom>
            <a:noFill/>
            <a:ln w="28575" cap="flat" cmpd="sng">
              <a:solidFill>
                <a:srgbClr val="0000FF"/>
              </a:solidFill>
              <a:prstDash val="solid"/>
              <a:round/>
              <a:headEnd type="none" w="med" len="med"/>
              <a:tailEnd type="none" w="med" len="med"/>
            </a:ln>
          </p:spPr>
        </p:cxnSp>
      </p:grpSp>
      <p:sp>
        <p:nvSpPr>
          <p:cNvPr id="341" name="Google Shape;341;p30"/>
          <p:cNvSpPr/>
          <p:nvPr/>
        </p:nvSpPr>
        <p:spPr>
          <a:xfrm>
            <a:off x="3842575" y="3715300"/>
            <a:ext cx="492300" cy="1638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txBox="1"/>
          <p:nvPr/>
        </p:nvSpPr>
        <p:spPr>
          <a:xfrm>
            <a:off x="7171350" y="4351175"/>
            <a:ext cx="138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b="1" i="1">
                <a:latin typeface="Bree Serif"/>
                <a:ea typeface="Bree Serif"/>
                <a:cs typeface="Bree Serif"/>
                <a:sym typeface="Bree Serif"/>
              </a:rPr>
              <a:t>see reference 8</a:t>
            </a:r>
            <a:endParaRPr sz="1200" b="1" i="1">
              <a:latin typeface="Bree Serif"/>
              <a:ea typeface="Bree Serif"/>
              <a:cs typeface="Bree Serif"/>
              <a:sym typeface="Bree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Data Link Layer</a:t>
            </a:r>
            <a:endParaRPr sz="1900" b="1">
              <a:latin typeface="Bree Serif"/>
              <a:ea typeface="Bree Serif"/>
              <a:cs typeface="Bree Serif"/>
              <a:sym typeface="Bree Serif"/>
            </a:endParaRPr>
          </a:p>
        </p:txBody>
      </p:sp>
      <p:sp>
        <p:nvSpPr>
          <p:cNvPr id="348" name="Google Shape;34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19</a:t>
            </a:fld>
            <a:endParaRPr/>
          </a:p>
        </p:txBody>
      </p:sp>
      <p:sp>
        <p:nvSpPr>
          <p:cNvPr id="349" name="Google Shape;349;p31"/>
          <p:cNvSpPr txBox="1"/>
          <p:nvPr/>
        </p:nvSpPr>
        <p:spPr>
          <a:xfrm>
            <a:off x="1342950" y="899325"/>
            <a:ext cx="6634200" cy="1847100"/>
          </a:xfrm>
          <a:prstGeom prst="rect">
            <a:avLst/>
          </a:prstGeom>
          <a:noFill/>
          <a:ln w="38100" cap="flat" cmpd="sng">
            <a:solidFill>
              <a:srgbClr val="990000"/>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Bree Serif"/>
              <a:buChar char="-"/>
            </a:pPr>
            <a:r>
              <a:rPr lang="fr" sz="1800" b="1">
                <a:latin typeface="Bree Serif"/>
                <a:ea typeface="Bree Serif"/>
                <a:cs typeface="Bree Serif"/>
                <a:sym typeface="Bree Serif"/>
              </a:rPr>
              <a:t>Define the channel used for communication to identify the type of packets </a:t>
            </a:r>
            <a:endParaRPr sz="1800" b="1">
              <a:latin typeface="Bree Serif"/>
              <a:ea typeface="Bree Serif"/>
              <a:cs typeface="Bree Serif"/>
              <a:sym typeface="Bree Serif"/>
            </a:endParaRPr>
          </a:p>
          <a:p>
            <a:pPr marL="457200" lvl="0" indent="0" algn="l" rtl="0">
              <a:spcBef>
                <a:spcPts val="0"/>
              </a:spcBef>
              <a:spcAft>
                <a:spcPts val="0"/>
              </a:spcAft>
              <a:buNone/>
            </a:pPr>
            <a:endParaRPr sz="1800" b="1">
              <a:latin typeface="Bree Serif"/>
              <a:ea typeface="Bree Serif"/>
              <a:cs typeface="Bree Serif"/>
              <a:sym typeface="Bree Serif"/>
            </a:endParaRPr>
          </a:p>
          <a:p>
            <a:pPr marL="457200" lvl="0" indent="-342900" algn="l" rtl="0">
              <a:spcBef>
                <a:spcPts val="0"/>
              </a:spcBef>
              <a:spcAft>
                <a:spcPts val="0"/>
              </a:spcAft>
              <a:buSzPts val="1800"/>
              <a:buFont typeface="Bree Serif"/>
              <a:buChar char="-"/>
            </a:pPr>
            <a:r>
              <a:rPr lang="fr" sz="1800" b="1">
                <a:latin typeface="Bree Serif"/>
                <a:ea typeface="Bree Serif"/>
                <a:cs typeface="Bree Serif"/>
                <a:sym typeface="Bree Serif"/>
              </a:rPr>
              <a:t>Use the right Bluetooth Device Address</a:t>
            </a:r>
            <a:endParaRPr sz="1800" b="1">
              <a:latin typeface="Bree Serif"/>
              <a:ea typeface="Bree Serif"/>
              <a:cs typeface="Bree Serif"/>
              <a:sym typeface="Bree Serif"/>
            </a:endParaRPr>
          </a:p>
          <a:p>
            <a:pPr marL="457200" lvl="0" indent="0" algn="l" rtl="0">
              <a:spcBef>
                <a:spcPts val="0"/>
              </a:spcBef>
              <a:spcAft>
                <a:spcPts val="0"/>
              </a:spcAft>
              <a:buNone/>
            </a:pPr>
            <a:endParaRPr sz="1800" b="1">
              <a:latin typeface="Bree Serif"/>
              <a:ea typeface="Bree Serif"/>
              <a:cs typeface="Bree Serif"/>
              <a:sym typeface="Bree Serif"/>
            </a:endParaRPr>
          </a:p>
          <a:p>
            <a:pPr marL="457200" lvl="0" indent="-342900" algn="l" rtl="0">
              <a:spcBef>
                <a:spcPts val="0"/>
              </a:spcBef>
              <a:spcAft>
                <a:spcPts val="0"/>
              </a:spcAft>
              <a:buSzPts val="1800"/>
              <a:buFont typeface="Bree Serif"/>
              <a:buChar char="-"/>
            </a:pPr>
            <a:r>
              <a:rPr lang="fr" sz="1800" b="1">
                <a:latin typeface="Bree Serif"/>
                <a:ea typeface="Bree Serif"/>
                <a:cs typeface="Bree Serif"/>
                <a:sym typeface="Bree Serif"/>
              </a:rPr>
              <a:t>Set connection intervals</a:t>
            </a:r>
            <a:endParaRPr sz="1800" b="1">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3262450" y="132750"/>
            <a:ext cx="3439500" cy="507900"/>
          </a:xfrm>
          <a:prstGeom prst="rect">
            <a:avLst/>
          </a:prstGeom>
          <a:solidFill>
            <a:schemeClr val="accent4"/>
          </a:solidFill>
          <a:ln w="19050" cap="flat" cmpd="sng">
            <a:solidFill>
              <a:srgbClr val="000000"/>
            </a:solidFill>
            <a:prstDash val="solid"/>
            <a:round/>
            <a:headEnd type="none" w="sm" len="sm"/>
            <a:tailEnd type="none" w="sm" len="sm"/>
          </a:ln>
          <a:effectLst>
            <a:reflection stA="13000" endPos="60000" dist="38100" dir="5400000" fadeDir="5400012" sy="-100000" algn="bl" rotWithShape="0"/>
          </a:effectLst>
        </p:spPr>
        <p:txBody>
          <a:bodyPr spcFirstLastPara="1" wrap="square" lIns="91425" tIns="91425" rIns="91425" bIns="91425" anchor="t" anchorCtr="0">
            <a:spAutoFit/>
          </a:bodyPr>
          <a:lstStyle/>
          <a:p>
            <a:pPr marL="0" lvl="0" indent="0" algn="ctr" rtl="0">
              <a:spcBef>
                <a:spcPts val="0"/>
              </a:spcBef>
              <a:spcAft>
                <a:spcPts val="0"/>
              </a:spcAft>
              <a:buNone/>
            </a:pPr>
            <a:r>
              <a:rPr lang="fr" sz="2100" b="1"/>
              <a:t>Summary</a:t>
            </a:r>
            <a:endParaRPr sz="2100" b="1"/>
          </a:p>
        </p:txBody>
      </p:sp>
      <p:pic>
        <p:nvPicPr>
          <p:cNvPr id="66" name="Google Shape;66;p14"/>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67" name="Google Shape;67;p14"/>
          <p:cNvSpPr/>
          <p:nvPr/>
        </p:nvSpPr>
        <p:spPr>
          <a:xfrm>
            <a:off x="2662900" y="1163250"/>
            <a:ext cx="4638600" cy="3349200"/>
          </a:xfrm>
          <a:prstGeom prst="verticalScroll">
            <a:avLst>
              <a:gd name="adj" fmla="val 12500"/>
            </a:avLst>
          </a:prstGeom>
          <a:solidFill>
            <a:srgbClr val="6D9EEB"/>
          </a:solidFill>
          <a:ln w="9525" cap="flat" cmpd="sng">
            <a:solidFill>
              <a:schemeClr val="dk2"/>
            </a:solidFill>
            <a:prstDash val="solid"/>
            <a:round/>
            <a:headEnd type="none" w="sm" len="sm"/>
            <a:tailEnd type="none" w="sm" len="sm"/>
          </a:ln>
          <a:effectLst>
            <a:outerShdw blurRad="57150" dist="19050" dir="5400000" algn="bl" rotWithShape="0">
              <a:srgbClr val="000000">
                <a:alpha val="11000"/>
              </a:srgbClr>
            </a:outerShdw>
            <a:reflection stA="67000" endPos="19000" dist="95250" dir="5400000" fadeDir="5400012" sy="-100000" algn="bl" rotWithShape="0"/>
          </a:effectLst>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Bree Serif"/>
              <a:buChar char="-"/>
            </a:pPr>
            <a:r>
              <a:rPr lang="fr" sz="1800" b="1">
                <a:latin typeface="Bree Serif"/>
                <a:ea typeface="Bree Serif"/>
                <a:cs typeface="Bree Serif"/>
                <a:sym typeface="Bree Serif"/>
              </a:rPr>
              <a:t>General Concepts</a:t>
            </a:r>
            <a:endParaRPr sz="1800" b="1">
              <a:latin typeface="Bree Serif"/>
              <a:ea typeface="Bree Serif"/>
              <a:cs typeface="Bree Serif"/>
              <a:sym typeface="Bree Serif"/>
            </a:endParaRPr>
          </a:p>
          <a:p>
            <a:pPr marL="457200" lvl="0" indent="0" algn="l" rtl="0">
              <a:spcBef>
                <a:spcPts val="0"/>
              </a:spcBef>
              <a:spcAft>
                <a:spcPts val="0"/>
              </a:spcAft>
              <a:buNone/>
            </a:pPr>
            <a:endParaRPr sz="1800" b="1">
              <a:latin typeface="Bree Serif"/>
              <a:ea typeface="Bree Serif"/>
              <a:cs typeface="Bree Serif"/>
              <a:sym typeface="Bree Serif"/>
            </a:endParaRPr>
          </a:p>
          <a:p>
            <a:pPr marL="457200" lvl="0" indent="-342900" algn="l" rtl="0">
              <a:spcBef>
                <a:spcPts val="0"/>
              </a:spcBef>
              <a:spcAft>
                <a:spcPts val="0"/>
              </a:spcAft>
              <a:buSzPts val="1800"/>
              <a:buFont typeface="Bree Serif"/>
              <a:buChar char="-"/>
            </a:pPr>
            <a:r>
              <a:rPr lang="fr" sz="1800" b="1">
                <a:latin typeface="Bree Serif"/>
                <a:ea typeface="Bree Serif"/>
                <a:cs typeface="Bree Serif"/>
                <a:sym typeface="Bree Serif"/>
              </a:rPr>
              <a:t>Channels and Physical Layer </a:t>
            </a:r>
            <a:endParaRPr sz="1800" b="1">
              <a:latin typeface="Bree Serif"/>
              <a:ea typeface="Bree Serif"/>
              <a:cs typeface="Bree Serif"/>
              <a:sym typeface="Bree Serif"/>
            </a:endParaRPr>
          </a:p>
          <a:p>
            <a:pPr marL="0" lvl="0" indent="0" algn="l" rtl="0">
              <a:spcBef>
                <a:spcPts val="0"/>
              </a:spcBef>
              <a:spcAft>
                <a:spcPts val="0"/>
              </a:spcAft>
              <a:buNone/>
            </a:pPr>
            <a:endParaRPr sz="1800" b="1">
              <a:latin typeface="Bree Serif"/>
              <a:ea typeface="Bree Serif"/>
              <a:cs typeface="Bree Serif"/>
              <a:sym typeface="Bree Serif"/>
            </a:endParaRPr>
          </a:p>
          <a:p>
            <a:pPr marL="457200" lvl="0" indent="-342900" algn="l" rtl="0">
              <a:spcBef>
                <a:spcPts val="0"/>
              </a:spcBef>
              <a:spcAft>
                <a:spcPts val="0"/>
              </a:spcAft>
              <a:buSzPts val="1800"/>
              <a:buFont typeface="Bree Serif"/>
              <a:buChar char="-"/>
            </a:pPr>
            <a:r>
              <a:rPr lang="fr" sz="1800" b="1">
                <a:latin typeface="Bree Serif"/>
                <a:ea typeface="Bree Serif"/>
                <a:cs typeface="Bree Serif"/>
                <a:sym typeface="Bree Serif"/>
              </a:rPr>
              <a:t>MAC Layer role in BLE </a:t>
            </a:r>
            <a:endParaRPr sz="1800" b="1">
              <a:latin typeface="Bree Serif"/>
              <a:ea typeface="Bree Serif"/>
              <a:cs typeface="Bree Serif"/>
              <a:sym typeface="Bree Serif"/>
            </a:endParaRPr>
          </a:p>
          <a:p>
            <a:pPr marL="457200" lvl="0" indent="0" algn="l" rtl="0">
              <a:spcBef>
                <a:spcPts val="0"/>
              </a:spcBef>
              <a:spcAft>
                <a:spcPts val="0"/>
              </a:spcAft>
              <a:buNone/>
            </a:pPr>
            <a:endParaRPr sz="1800" b="1">
              <a:latin typeface="Bree Serif"/>
              <a:ea typeface="Bree Serif"/>
              <a:cs typeface="Bree Serif"/>
              <a:sym typeface="Bree Serif"/>
            </a:endParaRPr>
          </a:p>
          <a:p>
            <a:pPr marL="457200" lvl="0" indent="-342900" algn="l" rtl="0">
              <a:spcBef>
                <a:spcPts val="0"/>
              </a:spcBef>
              <a:spcAft>
                <a:spcPts val="0"/>
              </a:spcAft>
              <a:buSzPts val="1800"/>
              <a:buFont typeface="Bree Serif"/>
              <a:buChar char="-"/>
            </a:pPr>
            <a:r>
              <a:rPr lang="fr" sz="1800" b="1">
                <a:latin typeface="Bree Serif"/>
                <a:ea typeface="Bree Serif"/>
                <a:cs typeface="Bree Serif"/>
                <a:sym typeface="Bree Serif"/>
              </a:rPr>
              <a:t>Security Mechanism for data</a:t>
            </a:r>
            <a:endParaRPr sz="1800" b="1">
              <a:latin typeface="Bree Serif"/>
              <a:ea typeface="Bree Serif"/>
              <a:cs typeface="Bree Serif"/>
              <a:sym typeface="Bree Serif"/>
            </a:endParaRPr>
          </a:p>
          <a:p>
            <a:pPr marL="914400" lvl="0" indent="0" algn="l" rtl="0">
              <a:spcBef>
                <a:spcPts val="0"/>
              </a:spcBef>
              <a:spcAft>
                <a:spcPts val="0"/>
              </a:spcAft>
              <a:buNone/>
            </a:pPr>
            <a:endParaRPr sz="1800" b="1">
              <a:latin typeface="Bree Serif"/>
              <a:ea typeface="Bree Serif"/>
              <a:cs typeface="Bree Serif"/>
              <a:sym typeface="Bree Serif"/>
            </a:endParaRPr>
          </a:p>
          <a:p>
            <a:pPr marL="457200" lvl="0" indent="-342900" algn="l" rtl="0">
              <a:spcBef>
                <a:spcPts val="0"/>
              </a:spcBef>
              <a:spcAft>
                <a:spcPts val="0"/>
              </a:spcAft>
              <a:buSzPts val="1800"/>
              <a:buFont typeface="Bree Serif"/>
              <a:buChar char="-"/>
            </a:pPr>
            <a:r>
              <a:rPr lang="fr" sz="1800" b="1">
                <a:latin typeface="Bree Serif"/>
                <a:ea typeface="Bree Serif"/>
                <a:cs typeface="Bree Serif"/>
                <a:sym typeface="Bree Serif"/>
              </a:rPr>
              <a:t>Energy Consumption</a:t>
            </a:r>
            <a:endParaRPr sz="1800" b="1">
              <a:latin typeface="Bree Serif"/>
              <a:ea typeface="Bree Serif"/>
              <a:cs typeface="Bree Serif"/>
              <a:sym typeface="Bree Serif"/>
            </a:endParaRPr>
          </a:p>
        </p:txBody>
      </p:sp>
      <p:pic>
        <p:nvPicPr>
          <p:cNvPr id="68" name="Google Shape;68;p14"/>
          <p:cNvPicPr preferRelativeResize="0"/>
          <p:nvPr/>
        </p:nvPicPr>
        <p:blipFill>
          <a:blip r:embed="rId4">
            <a:alphaModFix/>
          </a:blip>
          <a:stretch>
            <a:fillRect/>
          </a:stretch>
        </p:blipFill>
        <p:spPr>
          <a:xfrm>
            <a:off x="228600" y="1913375"/>
            <a:ext cx="2839951" cy="1316725"/>
          </a:xfrm>
          <a:prstGeom prst="rect">
            <a:avLst/>
          </a:prstGeom>
          <a:noFill/>
          <a:ln>
            <a:noFill/>
          </a:ln>
        </p:spPr>
      </p:pic>
      <p:sp>
        <p:nvSpPr>
          <p:cNvPr id="69" name="Google Shape;6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32"/>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355" name="Google Shape;355;p32"/>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Data Link Layer</a:t>
            </a:r>
            <a:endParaRPr sz="1900" b="1">
              <a:latin typeface="Bree Serif"/>
              <a:ea typeface="Bree Serif"/>
              <a:cs typeface="Bree Serif"/>
              <a:sym typeface="Bree Serif"/>
            </a:endParaRPr>
          </a:p>
        </p:txBody>
      </p:sp>
      <p:sp>
        <p:nvSpPr>
          <p:cNvPr id="356" name="Google Shape;356;p32"/>
          <p:cNvSpPr txBox="1"/>
          <p:nvPr/>
        </p:nvSpPr>
        <p:spPr>
          <a:xfrm>
            <a:off x="353100" y="683125"/>
            <a:ext cx="24441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latin typeface="Bree Serif"/>
                <a:ea typeface="Bree Serif"/>
                <a:cs typeface="Bree Serif"/>
                <a:sym typeface="Bree Serif"/>
              </a:rPr>
              <a:t>L2CAP protocol</a:t>
            </a:r>
            <a:endParaRPr sz="1700" b="1">
              <a:latin typeface="Bree Serif"/>
              <a:ea typeface="Bree Serif"/>
              <a:cs typeface="Bree Serif"/>
              <a:sym typeface="Bree Serif"/>
            </a:endParaRPr>
          </a:p>
        </p:txBody>
      </p:sp>
      <p:sp>
        <p:nvSpPr>
          <p:cNvPr id="357" name="Google Shape;35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20</a:t>
            </a:fld>
            <a:endParaRPr/>
          </a:p>
        </p:txBody>
      </p:sp>
      <p:pic>
        <p:nvPicPr>
          <p:cNvPr id="358" name="Google Shape;358;p32"/>
          <p:cNvPicPr preferRelativeResize="0"/>
          <p:nvPr/>
        </p:nvPicPr>
        <p:blipFill>
          <a:blip r:embed="rId4">
            <a:alphaModFix/>
          </a:blip>
          <a:stretch>
            <a:fillRect/>
          </a:stretch>
        </p:blipFill>
        <p:spPr>
          <a:xfrm>
            <a:off x="3794838" y="683125"/>
            <a:ext cx="4295775" cy="4200525"/>
          </a:xfrm>
          <a:prstGeom prst="rect">
            <a:avLst/>
          </a:prstGeom>
          <a:noFill/>
          <a:ln>
            <a:noFill/>
          </a:ln>
        </p:spPr>
      </p:pic>
      <p:cxnSp>
        <p:nvCxnSpPr>
          <p:cNvPr id="359" name="Google Shape;359;p32"/>
          <p:cNvCxnSpPr/>
          <p:nvPr/>
        </p:nvCxnSpPr>
        <p:spPr>
          <a:xfrm>
            <a:off x="1991375" y="968550"/>
            <a:ext cx="3123300" cy="1908600"/>
          </a:xfrm>
          <a:prstGeom prst="straightConnector1">
            <a:avLst/>
          </a:prstGeom>
          <a:noFill/>
          <a:ln w="38100" cap="flat" cmpd="sng">
            <a:solidFill>
              <a:schemeClr val="dk2"/>
            </a:solidFill>
            <a:prstDash val="solid"/>
            <a:round/>
            <a:headEnd type="none" w="med" len="med"/>
            <a:tailEnd type="stealth" w="med" len="med"/>
          </a:ln>
        </p:spPr>
      </p:cxnSp>
      <p:sp>
        <p:nvSpPr>
          <p:cNvPr id="360" name="Google Shape;360;p32"/>
          <p:cNvSpPr txBox="1"/>
          <p:nvPr/>
        </p:nvSpPr>
        <p:spPr>
          <a:xfrm>
            <a:off x="180450" y="1912025"/>
            <a:ext cx="36144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a:t>Functions : </a:t>
            </a:r>
            <a:endParaRPr sz="1900"/>
          </a:p>
          <a:p>
            <a:pPr marL="457200" lvl="0" indent="-349250" algn="l" rtl="0">
              <a:spcBef>
                <a:spcPts val="0"/>
              </a:spcBef>
              <a:spcAft>
                <a:spcPts val="0"/>
              </a:spcAft>
              <a:buSzPts val="1900"/>
              <a:buChar char="-"/>
            </a:pPr>
            <a:r>
              <a:rPr lang="fr" sz="1900"/>
              <a:t>multiplexing </a:t>
            </a:r>
            <a:endParaRPr sz="1900"/>
          </a:p>
          <a:p>
            <a:pPr marL="457200" lvl="0" indent="-349250" algn="l" rtl="0">
              <a:spcBef>
                <a:spcPts val="0"/>
              </a:spcBef>
              <a:spcAft>
                <a:spcPts val="0"/>
              </a:spcAft>
              <a:buSzPts val="1900"/>
              <a:buChar char="-"/>
            </a:pPr>
            <a:r>
              <a:rPr lang="fr" sz="1900"/>
              <a:t>segmentation and reassembly of packets</a:t>
            </a:r>
            <a:endParaRPr sz="1900"/>
          </a:p>
          <a:p>
            <a:pPr marL="457200" lvl="0" indent="-349250" algn="l" rtl="0">
              <a:spcBef>
                <a:spcPts val="0"/>
              </a:spcBef>
              <a:spcAft>
                <a:spcPts val="0"/>
              </a:spcAft>
              <a:buSzPts val="1900"/>
              <a:buChar char="-"/>
            </a:pPr>
            <a:r>
              <a:rPr lang="fr" sz="1900"/>
              <a:t>QoS management for higher layers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35"/>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386" name="Google Shape;386;p35"/>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Security mechanisms</a:t>
            </a:r>
            <a:endParaRPr sz="1900" b="1">
              <a:latin typeface="Bree Serif"/>
              <a:ea typeface="Bree Serif"/>
              <a:cs typeface="Bree Serif"/>
              <a:sym typeface="Bree Serif"/>
            </a:endParaRPr>
          </a:p>
        </p:txBody>
      </p:sp>
      <p:sp>
        <p:nvSpPr>
          <p:cNvPr id="387" name="Google Shape;387;p35"/>
          <p:cNvSpPr txBox="1"/>
          <p:nvPr/>
        </p:nvSpPr>
        <p:spPr>
          <a:xfrm>
            <a:off x="320975" y="550500"/>
            <a:ext cx="6004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latin typeface="Bree Serif"/>
                <a:ea typeface="Bree Serif"/>
                <a:cs typeface="Bree Serif"/>
                <a:sym typeface="Bree Serif"/>
              </a:rPr>
              <a:t>Security threats and cyber-attacks </a:t>
            </a:r>
            <a:endParaRPr sz="1700" b="1">
              <a:latin typeface="Bree Serif"/>
              <a:ea typeface="Bree Serif"/>
              <a:cs typeface="Bree Serif"/>
              <a:sym typeface="Bree Serif"/>
            </a:endParaRPr>
          </a:p>
        </p:txBody>
      </p:sp>
      <p:pic>
        <p:nvPicPr>
          <p:cNvPr id="388" name="Google Shape;388;p35"/>
          <p:cNvPicPr preferRelativeResize="0"/>
          <p:nvPr/>
        </p:nvPicPr>
        <p:blipFill>
          <a:blip r:embed="rId4">
            <a:alphaModFix/>
          </a:blip>
          <a:stretch>
            <a:fillRect/>
          </a:stretch>
        </p:blipFill>
        <p:spPr>
          <a:xfrm>
            <a:off x="3123200" y="937775"/>
            <a:ext cx="5715325" cy="3789500"/>
          </a:xfrm>
          <a:prstGeom prst="rect">
            <a:avLst/>
          </a:prstGeom>
          <a:noFill/>
          <a:ln>
            <a:noFill/>
          </a:ln>
        </p:spPr>
      </p:pic>
      <p:sp>
        <p:nvSpPr>
          <p:cNvPr id="389" name="Google Shape;389;p35"/>
          <p:cNvSpPr txBox="1"/>
          <p:nvPr/>
        </p:nvSpPr>
        <p:spPr>
          <a:xfrm>
            <a:off x="213675" y="2696625"/>
            <a:ext cx="233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a:t>Eavesdropping </a:t>
            </a:r>
            <a:endParaRPr sz="1900"/>
          </a:p>
        </p:txBody>
      </p:sp>
      <p:cxnSp>
        <p:nvCxnSpPr>
          <p:cNvPr id="390" name="Google Shape;390;p35"/>
          <p:cNvCxnSpPr/>
          <p:nvPr/>
        </p:nvCxnSpPr>
        <p:spPr>
          <a:xfrm rot="10800000" flipH="1">
            <a:off x="1034600" y="1980500"/>
            <a:ext cx="2128500" cy="4878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91" name="Google Shape;391;p35"/>
          <p:cNvCxnSpPr/>
          <p:nvPr/>
        </p:nvCxnSpPr>
        <p:spPr>
          <a:xfrm>
            <a:off x="1034600" y="3451900"/>
            <a:ext cx="2113500" cy="4944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392" name="Google Shape;39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36"/>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398" name="Google Shape;398;p36"/>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Security mechanisms</a:t>
            </a:r>
            <a:endParaRPr sz="1900" b="1">
              <a:latin typeface="Bree Serif"/>
              <a:ea typeface="Bree Serif"/>
              <a:cs typeface="Bree Serif"/>
              <a:sym typeface="Bree Serif"/>
            </a:endParaRPr>
          </a:p>
        </p:txBody>
      </p:sp>
      <p:sp>
        <p:nvSpPr>
          <p:cNvPr id="399" name="Google Shape;399;p36"/>
          <p:cNvSpPr txBox="1"/>
          <p:nvPr/>
        </p:nvSpPr>
        <p:spPr>
          <a:xfrm>
            <a:off x="335750" y="539800"/>
            <a:ext cx="380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b="1">
                <a:latin typeface="Bree Serif"/>
                <a:ea typeface="Bree Serif"/>
                <a:cs typeface="Bree Serif"/>
                <a:sym typeface="Bree Serif"/>
              </a:rPr>
              <a:t>How security is handled ?</a:t>
            </a:r>
            <a:endParaRPr sz="1900" b="1">
              <a:latin typeface="Bree Serif"/>
              <a:ea typeface="Bree Serif"/>
              <a:cs typeface="Bree Serif"/>
              <a:sym typeface="Bree Serif"/>
            </a:endParaRPr>
          </a:p>
        </p:txBody>
      </p:sp>
      <p:pic>
        <p:nvPicPr>
          <p:cNvPr id="400" name="Google Shape;400;p36"/>
          <p:cNvPicPr preferRelativeResize="0"/>
          <p:nvPr/>
        </p:nvPicPr>
        <p:blipFill rotWithShape="1">
          <a:blip r:embed="rId4">
            <a:alphaModFix/>
          </a:blip>
          <a:srcRect l="1031" t="8575" r="20819" b="6599"/>
          <a:stretch/>
        </p:blipFill>
        <p:spPr>
          <a:xfrm>
            <a:off x="94650" y="1540100"/>
            <a:ext cx="7020600" cy="2221700"/>
          </a:xfrm>
          <a:prstGeom prst="rect">
            <a:avLst/>
          </a:prstGeom>
          <a:noFill/>
          <a:ln w="9525" cap="flat" cmpd="sng">
            <a:solidFill>
              <a:srgbClr val="FF0000"/>
            </a:solidFill>
            <a:prstDash val="solid"/>
            <a:round/>
            <a:headEnd type="none" w="sm" len="sm"/>
            <a:tailEnd type="none" w="sm" len="sm"/>
          </a:ln>
        </p:spPr>
      </p:pic>
      <p:sp>
        <p:nvSpPr>
          <p:cNvPr id="401" name="Google Shape;401;p36"/>
          <p:cNvSpPr txBox="1"/>
          <p:nvPr/>
        </p:nvSpPr>
        <p:spPr>
          <a:xfrm>
            <a:off x="194450" y="3959425"/>
            <a:ext cx="1815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000" b="1" i="1"/>
              <a:t>Encryption</a:t>
            </a:r>
            <a:endParaRPr sz="2000" b="1" i="1"/>
          </a:p>
        </p:txBody>
      </p:sp>
      <p:sp>
        <p:nvSpPr>
          <p:cNvPr id="402" name="Google Shape;402;p36"/>
          <p:cNvSpPr txBox="1"/>
          <p:nvPr/>
        </p:nvSpPr>
        <p:spPr>
          <a:xfrm>
            <a:off x="6385000" y="539800"/>
            <a:ext cx="2896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i="1"/>
              <a:t>Identification</a:t>
            </a:r>
            <a:endParaRPr sz="1900" i="1"/>
          </a:p>
          <a:p>
            <a:pPr marL="0" lvl="0" indent="0" algn="l" rtl="0">
              <a:spcBef>
                <a:spcPts val="0"/>
              </a:spcBef>
              <a:spcAft>
                <a:spcPts val="0"/>
              </a:spcAft>
              <a:buNone/>
            </a:pPr>
            <a:r>
              <a:rPr lang="fr" sz="1900" i="1"/>
              <a:t>(UUID, Authentification)</a:t>
            </a:r>
            <a:endParaRPr sz="1900" i="1"/>
          </a:p>
        </p:txBody>
      </p:sp>
      <p:cxnSp>
        <p:nvCxnSpPr>
          <p:cNvPr id="403" name="Google Shape;403;p36"/>
          <p:cNvCxnSpPr/>
          <p:nvPr/>
        </p:nvCxnSpPr>
        <p:spPr>
          <a:xfrm>
            <a:off x="6784100" y="2808225"/>
            <a:ext cx="945900" cy="1020000"/>
          </a:xfrm>
          <a:prstGeom prst="straightConnector1">
            <a:avLst/>
          </a:prstGeom>
          <a:noFill/>
          <a:ln w="38100" cap="flat" cmpd="sng">
            <a:solidFill>
              <a:schemeClr val="dk2"/>
            </a:solidFill>
            <a:prstDash val="dot"/>
            <a:round/>
            <a:headEnd type="none" w="med" len="med"/>
            <a:tailEnd type="none" w="med" len="med"/>
          </a:ln>
        </p:spPr>
      </p:cxnSp>
      <p:cxnSp>
        <p:nvCxnSpPr>
          <p:cNvPr id="404" name="Google Shape;404;p36"/>
          <p:cNvCxnSpPr/>
          <p:nvPr/>
        </p:nvCxnSpPr>
        <p:spPr>
          <a:xfrm rot="10800000" flipH="1">
            <a:off x="5675350" y="960550"/>
            <a:ext cx="621000" cy="579600"/>
          </a:xfrm>
          <a:prstGeom prst="straightConnector1">
            <a:avLst/>
          </a:prstGeom>
          <a:noFill/>
          <a:ln w="38100" cap="flat" cmpd="sng">
            <a:solidFill>
              <a:schemeClr val="dk2"/>
            </a:solidFill>
            <a:prstDash val="dot"/>
            <a:round/>
            <a:headEnd type="none" w="med" len="med"/>
            <a:tailEnd type="none" w="med" len="med"/>
          </a:ln>
        </p:spPr>
      </p:cxnSp>
      <p:cxnSp>
        <p:nvCxnSpPr>
          <p:cNvPr id="405" name="Google Shape;405;p36"/>
          <p:cNvCxnSpPr/>
          <p:nvPr/>
        </p:nvCxnSpPr>
        <p:spPr>
          <a:xfrm flipH="1">
            <a:off x="783200" y="2630875"/>
            <a:ext cx="29700" cy="1330200"/>
          </a:xfrm>
          <a:prstGeom prst="straightConnector1">
            <a:avLst/>
          </a:prstGeom>
          <a:noFill/>
          <a:ln w="38100" cap="flat" cmpd="sng">
            <a:solidFill>
              <a:schemeClr val="dk2"/>
            </a:solidFill>
            <a:prstDash val="dot"/>
            <a:round/>
            <a:headEnd type="none" w="med" len="med"/>
            <a:tailEnd type="none" w="med" len="med"/>
          </a:ln>
        </p:spPr>
      </p:cxnSp>
      <p:sp>
        <p:nvSpPr>
          <p:cNvPr id="406" name="Google Shape;406;p36"/>
          <p:cNvSpPr txBox="1"/>
          <p:nvPr/>
        </p:nvSpPr>
        <p:spPr>
          <a:xfrm>
            <a:off x="7512900" y="3959425"/>
            <a:ext cx="1148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i="1"/>
              <a:t>address</a:t>
            </a:r>
            <a:endParaRPr sz="1900" i="1"/>
          </a:p>
        </p:txBody>
      </p:sp>
      <p:sp>
        <p:nvSpPr>
          <p:cNvPr id="407" name="Google Shape;40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22</a:t>
            </a:fld>
            <a:endParaRPr/>
          </a:p>
        </p:txBody>
      </p:sp>
      <p:sp>
        <p:nvSpPr>
          <p:cNvPr id="408" name="Google Shape;408;p36"/>
          <p:cNvSpPr txBox="1"/>
          <p:nvPr/>
        </p:nvSpPr>
        <p:spPr>
          <a:xfrm>
            <a:off x="2846100" y="1036750"/>
            <a:ext cx="1725900" cy="4617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sz="1800" b="1" i="1">
                <a:solidFill>
                  <a:schemeClr val="dk1"/>
                </a:solidFill>
                <a:latin typeface="Bree Serif"/>
                <a:ea typeface="Bree Serif"/>
                <a:cs typeface="Bree Serif"/>
                <a:sym typeface="Bree Serif"/>
              </a:rPr>
              <a:t>The Host layer</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37"/>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414" name="Google Shape;414;p37"/>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Security mechanisms</a:t>
            </a:r>
            <a:endParaRPr sz="1900" b="1">
              <a:latin typeface="Bree Serif"/>
              <a:ea typeface="Bree Serif"/>
              <a:cs typeface="Bree Serif"/>
              <a:sym typeface="Bree Serif"/>
            </a:endParaRPr>
          </a:p>
        </p:txBody>
      </p:sp>
      <p:sp>
        <p:nvSpPr>
          <p:cNvPr id="415" name="Google Shape;415;p37"/>
          <p:cNvSpPr txBox="1"/>
          <p:nvPr/>
        </p:nvSpPr>
        <p:spPr>
          <a:xfrm>
            <a:off x="335750" y="693700"/>
            <a:ext cx="474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Bree Serif"/>
              <a:ea typeface="Bree Serif"/>
              <a:cs typeface="Bree Serif"/>
              <a:sym typeface="Bree Serif"/>
            </a:endParaRPr>
          </a:p>
        </p:txBody>
      </p:sp>
      <p:sp>
        <p:nvSpPr>
          <p:cNvPr id="416" name="Google Shape;41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23</a:t>
            </a:fld>
            <a:endParaRPr/>
          </a:p>
        </p:txBody>
      </p:sp>
      <p:sp>
        <p:nvSpPr>
          <p:cNvPr id="417" name="Google Shape;417;p37"/>
          <p:cNvSpPr txBox="1"/>
          <p:nvPr/>
        </p:nvSpPr>
        <p:spPr>
          <a:xfrm>
            <a:off x="284000" y="1007725"/>
            <a:ext cx="6795600" cy="4617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sz="1800" b="1" i="1">
                <a:solidFill>
                  <a:schemeClr val="dk1"/>
                </a:solidFill>
                <a:latin typeface="Bree Serif"/>
                <a:ea typeface="Bree Serif"/>
                <a:cs typeface="Bree Serif"/>
                <a:sym typeface="Bree Serif"/>
              </a:rPr>
              <a:t>=&gt; Advanced Encryption Standards (AES cryptography)</a:t>
            </a:r>
            <a:endParaRPr i="1"/>
          </a:p>
        </p:txBody>
      </p:sp>
      <p:sp>
        <p:nvSpPr>
          <p:cNvPr id="418" name="Google Shape;418;p37"/>
          <p:cNvSpPr txBox="1"/>
          <p:nvPr/>
        </p:nvSpPr>
        <p:spPr>
          <a:xfrm>
            <a:off x="284000" y="530725"/>
            <a:ext cx="380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b="1">
                <a:latin typeface="Bree Serif"/>
                <a:ea typeface="Bree Serif"/>
                <a:cs typeface="Bree Serif"/>
                <a:sym typeface="Bree Serif"/>
              </a:rPr>
              <a:t>How is security handled ?</a:t>
            </a:r>
            <a:endParaRPr sz="1900" b="1">
              <a:latin typeface="Bree Serif"/>
              <a:ea typeface="Bree Serif"/>
              <a:cs typeface="Bree Serif"/>
              <a:sym typeface="Bree Serif"/>
            </a:endParaRPr>
          </a:p>
        </p:txBody>
      </p:sp>
      <p:grpSp>
        <p:nvGrpSpPr>
          <p:cNvPr id="419" name="Google Shape;419;p37"/>
          <p:cNvGrpSpPr/>
          <p:nvPr/>
        </p:nvGrpSpPr>
        <p:grpSpPr>
          <a:xfrm>
            <a:off x="163400" y="1469413"/>
            <a:ext cx="8817201" cy="3238838"/>
            <a:chOff x="163400" y="1646088"/>
            <a:chExt cx="8817201" cy="3238838"/>
          </a:xfrm>
        </p:grpSpPr>
        <p:sp>
          <p:nvSpPr>
            <p:cNvPr id="420" name="Google Shape;420;p37"/>
            <p:cNvSpPr txBox="1"/>
            <p:nvPr/>
          </p:nvSpPr>
          <p:spPr>
            <a:xfrm>
              <a:off x="4250900" y="1646088"/>
              <a:ext cx="1090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a:t>128 bits </a:t>
              </a:r>
              <a:endParaRPr sz="1900"/>
            </a:p>
          </p:txBody>
        </p:sp>
        <p:grpSp>
          <p:nvGrpSpPr>
            <p:cNvPr id="421" name="Google Shape;421;p37"/>
            <p:cNvGrpSpPr/>
            <p:nvPr/>
          </p:nvGrpSpPr>
          <p:grpSpPr>
            <a:xfrm>
              <a:off x="163400" y="2152075"/>
              <a:ext cx="8817201" cy="2732850"/>
              <a:chOff x="163400" y="2152075"/>
              <a:chExt cx="8817201" cy="2732850"/>
            </a:xfrm>
          </p:grpSpPr>
          <p:grpSp>
            <p:nvGrpSpPr>
              <p:cNvPr id="422" name="Google Shape;422;p37"/>
              <p:cNvGrpSpPr/>
              <p:nvPr/>
            </p:nvGrpSpPr>
            <p:grpSpPr>
              <a:xfrm>
                <a:off x="163400" y="2152075"/>
                <a:ext cx="8817201" cy="2732850"/>
                <a:chOff x="163400" y="2152075"/>
                <a:chExt cx="8817201" cy="2732850"/>
              </a:xfrm>
            </p:grpSpPr>
            <p:pic>
              <p:nvPicPr>
                <p:cNvPr id="423" name="Google Shape;423;p37"/>
                <p:cNvPicPr preferRelativeResize="0"/>
                <p:nvPr/>
              </p:nvPicPr>
              <p:blipFill>
                <a:blip r:embed="rId4">
                  <a:alphaModFix/>
                </a:blip>
                <a:stretch>
                  <a:fillRect/>
                </a:stretch>
              </p:blipFill>
              <p:spPr>
                <a:xfrm>
                  <a:off x="163400" y="2482900"/>
                  <a:ext cx="8817201" cy="2402025"/>
                </a:xfrm>
                <a:prstGeom prst="rect">
                  <a:avLst/>
                </a:prstGeom>
                <a:noFill/>
                <a:ln>
                  <a:noFill/>
                </a:ln>
              </p:spPr>
            </p:pic>
            <p:sp>
              <p:nvSpPr>
                <p:cNvPr id="424" name="Google Shape;424;p37"/>
                <p:cNvSpPr/>
                <p:nvPr/>
              </p:nvSpPr>
              <p:spPr>
                <a:xfrm rot="5400000">
                  <a:off x="4618975" y="1560775"/>
                  <a:ext cx="236400" cy="1419000"/>
                </a:xfrm>
                <a:prstGeom prst="leftBrace">
                  <a:avLst>
                    <a:gd name="adj1" fmla="val 0"/>
                    <a:gd name="adj2" fmla="val 50000"/>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 name="Google Shape;425;p37"/>
              <p:cNvSpPr txBox="1"/>
              <p:nvPr/>
            </p:nvSpPr>
            <p:spPr>
              <a:xfrm>
                <a:off x="2091775" y="4009825"/>
                <a:ext cx="1765800" cy="4617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sz="1800" b="1" i="1">
                    <a:solidFill>
                      <a:schemeClr val="dk1"/>
                    </a:solidFill>
                    <a:latin typeface="Bree Serif"/>
                    <a:ea typeface="Bree Serif"/>
                    <a:cs typeface="Bree Serif"/>
                    <a:sym typeface="Bree Serif"/>
                  </a:rPr>
                  <a:t>Cipher Blocks</a:t>
                </a:r>
                <a:endParaRPr i="1"/>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38"/>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431" name="Google Shape;431;p38"/>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Security mechanisms</a:t>
            </a:r>
            <a:endParaRPr sz="1900" b="1">
              <a:latin typeface="Bree Serif"/>
              <a:ea typeface="Bree Serif"/>
              <a:cs typeface="Bree Serif"/>
              <a:sym typeface="Bree Serif"/>
            </a:endParaRPr>
          </a:p>
        </p:txBody>
      </p:sp>
      <p:pic>
        <p:nvPicPr>
          <p:cNvPr id="432" name="Google Shape;432;p38"/>
          <p:cNvPicPr preferRelativeResize="0"/>
          <p:nvPr/>
        </p:nvPicPr>
        <p:blipFill rotWithShape="1">
          <a:blip r:embed="rId4">
            <a:alphaModFix/>
          </a:blip>
          <a:srcRect b="9280"/>
          <a:stretch/>
        </p:blipFill>
        <p:spPr>
          <a:xfrm>
            <a:off x="1695075" y="1337850"/>
            <a:ext cx="6921801" cy="3296175"/>
          </a:xfrm>
          <a:prstGeom prst="rect">
            <a:avLst/>
          </a:prstGeom>
          <a:noFill/>
          <a:ln>
            <a:noFill/>
          </a:ln>
        </p:spPr>
      </p:pic>
      <p:sp>
        <p:nvSpPr>
          <p:cNvPr id="433" name="Google Shape;43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24</a:t>
            </a:fld>
            <a:endParaRPr/>
          </a:p>
        </p:txBody>
      </p:sp>
      <p:sp>
        <p:nvSpPr>
          <p:cNvPr id="434" name="Google Shape;434;p38"/>
          <p:cNvSpPr txBox="1"/>
          <p:nvPr/>
        </p:nvSpPr>
        <p:spPr>
          <a:xfrm>
            <a:off x="2636826" y="943238"/>
            <a:ext cx="1413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100" b="1" i="1"/>
              <a:t>Emission </a:t>
            </a:r>
            <a:endParaRPr sz="2100" b="1" i="1"/>
          </a:p>
        </p:txBody>
      </p:sp>
      <p:sp>
        <p:nvSpPr>
          <p:cNvPr id="435" name="Google Shape;435;p38"/>
          <p:cNvSpPr txBox="1"/>
          <p:nvPr/>
        </p:nvSpPr>
        <p:spPr>
          <a:xfrm>
            <a:off x="6006350" y="943250"/>
            <a:ext cx="1610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100" b="1" i="1"/>
              <a:t>Reception </a:t>
            </a:r>
            <a:endParaRPr sz="2100" b="1" i="1"/>
          </a:p>
        </p:txBody>
      </p:sp>
      <p:sp>
        <p:nvSpPr>
          <p:cNvPr id="436" name="Google Shape;436;p38"/>
          <p:cNvSpPr txBox="1"/>
          <p:nvPr/>
        </p:nvSpPr>
        <p:spPr>
          <a:xfrm>
            <a:off x="0" y="530725"/>
            <a:ext cx="380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b="1">
                <a:latin typeface="Bree Serif"/>
                <a:ea typeface="Bree Serif"/>
                <a:cs typeface="Bree Serif"/>
                <a:sym typeface="Bree Serif"/>
              </a:rPr>
              <a:t>How is security handled ?</a:t>
            </a:r>
            <a:endParaRPr sz="1900" b="1">
              <a:latin typeface="Bree Serif"/>
              <a:ea typeface="Bree Serif"/>
              <a:cs typeface="Bree Serif"/>
              <a:sym typeface="Bree Serif"/>
            </a:endParaRPr>
          </a:p>
        </p:txBody>
      </p:sp>
      <p:sp>
        <p:nvSpPr>
          <p:cNvPr id="437" name="Google Shape;437;p38"/>
          <p:cNvSpPr txBox="1"/>
          <p:nvPr/>
        </p:nvSpPr>
        <p:spPr>
          <a:xfrm>
            <a:off x="94650" y="1731825"/>
            <a:ext cx="2066100" cy="4617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sz="1800" b="1" i="1">
                <a:solidFill>
                  <a:schemeClr val="dk1"/>
                </a:solidFill>
                <a:latin typeface="Bree Serif"/>
                <a:ea typeface="Bree Serif"/>
                <a:cs typeface="Bree Serif"/>
                <a:sym typeface="Bree Serif"/>
              </a:rPr>
              <a:t>Ki (i from 1 to 10)</a:t>
            </a:r>
            <a:endParaRPr i="1"/>
          </a:p>
        </p:txBody>
      </p:sp>
      <p:sp>
        <p:nvSpPr>
          <p:cNvPr id="438" name="Google Shape;438;p38"/>
          <p:cNvSpPr txBox="1"/>
          <p:nvPr/>
        </p:nvSpPr>
        <p:spPr>
          <a:xfrm>
            <a:off x="586975" y="3195975"/>
            <a:ext cx="846600" cy="646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 sz="3000" b="1" i="1">
                <a:solidFill>
                  <a:schemeClr val="dk1"/>
                </a:solidFill>
                <a:latin typeface="Bree Serif"/>
                <a:ea typeface="Bree Serif"/>
                <a:cs typeface="Bree Serif"/>
                <a:sym typeface="Bree Serif"/>
              </a:rPr>
              <a:t>Key</a:t>
            </a:r>
            <a:endParaRPr sz="2600" i="1"/>
          </a:p>
        </p:txBody>
      </p:sp>
      <p:cxnSp>
        <p:nvCxnSpPr>
          <p:cNvPr id="439" name="Google Shape;439;p38"/>
          <p:cNvCxnSpPr/>
          <p:nvPr/>
        </p:nvCxnSpPr>
        <p:spPr>
          <a:xfrm>
            <a:off x="1010275" y="2236650"/>
            <a:ext cx="0" cy="916200"/>
          </a:xfrm>
          <a:prstGeom prst="straightConnector1">
            <a:avLst/>
          </a:prstGeom>
          <a:noFill/>
          <a:ln w="38100" cap="flat" cmpd="sng">
            <a:solidFill>
              <a:schemeClr val="dk2"/>
            </a:solidFill>
            <a:prstDash val="solid"/>
            <a:round/>
            <a:headEnd type="none" w="med" len="med"/>
            <a:tailEnd type="none" w="med" len="med"/>
          </a:ln>
        </p:spPr>
      </p:cxnSp>
      <p:sp>
        <p:nvSpPr>
          <p:cNvPr id="440" name="Google Shape;440;p38"/>
          <p:cNvSpPr txBox="1"/>
          <p:nvPr/>
        </p:nvSpPr>
        <p:spPr>
          <a:xfrm>
            <a:off x="7807275" y="4391450"/>
            <a:ext cx="1413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b="1" i="1">
                <a:latin typeface="Bree Serif"/>
                <a:ea typeface="Bree Serif"/>
                <a:cs typeface="Bree Serif"/>
                <a:sym typeface="Bree Serif"/>
              </a:rPr>
              <a:t>see reference 7</a:t>
            </a:r>
            <a:endParaRPr sz="1200" b="1" i="1">
              <a:latin typeface="Bree Serif"/>
              <a:ea typeface="Bree Serif"/>
              <a:cs typeface="Bree Serif"/>
              <a:sym typeface="Bree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39"/>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446" name="Google Shape;446;p39"/>
          <p:cNvSpPr txBox="1"/>
          <p:nvPr/>
        </p:nvSpPr>
        <p:spPr>
          <a:xfrm>
            <a:off x="3255900" y="5372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Security mechanisms</a:t>
            </a:r>
            <a:endParaRPr sz="1900" b="1">
              <a:latin typeface="Bree Serif"/>
              <a:ea typeface="Bree Serif"/>
              <a:cs typeface="Bree Serif"/>
              <a:sym typeface="Bree Serif"/>
            </a:endParaRPr>
          </a:p>
        </p:txBody>
      </p:sp>
      <p:sp>
        <p:nvSpPr>
          <p:cNvPr id="447" name="Google Shape;44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25</a:t>
            </a:fld>
            <a:endParaRPr/>
          </a:p>
        </p:txBody>
      </p:sp>
      <p:sp>
        <p:nvSpPr>
          <p:cNvPr id="448" name="Google Shape;448;p39"/>
          <p:cNvSpPr txBox="1"/>
          <p:nvPr/>
        </p:nvSpPr>
        <p:spPr>
          <a:xfrm>
            <a:off x="0" y="397725"/>
            <a:ext cx="380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b="1">
                <a:latin typeface="Bree Serif"/>
                <a:ea typeface="Bree Serif"/>
                <a:cs typeface="Bree Serif"/>
                <a:sym typeface="Bree Serif"/>
              </a:rPr>
              <a:t>How is security handled ?</a:t>
            </a:r>
            <a:endParaRPr sz="1900" b="1">
              <a:latin typeface="Bree Serif"/>
              <a:ea typeface="Bree Serif"/>
              <a:cs typeface="Bree Serif"/>
              <a:sym typeface="Bree Serif"/>
            </a:endParaRPr>
          </a:p>
        </p:txBody>
      </p:sp>
      <p:pic>
        <p:nvPicPr>
          <p:cNvPr id="449" name="Google Shape;449;p39"/>
          <p:cNvPicPr preferRelativeResize="0"/>
          <p:nvPr/>
        </p:nvPicPr>
        <p:blipFill rotWithShape="1">
          <a:blip r:embed="rId4">
            <a:alphaModFix/>
          </a:blip>
          <a:srcRect r="33226"/>
          <a:stretch/>
        </p:blipFill>
        <p:spPr>
          <a:xfrm>
            <a:off x="690450" y="874725"/>
            <a:ext cx="6418825" cy="3709325"/>
          </a:xfrm>
          <a:prstGeom prst="rect">
            <a:avLst/>
          </a:prstGeom>
          <a:noFill/>
          <a:ln>
            <a:noFill/>
          </a:ln>
        </p:spPr>
      </p:pic>
      <p:grpSp>
        <p:nvGrpSpPr>
          <p:cNvPr id="450" name="Google Shape;450;p39"/>
          <p:cNvGrpSpPr/>
          <p:nvPr/>
        </p:nvGrpSpPr>
        <p:grpSpPr>
          <a:xfrm>
            <a:off x="7109275" y="2970775"/>
            <a:ext cx="2034750" cy="1419000"/>
            <a:chOff x="7109275" y="2970775"/>
            <a:chExt cx="2034750" cy="1419000"/>
          </a:xfrm>
        </p:grpSpPr>
        <p:sp>
          <p:nvSpPr>
            <p:cNvPr id="451" name="Google Shape;451;p39"/>
            <p:cNvSpPr/>
            <p:nvPr/>
          </p:nvSpPr>
          <p:spPr>
            <a:xfrm rot="10800000">
              <a:off x="7109275" y="2970775"/>
              <a:ext cx="236400" cy="1419000"/>
            </a:xfrm>
            <a:prstGeom prst="leftBrace">
              <a:avLst>
                <a:gd name="adj1" fmla="val 0"/>
                <a:gd name="adj2" fmla="val 50000"/>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txBox="1"/>
            <p:nvPr/>
          </p:nvSpPr>
          <p:spPr>
            <a:xfrm>
              <a:off x="7591225" y="3441775"/>
              <a:ext cx="155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a:t>encrypted</a:t>
              </a:r>
              <a:endParaRPr sz="1900"/>
            </a:p>
          </p:txBody>
        </p:sp>
      </p:grpSp>
      <p:grpSp>
        <p:nvGrpSpPr>
          <p:cNvPr id="453" name="Google Shape;453;p39"/>
          <p:cNvGrpSpPr/>
          <p:nvPr/>
        </p:nvGrpSpPr>
        <p:grpSpPr>
          <a:xfrm>
            <a:off x="7109275" y="2128275"/>
            <a:ext cx="2034875" cy="687300"/>
            <a:chOff x="7109275" y="3399475"/>
            <a:chExt cx="2034875" cy="687300"/>
          </a:xfrm>
        </p:grpSpPr>
        <p:sp>
          <p:nvSpPr>
            <p:cNvPr id="454" name="Google Shape;454;p39"/>
            <p:cNvSpPr/>
            <p:nvPr/>
          </p:nvSpPr>
          <p:spPr>
            <a:xfrm rot="10800000">
              <a:off x="7109275" y="3399475"/>
              <a:ext cx="236400" cy="687300"/>
            </a:xfrm>
            <a:prstGeom prst="leftBrace">
              <a:avLst>
                <a:gd name="adj1" fmla="val 0"/>
                <a:gd name="adj2" fmla="val 50000"/>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txBox="1"/>
            <p:nvPr/>
          </p:nvSpPr>
          <p:spPr>
            <a:xfrm>
              <a:off x="7468350" y="3491525"/>
              <a:ext cx="1675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900"/>
                <a:t>No encryption</a:t>
              </a:r>
              <a:endParaRPr sz="190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40"/>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461" name="Google Shape;461;p40"/>
          <p:cNvSpPr txBox="1"/>
          <p:nvPr/>
        </p:nvSpPr>
        <p:spPr>
          <a:xfrm>
            <a:off x="3255900" y="27797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Energy Consumption</a:t>
            </a:r>
            <a:endParaRPr sz="1900" b="1">
              <a:latin typeface="Bree Serif"/>
              <a:ea typeface="Bree Serif"/>
              <a:cs typeface="Bree Serif"/>
              <a:sym typeface="Bree Serif"/>
            </a:endParaRPr>
          </a:p>
        </p:txBody>
      </p:sp>
      <p:sp>
        <p:nvSpPr>
          <p:cNvPr id="462" name="Google Shape;462;p40"/>
          <p:cNvSpPr txBox="1"/>
          <p:nvPr/>
        </p:nvSpPr>
        <p:spPr>
          <a:xfrm>
            <a:off x="363775" y="1026350"/>
            <a:ext cx="7120200" cy="3336300"/>
          </a:xfrm>
          <a:prstGeom prst="rect">
            <a:avLst/>
          </a:prstGeom>
          <a:noFill/>
          <a:ln>
            <a:noFill/>
          </a:ln>
        </p:spPr>
        <p:txBody>
          <a:bodyPr spcFirstLastPara="1" wrap="square" lIns="91425" tIns="91425" rIns="91425" bIns="91425" anchor="t" anchorCtr="0">
            <a:spAutoFit/>
          </a:bodyPr>
          <a:lstStyle/>
          <a:p>
            <a:pPr marL="914400" lvl="0" indent="-323850" algn="just" rtl="0">
              <a:lnSpc>
                <a:spcPct val="115000"/>
              </a:lnSpc>
              <a:spcBef>
                <a:spcPts val="0"/>
              </a:spcBef>
              <a:spcAft>
                <a:spcPts val="0"/>
              </a:spcAft>
              <a:buClr>
                <a:schemeClr val="dk1"/>
              </a:buClr>
              <a:buSzPts val="1500"/>
              <a:buFont typeface="Bree Serif"/>
              <a:buChar char="★"/>
            </a:pPr>
            <a:r>
              <a:rPr lang="fr" sz="1500" b="1">
                <a:solidFill>
                  <a:schemeClr val="dk1"/>
                </a:solidFill>
                <a:latin typeface="Bree Serif"/>
                <a:ea typeface="Bree Serif"/>
                <a:cs typeface="Bree Serif"/>
                <a:sym typeface="Bree Serif"/>
              </a:rPr>
              <a:t>Energy consumption of a BLE IC depends on multiple factors being the packet data length, the number of channels used to communicate, the advertising Interval and the transmission power.</a:t>
            </a:r>
            <a:endParaRPr sz="1500" b="1">
              <a:solidFill>
                <a:schemeClr val="dk1"/>
              </a:solidFill>
              <a:latin typeface="Bree Serif"/>
              <a:ea typeface="Bree Serif"/>
              <a:cs typeface="Bree Serif"/>
              <a:sym typeface="Bree Serif"/>
            </a:endParaRPr>
          </a:p>
          <a:p>
            <a:pPr marL="914400" lvl="0" indent="-323850" algn="just" rtl="0">
              <a:lnSpc>
                <a:spcPct val="115000"/>
              </a:lnSpc>
              <a:spcBef>
                <a:spcPts val="0"/>
              </a:spcBef>
              <a:spcAft>
                <a:spcPts val="0"/>
              </a:spcAft>
              <a:buClr>
                <a:schemeClr val="dk1"/>
              </a:buClr>
              <a:buSzPts val="1500"/>
              <a:buFont typeface="Bree Serif"/>
              <a:buChar char="★"/>
            </a:pPr>
            <a:r>
              <a:rPr lang="fr" sz="1500" b="1">
                <a:solidFill>
                  <a:schemeClr val="dk1"/>
                </a:solidFill>
                <a:latin typeface="Bree Serif"/>
                <a:ea typeface="Bree Serif"/>
                <a:cs typeface="Bree Serif"/>
                <a:sym typeface="Bree Serif"/>
              </a:rPr>
              <a:t>In the sleep phase, BLE is very low energy consuming since it only consumes  3 nJ.</a:t>
            </a:r>
            <a:endParaRPr sz="1500" b="1">
              <a:solidFill>
                <a:schemeClr val="dk1"/>
              </a:solidFill>
              <a:latin typeface="Bree Serif"/>
              <a:ea typeface="Bree Serif"/>
              <a:cs typeface="Bree Serif"/>
              <a:sym typeface="Bree Serif"/>
            </a:endParaRPr>
          </a:p>
          <a:p>
            <a:pPr marL="914400" lvl="0" indent="-323850" algn="just" rtl="0">
              <a:lnSpc>
                <a:spcPct val="115000"/>
              </a:lnSpc>
              <a:spcBef>
                <a:spcPts val="0"/>
              </a:spcBef>
              <a:spcAft>
                <a:spcPts val="0"/>
              </a:spcAft>
              <a:buClr>
                <a:schemeClr val="dk1"/>
              </a:buClr>
              <a:buSzPts val="1500"/>
              <a:buFont typeface="Bree Serif"/>
              <a:buChar char="★"/>
            </a:pPr>
            <a:r>
              <a:rPr lang="fr" sz="1500" b="1">
                <a:solidFill>
                  <a:schemeClr val="dk1"/>
                </a:solidFill>
                <a:latin typeface="Bree Serif"/>
                <a:ea typeface="Bree Serif"/>
                <a:cs typeface="Bree Serif"/>
                <a:sym typeface="Bree Serif"/>
              </a:rPr>
              <a:t>In the advertising phase, BLE consumes on average from 128 nJ/b to 625 nJ/b.  </a:t>
            </a:r>
            <a:endParaRPr sz="1500" b="1">
              <a:solidFill>
                <a:schemeClr val="dk1"/>
              </a:solidFill>
              <a:latin typeface="Bree Serif"/>
              <a:ea typeface="Bree Serif"/>
              <a:cs typeface="Bree Serif"/>
              <a:sym typeface="Bree Serif"/>
            </a:endParaRPr>
          </a:p>
          <a:p>
            <a:pPr marL="914400" lvl="0" indent="-323850" algn="just" rtl="0">
              <a:lnSpc>
                <a:spcPct val="115000"/>
              </a:lnSpc>
              <a:spcBef>
                <a:spcPts val="0"/>
              </a:spcBef>
              <a:spcAft>
                <a:spcPts val="0"/>
              </a:spcAft>
              <a:buClr>
                <a:schemeClr val="dk1"/>
              </a:buClr>
              <a:buSzPts val="1500"/>
              <a:buFont typeface="Bree Serif"/>
              <a:buChar char="★"/>
            </a:pPr>
            <a:r>
              <a:rPr lang="fr" sz="1500" b="1">
                <a:solidFill>
                  <a:schemeClr val="dk1"/>
                </a:solidFill>
                <a:latin typeface="Bree Serif"/>
                <a:ea typeface="Bree Serif"/>
                <a:cs typeface="Bree Serif"/>
                <a:sym typeface="Bree Serif"/>
              </a:rPr>
              <a:t>In the connection (DATA) phase, BLE consumes from 0.47 uJ/b to 18 uJ/b.</a:t>
            </a:r>
            <a:endParaRPr sz="1500" b="1">
              <a:solidFill>
                <a:schemeClr val="dk1"/>
              </a:solidFill>
              <a:latin typeface="Bree Serif"/>
              <a:ea typeface="Bree Serif"/>
              <a:cs typeface="Bree Serif"/>
              <a:sym typeface="Bree Serif"/>
            </a:endParaRPr>
          </a:p>
          <a:p>
            <a:pPr marL="914400" lvl="0" indent="-323850" algn="just" rtl="0">
              <a:lnSpc>
                <a:spcPct val="115000"/>
              </a:lnSpc>
              <a:spcBef>
                <a:spcPts val="0"/>
              </a:spcBef>
              <a:spcAft>
                <a:spcPts val="0"/>
              </a:spcAft>
              <a:buClr>
                <a:schemeClr val="dk1"/>
              </a:buClr>
              <a:buSzPts val="1500"/>
              <a:buFont typeface="Bree Serif"/>
              <a:buChar char="★"/>
            </a:pPr>
            <a:r>
              <a:rPr lang="fr" sz="1500" b="1">
                <a:solidFill>
                  <a:schemeClr val="dk1"/>
                </a:solidFill>
                <a:latin typeface="Bree Serif"/>
                <a:ea typeface="Bree Serif"/>
                <a:cs typeface="Bree Serif"/>
                <a:sym typeface="Bree Serif"/>
              </a:rPr>
              <a:t>In average, BLE has a power consumption of 50mW when in transmission, and has a data rate of 1Mbps, so the average consumption ratio would be something around 50 nJ/b.</a:t>
            </a:r>
            <a:endParaRPr sz="1500" b="1">
              <a:latin typeface="Bree Serif"/>
              <a:ea typeface="Bree Serif"/>
              <a:cs typeface="Bree Serif"/>
              <a:sym typeface="Bree Serif"/>
            </a:endParaRPr>
          </a:p>
        </p:txBody>
      </p:sp>
      <p:sp>
        <p:nvSpPr>
          <p:cNvPr id="463" name="Google Shape;46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26</a:t>
            </a:fld>
            <a:endParaRPr/>
          </a:p>
        </p:txBody>
      </p:sp>
      <p:sp>
        <p:nvSpPr>
          <p:cNvPr id="464" name="Google Shape;464;p40"/>
          <p:cNvSpPr txBox="1"/>
          <p:nvPr/>
        </p:nvSpPr>
        <p:spPr>
          <a:xfrm>
            <a:off x="7104150" y="4249125"/>
            <a:ext cx="1917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b="1" i="1">
                <a:latin typeface="Bree Serif"/>
                <a:ea typeface="Bree Serif"/>
                <a:cs typeface="Bree Serif"/>
                <a:sym typeface="Bree Serif"/>
              </a:rPr>
              <a:t>see references 1 and 2</a:t>
            </a:r>
            <a:endParaRPr sz="1300" b="1" i="1">
              <a:latin typeface="Bree Serif"/>
              <a:ea typeface="Bree Serif"/>
              <a:cs typeface="Bree Serif"/>
              <a:sym typeface="Bree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41"/>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470" name="Google Shape;470;p41"/>
          <p:cNvSpPr txBox="1"/>
          <p:nvPr/>
        </p:nvSpPr>
        <p:spPr>
          <a:xfrm>
            <a:off x="3255900" y="277975"/>
            <a:ext cx="26322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Conclusion</a:t>
            </a:r>
            <a:endParaRPr sz="1900" b="1">
              <a:latin typeface="Bree Serif"/>
              <a:ea typeface="Bree Serif"/>
              <a:cs typeface="Bree Serif"/>
              <a:sym typeface="Bree Serif"/>
            </a:endParaRPr>
          </a:p>
        </p:txBody>
      </p:sp>
      <p:sp>
        <p:nvSpPr>
          <p:cNvPr id="471" name="Google Shape;471;p41"/>
          <p:cNvSpPr txBox="1"/>
          <p:nvPr/>
        </p:nvSpPr>
        <p:spPr>
          <a:xfrm>
            <a:off x="363775" y="1026350"/>
            <a:ext cx="7120200" cy="1458831"/>
          </a:xfrm>
          <a:prstGeom prst="rect">
            <a:avLst/>
          </a:prstGeom>
          <a:noFill/>
          <a:ln>
            <a:noFill/>
          </a:ln>
        </p:spPr>
        <p:txBody>
          <a:bodyPr spcFirstLastPara="1" wrap="square" lIns="91425" tIns="91425" rIns="91425" bIns="91425" anchor="t" anchorCtr="0">
            <a:spAutoFit/>
          </a:bodyPr>
          <a:lstStyle/>
          <a:p>
            <a:pPr marL="914400" lvl="0" indent="-381000" algn="just" rtl="0">
              <a:lnSpc>
                <a:spcPct val="115000"/>
              </a:lnSpc>
              <a:spcBef>
                <a:spcPts val="0"/>
              </a:spcBef>
              <a:spcAft>
                <a:spcPts val="0"/>
              </a:spcAft>
              <a:buClr>
                <a:schemeClr val="dk1"/>
              </a:buClr>
              <a:buSzPts val="2400"/>
              <a:buFont typeface="Bree Serif"/>
              <a:buChar char="★"/>
            </a:pPr>
            <a:r>
              <a:rPr lang="fr" sz="2400" b="1" dirty="0">
                <a:solidFill>
                  <a:schemeClr val="dk1"/>
                </a:solidFill>
                <a:latin typeface="Bree Serif"/>
                <a:ea typeface="Bree Serif"/>
                <a:cs typeface="Bree Serif"/>
                <a:sym typeface="Bree Serif"/>
              </a:rPr>
              <a:t>Data link layer very important </a:t>
            </a:r>
            <a:endParaRPr sz="2400" b="1" dirty="0">
              <a:solidFill>
                <a:schemeClr val="dk1"/>
              </a:solidFill>
              <a:latin typeface="Bree Serif"/>
              <a:ea typeface="Bree Serif"/>
              <a:cs typeface="Bree Serif"/>
              <a:sym typeface="Bree Serif"/>
            </a:endParaRPr>
          </a:p>
          <a:p>
            <a:pPr marL="914400" lvl="0" indent="-381000" algn="just" rtl="0">
              <a:lnSpc>
                <a:spcPct val="115000"/>
              </a:lnSpc>
              <a:spcBef>
                <a:spcPts val="0"/>
              </a:spcBef>
              <a:spcAft>
                <a:spcPts val="0"/>
              </a:spcAft>
              <a:buClr>
                <a:schemeClr val="dk1"/>
              </a:buClr>
              <a:buSzPts val="2400"/>
              <a:buFont typeface="Bree Serif"/>
              <a:buChar char="★"/>
            </a:pPr>
            <a:r>
              <a:rPr lang="fr" sz="2400" b="1" dirty="0">
                <a:solidFill>
                  <a:schemeClr val="dk1"/>
                </a:solidFill>
                <a:latin typeface="Bree Serif"/>
                <a:ea typeface="Bree Serif"/>
                <a:cs typeface="Bree Serif"/>
                <a:sym typeface="Bree Serif"/>
              </a:rPr>
              <a:t>Low energy consumption protocol</a:t>
            </a:r>
            <a:endParaRPr sz="2400" b="1" dirty="0">
              <a:solidFill>
                <a:schemeClr val="dk1"/>
              </a:solidFill>
              <a:latin typeface="Bree Serif"/>
              <a:ea typeface="Bree Serif"/>
              <a:cs typeface="Bree Serif"/>
              <a:sym typeface="Bree Serif"/>
            </a:endParaRPr>
          </a:p>
          <a:p>
            <a:pPr marL="914400" lvl="0" indent="-381000" algn="just" rtl="0">
              <a:lnSpc>
                <a:spcPct val="115000"/>
              </a:lnSpc>
              <a:spcBef>
                <a:spcPts val="0"/>
              </a:spcBef>
              <a:spcAft>
                <a:spcPts val="0"/>
              </a:spcAft>
              <a:buClr>
                <a:schemeClr val="dk1"/>
              </a:buClr>
              <a:buSzPts val="2400"/>
              <a:buFont typeface="Bree Serif"/>
              <a:buChar char="★"/>
            </a:pPr>
            <a:r>
              <a:rPr lang="fr" sz="2400" b="1" dirty="0">
                <a:solidFill>
                  <a:schemeClr val="dk1"/>
                </a:solidFill>
                <a:latin typeface="Bree Serif"/>
                <a:ea typeface="Bree Serif"/>
                <a:cs typeface="Bree Serif"/>
                <a:sym typeface="Bree Serif"/>
              </a:rPr>
              <a:t>Security issues </a:t>
            </a:r>
            <a:endParaRPr sz="2400" b="1" dirty="0">
              <a:solidFill>
                <a:schemeClr val="dk1"/>
              </a:solidFill>
              <a:latin typeface="Bree Serif"/>
              <a:ea typeface="Bree Serif"/>
              <a:cs typeface="Bree Serif"/>
              <a:sym typeface="Bree Serif"/>
            </a:endParaRPr>
          </a:p>
        </p:txBody>
      </p:sp>
      <p:sp>
        <p:nvSpPr>
          <p:cNvPr id="472" name="Google Shape;472;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27</a:t>
            </a:fld>
            <a:endParaRPr/>
          </a:p>
        </p:txBody>
      </p:sp>
      <p:sp>
        <p:nvSpPr>
          <p:cNvPr id="473" name="Google Shape;473;p41"/>
          <p:cNvSpPr/>
          <p:nvPr/>
        </p:nvSpPr>
        <p:spPr>
          <a:xfrm>
            <a:off x="638000" y="3015975"/>
            <a:ext cx="1110600" cy="659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txBox="1"/>
          <p:nvPr/>
        </p:nvSpPr>
        <p:spPr>
          <a:xfrm>
            <a:off x="1995425" y="2926100"/>
            <a:ext cx="5865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400" b="1"/>
              <a:t>Remains one of the easiest protocol to use and understand</a:t>
            </a:r>
            <a:endParaRPr sz="24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2"/>
          <p:cNvSpPr txBox="1"/>
          <p:nvPr/>
        </p:nvSpPr>
        <p:spPr>
          <a:xfrm>
            <a:off x="2676850" y="98100"/>
            <a:ext cx="35316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Bibliography</a:t>
            </a:r>
            <a:endParaRPr sz="1900" b="1">
              <a:latin typeface="Bree Serif"/>
              <a:ea typeface="Bree Serif"/>
              <a:cs typeface="Bree Serif"/>
              <a:sym typeface="Bree Serif"/>
            </a:endParaRPr>
          </a:p>
        </p:txBody>
      </p:sp>
      <p:sp>
        <p:nvSpPr>
          <p:cNvPr id="480" name="Google Shape;480;p42"/>
          <p:cNvSpPr txBox="1"/>
          <p:nvPr/>
        </p:nvSpPr>
        <p:spPr>
          <a:xfrm>
            <a:off x="402300" y="575100"/>
            <a:ext cx="8339400" cy="4772400"/>
          </a:xfrm>
          <a:prstGeom prst="rect">
            <a:avLst/>
          </a:prstGeom>
          <a:noFill/>
          <a:ln>
            <a:noFill/>
          </a:ln>
        </p:spPr>
        <p:txBody>
          <a:bodyPr spcFirstLastPara="1" wrap="square" lIns="91425" tIns="91425" rIns="91425" bIns="91425" anchor="t" anchorCtr="0">
            <a:spAutoFit/>
          </a:bodyPr>
          <a:lstStyle/>
          <a:p>
            <a:pPr marL="457200" lvl="0" indent="-304800" algn="just" rtl="0">
              <a:lnSpc>
                <a:spcPct val="150000"/>
              </a:lnSpc>
              <a:spcBef>
                <a:spcPts val="0"/>
              </a:spcBef>
              <a:spcAft>
                <a:spcPts val="0"/>
              </a:spcAft>
              <a:buClr>
                <a:schemeClr val="dk1"/>
              </a:buClr>
              <a:buSzPts val="1200"/>
              <a:buFont typeface="Bree Serif"/>
              <a:buAutoNum type="arabicPeriod"/>
            </a:pPr>
            <a:r>
              <a:rPr lang="fr" sz="1200">
                <a:solidFill>
                  <a:schemeClr val="dk1"/>
                </a:solidFill>
                <a:latin typeface="Bree Serif"/>
                <a:ea typeface="Bree Serif"/>
                <a:cs typeface="Bree Serif"/>
                <a:sym typeface="Bree Serif"/>
              </a:rPr>
              <a:t>Oller, Joaquim, Carla Gomez, et Joseph Paradells. « Overview and Evaluation of Bluetooth Low Energy: An Emerging Low-Power Wireless Technology », 26 June 2012. </a:t>
            </a:r>
            <a:endParaRPr sz="1200">
              <a:solidFill>
                <a:schemeClr val="dk1"/>
              </a:solidFill>
              <a:latin typeface="Bree Serif"/>
              <a:ea typeface="Bree Serif"/>
              <a:cs typeface="Bree Serif"/>
              <a:sym typeface="Bree Serif"/>
            </a:endParaRPr>
          </a:p>
          <a:p>
            <a:pPr marL="457200" lvl="0" indent="-304800" algn="just" rtl="0">
              <a:lnSpc>
                <a:spcPct val="150000"/>
              </a:lnSpc>
              <a:spcBef>
                <a:spcPts val="0"/>
              </a:spcBef>
              <a:spcAft>
                <a:spcPts val="0"/>
              </a:spcAft>
              <a:buClr>
                <a:schemeClr val="dk1"/>
              </a:buClr>
              <a:buSzPts val="1200"/>
              <a:buFont typeface="Bree Serif"/>
              <a:buAutoNum type="arabicPeriod"/>
            </a:pPr>
            <a:r>
              <a:rPr lang="fr" sz="1200">
                <a:solidFill>
                  <a:schemeClr val="dk1"/>
                </a:solidFill>
                <a:latin typeface="Bree Serif"/>
                <a:ea typeface="Bree Serif"/>
                <a:cs typeface="Bree Serif"/>
                <a:sym typeface="Bree Serif"/>
              </a:rPr>
              <a:t> Tosi, Jacopo, Fabrizio Taffoni, Marco Santacatterina, Roberto Sannino, et Domenico Formica. « Performance Evaluation of Bluetooth Low Energy: A Systematic Review ». </a:t>
            </a:r>
            <a:r>
              <a:rPr lang="fr" sz="1200" i="1">
                <a:solidFill>
                  <a:schemeClr val="dk1"/>
                </a:solidFill>
                <a:latin typeface="Bree Serif"/>
                <a:ea typeface="Bree Serif"/>
                <a:cs typeface="Bree Serif"/>
                <a:sym typeface="Bree Serif"/>
              </a:rPr>
              <a:t>Sensors</a:t>
            </a:r>
            <a:r>
              <a:rPr lang="fr" sz="1200">
                <a:solidFill>
                  <a:schemeClr val="dk1"/>
                </a:solidFill>
                <a:latin typeface="Bree Serif"/>
                <a:ea typeface="Bree Serif"/>
                <a:cs typeface="Bree Serif"/>
                <a:sym typeface="Bree Serif"/>
              </a:rPr>
              <a:t>, 13 december 2017.</a:t>
            </a:r>
            <a:endParaRPr sz="1200">
              <a:solidFill>
                <a:schemeClr val="dk1"/>
              </a:solidFill>
              <a:latin typeface="Bree Serif"/>
              <a:ea typeface="Bree Serif"/>
              <a:cs typeface="Bree Serif"/>
              <a:sym typeface="Bree Serif"/>
            </a:endParaRPr>
          </a:p>
          <a:p>
            <a:pPr marL="457200" lvl="0" indent="-304800" algn="just" rtl="0">
              <a:lnSpc>
                <a:spcPct val="150000"/>
              </a:lnSpc>
              <a:spcBef>
                <a:spcPts val="0"/>
              </a:spcBef>
              <a:spcAft>
                <a:spcPts val="0"/>
              </a:spcAft>
              <a:buClr>
                <a:schemeClr val="dk1"/>
              </a:buClr>
              <a:buSzPts val="1200"/>
              <a:buFont typeface="Bree Serif"/>
              <a:buAutoNum type="arabicPeriod"/>
            </a:pPr>
            <a:r>
              <a:rPr lang="fr" sz="1200">
                <a:solidFill>
                  <a:schemeClr val="dk1"/>
                </a:solidFill>
                <a:latin typeface="Bree Serif"/>
                <a:ea typeface="Bree Serif"/>
                <a:cs typeface="Bree Serif"/>
                <a:sym typeface="Bree Serif"/>
              </a:rPr>
              <a:t>Katsandres, Jim. « Bluetooth Low Energy – It Starts with Advertising ». Bluetooth.com. </a:t>
            </a:r>
            <a:r>
              <a:rPr lang="fr" sz="1200" i="1">
                <a:solidFill>
                  <a:schemeClr val="dk1"/>
                </a:solidFill>
                <a:latin typeface="Bree Serif"/>
                <a:ea typeface="Bree Serif"/>
                <a:cs typeface="Bree Serif"/>
                <a:sym typeface="Bree Serif"/>
              </a:rPr>
              <a:t>Bluetooth Blog</a:t>
            </a:r>
            <a:r>
              <a:rPr lang="fr" sz="1200">
                <a:solidFill>
                  <a:schemeClr val="dk1"/>
                </a:solidFill>
                <a:latin typeface="Bree Serif"/>
                <a:ea typeface="Bree Serif"/>
                <a:cs typeface="Bree Serif"/>
                <a:sym typeface="Bree Serif"/>
              </a:rPr>
              <a:t> (blog), 15 february 2017.</a:t>
            </a:r>
            <a:r>
              <a:rPr lang="fr" sz="1200">
                <a:solidFill>
                  <a:schemeClr val="dk1"/>
                </a:solidFill>
                <a:uFill>
                  <a:noFill/>
                </a:uFill>
                <a:latin typeface="Bree Serif"/>
                <a:ea typeface="Bree Serif"/>
                <a:cs typeface="Bree Serif"/>
                <a:sym typeface="Bree Serif"/>
                <a:hlinkClick r:id="rId3">
                  <a:extLst>
                    <a:ext uri="{A12FA001-AC4F-418D-AE19-62706E023703}">
                      <ahyp:hlinkClr xmlns:ahyp="http://schemas.microsoft.com/office/drawing/2018/hyperlinkcolor" val="tx"/>
                    </a:ext>
                  </a:extLst>
                </a:hlinkClick>
              </a:rPr>
              <a:t> </a:t>
            </a:r>
            <a:r>
              <a:rPr lang="fr" sz="1200" u="sng">
                <a:solidFill>
                  <a:srgbClr val="1155CC"/>
                </a:solidFill>
                <a:latin typeface="Bree Serif"/>
                <a:ea typeface="Bree Serif"/>
                <a:cs typeface="Bree Serif"/>
                <a:sym typeface="Bree Serif"/>
                <a:hlinkClick r:id="rId3">
                  <a:extLst>
                    <a:ext uri="{A12FA001-AC4F-418D-AE19-62706E023703}">
                      <ahyp:hlinkClr xmlns:ahyp="http://schemas.microsoft.com/office/drawing/2018/hyperlinkcolor" val="tx"/>
                    </a:ext>
                  </a:extLst>
                </a:hlinkClick>
              </a:rPr>
              <a:t>https://www.bluetooth.com/blog/bluetooth-low-energy-it-starts-with-advertising/</a:t>
            </a:r>
            <a:r>
              <a:rPr lang="fr" sz="1200">
                <a:solidFill>
                  <a:schemeClr val="dk1"/>
                </a:solidFill>
                <a:latin typeface="Bree Serif"/>
                <a:ea typeface="Bree Serif"/>
                <a:cs typeface="Bree Serif"/>
                <a:sym typeface="Bree Serif"/>
              </a:rPr>
              <a:t>.</a:t>
            </a:r>
            <a:endParaRPr sz="1200">
              <a:solidFill>
                <a:schemeClr val="dk1"/>
              </a:solidFill>
              <a:latin typeface="Bree Serif"/>
              <a:ea typeface="Bree Serif"/>
              <a:cs typeface="Bree Serif"/>
              <a:sym typeface="Bree Serif"/>
            </a:endParaRPr>
          </a:p>
          <a:p>
            <a:pPr marL="457200" lvl="0" indent="-304800" algn="just" rtl="0">
              <a:lnSpc>
                <a:spcPct val="150000"/>
              </a:lnSpc>
              <a:spcBef>
                <a:spcPts val="0"/>
              </a:spcBef>
              <a:spcAft>
                <a:spcPts val="0"/>
              </a:spcAft>
              <a:buClr>
                <a:schemeClr val="dk1"/>
              </a:buClr>
              <a:buSzPts val="1200"/>
              <a:buFont typeface="Bree Serif"/>
              <a:buAutoNum type="arabicPeriod"/>
            </a:pPr>
            <a:r>
              <a:rPr lang="fr" sz="1200">
                <a:solidFill>
                  <a:schemeClr val="dk1"/>
                </a:solidFill>
                <a:latin typeface="Bree Serif"/>
                <a:ea typeface="Bree Serif"/>
                <a:cs typeface="Bree Serif"/>
                <a:sym typeface="Bree Serif"/>
              </a:rPr>
              <a:t>Horbenko, Yuliia. « How Secure Is the BLE Communication Standard? » Lembergsolutions.com, 4 march 2019.</a:t>
            </a:r>
            <a:r>
              <a:rPr lang="fr" sz="1200">
                <a:solidFill>
                  <a:schemeClr val="dk1"/>
                </a:solidFill>
                <a:uFill>
                  <a:noFill/>
                </a:uFill>
                <a:latin typeface="Bree Serif"/>
                <a:ea typeface="Bree Serif"/>
                <a:cs typeface="Bree Serif"/>
                <a:sym typeface="Bree Serif"/>
                <a:hlinkClick r:id="rId4">
                  <a:extLst>
                    <a:ext uri="{A12FA001-AC4F-418D-AE19-62706E023703}">
                      <ahyp:hlinkClr xmlns:ahyp="http://schemas.microsoft.com/office/drawing/2018/hyperlinkcolor" val="tx"/>
                    </a:ext>
                  </a:extLst>
                </a:hlinkClick>
              </a:rPr>
              <a:t> </a:t>
            </a:r>
            <a:r>
              <a:rPr lang="fr" sz="1200" u="sng">
                <a:solidFill>
                  <a:srgbClr val="1155CC"/>
                </a:solidFill>
                <a:latin typeface="Bree Serif"/>
                <a:ea typeface="Bree Serif"/>
                <a:cs typeface="Bree Serif"/>
                <a:sym typeface="Bree Serif"/>
                <a:hlinkClick r:id="rId4">
                  <a:extLst>
                    <a:ext uri="{A12FA001-AC4F-418D-AE19-62706E023703}">
                      <ahyp:hlinkClr xmlns:ahyp="http://schemas.microsoft.com/office/drawing/2018/hyperlinkcolor" val="tx"/>
                    </a:ext>
                  </a:extLst>
                </a:hlinkClick>
              </a:rPr>
              <a:t>https://lembergsolutions.com/blog/how-secure-ble-communication-standard</a:t>
            </a:r>
            <a:r>
              <a:rPr lang="fr" sz="1200">
                <a:solidFill>
                  <a:schemeClr val="dk1"/>
                </a:solidFill>
                <a:latin typeface="Bree Serif"/>
                <a:ea typeface="Bree Serif"/>
                <a:cs typeface="Bree Serif"/>
                <a:sym typeface="Bree Serif"/>
              </a:rPr>
              <a:t>.</a:t>
            </a:r>
            <a:endParaRPr sz="1200">
              <a:solidFill>
                <a:schemeClr val="dk1"/>
              </a:solidFill>
              <a:latin typeface="Bree Serif"/>
              <a:ea typeface="Bree Serif"/>
              <a:cs typeface="Bree Serif"/>
              <a:sym typeface="Bree Serif"/>
            </a:endParaRPr>
          </a:p>
          <a:p>
            <a:pPr marL="457200" lvl="0" indent="-304800" algn="just" rtl="0">
              <a:lnSpc>
                <a:spcPct val="150000"/>
              </a:lnSpc>
              <a:spcBef>
                <a:spcPts val="0"/>
              </a:spcBef>
              <a:spcAft>
                <a:spcPts val="0"/>
              </a:spcAft>
              <a:buClr>
                <a:schemeClr val="dk1"/>
              </a:buClr>
              <a:buSzPts val="1200"/>
              <a:buFont typeface="Bree Serif"/>
              <a:buAutoNum type="arabicPeriod"/>
            </a:pPr>
            <a:r>
              <a:rPr lang="fr" sz="1200">
                <a:solidFill>
                  <a:schemeClr val="dk1"/>
                </a:solidFill>
                <a:latin typeface="Bree Serif"/>
                <a:ea typeface="Bree Serif"/>
                <a:cs typeface="Bree Serif"/>
                <a:sym typeface="Bree Serif"/>
              </a:rPr>
              <a:t>SILICON LABS. « UG103.14: Bluetooth® LE Fundamentals ». s. d.</a:t>
            </a:r>
            <a:r>
              <a:rPr lang="fr" sz="1200">
                <a:solidFill>
                  <a:schemeClr val="dk1"/>
                </a:solidFill>
                <a:uFill>
                  <a:noFill/>
                </a:uFill>
                <a:latin typeface="Bree Serif"/>
                <a:ea typeface="Bree Serif"/>
                <a:cs typeface="Bree Serif"/>
                <a:sym typeface="Bree Serif"/>
                <a:hlinkClick r:id="rId5">
                  <a:extLst>
                    <a:ext uri="{A12FA001-AC4F-418D-AE19-62706E023703}">
                      <ahyp:hlinkClr xmlns:ahyp="http://schemas.microsoft.com/office/drawing/2018/hyperlinkcolor" val="tx"/>
                    </a:ext>
                  </a:extLst>
                </a:hlinkClick>
              </a:rPr>
              <a:t> </a:t>
            </a:r>
            <a:r>
              <a:rPr lang="fr" sz="1200" u="sng">
                <a:solidFill>
                  <a:srgbClr val="1155CC"/>
                </a:solidFill>
                <a:latin typeface="Bree Serif"/>
                <a:ea typeface="Bree Serif"/>
                <a:cs typeface="Bree Serif"/>
                <a:sym typeface="Bree Serif"/>
                <a:hlinkClick r:id="rId5">
                  <a:extLst>
                    <a:ext uri="{A12FA001-AC4F-418D-AE19-62706E023703}">
                      <ahyp:hlinkClr xmlns:ahyp="http://schemas.microsoft.com/office/drawing/2018/hyperlinkcolor" val="tx"/>
                    </a:ext>
                  </a:extLst>
                </a:hlinkClick>
              </a:rPr>
              <a:t>https://www.silabs.com/documents/public/user-guides/ug103-14-fundamentals-ble.pdf</a:t>
            </a:r>
            <a:r>
              <a:rPr lang="fr" sz="1200">
                <a:solidFill>
                  <a:schemeClr val="dk1"/>
                </a:solidFill>
                <a:latin typeface="Bree Serif"/>
                <a:ea typeface="Bree Serif"/>
                <a:cs typeface="Bree Serif"/>
                <a:sym typeface="Bree Serif"/>
              </a:rPr>
              <a:t>.</a:t>
            </a:r>
            <a:endParaRPr sz="1200">
              <a:solidFill>
                <a:schemeClr val="dk1"/>
              </a:solidFill>
              <a:latin typeface="Bree Serif"/>
              <a:ea typeface="Bree Serif"/>
              <a:cs typeface="Bree Serif"/>
              <a:sym typeface="Bree Serif"/>
            </a:endParaRPr>
          </a:p>
          <a:p>
            <a:pPr marL="457200" lvl="0" indent="-304800" algn="just" rtl="0">
              <a:lnSpc>
                <a:spcPct val="150000"/>
              </a:lnSpc>
              <a:spcBef>
                <a:spcPts val="0"/>
              </a:spcBef>
              <a:spcAft>
                <a:spcPts val="0"/>
              </a:spcAft>
              <a:buClr>
                <a:schemeClr val="dk1"/>
              </a:buClr>
              <a:buSzPts val="1200"/>
              <a:buFont typeface="Bree Serif"/>
              <a:buAutoNum type="arabicPeriod"/>
            </a:pPr>
            <a:r>
              <a:rPr lang="fr" sz="1200">
                <a:solidFill>
                  <a:schemeClr val="dk1"/>
                </a:solidFill>
                <a:latin typeface="Bree Serif"/>
                <a:ea typeface="Bree Serif"/>
                <a:cs typeface="Bree Serif"/>
                <a:sym typeface="Bree Serif"/>
              </a:rPr>
              <a:t>Oudji, Salma (PhD). « Analyse de la robustesse et des améliorations potentielles du protocole RadioFréquences Sub-GHz KNX utilisé pour l’IoT domotique ». Université de Limoges, December 2016.</a:t>
            </a:r>
            <a:endParaRPr sz="1200">
              <a:solidFill>
                <a:schemeClr val="dk1"/>
              </a:solidFill>
              <a:latin typeface="Bree Serif"/>
              <a:ea typeface="Bree Serif"/>
              <a:cs typeface="Bree Serif"/>
              <a:sym typeface="Bree Serif"/>
            </a:endParaRPr>
          </a:p>
          <a:p>
            <a:pPr marL="457200" lvl="0" indent="-304800" algn="just" rtl="0">
              <a:lnSpc>
                <a:spcPct val="150000"/>
              </a:lnSpc>
              <a:spcBef>
                <a:spcPts val="0"/>
              </a:spcBef>
              <a:spcAft>
                <a:spcPts val="0"/>
              </a:spcAft>
              <a:buClr>
                <a:schemeClr val="dk1"/>
              </a:buClr>
              <a:buSzPts val="1200"/>
              <a:buFont typeface="Bree Serif"/>
              <a:buAutoNum type="arabicPeriod"/>
            </a:pPr>
            <a:r>
              <a:rPr lang="fr" sz="1200">
                <a:solidFill>
                  <a:schemeClr val="dk1"/>
                </a:solidFill>
                <a:latin typeface="Bree Serif"/>
                <a:ea typeface="Bree Serif"/>
                <a:cs typeface="Bree Serif"/>
                <a:sym typeface="Bree Serif"/>
              </a:rPr>
              <a:t>Microchip. « Bluetooth® Low Energy ». Developer Help, 2021.</a:t>
            </a:r>
            <a:r>
              <a:rPr lang="fr" sz="1200">
                <a:solidFill>
                  <a:schemeClr val="dk1"/>
                </a:solidFill>
                <a:uFill>
                  <a:noFill/>
                </a:uFill>
                <a:latin typeface="Bree Serif"/>
                <a:ea typeface="Bree Serif"/>
                <a:cs typeface="Bree Serif"/>
                <a:sym typeface="Bree Serif"/>
                <a:hlinkClick r:id="rId6">
                  <a:extLst>
                    <a:ext uri="{A12FA001-AC4F-418D-AE19-62706E023703}">
                      <ahyp:hlinkClr xmlns:ahyp="http://schemas.microsoft.com/office/drawing/2018/hyperlinkcolor" val="tx"/>
                    </a:ext>
                  </a:extLst>
                </a:hlinkClick>
              </a:rPr>
              <a:t> </a:t>
            </a:r>
            <a:r>
              <a:rPr lang="fr" sz="1200" u="sng">
                <a:solidFill>
                  <a:srgbClr val="1155CC"/>
                </a:solidFill>
                <a:latin typeface="Bree Serif"/>
                <a:ea typeface="Bree Serif"/>
                <a:cs typeface="Bree Serif"/>
                <a:sym typeface="Bree Serif"/>
                <a:hlinkClick r:id="rId6">
                  <a:extLst>
                    <a:ext uri="{A12FA001-AC4F-418D-AE19-62706E023703}">
                      <ahyp:hlinkClr xmlns:ahyp="http://schemas.microsoft.com/office/drawing/2018/hyperlinkcolor" val="tx"/>
                    </a:ext>
                  </a:extLst>
                </a:hlinkClick>
              </a:rPr>
              <a:t>https://microchipdeveloper.com/wireless:ble-phy-layer</a:t>
            </a:r>
            <a:r>
              <a:rPr lang="fr" sz="1200">
                <a:solidFill>
                  <a:schemeClr val="dk1"/>
                </a:solidFill>
                <a:latin typeface="Bree Serif"/>
                <a:ea typeface="Bree Serif"/>
                <a:cs typeface="Bree Serif"/>
                <a:sym typeface="Bree Serif"/>
              </a:rPr>
              <a:t>.</a:t>
            </a:r>
            <a:endParaRPr sz="1200">
              <a:solidFill>
                <a:schemeClr val="dk1"/>
              </a:solidFill>
              <a:latin typeface="Bree Serif"/>
              <a:ea typeface="Bree Serif"/>
              <a:cs typeface="Bree Serif"/>
              <a:sym typeface="Bree Serif"/>
            </a:endParaRPr>
          </a:p>
          <a:p>
            <a:pPr marL="457200" lvl="0" indent="-304800" algn="just" rtl="0">
              <a:lnSpc>
                <a:spcPct val="135000"/>
              </a:lnSpc>
              <a:spcBef>
                <a:spcPts val="0"/>
              </a:spcBef>
              <a:spcAft>
                <a:spcPts val="0"/>
              </a:spcAft>
              <a:buClr>
                <a:schemeClr val="dk1"/>
              </a:buClr>
              <a:buSzPts val="1200"/>
              <a:buFont typeface="Bree Serif"/>
              <a:buAutoNum type="arabicPeriod"/>
            </a:pPr>
            <a:r>
              <a:rPr lang="fr" sz="1100">
                <a:solidFill>
                  <a:schemeClr val="dk1"/>
                </a:solidFill>
                <a:latin typeface="Bree Serif"/>
                <a:ea typeface="Bree Serif"/>
                <a:cs typeface="Bree Serif"/>
                <a:sym typeface="Bree Serif"/>
              </a:rPr>
              <a:t>Afaneh, Mohammad. « A Deep Dive into BLE Packets and Events ». </a:t>
            </a:r>
            <a:r>
              <a:rPr lang="fr" sz="1100" i="1">
                <a:solidFill>
                  <a:schemeClr val="dk1"/>
                </a:solidFill>
                <a:latin typeface="Bree Serif"/>
                <a:ea typeface="Bree Serif"/>
                <a:cs typeface="Bree Serif"/>
                <a:sym typeface="Bree Serif"/>
              </a:rPr>
              <a:t>BLE Technology, Tools</a:t>
            </a:r>
            <a:r>
              <a:rPr lang="fr" sz="1100">
                <a:solidFill>
                  <a:schemeClr val="dk1"/>
                </a:solidFill>
                <a:latin typeface="Bree Serif"/>
                <a:ea typeface="Bree Serif"/>
                <a:cs typeface="Bree Serif"/>
                <a:sym typeface="Bree Serif"/>
              </a:rPr>
              <a:t> (blog), avril 2020.</a:t>
            </a:r>
            <a:r>
              <a:rPr lang="fr" sz="1100">
                <a:solidFill>
                  <a:schemeClr val="dk1"/>
                </a:solidFill>
                <a:uFill>
                  <a:noFill/>
                </a:uFill>
                <a:latin typeface="Bree Serif"/>
                <a:ea typeface="Bree Serif"/>
                <a:cs typeface="Bree Serif"/>
                <a:sym typeface="Bree Serif"/>
                <a:hlinkClick r:id="rId7">
                  <a:extLst>
                    <a:ext uri="{A12FA001-AC4F-418D-AE19-62706E023703}">
                      <ahyp:hlinkClr xmlns:ahyp="http://schemas.microsoft.com/office/drawing/2018/hyperlinkcolor" val="tx"/>
                    </a:ext>
                  </a:extLst>
                </a:hlinkClick>
              </a:rPr>
              <a:t> </a:t>
            </a:r>
            <a:r>
              <a:rPr lang="fr" sz="1100" u="sng">
                <a:solidFill>
                  <a:srgbClr val="1155CC"/>
                </a:solidFill>
                <a:latin typeface="Bree Serif"/>
                <a:ea typeface="Bree Serif"/>
                <a:cs typeface="Bree Serif"/>
                <a:sym typeface="Bree Serif"/>
                <a:hlinkClick r:id="rId7">
                  <a:extLst>
                    <a:ext uri="{A12FA001-AC4F-418D-AE19-62706E023703}">
                      <ahyp:hlinkClr xmlns:ahyp="http://schemas.microsoft.com/office/drawing/2018/hyperlinkcolor" val="tx"/>
                    </a:ext>
                  </a:extLst>
                </a:hlinkClick>
              </a:rPr>
              <a:t>https://www.novelbits.io/deep-dive-ble-packets-events/</a:t>
            </a:r>
            <a:r>
              <a:rPr lang="fr" sz="1100">
                <a:solidFill>
                  <a:schemeClr val="dk1"/>
                </a:solidFill>
                <a:latin typeface="Bree Serif"/>
                <a:ea typeface="Bree Serif"/>
                <a:cs typeface="Bree Serif"/>
                <a:sym typeface="Bree Serif"/>
              </a:rPr>
              <a:t>.</a:t>
            </a:r>
            <a:endParaRPr sz="1200">
              <a:solidFill>
                <a:schemeClr val="dk1"/>
              </a:solidFill>
              <a:latin typeface="Bree Serif"/>
              <a:ea typeface="Bree Serif"/>
              <a:cs typeface="Bree Serif"/>
              <a:sym typeface="Bree Serif"/>
            </a:endParaRPr>
          </a:p>
          <a:p>
            <a:pPr marL="914400" lvl="0" indent="0" algn="just" rtl="0">
              <a:lnSpc>
                <a:spcPct val="115000"/>
              </a:lnSpc>
              <a:spcBef>
                <a:spcPts val="0"/>
              </a:spcBef>
              <a:spcAft>
                <a:spcPts val="0"/>
              </a:spcAft>
              <a:buNone/>
            </a:pPr>
            <a:endParaRPr sz="1500" b="1">
              <a:solidFill>
                <a:schemeClr val="dk1"/>
              </a:solidFill>
              <a:latin typeface="Bree Serif"/>
              <a:ea typeface="Bree Serif"/>
              <a:cs typeface="Bree Serif"/>
              <a:sym typeface="Bree Serif"/>
            </a:endParaRPr>
          </a:p>
        </p:txBody>
      </p:sp>
      <p:sp>
        <p:nvSpPr>
          <p:cNvPr id="481" name="Google Shape;48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pic>
        <p:nvPicPr>
          <p:cNvPr id="486" name="Google Shape;486;p43"/>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487" name="Google Shape;487;p43"/>
          <p:cNvSpPr txBox="1"/>
          <p:nvPr/>
        </p:nvSpPr>
        <p:spPr>
          <a:xfrm>
            <a:off x="2806200" y="2333250"/>
            <a:ext cx="3531600" cy="4770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1900" b="1">
                <a:latin typeface="Bree Serif"/>
                <a:ea typeface="Bree Serif"/>
                <a:cs typeface="Bree Serif"/>
                <a:sym typeface="Bree Serif"/>
              </a:rPr>
              <a:t>Thank you for your attention</a:t>
            </a:r>
            <a:endParaRPr sz="1900" b="1">
              <a:latin typeface="Bree Serif"/>
              <a:ea typeface="Bree Serif"/>
              <a:cs typeface="Bree Serif"/>
              <a:sym typeface="Bree Serif"/>
            </a:endParaRPr>
          </a:p>
        </p:txBody>
      </p:sp>
      <p:sp>
        <p:nvSpPr>
          <p:cNvPr id="488" name="Google Shape;48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p:nvPr/>
        </p:nvSpPr>
        <p:spPr>
          <a:xfrm>
            <a:off x="3262450" y="132750"/>
            <a:ext cx="3439500" cy="507900"/>
          </a:xfrm>
          <a:prstGeom prst="rect">
            <a:avLst/>
          </a:prstGeom>
          <a:solidFill>
            <a:srgbClr val="CCCCCC"/>
          </a:solidFill>
          <a:ln w="19050" cap="flat" cmpd="sng">
            <a:solidFill>
              <a:srgbClr val="000000"/>
            </a:solidFill>
            <a:prstDash val="solid"/>
            <a:round/>
            <a:headEnd type="none" w="sm" len="sm"/>
            <a:tailEnd type="none" w="sm" len="sm"/>
          </a:ln>
          <a:effectLst>
            <a:reflection stA="13000" endPos="60000" dist="38100" dir="5400000" fadeDir="5400012" sy="-100000" algn="bl" rotWithShape="0"/>
          </a:effectLst>
        </p:spPr>
        <p:txBody>
          <a:bodyPr spcFirstLastPara="1" wrap="square" lIns="91425" tIns="91425" rIns="91425" bIns="91425" anchor="t" anchorCtr="0">
            <a:spAutoFit/>
          </a:bodyPr>
          <a:lstStyle/>
          <a:p>
            <a:pPr marL="0" lvl="0" indent="0" algn="ctr" rtl="0">
              <a:spcBef>
                <a:spcPts val="0"/>
              </a:spcBef>
              <a:spcAft>
                <a:spcPts val="0"/>
              </a:spcAft>
              <a:buNone/>
            </a:pPr>
            <a:r>
              <a:rPr lang="fr" sz="2100" b="1"/>
              <a:t>General Concepts</a:t>
            </a:r>
            <a:endParaRPr sz="2100" b="1"/>
          </a:p>
        </p:txBody>
      </p:sp>
      <p:pic>
        <p:nvPicPr>
          <p:cNvPr id="75" name="Google Shape;75;p15"/>
          <p:cNvPicPr preferRelativeResize="0"/>
          <p:nvPr/>
        </p:nvPicPr>
        <p:blipFill>
          <a:blip r:embed="rId3">
            <a:alphaModFix/>
          </a:blip>
          <a:stretch>
            <a:fillRect/>
          </a:stretch>
        </p:blipFill>
        <p:spPr>
          <a:xfrm>
            <a:off x="94638" y="4634024"/>
            <a:ext cx="2332975" cy="430576"/>
          </a:xfrm>
          <a:prstGeom prst="rect">
            <a:avLst/>
          </a:prstGeom>
          <a:noFill/>
          <a:ln>
            <a:noFill/>
          </a:ln>
        </p:spPr>
      </p:pic>
      <p:pic>
        <p:nvPicPr>
          <p:cNvPr id="76" name="Google Shape;76;p15"/>
          <p:cNvPicPr preferRelativeResize="0"/>
          <p:nvPr/>
        </p:nvPicPr>
        <p:blipFill>
          <a:blip r:embed="rId4">
            <a:alphaModFix/>
          </a:blip>
          <a:stretch>
            <a:fillRect/>
          </a:stretch>
        </p:blipFill>
        <p:spPr>
          <a:xfrm>
            <a:off x="767050" y="748175"/>
            <a:ext cx="1457225" cy="2058600"/>
          </a:xfrm>
          <a:prstGeom prst="rect">
            <a:avLst/>
          </a:prstGeom>
          <a:noFill/>
          <a:ln>
            <a:noFill/>
          </a:ln>
        </p:spPr>
      </p:pic>
      <p:pic>
        <p:nvPicPr>
          <p:cNvPr id="77" name="Google Shape;77;p15"/>
          <p:cNvPicPr preferRelativeResize="0"/>
          <p:nvPr/>
        </p:nvPicPr>
        <p:blipFill>
          <a:blip r:embed="rId5">
            <a:alphaModFix/>
          </a:blip>
          <a:stretch>
            <a:fillRect/>
          </a:stretch>
        </p:blipFill>
        <p:spPr>
          <a:xfrm>
            <a:off x="6854350" y="891100"/>
            <a:ext cx="1610875" cy="1610875"/>
          </a:xfrm>
          <a:prstGeom prst="rect">
            <a:avLst/>
          </a:prstGeom>
          <a:noFill/>
          <a:ln>
            <a:noFill/>
          </a:ln>
        </p:spPr>
      </p:pic>
      <p:pic>
        <p:nvPicPr>
          <p:cNvPr id="78" name="Google Shape;78;p15"/>
          <p:cNvPicPr preferRelativeResize="0"/>
          <p:nvPr/>
        </p:nvPicPr>
        <p:blipFill>
          <a:blip r:embed="rId6">
            <a:alphaModFix/>
          </a:blip>
          <a:stretch>
            <a:fillRect/>
          </a:stretch>
        </p:blipFill>
        <p:spPr>
          <a:xfrm>
            <a:off x="3532275" y="1628025"/>
            <a:ext cx="2175276" cy="931500"/>
          </a:xfrm>
          <a:prstGeom prst="rect">
            <a:avLst/>
          </a:prstGeom>
          <a:noFill/>
          <a:ln>
            <a:noFill/>
          </a:ln>
        </p:spPr>
      </p:pic>
      <p:sp>
        <p:nvSpPr>
          <p:cNvPr id="79" name="Google Shape;79;p15"/>
          <p:cNvSpPr txBox="1"/>
          <p:nvPr/>
        </p:nvSpPr>
        <p:spPr>
          <a:xfrm>
            <a:off x="3262450" y="132750"/>
            <a:ext cx="34395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t>General Concepts</a:t>
            </a:r>
            <a:endParaRPr sz="2100" b="1"/>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3</a:t>
            </a:fld>
            <a:endParaRPr/>
          </a:p>
        </p:txBody>
      </p:sp>
      <p:sp>
        <p:nvSpPr>
          <p:cNvPr id="81" name="Google Shape;81;p15"/>
          <p:cNvSpPr txBox="1"/>
          <p:nvPr/>
        </p:nvSpPr>
        <p:spPr>
          <a:xfrm>
            <a:off x="826038" y="2961525"/>
            <a:ext cx="5331600" cy="12705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Bree Serif"/>
              <a:buChar char="-"/>
            </a:pPr>
            <a:r>
              <a:rPr lang="fr" sz="1700" b="1">
                <a:latin typeface="Bree Serif"/>
                <a:ea typeface="Bree Serif"/>
                <a:cs typeface="Bree Serif"/>
                <a:sym typeface="Bree Serif"/>
              </a:rPr>
              <a:t>Smart Bluetooth</a:t>
            </a:r>
            <a:endParaRPr sz="1700" b="1">
              <a:latin typeface="Bree Serif"/>
              <a:ea typeface="Bree Serif"/>
              <a:cs typeface="Bree Serif"/>
              <a:sym typeface="Bree Serif"/>
            </a:endParaRPr>
          </a:p>
          <a:p>
            <a:pPr marL="457200" lvl="0" indent="-336550" algn="l" rtl="0">
              <a:spcBef>
                <a:spcPts val="0"/>
              </a:spcBef>
              <a:spcAft>
                <a:spcPts val="0"/>
              </a:spcAft>
              <a:buSzPts val="1700"/>
              <a:buFont typeface="Bree Serif"/>
              <a:buChar char="-"/>
            </a:pPr>
            <a:r>
              <a:rPr lang="fr" sz="1700" b="1">
                <a:latin typeface="Bree Serif"/>
                <a:ea typeface="Bree Serif"/>
                <a:cs typeface="Bree Serif"/>
                <a:sym typeface="Bree Serif"/>
              </a:rPr>
              <a:t>4th version of Bluetooth</a:t>
            </a:r>
            <a:endParaRPr sz="1700" b="1">
              <a:latin typeface="Bree Serif"/>
              <a:ea typeface="Bree Serif"/>
              <a:cs typeface="Bree Serif"/>
              <a:sym typeface="Bree Serif"/>
            </a:endParaRPr>
          </a:p>
          <a:p>
            <a:pPr marL="457200" lvl="0" indent="-336550" algn="just" rtl="0">
              <a:lnSpc>
                <a:spcPct val="115000"/>
              </a:lnSpc>
              <a:spcBef>
                <a:spcPts val="0"/>
              </a:spcBef>
              <a:spcAft>
                <a:spcPts val="0"/>
              </a:spcAft>
              <a:buSzPts val="1700"/>
              <a:buFont typeface="Bree Serif"/>
              <a:buChar char="-"/>
            </a:pPr>
            <a:r>
              <a:rPr lang="fr" sz="1700" b="1">
                <a:latin typeface="Bree Serif"/>
                <a:ea typeface="Bree Serif"/>
                <a:cs typeface="Bree Serif"/>
                <a:sym typeface="Bree Serif"/>
              </a:rPr>
              <a:t>BLE stands out from Bluetooth due to its low energy consumption</a:t>
            </a:r>
            <a:endParaRPr sz="1700" b="1">
              <a:latin typeface="Bree Serif"/>
              <a:ea typeface="Bree Serif"/>
              <a:cs typeface="Bree Serif"/>
              <a:sym typeface="Bree Serif"/>
            </a:endParaRPr>
          </a:p>
        </p:txBody>
      </p:sp>
      <p:sp>
        <p:nvSpPr>
          <p:cNvPr id="82" name="Google Shape;82;p15"/>
          <p:cNvSpPr txBox="1"/>
          <p:nvPr/>
        </p:nvSpPr>
        <p:spPr>
          <a:xfrm>
            <a:off x="2761188" y="949041"/>
            <a:ext cx="371745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i="1" dirty="0">
                <a:solidFill>
                  <a:srgbClr val="CC0000"/>
                </a:solidFill>
                <a:latin typeface="Bree Serif"/>
                <a:ea typeface="Bree Serif"/>
                <a:cs typeface="Bree Serif"/>
                <a:sym typeface="Bree Serif"/>
              </a:rPr>
              <a:t>Range : 50 meters at best </a:t>
            </a:r>
            <a:endParaRPr sz="2800" b="1" i="1" dirty="0">
              <a:solidFill>
                <a:srgbClr val="CC0000"/>
              </a:solidFill>
              <a:latin typeface="Bree Serif"/>
              <a:ea typeface="Bree Serif"/>
              <a:cs typeface="Bree Serif"/>
              <a:sym typeface="Bree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88" name="Google Shape;88;p16"/>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General Concepts</a:t>
            </a:r>
            <a:endParaRPr sz="2100" b="1">
              <a:latin typeface="Bree Serif"/>
              <a:ea typeface="Bree Serif"/>
              <a:cs typeface="Bree Serif"/>
              <a:sym typeface="Bree Serif"/>
            </a:endParaRPr>
          </a:p>
        </p:txBody>
      </p:sp>
      <p:grpSp>
        <p:nvGrpSpPr>
          <p:cNvPr id="89" name="Google Shape;89;p16"/>
          <p:cNvGrpSpPr/>
          <p:nvPr/>
        </p:nvGrpSpPr>
        <p:grpSpPr>
          <a:xfrm>
            <a:off x="3164300" y="3830925"/>
            <a:ext cx="3075300" cy="803100"/>
            <a:chOff x="3303675" y="3867700"/>
            <a:chExt cx="3075300" cy="803100"/>
          </a:xfrm>
        </p:grpSpPr>
        <p:sp>
          <p:nvSpPr>
            <p:cNvPr id="90" name="Google Shape;90;p16"/>
            <p:cNvSpPr/>
            <p:nvPr/>
          </p:nvSpPr>
          <p:spPr>
            <a:xfrm>
              <a:off x="3303675" y="3867700"/>
              <a:ext cx="3075300" cy="341400"/>
            </a:xfrm>
            <a:prstGeom prst="rightArrow">
              <a:avLst>
                <a:gd name="adj1" fmla="val 50000"/>
                <a:gd name="adj2"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p:nvPr/>
          </p:nvSpPr>
          <p:spPr>
            <a:xfrm>
              <a:off x="3706525" y="4209100"/>
              <a:ext cx="243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Connection request</a:t>
              </a:r>
              <a:endParaRPr sz="1800" b="1">
                <a:latin typeface="Bree Serif"/>
                <a:ea typeface="Bree Serif"/>
                <a:cs typeface="Bree Serif"/>
                <a:sym typeface="Bree Serif"/>
              </a:endParaRPr>
            </a:p>
          </p:txBody>
        </p:sp>
      </p:grpSp>
      <p:cxnSp>
        <p:nvCxnSpPr>
          <p:cNvPr id="92" name="Google Shape;92;p16"/>
          <p:cNvCxnSpPr/>
          <p:nvPr/>
        </p:nvCxnSpPr>
        <p:spPr>
          <a:xfrm flipH="1">
            <a:off x="1356900" y="684900"/>
            <a:ext cx="12900" cy="3669600"/>
          </a:xfrm>
          <a:prstGeom prst="straightConnector1">
            <a:avLst/>
          </a:prstGeom>
          <a:noFill/>
          <a:ln w="38100" cap="flat" cmpd="sng">
            <a:solidFill>
              <a:srgbClr val="FF9900"/>
            </a:solidFill>
            <a:prstDash val="solid"/>
            <a:round/>
            <a:headEnd type="none" w="med" len="med"/>
            <a:tailEnd type="none" w="med" len="med"/>
          </a:ln>
        </p:spPr>
      </p:cxnSp>
      <p:cxnSp>
        <p:nvCxnSpPr>
          <p:cNvPr id="93" name="Google Shape;93;p16"/>
          <p:cNvCxnSpPr/>
          <p:nvPr/>
        </p:nvCxnSpPr>
        <p:spPr>
          <a:xfrm flipH="1">
            <a:off x="7336450" y="850725"/>
            <a:ext cx="27300" cy="3551100"/>
          </a:xfrm>
          <a:prstGeom prst="straightConnector1">
            <a:avLst/>
          </a:prstGeom>
          <a:noFill/>
          <a:ln w="38100" cap="flat" cmpd="sng">
            <a:solidFill>
              <a:srgbClr val="FF9900"/>
            </a:solidFill>
            <a:prstDash val="solid"/>
            <a:round/>
            <a:headEnd type="none" w="med" len="med"/>
            <a:tailEnd type="none" w="med" len="med"/>
          </a:ln>
        </p:spPr>
      </p:cxnSp>
      <p:pic>
        <p:nvPicPr>
          <p:cNvPr id="94" name="Google Shape;94;p16"/>
          <p:cNvPicPr preferRelativeResize="0"/>
          <p:nvPr/>
        </p:nvPicPr>
        <p:blipFill>
          <a:blip r:embed="rId4">
            <a:alphaModFix/>
          </a:blip>
          <a:stretch>
            <a:fillRect/>
          </a:stretch>
        </p:blipFill>
        <p:spPr>
          <a:xfrm>
            <a:off x="260344" y="157050"/>
            <a:ext cx="828237" cy="1419900"/>
          </a:xfrm>
          <a:prstGeom prst="rect">
            <a:avLst/>
          </a:prstGeom>
          <a:noFill/>
          <a:ln>
            <a:noFill/>
          </a:ln>
        </p:spPr>
      </p:pic>
      <p:pic>
        <p:nvPicPr>
          <p:cNvPr id="95" name="Google Shape;95;p16"/>
          <p:cNvPicPr preferRelativeResize="0"/>
          <p:nvPr/>
        </p:nvPicPr>
        <p:blipFill>
          <a:blip r:embed="rId5">
            <a:alphaModFix/>
          </a:blip>
          <a:stretch>
            <a:fillRect/>
          </a:stretch>
        </p:blipFill>
        <p:spPr>
          <a:xfrm>
            <a:off x="7701100" y="213097"/>
            <a:ext cx="1226750" cy="1480200"/>
          </a:xfrm>
          <a:prstGeom prst="rect">
            <a:avLst/>
          </a:prstGeom>
          <a:noFill/>
          <a:ln>
            <a:noFill/>
          </a:ln>
        </p:spPr>
      </p:pic>
      <p:grpSp>
        <p:nvGrpSpPr>
          <p:cNvPr id="96" name="Google Shape;96;p16"/>
          <p:cNvGrpSpPr/>
          <p:nvPr/>
        </p:nvGrpSpPr>
        <p:grpSpPr>
          <a:xfrm>
            <a:off x="3226700" y="696900"/>
            <a:ext cx="2950500" cy="512600"/>
            <a:chOff x="3226700" y="696900"/>
            <a:chExt cx="2950500" cy="512600"/>
          </a:xfrm>
        </p:grpSpPr>
        <p:cxnSp>
          <p:nvCxnSpPr>
            <p:cNvPr id="97" name="Google Shape;97;p16"/>
            <p:cNvCxnSpPr/>
            <p:nvPr/>
          </p:nvCxnSpPr>
          <p:spPr>
            <a:xfrm rot="10800000">
              <a:off x="3239900" y="1193600"/>
              <a:ext cx="2461200" cy="15900"/>
            </a:xfrm>
            <a:prstGeom prst="straightConnector1">
              <a:avLst/>
            </a:prstGeom>
            <a:noFill/>
            <a:ln w="38100" cap="flat" cmpd="sng">
              <a:solidFill>
                <a:srgbClr val="FF0000"/>
              </a:solidFill>
              <a:prstDash val="solid"/>
              <a:round/>
              <a:headEnd type="none" w="med" len="med"/>
              <a:tailEnd type="triangle" w="med" len="med"/>
            </a:ln>
          </p:spPr>
        </p:cxnSp>
        <p:sp>
          <p:nvSpPr>
            <p:cNvPr id="98" name="Google Shape;98;p16"/>
            <p:cNvSpPr txBox="1"/>
            <p:nvPr/>
          </p:nvSpPr>
          <p:spPr>
            <a:xfrm>
              <a:off x="3226700" y="696900"/>
              <a:ext cx="2950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periodically advertising</a:t>
              </a:r>
              <a:endParaRPr sz="1800" b="1">
                <a:latin typeface="Bree Serif"/>
                <a:ea typeface="Bree Serif"/>
                <a:cs typeface="Bree Serif"/>
                <a:sym typeface="Bree Serif"/>
              </a:endParaRPr>
            </a:p>
          </p:txBody>
        </p:sp>
      </p:grpSp>
      <p:grpSp>
        <p:nvGrpSpPr>
          <p:cNvPr id="99" name="Google Shape;99;p16"/>
          <p:cNvGrpSpPr/>
          <p:nvPr/>
        </p:nvGrpSpPr>
        <p:grpSpPr>
          <a:xfrm>
            <a:off x="3178150" y="1844300"/>
            <a:ext cx="2950500" cy="512600"/>
            <a:chOff x="3150500" y="544500"/>
            <a:chExt cx="2950500" cy="512600"/>
          </a:xfrm>
        </p:grpSpPr>
        <p:cxnSp>
          <p:nvCxnSpPr>
            <p:cNvPr id="100" name="Google Shape;100;p16"/>
            <p:cNvCxnSpPr/>
            <p:nvPr/>
          </p:nvCxnSpPr>
          <p:spPr>
            <a:xfrm rot="10800000">
              <a:off x="3163700" y="1041200"/>
              <a:ext cx="2461200" cy="15900"/>
            </a:xfrm>
            <a:prstGeom prst="straightConnector1">
              <a:avLst/>
            </a:prstGeom>
            <a:noFill/>
            <a:ln w="38100" cap="flat" cmpd="sng">
              <a:solidFill>
                <a:srgbClr val="FF0000"/>
              </a:solidFill>
              <a:prstDash val="solid"/>
              <a:round/>
              <a:headEnd type="none" w="med" len="med"/>
              <a:tailEnd type="triangle" w="med" len="med"/>
            </a:ln>
          </p:spPr>
        </p:cxnSp>
        <p:sp>
          <p:nvSpPr>
            <p:cNvPr id="101" name="Google Shape;101;p16"/>
            <p:cNvSpPr txBox="1"/>
            <p:nvPr/>
          </p:nvSpPr>
          <p:spPr>
            <a:xfrm>
              <a:off x="3150500" y="544500"/>
              <a:ext cx="2950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periodically advertising</a:t>
              </a:r>
              <a:endParaRPr sz="1800" b="1">
                <a:latin typeface="Bree Serif"/>
                <a:ea typeface="Bree Serif"/>
                <a:cs typeface="Bree Serif"/>
                <a:sym typeface="Bree Serif"/>
              </a:endParaRPr>
            </a:p>
          </p:txBody>
        </p:sp>
      </p:grpSp>
      <p:cxnSp>
        <p:nvCxnSpPr>
          <p:cNvPr id="102" name="Google Shape;102;p16"/>
          <p:cNvCxnSpPr/>
          <p:nvPr/>
        </p:nvCxnSpPr>
        <p:spPr>
          <a:xfrm>
            <a:off x="6101050" y="1384800"/>
            <a:ext cx="4800" cy="1055400"/>
          </a:xfrm>
          <a:prstGeom prst="straightConnector1">
            <a:avLst/>
          </a:prstGeom>
          <a:noFill/>
          <a:ln w="28575" cap="flat" cmpd="sng">
            <a:solidFill>
              <a:srgbClr val="0000FF"/>
            </a:solidFill>
            <a:prstDash val="solid"/>
            <a:round/>
            <a:headEnd type="none" w="med" len="med"/>
            <a:tailEnd type="triangle" w="med" len="med"/>
          </a:ln>
        </p:spPr>
      </p:cxnSp>
      <p:sp>
        <p:nvSpPr>
          <p:cNvPr id="103" name="Google Shape;103;p16"/>
          <p:cNvSpPr txBox="1"/>
          <p:nvPr/>
        </p:nvSpPr>
        <p:spPr>
          <a:xfrm>
            <a:off x="6262150" y="1482300"/>
            <a:ext cx="918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700" b="1">
                <a:solidFill>
                  <a:srgbClr val="0000FF"/>
                </a:solidFill>
                <a:latin typeface="Bree Serif"/>
                <a:ea typeface="Bree Serif"/>
                <a:cs typeface="Bree Serif"/>
                <a:sym typeface="Bree Serif"/>
              </a:rPr>
              <a:t>sleep mode</a:t>
            </a:r>
            <a:endParaRPr sz="1700" b="1">
              <a:solidFill>
                <a:srgbClr val="0000FF"/>
              </a:solidFill>
              <a:latin typeface="Bree Serif"/>
              <a:ea typeface="Bree Serif"/>
              <a:cs typeface="Bree Serif"/>
              <a:sym typeface="Bree Serif"/>
            </a:endParaRPr>
          </a:p>
        </p:txBody>
      </p:sp>
      <p:sp>
        <p:nvSpPr>
          <p:cNvPr id="104" name="Google Shape;104;p16"/>
          <p:cNvSpPr/>
          <p:nvPr/>
        </p:nvSpPr>
        <p:spPr>
          <a:xfrm>
            <a:off x="1505825" y="1028225"/>
            <a:ext cx="1536300" cy="14199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latin typeface="Bree Serif"/>
                <a:ea typeface="Bree Serif"/>
                <a:cs typeface="Bree Serif"/>
                <a:sym typeface="Bree Serif"/>
              </a:rPr>
              <a:t>discovery process</a:t>
            </a:r>
            <a:endParaRPr sz="1600" b="1">
              <a:latin typeface="Bree Serif"/>
              <a:ea typeface="Bree Serif"/>
              <a:cs typeface="Bree Serif"/>
              <a:sym typeface="Bree Serif"/>
            </a:endParaRPr>
          </a:p>
        </p:txBody>
      </p:sp>
      <p:cxnSp>
        <p:nvCxnSpPr>
          <p:cNvPr id="105" name="Google Shape;105;p16"/>
          <p:cNvCxnSpPr/>
          <p:nvPr/>
        </p:nvCxnSpPr>
        <p:spPr>
          <a:xfrm>
            <a:off x="973175" y="2905775"/>
            <a:ext cx="702000" cy="13200"/>
          </a:xfrm>
          <a:prstGeom prst="straightConnector1">
            <a:avLst/>
          </a:prstGeom>
          <a:noFill/>
          <a:ln w="76200" cap="flat" cmpd="sng">
            <a:solidFill>
              <a:srgbClr val="9900FF"/>
            </a:solidFill>
            <a:prstDash val="solid"/>
            <a:round/>
            <a:headEnd type="none" w="med" len="med"/>
            <a:tailEnd type="none" w="med" len="med"/>
          </a:ln>
        </p:spPr>
      </p:cxnSp>
      <p:cxnSp>
        <p:nvCxnSpPr>
          <p:cNvPr id="106" name="Google Shape;106;p16"/>
          <p:cNvCxnSpPr/>
          <p:nvPr/>
        </p:nvCxnSpPr>
        <p:spPr>
          <a:xfrm>
            <a:off x="6999100" y="2934625"/>
            <a:ext cx="702000" cy="13200"/>
          </a:xfrm>
          <a:prstGeom prst="straightConnector1">
            <a:avLst/>
          </a:prstGeom>
          <a:noFill/>
          <a:ln w="76200" cap="flat" cmpd="sng">
            <a:solidFill>
              <a:srgbClr val="9900FF"/>
            </a:solidFill>
            <a:prstDash val="solid"/>
            <a:round/>
            <a:headEnd type="none" w="med" len="med"/>
            <a:tailEnd type="none" w="med" len="med"/>
          </a:ln>
        </p:spPr>
      </p:cxnSp>
      <p:sp>
        <p:nvSpPr>
          <p:cNvPr id="107" name="Google Shape;107;p16"/>
          <p:cNvSpPr txBox="1"/>
          <p:nvPr/>
        </p:nvSpPr>
        <p:spPr>
          <a:xfrm>
            <a:off x="117700" y="3013525"/>
            <a:ext cx="143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solidFill>
                  <a:srgbClr val="9900FF"/>
                </a:solidFill>
                <a:latin typeface="Bree Serif"/>
                <a:ea typeface="Bree Serif"/>
                <a:cs typeface="Bree Serif"/>
                <a:sym typeface="Bree Serif"/>
              </a:rPr>
              <a:t>initiator</a:t>
            </a:r>
            <a:endParaRPr sz="1800" b="1">
              <a:solidFill>
                <a:srgbClr val="9900FF"/>
              </a:solidFill>
              <a:latin typeface="Bree Serif"/>
              <a:ea typeface="Bree Serif"/>
              <a:cs typeface="Bree Serif"/>
              <a:sym typeface="Bree Serif"/>
            </a:endParaRPr>
          </a:p>
        </p:txBody>
      </p:sp>
      <p:sp>
        <p:nvSpPr>
          <p:cNvPr id="108" name="Google Shape;10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114" name="Google Shape;114;p17"/>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General Concepts</a:t>
            </a:r>
            <a:endParaRPr sz="2100" b="1">
              <a:latin typeface="Bree Serif"/>
              <a:ea typeface="Bree Serif"/>
              <a:cs typeface="Bree Serif"/>
              <a:sym typeface="Bree Serif"/>
            </a:endParaRPr>
          </a:p>
        </p:txBody>
      </p:sp>
      <p:grpSp>
        <p:nvGrpSpPr>
          <p:cNvPr id="115" name="Google Shape;115;p17"/>
          <p:cNvGrpSpPr/>
          <p:nvPr/>
        </p:nvGrpSpPr>
        <p:grpSpPr>
          <a:xfrm>
            <a:off x="3143200" y="779575"/>
            <a:ext cx="3075300" cy="684725"/>
            <a:chOff x="3303675" y="3524375"/>
            <a:chExt cx="3075300" cy="684725"/>
          </a:xfrm>
        </p:grpSpPr>
        <p:sp>
          <p:nvSpPr>
            <p:cNvPr id="116" name="Google Shape;116;p17"/>
            <p:cNvSpPr/>
            <p:nvPr/>
          </p:nvSpPr>
          <p:spPr>
            <a:xfrm>
              <a:off x="3303675" y="3867700"/>
              <a:ext cx="3075300" cy="341400"/>
            </a:xfrm>
            <a:prstGeom prst="rightArrow">
              <a:avLst>
                <a:gd name="adj1" fmla="val 50000"/>
                <a:gd name="adj2"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p:nvPr/>
          </p:nvSpPr>
          <p:spPr>
            <a:xfrm>
              <a:off x="3706525" y="3524375"/>
              <a:ext cx="243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Connection request</a:t>
              </a:r>
              <a:endParaRPr sz="1800" b="1">
                <a:latin typeface="Bree Serif"/>
                <a:ea typeface="Bree Serif"/>
                <a:cs typeface="Bree Serif"/>
                <a:sym typeface="Bree Serif"/>
              </a:endParaRPr>
            </a:p>
          </p:txBody>
        </p:sp>
      </p:grpSp>
      <p:cxnSp>
        <p:nvCxnSpPr>
          <p:cNvPr id="118" name="Google Shape;118;p17"/>
          <p:cNvCxnSpPr/>
          <p:nvPr/>
        </p:nvCxnSpPr>
        <p:spPr>
          <a:xfrm flipH="1">
            <a:off x="1356900" y="684900"/>
            <a:ext cx="12900" cy="3669600"/>
          </a:xfrm>
          <a:prstGeom prst="straightConnector1">
            <a:avLst/>
          </a:prstGeom>
          <a:noFill/>
          <a:ln w="38100" cap="flat" cmpd="sng">
            <a:solidFill>
              <a:srgbClr val="FF9900"/>
            </a:solidFill>
            <a:prstDash val="solid"/>
            <a:round/>
            <a:headEnd type="none" w="med" len="med"/>
            <a:tailEnd type="none" w="med" len="med"/>
          </a:ln>
        </p:spPr>
      </p:cxnSp>
      <p:cxnSp>
        <p:nvCxnSpPr>
          <p:cNvPr id="119" name="Google Shape;119;p17"/>
          <p:cNvCxnSpPr/>
          <p:nvPr/>
        </p:nvCxnSpPr>
        <p:spPr>
          <a:xfrm flipH="1">
            <a:off x="7336450" y="850725"/>
            <a:ext cx="27300" cy="3551100"/>
          </a:xfrm>
          <a:prstGeom prst="straightConnector1">
            <a:avLst/>
          </a:prstGeom>
          <a:noFill/>
          <a:ln w="38100" cap="flat" cmpd="sng">
            <a:solidFill>
              <a:srgbClr val="FF9900"/>
            </a:solidFill>
            <a:prstDash val="solid"/>
            <a:round/>
            <a:headEnd type="none" w="med" len="med"/>
            <a:tailEnd type="none" w="med" len="med"/>
          </a:ln>
        </p:spPr>
      </p:cxnSp>
      <p:pic>
        <p:nvPicPr>
          <p:cNvPr id="120" name="Google Shape;120;p17"/>
          <p:cNvPicPr preferRelativeResize="0"/>
          <p:nvPr/>
        </p:nvPicPr>
        <p:blipFill>
          <a:blip r:embed="rId4">
            <a:alphaModFix/>
          </a:blip>
          <a:stretch>
            <a:fillRect/>
          </a:stretch>
        </p:blipFill>
        <p:spPr>
          <a:xfrm>
            <a:off x="561400" y="88025"/>
            <a:ext cx="548425" cy="940200"/>
          </a:xfrm>
          <a:prstGeom prst="rect">
            <a:avLst/>
          </a:prstGeom>
          <a:noFill/>
          <a:ln>
            <a:noFill/>
          </a:ln>
        </p:spPr>
      </p:pic>
      <p:pic>
        <p:nvPicPr>
          <p:cNvPr id="121" name="Google Shape;121;p17"/>
          <p:cNvPicPr preferRelativeResize="0"/>
          <p:nvPr/>
        </p:nvPicPr>
        <p:blipFill>
          <a:blip r:embed="rId5">
            <a:alphaModFix/>
          </a:blip>
          <a:stretch>
            <a:fillRect/>
          </a:stretch>
        </p:blipFill>
        <p:spPr>
          <a:xfrm>
            <a:off x="7649738" y="2112"/>
            <a:ext cx="1226774" cy="1161200"/>
          </a:xfrm>
          <a:prstGeom prst="rect">
            <a:avLst/>
          </a:prstGeom>
          <a:noFill/>
          <a:ln>
            <a:noFill/>
          </a:ln>
        </p:spPr>
      </p:pic>
      <p:sp>
        <p:nvSpPr>
          <p:cNvPr id="122" name="Google Shape;122;p17"/>
          <p:cNvSpPr/>
          <p:nvPr/>
        </p:nvSpPr>
        <p:spPr>
          <a:xfrm>
            <a:off x="1394600" y="1104425"/>
            <a:ext cx="1672200" cy="14199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latin typeface="Bree Serif"/>
                <a:ea typeface="Bree Serif"/>
                <a:cs typeface="Bree Serif"/>
                <a:sym typeface="Bree Serif"/>
              </a:rPr>
              <a:t>Connection process</a:t>
            </a:r>
            <a:endParaRPr sz="1600" b="1">
              <a:latin typeface="Bree Serif"/>
              <a:ea typeface="Bree Serif"/>
              <a:cs typeface="Bree Serif"/>
              <a:sym typeface="Bree Serif"/>
            </a:endParaRPr>
          </a:p>
        </p:txBody>
      </p:sp>
      <p:cxnSp>
        <p:nvCxnSpPr>
          <p:cNvPr id="123" name="Google Shape;123;p17"/>
          <p:cNvCxnSpPr/>
          <p:nvPr/>
        </p:nvCxnSpPr>
        <p:spPr>
          <a:xfrm>
            <a:off x="973175" y="2981975"/>
            <a:ext cx="702000" cy="13200"/>
          </a:xfrm>
          <a:prstGeom prst="straightConnector1">
            <a:avLst/>
          </a:prstGeom>
          <a:noFill/>
          <a:ln w="76200" cap="flat" cmpd="sng">
            <a:solidFill>
              <a:srgbClr val="9900FF"/>
            </a:solidFill>
            <a:prstDash val="solid"/>
            <a:round/>
            <a:headEnd type="none" w="med" len="med"/>
            <a:tailEnd type="none" w="med" len="med"/>
          </a:ln>
        </p:spPr>
      </p:cxnSp>
      <p:cxnSp>
        <p:nvCxnSpPr>
          <p:cNvPr id="124" name="Google Shape;124;p17"/>
          <p:cNvCxnSpPr/>
          <p:nvPr/>
        </p:nvCxnSpPr>
        <p:spPr>
          <a:xfrm>
            <a:off x="6999100" y="3010825"/>
            <a:ext cx="702000" cy="13200"/>
          </a:xfrm>
          <a:prstGeom prst="straightConnector1">
            <a:avLst/>
          </a:prstGeom>
          <a:noFill/>
          <a:ln w="76200" cap="flat" cmpd="sng">
            <a:solidFill>
              <a:srgbClr val="9900FF"/>
            </a:solidFill>
            <a:prstDash val="solid"/>
            <a:round/>
            <a:headEnd type="none" w="med" len="med"/>
            <a:tailEnd type="none" w="med" len="med"/>
          </a:ln>
        </p:spPr>
      </p:cxnSp>
      <p:sp>
        <p:nvSpPr>
          <p:cNvPr id="125" name="Google Shape;125;p17"/>
          <p:cNvSpPr txBox="1"/>
          <p:nvPr/>
        </p:nvSpPr>
        <p:spPr>
          <a:xfrm>
            <a:off x="117700" y="3013525"/>
            <a:ext cx="143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solidFill>
                  <a:srgbClr val="9900FF"/>
                </a:solidFill>
                <a:latin typeface="Bree Serif"/>
                <a:ea typeface="Bree Serif"/>
                <a:cs typeface="Bree Serif"/>
                <a:sym typeface="Bree Serif"/>
              </a:rPr>
              <a:t>Master</a:t>
            </a:r>
            <a:endParaRPr sz="1800" b="1">
              <a:solidFill>
                <a:srgbClr val="9900FF"/>
              </a:solidFill>
              <a:latin typeface="Bree Serif"/>
              <a:ea typeface="Bree Serif"/>
              <a:cs typeface="Bree Serif"/>
              <a:sym typeface="Bree Serif"/>
            </a:endParaRPr>
          </a:p>
        </p:txBody>
      </p:sp>
      <p:grpSp>
        <p:nvGrpSpPr>
          <p:cNvPr id="126" name="Google Shape;126;p17"/>
          <p:cNvGrpSpPr/>
          <p:nvPr/>
        </p:nvGrpSpPr>
        <p:grpSpPr>
          <a:xfrm>
            <a:off x="3143225" y="1709350"/>
            <a:ext cx="3075300" cy="710000"/>
            <a:chOff x="3143225" y="1709350"/>
            <a:chExt cx="3075300" cy="710000"/>
          </a:xfrm>
        </p:grpSpPr>
        <p:sp>
          <p:nvSpPr>
            <p:cNvPr id="127" name="Google Shape;127;p17"/>
            <p:cNvSpPr/>
            <p:nvPr/>
          </p:nvSpPr>
          <p:spPr>
            <a:xfrm flipH="1">
              <a:off x="3143225" y="2077950"/>
              <a:ext cx="3075300" cy="341400"/>
            </a:xfrm>
            <a:prstGeom prst="rightArrow">
              <a:avLst>
                <a:gd name="adj1" fmla="val 50000"/>
                <a:gd name="adj2"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p:nvPr/>
          </p:nvSpPr>
          <p:spPr>
            <a:xfrm>
              <a:off x="3560675" y="1709350"/>
              <a:ext cx="2240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Accept Connection</a:t>
              </a:r>
              <a:endParaRPr sz="1800" b="1">
                <a:latin typeface="Bree Serif"/>
                <a:ea typeface="Bree Serif"/>
                <a:cs typeface="Bree Serif"/>
                <a:sym typeface="Bree Serif"/>
              </a:endParaRPr>
            </a:p>
          </p:txBody>
        </p:sp>
      </p:grpSp>
      <p:sp>
        <p:nvSpPr>
          <p:cNvPr id="129" name="Google Shape;129;p17"/>
          <p:cNvSpPr txBox="1"/>
          <p:nvPr/>
        </p:nvSpPr>
        <p:spPr>
          <a:xfrm>
            <a:off x="7649775" y="3092425"/>
            <a:ext cx="122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solidFill>
                  <a:srgbClr val="9900FF"/>
                </a:solidFill>
                <a:latin typeface="Bree Serif"/>
                <a:ea typeface="Bree Serif"/>
                <a:cs typeface="Bree Serif"/>
                <a:sym typeface="Bree Serif"/>
              </a:rPr>
              <a:t>Slave</a:t>
            </a:r>
            <a:endParaRPr sz="1800" b="1">
              <a:solidFill>
                <a:srgbClr val="9900FF"/>
              </a:solidFill>
              <a:latin typeface="Bree Serif"/>
              <a:ea typeface="Bree Serif"/>
              <a:cs typeface="Bree Serif"/>
              <a:sym typeface="Bree Serif"/>
            </a:endParaRPr>
          </a:p>
        </p:txBody>
      </p:sp>
      <p:grpSp>
        <p:nvGrpSpPr>
          <p:cNvPr id="130" name="Google Shape;130;p17"/>
          <p:cNvGrpSpPr/>
          <p:nvPr/>
        </p:nvGrpSpPr>
        <p:grpSpPr>
          <a:xfrm>
            <a:off x="2826875" y="3591925"/>
            <a:ext cx="3200100" cy="701700"/>
            <a:chOff x="2826875" y="3668125"/>
            <a:chExt cx="3200100" cy="701700"/>
          </a:xfrm>
        </p:grpSpPr>
        <p:cxnSp>
          <p:nvCxnSpPr>
            <p:cNvPr id="131" name="Google Shape;131;p17"/>
            <p:cNvCxnSpPr/>
            <p:nvPr/>
          </p:nvCxnSpPr>
          <p:spPr>
            <a:xfrm>
              <a:off x="2903075" y="3668125"/>
              <a:ext cx="3123900" cy="15900"/>
            </a:xfrm>
            <a:prstGeom prst="straightConnector1">
              <a:avLst/>
            </a:prstGeom>
            <a:noFill/>
            <a:ln w="38100" cap="flat" cmpd="sng">
              <a:solidFill>
                <a:srgbClr val="0000FF"/>
              </a:solidFill>
              <a:prstDash val="solid"/>
              <a:round/>
              <a:headEnd type="none" w="med" len="med"/>
              <a:tailEnd type="triangle" w="med" len="med"/>
            </a:ln>
          </p:spPr>
        </p:cxnSp>
        <p:cxnSp>
          <p:nvCxnSpPr>
            <p:cNvPr id="132" name="Google Shape;132;p17"/>
            <p:cNvCxnSpPr/>
            <p:nvPr/>
          </p:nvCxnSpPr>
          <p:spPr>
            <a:xfrm flipH="1">
              <a:off x="2826875" y="4353925"/>
              <a:ext cx="3123900" cy="15900"/>
            </a:xfrm>
            <a:prstGeom prst="straightConnector1">
              <a:avLst/>
            </a:prstGeom>
            <a:noFill/>
            <a:ln w="38100" cap="flat" cmpd="sng">
              <a:solidFill>
                <a:srgbClr val="0000FF"/>
              </a:solidFill>
              <a:prstDash val="solid"/>
              <a:round/>
              <a:headEnd type="none" w="med" len="med"/>
              <a:tailEnd type="triangle" w="med" len="med"/>
            </a:ln>
          </p:spPr>
        </p:cxnSp>
        <p:sp>
          <p:nvSpPr>
            <p:cNvPr id="133" name="Google Shape;133;p17"/>
            <p:cNvSpPr txBox="1"/>
            <p:nvPr/>
          </p:nvSpPr>
          <p:spPr>
            <a:xfrm>
              <a:off x="3361325" y="3780775"/>
              <a:ext cx="220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solidFill>
                    <a:srgbClr val="0000FF"/>
                  </a:solidFill>
                  <a:latin typeface="Bree Serif"/>
                  <a:ea typeface="Bree Serif"/>
                  <a:cs typeface="Bree Serif"/>
                  <a:sym typeface="Bree Serif"/>
                </a:rPr>
                <a:t>data exchanges</a:t>
              </a:r>
              <a:endParaRPr sz="1800" b="1">
                <a:solidFill>
                  <a:srgbClr val="0000FF"/>
                </a:solidFill>
                <a:latin typeface="Bree Serif"/>
                <a:ea typeface="Bree Serif"/>
                <a:cs typeface="Bree Serif"/>
                <a:sym typeface="Bree Serif"/>
              </a:endParaRPr>
            </a:p>
          </p:txBody>
        </p:sp>
      </p:grpSp>
      <p:sp>
        <p:nvSpPr>
          <p:cNvPr id="134" name="Google Shape;13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8"/>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140" name="Google Shape;140;p18"/>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General Concepts</a:t>
            </a:r>
            <a:endParaRPr sz="2100" b="1">
              <a:latin typeface="Bree Serif"/>
              <a:ea typeface="Bree Serif"/>
              <a:cs typeface="Bree Serif"/>
              <a:sym typeface="Bree Serif"/>
            </a:endParaRPr>
          </a:p>
        </p:txBody>
      </p:sp>
      <p:pic>
        <p:nvPicPr>
          <p:cNvPr id="141" name="Google Shape;141;p18"/>
          <p:cNvPicPr preferRelativeResize="0"/>
          <p:nvPr/>
        </p:nvPicPr>
        <p:blipFill>
          <a:blip r:embed="rId4">
            <a:alphaModFix/>
          </a:blip>
          <a:stretch>
            <a:fillRect/>
          </a:stretch>
        </p:blipFill>
        <p:spPr>
          <a:xfrm>
            <a:off x="688675" y="655225"/>
            <a:ext cx="7766650" cy="3669075"/>
          </a:xfrm>
          <a:prstGeom prst="rect">
            <a:avLst/>
          </a:prstGeom>
          <a:noFill/>
          <a:ln>
            <a:noFill/>
          </a:ln>
        </p:spPr>
      </p:pic>
      <p:sp>
        <p:nvSpPr>
          <p:cNvPr id="142" name="Google Shape;14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9"/>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148" name="Google Shape;148;p19"/>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Physical Layer</a:t>
            </a:r>
            <a:endParaRPr sz="2100" b="1">
              <a:latin typeface="Bree Serif"/>
              <a:ea typeface="Bree Serif"/>
              <a:cs typeface="Bree Serif"/>
              <a:sym typeface="Bree Serif"/>
            </a:endParaRPr>
          </a:p>
        </p:txBody>
      </p:sp>
      <p:sp>
        <p:nvSpPr>
          <p:cNvPr id="149" name="Google Shape;149;p19"/>
          <p:cNvSpPr txBox="1"/>
          <p:nvPr/>
        </p:nvSpPr>
        <p:spPr>
          <a:xfrm>
            <a:off x="565000" y="959300"/>
            <a:ext cx="75918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000" b="1" dirty="0">
                <a:latin typeface="Bree Serif"/>
                <a:ea typeface="Bree Serif"/>
                <a:cs typeface="Bree Serif"/>
                <a:sym typeface="Bree Serif"/>
              </a:rPr>
              <a:t>Radio access (frequency bands and channel arrangement)</a:t>
            </a:r>
            <a:endParaRPr sz="2000" b="1" dirty="0">
              <a:latin typeface="Bree Serif"/>
              <a:ea typeface="Bree Serif"/>
              <a:cs typeface="Bree Serif"/>
              <a:sym typeface="Bree Serif"/>
            </a:endParaRPr>
          </a:p>
        </p:txBody>
      </p:sp>
      <p:sp>
        <p:nvSpPr>
          <p:cNvPr id="150" name="Google Shape;150;p19"/>
          <p:cNvSpPr txBox="1"/>
          <p:nvPr/>
        </p:nvSpPr>
        <p:spPr>
          <a:xfrm>
            <a:off x="1008550" y="1501375"/>
            <a:ext cx="6704700" cy="92329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Bree Serif"/>
              <a:buChar char="❏"/>
            </a:pPr>
            <a:r>
              <a:rPr lang="fr" sz="1600" b="1" dirty="0">
                <a:latin typeface="Bree Serif"/>
                <a:ea typeface="Bree Serif"/>
                <a:cs typeface="Bree Serif"/>
                <a:sym typeface="Bree Serif"/>
              </a:rPr>
              <a:t>BLE operates on the 2.4GHz ISM Band </a:t>
            </a:r>
            <a:r>
              <a:rPr lang="fr" sz="1600" b="1" dirty="0">
                <a:solidFill>
                  <a:schemeClr val="dk1"/>
                </a:solidFill>
                <a:latin typeface="Bree Serif"/>
                <a:ea typeface="Bree Serif"/>
                <a:cs typeface="Bree Serif"/>
                <a:sym typeface="Bree Serif"/>
              </a:rPr>
              <a:t>(2400 MHz - 2480 MHz)</a:t>
            </a:r>
            <a:endParaRPr sz="1600" b="1" dirty="0">
              <a:solidFill>
                <a:schemeClr val="dk1"/>
              </a:solidFill>
              <a:latin typeface="Bree Serif"/>
              <a:ea typeface="Bree Serif"/>
              <a:cs typeface="Bree Serif"/>
              <a:sym typeface="Bree Serif"/>
            </a:endParaRPr>
          </a:p>
          <a:p>
            <a:pPr marL="457200" lvl="0" indent="-317500" algn="l" rtl="0">
              <a:spcBef>
                <a:spcPts val="0"/>
              </a:spcBef>
              <a:spcAft>
                <a:spcPts val="0"/>
              </a:spcAft>
              <a:buClr>
                <a:schemeClr val="dk1"/>
              </a:buClr>
              <a:buSzPts val="1400"/>
              <a:buFont typeface="Bree Serif"/>
              <a:buChar char="❏"/>
            </a:pPr>
            <a:r>
              <a:rPr lang="fr" sz="1600" b="1" dirty="0">
                <a:solidFill>
                  <a:schemeClr val="dk1"/>
                </a:solidFill>
                <a:latin typeface="Bree Serif"/>
                <a:ea typeface="Bree Serif"/>
                <a:cs typeface="Bree Serif"/>
                <a:sym typeface="Bree Serif"/>
              </a:rPr>
              <a:t>40 channels, 2MHz each</a:t>
            </a:r>
            <a:endParaRPr sz="1600" b="1" dirty="0">
              <a:solidFill>
                <a:schemeClr val="dk1"/>
              </a:solidFill>
              <a:latin typeface="Bree Serif"/>
              <a:ea typeface="Bree Serif"/>
              <a:cs typeface="Bree Serif"/>
              <a:sym typeface="Bree Serif"/>
            </a:endParaRPr>
          </a:p>
          <a:p>
            <a:pPr marL="457200" lvl="0" indent="-317500" algn="l" rtl="0">
              <a:spcBef>
                <a:spcPts val="0"/>
              </a:spcBef>
              <a:spcAft>
                <a:spcPts val="0"/>
              </a:spcAft>
              <a:buClr>
                <a:schemeClr val="dk1"/>
              </a:buClr>
              <a:buSzPts val="1400"/>
              <a:buFont typeface="Bree Serif"/>
              <a:buChar char="❏"/>
            </a:pPr>
            <a:r>
              <a:rPr lang="fr" sz="1600" b="1" dirty="0">
                <a:solidFill>
                  <a:schemeClr val="dk1"/>
                </a:solidFill>
                <a:latin typeface="Bree Serif"/>
                <a:ea typeface="Bree Serif"/>
                <a:cs typeface="Bree Serif"/>
                <a:sym typeface="Bree Serif"/>
              </a:rPr>
              <a:t>3 advertising channels and 37 DATA Channels</a:t>
            </a:r>
            <a:endParaRPr sz="1600" b="1" dirty="0">
              <a:latin typeface="Bree Serif"/>
              <a:ea typeface="Bree Serif"/>
              <a:cs typeface="Bree Serif"/>
              <a:sym typeface="Bree Serif"/>
            </a:endParaRPr>
          </a:p>
        </p:txBody>
      </p:sp>
      <p:pic>
        <p:nvPicPr>
          <p:cNvPr id="151" name="Google Shape;151;p19"/>
          <p:cNvPicPr preferRelativeResize="0"/>
          <p:nvPr/>
        </p:nvPicPr>
        <p:blipFill>
          <a:blip r:embed="rId4">
            <a:alphaModFix/>
          </a:blip>
          <a:stretch>
            <a:fillRect/>
          </a:stretch>
        </p:blipFill>
        <p:spPr>
          <a:xfrm>
            <a:off x="1008550" y="2603650"/>
            <a:ext cx="7090025" cy="1909875"/>
          </a:xfrm>
          <a:prstGeom prst="rect">
            <a:avLst/>
          </a:prstGeom>
          <a:noFill/>
          <a:ln>
            <a:noFill/>
          </a:ln>
        </p:spPr>
      </p:pic>
      <p:sp>
        <p:nvSpPr>
          <p:cNvPr id="152" name="Google Shape;15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7</a:t>
            </a:fld>
            <a:endParaRPr/>
          </a:p>
        </p:txBody>
      </p:sp>
      <p:sp>
        <p:nvSpPr>
          <p:cNvPr id="153" name="Google Shape;153;p19"/>
          <p:cNvSpPr txBox="1"/>
          <p:nvPr/>
        </p:nvSpPr>
        <p:spPr>
          <a:xfrm>
            <a:off x="7713250" y="4378025"/>
            <a:ext cx="1284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b="1" i="1">
                <a:latin typeface="Bree Serif"/>
                <a:ea typeface="Bree Serif"/>
                <a:cs typeface="Bree Serif"/>
                <a:sym typeface="Bree Serif"/>
              </a:rPr>
              <a:t>see reference 7</a:t>
            </a:r>
            <a:endParaRPr sz="1300" b="1" i="1">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0"/>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159" name="Google Shape;159;p20"/>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Physical Layer</a:t>
            </a:r>
            <a:endParaRPr sz="2100" b="1">
              <a:latin typeface="Bree Serif"/>
              <a:ea typeface="Bree Serif"/>
              <a:cs typeface="Bree Serif"/>
              <a:sym typeface="Bree Serif"/>
            </a:endParaRPr>
          </a:p>
        </p:txBody>
      </p:sp>
      <p:sp>
        <p:nvSpPr>
          <p:cNvPr id="160" name="Google Shape;160;p20"/>
          <p:cNvSpPr txBox="1"/>
          <p:nvPr/>
        </p:nvSpPr>
        <p:spPr>
          <a:xfrm>
            <a:off x="393550" y="708308"/>
            <a:ext cx="75918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000" b="1" dirty="0">
                <a:latin typeface="Bree Serif"/>
                <a:ea typeface="Bree Serif"/>
                <a:cs typeface="Bree Serif"/>
                <a:sym typeface="Bree Serif"/>
              </a:rPr>
              <a:t>Coexistence with 802.11 ac Wi-Fi</a:t>
            </a:r>
            <a:endParaRPr sz="2000" b="1" dirty="0">
              <a:latin typeface="Bree Serif"/>
              <a:ea typeface="Bree Serif"/>
              <a:cs typeface="Bree Serif"/>
              <a:sym typeface="Bree Serif"/>
            </a:endParaRPr>
          </a:p>
        </p:txBody>
      </p:sp>
      <p:sp>
        <p:nvSpPr>
          <p:cNvPr id="161" name="Google Shape;161;p20"/>
          <p:cNvSpPr txBox="1"/>
          <p:nvPr/>
        </p:nvSpPr>
        <p:spPr>
          <a:xfrm>
            <a:off x="1008550" y="1134763"/>
            <a:ext cx="6704700" cy="1034099"/>
          </a:xfrm>
          <a:prstGeom prst="rect">
            <a:avLst/>
          </a:prstGeom>
          <a:noFill/>
          <a:ln>
            <a:noFill/>
          </a:ln>
        </p:spPr>
        <p:txBody>
          <a:bodyPr spcFirstLastPara="1" wrap="square" lIns="91425" tIns="91425" rIns="91425" bIns="91425" anchor="t" anchorCtr="0">
            <a:spAutoFit/>
          </a:bodyPr>
          <a:lstStyle/>
          <a:p>
            <a:pPr marL="457200" lvl="0" indent="-336550" algn="just" rtl="0">
              <a:lnSpc>
                <a:spcPct val="115000"/>
              </a:lnSpc>
              <a:spcBef>
                <a:spcPts val="0"/>
              </a:spcBef>
              <a:spcAft>
                <a:spcPts val="0"/>
              </a:spcAft>
              <a:buClr>
                <a:schemeClr val="dk1"/>
              </a:buClr>
              <a:buSzPts val="1700"/>
              <a:buFont typeface="Bree Serif"/>
              <a:buChar char="❏"/>
            </a:pPr>
            <a:r>
              <a:rPr lang="fr" sz="1600" b="1" dirty="0">
                <a:solidFill>
                  <a:schemeClr val="dk1"/>
                </a:solidFill>
                <a:latin typeface="Bree Serif"/>
                <a:ea typeface="Bree Serif"/>
                <a:cs typeface="Bree Serif"/>
                <a:sym typeface="Bree Serif"/>
              </a:rPr>
              <a:t>The BLE shares the same frequency Band with the 802.11/ Wi-Fi.</a:t>
            </a:r>
            <a:endParaRPr sz="1600" b="1" dirty="0">
              <a:solidFill>
                <a:schemeClr val="dk1"/>
              </a:solidFill>
              <a:latin typeface="Bree Serif"/>
              <a:ea typeface="Bree Serif"/>
              <a:cs typeface="Bree Serif"/>
              <a:sym typeface="Bree Serif"/>
            </a:endParaRPr>
          </a:p>
          <a:p>
            <a:pPr marL="457200" lvl="0" indent="-336550" algn="just" rtl="0">
              <a:lnSpc>
                <a:spcPct val="115000"/>
              </a:lnSpc>
              <a:spcBef>
                <a:spcPts val="0"/>
              </a:spcBef>
              <a:spcAft>
                <a:spcPts val="0"/>
              </a:spcAft>
              <a:buClr>
                <a:schemeClr val="dk1"/>
              </a:buClr>
              <a:buSzPts val="1700"/>
              <a:buFont typeface="Bree Serif"/>
              <a:buChar char="❏"/>
            </a:pPr>
            <a:r>
              <a:rPr lang="fr" sz="1600" b="1" dirty="0">
                <a:solidFill>
                  <a:schemeClr val="dk1"/>
                </a:solidFill>
                <a:latin typeface="Bree Serif"/>
                <a:ea typeface="Bree Serif"/>
                <a:cs typeface="Bree Serif"/>
                <a:sym typeface="Bree Serif"/>
              </a:rPr>
              <a:t>Thus, the advertising channels have been assigned center frequencies that minimize overlapping with the Wi-Fi channels.</a:t>
            </a:r>
            <a:endParaRPr sz="1800" b="1" i="1" dirty="0">
              <a:solidFill>
                <a:schemeClr val="dk1"/>
              </a:solidFill>
              <a:latin typeface="Bree Serif"/>
              <a:ea typeface="Bree Serif"/>
              <a:cs typeface="Bree Serif"/>
              <a:sym typeface="Bree Serif"/>
            </a:endParaRPr>
          </a:p>
        </p:txBody>
      </p:sp>
      <p:pic>
        <p:nvPicPr>
          <p:cNvPr id="162" name="Google Shape;162;p20"/>
          <p:cNvPicPr preferRelativeResize="0"/>
          <p:nvPr/>
        </p:nvPicPr>
        <p:blipFill>
          <a:blip r:embed="rId4">
            <a:alphaModFix/>
          </a:blip>
          <a:stretch>
            <a:fillRect/>
          </a:stretch>
        </p:blipFill>
        <p:spPr>
          <a:xfrm>
            <a:off x="2522975" y="2319175"/>
            <a:ext cx="5979825" cy="2597150"/>
          </a:xfrm>
          <a:prstGeom prst="rect">
            <a:avLst/>
          </a:prstGeom>
          <a:noFill/>
          <a:ln>
            <a:noFill/>
          </a:ln>
        </p:spPr>
      </p:pic>
      <p:sp>
        <p:nvSpPr>
          <p:cNvPr id="163" name="Google Shape;16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1"/>
          <p:cNvPicPr preferRelativeResize="0"/>
          <p:nvPr/>
        </p:nvPicPr>
        <p:blipFill>
          <a:blip r:embed="rId3">
            <a:alphaModFix/>
          </a:blip>
          <a:stretch>
            <a:fillRect/>
          </a:stretch>
        </p:blipFill>
        <p:spPr>
          <a:xfrm>
            <a:off x="94638" y="4634024"/>
            <a:ext cx="2332975" cy="430576"/>
          </a:xfrm>
          <a:prstGeom prst="rect">
            <a:avLst/>
          </a:prstGeom>
          <a:noFill/>
          <a:ln>
            <a:noFill/>
          </a:ln>
        </p:spPr>
      </p:pic>
      <p:sp>
        <p:nvSpPr>
          <p:cNvPr id="169" name="Google Shape;169;p21"/>
          <p:cNvSpPr txBox="1"/>
          <p:nvPr/>
        </p:nvSpPr>
        <p:spPr>
          <a:xfrm>
            <a:off x="3255900" y="53725"/>
            <a:ext cx="2632200" cy="5079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fr" sz="2100" b="1">
                <a:latin typeface="Bree Serif"/>
                <a:ea typeface="Bree Serif"/>
                <a:cs typeface="Bree Serif"/>
                <a:sym typeface="Bree Serif"/>
              </a:rPr>
              <a:t>Physical Layer</a:t>
            </a:r>
            <a:endParaRPr sz="2100" b="1">
              <a:latin typeface="Bree Serif"/>
              <a:ea typeface="Bree Serif"/>
              <a:cs typeface="Bree Serif"/>
              <a:sym typeface="Bree Serif"/>
            </a:endParaRPr>
          </a:p>
        </p:txBody>
      </p:sp>
      <p:sp>
        <p:nvSpPr>
          <p:cNvPr id="170" name="Google Shape;170;p21"/>
          <p:cNvSpPr txBox="1"/>
          <p:nvPr/>
        </p:nvSpPr>
        <p:spPr>
          <a:xfrm>
            <a:off x="565000" y="959300"/>
            <a:ext cx="759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a:latin typeface="Bree Serif"/>
                <a:ea typeface="Bree Serif"/>
                <a:cs typeface="Bree Serif"/>
                <a:sym typeface="Bree Serif"/>
              </a:rPr>
              <a:t>Adaptive Frequency Hopping</a:t>
            </a:r>
            <a:endParaRPr sz="1800" b="1">
              <a:latin typeface="Bree Serif"/>
              <a:ea typeface="Bree Serif"/>
              <a:cs typeface="Bree Serif"/>
              <a:sym typeface="Bree Serif"/>
            </a:endParaRPr>
          </a:p>
        </p:txBody>
      </p:sp>
      <p:sp>
        <p:nvSpPr>
          <p:cNvPr id="171" name="Google Shape;171;p21"/>
          <p:cNvSpPr txBox="1"/>
          <p:nvPr/>
        </p:nvSpPr>
        <p:spPr>
          <a:xfrm>
            <a:off x="1008550" y="1264691"/>
            <a:ext cx="6704700" cy="1114121"/>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SzPts val="1400"/>
              <a:buFont typeface="Bree Serif"/>
              <a:buChar char="❏"/>
            </a:pPr>
            <a:r>
              <a:rPr lang="fr" sz="1600" b="1" i="1" dirty="0">
                <a:solidFill>
                  <a:schemeClr val="dk1"/>
                </a:solidFill>
                <a:latin typeface="Bree Serif"/>
                <a:ea typeface="Bree Serif"/>
                <a:cs typeface="Bree Serif"/>
                <a:sym typeface="Bree Serif"/>
              </a:rPr>
              <a:t>fn+1=(fn+hop)mod 37</a:t>
            </a:r>
            <a:endParaRPr sz="1600" b="1" dirty="0">
              <a:solidFill>
                <a:schemeClr val="dk1"/>
              </a:solidFill>
              <a:latin typeface="Bree Serif"/>
              <a:ea typeface="Bree Serif"/>
              <a:cs typeface="Bree Serif"/>
              <a:sym typeface="Bree Serif"/>
            </a:endParaRPr>
          </a:p>
          <a:p>
            <a:pPr marL="457200" lvl="0" indent="-317500" algn="l" rtl="0">
              <a:spcBef>
                <a:spcPts val="0"/>
              </a:spcBef>
              <a:spcAft>
                <a:spcPts val="0"/>
              </a:spcAft>
              <a:buClr>
                <a:schemeClr val="dk1"/>
              </a:buClr>
              <a:buSzPts val="1400"/>
              <a:buFont typeface="Bree Serif"/>
              <a:buChar char="❏"/>
            </a:pPr>
            <a:r>
              <a:rPr lang="fr" sz="1600" b="1" dirty="0">
                <a:solidFill>
                  <a:schemeClr val="dk1"/>
                </a:solidFill>
                <a:latin typeface="Bree Serif"/>
                <a:ea typeface="Bree Serif"/>
                <a:cs typeface="Bree Serif"/>
                <a:sym typeface="Bree Serif"/>
              </a:rPr>
              <a:t>used by the link layer to remap a given packet from a known bad channel to a known good channel</a:t>
            </a:r>
            <a:endParaRPr sz="1600" b="1" dirty="0">
              <a:latin typeface="Bree Serif"/>
              <a:ea typeface="Bree Serif"/>
              <a:cs typeface="Bree Serif"/>
              <a:sym typeface="Bree Serif"/>
            </a:endParaRPr>
          </a:p>
        </p:txBody>
      </p:sp>
      <p:pic>
        <p:nvPicPr>
          <p:cNvPr id="172" name="Google Shape;172;p21"/>
          <p:cNvPicPr preferRelativeResize="0"/>
          <p:nvPr/>
        </p:nvPicPr>
        <p:blipFill>
          <a:blip r:embed="rId4">
            <a:alphaModFix/>
          </a:blip>
          <a:stretch>
            <a:fillRect/>
          </a:stretch>
        </p:blipFill>
        <p:spPr>
          <a:xfrm>
            <a:off x="2336800" y="2420908"/>
            <a:ext cx="5376450" cy="2548847"/>
          </a:xfrm>
          <a:prstGeom prst="rect">
            <a:avLst/>
          </a:prstGeom>
          <a:noFill/>
          <a:ln>
            <a:noFill/>
          </a:ln>
        </p:spPr>
      </p:pic>
      <p:sp>
        <p:nvSpPr>
          <p:cNvPr id="173" name="Google Shape;17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fr"/>
              <a:t>9</a:t>
            </a:fld>
            <a:endParaRPr/>
          </a:p>
        </p:txBody>
      </p:sp>
      <p:sp>
        <p:nvSpPr>
          <p:cNvPr id="174" name="Google Shape;174;p21"/>
          <p:cNvSpPr txBox="1"/>
          <p:nvPr/>
        </p:nvSpPr>
        <p:spPr>
          <a:xfrm>
            <a:off x="7574825" y="4386775"/>
            <a:ext cx="148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b="1" i="1">
                <a:latin typeface="Bree Serif"/>
                <a:ea typeface="Bree Serif"/>
                <a:cs typeface="Bree Serif"/>
                <a:sym typeface="Bree Serif"/>
              </a:rPr>
              <a:t>see reference 7</a:t>
            </a:r>
            <a:endParaRPr sz="1200" b="1" i="1">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1665</Words>
  <Application>Microsoft Office PowerPoint</Application>
  <PresentationFormat>Affichage à l'écran (16:9)</PresentationFormat>
  <Paragraphs>228</Paragraphs>
  <Slides>29</Slides>
  <Notes>29</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29</vt:i4>
      </vt:variant>
    </vt:vector>
  </HeadingPairs>
  <TitlesOfParts>
    <vt:vector size="32" baseType="lpstr">
      <vt:lpstr>Arial</vt:lpstr>
      <vt:lpstr>Bree Serif</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redouane amour</dc:creator>
  <cp:lastModifiedBy>Redouane amour</cp:lastModifiedBy>
  <cp:revision>9</cp:revision>
  <dcterms:modified xsi:type="dcterms:W3CDTF">2021-11-19T14:21:33Z</dcterms:modified>
</cp:coreProperties>
</file>