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CCDD"/>
    <a:srgbClr val="C7C03B"/>
    <a:srgbClr val="E8EFF7"/>
    <a:srgbClr val="E8EF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5A965-206A-4F97-A3FC-61440C280EDE}" type="datetimeFigureOut">
              <a:rPr lang="en-US" smtClean="0"/>
              <a:t>10/8/2024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D773C2-3149-4331-B79C-E60EDE8F33AD}" type="slidenum">
              <a:rPr lang="en-US" smtClean="0"/>
              <a:t>‹#›</a:t>
            </a:fld>
            <a:endParaRPr lang="en-US"/>
          </a:p>
        </p:txBody>
      </p:sp>
    </p:spTree>
    <p:extLst>
      <p:ext uri="{BB962C8B-B14F-4D97-AF65-F5344CB8AC3E}">
        <p14:creationId xmlns:p14="http://schemas.microsoft.com/office/powerpoint/2010/main" val="4173361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D773C2-3149-4331-B79C-E60EDE8F33AD}" type="slidenum">
              <a:rPr lang="en-US" smtClean="0"/>
              <a:t>3</a:t>
            </a:fld>
            <a:endParaRPr lang="en-US"/>
          </a:p>
        </p:txBody>
      </p:sp>
    </p:spTree>
    <p:extLst>
      <p:ext uri="{BB962C8B-B14F-4D97-AF65-F5344CB8AC3E}">
        <p14:creationId xmlns:p14="http://schemas.microsoft.com/office/powerpoint/2010/main" val="770742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B9D6375-2DC0-4C8C-8A38-56D186B7AA00}" type="datetimeFigureOut">
              <a:rPr lang="en-US" smtClean="0"/>
              <a:t>10/8/2024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01DCA8B-C806-4818-A754-0A23ACCD256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3800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9D6375-2DC0-4C8C-8A38-56D186B7AA00}"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DCA8B-C806-4818-A754-0A23ACCD2560}" type="slidenum">
              <a:rPr lang="en-US" smtClean="0"/>
              <a:t>‹#›</a:t>
            </a:fld>
            <a:endParaRPr lang="en-US"/>
          </a:p>
        </p:txBody>
      </p:sp>
    </p:spTree>
    <p:extLst>
      <p:ext uri="{BB962C8B-B14F-4D97-AF65-F5344CB8AC3E}">
        <p14:creationId xmlns:p14="http://schemas.microsoft.com/office/powerpoint/2010/main" val="2136751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D6375-2DC0-4C8C-8A38-56D186B7AA0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DCA8B-C806-4818-A754-0A23ACCD256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9362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D6375-2DC0-4C8C-8A38-56D186B7AA0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DCA8B-C806-4818-A754-0A23ACCD256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4630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D6375-2DC0-4C8C-8A38-56D186B7AA0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DCA8B-C806-4818-A754-0A23ACCD2560}" type="slidenum">
              <a:rPr lang="en-US" smtClean="0"/>
              <a:t>‹#›</a:t>
            </a:fld>
            <a:endParaRPr lang="en-US"/>
          </a:p>
        </p:txBody>
      </p:sp>
    </p:spTree>
    <p:extLst>
      <p:ext uri="{BB962C8B-B14F-4D97-AF65-F5344CB8AC3E}">
        <p14:creationId xmlns:p14="http://schemas.microsoft.com/office/powerpoint/2010/main" val="221130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D6375-2DC0-4C8C-8A38-56D186B7AA0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DCA8B-C806-4818-A754-0A23ACCD256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369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D6375-2DC0-4C8C-8A38-56D186B7AA0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DCA8B-C806-4818-A754-0A23ACCD256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691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D6375-2DC0-4C8C-8A38-56D186B7AA0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DCA8B-C806-4818-A754-0A23ACCD256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3415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D6375-2DC0-4C8C-8A38-56D186B7AA0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DCA8B-C806-4818-A754-0A23ACCD256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48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D6375-2DC0-4C8C-8A38-56D186B7AA0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DCA8B-C806-4818-A754-0A23ACCD2560}" type="slidenum">
              <a:rPr lang="en-US" smtClean="0"/>
              <a:t>‹#›</a:t>
            </a:fld>
            <a:endParaRPr lang="en-US"/>
          </a:p>
        </p:txBody>
      </p:sp>
    </p:spTree>
    <p:extLst>
      <p:ext uri="{BB962C8B-B14F-4D97-AF65-F5344CB8AC3E}">
        <p14:creationId xmlns:p14="http://schemas.microsoft.com/office/powerpoint/2010/main" val="2816976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D6375-2DC0-4C8C-8A38-56D186B7AA00}"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DCA8B-C806-4818-A754-0A23ACCD256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412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9D6375-2DC0-4C8C-8A38-56D186B7AA00}"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DCA8B-C806-4818-A754-0A23ACCD2560}" type="slidenum">
              <a:rPr lang="en-US" smtClean="0"/>
              <a:t>‹#›</a:t>
            </a:fld>
            <a:endParaRPr lang="en-US"/>
          </a:p>
        </p:txBody>
      </p:sp>
    </p:spTree>
    <p:extLst>
      <p:ext uri="{BB962C8B-B14F-4D97-AF65-F5344CB8AC3E}">
        <p14:creationId xmlns:p14="http://schemas.microsoft.com/office/powerpoint/2010/main" val="744875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9D6375-2DC0-4C8C-8A38-56D186B7AA00}"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1DCA8B-C806-4818-A754-0A23ACCD256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4778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9D6375-2DC0-4C8C-8A38-56D186B7AA00}"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1DCA8B-C806-4818-A754-0A23ACCD256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926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D6375-2DC0-4C8C-8A38-56D186B7AA00}"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1DCA8B-C806-4818-A754-0A23ACCD2560}" type="slidenum">
              <a:rPr lang="en-US" smtClean="0"/>
              <a:t>‹#›</a:t>
            </a:fld>
            <a:endParaRPr lang="en-US"/>
          </a:p>
        </p:txBody>
      </p:sp>
    </p:spTree>
    <p:extLst>
      <p:ext uri="{BB962C8B-B14F-4D97-AF65-F5344CB8AC3E}">
        <p14:creationId xmlns:p14="http://schemas.microsoft.com/office/powerpoint/2010/main" val="423665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9D6375-2DC0-4C8C-8A38-56D186B7AA00}"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DCA8B-C806-4818-A754-0A23ACCD256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0101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9D6375-2DC0-4C8C-8A38-56D186B7AA00}"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DCA8B-C806-4818-A754-0A23ACCD2560}" type="slidenum">
              <a:rPr lang="en-US" smtClean="0"/>
              <a:t>‹#›</a:t>
            </a:fld>
            <a:endParaRPr lang="en-US"/>
          </a:p>
        </p:txBody>
      </p:sp>
    </p:spTree>
    <p:extLst>
      <p:ext uri="{BB962C8B-B14F-4D97-AF65-F5344CB8AC3E}">
        <p14:creationId xmlns:p14="http://schemas.microsoft.com/office/powerpoint/2010/main" val="21724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9D6375-2DC0-4C8C-8A38-56D186B7AA00}" type="datetimeFigureOut">
              <a:rPr lang="en-US" smtClean="0"/>
              <a:t>10/8/2024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1DCA8B-C806-4818-A754-0A23ACCD2560}" type="slidenum">
              <a:rPr lang="en-US" smtClean="0"/>
              <a:t>‹#›</a:t>
            </a:fld>
            <a:endParaRPr lang="en-US"/>
          </a:p>
        </p:txBody>
      </p:sp>
    </p:spTree>
    <p:extLst>
      <p:ext uri="{BB962C8B-B14F-4D97-AF65-F5344CB8AC3E}">
        <p14:creationId xmlns:p14="http://schemas.microsoft.com/office/powerpoint/2010/main" val="13459306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DB1242-B226-E7EB-78EB-16E8F24FD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668" y="1456503"/>
            <a:ext cx="8684663" cy="3944994"/>
          </a:xfrm>
          <a:prstGeom prst="rect">
            <a:avLst/>
          </a:prstGeom>
        </p:spPr>
      </p:pic>
    </p:spTree>
    <p:extLst>
      <p:ext uri="{BB962C8B-B14F-4D97-AF65-F5344CB8AC3E}">
        <p14:creationId xmlns:p14="http://schemas.microsoft.com/office/powerpoint/2010/main" val="3673555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C620C-9EE5-D283-EFFB-8CDEDF6D2075}"/>
              </a:ext>
            </a:extLst>
          </p:cNvPr>
          <p:cNvSpPr>
            <a:spLocks noGrp="1"/>
          </p:cNvSpPr>
          <p:nvPr>
            <p:ph type="title"/>
          </p:nvPr>
        </p:nvSpPr>
        <p:spPr>
          <a:xfrm>
            <a:off x="838200" y="288925"/>
            <a:ext cx="10515600" cy="1325563"/>
          </a:xfrm>
        </p:spPr>
        <p:txBody>
          <a:bodyPr>
            <a:normAutofit/>
          </a:bodyPr>
          <a:lstStyle/>
          <a:p>
            <a:pPr algn="ctr"/>
            <a:r>
              <a:rPr lang="en-US" sz="5400" dirty="0">
                <a:solidFill>
                  <a:srgbClr val="0070C0"/>
                </a:solidFill>
                <a:latin typeface="Times New Roman" panose="02020603050405020304" pitchFamily="18" charset="0"/>
                <a:cs typeface="Times New Roman" panose="02020603050405020304" pitchFamily="18" charset="0"/>
              </a:rPr>
              <a:t>Ancient </a:t>
            </a:r>
            <a:r>
              <a:rPr lang="en-US" sz="5400" dirty="0" err="1">
                <a:solidFill>
                  <a:srgbClr val="0070C0"/>
                </a:solidFill>
                <a:latin typeface="Times New Roman" panose="02020603050405020304" pitchFamily="18" charset="0"/>
                <a:cs typeface="Times New Roman" panose="02020603050405020304" pitchFamily="18" charset="0"/>
              </a:rPr>
              <a:t>Janapad</a:t>
            </a:r>
            <a:r>
              <a:rPr lang="en-US" sz="5400" dirty="0">
                <a:solidFill>
                  <a:srgbClr val="0070C0"/>
                </a:solidFill>
                <a:latin typeface="Times New Roman" panose="02020603050405020304" pitchFamily="18" charset="0"/>
                <a:cs typeface="Times New Roman" panose="02020603050405020304" pitchFamily="18" charset="0"/>
              </a:rPr>
              <a:t> Of Bengal</a:t>
            </a:r>
          </a:p>
        </p:txBody>
      </p:sp>
      <p:pic>
        <p:nvPicPr>
          <p:cNvPr id="5" name="Content Placeholder 4">
            <a:extLst>
              <a:ext uri="{FF2B5EF4-FFF2-40B4-BE49-F238E27FC236}">
                <a16:creationId xmlns:a16="http://schemas.microsoft.com/office/drawing/2014/main" id="{26C48D37-3671-4D9E-FFE8-C3AA6993F2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7062" y="2557463"/>
            <a:ext cx="3317875" cy="3317875"/>
          </a:xfrm>
        </p:spPr>
      </p:pic>
      <p:sp>
        <p:nvSpPr>
          <p:cNvPr id="6" name="Rectangle 5">
            <a:extLst>
              <a:ext uri="{FF2B5EF4-FFF2-40B4-BE49-F238E27FC236}">
                <a16:creationId xmlns:a16="http://schemas.microsoft.com/office/drawing/2014/main" id="{0B6817BC-E9E6-9EE6-6117-F958BEDC5688}"/>
              </a:ext>
            </a:extLst>
          </p:cNvPr>
          <p:cNvSpPr/>
          <p:nvPr/>
        </p:nvSpPr>
        <p:spPr>
          <a:xfrm>
            <a:off x="7334250" y="6015990"/>
            <a:ext cx="1101090" cy="567690"/>
          </a:xfrm>
          <a:prstGeom prst="rect">
            <a:avLst/>
          </a:prstGeom>
          <a:solidFill>
            <a:srgbClr val="E8EF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F8D4241-0A41-6B8A-FB81-53BC073C786F}"/>
              </a:ext>
            </a:extLst>
          </p:cNvPr>
          <p:cNvSpPr/>
          <p:nvPr/>
        </p:nvSpPr>
        <p:spPr>
          <a:xfrm>
            <a:off x="7616190" y="1535430"/>
            <a:ext cx="1013460" cy="377190"/>
          </a:xfrm>
          <a:prstGeom prst="rect">
            <a:avLst/>
          </a:prstGeom>
          <a:solidFill>
            <a:srgbClr val="E8EF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5368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BAB2E-8B5B-1D05-86EF-A9607F2E049A}"/>
              </a:ext>
            </a:extLst>
          </p:cNvPr>
          <p:cNvSpPr>
            <a:spLocks noGrp="1"/>
          </p:cNvSpPr>
          <p:nvPr>
            <p:ph type="title"/>
          </p:nvPr>
        </p:nvSpPr>
        <p:spPr/>
        <p:txBody>
          <a:bodyPr>
            <a:normAutofit/>
          </a:bodyPr>
          <a:lstStyle/>
          <a:p>
            <a:pPr algn="ctr"/>
            <a:r>
              <a:rPr lang="en-US" sz="6000" dirty="0">
                <a:solidFill>
                  <a:srgbClr val="0070C0"/>
                </a:solidFill>
                <a:latin typeface="Times New Roman" panose="02020603050405020304" pitchFamily="18" charset="0"/>
                <a:cs typeface="Times New Roman" panose="02020603050405020304" pitchFamily="18" charset="0"/>
              </a:rPr>
              <a:t>Definition Of </a:t>
            </a:r>
            <a:r>
              <a:rPr lang="en-US" sz="6000" dirty="0" err="1">
                <a:solidFill>
                  <a:srgbClr val="0070C0"/>
                </a:solidFill>
                <a:latin typeface="Times New Roman" panose="02020603050405020304" pitchFamily="18" charset="0"/>
                <a:cs typeface="Times New Roman" panose="02020603050405020304" pitchFamily="18" charset="0"/>
              </a:rPr>
              <a:t>Janapad</a:t>
            </a:r>
            <a:endParaRPr lang="en-US" sz="6000" dirty="0">
              <a:solidFill>
                <a:srgbClr val="0070C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D971562-30CA-0651-AE85-76B0C14E891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608366"/>
            <a:ext cx="4621759" cy="2890679"/>
          </a:xfrm>
        </p:spPr>
      </p:pic>
      <p:sp>
        <p:nvSpPr>
          <p:cNvPr id="6" name="TextBox 5">
            <a:extLst>
              <a:ext uri="{FF2B5EF4-FFF2-40B4-BE49-F238E27FC236}">
                <a16:creationId xmlns:a16="http://schemas.microsoft.com/office/drawing/2014/main" id="{0AC859B8-BF70-74B2-E1CE-52518F6C0E91}"/>
              </a:ext>
            </a:extLst>
          </p:cNvPr>
          <p:cNvSpPr txBox="1"/>
          <p:nvPr/>
        </p:nvSpPr>
        <p:spPr>
          <a:xfrm>
            <a:off x="5920818" y="2608366"/>
            <a:ext cx="5432982" cy="3046988"/>
          </a:xfrm>
          <a:prstGeom prst="rect">
            <a:avLst/>
          </a:prstGeom>
          <a:noFill/>
          <a:ln>
            <a:solidFill>
              <a:srgbClr val="BBCCDD"/>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Janapad</a:t>
            </a:r>
            <a:r>
              <a:rPr lang="en-US" sz="2400" dirty="0">
                <a:latin typeface="Times New Roman" panose="02020603050405020304" pitchFamily="18" charset="0"/>
                <a:cs typeface="Times New Roman" panose="02020603050405020304" pitchFamily="18" charset="0"/>
              </a:rPr>
              <a:t>," a Bengali term, translates to "settlement" or "habitat" and refers to regions or areas where groups of people live together, creating a social, political, and economic structure. This concept, although simple in its linguistic roots, carries deep historical, sociological, and geographical significance..</a:t>
            </a:r>
          </a:p>
        </p:txBody>
      </p:sp>
    </p:spTree>
    <p:extLst>
      <p:ext uri="{BB962C8B-B14F-4D97-AF65-F5344CB8AC3E}">
        <p14:creationId xmlns:p14="http://schemas.microsoft.com/office/powerpoint/2010/main" val="402301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2568-E549-1C7F-2DD5-71C42AAE9CE1}"/>
              </a:ext>
            </a:extLst>
          </p:cNvPr>
          <p:cNvSpPr>
            <a:spLocks noGrp="1"/>
          </p:cNvSpPr>
          <p:nvPr>
            <p:ph type="title"/>
          </p:nvPr>
        </p:nvSpPr>
        <p:spPr>
          <a:xfrm>
            <a:off x="1295402" y="813615"/>
            <a:ext cx="9601196" cy="1303867"/>
          </a:xfrm>
        </p:spPr>
        <p:txBody>
          <a:bodyPr>
            <a:normAutofit/>
          </a:bodyPr>
          <a:lstStyle/>
          <a:p>
            <a:pPr algn="ctr"/>
            <a:r>
              <a:rPr lang="en-US" sz="6000" u="sng" dirty="0">
                <a:solidFill>
                  <a:srgbClr val="0070C0"/>
                </a:solidFill>
                <a:latin typeface="Times New Roman" panose="02020603050405020304" pitchFamily="18" charset="0"/>
                <a:cs typeface="Times New Roman" panose="02020603050405020304" pitchFamily="18" charset="0"/>
              </a:rPr>
              <a:t>“Types Of </a:t>
            </a:r>
            <a:r>
              <a:rPr lang="en-US" sz="6000" u="sng" dirty="0" err="1">
                <a:solidFill>
                  <a:srgbClr val="0070C0"/>
                </a:solidFill>
                <a:latin typeface="Times New Roman" panose="02020603050405020304" pitchFamily="18" charset="0"/>
                <a:cs typeface="Times New Roman" panose="02020603050405020304" pitchFamily="18" charset="0"/>
              </a:rPr>
              <a:t>Janapad</a:t>
            </a:r>
            <a:r>
              <a:rPr lang="en-US" sz="6000" u="sng" dirty="0">
                <a:solidFill>
                  <a:srgbClr val="0070C0"/>
                </a:solidFill>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A62A36EF-53AF-21BB-788D-04482F6BF8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948" y="2540814"/>
            <a:ext cx="1690410" cy="1325563"/>
          </a:xfrm>
        </p:spPr>
      </p:pic>
      <p:pic>
        <p:nvPicPr>
          <p:cNvPr id="7" name="Picture 6">
            <a:extLst>
              <a:ext uri="{FF2B5EF4-FFF2-40B4-BE49-F238E27FC236}">
                <a16:creationId xmlns:a16="http://schemas.microsoft.com/office/drawing/2014/main" id="{C77FF95F-8725-3647-0BBA-8F3E33C84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4161954"/>
            <a:ext cx="1457271" cy="1963673"/>
          </a:xfrm>
          <a:prstGeom prst="rect">
            <a:avLst/>
          </a:prstGeom>
        </p:spPr>
      </p:pic>
      <p:pic>
        <p:nvPicPr>
          <p:cNvPr id="9" name="Picture 8">
            <a:extLst>
              <a:ext uri="{FF2B5EF4-FFF2-40B4-BE49-F238E27FC236}">
                <a16:creationId xmlns:a16="http://schemas.microsoft.com/office/drawing/2014/main" id="{0FE1C75C-B141-6707-63C2-D6230EBD81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2534796"/>
            <a:ext cx="1457271" cy="1331581"/>
          </a:xfrm>
          <a:prstGeom prst="rect">
            <a:avLst/>
          </a:prstGeom>
        </p:spPr>
      </p:pic>
      <p:pic>
        <p:nvPicPr>
          <p:cNvPr id="11" name="Picture 10">
            <a:extLst>
              <a:ext uri="{FF2B5EF4-FFF2-40B4-BE49-F238E27FC236}">
                <a16:creationId xmlns:a16="http://schemas.microsoft.com/office/drawing/2014/main" id="{B7AE2413-1312-9002-4551-E35479E4B6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1948" y="4194137"/>
            <a:ext cx="1921473" cy="1963673"/>
          </a:xfrm>
          <a:prstGeom prst="rect">
            <a:avLst/>
          </a:prstGeom>
        </p:spPr>
      </p:pic>
      <p:sp>
        <p:nvSpPr>
          <p:cNvPr id="14" name="TextBox 13">
            <a:extLst>
              <a:ext uri="{FF2B5EF4-FFF2-40B4-BE49-F238E27FC236}">
                <a16:creationId xmlns:a16="http://schemas.microsoft.com/office/drawing/2014/main" id="{8526B46C-EBDE-6580-B21D-6549E5E1DF4F}"/>
              </a:ext>
            </a:extLst>
          </p:cNvPr>
          <p:cNvSpPr txBox="1"/>
          <p:nvPr/>
        </p:nvSpPr>
        <p:spPr>
          <a:xfrm>
            <a:off x="6391373" y="2453794"/>
            <a:ext cx="4962427" cy="341632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document discusses several </a:t>
            </a:r>
            <a:r>
              <a:rPr lang="en-US" sz="2400" dirty="0" err="1">
                <a:latin typeface="Times New Roman" panose="02020603050405020304" pitchFamily="18" charset="0"/>
                <a:cs typeface="Times New Roman" panose="02020603050405020304" pitchFamily="18" charset="0"/>
              </a:rPr>
              <a:t>ancent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janapad</a:t>
            </a:r>
            <a:r>
              <a:rPr lang="en-US" sz="2400" dirty="0">
                <a:latin typeface="Times New Roman" panose="02020603050405020304" pitchFamily="18" charset="0"/>
                <a:cs typeface="Times New Roman" panose="02020603050405020304" pitchFamily="18" charset="0"/>
              </a:rPr>
              <a:t> that existed in </a:t>
            </a:r>
            <a:r>
              <a:rPr lang="en-US" sz="2400" dirty="0" err="1">
                <a:latin typeface="Times New Roman" panose="02020603050405020304" pitchFamily="18" charset="0"/>
                <a:cs typeface="Times New Roman" panose="02020603050405020304" pitchFamily="18" charset="0"/>
              </a:rPr>
              <a:t>Bengel</a:t>
            </a:r>
            <a:r>
              <a:rPr lang="en-US" sz="2400" dirty="0">
                <a:latin typeface="Times New Roman" panose="02020603050405020304" pitchFamily="18" charset="0"/>
                <a:cs typeface="Times New Roman" panose="02020603050405020304" pitchFamily="18" charset="0"/>
              </a:rPr>
              <a:t> prior to it becoming a unified state. It </a:t>
            </a:r>
            <a:r>
              <a:rPr lang="en-US" sz="2400" dirty="0" err="1">
                <a:latin typeface="Times New Roman" panose="02020603050405020304" pitchFamily="18" charset="0"/>
                <a:cs typeface="Times New Roman" panose="02020603050405020304" pitchFamily="18" charset="0"/>
              </a:rPr>
              <a:t>descrides</a:t>
            </a:r>
            <a:r>
              <a:rPr lang="en-US" sz="2400" dirty="0">
                <a:latin typeface="Times New Roman" panose="02020603050405020304" pitchFamily="18" charset="0"/>
                <a:cs typeface="Times New Roman" panose="02020603050405020304" pitchFamily="18" charset="0"/>
              </a:rPr>
              <a:t> 16 major </a:t>
            </a:r>
            <a:r>
              <a:rPr lang="en-US" sz="2400" dirty="0" err="1">
                <a:latin typeface="Times New Roman" panose="02020603050405020304" pitchFamily="18" charset="0"/>
                <a:cs typeface="Times New Roman" panose="02020603050405020304" pitchFamily="18" charset="0"/>
              </a:rPr>
              <a:t>janapads</a:t>
            </a:r>
            <a:r>
              <a:rPr lang="en-US" sz="2400" dirty="0">
                <a:latin typeface="Times New Roman" panose="02020603050405020304" pitchFamily="18" charset="0"/>
                <a:cs typeface="Times New Roman" panose="02020603050405020304" pitchFamily="18" charset="0"/>
              </a:rPr>
              <a:t>, Including:</a:t>
            </a:r>
          </a:p>
          <a:p>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Banga</a:t>
            </a:r>
          </a:p>
          <a:p>
            <a:pPr marL="342900" indent="-342900">
              <a:buFont typeface="+mj-lt"/>
              <a:buAutoNum type="arabicPeriod"/>
            </a:pPr>
            <a:r>
              <a:rPr lang="en-US" sz="2400" dirty="0" err="1">
                <a:latin typeface="Times New Roman" panose="02020603050405020304" pitchFamily="18" charset="0"/>
                <a:cs typeface="Times New Roman" panose="02020603050405020304" pitchFamily="18" charset="0"/>
              </a:rPr>
              <a:t>Pundra</a:t>
            </a: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err="1">
                <a:latin typeface="Times New Roman" panose="02020603050405020304" pitchFamily="18" charset="0"/>
                <a:cs typeface="Times New Roman" panose="02020603050405020304" pitchFamily="18" charset="0"/>
              </a:rPr>
              <a:t>Samatata</a:t>
            </a: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err="1">
                <a:latin typeface="Times New Roman" panose="02020603050405020304" pitchFamily="18" charset="0"/>
                <a:cs typeface="Times New Roman" panose="02020603050405020304" pitchFamily="18" charset="0"/>
              </a:rPr>
              <a:t>Rarha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722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FA0F-F0F3-23A3-6E00-4D77C398B419}"/>
              </a:ext>
            </a:extLst>
          </p:cNvPr>
          <p:cNvSpPr>
            <a:spLocks noGrp="1"/>
          </p:cNvSpPr>
          <p:nvPr>
            <p:ph type="title"/>
          </p:nvPr>
        </p:nvSpPr>
        <p:spPr>
          <a:xfrm>
            <a:off x="1295402" y="623913"/>
            <a:ext cx="9601196" cy="1303867"/>
          </a:xfrm>
        </p:spPr>
        <p:txBody>
          <a:bodyPr>
            <a:normAutofit/>
          </a:bodyPr>
          <a:lstStyle/>
          <a:p>
            <a:pPr algn="ctr"/>
            <a:r>
              <a:rPr lang="en-US" sz="4800" u="sng" dirty="0">
                <a:solidFill>
                  <a:srgbClr val="0070C0"/>
                </a:solidFill>
                <a:latin typeface="Times New Roman" panose="02020603050405020304" pitchFamily="18" charset="0"/>
                <a:cs typeface="Times New Roman" panose="02020603050405020304" pitchFamily="18" charset="0"/>
              </a:rPr>
              <a:t>Factor Influence </a:t>
            </a:r>
            <a:r>
              <a:rPr lang="en-US" sz="4800" u="sng" dirty="0" err="1">
                <a:solidFill>
                  <a:srgbClr val="0070C0"/>
                </a:solidFill>
                <a:latin typeface="Times New Roman" panose="02020603050405020304" pitchFamily="18" charset="0"/>
                <a:cs typeface="Times New Roman" panose="02020603050405020304" pitchFamily="18" charset="0"/>
              </a:rPr>
              <a:t>Janapad</a:t>
            </a:r>
            <a:r>
              <a:rPr lang="en-US" sz="4800" u="sng" dirty="0">
                <a:solidFill>
                  <a:srgbClr val="0070C0"/>
                </a:solidFill>
                <a:latin typeface="Times New Roman" panose="02020603050405020304" pitchFamily="18" charset="0"/>
                <a:cs typeface="Times New Roman" panose="02020603050405020304" pitchFamily="18" charset="0"/>
              </a:rPr>
              <a:t> Formation</a:t>
            </a:r>
          </a:p>
        </p:txBody>
      </p:sp>
      <p:pic>
        <p:nvPicPr>
          <p:cNvPr id="5" name="Content Placeholder 4">
            <a:extLst>
              <a:ext uri="{FF2B5EF4-FFF2-40B4-BE49-F238E27FC236}">
                <a16:creationId xmlns:a16="http://schemas.microsoft.com/office/drawing/2014/main" id="{1DD2C571-73DE-A924-B731-4A5AC2A134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5467" y="2653885"/>
            <a:ext cx="2800546" cy="2765972"/>
          </a:xfrm>
        </p:spPr>
      </p:pic>
      <p:sp>
        <p:nvSpPr>
          <p:cNvPr id="6" name="TextBox 5">
            <a:extLst>
              <a:ext uri="{FF2B5EF4-FFF2-40B4-BE49-F238E27FC236}">
                <a16:creationId xmlns:a16="http://schemas.microsoft.com/office/drawing/2014/main" id="{ADB177F6-EA75-0A06-5C24-9F9C03716D22}"/>
              </a:ext>
            </a:extLst>
          </p:cNvPr>
          <p:cNvSpPr txBox="1"/>
          <p:nvPr/>
        </p:nvSpPr>
        <p:spPr>
          <a:xfrm>
            <a:off x="5392133" y="2780907"/>
            <a:ext cx="5504466" cy="3151246"/>
          </a:xfrm>
          <a:prstGeom prst="rect">
            <a:avLst/>
          </a:prstGeom>
          <a:noFill/>
          <a:ln>
            <a:solidFill>
              <a:schemeClr val="accent5">
                <a:lumMod val="75000"/>
              </a:schemeClr>
            </a:solidFill>
          </a:ln>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Throughout history, human beings have formed settlements to meet their needs for shelter, security, and community. The evolution of </a:t>
            </a:r>
            <a:r>
              <a:rPr lang="en-US" sz="2000" dirty="0" err="1">
                <a:latin typeface="Times New Roman" panose="02020603050405020304" pitchFamily="18" charset="0"/>
                <a:cs typeface="Times New Roman" panose="02020603050405020304" pitchFamily="18" charset="0"/>
              </a:rPr>
              <a:t>Jonopods</a:t>
            </a:r>
            <a:r>
              <a:rPr lang="en-US" sz="2000" dirty="0">
                <a:latin typeface="Times New Roman" panose="02020603050405020304" pitchFamily="18" charset="0"/>
                <a:cs typeface="Times New Roman" panose="02020603050405020304" pitchFamily="18" charset="0"/>
              </a:rPr>
              <a:t> in the Indian subcontinent can be traced back to ancient times, when human beings shifted from nomadic lifestyles to more permanent agricultural practices. The early Vedic period (around 1500 BCE) witnessed the formation of small settlements along river valleys like the Ganges and Indus, where fertile land supported agriculture and basic trade.</a:t>
            </a:r>
          </a:p>
        </p:txBody>
      </p:sp>
    </p:spTree>
    <p:extLst>
      <p:ext uri="{BB962C8B-B14F-4D97-AF65-F5344CB8AC3E}">
        <p14:creationId xmlns:p14="http://schemas.microsoft.com/office/powerpoint/2010/main" val="331304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38B5-4D69-C5EE-FFF8-17F01FD7C5FC}"/>
              </a:ext>
            </a:extLst>
          </p:cNvPr>
          <p:cNvSpPr>
            <a:spLocks noGrp="1"/>
          </p:cNvSpPr>
          <p:nvPr>
            <p:ph type="title"/>
          </p:nvPr>
        </p:nvSpPr>
        <p:spPr/>
        <p:txBody>
          <a:bodyPr>
            <a:normAutofit/>
          </a:bodyPr>
          <a:lstStyle/>
          <a:p>
            <a:pPr algn="ctr"/>
            <a:r>
              <a:rPr lang="en-US" sz="4800" u="sng" dirty="0">
                <a:solidFill>
                  <a:srgbClr val="0070C0"/>
                </a:solidFill>
                <a:latin typeface="Times New Roman" panose="02020603050405020304" pitchFamily="18" charset="0"/>
                <a:cs typeface="Times New Roman" panose="02020603050405020304" pitchFamily="18" charset="0"/>
              </a:rPr>
              <a:t>Historical Development Of </a:t>
            </a:r>
            <a:r>
              <a:rPr lang="en-US" sz="4800" u="sng" dirty="0" err="1">
                <a:solidFill>
                  <a:srgbClr val="0070C0"/>
                </a:solidFill>
                <a:latin typeface="Times New Roman" panose="02020603050405020304" pitchFamily="18" charset="0"/>
                <a:cs typeface="Times New Roman" panose="02020603050405020304" pitchFamily="18" charset="0"/>
              </a:rPr>
              <a:t>Settelment</a:t>
            </a:r>
            <a:endParaRPr lang="en-US" sz="4800" u="sng" dirty="0">
              <a:solidFill>
                <a:srgbClr val="0070C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5593EF7-7B9A-B780-D969-DFDF237B0B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931736"/>
            <a:ext cx="4610493" cy="3184122"/>
          </a:xfrm>
        </p:spPr>
      </p:pic>
      <p:sp>
        <p:nvSpPr>
          <p:cNvPr id="6" name="TextBox 5">
            <a:extLst>
              <a:ext uri="{FF2B5EF4-FFF2-40B4-BE49-F238E27FC236}">
                <a16:creationId xmlns:a16="http://schemas.microsoft.com/office/drawing/2014/main" id="{5C7FF1E1-535C-72AF-992C-40C88432BFDB}"/>
              </a:ext>
            </a:extLst>
          </p:cNvPr>
          <p:cNvSpPr txBox="1"/>
          <p:nvPr/>
        </p:nvSpPr>
        <p:spPr>
          <a:xfrm>
            <a:off x="6256256" y="2699538"/>
            <a:ext cx="4610493" cy="3416320"/>
          </a:xfrm>
          <a:prstGeom prst="rect">
            <a:avLst/>
          </a:prstGeom>
          <a:noFill/>
          <a:ln>
            <a:solidFill>
              <a:schemeClr val="accent1">
                <a:lumMod val="75000"/>
              </a:schemeClr>
            </a:solidFill>
          </a:ln>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historical development of settlements began with early human groups forming nomadic camps, gradually evolving into permanent villages as agriculture advanced. Over time, these settlements grew into towns and cities, influenced by trade routes, resources, and political power.</a:t>
            </a:r>
          </a:p>
        </p:txBody>
      </p:sp>
    </p:spTree>
    <p:extLst>
      <p:ext uri="{BB962C8B-B14F-4D97-AF65-F5344CB8AC3E}">
        <p14:creationId xmlns:p14="http://schemas.microsoft.com/office/powerpoint/2010/main" val="428221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A79C-461A-AB72-5794-1B11D7F5BFE0}"/>
              </a:ext>
            </a:extLst>
          </p:cNvPr>
          <p:cNvSpPr>
            <a:spLocks noGrp="1"/>
          </p:cNvSpPr>
          <p:nvPr>
            <p:ph type="title"/>
          </p:nvPr>
        </p:nvSpPr>
        <p:spPr>
          <a:xfrm>
            <a:off x="1122419" y="776798"/>
            <a:ext cx="10058400" cy="1450757"/>
          </a:xfrm>
        </p:spPr>
        <p:txBody>
          <a:bodyPr>
            <a:normAutofit/>
          </a:bodyPr>
          <a:lstStyle/>
          <a:p>
            <a:pPr algn="ctr"/>
            <a:r>
              <a:rPr lang="en-US" u="sng" dirty="0">
                <a:solidFill>
                  <a:srgbClr val="0070C0"/>
                </a:solidFill>
                <a:latin typeface="Times New Roman" panose="02020603050405020304" pitchFamily="18" charset="0"/>
                <a:cs typeface="Times New Roman" panose="02020603050405020304" pitchFamily="18" charset="0"/>
              </a:rPr>
              <a:t>Modern Settlement And Challenge</a:t>
            </a:r>
          </a:p>
        </p:txBody>
      </p:sp>
      <p:pic>
        <p:nvPicPr>
          <p:cNvPr id="5" name="Content Placeholder 4">
            <a:extLst>
              <a:ext uri="{FF2B5EF4-FFF2-40B4-BE49-F238E27FC236}">
                <a16:creationId xmlns:a16="http://schemas.microsoft.com/office/drawing/2014/main" id="{21285C60-330E-8F9A-7CE0-C97D68D3A3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419" y="2539441"/>
            <a:ext cx="4973581" cy="3308327"/>
          </a:xfrm>
        </p:spPr>
      </p:pic>
      <p:sp>
        <p:nvSpPr>
          <p:cNvPr id="6" name="TextBox 5">
            <a:extLst>
              <a:ext uri="{FF2B5EF4-FFF2-40B4-BE49-F238E27FC236}">
                <a16:creationId xmlns:a16="http://schemas.microsoft.com/office/drawing/2014/main" id="{E2819B19-505D-721B-16E1-032F9E64FE8B}"/>
              </a:ext>
            </a:extLst>
          </p:cNvPr>
          <p:cNvSpPr txBox="1"/>
          <p:nvPr/>
        </p:nvSpPr>
        <p:spPr>
          <a:xfrm>
            <a:off x="6761531" y="3293223"/>
            <a:ext cx="4308050"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Modern settlements face challenges such as urbanization, overcrowding, and inadequate infrastructure, leading to issues like housing shortages and environmental degradation. Additionally, the need for sustainable development and climate resilience adds pressure to modern urban planning.</a:t>
            </a:r>
          </a:p>
        </p:txBody>
      </p:sp>
    </p:spTree>
    <p:extLst>
      <p:ext uri="{BB962C8B-B14F-4D97-AF65-F5344CB8AC3E}">
        <p14:creationId xmlns:p14="http://schemas.microsoft.com/office/powerpoint/2010/main" val="221343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F39E-190D-EB01-E13C-FD057C244E95}"/>
              </a:ext>
            </a:extLst>
          </p:cNvPr>
          <p:cNvSpPr>
            <a:spLocks noGrp="1"/>
          </p:cNvSpPr>
          <p:nvPr>
            <p:ph type="title"/>
          </p:nvPr>
        </p:nvSpPr>
        <p:spPr>
          <a:xfrm>
            <a:off x="1295402" y="548499"/>
            <a:ext cx="9601196" cy="1303867"/>
          </a:xfrm>
        </p:spPr>
        <p:txBody>
          <a:bodyPr>
            <a:normAutofit/>
          </a:bodyPr>
          <a:lstStyle/>
          <a:p>
            <a:pPr algn="ctr"/>
            <a:r>
              <a:rPr lang="en-US" sz="6600" u="sng" dirty="0">
                <a:solidFill>
                  <a:schemeClr val="accent1">
                    <a:lumMod val="75000"/>
                  </a:schemeClr>
                </a:solidFill>
                <a:latin typeface="Times New Roman" panose="02020603050405020304" pitchFamily="18" charset="0"/>
                <a:cs typeface="Times New Roman" panose="02020603050405020304" pitchFamily="18" charset="0"/>
              </a:rPr>
              <a:t>Conclusion</a:t>
            </a:r>
          </a:p>
        </p:txBody>
      </p:sp>
      <p:pic>
        <p:nvPicPr>
          <p:cNvPr id="5" name="Content Placeholder 4">
            <a:extLst>
              <a:ext uri="{FF2B5EF4-FFF2-40B4-BE49-F238E27FC236}">
                <a16:creationId xmlns:a16="http://schemas.microsoft.com/office/drawing/2014/main" id="{D7F59D69-EE9E-6F41-5879-6A48A47B9E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625" y="2522382"/>
            <a:ext cx="3696093" cy="3312255"/>
          </a:xfrm>
        </p:spPr>
      </p:pic>
      <p:sp>
        <p:nvSpPr>
          <p:cNvPr id="6" name="TextBox 5">
            <a:extLst>
              <a:ext uri="{FF2B5EF4-FFF2-40B4-BE49-F238E27FC236}">
                <a16:creationId xmlns:a16="http://schemas.microsoft.com/office/drawing/2014/main" id="{BC1CC5EB-D759-87D5-FEEA-F1069BE11551}"/>
              </a:ext>
            </a:extLst>
          </p:cNvPr>
          <p:cNvSpPr txBox="1"/>
          <p:nvPr/>
        </p:nvSpPr>
        <p:spPr>
          <a:xfrm>
            <a:off x="5854046" y="3107245"/>
            <a:ext cx="5042552" cy="2897630"/>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concept of </a:t>
            </a:r>
            <a:r>
              <a:rPr lang="en-US" sz="1600" dirty="0" err="1">
                <a:latin typeface="Times New Roman" panose="02020603050405020304" pitchFamily="18" charset="0"/>
                <a:cs typeface="Times New Roman" panose="02020603050405020304" pitchFamily="18" charset="0"/>
              </a:rPr>
              <a:t>Janapad</a:t>
            </a:r>
            <a:r>
              <a:rPr lang="en-US" sz="1600" dirty="0">
                <a:latin typeface="Times New Roman" panose="02020603050405020304" pitchFamily="18" charset="0"/>
                <a:cs typeface="Times New Roman" panose="02020603050405020304" pitchFamily="18" charset="0"/>
              </a:rPr>
              <a:t>, though rooted in ancient times, continues to be an important idea in understanding the development of human societies. From small settlements to vast empires, </a:t>
            </a:r>
            <a:r>
              <a:rPr lang="en-US" sz="1600" dirty="0" err="1">
                <a:latin typeface="Times New Roman" panose="02020603050405020304" pitchFamily="18" charset="0"/>
                <a:cs typeface="Times New Roman" panose="02020603050405020304" pitchFamily="18" charset="0"/>
              </a:rPr>
              <a:t>Jonopods</a:t>
            </a:r>
            <a:r>
              <a:rPr lang="en-US" sz="1600" dirty="0">
                <a:latin typeface="Times New Roman" panose="02020603050405020304" pitchFamily="18" charset="0"/>
                <a:cs typeface="Times New Roman" panose="02020603050405020304" pitchFamily="18" charset="0"/>
              </a:rPr>
              <a:t> shaped the course of history, influencing politics, religion, culture, and economy. Today, as cities grow and rural areas change, the essence of </a:t>
            </a:r>
            <a:r>
              <a:rPr lang="en-US" sz="1600" dirty="0" err="1">
                <a:latin typeface="Times New Roman" panose="02020603050405020304" pitchFamily="18" charset="0"/>
                <a:cs typeface="Times New Roman" panose="02020603050405020304" pitchFamily="18" charset="0"/>
              </a:rPr>
              <a:t>Jonopod</a:t>
            </a:r>
            <a:r>
              <a:rPr lang="en-US" sz="1600" dirty="0">
                <a:latin typeface="Times New Roman" panose="02020603050405020304" pitchFamily="18" charset="0"/>
                <a:cs typeface="Times New Roman" panose="02020603050405020304" pitchFamily="18" charset="0"/>
              </a:rPr>
              <a:t> remains—a reminder of humanity's need to live, work, and grow together as a community. Understanding </a:t>
            </a:r>
            <a:r>
              <a:rPr lang="en-US" sz="1600" dirty="0" err="1">
                <a:latin typeface="Times New Roman" panose="02020603050405020304" pitchFamily="18" charset="0"/>
                <a:cs typeface="Times New Roman" panose="02020603050405020304" pitchFamily="18" charset="0"/>
              </a:rPr>
              <a:t>Jonopods</a:t>
            </a:r>
            <a:r>
              <a:rPr lang="en-US" sz="1600" dirty="0">
                <a:latin typeface="Times New Roman" panose="02020603050405020304" pitchFamily="18" charset="0"/>
                <a:cs typeface="Times New Roman" panose="02020603050405020304" pitchFamily="18" charset="0"/>
              </a:rPr>
              <a:t> is crucial for recognizing the interconnectedness of people, place, and the larger forces of history that shape our world.</a:t>
            </a:r>
          </a:p>
        </p:txBody>
      </p:sp>
    </p:spTree>
    <p:extLst>
      <p:ext uri="{BB962C8B-B14F-4D97-AF65-F5344CB8AC3E}">
        <p14:creationId xmlns:p14="http://schemas.microsoft.com/office/powerpoint/2010/main" val="425395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A54C44-F26C-882F-ACA6-D5F687C68F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146" y="1703520"/>
            <a:ext cx="10333708" cy="3450960"/>
          </a:xfrm>
        </p:spPr>
      </p:pic>
    </p:spTree>
    <p:extLst>
      <p:ext uri="{BB962C8B-B14F-4D97-AF65-F5344CB8AC3E}">
        <p14:creationId xmlns:p14="http://schemas.microsoft.com/office/powerpoint/2010/main" val="30968798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20</TotalTime>
  <Words>389</Words>
  <Application>Microsoft Office PowerPoint</Application>
  <PresentationFormat>Widescreen</PresentationFormat>
  <Paragraphs>19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Garamond</vt:lpstr>
      <vt:lpstr>Times New Roman</vt:lpstr>
      <vt:lpstr>Organic</vt:lpstr>
      <vt:lpstr>PowerPoint Presentation</vt:lpstr>
      <vt:lpstr>Ancient Janapad Of Bengal</vt:lpstr>
      <vt:lpstr>Definition Of Janapad</vt:lpstr>
      <vt:lpstr>“Types Of Janapad”</vt:lpstr>
      <vt:lpstr>Factor Influence Janapad Formation</vt:lpstr>
      <vt:lpstr>Historical Development Of Settelment</vt:lpstr>
      <vt:lpstr>Modern Settlement And Challenge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Ahsan Jamil</dc:creator>
  <cp:lastModifiedBy>Ahsan Jamil</cp:lastModifiedBy>
  <cp:revision>1</cp:revision>
  <dcterms:created xsi:type="dcterms:W3CDTF">2024-10-08T09:58:36Z</dcterms:created>
  <dcterms:modified xsi:type="dcterms:W3CDTF">2024-10-08T10:19:35Z</dcterms:modified>
</cp:coreProperties>
</file>