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20"/>
  </p:notesMasterIdLst>
  <p:handoutMasterIdLst>
    <p:handoutMasterId r:id="rId21"/>
  </p:handoutMasterIdLst>
  <p:sldIdLst>
    <p:sldId id="506" r:id="rId2"/>
    <p:sldId id="619" r:id="rId3"/>
    <p:sldId id="596" r:id="rId4"/>
    <p:sldId id="597" r:id="rId5"/>
    <p:sldId id="620" r:id="rId6"/>
    <p:sldId id="599" r:id="rId7"/>
    <p:sldId id="600" r:id="rId8"/>
    <p:sldId id="601" r:id="rId9"/>
    <p:sldId id="602" r:id="rId10"/>
    <p:sldId id="603" r:id="rId11"/>
    <p:sldId id="604" r:id="rId12"/>
    <p:sldId id="605" r:id="rId13"/>
    <p:sldId id="606" r:id="rId14"/>
    <p:sldId id="607" r:id="rId15"/>
    <p:sldId id="608" r:id="rId16"/>
    <p:sldId id="609" r:id="rId17"/>
    <p:sldId id="621" r:id="rId18"/>
    <p:sldId id="611" r:id="rId19"/>
  </p:sldIdLst>
  <p:sldSz cx="9144000" cy="6858000" type="screen4x3"/>
  <p:notesSz cx="7315200" cy="9601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Arial" charset="0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Arial" charset="0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Arial" charset="0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Arial" charset="0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FF0000"/>
    <a:srgbClr val="9999FF"/>
    <a:srgbClr val="5674F6"/>
    <a:srgbClr val="6289F8"/>
    <a:srgbClr val="8097F8"/>
    <a:srgbClr val="2C61F6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24" autoAdjust="0"/>
    <p:restoredTop sz="90929"/>
  </p:normalViewPr>
  <p:slideViewPr>
    <p:cSldViewPr snapToObjects="1">
      <p:cViewPr varScale="1">
        <p:scale>
          <a:sx n="86" d="100"/>
          <a:sy n="86" d="100"/>
        </p:scale>
        <p:origin x="1368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5.xml"/><Relationship Id="rId1" Type="http://schemas.openxmlformats.org/officeDocument/2006/relationships/slide" Target="slides/slide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6939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algn="l" defTabSz="966648">
              <a:defRPr sz="1300">
                <a:cs typeface="+mn-cs"/>
              </a:defRPr>
            </a:lvl1pPr>
          </a:lstStyle>
          <a:p>
            <a:pPr>
              <a:defRPr/>
            </a:pPr>
            <a:r>
              <a:rPr lang="en-US"/>
              <a:t>Graphs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5811" y="1"/>
            <a:ext cx="3169389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algn="r" defTabSz="966648">
              <a:defRPr sz="1300">
                <a:cs typeface="+mn-cs"/>
              </a:defRPr>
            </a:lvl1pPr>
          </a:lstStyle>
          <a:p>
            <a:pPr>
              <a:defRPr/>
            </a:pPr>
            <a:fld id="{EA2E6F2B-5AF1-4D07-9602-1E4649BA0013}" type="datetime8">
              <a:rPr lang="en-US"/>
              <a:pPr>
                <a:defRPr/>
              </a:pPr>
              <a:t>11/14/2018 10:05 PM</a:t>
            </a:fld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141"/>
            <a:ext cx="316939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algn="l" defTabSz="966648"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5811" y="9121141"/>
            <a:ext cx="3169389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algn="r" defTabSz="966648">
              <a:defRPr sz="1300">
                <a:cs typeface="+mn-cs"/>
              </a:defRPr>
            </a:lvl1pPr>
          </a:lstStyle>
          <a:p>
            <a:pPr>
              <a:defRPr/>
            </a:pPr>
            <a:fld id="{672749F6-79C2-4D08-AE0E-6BDE6F1741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6939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algn="l" defTabSz="966648">
              <a:defRPr sz="1300">
                <a:cs typeface="+mn-cs"/>
              </a:defRPr>
            </a:lvl1pPr>
          </a:lstStyle>
          <a:p>
            <a:pPr>
              <a:defRPr/>
            </a:pPr>
            <a:r>
              <a:rPr lang="en-US"/>
              <a:t>Graphs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5811" y="1"/>
            <a:ext cx="3169389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algn="r" defTabSz="966648">
              <a:defRPr sz="1300">
                <a:cs typeface="+mn-cs"/>
              </a:defRPr>
            </a:lvl1pPr>
          </a:lstStyle>
          <a:p>
            <a:pPr>
              <a:defRPr/>
            </a:pPr>
            <a:fld id="{1CEED925-59F8-40EF-A032-7EFECDCB0DA3}" type="datetime8">
              <a:rPr lang="en-US"/>
              <a:pPr>
                <a:defRPr/>
              </a:pPr>
              <a:t>11/14/2018 10:05 PM</a:t>
            </a:fld>
            <a:endParaRPr lang="en-US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2313"/>
            <a:ext cx="4799012" cy="3598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831" y="4560571"/>
            <a:ext cx="5365540" cy="431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141"/>
            <a:ext cx="316939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algn="l" defTabSz="966648"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5811" y="9121141"/>
            <a:ext cx="3169389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algn="r" defTabSz="966648">
              <a:defRPr sz="1300">
                <a:cs typeface="+mn-cs"/>
              </a:defRPr>
            </a:lvl1pPr>
          </a:lstStyle>
          <a:p>
            <a:pPr>
              <a:defRPr/>
            </a:pPr>
            <a:fld id="{CBA6FD9B-5FED-49BB-9CE0-7BC4A3365A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51673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51673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cs typeface="Arial" pitchFamily="34" charset="0"/>
              </a:defRPr>
            </a:lvl1pPr>
          </a:lstStyle>
          <a:p>
            <a:pPr>
              <a:defRPr/>
            </a:pPr>
            <a:fld id="{1F0DFD93-5249-446E-A29E-5DE61F83C0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52513"/>
            <a:ext cx="40386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52513"/>
            <a:ext cx="40386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52513"/>
            <a:ext cx="82296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5"/>
          <p:cNvSpPr>
            <a:spLocks noChangeArrowheads="1"/>
          </p:cNvSpPr>
          <p:nvPr/>
        </p:nvSpPr>
        <p:spPr bwMode="auto">
          <a:xfrm>
            <a:off x="0" y="836613"/>
            <a:ext cx="4572000" cy="76200"/>
          </a:xfrm>
          <a:prstGeom prst="rect">
            <a:avLst/>
          </a:prstGeom>
          <a:gradFill rotWithShape="0">
            <a:gsLst>
              <a:gs pos="0">
                <a:srgbClr val="FF8200"/>
              </a:gs>
              <a:gs pos="10001">
                <a:srgbClr val="FF0000"/>
              </a:gs>
              <a:gs pos="35001">
                <a:srgbClr val="BA0066"/>
              </a:gs>
              <a:gs pos="70000">
                <a:srgbClr val="66008F"/>
              </a:gs>
              <a:gs pos="100000">
                <a:srgbClr val="000082"/>
              </a:gs>
            </a:gsLst>
            <a:lin ang="0" scaled="1"/>
          </a:gradFill>
          <a:ln w="381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9" name="Rectangle 6"/>
          <p:cNvSpPr>
            <a:spLocks noChangeArrowheads="1"/>
          </p:cNvSpPr>
          <p:nvPr/>
        </p:nvSpPr>
        <p:spPr bwMode="auto">
          <a:xfrm>
            <a:off x="4572000" y="836613"/>
            <a:ext cx="4572000" cy="76200"/>
          </a:xfrm>
          <a:prstGeom prst="rect">
            <a:avLst/>
          </a:prstGeom>
          <a:gradFill rotWithShape="0">
            <a:gsLst>
              <a:gs pos="0">
                <a:srgbClr val="000082"/>
              </a:gs>
              <a:gs pos="100000">
                <a:schemeClr val="bg1"/>
              </a:gs>
            </a:gsLst>
            <a:lin ang="0" scaled="1"/>
          </a:gradFill>
          <a:ln w="381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0" name="Rectangle 8"/>
          <p:cNvSpPr>
            <a:spLocks noChangeArrowheads="1"/>
          </p:cNvSpPr>
          <p:nvPr userDrawn="1"/>
        </p:nvSpPr>
        <p:spPr bwMode="auto">
          <a:xfrm>
            <a:off x="2825750" y="6653213"/>
            <a:ext cx="4267200" cy="16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 eaLnBrk="0" hangingPunct="0"/>
            <a:r>
              <a:rPr lang="en-US" sz="1200" b="1">
                <a:solidFill>
                  <a:srgbClr val="FF6600"/>
                </a:solidFill>
                <a:latin typeface="Arial" charset="0"/>
              </a:rPr>
              <a:t>Dr. Md. Abul Kashem Mia, Professor, CSE Dept, BUET</a:t>
            </a:r>
            <a:r>
              <a:rPr lang="en-US" sz="900" b="1">
                <a:latin typeface="Arial" charset="0"/>
              </a:rPr>
              <a:t> 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cs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cs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cs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cs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cs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cs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cs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Monotype Sorts" pitchFamily="2" charset="2"/>
        <a:buChar char="l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pitchFamily="2" charset="2"/>
        <a:buChar char="n"/>
        <a:defRPr sz="24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Monotype Sorts" pitchFamily="2" charset="2"/>
        <a:buChar char="u"/>
        <a:defRPr sz="22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Monotype Sorts" pitchFamily="2" charset="2"/>
        <a:buChar char="]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498600"/>
            <a:ext cx="7772400" cy="1425575"/>
          </a:xfrm>
        </p:spPr>
        <p:txBody>
          <a:bodyPr/>
          <a:lstStyle/>
          <a:p>
            <a:pPr eaLnBrk="1" hangingPunct="1">
              <a:defRPr/>
            </a:pPr>
            <a:r>
              <a:rPr lang="en-US" sz="4400"/>
              <a:t>Algorithms:</a:t>
            </a:r>
            <a:br>
              <a:rPr lang="en-US" sz="4400"/>
            </a:br>
            <a:r>
              <a:rPr lang="en-US" sz="4400"/>
              <a:t>Greedy Method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3860800"/>
            <a:ext cx="7315200" cy="720725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An Activity-Selection Problem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Early Finish Greedy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Select the activity with the earliest finish</a:t>
            </a:r>
          </a:p>
          <a:p>
            <a:r>
              <a:rPr lang="en-US"/>
              <a:t>Eliminate the activities that could not be scheduled</a:t>
            </a:r>
          </a:p>
          <a:p>
            <a:r>
              <a:rPr lang="en-US"/>
              <a:t>Repeat!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626" name="Group 2"/>
          <p:cNvGraphicFramePr>
            <a:graphicFrameLocks noGrp="1"/>
          </p:cNvGraphicFramePr>
          <p:nvPr>
            <p:ph type="tbl" idx="1"/>
          </p:nvPr>
        </p:nvGraphicFramePr>
        <p:xfrm>
          <a:off x="838200" y="381000"/>
          <a:ext cx="7772400" cy="5699650"/>
        </p:xfrm>
        <a:graphic>
          <a:graphicData uri="http://schemas.openxmlformats.org/drawingml/2006/table">
            <a:tbl>
              <a:tblPr/>
              <a:tblGrid>
                <a:gridCol w="517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3508" name="Line 196"/>
          <p:cNvSpPr>
            <a:spLocks noChangeShapeType="1"/>
          </p:cNvSpPr>
          <p:nvPr/>
        </p:nvSpPr>
        <p:spPr bwMode="auto">
          <a:xfrm>
            <a:off x="1371600" y="685800"/>
            <a:ext cx="15240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509" name="Line 197"/>
          <p:cNvSpPr>
            <a:spLocks noChangeShapeType="1"/>
          </p:cNvSpPr>
          <p:nvPr/>
        </p:nvSpPr>
        <p:spPr bwMode="auto">
          <a:xfrm>
            <a:off x="2438400" y="1219200"/>
            <a:ext cx="990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510" name="Line 198"/>
          <p:cNvSpPr>
            <a:spLocks noChangeShapeType="1"/>
          </p:cNvSpPr>
          <p:nvPr/>
        </p:nvSpPr>
        <p:spPr bwMode="auto">
          <a:xfrm>
            <a:off x="838200" y="1676400"/>
            <a:ext cx="3124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511" name="Line 199"/>
          <p:cNvSpPr>
            <a:spLocks noChangeShapeType="1"/>
          </p:cNvSpPr>
          <p:nvPr/>
        </p:nvSpPr>
        <p:spPr bwMode="auto">
          <a:xfrm>
            <a:off x="3429000" y="2209800"/>
            <a:ext cx="1524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512" name="Line 200"/>
          <p:cNvSpPr>
            <a:spLocks noChangeShapeType="1"/>
          </p:cNvSpPr>
          <p:nvPr/>
        </p:nvSpPr>
        <p:spPr bwMode="auto">
          <a:xfrm>
            <a:off x="2438400" y="2743200"/>
            <a:ext cx="2514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513" name="Line 201"/>
          <p:cNvSpPr>
            <a:spLocks noChangeShapeType="1"/>
          </p:cNvSpPr>
          <p:nvPr/>
        </p:nvSpPr>
        <p:spPr bwMode="auto">
          <a:xfrm>
            <a:off x="3429000" y="3200400"/>
            <a:ext cx="2057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514" name="Line 202"/>
          <p:cNvSpPr>
            <a:spLocks noChangeShapeType="1"/>
          </p:cNvSpPr>
          <p:nvPr/>
        </p:nvSpPr>
        <p:spPr bwMode="auto">
          <a:xfrm>
            <a:off x="3962400" y="3733800"/>
            <a:ext cx="2057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515" name="Line 203"/>
          <p:cNvSpPr>
            <a:spLocks noChangeShapeType="1"/>
          </p:cNvSpPr>
          <p:nvPr/>
        </p:nvSpPr>
        <p:spPr bwMode="auto">
          <a:xfrm>
            <a:off x="4953000" y="4267200"/>
            <a:ext cx="1524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516" name="Line 204"/>
          <p:cNvSpPr>
            <a:spLocks noChangeShapeType="1"/>
          </p:cNvSpPr>
          <p:nvPr/>
        </p:nvSpPr>
        <p:spPr bwMode="auto">
          <a:xfrm>
            <a:off x="4953000" y="4800600"/>
            <a:ext cx="2057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517" name="Line 205"/>
          <p:cNvSpPr>
            <a:spLocks noChangeShapeType="1"/>
          </p:cNvSpPr>
          <p:nvPr/>
        </p:nvSpPr>
        <p:spPr bwMode="auto">
          <a:xfrm>
            <a:off x="1905000" y="5334000"/>
            <a:ext cx="5638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518" name="Line 206"/>
          <p:cNvSpPr>
            <a:spLocks noChangeShapeType="1"/>
          </p:cNvSpPr>
          <p:nvPr/>
        </p:nvSpPr>
        <p:spPr bwMode="auto">
          <a:xfrm>
            <a:off x="7086600" y="5791200"/>
            <a:ext cx="990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519" name="Text Box 220"/>
          <p:cNvSpPr txBox="1">
            <a:spLocks noChangeArrowheads="1"/>
          </p:cNvSpPr>
          <p:nvPr/>
        </p:nvSpPr>
        <p:spPr bwMode="auto">
          <a:xfrm>
            <a:off x="611188" y="6172200"/>
            <a:ext cx="831691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/>
              <a:t>0    1    2     3     4     5     6     7    8     9    10   11   12   13   14   15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02" name="Group 2"/>
          <p:cNvGraphicFramePr>
            <a:graphicFrameLocks noGrp="1"/>
          </p:cNvGraphicFramePr>
          <p:nvPr>
            <p:ph type="tbl" idx="1"/>
          </p:nvPr>
        </p:nvGraphicFramePr>
        <p:xfrm>
          <a:off x="838200" y="381000"/>
          <a:ext cx="7772400" cy="5699650"/>
        </p:xfrm>
        <a:graphic>
          <a:graphicData uri="http://schemas.openxmlformats.org/drawingml/2006/table">
            <a:tbl>
              <a:tblPr/>
              <a:tblGrid>
                <a:gridCol w="517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4532" name="Line 196"/>
          <p:cNvSpPr>
            <a:spLocks noChangeShapeType="1"/>
          </p:cNvSpPr>
          <p:nvPr/>
        </p:nvSpPr>
        <p:spPr bwMode="auto">
          <a:xfrm>
            <a:off x="1371600" y="685800"/>
            <a:ext cx="15240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533" name="Line 197"/>
          <p:cNvSpPr>
            <a:spLocks noChangeShapeType="1"/>
          </p:cNvSpPr>
          <p:nvPr/>
        </p:nvSpPr>
        <p:spPr bwMode="auto">
          <a:xfrm>
            <a:off x="2438400" y="1219200"/>
            <a:ext cx="9906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534" name="Line 198"/>
          <p:cNvSpPr>
            <a:spLocks noChangeShapeType="1"/>
          </p:cNvSpPr>
          <p:nvPr/>
        </p:nvSpPr>
        <p:spPr bwMode="auto">
          <a:xfrm>
            <a:off x="838200" y="1676400"/>
            <a:ext cx="31242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535" name="Line 199"/>
          <p:cNvSpPr>
            <a:spLocks noChangeShapeType="1"/>
          </p:cNvSpPr>
          <p:nvPr/>
        </p:nvSpPr>
        <p:spPr bwMode="auto">
          <a:xfrm>
            <a:off x="3429000" y="2209800"/>
            <a:ext cx="1524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536" name="Line 200"/>
          <p:cNvSpPr>
            <a:spLocks noChangeShapeType="1"/>
          </p:cNvSpPr>
          <p:nvPr/>
        </p:nvSpPr>
        <p:spPr bwMode="auto">
          <a:xfrm>
            <a:off x="2438400" y="2743200"/>
            <a:ext cx="25146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537" name="Line 201"/>
          <p:cNvSpPr>
            <a:spLocks noChangeShapeType="1"/>
          </p:cNvSpPr>
          <p:nvPr/>
        </p:nvSpPr>
        <p:spPr bwMode="auto">
          <a:xfrm>
            <a:off x="3429000" y="3200400"/>
            <a:ext cx="2057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538" name="Line 202"/>
          <p:cNvSpPr>
            <a:spLocks noChangeShapeType="1"/>
          </p:cNvSpPr>
          <p:nvPr/>
        </p:nvSpPr>
        <p:spPr bwMode="auto">
          <a:xfrm>
            <a:off x="3962400" y="3733800"/>
            <a:ext cx="2057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539" name="Line 203"/>
          <p:cNvSpPr>
            <a:spLocks noChangeShapeType="1"/>
          </p:cNvSpPr>
          <p:nvPr/>
        </p:nvSpPr>
        <p:spPr bwMode="auto">
          <a:xfrm>
            <a:off x="4953000" y="4267200"/>
            <a:ext cx="1524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540" name="Line 204"/>
          <p:cNvSpPr>
            <a:spLocks noChangeShapeType="1"/>
          </p:cNvSpPr>
          <p:nvPr/>
        </p:nvSpPr>
        <p:spPr bwMode="auto">
          <a:xfrm>
            <a:off x="4953000" y="4800600"/>
            <a:ext cx="2057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541" name="Line 205"/>
          <p:cNvSpPr>
            <a:spLocks noChangeShapeType="1"/>
          </p:cNvSpPr>
          <p:nvPr/>
        </p:nvSpPr>
        <p:spPr bwMode="auto">
          <a:xfrm>
            <a:off x="1905000" y="5334000"/>
            <a:ext cx="56388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542" name="Line 206"/>
          <p:cNvSpPr>
            <a:spLocks noChangeShapeType="1"/>
          </p:cNvSpPr>
          <p:nvPr/>
        </p:nvSpPr>
        <p:spPr bwMode="auto">
          <a:xfrm>
            <a:off x="7086600" y="5791200"/>
            <a:ext cx="990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543" name="Text Box 220"/>
          <p:cNvSpPr txBox="1">
            <a:spLocks noChangeArrowheads="1"/>
          </p:cNvSpPr>
          <p:nvPr/>
        </p:nvSpPr>
        <p:spPr bwMode="auto">
          <a:xfrm>
            <a:off x="611188" y="6172200"/>
            <a:ext cx="831691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/>
              <a:t>0    1    2     3     4     5     6     7    8     9    10   11   12   13   14   15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578" name="Group 2"/>
          <p:cNvGraphicFramePr>
            <a:graphicFrameLocks noGrp="1"/>
          </p:cNvGraphicFramePr>
          <p:nvPr>
            <p:ph type="tbl" idx="1"/>
          </p:nvPr>
        </p:nvGraphicFramePr>
        <p:xfrm>
          <a:off x="838200" y="381000"/>
          <a:ext cx="7772400" cy="5699650"/>
        </p:xfrm>
        <a:graphic>
          <a:graphicData uri="http://schemas.openxmlformats.org/drawingml/2006/table">
            <a:tbl>
              <a:tblPr/>
              <a:tblGrid>
                <a:gridCol w="517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5556" name="Line 196"/>
          <p:cNvSpPr>
            <a:spLocks noChangeShapeType="1"/>
          </p:cNvSpPr>
          <p:nvPr/>
        </p:nvSpPr>
        <p:spPr bwMode="auto">
          <a:xfrm>
            <a:off x="1371600" y="685800"/>
            <a:ext cx="15240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557" name="Line 197"/>
          <p:cNvSpPr>
            <a:spLocks noChangeShapeType="1"/>
          </p:cNvSpPr>
          <p:nvPr/>
        </p:nvSpPr>
        <p:spPr bwMode="auto">
          <a:xfrm>
            <a:off x="2438400" y="1219200"/>
            <a:ext cx="9906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558" name="Line 198"/>
          <p:cNvSpPr>
            <a:spLocks noChangeShapeType="1"/>
          </p:cNvSpPr>
          <p:nvPr/>
        </p:nvSpPr>
        <p:spPr bwMode="auto">
          <a:xfrm>
            <a:off x="838200" y="1676400"/>
            <a:ext cx="31242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559" name="Line 199"/>
          <p:cNvSpPr>
            <a:spLocks noChangeShapeType="1"/>
          </p:cNvSpPr>
          <p:nvPr/>
        </p:nvSpPr>
        <p:spPr bwMode="auto">
          <a:xfrm>
            <a:off x="3429000" y="2209800"/>
            <a:ext cx="15240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560" name="Line 200"/>
          <p:cNvSpPr>
            <a:spLocks noChangeShapeType="1"/>
          </p:cNvSpPr>
          <p:nvPr/>
        </p:nvSpPr>
        <p:spPr bwMode="auto">
          <a:xfrm>
            <a:off x="2438400" y="2743200"/>
            <a:ext cx="25146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561" name="Line 201"/>
          <p:cNvSpPr>
            <a:spLocks noChangeShapeType="1"/>
          </p:cNvSpPr>
          <p:nvPr/>
        </p:nvSpPr>
        <p:spPr bwMode="auto">
          <a:xfrm>
            <a:off x="3429000" y="3200400"/>
            <a:ext cx="2057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562" name="Line 202"/>
          <p:cNvSpPr>
            <a:spLocks noChangeShapeType="1"/>
          </p:cNvSpPr>
          <p:nvPr/>
        </p:nvSpPr>
        <p:spPr bwMode="auto">
          <a:xfrm>
            <a:off x="3962400" y="3733800"/>
            <a:ext cx="2057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563" name="Line 203"/>
          <p:cNvSpPr>
            <a:spLocks noChangeShapeType="1"/>
          </p:cNvSpPr>
          <p:nvPr/>
        </p:nvSpPr>
        <p:spPr bwMode="auto">
          <a:xfrm>
            <a:off x="4953000" y="4267200"/>
            <a:ext cx="1524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564" name="Line 204"/>
          <p:cNvSpPr>
            <a:spLocks noChangeShapeType="1"/>
          </p:cNvSpPr>
          <p:nvPr/>
        </p:nvSpPr>
        <p:spPr bwMode="auto">
          <a:xfrm>
            <a:off x="4953000" y="4800600"/>
            <a:ext cx="2057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565" name="Line 205"/>
          <p:cNvSpPr>
            <a:spLocks noChangeShapeType="1"/>
          </p:cNvSpPr>
          <p:nvPr/>
        </p:nvSpPr>
        <p:spPr bwMode="auto">
          <a:xfrm>
            <a:off x="1905000" y="5334000"/>
            <a:ext cx="56388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566" name="Line 206"/>
          <p:cNvSpPr>
            <a:spLocks noChangeShapeType="1"/>
          </p:cNvSpPr>
          <p:nvPr/>
        </p:nvSpPr>
        <p:spPr bwMode="auto">
          <a:xfrm>
            <a:off x="7086600" y="5791200"/>
            <a:ext cx="990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567" name="Text Box 220"/>
          <p:cNvSpPr txBox="1">
            <a:spLocks noChangeArrowheads="1"/>
          </p:cNvSpPr>
          <p:nvPr/>
        </p:nvSpPr>
        <p:spPr bwMode="auto">
          <a:xfrm>
            <a:off x="611188" y="6172200"/>
            <a:ext cx="831691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/>
              <a:t>0    1    2     3     4     5     6     7    8     9    10   11   12   13   14   15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650" name="Group 2"/>
          <p:cNvGraphicFramePr>
            <a:graphicFrameLocks noGrp="1"/>
          </p:cNvGraphicFramePr>
          <p:nvPr>
            <p:ph type="tbl" idx="1"/>
          </p:nvPr>
        </p:nvGraphicFramePr>
        <p:xfrm>
          <a:off x="838200" y="381000"/>
          <a:ext cx="7772400" cy="5699650"/>
        </p:xfrm>
        <a:graphic>
          <a:graphicData uri="http://schemas.openxmlformats.org/drawingml/2006/table">
            <a:tbl>
              <a:tblPr/>
              <a:tblGrid>
                <a:gridCol w="517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6580" name="Line 196"/>
          <p:cNvSpPr>
            <a:spLocks noChangeShapeType="1"/>
          </p:cNvSpPr>
          <p:nvPr/>
        </p:nvSpPr>
        <p:spPr bwMode="auto">
          <a:xfrm>
            <a:off x="1371600" y="685800"/>
            <a:ext cx="15240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581" name="Line 197"/>
          <p:cNvSpPr>
            <a:spLocks noChangeShapeType="1"/>
          </p:cNvSpPr>
          <p:nvPr/>
        </p:nvSpPr>
        <p:spPr bwMode="auto">
          <a:xfrm>
            <a:off x="2438400" y="1219200"/>
            <a:ext cx="9906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582" name="Line 198"/>
          <p:cNvSpPr>
            <a:spLocks noChangeShapeType="1"/>
          </p:cNvSpPr>
          <p:nvPr/>
        </p:nvSpPr>
        <p:spPr bwMode="auto">
          <a:xfrm>
            <a:off x="838200" y="1676400"/>
            <a:ext cx="31242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583" name="Line 199"/>
          <p:cNvSpPr>
            <a:spLocks noChangeShapeType="1"/>
          </p:cNvSpPr>
          <p:nvPr/>
        </p:nvSpPr>
        <p:spPr bwMode="auto">
          <a:xfrm>
            <a:off x="3429000" y="2209800"/>
            <a:ext cx="15240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584" name="Line 200"/>
          <p:cNvSpPr>
            <a:spLocks noChangeShapeType="1"/>
          </p:cNvSpPr>
          <p:nvPr/>
        </p:nvSpPr>
        <p:spPr bwMode="auto">
          <a:xfrm>
            <a:off x="2438400" y="2743200"/>
            <a:ext cx="25146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585" name="Line 201"/>
          <p:cNvSpPr>
            <a:spLocks noChangeShapeType="1"/>
          </p:cNvSpPr>
          <p:nvPr/>
        </p:nvSpPr>
        <p:spPr bwMode="auto">
          <a:xfrm>
            <a:off x="3429000" y="3200400"/>
            <a:ext cx="20574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586" name="Line 202"/>
          <p:cNvSpPr>
            <a:spLocks noChangeShapeType="1"/>
          </p:cNvSpPr>
          <p:nvPr/>
        </p:nvSpPr>
        <p:spPr bwMode="auto">
          <a:xfrm>
            <a:off x="3962400" y="3733800"/>
            <a:ext cx="20574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587" name="Line 203"/>
          <p:cNvSpPr>
            <a:spLocks noChangeShapeType="1"/>
          </p:cNvSpPr>
          <p:nvPr/>
        </p:nvSpPr>
        <p:spPr bwMode="auto">
          <a:xfrm>
            <a:off x="4953000" y="4267200"/>
            <a:ext cx="1524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588" name="Line 204"/>
          <p:cNvSpPr>
            <a:spLocks noChangeShapeType="1"/>
          </p:cNvSpPr>
          <p:nvPr/>
        </p:nvSpPr>
        <p:spPr bwMode="auto">
          <a:xfrm>
            <a:off x="4953000" y="4800600"/>
            <a:ext cx="2057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589" name="Line 205"/>
          <p:cNvSpPr>
            <a:spLocks noChangeShapeType="1"/>
          </p:cNvSpPr>
          <p:nvPr/>
        </p:nvSpPr>
        <p:spPr bwMode="auto">
          <a:xfrm>
            <a:off x="1905000" y="5334000"/>
            <a:ext cx="56388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590" name="Line 206"/>
          <p:cNvSpPr>
            <a:spLocks noChangeShapeType="1"/>
          </p:cNvSpPr>
          <p:nvPr/>
        </p:nvSpPr>
        <p:spPr bwMode="auto">
          <a:xfrm>
            <a:off x="7086600" y="5791200"/>
            <a:ext cx="990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591" name="Text Box 220"/>
          <p:cNvSpPr txBox="1">
            <a:spLocks noChangeArrowheads="1"/>
          </p:cNvSpPr>
          <p:nvPr/>
        </p:nvSpPr>
        <p:spPr bwMode="auto">
          <a:xfrm>
            <a:off x="611188" y="6172200"/>
            <a:ext cx="831691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/>
              <a:t>0    1    2     3     4     5     6     7    8     9    10   11   12   13   14   15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674" name="Group 2"/>
          <p:cNvGraphicFramePr>
            <a:graphicFrameLocks noGrp="1"/>
          </p:cNvGraphicFramePr>
          <p:nvPr>
            <p:ph type="tbl" idx="1"/>
          </p:nvPr>
        </p:nvGraphicFramePr>
        <p:xfrm>
          <a:off x="838200" y="381000"/>
          <a:ext cx="7772400" cy="5699650"/>
        </p:xfrm>
        <a:graphic>
          <a:graphicData uri="http://schemas.openxmlformats.org/drawingml/2006/table">
            <a:tbl>
              <a:tblPr/>
              <a:tblGrid>
                <a:gridCol w="517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7604" name="Line 196"/>
          <p:cNvSpPr>
            <a:spLocks noChangeShapeType="1"/>
          </p:cNvSpPr>
          <p:nvPr/>
        </p:nvSpPr>
        <p:spPr bwMode="auto">
          <a:xfrm>
            <a:off x="1371600" y="685800"/>
            <a:ext cx="15240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605" name="Line 197"/>
          <p:cNvSpPr>
            <a:spLocks noChangeShapeType="1"/>
          </p:cNvSpPr>
          <p:nvPr/>
        </p:nvSpPr>
        <p:spPr bwMode="auto">
          <a:xfrm>
            <a:off x="2438400" y="1219200"/>
            <a:ext cx="9906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606" name="Line 198"/>
          <p:cNvSpPr>
            <a:spLocks noChangeShapeType="1"/>
          </p:cNvSpPr>
          <p:nvPr/>
        </p:nvSpPr>
        <p:spPr bwMode="auto">
          <a:xfrm>
            <a:off x="838200" y="1676400"/>
            <a:ext cx="31242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607" name="Line 199"/>
          <p:cNvSpPr>
            <a:spLocks noChangeShapeType="1"/>
          </p:cNvSpPr>
          <p:nvPr/>
        </p:nvSpPr>
        <p:spPr bwMode="auto">
          <a:xfrm>
            <a:off x="3429000" y="2209800"/>
            <a:ext cx="15240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608" name="Line 200"/>
          <p:cNvSpPr>
            <a:spLocks noChangeShapeType="1"/>
          </p:cNvSpPr>
          <p:nvPr/>
        </p:nvSpPr>
        <p:spPr bwMode="auto">
          <a:xfrm>
            <a:off x="2438400" y="2743200"/>
            <a:ext cx="25146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609" name="Line 201"/>
          <p:cNvSpPr>
            <a:spLocks noChangeShapeType="1"/>
          </p:cNvSpPr>
          <p:nvPr/>
        </p:nvSpPr>
        <p:spPr bwMode="auto">
          <a:xfrm>
            <a:off x="3429000" y="3200400"/>
            <a:ext cx="20574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610" name="Line 202"/>
          <p:cNvSpPr>
            <a:spLocks noChangeShapeType="1"/>
          </p:cNvSpPr>
          <p:nvPr/>
        </p:nvSpPr>
        <p:spPr bwMode="auto">
          <a:xfrm>
            <a:off x="3962400" y="3733800"/>
            <a:ext cx="20574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611" name="Line 203"/>
          <p:cNvSpPr>
            <a:spLocks noChangeShapeType="1"/>
          </p:cNvSpPr>
          <p:nvPr/>
        </p:nvSpPr>
        <p:spPr bwMode="auto">
          <a:xfrm>
            <a:off x="4953000" y="4267200"/>
            <a:ext cx="15240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612" name="Line 204"/>
          <p:cNvSpPr>
            <a:spLocks noChangeShapeType="1"/>
          </p:cNvSpPr>
          <p:nvPr/>
        </p:nvSpPr>
        <p:spPr bwMode="auto">
          <a:xfrm>
            <a:off x="4953000" y="4800600"/>
            <a:ext cx="2057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613" name="Line 205"/>
          <p:cNvSpPr>
            <a:spLocks noChangeShapeType="1"/>
          </p:cNvSpPr>
          <p:nvPr/>
        </p:nvSpPr>
        <p:spPr bwMode="auto">
          <a:xfrm>
            <a:off x="1905000" y="5334000"/>
            <a:ext cx="56388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614" name="Line 206"/>
          <p:cNvSpPr>
            <a:spLocks noChangeShapeType="1"/>
          </p:cNvSpPr>
          <p:nvPr/>
        </p:nvSpPr>
        <p:spPr bwMode="auto">
          <a:xfrm>
            <a:off x="7086600" y="5791200"/>
            <a:ext cx="990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615" name="Text Box 220"/>
          <p:cNvSpPr txBox="1">
            <a:spLocks noChangeArrowheads="1"/>
          </p:cNvSpPr>
          <p:nvPr/>
        </p:nvSpPr>
        <p:spPr bwMode="auto">
          <a:xfrm>
            <a:off x="611188" y="6172200"/>
            <a:ext cx="831691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/>
              <a:t>0    1    2     3     4     5     6     7    8     9    10   11   12   13   14   15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698" name="Group 2"/>
          <p:cNvGraphicFramePr>
            <a:graphicFrameLocks noGrp="1"/>
          </p:cNvGraphicFramePr>
          <p:nvPr>
            <p:ph type="tbl" idx="1"/>
          </p:nvPr>
        </p:nvGraphicFramePr>
        <p:xfrm>
          <a:off x="838200" y="381000"/>
          <a:ext cx="7772400" cy="5699650"/>
        </p:xfrm>
        <a:graphic>
          <a:graphicData uri="http://schemas.openxmlformats.org/drawingml/2006/table">
            <a:tbl>
              <a:tblPr/>
              <a:tblGrid>
                <a:gridCol w="517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8628" name="Line 196"/>
          <p:cNvSpPr>
            <a:spLocks noChangeShapeType="1"/>
          </p:cNvSpPr>
          <p:nvPr/>
        </p:nvSpPr>
        <p:spPr bwMode="auto">
          <a:xfrm>
            <a:off x="1371600" y="685800"/>
            <a:ext cx="15240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629" name="Line 197"/>
          <p:cNvSpPr>
            <a:spLocks noChangeShapeType="1"/>
          </p:cNvSpPr>
          <p:nvPr/>
        </p:nvSpPr>
        <p:spPr bwMode="auto">
          <a:xfrm>
            <a:off x="2438400" y="1219200"/>
            <a:ext cx="9906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630" name="Line 198"/>
          <p:cNvSpPr>
            <a:spLocks noChangeShapeType="1"/>
          </p:cNvSpPr>
          <p:nvPr/>
        </p:nvSpPr>
        <p:spPr bwMode="auto">
          <a:xfrm>
            <a:off x="838200" y="1676400"/>
            <a:ext cx="31242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631" name="Line 199"/>
          <p:cNvSpPr>
            <a:spLocks noChangeShapeType="1"/>
          </p:cNvSpPr>
          <p:nvPr/>
        </p:nvSpPr>
        <p:spPr bwMode="auto">
          <a:xfrm>
            <a:off x="3429000" y="2209800"/>
            <a:ext cx="15240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632" name="Line 200"/>
          <p:cNvSpPr>
            <a:spLocks noChangeShapeType="1"/>
          </p:cNvSpPr>
          <p:nvPr/>
        </p:nvSpPr>
        <p:spPr bwMode="auto">
          <a:xfrm>
            <a:off x="2438400" y="2743200"/>
            <a:ext cx="25146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633" name="Line 201"/>
          <p:cNvSpPr>
            <a:spLocks noChangeShapeType="1"/>
          </p:cNvSpPr>
          <p:nvPr/>
        </p:nvSpPr>
        <p:spPr bwMode="auto">
          <a:xfrm>
            <a:off x="3429000" y="3200400"/>
            <a:ext cx="20574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634" name="Line 202"/>
          <p:cNvSpPr>
            <a:spLocks noChangeShapeType="1"/>
          </p:cNvSpPr>
          <p:nvPr/>
        </p:nvSpPr>
        <p:spPr bwMode="auto">
          <a:xfrm>
            <a:off x="3962400" y="3733800"/>
            <a:ext cx="20574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635" name="Line 203"/>
          <p:cNvSpPr>
            <a:spLocks noChangeShapeType="1"/>
          </p:cNvSpPr>
          <p:nvPr/>
        </p:nvSpPr>
        <p:spPr bwMode="auto">
          <a:xfrm>
            <a:off x="4953000" y="4267200"/>
            <a:ext cx="15240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636" name="Line 204"/>
          <p:cNvSpPr>
            <a:spLocks noChangeShapeType="1"/>
          </p:cNvSpPr>
          <p:nvPr/>
        </p:nvSpPr>
        <p:spPr bwMode="auto">
          <a:xfrm>
            <a:off x="4953000" y="4800600"/>
            <a:ext cx="20574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637" name="Line 205"/>
          <p:cNvSpPr>
            <a:spLocks noChangeShapeType="1"/>
          </p:cNvSpPr>
          <p:nvPr/>
        </p:nvSpPr>
        <p:spPr bwMode="auto">
          <a:xfrm>
            <a:off x="1905000" y="5334000"/>
            <a:ext cx="56388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638" name="Line 206"/>
          <p:cNvSpPr>
            <a:spLocks noChangeShapeType="1"/>
          </p:cNvSpPr>
          <p:nvPr/>
        </p:nvSpPr>
        <p:spPr bwMode="auto">
          <a:xfrm>
            <a:off x="7086600" y="5791200"/>
            <a:ext cx="990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639" name="Text Box 220"/>
          <p:cNvSpPr txBox="1">
            <a:spLocks noChangeArrowheads="1"/>
          </p:cNvSpPr>
          <p:nvPr/>
        </p:nvSpPr>
        <p:spPr bwMode="auto">
          <a:xfrm>
            <a:off x="611188" y="6172200"/>
            <a:ext cx="831691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/>
              <a:t>0    1    2     3     4     5     6     7    8     9    10   11   12   13   14   15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698" name="Group 2"/>
          <p:cNvGraphicFramePr>
            <a:graphicFrameLocks noGrp="1"/>
          </p:cNvGraphicFramePr>
          <p:nvPr>
            <p:ph type="tbl" idx="1"/>
          </p:nvPr>
        </p:nvGraphicFramePr>
        <p:xfrm>
          <a:off x="838200" y="381000"/>
          <a:ext cx="7772400" cy="5699650"/>
        </p:xfrm>
        <a:graphic>
          <a:graphicData uri="http://schemas.openxmlformats.org/drawingml/2006/table">
            <a:tbl>
              <a:tblPr/>
              <a:tblGrid>
                <a:gridCol w="517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9652" name="Line 196"/>
          <p:cNvSpPr>
            <a:spLocks noChangeShapeType="1"/>
          </p:cNvSpPr>
          <p:nvPr/>
        </p:nvSpPr>
        <p:spPr bwMode="auto">
          <a:xfrm>
            <a:off x="1371600" y="685800"/>
            <a:ext cx="15240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653" name="Line 197"/>
          <p:cNvSpPr>
            <a:spLocks noChangeShapeType="1"/>
          </p:cNvSpPr>
          <p:nvPr/>
        </p:nvSpPr>
        <p:spPr bwMode="auto">
          <a:xfrm>
            <a:off x="2438400" y="1219200"/>
            <a:ext cx="9906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654" name="Line 198"/>
          <p:cNvSpPr>
            <a:spLocks noChangeShapeType="1"/>
          </p:cNvSpPr>
          <p:nvPr/>
        </p:nvSpPr>
        <p:spPr bwMode="auto">
          <a:xfrm>
            <a:off x="838200" y="1676400"/>
            <a:ext cx="31242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655" name="Line 199"/>
          <p:cNvSpPr>
            <a:spLocks noChangeShapeType="1"/>
          </p:cNvSpPr>
          <p:nvPr/>
        </p:nvSpPr>
        <p:spPr bwMode="auto">
          <a:xfrm>
            <a:off x="3429000" y="2209800"/>
            <a:ext cx="15240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656" name="Line 200"/>
          <p:cNvSpPr>
            <a:spLocks noChangeShapeType="1"/>
          </p:cNvSpPr>
          <p:nvPr/>
        </p:nvSpPr>
        <p:spPr bwMode="auto">
          <a:xfrm>
            <a:off x="2438400" y="2743200"/>
            <a:ext cx="25146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657" name="Line 201"/>
          <p:cNvSpPr>
            <a:spLocks noChangeShapeType="1"/>
          </p:cNvSpPr>
          <p:nvPr/>
        </p:nvSpPr>
        <p:spPr bwMode="auto">
          <a:xfrm>
            <a:off x="3429000" y="3200400"/>
            <a:ext cx="20574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658" name="Line 202"/>
          <p:cNvSpPr>
            <a:spLocks noChangeShapeType="1"/>
          </p:cNvSpPr>
          <p:nvPr/>
        </p:nvSpPr>
        <p:spPr bwMode="auto">
          <a:xfrm>
            <a:off x="3962400" y="3733800"/>
            <a:ext cx="20574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659" name="Line 203"/>
          <p:cNvSpPr>
            <a:spLocks noChangeShapeType="1"/>
          </p:cNvSpPr>
          <p:nvPr/>
        </p:nvSpPr>
        <p:spPr bwMode="auto">
          <a:xfrm>
            <a:off x="4953000" y="4267200"/>
            <a:ext cx="15240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660" name="Line 204"/>
          <p:cNvSpPr>
            <a:spLocks noChangeShapeType="1"/>
          </p:cNvSpPr>
          <p:nvPr/>
        </p:nvSpPr>
        <p:spPr bwMode="auto">
          <a:xfrm>
            <a:off x="4953000" y="4800600"/>
            <a:ext cx="20574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661" name="Line 205"/>
          <p:cNvSpPr>
            <a:spLocks noChangeShapeType="1"/>
          </p:cNvSpPr>
          <p:nvPr/>
        </p:nvSpPr>
        <p:spPr bwMode="auto">
          <a:xfrm>
            <a:off x="1905000" y="5334000"/>
            <a:ext cx="56388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662" name="Text Box 220"/>
          <p:cNvSpPr txBox="1">
            <a:spLocks noChangeArrowheads="1"/>
          </p:cNvSpPr>
          <p:nvPr/>
        </p:nvSpPr>
        <p:spPr bwMode="auto">
          <a:xfrm>
            <a:off x="611188" y="6172200"/>
            <a:ext cx="831691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/>
              <a:t>0    1    2     3     4     5     6     7    8     9    10   11   12   13   14   15</a:t>
            </a:r>
          </a:p>
        </p:txBody>
      </p:sp>
      <p:sp>
        <p:nvSpPr>
          <p:cNvPr id="19663" name="Line 206"/>
          <p:cNvSpPr>
            <a:spLocks noChangeShapeType="1"/>
          </p:cNvSpPr>
          <p:nvPr/>
        </p:nvSpPr>
        <p:spPr bwMode="auto">
          <a:xfrm>
            <a:off x="7086600" y="5791200"/>
            <a:ext cx="9906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385763" y="115888"/>
            <a:ext cx="8362950" cy="649287"/>
          </a:xfrm>
        </p:spPr>
        <p:txBody>
          <a:bodyPr/>
          <a:lstStyle/>
          <a:p>
            <a:pPr eaLnBrk="1" hangingPunct="1">
              <a:defRPr/>
            </a:pPr>
            <a:r>
              <a:rPr lang="en-US" sz="3200" dirty="0"/>
              <a:t>Assuming activities are sorted by finish time</a:t>
            </a:r>
          </a:p>
        </p:txBody>
      </p:sp>
      <p:pic>
        <p:nvPicPr>
          <p:cNvPr id="20483" name="Picture 5" descr="D:\McGraw-Hill Projects\Cormen\algorithms\greedy_activity_selector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65200" y="1412875"/>
            <a:ext cx="6270625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sym typeface="Symbol" pitchFamily="18" charset="2"/>
              </a:rPr>
              <a:t>Greedy Algorithms: Principles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412875"/>
            <a:ext cx="5915025" cy="4392613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dirty="0">
                <a:solidFill>
                  <a:srgbClr val="000000"/>
                </a:solidFill>
              </a:rPr>
              <a:t>A </a:t>
            </a:r>
            <a:r>
              <a:rPr lang="en-US" sz="2400" i="1" dirty="0">
                <a:solidFill>
                  <a:srgbClr val="FF0000"/>
                </a:solidFill>
              </a:rPr>
              <a:t>greedy algorithm </a:t>
            </a:r>
            <a:r>
              <a:rPr lang="en-US" sz="2400" dirty="0">
                <a:solidFill>
                  <a:srgbClr val="000000"/>
                </a:solidFill>
              </a:rPr>
              <a:t>always makes the choice that looks best at the moment.</a:t>
            </a:r>
          </a:p>
          <a:p>
            <a:pPr eaLnBrk="1" hangingPunct="1">
              <a:defRPr/>
            </a:pPr>
            <a:r>
              <a:rPr lang="en-US" sz="2400" dirty="0">
                <a:solidFill>
                  <a:srgbClr val="000000"/>
                </a:solidFill>
                <a:sym typeface="Symbol" pitchFamily="18" charset="2"/>
              </a:rPr>
              <a:t>A greedy algorithm works in phases.</a:t>
            </a:r>
          </a:p>
          <a:p>
            <a:pPr marL="0" indent="0" eaLnBrk="1" hangingPunct="1">
              <a:buFont typeface="Monotype Sorts" pitchFamily="2" charset="2"/>
              <a:buNone/>
              <a:defRPr/>
            </a:pPr>
            <a:r>
              <a:rPr lang="en-US" sz="2400" dirty="0">
                <a:solidFill>
                  <a:srgbClr val="000000"/>
                </a:solidFill>
                <a:sym typeface="Symbol" pitchFamily="18" charset="2"/>
              </a:rPr>
              <a:t>    At each phase:</a:t>
            </a:r>
          </a:p>
          <a:p>
            <a:pPr lvl="1" eaLnBrk="1" hangingPunct="1">
              <a:defRPr/>
            </a:pPr>
            <a:r>
              <a:rPr lang="en-US" sz="2200" dirty="0">
                <a:solidFill>
                  <a:srgbClr val="000000"/>
                </a:solidFill>
                <a:sym typeface="Symbol" pitchFamily="18" charset="2"/>
              </a:rPr>
              <a:t>You take the </a:t>
            </a:r>
            <a:r>
              <a:rPr lang="en-US" sz="2200" dirty="0">
                <a:solidFill>
                  <a:srgbClr val="FF0000"/>
                </a:solidFill>
                <a:sym typeface="Symbol" pitchFamily="18" charset="2"/>
              </a:rPr>
              <a:t>best you can get right now</a:t>
            </a:r>
            <a:r>
              <a:rPr lang="en-US" sz="2200" dirty="0">
                <a:solidFill>
                  <a:srgbClr val="000000"/>
                </a:solidFill>
                <a:sym typeface="Symbol" pitchFamily="18" charset="2"/>
              </a:rPr>
              <a:t>, without regard for future consequences.</a:t>
            </a:r>
          </a:p>
          <a:p>
            <a:pPr lvl="1" eaLnBrk="1" hangingPunct="1">
              <a:defRPr/>
            </a:pPr>
            <a:r>
              <a:rPr lang="en-US" sz="2200" dirty="0">
                <a:solidFill>
                  <a:srgbClr val="000000"/>
                </a:solidFill>
                <a:sym typeface="Symbol" pitchFamily="18" charset="2"/>
              </a:rPr>
              <a:t>You hope that by choosing a local optimum at each step, you will end up at a global optimum.</a:t>
            </a:r>
          </a:p>
          <a:p>
            <a:pPr lvl="1" eaLnBrk="1" hangingPunct="1">
              <a:defRPr/>
            </a:pPr>
            <a:r>
              <a:rPr lang="en-US" sz="2200" dirty="0">
                <a:solidFill>
                  <a:srgbClr val="000000"/>
                </a:solidFill>
                <a:sym typeface="Symbol" pitchFamily="18" charset="2"/>
              </a:rPr>
              <a:t>For some problems, it works.</a:t>
            </a:r>
          </a:p>
          <a:p>
            <a:pPr eaLnBrk="1" hangingPunct="1">
              <a:defRPr/>
            </a:pPr>
            <a:endParaRPr lang="en-US" dirty="0">
              <a:sym typeface="Symbol" pitchFamily="18" charset="2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72225" y="1773238"/>
            <a:ext cx="2314575" cy="268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001000" cy="649287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An Activity Selection Problem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96975"/>
            <a:ext cx="7772400" cy="52562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>
                <a:solidFill>
                  <a:srgbClr val="0000CC"/>
                </a:solidFill>
              </a:rPr>
              <a:t>Input: A set of activities S = {</a:t>
            </a:r>
            <a:r>
              <a:rPr lang="en-US" i="1">
                <a:solidFill>
                  <a:srgbClr val="0000CC"/>
                </a:solidFill>
              </a:rPr>
              <a:t>a</a:t>
            </a:r>
            <a:r>
              <a:rPr lang="en-US" i="1" baseline="-25000">
                <a:solidFill>
                  <a:srgbClr val="0000CC"/>
                </a:solidFill>
              </a:rPr>
              <a:t>1</a:t>
            </a:r>
            <a:r>
              <a:rPr lang="en-US">
                <a:solidFill>
                  <a:srgbClr val="0000CC"/>
                </a:solidFill>
              </a:rPr>
              <a:t>,…, </a:t>
            </a:r>
            <a:r>
              <a:rPr lang="en-US" i="1">
                <a:solidFill>
                  <a:srgbClr val="0000CC"/>
                </a:solidFill>
              </a:rPr>
              <a:t>a</a:t>
            </a:r>
            <a:r>
              <a:rPr lang="en-US" i="1" baseline="-25000">
                <a:solidFill>
                  <a:srgbClr val="0000CC"/>
                </a:solidFill>
              </a:rPr>
              <a:t>n</a:t>
            </a:r>
            <a:r>
              <a:rPr lang="en-US">
                <a:solidFill>
                  <a:srgbClr val="0000CC"/>
                </a:solidFill>
              </a:rPr>
              <a:t>}</a:t>
            </a:r>
          </a:p>
          <a:p>
            <a:pPr>
              <a:lnSpc>
                <a:spcPct val="90000"/>
              </a:lnSpc>
            </a:pPr>
            <a:endParaRPr lang="en-US" sz="1400"/>
          </a:p>
          <a:p>
            <a:pPr lvl="1">
              <a:lnSpc>
                <a:spcPct val="90000"/>
              </a:lnSpc>
            </a:pPr>
            <a:r>
              <a:rPr lang="en-US"/>
              <a:t>Each activity </a:t>
            </a:r>
            <a:r>
              <a:rPr lang="en-US" i="1"/>
              <a:t>a</a:t>
            </a:r>
            <a:r>
              <a:rPr lang="en-US" i="1" baseline="-25000"/>
              <a:t>i </a:t>
            </a:r>
            <a:r>
              <a:rPr lang="en-US"/>
              <a:t>has a start time </a:t>
            </a:r>
            <a:r>
              <a:rPr lang="en-US" i="1"/>
              <a:t>s</a:t>
            </a:r>
            <a:r>
              <a:rPr lang="en-US" i="1" baseline="-25000"/>
              <a:t>i</a:t>
            </a:r>
            <a:r>
              <a:rPr lang="en-US"/>
              <a:t> and a finish time </a:t>
            </a:r>
            <a:r>
              <a:rPr lang="en-US" i="1"/>
              <a:t>f</a:t>
            </a:r>
            <a:r>
              <a:rPr lang="en-US" i="1" baseline="-25000"/>
              <a:t>i</a:t>
            </a:r>
            <a:r>
              <a:rPr lang="en-US"/>
              <a:t>, where 0 ≤ </a:t>
            </a:r>
            <a:r>
              <a:rPr lang="en-US" i="1"/>
              <a:t>s</a:t>
            </a:r>
            <a:r>
              <a:rPr lang="en-US" i="1" baseline="-25000"/>
              <a:t>i</a:t>
            </a:r>
            <a:r>
              <a:rPr lang="en-US"/>
              <a:t> &lt; </a:t>
            </a:r>
            <a:r>
              <a:rPr lang="en-US" i="1"/>
              <a:t>f</a:t>
            </a:r>
            <a:r>
              <a:rPr lang="en-US" i="1" baseline="-25000"/>
              <a:t>i</a:t>
            </a:r>
            <a:r>
              <a:rPr lang="en-US"/>
              <a:t> &lt; ∞</a:t>
            </a:r>
          </a:p>
          <a:p>
            <a:pPr lvl="1">
              <a:lnSpc>
                <a:spcPct val="90000"/>
              </a:lnSpc>
            </a:pPr>
            <a:r>
              <a:rPr lang="en-US"/>
              <a:t>If selected, activity </a:t>
            </a:r>
            <a:r>
              <a:rPr lang="en-US" i="1"/>
              <a:t>a</a:t>
            </a:r>
            <a:r>
              <a:rPr lang="en-US" i="1" baseline="-25000"/>
              <a:t>i </a:t>
            </a:r>
            <a:r>
              <a:rPr lang="en-US"/>
              <a:t>takes place during the half-open time interval [</a:t>
            </a:r>
            <a:r>
              <a:rPr lang="en-US" i="1"/>
              <a:t>s</a:t>
            </a:r>
            <a:r>
              <a:rPr lang="en-US" i="1" baseline="-25000"/>
              <a:t>i</a:t>
            </a:r>
            <a:r>
              <a:rPr lang="en-US"/>
              <a:t>, </a:t>
            </a:r>
            <a:r>
              <a:rPr lang="en-US" i="1"/>
              <a:t>f</a:t>
            </a:r>
            <a:r>
              <a:rPr lang="en-US" i="1" baseline="-25000"/>
              <a:t>i</a:t>
            </a:r>
            <a:r>
              <a:rPr lang="en-US"/>
              <a:t>)</a:t>
            </a:r>
          </a:p>
          <a:p>
            <a:pPr lvl="1">
              <a:lnSpc>
                <a:spcPct val="90000"/>
              </a:lnSpc>
            </a:pPr>
            <a:endParaRPr lang="en-US" sz="1600"/>
          </a:p>
          <a:p>
            <a:pPr>
              <a:lnSpc>
                <a:spcPct val="90000"/>
              </a:lnSpc>
            </a:pPr>
            <a:r>
              <a:rPr lang="en-US"/>
              <a:t>Two activities are </a:t>
            </a:r>
            <a:r>
              <a:rPr lang="en-US">
                <a:solidFill>
                  <a:srgbClr val="FF0000"/>
                </a:solidFill>
              </a:rPr>
              <a:t>compatible</a:t>
            </a:r>
            <a:r>
              <a:rPr lang="en-US"/>
              <a:t> if and only if their intervals do not overlap</a:t>
            </a:r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0000CC"/>
                </a:solidFill>
              </a:rPr>
              <a:t>Output: a maximum-size subset of mutually compatible activities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096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The Activity Selection Problem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87338" y="990600"/>
            <a:ext cx="7524750" cy="685800"/>
          </a:xfrm>
        </p:spPr>
        <p:txBody>
          <a:bodyPr/>
          <a:lstStyle/>
          <a:p>
            <a:r>
              <a:rPr lang="en-US"/>
              <a:t>Here are a set of start and finish times</a:t>
            </a:r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287338" y="3048000"/>
            <a:ext cx="8029575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l"/>
              <a:defRPr/>
            </a:pPr>
            <a:r>
              <a:rPr lang="en-US" sz="2600" dirty="0">
                <a:latin typeface="+mn-lt"/>
                <a:cs typeface="+mn-cs"/>
              </a:rPr>
              <a:t>What is the maximum number of activities that can be completed?</a:t>
            </a:r>
          </a:p>
          <a:p>
            <a:pPr marL="742950" lvl="1" indent="-285750" algn="l">
              <a:spcBef>
                <a:spcPct val="20000"/>
              </a:spcBef>
              <a:buFontTx/>
              <a:buChar char="•"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{a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a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9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a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11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} can be completed</a:t>
            </a:r>
          </a:p>
          <a:p>
            <a:pPr marL="742950" lvl="1" indent="-285750" algn="l">
              <a:spcBef>
                <a:spcPct val="20000"/>
              </a:spcBef>
              <a:buFontTx/>
              <a:buChar char="•"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But so can {a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a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a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8,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11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} which is a larger set</a:t>
            </a:r>
          </a:p>
          <a:p>
            <a:pPr marL="742950" lvl="1" indent="-285750" algn="l">
              <a:spcBef>
                <a:spcPct val="20000"/>
              </a:spcBef>
              <a:buFontTx/>
              <a:buChar char="•"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But it is not unique, consider {a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a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a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9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a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11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} 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95288" y="1484313"/>
            <a:ext cx="7848600" cy="1262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515938"/>
            <a:r>
              <a:rPr lang="en-US" sz="2200">
                <a:solidFill>
                  <a:srgbClr val="0000CC"/>
                </a:solidFill>
              </a:rPr>
              <a:t>	</a:t>
            </a:r>
            <a:r>
              <a:rPr lang="en-US" sz="2200" u="sng">
                <a:solidFill>
                  <a:srgbClr val="0000CC"/>
                </a:solidFill>
              </a:rPr>
              <a:t>i		1	2	3	4	5	6	7	8	9	10	11</a:t>
            </a:r>
          </a:p>
          <a:p>
            <a:pPr defTabSz="515938">
              <a:spcBef>
                <a:spcPts val="600"/>
              </a:spcBef>
            </a:pPr>
            <a:r>
              <a:rPr lang="en-US" sz="2200">
                <a:solidFill>
                  <a:srgbClr val="0000CC"/>
                </a:solidFill>
              </a:rPr>
              <a:t>	s</a:t>
            </a:r>
            <a:r>
              <a:rPr lang="en-US" sz="2200" baseline="-25000">
                <a:solidFill>
                  <a:srgbClr val="0000CC"/>
                </a:solidFill>
              </a:rPr>
              <a:t>i</a:t>
            </a:r>
            <a:r>
              <a:rPr lang="en-US" sz="2200">
                <a:solidFill>
                  <a:srgbClr val="0000CC"/>
                </a:solidFill>
              </a:rPr>
              <a:t>		1	3	0	5	3	5	6	8	8	2	12</a:t>
            </a:r>
          </a:p>
          <a:p>
            <a:pPr defTabSz="515938">
              <a:spcBef>
                <a:spcPts val="600"/>
              </a:spcBef>
            </a:pPr>
            <a:r>
              <a:rPr lang="en-US" sz="2200">
                <a:solidFill>
                  <a:srgbClr val="0000CC"/>
                </a:solidFill>
              </a:rPr>
              <a:t>	f</a:t>
            </a:r>
            <a:r>
              <a:rPr lang="en-US" sz="2200" baseline="-25000">
                <a:solidFill>
                  <a:srgbClr val="0000CC"/>
                </a:solidFill>
              </a:rPr>
              <a:t>i</a:t>
            </a:r>
            <a:r>
              <a:rPr lang="en-US" sz="2200">
                <a:solidFill>
                  <a:srgbClr val="0000CC"/>
                </a:solidFill>
              </a:rPr>
              <a:t>		4	5	6	7	8	9	10	11	12	13	14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096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Interval Representation</a:t>
            </a:r>
          </a:p>
        </p:txBody>
      </p:sp>
      <p:sp>
        <p:nvSpPr>
          <p:cNvPr id="7171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87338" y="990600"/>
            <a:ext cx="7524750" cy="685800"/>
          </a:xfrm>
        </p:spPr>
        <p:txBody>
          <a:bodyPr/>
          <a:lstStyle/>
          <a:p>
            <a:r>
              <a:rPr lang="en-US"/>
              <a:t>Here are a set of start and finish times</a:t>
            </a:r>
          </a:p>
        </p:txBody>
      </p:sp>
      <p:sp>
        <p:nvSpPr>
          <p:cNvPr id="7172" name="Rectangle 1"/>
          <p:cNvSpPr>
            <a:spLocks noChangeArrowheads="1"/>
          </p:cNvSpPr>
          <p:nvPr/>
        </p:nvSpPr>
        <p:spPr bwMode="auto">
          <a:xfrm>
            <a:off x="395288" y="1484313"/>
            <a:ext cx="7848600" cy="1262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515938"/>
            <a:r>
              <a:rPr lang="en-US" sz="2200">
                <a:solidFill>
                  <a:srgbClr val="0000CC"/>
                </a:solidFill>
              </a:rPr>
              <a:t>	</a:t>
            </a:r>
            <a:r>
              <a:rPr lang="en-US" sz="2200" u="sng">
                <a:solidFill>
                  <a:srgbClr val="0000CC"/>
                </a:solidFill>
              </a:rPr>
              <a:t>i		1	2	3	4	5	6	7	8	9	10	11</a:t>
            </a:r>
          </a:p>
          <a:p>
            <a:pPr defTabSz="515938">
              <a:spcBef>
                <a:spcPts val="600"/>
              </a:spcBef>
            </a:pPr>
            <a:r>
              <a:rPr lang="en-US" sz="2200">
                <a:solidFill>
                  <a:srgbClr val="0000CC"/>
                </a:solidFill>
              </a:rPr>
              <a:t>	s</a:t>
            </a:r>
            <a:r>
              <a:rPr lang="en-US" sz="2200" baseline="-25000">
                <a:solidFill>
                  <a:srgbClr val="0000CC"/>
                </a:solidFill>
              </a:rPr>
              <a:t>i</a:t>
            </a:r>
            <a:r>
              <a:rPr lang="en-US" sz="2200">
                <a:solidFill>
                  <a:srgbClr val="0000CC"/>
                </a:solidFill>
              </a:rPr>
              <a:t>		1	3	0	5	3	5	6	8	8	2	12</a:t>
            </a:r>
          </a:p>
          <a:p>
            <a:pPr defTabSz="515938">
              <a:spcBef>
                <a:spcPts val="600"/>
              </a:spcBef>
            </a:pPr>
            <a:r>
              <a:rPr lang="en-US" sz="2200">
                <a:solidFill>
                  <a:srgbClr val="0000CC"/>
                </a:solidFill>
              </a:rPr>
              <a:t>	f</a:t>
            </a:r>
            <a:r>
              <a:rPr lang="en-US" sz="2200" baseline="-25000">
                <a:solidFill>
                  <a:srgbClr val="0000CC"/>
                </a:solidFill>
              </a:rPr>
              <a:t>i</a:t>
            </a:r>
            <a:r>
              <a:rPr lang="en-US" sz="2200">
                <a:solidFill>
                  <a:srgbClr val="0000CC"/>
                </a:solidFill>
              </a:rPr>
              <a:t>		4	5	6	7	8	9	10	11	12	13	14</a:t>
            </a:r>
          </a:p>
        </p:txBody>
      </p:sp>
      <p:graphicFrame>
        <p:nvGraphicFramePr>
          <p:cNvPr id="7173" name="Object 8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" name="Equation" r:id="rId3" imgW="114151" imgH="215619" progId="Equation.3">
                  <p:embed/>
                </p:oleObj>
              </mc:Choice>
              <mc:Fallback>
                <p:oleObj name="Equation" r:id="rId3" imgW="114151" imgH="215619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4" name="Line 10"/>
          <p:cNvSpPr>
            <a:spLocks noChangeShapeType="1"/>
          </p:cNvSpPr>
          <p:nvPr/>
        </p:nvSpPr>
        <p:spPr bwMode="auto">
          <a:xfrm>
            <a:off x="2590800" y="3810000"/>
            <a:ext cx="2438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175" name="Line 11"/>
          <p:cNvSpPr>
            <a:spLocks noChangeShapeType="1"/>
          </p:cNvSpPr>
          <p:nvPr/>
        </p:nvSpPr>
        <p:spPr bwMode="auto">
          <a:xfrm>
            <a:off x="4343400" y="4114800"/>
            <a:ext cx="16764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176" name="Line 12"/>
          <p:cNvSpPr>
            <a:spLocks noChangeShapeType="1"/>
          </p:cNvSpPr>
          <p:nvPr/>
        </p:nvSpPr>
        <p:spPr bwMode="auto">
          <a:xfrm>
            <a:off x="5029200" y="4343400"/>
            <a:ext cx="762000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610" name="Group 202"/>
          <p:cNvGraphicFramePr>
            <a:graphicFrameLocks noGrp="1"/>
          </p:cNvGraphicFramePr>
          <p:nvPr>
            <p:ph type="tbl" idx="1"/>
          </p:nvPr>
        </p:nvGraphicFramePr>
        <p:xfrm>
          <a:off x="838200" y="381000"/>
          <a:ext cx="7772400" cy="5699650"/>
        </p:xfrm>
        <a:graphic>
          <a:graphicData uri="http://schemas.openxmlformats.org/drawingml/2006/table">
            <a:tbl>
              <a:tblPr/>
              <a:tblGrid>
                <a:gridCol w="517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8388" name="Line 209"/>
          <p:cNvSpPr>
            <a:spLocks noChangeShapeType="1"/>
          </p:cNvSpPr>
          <p:nvPr/>
        </p:nvSpPr>
        <p:spPr bwMode="auto">
          <a:xfrm>
            <a:off x="1371600" y="685800"/>
            <a:ext cx="1524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389" name="Line 210"/>
          <p:cNvSpPr>
            <a:spLocks noChangeShapeType="1"/>
          </p:cNvSpPr>
          <p:nvPr/>
        </p:nvSpPr>
        <p:spPr bwMode="auto">
          <a:xfrm>
            <a:off x="2438400" y="1219200"/>
            <a:ext cx="990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390" name="Line 211"/>
          <p:cNvSpPr>
            <a:spLocks noChangeShapeType="1"/>
          </p:cNvSpPr>
          <p:nvPr/>
        </p:nvSpPr>
        <p:spPr bwMode="auto">
          <a:xfrm>
            <a:off x="838200" y="1676400"/>
            <a:ext cx="3124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391" name="Line 212"/>
          <p:cNvSpPr>
            <a:spLocks noChangeShapeType="1"/>
          </p:cNvSpPr>
          <p:nvPr/>
        </p:nvSpPr>
        <p:spPr bwMode="auto">
          <a:xfrm>
            <a:off x="3429000" y="2209800"/>
            <a:ext cx="1524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392" name="Line 213"/>
          <p:cNvSpPr>
            <a:spLocks noChangeShapeType="1"/>
          </p:cNvSpPr>
          <p:nvPr/>
        </p:nvSpPr>
        <p:spPr bwMode="auto">
          <a:xfrm>
            <a:off x="2438400" y="2743200"/>
            <a:ext cx="2514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393" name="Line 214"/>
          <p:cNvSpPr>
            <a:spLocks noChangeShapeType="1"/>
          </p:cNvSpPr>
          <p:nvPr/>
        </p:nvSpPr>
        <p:spPr bwMode="auto">
          <a:xfrm>
            <a:off x="3429000" y="3200400"/>
            <a:ext cx="2057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394" name="Line 215"/>
          <p:cNvSpPr>
            <a:spLocks noChangeShapeType="1"/>
          </p:cNvSpPr>
          <p:nvPr/>
        </p:nvSpPr>
        <p:spPr bwMode="auto">
          <a:xfrm>
            <a:off x="3962400" y="3733800"/>
            <a:ext cx="2057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395" name="Line 216"/>
          <p:cNvSpPr>
            <a:spLocks noChangeShapeType="1"/>
          </p:cNvSpPr>
          <p:nvPr/>
        </p:nvSpPr>
        <p:spPr bwMode="auto">
          <a:xfrm>
            <a:off x="4953000" y="4267200"/>
            <a:ext cx="1524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396" name="Line 217"/>
          <p:cNvSpPr>
            <a:spLocks noChangeShapeType="1"/>
          </p:cNvSpPr>
          <p:nvPr/>
        </p:nvSpPr>
        <p:spPr bwMode="auto">
          <a:xfrm>
            <a:off x="4953000" y="4800600"/>
            <a:ext cx="2057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397" name="Line 218"/>
          <p:cNvSpPr>
            <a:spLocks noChangeShapeType="1"/>
          </p:cNvSpPr>
          <p:nvPr/>
        </p:nvSpPr>
        <p:spPr bwMode="auto">
          <a:xfrm>
            <a:off x="1905000" y="5334000"/>
            <a:ext cx="5638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398" name="Line 219"/>
          <p:cNvSpPr>
            <a:spLocks noChangeShapeType="1"/>
          </p:cNvSpPr>
          <p:nvPr/>
        </p:nvSpPr>
        <p:spPr bwMode="auto">
          <a:xfrm>
            <a:off x="7086600" y="5791200"/>
            <a:ext cx="990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399" name="Text Box 220"/>
          <p:cNvSpPr txBox="1">
            <a:spLocks noChangeArrowheads="1"/>
          </p:cNvSpPr>
          <p:nvPr/>
        </p:nvSpPr>
        <p:spPr bwMode="auto">
          <a:xfrm>
            <a:off x="611188" y="6172200"/>
            <a:ext cx="831691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/>
              <a:t>0    1    2     3     4     5     6     7    8     9    10   11   12   13   14   15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34" name="Group 2"/>
          <p:cNvGraphicFramePr>
            <a:graphicFrameLocks noGrp="1"/>
          </p:cNvGraphicFramePr>
          <p:nvPr>
            <p:ph type="tbl" idx="1"/>
          </p:nvPr>
        </p:nvGraphicFramePr>
        <p:xfrm>
          <a:off x="838200" y="381000"/>
          <a:ext cx="7772400" cy="5699650"/>
        </p:xfrm>
        <a:graphic>
          <a:graphicData uri="http://schemas.openxmlformats.org/drawingml/2006/table">
            <a:tbl>
              <a:tblPr/>
              <a:tblGrid>
                <a:gridCol w="517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9412" name="Line 196"/>
          <p:cNvSpPr>
            <a:spLocks noChangeShapeType="1"/>
          </p:cNvSpPr>
          <p:nvPr/>
        </p:nvSpPr>
        <p:spPr bwMode="auto">
          <a:xfrm>
            <a:off x="1371600" y="685800"/>
            <a:ext cx="1524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413" name="Line 197"/>
          <p:cNvSpPr>
            <a:spLocks noChangeShapeType="1"/>
          </p:cNvSpPr>
          <p:nvPr/>
        </p:nvSpPr>
        <p:spPr bwMode="auto">
          <a:xfrm>
            <a:off x="2438400" y="1219200"/>
            <a:ext cx="990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414" name="Line 198"/>
          <p:cNvSpPr>
            <a:spLocks noChangeShapeType="1"/>
          </p:cNvSpPr>
          <p:nvPr/>
        </p:nvSpPr>
        <p:spPr bwMode="auto">
          <a:xfrm>
            <a:off x="838200" y="1676400"/>
            <a:ext cx="31242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415" name="Line 199"/>
          <p:cNvSpPr>
            <a:spLocks noChangeShapeType="1"/>
          </p:cNvSpPr>
          <p:nvPr/>
        </p:nvSpPr>
        <p:spPr bwMode="auto">
          <a:xfrm>
            <a:off x="3429000" y="2209800"/>
            <a:ext cx="1524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416" name="Line 200"/>
          <p:cNvSpPr>
            <a:spLocks noChangeShapeType="1"/>
          </p:cNvSpPr>
          <p:nvPr/>
        </p:nvSpPr>
        <p:spPr bwMode="auto">
          <a:xfrm>
            <a:off x="2438400" y="2743200"/>
            <a:ext cx="2514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417" name="Line 201"/>
          <p:cNvSpPr>
            <a:spLocks noChangeShapeType="1"/>
          </p:cNvSpPr>
          <p:nvPr/>
        </p:nvSpPr>
        <p:spPr bwMode="auto">
          <a:xfrm>
            <a:off x="3429000" y="3200400"/>
            <a:ext cx="2057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418" name="Line 202"/>
          <p:cNvSpPr>
            <a:spLocks noChangeShapeType="1"/>
          </p:cNvSpPr>
          <p:nvPr/>
        </p:nvSpPr>
        <p:spPr bwMode="auto">
          <a:xfrm>
            <a:off x="3962400" y="3733800"/>
            <a:ext cx="2057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419" name="Line 203"/>
          <p:cNvSpPr>
            <a:spLocks noChangeShapeType="1"/>
          </p:cNvSpPr>
          <p:nvPr/>
        </p:nvSpPr>
        <p:spPr bwMode="auto">
          <a:xfrm>
            <a:off x="4953000" y="4267200"/>
            <a:ext cx="1524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420" name="Line 204"/>
          <p:cNvSpPr>
            <a:spLocks noChangeShapeType="1"/>
          </p:cNvSpPr>
          <p:nvPr/>
        </p:nvSpPr>
        <p:spPr bwMode="auto">
          <a:xfrm>
            <a:off x="4953000" y="4800600"/>
            <a:ext cx="20574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421" name="Line 205"/>
          <p:cNvSpPr>
            <a:spLocks noChangeShapeType="1"/>
          </p:cNvSpPr>
          <p:nvPr/>
        </p:nvSpPr>
        <p:spPr bwMode="auto">
          <a:xfrm>
            <a:off x="1905000" y="5334000"/>
            <a:ext cx="5638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422" name="Line 206"/>
          <p:cNvSpPr>
            <a:spLocks noChangeShapeType="1"/>
          </p:cNvSpPr>
          <p:nvPr/>
        </p:nvSpPr>
        <p:spPr bwMode="auto">
          <a:xfrm>
            <a:off x="7086600" y="5791200"/>
            <a:ext cx="9906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423" name="Text Box 220"/>
          <p:cNvSpPr txBox="1">
            <a:spLocks noChangeArrowheads="1"/>
          </p:cNvSpPr>
          <p:nvPr/>
        </p:nvSpPr>
        <p:spPr bwMode="auto">
          <a:xfrm>
            <a:off x="611188" y="6172200"/>
            <a:ext cx="831691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/>
              <a:t>0    1    2     3     4     5     6     7    8     9    10   11   12   13   14   15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58" name="Group 2"/>
          <p:cNvGraphicFramePr>
            <a:graphicFrameLocks noGrp="1"/>
          </p:cNvGraphicFramePr>
          <p:nvPr>
            <p:ph type="tbl" idx="1"/>
          </p:nvPr>
        </p:nvGraphicFramePr>
        <p:xfrm>
          <a:off x="838200" y="381000"/>
          <a:ext cx="7772400" cy="5699650"/>
        </p:xfrm>
        <a:graphic>
          <a:graphicData uri="http://schemas.openxmlformats.org/drawingml/2006/table">
            <a:tbl>
              <a:tblPr/>
              <a:tblGrid>
                <a:gridCol w="517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0436" name="Line 196"/>
          <p:cNvSpPr>
            <a:spLocks noChangeShapeType="1"/>
          </p:cNvSpPr>
          <p:nvPr/>
        </p:nvSpPr>
        <p:spPr bwMode="auto">
          <a:xfrm>
            <a:off x="1371600" y="685800"/>
            <a:ext cx="15240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437" name="Line 197"/>
          <p:cNvSpPr>
            <a:spLocks noChangeShapeType="1"/>
          </p:cNvSpPr>
          <p:nvPr/>
        </p:nvSpPr>
        <p:spPr bwMode="auto">
          <a:xfrm>
            <a:off x="2438400" y="1219200"/>
            <a:ext cx="990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438" name="Line 198"/>
          <p:cNvSpPr>
            <a:spLocks noChangeShapeType="1"/>
          </p:cNvSpPr>
          <p:nvPr/>
        </p:nvSpPr>
        <p:spPr bwMode="auto">
          <a:xfrm>
            <a:off x="838200" y="1676400"/>
            <a:ext cx="3124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439" name="Line 199"/>
          <p:cNvSpPr>
            <a:spLocks noChangeShapeType="1"/>
          </p:cNvSpPr>
          <p:nvPr/>
        </p:nvSpPr>
        <p:spPr bwMode="auto">
          <a:xfrm>
            <a:off x="3429000" y="2209800"/>
            <a:ext cx="15240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440" name="Line 200"/>
          <p:cNvSpPr>
            <a:spLocks noChangeShapeType="1"/>
          </p:cNvSpPr>
          <p:nvPr/>
        </p:nvSpPr>
        <p:spPr bwMode="auto">
          <a:xfrm>
            <a:off x="2438400" y="2743200"/>
            <a:ext cx="2514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441" name="Line 201"/>
          <p:cNvSpPr>
            <a:spLocks noChangeShapeType="1"/>
          </p:cNvSpPr>
          <p:nvPr/>
        </p:nvSpPr>
        <p:spPr bwMode="auto">
          <a:xfrm>
            <a:off x="3429000" y="3200400"/>
            <a:ext cx="2057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442" name="Line 202"/>
          <p:cNvSpPr>
            <a:spLocks noChangeShapeType="1"/>
          </p:cNvSpPr>
          <p:nvPr/>
        </p:nvSpPr>
        <p:spPr bwMode="auto">
          <a:xfrm>
            <a:off x="3962400" y="3733800"/>
            <a:ext cx="2057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443" name="Line 203"/>
          <p:cNvSpPr>
            <a:spLocks noChangeShapeType="1"/>
          </p:cNvSpPr>
          <p:nvPr/>
        </p:nvSpPr>
        <p:spPr bwMode="auto">
          <a:xfrm>
            <a:off x="4953000" y="4267200"/>
            <a:ext cx="15240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444" name="Line 204"/>
          <p:cNvSpPr>
            <a:spLocks noChangeShapeType="1"/>
          </p:cNvSpPr>
          <p:nvPr/>
        </p:nvSpPr>
        <p:spPr bwMode="auto">
          <a:xfrm>
            <a:off x="4953000" y="4800600"/>
            <a:ext cx="2057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445" name="Line 205"/>
          <p:cNvSpPr>
            <a:spLocks noChangeShapeType="1"/>
          </p:cNvSpPr>
          <p:nvPr/>
        </p:nvSpPr>
        <p:spPr bwMode="auto">
          <a:xfrm>
            <a:off x="1905000" y="5334000"/>
            <a:ext cx="5638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446" name="Line 206"/>
          <p:cNvSpPr>
            <a:spLocks noChangeShapeType="1"/>
          </p:cNvSpPr>
          <p:nvPr/>
        </p:nvSpPr>
        <p:spPr bwMode="auto">
          <a:xfrm>
            <a:off x="7086600" y="5791200"/>
            <a:ext cx="9906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447" name="Text Box 220"/>
          <p:cNvSpPr txBox="1">
            <a:spLocks noChangeArrowheads="1"/>
          </p:cNvSpPr>
          <p:nvPr/>
        </p:nvSpPr>
        <p:spPr bwMode="auto">
          <a:xfrm>
            <a:off x="611188" y="6172200"/>
            <a:ext cx="831691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/>
              <a:t>0    1    2     3     4     5     6     7    8     9    10   11   12   13   14   15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82" name="Group 2"/>
          <p:cNvGraphicFramePr>
            <a:graphicFrameLocks noGrp="1"/>
          </p:cNvGraphicFramePr>
          <p:nvPr>
            <p:ph type="tbl" idx="1"/>
          </p:nvPr>
        </p:nvGraphicFramePr>
        <p:xfrm>
          <a:off x="838200" y="381000"/>
          <a:ext cx="7772400" cy="5699650"/>
        </p:xfrm>
        <a:graphic>
          <a:graphicData uri="http://schemas.openxmlformats.org/drawingml/2006/table">
            <a:tbl>
              <a:tblPr/>
              <a:tblGrid>
                <a:gridCol w="517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18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1460" name="Line 196"/>
          <p:cNvSpPr>
            <a:spLocks noChangeShapeType="1"/>
          </p:cNvSpPr>
          <p:nvPr/>
        </p:nvSpPr>
        <p:spPr bwMode="auto">
          <a:xfrm>
            <a:off x="1371600" y="685800"/>
            <a:ext cx="1524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461" name="Line 197"/>
          <p:cNvSpPr>
            <a:spLocks noChangeShapeType="1"/>
          </p:cNvSpPr>
          <p:nvPr/>
        </p:nvSpPr>
        <p:spPr bwMode="auto">
          <a:xfrm>
            <a:off x="2438400" y="1219200"/>
            <a:ext cx="9906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462" name="Line 198"/>
          <p:cNvSpPr>
            <a:spLocks noChangeShapeType="1"/>
          </p:cNvSpPr>
          <p:nvPr/>
        </p:nvSpPr>
        <p:spPr bwMode="auto">
          <a:xfrm>
            <a:off x="838200" y="1676400"/>
            <a:ext cx="3124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463" name="Line 199"/>
          <p:cNvSpPr>
            <a:spLocks noChangeShapeType="1"/>
          </p:cNvSpPr>
          <p:nvPr/>
        </p:nvSpPr>
        <p:spPr bwMode="auto">
          <a:xfrm>
            <a:off x="3429000" y="2209800"/>
            <a:ext cx="15240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464" name="Line 200"/>
          <p:cNvSpPr>
            <a:spLocks noChangeShapeType="1"/>
          </p:cNvSpPr>
          <p:nvPr/>
        </p:nvSpPr>
        <p:spPr bwMode="auto">
          <a:xfrm>
            <a:off x="2438400" y="2743200"/>
            <a:ext cx="2514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465" name="Line 201"/>
          <p:cNvSpPr>
            <a:spLocks noChangeShapeType="1"/>
          </p:cNvSpPr>
          <p:nvPr/>
        </p:nvSpPr>
        <p:spPr bwMode="auto">
          <a:xfrm>
            <a:off x="3429000" y="3200400"/>
            <a:ext cx="2057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466" name="Line 202"/>
          <p:cNvSpPr>
            <a:spLocks noChangeShapeType="1"/>
          </p:cNvSpPr>
          <p:nvPr/>
        </p:nvSpPr>
        <p:spPr bwMode="auto">
          <a:xfrm>
            <a:off x="3962400" y="3733800"/>
            <a:ext cx="2057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467" name="Line 203"/>
          <p:cNvSpPr>
            <a:spLocks noChangeShapeType="1"/>
          </p:cNvSpPr>
          <p:nvPr/>
        </p:nvSpPr>
        <p:spPr bwMode="auto">
          <a:xfrm>
            <a:off x="4953000" y="4267200"/>
            <a:ext cx="1524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468" name="Line 204"/>
          <p:cNvSpPr>
            <a:spLocks noChangeShapeType="1"/>
          </p:cNvSpPr>
          <p:nvPr/>
        </p:nvSpPr>
        <p:spPr bwMode="auto">
          <a:xfrm>
            <a:off x="4953000" y="4800600"/>
            <a:ext cx="20574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469" name="Line 205"/>
          <p:cNvSpPr>
            <a:spLocks noChangeShapeType="1"/>
          </p:cNvSpPr>
          <p:nvPr/>
        </p:nvSpPr>
        <p:spPr bwMode="auto">
          <a:xfrm>
            <a:off x="1905000" y="5334000"/>
            <a:ext cx="5638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470" name="Line 206"/>
          <p:cNvSpPr>
            <a:spLocks noChangeShapeType="1"/>
          </p:cNvSpPr>
          <p:nvPr/>
        </p:nvSpPr>
        <p:spPr bwMode="auto">
          <a:xfrm>
            <a:off x="7086600" y="5791200"/>
            <a:ext cx="9906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471" name="Text Box 220"/>
          <p:cNvSpPr txBox="1">
            <a:spLocks noChangeArrowheads="1"/>
          </p:cNvSpPr>
          <p:nvPr/>
        </p:nvSpPr>
        <p:spPr bwMode="auto">
          <a:xfrm>
            <a:off x="611188" y="6172200"/>
            <a:ext cx="831691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/>
              <a:t>0    1    2     3     4     5     6     7    8     9    10   11   12   13   14   15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mputer-bunny.blue">
  <a:themeElements>
    <a:clrScheme name="">
      <a:dk1>
        <a:srgbClr val="000000"/>
      </a:dk1>
      <a:lt1>
        <a:srgbClr val="FFFFFF"/>
      </a:lt1>
      <a:dk2>
        <a:srgbClr val="CC0000"/>
      </a:dk2>
      <a:lt2>
        <a:srgbClr val="969696"/>
      </a:lt2>
      <a:accent1>
        <a:srgbClr val="0033CC"/>
      </a:accent1>
      <a:accent2>
        <a:srgbClr val="339933"/>
      </a:accent2>
      <a:accent3>
        <a:srgbClr val="FFFFFF"/>
      </a:accent3>
      <a:accent4>
        <a:srgbClr val="000000"/>
      </a:accent4>
      <a:accent5>
        <a:srgbClr val="AAADE2"/>
      </a:accent5>
      <a:accent6>
        <a:srgbClr val="2D8A2D"/>
      </a:accent6>
      <a:hlink>
        <a:srgbClr val="9900CC"/>
      </a:hlink>
      <a:folHlink>
        <a:srgbClr val="B2B2B2"/>
      </a:folHlink>
    </a:clrScheme>
    <a:fontScheme name="computer-bunny.blue">
      <a:majorFont>
        <a:latin typeface="Arial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computer-bunny.blu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uter-bunny.blu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uter-bunny.blu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uter-bunny.blu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uter-bunny.blu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uter-bunny.blu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uter-bunny.blu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uter-bunny.blue 8">
        <a:dk1>
          <a:srgbClr val="000000"/>
        </a:dk1>
        <a:lt1>
          <a:srgbClr val="FFFFFF"/>
        </a:lt1>
        <a:dk2>
          <a:srgbClr val="CC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Designs\Blueprint.pot</Template>
  <TotalTime>26106</TotalTime>
  <Words>439</Words>
  <Application>Microsoft Office PowerPoint</Application>
  <PresentationFormat>On-screen Show (4:3)</PresentationFormat>
  <Paragraphs>48</Paragraphs>
  <Slides>18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Monotype Sorts</vt:lpstr>
      <vt:lpstr>Symbol</vt:lpstr>
      <vt:lpstr>Tahoma</vt:lpstr>
      <vt:lpstr>Times New Roman</vt:lpstr>
      <vt:lpstr>computer-bunny.blue</vt:lpstr>
      <vt:lpstr>Equation</vt:lpstr>
      <vt:lpstr>Algorithms: Greedy Method</vt:lpstr>
      <vt:lpstr>Greedy Algorithms: Principles</vt:lpstr>
      <vt:lpstr>An Activity Selection Problem</vt:lpstr>
      <vt:lpstr>The Activity Selection Problem</vt:lpstr>
      <vt:lpstr>Interval Representation</vt:lpstr>
      <vt:lpstr>PowerPoint Presentation</vt:lpstr>
      <vt:lpstr>PowerPoint Presentation</vt:lpstr>
      <vt:lpstr>PowerPoint Presentation</vt:lpstr>
      <vt:lpstr>PowerPoint Presentation</vt:lpstr>
      <vt:lpstr>Early Finish Greedy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Assuming activities are sorted by finish time</vt:lpstr>
    </vt:vector>
  </TitlesOfParts>
  <Company>Brown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Algorithms</dc:title>
  <dc:creator>Roberto Tamassia</dc:creator>
  <cp:lastModifiedBy>Asus</cp:lastModifiedBy>
  <cp:revision>1793</cp:revision>
  <dcterms:created xsi:type="dcterms:W3CDTF">2002-01-21T02:22:10Z</dcterms:created>
  <dcterms:modified xsi:type="dcterms:W3CDTF">2018-11-14T16:05:58Z</dcterms:modified>
</cp:coreProperties>
</file>