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notesSlides/notesSlide1.xml" ContentType="application/vnd.openxmlformats-officedocument.presentationml.notesSlide+xml"/>
  <Override PartName="/ppt/charts/chart12.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12.xml" ContentType="application/vnd.openxmlformats-officedocument.themeOverride+xml"/>
  <Override PartName="/ppt/notesSlides/notesSlide2.xml" ContentType="application/vnd.openxmlformats-officedocument.presentationml.notesSlide+xml"/>
  <Override PartName="/ppt/charts/chart13.xml" ContentType="application/vnd.openxmlformats-officedocument.drawingml.chart+xml"/>
  <Override PartName="/ppt/theme/themeOverride13.xml" ContentType="application/vnd.openxmlformats-officedocument.themeOverride+xml"/>
  <Override PartName="/ppt/charts/chart14.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4.xml" ContentType="application/vnd.openxmlformats-officedocument.themeOverride+xml"/>
  <Override PartName="/ppt/notesSlides/notesSlide3.xml" ContentType="application/vnd.openxmlformats-officedocument.presentationml.notesSlide+xml"/>
  <Override PartName="/ppt/charts/chart15.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5.xml" ContentType="application/vnd.openxmlformats-officedocument.themeOverride+xml"/>
  <Override PartName="/ppt/notesSlides/notesSlide4.xml" ContentType="application/vnd.openxmlformats-officedocument.presentationml.notesSlide+xml"/>
  <Override PartName="/ppt/charts/chart16.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6.xml" ContentType="application/vnd.openxmlformats-officedocument.themeOverride+xml"/>
  <Override PartName="/ppt/notesSlides/notesSlide5.xml" ContentType="application/vnd.openxmlformats-officedocument.presentationml.notesSlide+xml"/>
  <Override PartName="/ppt/charts/chart17.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7.xml" ContentType="application/vnd.openxmlformats-officedocument.themeOverride+xml"/>
  <Override PartName="/ppt/notesSlides/notesSlide6.xml" ContentType="application/vnd.openxmlformats-officedocument.presentationml.notesSlide+xml"/>
  <Override PartName="/ppt/charts/chart18.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8.xml" ContentType="application/vnd.openxmlformats-officedocument.themeOverride+xml"/>
  <Override PartName="/ppt/charts/chart19.xml" ContentType="application/vnd.openxmlformats-officedocument.drawingml.chart+xml"/>
  <Override PartName="/ppt/theme/themeOverride19.xml" ContentType="application/vnd.openxmlformats-officedocument.themeOverride+xml"/>
  <Override PartName="/ppt/charts/chart20.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21.xml" ContentType="application/vnd.openxmlformats-officedocument.themeOverride+xml"/>
  <Override PartName="/ppt/charts/chart22.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22.xml" ContentType="application/vnd.openxmlformats-officedocument.themeOverride+xml"/>
  <Override PartName="/ppt/notesSlides/notesSlide7.xml" ContentType="application/vnd.openxmlformats-officedocument.presentationml.notesSlide+xml"/>
  <Override PartName="/ppt/charts/chart23.xml" ContentType="application/vnd.openxmlformats-officedocument.drawingml.chart+xml"/>
  <Override PartName="/ppt/notesSlides/notesSlide8.xml" ContentType="application/vnd.openxmlformats-officedocument.presentationml.notesSlide+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notesSlides/notesSlide10.xml" ContentType="application/vnd.openxmlformats-officedocument.presentationml.notesSlide+xml"/>
  <Override PartName="/ppt/charts/chart26.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23.xml" ContentType="application/vnd.openxmlformats-officedocument.themeOverride+xml"/>
  <Override PartName="/ppt/notesSlides/notesSlide11.xml" ContentType="application/vnd.openxmlformats-officedocument.presentationml.notesSlide+xml"/>
  <Override PartName="/ppt/charts/chart27.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24.xml" ContentType="application/vnd.openxmlformats-officedocument.themeOverride+xml"/>
  <Override PartName="/ppt/charts/chart28.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25.xml" ContentType="application/vnd.openxmlformats-officedocument.themeOverride+xml"/>
  <Override PartName="/ppt/charts/chart29.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26.xml" ContentType="application/vnd.openxmlformats-officedocument.themeOverride+xml"/>
  <Override PartName="/ppt/notesSlides/notesSlide12.xml" ContentType="application/vnd.openxmlformats-officedocument.presentationml.notesSlide+xml"/>
  <Override PartName="/ppt/charts/chart30.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27.xml" ContentType="application/vnd.openxmlformats-officedocument.themeOverride+xml"/>
  <Override PartName="/ppt/charts/chart31.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8.xml" ContentType="application/vnd.openxmlformats-officedocument.themeOverride+xml"/>
  <Override PartName="/ppt/notesSlides/notesSlide13.xml" ContentType="application/vnd.openxmlformats-officedocument.presentationml.notesSlide+xml"/>
  <Override PartName="/ppt/charts/chart32.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9.xml" ContentType="application/vnd.openxmlformats-officedocument.themeOverride+xml"/>
  <Override PartName="/ppt/charts/chart33.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30.xml" ContentType="application/vnd.openxmlformats-officedocument.themeOverride+xml"/>
  <Override PartName="/ppt/charts/chart34.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3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6" r:id="rId1"/>
  </p:sldMasterIdLst>
  <p:notesMasterIdLst>
    <p:notesMasterId r:id="rId41"/>
  </p:notesMasterIdLst>
  <p:handoutMasterIdLst>
    <p:handoutMasterId r:id="rId42"/>
  </p:handoutMasterIdLst>
  <p:sldIdLst>
    <p:sldId id="649" r:id="rId2"/>
    <p:sldId id="633" r:id="rId3"/>
    <p:sldId id="634" r:id="rId4"/>
    <p:sldId id="641" r:id="rId5"/>
    <p:sldId id="654" r:id="rId6"/>
    <p:sldId id="640" r:id="rId7"/>
    <p:sldId id="645" r:id="rId8"/>
    <p:sldId id="646" r:id="rId9"/>
    <p:sldId id="642" r:id="rId10"/>
    <p:sldId id="648" r:id="rId11"/>
    <p:sldId id="666" r:id="rId12"/>
    <p:sldId id="650" r:id="rId13"/>
    <p:sldId id="678" r:id="rId14"/>
    <p:sldId id="655" r:id="rId15"/>
    <p:sldId id="651" r:id="rId16"/>
    <p:sldId id="652" r:id="rId17"/>
    <p:sldId id="653" r:id="rId18"/>
    <p:sldId id="671" r:id="rId19"/>
    <p:sldId id="674" r:id="rId20"/>
    <p:sldId id="672" r:id="rId21"/>
    <p:sldId id="675" r:id="rId22"/>
    <p:sldId id="673" r:id="rId23"/>
    <p:sldId id="679" r:id="rId24"/>
    <p:sldId id="680" r:id="rId25"/>
    <p:sldId id="681" r:id="rId26"/>
    <p:sldId id="682" r:id="rId27"/>
    <p:sldId id="669" r:id="rId28"/>
    <p:sldId id="662" r:id="rId29"/>
    <p:sldId id="663" r:id="rId30"/>
    <p:sldId id="664" r:id="rId31"/>
    <p:sldId id="665" r:id="rId32"/>
    <p:sldId id="630" r:id="rId33"/>
    <p:sldId id="631" r:id="rId34"/>
    <p:sldId id="632" r:id="rId35"/>
    <p:sldId id="670" r:id="rId36"/>
    <p:sldId id="676" r:id="rId37"/>
    <p:sldId id="683" r:id="rId38"/>
    <p:sldId id="677" r:id="rId39"/>
    <p:sldId id="684" r:id="rId40"/>
  </p:sldIdLst>
  <p:sldSz cx="9144000" cy="6858000" type="screen4x3"/>
  <p:notesSz cx="6797675" cy="9926638"/>
  <p:defaultTextStyle>
    <a:defPPr>
      <a:defRPr lang="sv-SE"/>
    </a:defPPr>
    <a:lvl1pPr algn="l" rtl="0" eaLnBrk="0" fontAlgn="base" hangingPunct="0">
      <a:spcBef>
        <a:spcPct val="0"/>
      </a:spcBef>
      <a:spcAft>
        <a:spcPct val="0"/>
      </a:spcAft>
      <a:defRPr sz="3200" kern="1200">
        <a:solidFill>
          <a:schemeClr val="tx1"/>
        </a:solidFill>
        <a:latin typeface="Arial" panose="020B0604020202020204" pitchFamily="34" charset="0"/>
        <a:ea typeface="ヒラギノ角ゴ Pro W3" pitchFamily="28" charset="-128"/>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ヒラギノ角ゴ Pro W3" pitchFamily="28" charset="-128"/>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ヒラギノ角ゴ Pro W3" pitchFamily="28" charset="-128"/>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ヒラギノ角ゴ Pro W3" pitchFamily="28" charset="-128"/>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ヒラギノ角ゴ Pro W3" pitchFamily="28" charset="-128"/>
        <a:cs typeface="+mn-cs"/>
      </a:defRPr>
    </a:lvl5pPr>
    <a:lvl6pPr marL="2286000" algn="l" defTabSz="914400" rtl="0" eaLnBrk="1" latinLnBrk="0" hangingPunct="1">
      <a:defRPr sz="3200" kern="1200">
        <a:solidFill>
          <a:schemeClr val="tx1"/>
        </a:solidFill>
        <a:latin typeface="Arial" panose="020B0604020202020204" pitchFamily="34" charset="0"/>
        <a:ea typeface="ヒラギノ角ゴ Pro W3" pitchFamily="28" charset="-128"/>
        <a:cs typeface="+mn-cs"/>
      </a:defRPr>
    </a:lvl6pPr>
    <a:lvl7pPr marL="2743200" algn="l" defTabSz="914400" rtl="0" eaLnBrk="1" latinLnBrk="0" hangingPunct="1">
      <a:defRPr sz="3200" kern="1200">
        <a:solidFill>
          <a:schemeClr val="tx1"/>
        </a:solidFill>
        <a:latin typeface="Arial" panose="020B0604020202020204" pitchFamily="34" charset="0"/>
        <a:ea typeface="ヒラギノ角ゴ Pro W3" pitchFamily="28" charset="-128"/>
        <a:cs typeface="+mn-cs"/>
      </a:defRPr>
    </a:lvl7pPr>
    <a:lvl8pPr marL="3200400" algn="l" defTabSz="914400" rtl="0" eaLnBrk="1" latinLnBrk="0" hangingPunct="1">
      <a:defRPr sz="3200" kern="1200">
        <a:solidFill>
          <a:schemeClr val="tx1"/>
        </a:solidFill>
        <a:latin typeface="Arial" panose="020B0604020202020204" pitchFamily="34" charset="0"/>
        <a:ea typeface="ヒラギノ角ゴ Pro W3" pitchFamily="28" charset="-128"/>
        <a:cs typeface="+mn-cs"/>
      </a:defRPr>
    </a:lvl8pPr>
    <a:lvl9pPr marL="3657600" algn="l" defTabSz="914400" rtl="0" eaLnBrk="1" latinLnBrk="0" hangingPunct="1">
      <a:defRPr sz="3200" kern="1200">
        <a:solidFill>
          <a:schemeClr val="tx1"/>
        </a:solidFill>
        <a:latin typeface="Arial" panose="020B0604020202020204" pitchFamily="34" charset="0"/>
        <a:ea typeface="ヒラギノ角ゴ Pro W3" pitchFamily="28" charset="-128"/>
        <a:cs typeface="+mn-cs"/>
      </a:defRPr>
    </a:lvl9pPr>
  </p:defaultTextStyle>
  <p:extLst>
    <p:ext uri="{EFAFB233-063F-42B5-8137-9DF3F51BA10A}">
      <p15:sldGuideLst xmlns:p15="http://schemas.microsoft.com/office/powerpoint/2012/main">
        <p15:guide id="1" orient="horz" pos="3929" userDrawn="1">
          <p15:clr>
            <a:srgbClr val="A4A3A4"/>
          </p15:clr>
        </p15:guide>
        <p15:guide id="2" orient="horz" pos="2160">
          <p15:clr>
            <a:srgbClr val="A4A3A4"/>
          </p15:clr>
        </p15:guide>
        <p15:guide id="3" orient="horz" pos="663">
          <p15:clr>
            <a:srgbClr val="A4A3A4"/>
          </p15:clr>
        </p15:guide>
        <p15:guide id="4" orient="horz" pos="1888">
          <p15:clr>
            <a:srgbClr val="A4A3A4"/>
          </p15:clr>
        </p15:guide>
        <p15:guide id="5" pos="5420">
          <p15:clr>
            <a:srgbClr val="A4A3A4"/>
          </p15:clr>
        </p15:guide>
        <p15:guide id="6" pos="2880">
          <p15:clr>
            <a:srgbClr val="A4A3A4"/>
          </p15:clr>
        </p15:guide>
        <p15:guide id="7" pos="34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FF33"/>
    <a:srgbClr val="F9F9F9"/>
    <a:srgbClr val="6699FF"/>
    <a:srgbClr val="FFFF99"/>
    <a:srgbClr val="006699"/>
    <a:srgbClr val="51687B"/>
    <a:srgbClr val="944B58"/>
    <a:srgbClr val="9196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4660" autoAdjust="0"/>
  </p:normalViewPr>
  <p:slideViewPr>
    <p:cSldViewPr>
      <p:cViewPr varScale="1">
        <p:scale>
          <a:sx n="116" d="100"/>
          <a:sy n="116" d="100"/>
        </p:scale>
        <p:origin x="1746" y="84"/>
      </p:cViewPr>
      <p:guideLst>
        <p:guide orient="horz" pos="3929"/>
        <p:guide orient="horz" pos="2160"/>
        <p:guide orient="horz" pos="663"/>
        <p:guide orient="horz" pos="1888"/>
        <p:guide pos="5420"/>
        <p:guide pos="2880"/>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3348" y="-108"/>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file:///\\vgregion.se\Hem\NU-P\petbe\_NU\Backup%20av%20Mina%20Dokument\2014\Resultattavla\Omr&#229;de%20Medicin%20och%20akut\2%20V&#228;ntande%2030-60-90%20med%20&#246;ver%20tid.xls"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vgregion.se\Hem\NU-P\petbe\_NU\Backup%20av%20Mina%20Dokument\2014\Resultattavla\Omr&#229;de%20Medicin%20och%20akut\1%20Remisser%202011-2014%20aktuell.xlsx" TargetMode="External"/></Relationships>
</file>

<file path=ppt/charts/_rels/chart11.xml.rels><?xml version="1.0" encoding="UTF-8" standalone="yes"?>
<Relationships xmlns="http://schemas.openxmlformats.org/package/2006/relationships"><Relationship Id="rId2" Type="http://schemas.openxmlformats.org/officeDocument/2006/relationships/oleObject" Target="file:///\\vgregion.se\Hem\NU-P\petbe\_NU\Backup%20av%20Mina%20Dokument\2014\Resultattavla\Omr&#229;de%20Medicin%20och%20akut\1%20Remisser%202011-2014%20aktuell.xlsx"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vgregion.se\Hem\NU-P\petbe\_NU\Backup%20av%20Mina%20Dokument\2014\Resultattavla\Omr&#229;de%20Medicin%20och%20akut\4%20%20Intraven&#246;sa%20antibiotika%20140604.xlsx" TargetMode="External"/></Relationships>
</file>

<file path=ppt/charts/_rels/chart13.xml.rels><?xml version="1.0" encoding="UTF-8" standalone="yes"?>
<Relationships xmlns="http://schemas.openxmlformats.org/package/2006/relationships"><Relationship Id="rId2" Type="http://schemas.openxmlformats.org/officeDocument/2006/relationships/oleObject" Target="file:///\\vgregion.se\Hem\NU-P\petbe\_NU\Backup%20av%20Mina%20Dokument\2014\Resultattavla\Omr&#229;de%20Medicin%20och%20akut\old\trycks&#229;r%202011-2013.xls" TargetMode="External"/><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vgregion.se\Hem\NU-P\petbe\_NU\Backup%20av%20Mina%20Dokument\2014\Resultattavla\Omr&#229;de%20Medicin%20och%20akut\9%20Fallriskbed&#246;mning.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vgregion.se\Hem\NU-P\petbe\_NU\Backup%20av%20Mina%20Dokument\2014\Resultattavla\Omr&#229;de%20Medicin%20och%20akut\5%20Standardv&#229;rdplan%20trycks&#229;r%20f&#246;ljsamhet%20140603.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vgregion.se\Gem\NU.Med.statistik\Omr&#229;de%20Medicin%20och%20akut\Medelv&#229;rdtid_bel&#228;ggning_&#229;terinskrivn\Bel&#228;ggning\Bel&#228;ggningsuppf&#246;ljning_2015.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vgregion.se\Gem\NU.Med.statistik\Omr&#229;de%20Medicin%20och%20akut\Medelv&#229;rdtid_bel&#228;ggning_&#229;terinskrivn\Bel&#228;ggning\Bel&#228;ggningsuppf&#246;ljning_2015.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vgregion.se\Gem\NU.Med.statistik\Omr&#229;de%20Medicin%20och%20akut\Medelv&#229;rdtid_bel&#228;ggning_&#229;terinskrivn\Medelv&#229;rdtid\Medelv&#229;rdtider%202015.xlsx" TargetMode="External"/></Relationships>
</file>

<file path=ppt/charts/_rels/chart19.xml.rels><?xml version="1.0" encoding="UTF-8" standalone="yes"?>
<Relationships xmlns="http://schemas.openxmlformats.org/package/2006/relationships"><Relationship Id="rId2" Type="http://schemas.openxmlformats.org/officeDocument/2006/relationships/oleObject" Target="file:///\\vgregion.se\Gem\NU.Med.statistik\Omr&#229;de%20Medicin%20och%20akut\Medelv&#229;rdtid_bel&#228;ggning_&#229;terinskrivn\&#197;terinskrivna\&#197;terinskrivna-inom30dgr_omrmedicin.xls" TargetMode="External"/><Relationship Id="rId1" Type="http://schemas.openxmlformats.org/officeDocument/2006/relationships/themeOverride" Target="../theme/themeOverride19.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vgregion.se\Hem\NU-P\petbe\_NU\Backup%20av%20Mina%20Dokument\2014\Resultattavla\Omr&#229;de%20Medicin%20och%20akut\33%20V&#228;ntande%20till%20&#229;terbes&#246;k%20from%20nov%202013%20antal.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vgregion.se\Gem\NU.Med.statistik\Akutkliniken\Akuten\M&#228;tetal%20akuten%202015\M&#228;tetal%20Akuten_UA_N&#196;L150202.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vgregion.se\Gem\NU.Med.statistik\Akutkliniken\Akuten\TTL_TGT.xlsx"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vgregion.se\Gem\NU.Med.statistik\Akutkliniken\Akuten\TTL_TGT.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4.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25.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kalkylblad1.xlsx"/></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vgregion.se\Gem\NU.Med.Ledning\Gemensamt\Produktion%20(Peter)\Produktionsplanering\99%20Produktionsutfall%20140306.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vgregion.se\Gem\NU.Med.Ledning\Gemensamt\Produktion%20(Peter)\Produktionsplanering\99%20Produktionsutfall%20140306.xlsx" TargetMode="Externa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vgregion.se\Gem\NU.Med.Ledning\Gemensamt\Produktion%20(Peter)\Produktionsplanering\99%20Produktionsutfall%20140306.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vgregion.se\Hem\NU-P\petbe\_NU\Backup%20av%20Mina%20Dokument\2014\Resultattavla\Omr&#229;de%20Medicin%20och%20akut\8%20L&#228;kemedelsber&#228;ttelse%20ny%20aktuell%20140603.xlsx" TargetMode="Externa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vgregion.se\Gem\NU.Med.Ledning\Akutkliniken%20(Ulf-Peter)\Statistik%20ur%20AmbuLink\Patienter%20till%20AVC-Ortopedakuten.xlsx" TargetMode="External"/></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vgregion.se\Gem\NU.Med.statistik\Omr&#229;de%20Medicin%20och%20akut\Medelv&#229;rdtid_bel&#228;ggning_&#229;terinskrivn\UK\UK_patienter.xlsx" TargetMode="External"/></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29.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file:///\\vgregion.se\Gem\NU.Med.statistik\Omr&#229;de%20Medicin%20och%20akut\Medelv&#229;rdtid_bel&#228;ggning_&#229;terinskrivn\Bel&#228;ggning\Bel&#228;ggningsuppf&#246;ljning_2015.xlsx" TargetMode="External"/></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30.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vgregion.se\Gem\NU.Med.statistik\Omr&#229;de%20Medicin%20och%20akut\Medelv&#229;rdtid_bel&#228;ggning_&#229;terinskrivn\UK\UK_patienter.xlsx" TargetMode="External"/></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31.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vgregion.se\Gem\NU.Med.statistik\Omr&#229;de%20Medicin%20och%20akut\Medelv&#229;rdtid_bel&#228;ggning_&#229;terinskrivn\Medelv&#229;rdtid\Medelv&#229;rdtider%202014.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vgregion.se\Gem\NU.Med.Ledning\Gemensamt\Produktion%20(Peter)\M&#229;lrelaterade%20ers&#228;ttningar\2014\Basala%20hygienrutiner%20och%20kl&#228;dregler.xlsx" TargetMode="External"/></Relationships>
</file>

<file path=ppt/charts/_rels/chart5.xml.rels><?xml version="1.0" encoding="UTF-8" standalone="yes"?>
<Relationships xmlns="http://schemas.openxmlformats.org/package/2006/relationships"><Relationship Id="rId2" Type="http://schemas.openxmlformats.org/officeDocument/2006/relationships/oleObject" Target="file:///\\vgregion.se\Gem\NU.Med.Ledning\Gemensamt\Patients&#228;kerhet%20(Peter)\VRI\VRI%20Punktprevalensm&#228;tningar.xls"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vgregion.se\Hem\NU-P\petbe\_NU\Backup%20av%20Mina%20Dokument\2014\Resultattavla\Omr&#229;de%20Medicin%20och%20akut\1%20Remisser%202011-2014%20aktuell.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vgregion.se\Hem\NU-P\petbe\_NU\Backup%20av%20Mina%20Dokument\2014\Resultattavla\Omr&#229;de%20Medicin%20och%20akut\1%20Remisser%202011-2014%20aktuell.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vgregion.se\Hem\NU-P\petbe\_NU\Backup%20av%20Mina%20Dokument\2014\Resultattavla\Omr&#229;de%20Medicin%20och%20akut\1%20Remisser%202011-2014%20aktuell.xlsx" TargetMode="External"/></Relationships>
</file>

<file path=ppt/charts/_rels/chart9.xml.rels><?xml version="1.0" encoding="UTF-8" standalone="yes"?>
<Relationships xmlns="http://schemas.openxmlformats.org/package/2006/relationships"><Relationship Id="rId2" Type="http://schemas.openxmlformats.org/officeDocument/2006/relationships/oleObject" Target="file:///\\vgregion.se\Hem\NU-P\petbe\_NU\Backup%20av%20Mina%20Dokument\2014\Resultattavla\Omr&#229;de%20Medicin%20och%20akut\1%20Remisser%202011-2014%20aktuell.xlsx"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9518716577540107E-2"/>
          <c:y val="0.15325699169546159"/>
          <c:w val="0.88342245989304813"/>
          <c:h val="0.75287497170395512"/>
        </c:manualLayout>
      </c:layout>
      <c:barChart>
        <c:barDir val="col"/>
        <c:grouping val="stacked"/>
        <c:varyColors val="0"/>
        <c:ser>
          <c:idx val="1"/>
          <c:order val="1"/>
          <c:tx>
            <c:strRef>
              <c:f>'Väntande över tid'!$A$4</c:f>
              <c:strCache>
                <c:ptCount val="1"/>
                <c:pt idx="0">
                  <c:v>Antal väntande &lt;30 dagar</c:v>
                </c:pt>
              </c:strCache>
            </c:strRef>
          </c:tx>
          <c:spPr>
            <a:solidFill>
              <a:srgbClr val="00FF00"/>
            </a:solidFill>
            <a:ln w="12700">
              <a:solidFill>
                <a:srgbClr val="000000"/>
              </a:solidFill>
              <a:prstDash val="solid"/>
            </a:ln>
          </c:spPr>
          <c:invertIfNegative val="0"/>
          <c:cat>
            <c:strRef>
              <c:f>'Väntande över tid'!$CU$2:$EK$2</c:f>
              <c:strCache>
                <c:ptCount val="43"/>
                <c:pt idx="0">
                  <c:v>v. 8</c:v>
                </c:pt>
                <c:pt idx="1">
                  <c:v>v. 9</c:v>
                </c:pt>
                <c:pt idx="2">
                  <c:v>v. 10</c:v>
                </c:pt>
                <c:pt idx="3">
                  <c:v>v. 11</c:v>
                </c:pt>
                <c:pt idx="4">
                  <c:v>v. 12</c:v>
                </c:pt>
                <c:pt idx="5">
                  <c:v>v. 13</c:v>
                </c:pt>
                <c:pt idx="6">
                  <c:v>v. 14</c:v>
                </c:pt>
                <c:pt idx="7">
                  <c:v>v. 15</c:v>
                </c:pt>
                <c:pt idx="8">
                  <c:v>v. 17</c:v>
                </c:pt>
                <c:pt idx="9">
                  <c:v>v. 19</c:v>
                </c:pt>
                <c:pt idx="10">
                  <c:v>v. 20</c:v>
                </c:pt>
                <c:pt idx="11">
                  <c:v>v. 21</c:v>
                </c:pt>
                <c:pt idx="12">
                  <c:v>v. 22</c:v>
                </c:pt>
                <c:pt idx="13">
                  <c:v>v. 23</c:v>
                </c:pt>
                <c:pt idx="14">
                  <c:v>v. 24</c:v>
                </c:pt>
                <c:pt idx="15">
                  <c:v>v. 25</c:v>
                </c:pt>
                <c:pt idx="16">
                  <c:v>v. 26</c:v>
                </c:pt>
                <c:pt idx="17">
                  <c:v>v. 27</c:v>
                </c:pt>
                <c:pt idx="18">
                  <c:v>v. 31</c:v>
                </c:pt>
                <c:pt idx="19">
                  <c:v>v. 32</c:v>
                </c:pt>
                <c:pt idx="20">
                  <c:v>v. 33</c:v>
                </c:pt>
                <c:pt idx="21">
                  <c:v>v. 34</c:v>
                </c:pt>
                <c:pt idx="22">
                  <c:v>v. 35</c:v>
                </c:pt>
                <c:pt idx="23">
                  <c:v>v. 37</c:v>
                </c:pt>
                <c:pt idx="24">
                  <c:v>v. 39</c:v>
                </c:pt>
                <c:pt idx="25">
                  <c:v>v. 40</c:v>
                </c:pt>
                <c:pt idx="26">
                  <c:v>v. 41</c:v>
                </c:pt>
                <c:pt idx="27">
                  <c:v>v. 42</c:v>
                </c:pt>
                <c:pt idx="28">
                  <c:v>v. 43</c:v>
                </c:pt>
                <c:pt idx="29">
                  <c:v>v. 44</c:v>
                </c:pt>
                <c:pt idx="30">
                  <c:v>v. 45</c:v>
                </c:pt>
                <c:pt idx="31">
                  <c:v>v. 46</c:v>
                </c:pt>
                <c:pt idx="32">
                  <c:v>v. 47</c:v>
                </c:pt>
                <c:pt idx="33">
                  <c:v>v. 48</c:v>
                </c:pt>
                <c:pt idx="34">
                  <c:v>v. 50</c:v>
                </c:pt>
                <c:pt idx="35">
                  <c:v>v. 51</c:v>
                </c:pt>
                <c:pt idx="36">
                  <c:v>v. 53</c:v>
                </c:pt>
                <c:pt idx="37">
                  <c:v>v. 2</c:v>
                </c:pt>
                <c:pt idx="38">
                  <c:v>v. 3</c:v>
                </c:pt>
                <c:pt idx="39">
                  <c:v>v. 4</c:v>
                </c:pt>
                <c:pt idx="40">
                  <c:v>v. 5</c:v>
                </c:pt>
                <c:pt idx="41">
                  <c:v>v. 6</c:v>
                </c:pt>
                <c:pt idx="42">
                  <c:v>v. 7</c:v>
                </c:pt>
              </c:strCache>
            </c:strRef>
          </c:cat>
          <c:val>
            <c:numRef>
              <c:f>'Väntande över tid'!$CU$4:$EK$4</c:f>
              <c:numCache>
                <c:formatCode>#,##0</c:formatCode>
                <c:ptCount val="43"/>
                <c:pt idx="0">
                  <c:v>1092</c:v>
                </c:pt>
                <c:pt idx="1">
                  <c:v>1074</c:v>
                </c:pt>
                <c:pt idx="2">
                  <c:v>1023</c:v>
                </c:pt>
                <c:pt idx="3">
                  <c:v>1076</c:v>
                </c:pt>
                <c:pt idx="4">
                  <c:v>1060</c:v>
                </c:pt>
                <c:pt idx="5">
                  <c:v>1009</c:v>
                </c:pt>
                <c:pt idx="6">
                  <c:v>979</c:v>
                </c:pt>
                <c:pt idx="7">
                  <c:v>1050</c:v>
                </c:pt>
                <c:pt idx="8">
                  <c:v>963</c:v>
                </c:pt>
                <c:pt idx="9">
                  <c:v>1132</c:v>
                </c:pt>
                <c:pt idx="10">
                  <c:v>1056</c:v>
                </c:pt>
                <c:pt idx="11">
                  <c:v>1126</c:v>
                </c:pt>
                <c:pt idx="12">
                  <c:v>1052</c:v>
                </c:pt>
                <c:pt idx="13">
                  <c:v>944</c:v>
                </c:pt>
                <c:pt idx="14">
                  <c:v>972</c:v>
                </c:pt>
                <c:pt idx="15">
                  <c:v>1100</c:v>
                </c:pt>
                <c:pt idx="16">
                  <c:v>1084</c:v>
                </c:pt>
                <c:pt idx="17">
                  <c:v>924</c:v>
                </c:pt>
                <c:pt idx="18">
                  <c:v>861</c:v>
                </c:pt>
                <c:pt idx="19">
                  <c:v>847</c:v>
                </c:pt>
                <c:pt idx="20">
                  <c:v>822</c:v>
                </c:pt>
                <c:pt idx="21">
                  <c:v>873</c:v>
                </c:pt>
                <c:pt idx="22">
                  <c:v>866</c:v>
                </c:pt>
                <c:pt idx="23">
                  <c:v>990</c:v>
                </c:pt>
                <c:pt idx="24">
                  <c:v>988</c:v>
                </c:pt>
                <c:pt idx="25">
                  <c:v>1005</c:v>
                </c:pt>
                <c:pt idx="26">
                  <c:v>1028</c:v>
                </c:pt>
                <c:pt idx="27">
                  <c:v>1035</c:v>
                </c:pt>
                <c:pt idx="28">
                  <c:v>1100</c:v>
                </c:pt>
                <c:pt idx="29">
                  <c:v>1064</c:v>
                </c:pt>
                <c:pt idx="30">
                  <c:v>973</c:v>
                </c:pt>
                <c:pt idx="31">
                  <c:v>1042</c:v>
                </c:pt>
                <c:pt idx="32">
                  <c:v>1073</c:v>
                </c:pt>
                <c:pt idx="33">
                  <c:v>1084</c:v>
                </c:pt>
                <c:pt idx="34">
                  <c:v>1008</c:v>
                </c:pt>
                <c:pt idx="35">
                  <c:v>1063</c:v>
                </c:pt>
                <c:pt idx="36">
                  <c:v>947</c:v>
                </c:pt>
                <c:pt idx="37">
                  <c:v>889</c:v>
                </c:pt>
                <c:pt idx="38">
                  <c:v>627</c:v>
                </c:pt>
                <c:pt idx="39">
                  <c:v>750</c:v>
                </c:pt>
                <c:pt idx="40">
                  <c:v>958</c:v>
                </c:pt>
                <c:pt idx="41">
                  <c:v>903</c:v>
                </c:pt>
                <c:pt idx="42">
                  <c:v>1108</c:v>
                </c:pt>
              </c:numCache>
            </c:numRef>
          </c:val>
        </c:ser>
        <c:ser>
          <c:idx val="2"/>
          <c:order val="2"/>
          <c:tx>
            <c:strRef>
              <c:f>'Väntande över tid'!$A$5</c:f>
              <c:strCache>
                <c:ptCount val="1"/>
                <c:pt idx="0">
                  <c:v>Antal väntande 31 - 60 dagar</c:v>
                </c:pt>
              </c:strCache>
            </c:strRef>
          </c:tx>
          <c:spPr>
            <a:solidFill>
              <a:srgbClr val="FFFF00"/>
            </a:solidFill>
            <a:ln w="12700">
              <a:solidFill>
                <a:srgbClr val="000000"/>
              </a:solidFill>
              <a:prstDash val="solid"/>
            </a:ln>
          </c:spPr>
          <c:invertIfNegative val="0"/>
          <c:cat>
            <c:strRef>
              <c:f>'Väntande över tid'!$CU$2:$EK$2</c:f>
              <c:strCache>
                <c:ptCount val="43"/>
                <c:pt idx="0">
                  <c:v>v. 8</c:v>
                </c:pt>
                <c:pt idx="1">
                  <c:v>v. 9</c:v>
                </c:pt>
                <c:pt idx="2">
                  <c:v>v. 10</c:v>
                </c:pt>
                <c:pt idx="3">
                  <c:v>v. 11</c:v>
                </c:pt>
                <c:pt idx="4">
                  <c:v>v. 12</c:v>
                </c:pt>
                <c:pt idx="5">
                  <c:v>v. 13</c:v>
                </c:pt>
                <c:pt idx="6">
                  <c:v>v. 14</c:v>
                </c:pt>
                <c:pt idx="7">
                  <c:v>v. 15</c:v>
                </c:pt>
                <c:pt idx="8">
                  <c:v>v. 17</c:v>
                </c:pt>
                <c:pt idx="9">
                  <c:v>v. 19</c:v>
                </c:pt>
                <c:pt idx="10">
                  <c:v>v. 20</c:v>
                </c:pt>
                <c:pt idx="11">
                  <c:v>v. 21</c:v>
                </c:pt>
                <c:pt idx="12">
                  <c:v>v. 22</c:v>
                </c:pt>
                <c:pt idx="13">
                  <c:v>v. 23</c:v>
                </c:pt>
                <c:pt idx="14">
                  <c:v>v. 24</c:v>
                </c:pt>
                <c:pt idx="15">
                  <c:v>v. 25</c:v>
                </c:pt>
                <c:pt idx="16">
                  <c:v>v. 26</c:v>
                </c:pt>
                <c:pt idx="17">
                  <c:v>v. 27</c:v>
                </c:pt>
                <c:pt idx="18">
                  <c:v>v. 31</c:v>
                </c:pt>
                <c:pt idx="19">
                  <c:v>v. 32</c:v>
                </c:pt>
                <c:pt idx="20">
                  <c:v>v. 33</c:v>
                </c:pt>
                <c:pt idx="21">
                  <c:v>v. 34</c:v>
                </c:pt>
                <c:pt idx="22">
                  <c:v>v. 35</c:v>
                </c:pt>
                <c:pt idx="23">
                  <c:v>v. 37</c:v>
                </c:pt>
                <c:pt idx="24">
                  <c:v>v. 39</c:v>
                </c:pt>
                <c:pt idx="25">
                  <c:v>v. 40</c:v>
                </c:pt>
                <c:pt idx="26">
                  <c:v>v. 41</c:v>
                </c:pt>
                <c:pt idx="27">
                  <c:v>v. 42</c:v>
                </c:pt>
                <c:pt idx="28">
                  <c:v>v. 43</c:v>
                </c:pt>
                <c:pt idx="29">
                  <c:v>v. 44</c:v>
                </c:pt>
                <c:pt idx="30">
                  <c:v>v. 45</c:v>
                </c:pt>
                <c:pt idx="31">
                  <c:v>v. 46</c:v>
                </c:pt>
                <c:pt idx="32">
                  <c:v>v. 47</c:v>
                </c:pt>
                <c:pt idx="33">
                  <c:v>v. 48</c:v>
                </c:pt>
                <c:pt idx="34">
                  <c:v>v. 50</c:v>
                </c:pt>
                <c:pt idx="35">
                  <c:v>v. 51</c:v>
                </c:pt>
                <c:pt idx="36">
                  <c:v>v. 53</c:v>
                </c:pt>
                <c:pt idx="37">
                  <c:v>v. 2</c:v>
                </c:pt>
                <c:pt idx="38">
                  <c:v>v. 3</c:v>
                </c:pt>
                <c:pt idx="39">
                  <c:v>v. 4</c:v>
                </c:pt>
                <c:pt idx="40">
                  <c:v>v. 5</c:v>
                </c:pt>
                <c:pt idx="41">
                  <c:v>v. 6</c:v>
                </c:pt>
                <c:pt idx="42">
                  <c:v>v. 7</c:v>
                </c:pt>
              </c:strCache>
            </c:strRef>
          </c:cat>
          <c:val>
            <c:numRef>
              <c:f>'Väntande över tid'!$CU$5:$EK$5</c:f>
              <c:numCache>
                <c:formatCode>#,##0</c:formatCode>
                <c:ptCount val="43"/>
                <c:pt idx="0">
                  <c:v>325</c:v>
                </c:pt>
                <c:pt idx="1">
                  <c:v>374</c:v>
                </c:pt>
                <c:pt idx="2">
                  <c:v>399</c:v>
                </c:pt>
                <c:pt idx="3">
                  <c:v>455</c:v>
                </c:pt>
                <c:pt idx="4">
                  <c:v>503</c:v>
                </c:pt>
                <c:pt idx="5">
                  <c:v>571</c:v>
                </c:pt>
                <c:pt idx="6">
                  <c:v>574</c:v>
                </c:pt>
                <c:pt idx="7">
                  <c:v>527</c:v>
                </c:pt>
                <c:pt idx="8">
                  <c:v>581</c:v>
                </c:pt>
                <c:pt idx="9">
                  <c:v>546</c:v>
                </c:pt>
                <c:pt idx="10">
                  <c:v>632</c:v>
                </c:pt>
                <c:pt idx="11">
                  <c:v>587</c:v>
                </c:pt>
                <c:pt idx="12">
                  <c:v>645</c:v>
                </c:pt>
                <c:pt idx="13">
                  <c:v>695</c:v>
                </c:pt>
                <c:pt idx="14">
                  <c:v>637</c:v>
                </c:pt>
                <c:pt idx="15">
                  <c:v>580</c:v>
                </c:pt>
                <c:pt idx="16">
                  <c:v>651</c:v>
                </c:pt>
                <c:pt idx="17">
                  <c:v>633</c:v>
                </c:pt>
                <c:pt idx="18">
                  <c:v>722</c:v>
                </c:pt>
                <c:pt idx="19">
                  <c:v>671</c:v>
                </c:pt>
                <c:pt idx="20">
                  <c:v>616</c:v>
                </c:pt>
                <c:pt idx="21">
                  <c:v>539</c:v>
                </c:pt>
                <c:pt idx="22">
                  <c:v>532</c:v>
                </c:pt>
                <c:pt idx="23">
                  <c:v>470</c:v>
                </c:pt>
                <c:pt idx="24">
                  <c:v>537</c:v>
                </c:pt>
                <c:pt idx="25">
                  <c:v>530</c:v>
                </c:pt>
                <c:pt idx="26">
                  <c:v>554</c:v>
                </c:pt>
                <c:pt idx="27">
                  <c:v>521</c:v>
                </c:pt>
                <c:pt idx="28">
                  <c:v>436</c:v>
                </c:pt>
                <c:pt idx="29">
                  <c:v>512</c:v>
                </c:pt>
                <c:pt idx="30">
                  <c:v>551</c:v>
                </c:pt>
                <c:pt idx="31">
                  <c:v>515</c:v>
                </c:pt>
                <c:pt idx="32">
                  <c:v>449</c:v>
                </c:pt>
                <c:pt idx="33">
                  <c:v>430</c:v>
                </c:pt>
                <c:pt idx="34">
                  <c:v>392</c:v>
                </c:pt>
                <c:pt idx="35">
                  <c:v>347</c:v>
                </c:pt>
                <c:pt idx="36">
                  <c:v>502</c:v>
                </c:pt>
                <c:pt idx="37">
                  <c:v>498</c:v>
                </c:pt>
                <c:pt idx="38">
                  <c:v>705</c:v>
                </c:pt>
                <c:pt idx="39">
                  <c:v>542</c:v>
                </c:pt>
                <c:pt idx="40">
                  <c:v>436</c:v>
                </c:pt>
                <c:pt idx="41">
                  <c:v>424</c:v>
                </c:pt>
                <c:pt idx="42">
                  <c:v>261</c:v>
                </c:pt>
              </c:numCache>
            </c:numRef>
          </c:val>
        </c:ser>
        <c:ser>
          <c:idx val="3"/>
          <c:order val="3"/>
          <c:tx>
            <c:strRef>
              <c:f>'Väntande över tid'!$A$6</c:f>
              <c:strCache>
                <c:ptCount val="1"/>
                <c:pt idx="0">
                  <c:v>Antal väntande 61 - 90 dagar</c:v>
                </c:pt>
              </c:strCache>
            </c:strRef>
          </c:tx>
          <c:spPr>
            <a:solidFill>
              <a:srgbClr val="FF0000"/>
            </a:solidFill>
            <a:ln w="12700">
              <a:solidFill>
                <a:srgbClr val="000000"/>
              </a:solidFill>
              <a:prstDash val="solid"/>
            </a:ln>
          </c:spPr>
          <c:invertIfNegative val="0"/>
          <c:cat>
            <c:strRef>
              <c:f>'Väntande över tid'!$CU$2:$EK$2</c:f>
              <c:strCache>
                <c:ptCount val="43"/>
                <c:pt idx="0">
                  <c:v>v. 8</c:v>
                </c:pt>
                <c:pt idx="1">
                  <c:v>v. 9</c:v>
                </c:pt>
                <c:pt idx="2">
                  <c:v>v. 10</c:v>
                </c:pt>
                <c:pt idx="3">
                  <c:v>v. 11</c:v>
                </c:pt>
                <c:pt idx="4">
                  <c:v>v. 12</c:v>
                </c:pt>
                <c:pt idx="5">
                  <c:v>v. 13</c:v>
                </c:pt>
                <c:pt idx="6">
                  <c:v>v. 14</c:v>
                </c:pt>
                <c:pt idx="7">
                  <c:v>v. 15</c:v>
                </c:pt>
                <c:pt idx="8">
                  <c:v>v. 17</c:v>
                </c:pt>
                <c:pt idx="9">
                  <c:v>v. 19</c:v>
                </c:pt>
                <c:pt idx="10">
                  <c:v>v. 20</c:v>
                </c:pt>
                <c:pt idx="11">
                  <c:v>v. 21</c:v>
                </c:pt>
                <c:pt idx="12">
                  <c:v>v. 22</c:v>
                </c:pt>
                <c:pt idx="13">
                  <c:v>v. 23</c:v>
                </c:pt>
                <c:pt idx="14">
                  <c:v>v. 24</c:v>
                </c:pt>
                <c:pt idx="15">
                  <c:v>v. 25</c:v>
                </c:pt>
                <c:pt idx="16">
                  <c:v>v. 26</c:v>
                </c:pt>
                <c:pt idx="17">
                  <c:v>v. 27</c:v>
                </c:pt>
                <c:pt idx="18">
                  <c:v>v. 31</c:v>
                </c:pt>
                <c:pt idx="19">
                  <c:v>v. 32</c:v>
                </c:pt>
                <c:pt idx="20">
                  <c:v>v. 33</c:v>
                </c:pt>
                <c:pt idx="21">
                  <c:v>v. 34</c:v>
                </c:pt>
                <c:pt idx="22">
                  <c:v>v. 35</c:v>
                </c:pt>
                <c:pt idx="23">
                  <c:v>v. 37</c:v>
                </c:pt>
                <c:pt idx="24">
                  <c:v>v. 39</c:v>
                </c:pt>
                <c:pt idx="25">
                  <c:v>v. 40</c:v>
                </c:pt>
                <c:pt idx="26">
                  <c:v>v. 41</c:v>
                </c:pt>
                <c:pt idx="27">
                  <c:v>v. 42</c:v>
                </c:pt>
                <c:pt idx="28">
                  <c:v>v. 43</c:v>
                </c:pt>
                <c:pt idx="29">
                  <c:v>v. 44</c:v>
                </c:pt>
                <c:pt idx="30">
                  <c:v>v. 45</c:v>
                </c:pt>
                <c:pt idx="31">
                  <c:v>v. 46</c:v>
                </c:pt>
                <c:pt idx="32">
                  <c:v>v. 47</c:v>
                </c:pt>
                <c:pt idx="33">
                  <c:v>v. 48</c:v>
                </c:pt>
                <c:pt idx="34">
                  <c:v>v. 50</c:v>
                </c:pt>
                <c:pt idx="35">
                  <c:v>v. 51</c:v>
                </c:pt>
                <c:pt idx="36">
                  <c:v>v. 53</c:v>
                </c:pt>
                <c:pt idx="37">
                  <c:v>v. 2</c:v>
                </c:pt>
                <c:pt idx="38">
                  <c:v>v. 3</c:v>
                </c:pt>
                <c:pt idx="39">
                  <c:v>v. 4</c:v>
                </c:pt>
                <c:pt idx="40">
                  <c:v>v. 5</c:v>
                </c:pt>
                <c:pt idx="41">
                  <c:v>v. 6</c:v>
                </c:pt>
                <c:pt idx="42">
                  <c:v>v. 7</c:v>
                </c:pt>
              </c:strCache>
            </c:strRef>
          </c:cat>
          <c:val>
            <c:numRef>
              <c:f>'Väntande över tid'!$CU$6:$EK$6</c:f>
              <c:numCache>
                <c:formatCode>#,##0</c:formatCode>
                <c:ptCount val="43"/>
                <c:pt idx="0">
                  <c:v>214</c:v>
                </c:pt>
                <c:pt idx="1">
                  <c:v>136</c:v>
                </c:pt>
                <c:pt idx="2">
                  <c:v>130</c:v>
                </c:pt>
                <c:pt idx="3">
                  <c:v>73</c:v>
                </c:pt>
                <c:pt idx="4">
                  <c:v>86</c:v>
                </c:pt>
                <c:pt idx="5">
                  <c:v>108</c:v>
                </c:pt>
                <c:pt idx="6">
                  <c:v>159</c:v>
                </c:pt>
                <c:pt idx="7">
                  <c:v>185</c:v>
                </c:pt>
                <c:pt idx="8">
                  <c:v>223</c:v>
                </c:pt>
                <c:pt idx="9">
                  <c:v>183</c:v>
                </c:pt>
                <c:pt idx="10">
                  <c:v>184</c:v>
                </c:pt>
                <c:pt idx="11">
                  <c:v>169</c:v>
                </c:pt>
                <c:pt idx="12">
                  <c:v>203</c:v>
                </c:pt>
                <c:pt idx="13">
                  <c:v>208</c:v>
                </c:pt>
                <c:pt idx="14">
                  <c:v>256</c:v>
                </c:pt>
                <c:pt idx="15">
                  <c:v>248</c:v>
                </c:pt>
                <c:pt idx="16">
                  <c:v>234</c:v>
                </c:pt>
                <c:pt idx="17">
                  <c:v>267</c:v>
                </c:pt>
                <c:pt idx="18">
                  <c:v>312</c:v>
                </c:pt>
                <c:pt idx="19">
                  <c:v>345</c:v>
                </c:pt>
                <c:pt idx="20">
                  <c:v>378</c:v>
                </c:pt>
                <c:pt idx="21">
                  <c:v>356</c:v>
                </c:pt>
                <c:pt idx="22">
                  <c:v>363</c:v>
                </c:pt>
                <c:pt idx="23">
                  <c:v>300</c:v>
                </c:pt>
                <c:pt idx="24">
                  <c:v>245</c:v>
                </c:pt>
                <c:pt idx="25">
                  <c:v>193</c:v>
                </c:pt>
                <c:pt idx="26">
                  <c:v>175</c:v>
                </c:pt>
                <c:pt idx="27">
                  <c:v>179</c:v>
                </c:pt>
                <c:pt idx="28">
                  <c:v>175</c:v>
                </c:pt>
                <c:pt idx="29">
                  <c:v>132</c:v>
                </c:pt>
                <c:pt idx="30">
                  <c:v>121</c:v>
                </c:pt>
                <c:pt idx="31">
                  <c:v>138</c:v>
                </c:pt>
                <c:pt idx="32">
                  <c:v>131</c:v>
                </c:pt>
                <c:pt idx="33">
                  <c:v>122</c:v>
                </c:pt>
                <c:pt idx="34">
                  <c:v>104</c:v>
                </c:pt>
                <c:pt idx="35">
                  <c:v>90</c:v>
                </c:pt>
                <c:pt idx="36">
                  <c:v>146</c:v>
                </c:pt>
                <c:pt idx="37">
                  <c:v>150</c:v>
                </c:pt>
                <c:pt idx="38">
                  <c:v>161</c:v>
                </c:pt>
                <c:pt idx="39">
                  <c:v>172</c:v>
                </c:pt>
                <c:pt idx="40">
                  <c:v>136</c:v>
                </c:pt>
                <c:pt idx="41">
                  <c:v>133</c:v>
                </c:pt>
                <c:pt idx="42">
                  <c:v>138</c:v>
                </c:pt>
              </c:numCache>
            </c:numRef>
          </c:val>
        </c:ser>
        <c:dLbls>
          <c:showLegendKey val="0"/>
          <c:showVal val="0"/>
          <c:showCatName val="0"/>
          <c:showSerName val="0"/>
          <c:showPercent val="0"/>
          <c:showBubbleSize val="0"/>
        </c:dLbls>
        <c:gapWidth val="150"/>
        <c:overlap val="100"/>
        <c:axId val="344815464"/>
        <c:axId val="344814288"/>
      </c:barChart>
      <c:lineChart>
        <c:grouping val="standard"/>
        <c:varyColors val="0"/>
        <c:ser>
          <c:idx val="0"/>
          <c:order val="0"/>
          <c:tx>
            <c:strRef>
              <c:f>'Väntande över tid'!$A$3</c:f>
              <c:strCache>
                <c:ptCount val="1"/>
                <c:pt idx="0">
                  <c:v>Totalt antal väntande</c:v>
                </c:pt>
              </c:strCache>
            </c:strRef>
          </c:tx>
          <c:spPr>
            <a:ln w="12700">
              <a:solidFill>
                <a:srgbClr val="000080"/>
              </a:solidFill>
              <a:prstDash val="solid"/>
            </a:ln>
          </c:spPr>
          <c:marker>
            <c:symbol val="diamond"/>
            <c:size val="5"/>
            <c:spPr>
              <a:solidFill>
                <a:srgbClr val="000080"/>
              </a:solidFill>
              <a:ln>
                <a:solidFill>
                  <a:srgbClr val="000080"/>
                </a:solidFill>
                <a:prstDash val="solid"/>
              </a:ln>
            </c:spPr>
          </c:marker>
          <c:cat>
            <c:strRef>
              <c:f>'Väntande över tid'!$CU$2:$EK$2</c:f>
              <c:strCache>
                <c:ptCount val="43"/>
                <c:pt idx="0">
                  <c:v>v. 8</c:v>
                </c:pt>
                <c:pt idx="1">
                  <c:v>v. 9</c:v>
                </c:pt>
                <c:pt idx="2">
                  <c:v>v. 10</c:v>
                </c:pt>
                <c:pt idx="3">
                  <c:v>v. 11</c:v>
                </c:pt>
                <c:pt idx="4">
                  <c:v>v. 12</c:v>
                </c:pt>
                <c:pt idx="5">
                  <c:v>v. 13</c:v>
                </c:pt>
                <c:pt idx="6">
                  <c:v>v. 14</c:v>
                </c:pt>
                <c:pt idx="7">
                  <c:v>v. 15</c:v>
                </c:pt>
                <c:pt idx="8">
                  <c:v>v. 17</c:v>
                </c:pt>
                <c:pt idx="9">
                  <c:v>v. 19</c:v>
                </c:pt>
                <c:pt idx="10">
                  <c:v>v. 20</c:v>
                </c:pt>
                <c:pt idx="11">
                  <c:v>v. 21</c:v>
                </c:pt>
                <c:pt idx="12">
                  <c:v>v. 22</c:v>
                </c:pt>
                <c:pt idx="13">
                  <c:v>v. 23</c:v>
                </c:pt>
                <c:pt idx="14">
                  <c:v>v. 24</c:v>
                </c:pt>
                <c:pt idx="15">
                  <c:v>v. 25</c:v>
                </c:pt>
                <c:pt idx="16">
                  <c:v>v. 26</c:v>
                </c:pt>
                <c:pt idx="17">
                  <c:v>v. 27</c:v>
                </c:pt>
                <c:pt idx="18">
                  <c:v>v. 31</c:v>
                </c:pt>
                <c:pt idx="19">
                  <c:v>v. 32</c:v>
                </c:pt>
                <c:pt idx="20">
                  <c:v>v. 33</c:v>
                </c:pt>
                <c:pt idx="21">
                  <c:v>v. 34</c:v>
                </c:pt>
                <c:pt idx="22">
                  <c:v>v. 35</c:v>
                </c:pt>
                <c:pt idx="23">
                  <c:v>v. 37</c:v>
                </c:pt>
                <c:pt idx="24">
                  <c:v>v. 39</c:v>
                </c:pt>
                <c:pt idx="25">
                  <c:v>v. 40</c:v>
                </c:pt>
                <c:pt idx="26">
                  <c:v>v. 41</c:v>
                </c:pt>
                <c:pt idx="27">
                  <c:v>v. 42</c:v>
                </c:pt>
                <c:pt idx="28">
                  <c:v>v. 43</c:v>
                </c:pt>
                <c:pt idx="29">
                  <c:v>v. 44</c:v>
                </c:pt>
                <c:pt idx="30">
                  <c:v>v. 45</c:v>
                </c:pt>
                <c:pt idx="31">
                  <c:v>v. 46</c:v>
                </c:pt>
                <c:pt idx="32">
                  <c:v>v. 47</c:v>
                </c:pt>
                <c:pt idx="33">
                  <c:v>v. 48</c:v>
                </c:pt>
                <c:pt idx="34">
                  <c:v>v. 50</c:v>
                </c:pt>
                <c:pt idx="35">
                  <c:v>v. 51</c:v>
                </c:pt>
                <c:pt idx="36">
                  <c:v>v. 53</c:v>
                </c:pt>
                <c:pt idx="37">
                  <c:v>v. 2</c:v>
                </c:pt>
                <c:pt idx="38">
                  <c:v>v. 3</c:v>
                </c:pt>
                <c:pt idx="39">
                  <c:v>v. 4</c:v>
                </c:pt>
                <c:pt idx="40">
                  <c:v>v. 5</c:v>
                </c:pt>
                <c:pt idx="41">
                  <c:v>v. 6</c:v>
                </c:pt>
                <c:pt idx="42">
                  <c:v>v. 7</c:v>
                </c:pt>
              </c:strCache>
            </c:strRef>
          </c:cat>
          <c:val>
            <c:numRef>
              <c:f>'Väntande över tid'!$CU$3:$EK$3</c:f>
              <c:numCache>
                <c:formatCode>#,##0</c:formatCode>
                <c:ptCount val="43"/>
                <c:pt idx="0">
                  <c:v>1829</c:v>
                </c:pt>
                <c:pt idx="1">
                  <c:v>1754</c:v>
                </c:pt>
                <c:pt idx="2">
                  <c:v>1713</c:v>
                </c:pt>
                <c:pt idx="3">
                  <c:v>1754</c:v>
                </c:pt>
                <c:pt idx="4">
                  <c:v>1788</c:v>
                </c:pt>
                <c:pt idx="5">
                  <c:v>1830</c:v>
                </c:pt>
                <c:pt idx="6">
                  <c:v>1833</c:v>
                </c:pt>
                <c:pt idx="7">
                  <c:v>1873</c:v>
                </c:pt>
                <c:pt idx="8">
                  <c:v>1903</c:v>
                </c:pt>
                <c:pt idx="9">
                  <c:v>2000</c:v>
                </c:pt>
                <c:pt idx="10">
                  <c:v>2067</c:v>
                </c:pt>
                <c:pt idx="11">
                  <c:v>2082</c:v>
                </c:pt>
                <c:pt idx="12">
                  <c:v>2111</c:v>
                </c:pt>
                <c:pt idx="13">
                  <c:v>2060</c:v>
                </c:pt>
                <c:pt idx="14">
                  <c:v>2106</c:v>
                </c:pt>
                <c:pt idx="15">
                  <c:v>2185</c:v>
                </c:pt>
                <c:pt idx="16">
                  <c:v>2265</c:v>
                </c:pt>
                <c:pt idx="17">
                  <c:v>2138</c:v>
                </c:pt>
                <c:pt idx="18">
                  <c:v>2332</c:v>
                </c:pt>
                <c:pt idx="19">
                  <c:v>2347</c:v>
                </c:pt>
                <c:pt idx="20">
                  <c:v>2348</c:v>
                </c:pt>
                <c:pt idx="21">
                  <c:v>2323</c:v>
                </c:pt>
                <c:pt idx="22">
                  <c:v>2348</c:v>
                </c:pt>
                <c:pt idx="23">
                  <c:v>2374</c:v>
                </c:pt>
                <c:pt idx="24">
                  <c:v>2347</c:v>
                </c:pt>
                <c:pt idx="25">
                  <c:v>2299</c:v>
                </c:pt>
                <c:pt idx="26">
                  <c:v>2288</c:v>
                </c:pt>
                <c:pt idx="27">
                  <c:v>2182</c:v>
                </c:pt>
                <c:pt idx="28">
                  <c:v>2059</c:v>
                </c:pt>
                <c:pt idx="29">
                  <c:v>1957</c:v>
                </c:pt>
                <c:pt idx="30">
                  <c:v>1888</c:v>
                </c:pt>
                <c:pt idx="31">
                  <c:v>1902</c:v>
                </c:pt>
                <c:pt idx="32">
                  <c:v>1804</c:v>
                </c:pt>
                <c:pt idx="33">
                  <c:v>1747</c:v>
                </c:pt>
                <c:pt idx="34">
                  <c:v>1579</c:v>
                </c:pt>
                <c:pt idx="35">
                  <c:v>1562</c:v>
                </c:pt>
                <c:pt idx="36">
                  <c:v>1671</c:v>
                </c:pt>
                <c:pt idx="37">
                  <c:v>1611</c:v>
                </c:pt>
                <c:pt idx="38">
                  <c:v>1580</c:v>
                </c:pt>
                <c:pt idx="39">
                  <c:v>1525</c:v>
                </c:pt>
                <c:pt idx="40">
                  <c:v>1587</c:v>
                </c:pt>
                <c:pt idx="41">
                  <c:v>1511</c:v>
                </c:pt>
                <c:pt idx="42">
                  <c:v>1550</c:v>
                </c:pt>
              </c:numCache>
            </c:numRef>
          </c:val>
          <c:smooth val="0"/>
        </c:ser>
        <c:dLbls>
          <c:showLegendKey val="0"/>
          <c:showVal val="0"/>
          <c:showCatName val="0"/>
          <c:showSerName val="0"/>
          <c:showPercent val="0"/>
          <c:showBubbleSize val="0"/>
        </c:dLbls>
        <c:marker val="1"/>
        <c:smooth val="0"/>
        <c:axId val="344815464"/>
        <c:axId val="344814288"/>
      </c:lineChart>
      <c:lineChart>
        <c:grouping val="standard"/>
        <c:varyColors val="0"/>
        <c:ser>
          <c:idx val="4"/>
          <c:order val="4"/>
          <c:tx>
            <c:strRef>
              <c:f>'Väntande över tid'!$A$7</c:f>
              <c:strCache>
                <c:ptCount val="1"/>
                <c:pt idx="0">
                  <c:v>Antal väntande &gt;90 dagar</c:v>
                </c:pt>
              </c:strCache>
            </c:strRef>
          </c:tx>
          <c:spPr>
            <a:ln>
              <a:solidFill>
                <a:srgbClr val="FF0000"/>
              </a:solidFill>
            </a:ln>
          </c:spPr>
          <c:marker>
            <c:spPr>
              <a:ln>
                <a:solidFill>
                  <a:srgbClr val="FF0000"/>
                </a:solidFill>
              </a:ln>
            </c:spPr>
          </c:marker>
          <c:cat>
            <c:strRef>
              <c:f>'Väntande över tid'!$CU$2:$EK$2</c:f>
              <c:strCache>
                <c:ptCount val="43"/>
                <c:pt idx="0">
                  <c:v>v. 8</c:v>
                </c:pt>
                <c:pt idx="1">
                  <c:v>v. 9</c:v>
                </c:pt>
                <c:pt idx="2">
                  <c:v>v. 10</c:v>
                </c:pt>
                <c:pt idx="3">
                  <c:v>v. 11</c:v>
                </c:pt>
                <c:pt idx="4">
                  <c:v>v. 12</c:v>
                </c:pt>
                <c:pt idx="5">
                  <c:v>v. 13</c:v>
                </c:pt>
                <c:pt idx="6">
                  <c:v>v. 14</c:v>
                </c:pt>
                <c:pt idx="7">
                  <c:v>v. 15</c:v>
                </c:pt>
                <c:pt idx="8">
                  <c:v>v. 17</c:v>
                </c:pt>
                <c:pt idx="9">
                  <c:v>v. 19</c:v>
                </c:pt>
                <c:pt idx="10">
                  <c:v>v. 20</c:v>
                </c:pt>
                <c:pt idx="11">
                  <c:v>v. 21</c:v>
                </c:pt>
                <c:pt idx="12">
                  <c:v>v. 22</c:v>
                </c:pt>
                <c:pt idx="13">
                  <c:v>v. 23</c:v>
                </c:pt>
                <c:pt idx="14">
                  <c:v>v. 24</c:v>
                </c:pt>
                <c:pt idx="15">
                  <c:v>v. 25</c:v>
                </c:pt>
                <c:pt idx="16">
                  <c:v>v. 26</c:v>
                </c:pt>
                <c:pt idx="17">
                  <c:v>v. 27</c:v>
                </c:pt>
                <c:pt idx="18">
                  <c:v>v. 31</c:v>
                </c:pt>
                <c:pt idx="19">
                  <c:v>v. 32</c:v>
                </c:pt>
                <c:pt idx="20">
                  <c:v>v. 33</c:v>
                </c:pt>
                <c:pt idx="21">
                  <c:v>v. 34</c:v>
                </c:pt>
                <c:pt idx="22">
                  <c:v>v. 35</c:v>
                </c:pt>
                <c:pt idx="23">
                  <c:v>v. 37</c:v>
                </c:pt>
                <c:pt idx="24">
                  <c:v>v. 39</c:v>
                </c:pt>
                <c:pt idx="25">
                  <c:v>v. 40</c:v>
                </c:pt>
                <c:pt idx="26">
                  <c:v>v. 41</c:v>
                </c:pt>
                <c:pt idx="27">
                  <c:v>v. 42</c:v>
                </c:pt>
                <c:pt idx="28">
                  <c:v>v. 43</c:v>
                </c:pt>
                <c:pt idx="29">
                  <c:v>v. 44</c:v>
                </c:pt>
                <c:pt idx="30">
                  <c:v>v. 45</c:v>
                </c:pt>
                <c:pt idx="31">
                  <c:v>v. 46</c:v>
                </c:pt>
                <c:pt idx="32">
                  <c:v>v. 47</c:v>
                </c:pt>
                <c:pt idx="33">
                  <c:v>v. 48</c:v>
                </c:pt>
                <c:pt idx="34">
                  <c:v>v. 50</c:v>
                </c:pt>
                <c:pt idx="35">
                  <c:v>v. 51</c:v>
                </c:pt>
                <c:pt idx="36">
                  <c:v>v. 53</c:v>
                </c:pt>
                <c:pt idx="37">
                  <c:v>v. 2</c:v>
                </c:pt>
                <c:pt idx="38">
                  <c:v>v. 3</c:v>
                </c:pt>
                <c:pt idx="39">
                  <c:v>v. 4</c:v>
                </c:pt>
                <c:pt idx="40">
                  <c:v>v. 5</c:v>
                </c:pt>
                <c:pt idx="41">
                  <c:v>v. 6</c:v>
                </c:pt>
                <c:pt idx="42">
                  <c:v>v. 7</c:v>
                </c:pt>
              </c:strCache>
            </c:strRef>
          </c:cat>
          <c:val>
            <c:numRef>
              <c:f>'Väntande över tid'!$CU$7:$EK$7</c:f>
              <c:numCache>
                <c:formatCode>#,##0</c:formatCode>
                <c:ptCount val="43"/>
                <c:pt idx="0">
                  <c:v>118</c:v>
                </c:pt>
                <c:pt idx="1">
                  <c:v>102</c:v>
                </c:pt>
                <c:pt idx="2">
                  <c:v>96</c:v>
                </c:pt>
                <c:pt idx="3">
                  <c:v>106</c:v>
                </c:pt>
                <c:pt idx="4">
                  <c:v>104</c:v>
                </c:pt>
                <c:pt idx="5">
                  <c:v>110</c:v>
                </c:pt>
                <c:pt idx="6">
                  <c:v>88</c:v>
                </c:pt>
                <c:pt idx="7">
                  <c:v>82</c:v>
                </c:pt>
                <c:pt idx="8">
                  <c:v>107</c:v>
                </c:pt>
                <c:pt idx="9">
                  <c:v>108</c:v>
                </c:pt>
                <c:pt idx="10">
                  <c:v>167</c:v>
                </c:pt>
                <c:pt idx="11">
                  <c:v>173</c:v>
                </c:pt>
                <c:pt idx="12">
                  <c:v>186</c:v>
                </c:pt>
                <c:pt idx="13">
                  <c:v>187</c:v>
                </c:pt>
                <c:pt idx="14">
                  <c:v>213</c:v>
                </c:pt>
                <c:pt idx="15">
                  <c:v>225</c:v>
                </c:pt>
                <c:pt idx="16">
                  <c:v>263</c:v>
                </c:pt>
                <c:pt idx="17">
                  <c:v>280</c:v>
                </c:pt>
                <c:pt idx="18">
                  <c:v>399</c:v>
                </c:pt>
                <c:pt idx="19">
                  <c:v>441</c:v>
                </c:pt>
                <c:pt idx="20">
                  <c:v>486</c:v>
                </c:pt>
                <c:pt idx="21">
                  <c:v>507</c:v>
                </c:pt>
                <c:pt idx="22">
                  <c:v>536</c:v>
                </c:pt>
                <c:pt idx="23">
                  <c:v>572</c:v>
                </c:pt>
                <c:pt idx="24">
                  <c:v>529</c:v>
                </c:pt>
                <c:pt idx="25">
                  <c:v>519</c:v>
                </c:pt>
                <c:pt idx="26">
                  <c:v>458</c:v>
                </c:pt>
                <c:pt idx="27">
                  <c:v>372</c:v>
                </c:pt>
                <c:pt idx="28">
                  <c:v>277</c:v>
                </c:pt>
                <c:pt idx="29">
                  <c:v>183</c:v>
                </c:pt>
                <c:pt idx="30">
                  <c:v>172</c:v>
                </c:pt>
                <c:pt idx="31">
                  <c:v>134</c:v>
                </c:pt>
                <c:pt idx="32">
                  <c:v>88</c:v>
                </c:pt>
                <c:pt idx="33">
                  <c:v>63</c:v>
                </c:pt>
                <c:pt idx="34">
                  <c:v>47</c:v>
                </c:pt>
                <c:pt idx="35">
                  <c:v>36</c:v>
                </c:pt>
                <c:pt idx="36">
                  <c:v>45</c:v>
                </c:pt>
                <c:pt idx="37">
                  <c:v>45</c:v>
                </c:pt>
                <c:pt idx="38">
                  <c:v>59</c:v>
                </c:pt>
                <c:pt idx="39">
                  <c:v>44</c:v>
                </c:pt>
                <c:pt idx="40">
                  <c:v>40</c:v>
                </c:pt>
                <c:pt idx="41">
                  <c:v>33</c:v>
                </c:pt>
                <c:pt idx="42">
                  <c:v>29</c:v>
                </c:pt>
              </c:numCache>
            </c:numRef>
          </c:val>
          <c:smooth val="0"/>
        </c:ser>
        <c:dLbls>
          <c:showLegendKey val="0"/>
          <c:showVal val="0"/>
          <c:showCatName val="0"/>
          <c:showSerName val="0"/>
          <c:showPercent val="0"/>
          <c:showBubbleSize val="0"/>
        </c:dLbls>
        <c:marker val="1"/>
        <c:smooth val="0"/>
        <c:axId val="344816248"/>
        <c:axId val="344814680"/>
      </c:lineChart>
      <c:catAx>
        <c:axId val="344815464"/>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700" b="0" i="0" u="none" strike="noStrike" baseline="0">
                <a:solidFill>
                  <a:srgbClr val="000000"/>
                </a:solidFill>
                <a:latin typeface="Arial"/>
                <a:ea typeface="Arial"/>
                <a:cs typeface="Arial"/>
              </a:defRPr>
            </a:pPr>
            <a:endParaRPr lang="sv-SE"/>
          </a:p>
        </c:txPr>
        <c:crossAx val="344814288"/>
        <c:crosses val="autoZero"/>
        <c:auto val="1"/>
        <c:lblAlgn val="ctr"/>
        <c:lblOffset val="100"/>
        <c:tickLblSkip val="1"/>
        <c:tickMarkSkip val="1"/>
        <c:noMultiLvlLbl val="0"/>
      </c:catAx>
      <c:valAx>
        <c:axId val="344814288"/>
        <c:scaling>
          <c:orientation val="minMax"/>
        </c:scaling>
        <c:delete val="0"/>
        <c:axPos val="l"/>
        <c:majorGridlines>
          <c:spPr>
            <a:ln w="3175">
              <a:solidFill>
                <a:srgbClr val="000000"/>
              </a:solidFill>
              <a:prstDash val="solid"/>
            </a:ln>
          </c:spPr>
        </c:majorGridlines>
        <c:numFmt formatCode="#,##0" sourceLinked="1"/>
        <c:majorTickMark val="out"/>
        <c:minorTickMark val="none"/>
        <c:tickLblPos val="nextTo"/>
        <c:spPr>
          <a:ln w="3175">
            <a:solidFill>
              <a:srgbClr val="000000"/>
            </a:solidFill>
            <a:prstDash val="solid"/>
          </a:ln>
        </c:spPr>
        <c:txPr>
          <a:bodyPr rot="0" vert="horz"/>
          <a:lstStyle/>
          <a:p>
            <a:pPr>
              <a:defRPr sz="700" b="0" i="0" u="none" strike="noStrike" baseline="0">
                <a:solidFill>
                  <a:srgbClr val="000000"/>
                </a:solidFill>
                <a:latin typeface="Arial"/>
                <a:ea typeface="Arial"/>
                <a:cs typeface="Arial"/>
              </a:defRPr>
            </a:pPr>
            <a:endParaRPr lang="sv-SE"/>
          </a:p>
        </c:txPr>
        <c:crossAx val="344815464"/>
        <c:crosses val="autoZero"/>
        <c:crossBetween val="between"/>
        <c:majorUnit val="250"/>
      </c:valAx>
      <c:catAx>
        <c:axId val="344816248"/>
        <c:scaling>
          <c:orientation val="minMax"/>
        </c:scaling>
        <c:delete val="1"/>
        <c:axPos val="b"/>
        <c:numFmt formatCode="General" sourceLinked="1"/>
        <c:majorTickMark val="out"/>
        <c:minorTickMark val="none"/>
        <c:tickLblPos val="nextTo"/>
        <c:crossAx val="344814680"/>
        <c:crosses val="autoZero"/>
        <c:auto val="1"/>
        <c:lblAlgn val="ctr"/>
        <c:lblOffset val="100"/>
        <c:noMultiLvlLbl val="0"/>
      </c:catAx>
      <c:valAx>
        <c:axId val="344814680"/>
        <c:scaling>
          <c:orientation val="minMax"/>
        </c:scaling>
        <c:delete val="0"/>
        <c:axPos val="r"/>
        <c:numFmt formatCode="#,##0" sourceLinked="1"/>
        <c:majorTickMark val="out"/>
        <c:minorTickMark val="none"/>
        <c:tickLblPos val="nextTo"/>
        <c:txPr>
          <a:bodyPr rot="0" vert="horz"/>
          <a:lstStyle/>
          <a:p>
            <a:pPr>
              <a:defRPr sz="700" b="0" i="0" u="none" strike="noStrike" baseline="0">
                <a:solidFill>
                  <a:srgbClr val="000000"/>
                </a:solidFill>
                <a:latin typeface="Arial"/>
                <a:ea typeface="Arial"/>
                <a:cs typeface="Arial"/>
              </a:defRPr>
            </a:pPr>
            <a:endParaRPr lang="sv-SE"/>
          </a:p>
        </c:txPr>
        <c:crossAx val="344816248"/>
        <c:crosses val="max"/>
        <c:crossBetween val="between"/>
      </c:valAx>
      <c:spPr>
        <a:solidFill>
          <a:srgbClr val="C0C0C0"/>
        </a:solidFill>
        <a:ln w="12700">
          <a:solidFill>
            <a:srgbClr val="808080"/>
          </a:solidFill>
          <a:prstDash val="solid"/>
        </a:ln>
      </c:spPr>
    </c:plotArea>
    <c:legend>
      <c:legendPos val="b"/>
      <c:legendEntry>
        <c:idx val="4"/>
        <c:txPr>
          <a:bodyPr/>
          <a:lstStyle/>
          <a:p>
            <a:pPr>
              <a:defRPr sz="780" b="0" i="0" u="none" strike="noStrike" baseline="0">
                <a:solidFill>
                  <a:srgbClr val="000000"/>
                </a:solidFill>
                <a:latin typeface="Arial"/>
                <a:ea typeface="Arial"/>
                <a:cs typeface="Arial"/>
              </a:defRPr>
            </a:pPr>
            <a:endParaRPr lang="sv-SE"/>
          </a:p>
        </c:txPr>
      </c:legendEntry>
      <c:layout>
        <c:manualLayout>
          <c:xMode val="edge"/>
          <c:yMode val="edge"/>
          <c:x val="6.8403473613894455E-2"/>
          <c:y val="3.111687509649529E-2"/>
          <c:w val="0.87991037192495225"/>
          <c:h val="7.1393899292000268E-2"/>
        </c:manualLayout>
      </c:layout>
      <c:overlay val="0"/>
      <c:spPr>
        <a:solidFill>
          <a:srgbClr val="FFFFFF"/>
        </a:solidFill>
        <a:ln w="3175">
          <a:solidFill>
            <a:srgbClr val="000000"/>
          </a:solidFill>
          <a:prstDash val="solid"/>
        </a:ln>
      </c:spPr>
      <c:txPr>
        <a:bodyPr/>
        <a:lstStyle/>
        <a:p>
          <a:pPr>
            <a:defRPr sz="780" b="0" i="0" u="none" strike="noStrike" baseline="0">
              <a:solidFill>
                <a:srgbClr val="000000"/>
              </a:solidFill>
              <a:latin typeface="Arial"/>
              <a:ea typeface="Arial"/>
              <a:cs typeface="Arial"/>
            </a:defRPr>
          </a:pPr>
          <a:endParaRPr lang="sv-SE"/>
        </a:p>
      </c:txPr>
    </c:legend>
    <c:plotVisOnly val="1"/>
    <c:dispBlanksAs val="gap"/>
    <c:showDLblsOverMax val="0"/>
  </c:chart>
  <c:spPr>
    <a:solidFill>
      <a:srgbClr val="FFFFFF"/>
    </a:solidFill>
    <a:ln w="3175">
      <a:solidFill>
        <a:srgbClr val="000000"/>
      </a:solidFill>
      <a:prstDash val="solid"/>
    </a:ln>
  </c:spPr>
  <c:txPr>
    <a:bodyPr/>
    <a:lstStyle/>
    <a:p>
      <a:pPr>
        <a:defRPr sz="700" b="0" i="0" u="none" strike="noStrike" baseline="0">
          <a:solidFill>
            <a:srgbClr val="000000"/>
          </a:solidFill>
          <a:latin typeface="Arial"/>
          <a:ea typeface="Arial"/>
          <a:cs typeface="Arial"/>
        </a:defRPr>
      </a:pPr>
      <a:endParaRPr lang="sv-SE"/>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'Konsultremiss OMR SVbg71'!$AW$5</c:f>
              <c:strCache>
                <c:ptCount val="1"/>
                <c:pt idx="0">
                  <c:v>2011</c:v>
                </c:pt>
              </c:strCache>
            </c:strRef>
          </c:tx>
          <c:spPr>
            <a:solidFill>
              <a:schemeClr val="accent1"/>
            </a:solidFill>
            <a:ln>
              <a:noFill/>
            </a:ln>
            <a:effectLst/>
          </c:spPr>
          <c:invertIfNegative val="0"/>
          <c:cat>
            <c:numRef>
              <c:f>'Konsultremiss OMR SVbg71'!$AX$4:$BI$4</c:f>
              <c:numCache>
                <c:formatCode>[$-41D]mmmm;@</c:formatCode>
                <c:ptCount val="12"/>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numCache>
            </c:numRef>
          </c:cat>
          <c:val>
            <c:numRef>
              <c:f>'Konsultremiss OMR SVbg71'!$AX$5:$BI$5</c:f>
              <c:numCache>
                <c:formatCode>General</c:formatCode>
                <c:ptCount val="12"/>
                <c:pt idx="0">
                  <c:v>688</c:v>
                </c:pt>
                <c:pt idx="1">
                  <c:v>667</c:v>
                </c:pt>
                <c:pt idx="2">
                  <c:v>799</c:v>
                </c:pt>
                <c:pt idx="3">
                  <c:v>647</c:v>
                </c:pt>
                <c:pt idx="4">
                  <c:v>797</c:v>
                </c:pt>
                <c:pt idx="5">
                  <c:v>796</c:v>
                </c:pt>
                <c:pt idx="6">
                  <c:v>685</c:v>
                </c:pt>
                <c:pt idx="7">
                  <c:v>816</c:v>
                </c:pt>
                <c:pt idx="8">
                  <c:v>846</c:v>
                </c:pt>
                <c:pt idx="9">
                  <c:v>865</c:v>
                </c:pt>
                <c:pt idx="10">
                  <c:v>848</c:v>
                </c:pt>
                <c:pt idx="11">
                  <c:v>925</c:v>
                </c:pt>
              </c:numCache>
            </c:numRef>
          </c:val>
        </c:ser>
        <c:ser>
          <c:idx val="1"/>
          <c:order val="1"/>
          <c:tx>
            <c:strRef>
              <c:f>'Konsultremiss OMR SVbg71'!$AW$6</c:f>
              <c:strCache>
                <c:ptCount val="1"/>
                <c:pt idx="0">
                  <c:v>2012</c:v>
                </c:pt>
              </c:strCache>
            </c:strRef>
          </c:tx>
          <c:spPr>
            <a:solidFill>
              <a:schemeClr val="accent2"/>
            </a:solidFill>
            <a:ln>
              <a:noFill/>
            </a:ln>
            <a:effectLst/>
          </c:spPr>
          <c:invertIfNegative val="0"/>
          <c:cat>
            <c:numRef>
              <c:f>'Konsultremiss OMR SVbg71'!$AX$4:$BI$4</c:f>
              <c:numCache>
                <c:formatCode>[$-41D]mmmm;@</c:formatCode>
                <c:ptCount val="12"/>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numCache>
            </c:numRef>
          </c:cat>
          <c:val>
            <c:numRef>
              <c:f>'Konsultremiss OMR SVbg71'!$AX$6:$BI$6</c:f>
              <c:numCache>
                <c:formatCode>General</c:formatCode>
                <c:ptCount val="12"/>
                <c:pt idx="0">
                  <c:v>911</c:v>
                </c:pt>
                <c:pt idx="1">
                  <c:v>841</c:v>
                </c:pt>
                <c:pt idx="2">
                  <c:v>918</c:v>
                </c:pt>
                <c:pt idx="3">
                  <c:v>897</c:v>
                </c:pt>
                <c:pt idx="4">
                  <c:v>961</c:v>
                </c:pt>
                <c:pt idx="5">
                  <c:v>795</c:v>
                </c:pt>
                <c:pt idx="6">
                  <c:v>760</c:v>
                </c:pt>
                <c:pt idx="7">
                  <c:v>867</c:v>
                </c:pt>
                <c:pt idx="8">
                  <c:v>779</c:v>
                </c:pt>
                <c:pt idx="9">
                  <c:v>844</c:v>
                </c:pt>
                <c:pt idx="10">
                  <c:v>812</c:v>
                </c:pt>
                <c:pt idx="11">
                  <c:v>580</c:v>
                </c:pt>
              </c:numCache>
            </c:numRef>
          </c:val>
        </c:ser>
        <c:ser>
          <c:idx val="2"/>
          <c:order val="2"/>
          <c:tx>
            <c:strRef>
              <c:f>'Konsultremiss OMR SVbg71'!$AW$7</c:f>
              <c:strCache>
                <c:ptCount val="1"/>
                <c:pt idx="0">
                  <c:v>2013</c:v>
                </c:pt>
              </c:strCache>
            </c:strRef>
          </c:tx>
          <c:spPr>
            <a:solidFill>
              <a:schemeClr val="accent3"/>
            </a:solidFill>
            <a:ln>
              <a:noFill/>
            </a:ln>
            <a:effectLst/>
          </c:spPr>
          <c:invertIfNegative val="0"/>
          <c:cat>
            <c:numRef>
              <c:f>'Konsultremiss OMR SVbg71'!$AX$4:$BI$4</c:f>
              <c:numCache>
                <c:formatCode>[$-41D]mmmm;@</c:formatCode>
                <c:ptCount val="12"/>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numCache>
            </c:numRef>
          </c:cat>
          <c:val>
            <c:numRef>
              <c:f>'Konsultremiss OMR SVbg71'!$AX$7:$BI$7</c:f>
              <c:numCache>
                <c:formatCode>General</c:formatCode>
                <c:ptCount val="12"/>
                <c:pt idx="0">
                  <c:v>821</c:v>
                </c:pt>
                <c:pt idx="1">
                  <c:v>822</c:v>
                </c:pt>
                <c:pt idx="2">
                  <c:v>720</c:v>
                </c:pt>
                <c:pt idx="3">
                  <c:v>861</c:v>
                </c:pt>
                <c:pt idx="4">
                  <c:v>749</c:v>
                </c:pt>
                <c:pt idx="5">
                  <c:v>661</c:v>
                </c:pt>
                <c:pt idx="6">
                  <c:v>696</c:v>
                </c:pt>
                <c:pt idx="7">
                  <c:v>720</c:v>
                </c:pt>
                <c:pt idx="8">
                  <c:v>845</c:v>
                </c:pt>
                <c:pt idx="9">
                  <c:v>953</c:v>
                </c:pt>
                <c:pt idx="10">
                  <c:v>873</c:v>
                </c:pt>
                <c:pt idx="11">
                  <c:v>733</c:v>
                </c:pt>
              </c:numCache>
            </c:numRef>
          </c:val>
        </c:ser>
        <c:ser>
          <c:idx val="3"/>
          <c:order val="3"/>
          <c:tx>
            <c:strRef>
              <c:f>'Konsultremiss OMR SVbg71'!$AW$8</c:f>
              <c:strCache>
                <c:ptCount val="1"/>
                <c:pt idx="0">
                  <c:v>2014</c:v>
                </c:pt>
              </c:strCache>
            </c:strRef>
          </c:tx>
          <c:spPr>
            <a:solidFill>
              <a:schemeClr val="accent4"/>
            </a:solidFill>
            <a:ln>
              <a:noFill/>
            </a:ln>
            <a:effectLst/>
          </c:spPr>
          <c:invertIfNegative val="0"/>
          <c:cat>
            <c:numRef>
              <c:f>'Konsultremiss OMR SVbg71'!$AX$4:$BI$4</c:f>
              <c:numCache>
                <c:formatCode>[$-41D]mmmm;@</c:formatCode>
                <c:ptCount val="12"/>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numCache>
            </c:numRef>
          </c:cat>
          <c:val>
            <c:numRef>
              <c:f>'Konsultremiss OMR SVbg71'!$AX$8:$BI$8</c:f>
              <c:numCache>
                <c:formatCode>General</c:formatCode>
                <c:ptCount val="12"/>
                <c:pt idx="0">
                  <c:v>1016</c:v>
                </c:pt>
                <c:pt idx="1">
                  <c:v>874</c:v>
                </c:pt>
                <c:pt idx="2">
                  <c:v>923</c:v>
                </c:pt>
                <c:pt idx="3">
                  <c:v>786</c:v>
                </c:pt>
                <c:pt idx="4">
                  <c:v>749</c:v>
                </c:pt>
                <c:pt idx="5">
                  <c:v>683</c:v>
                </c:pt>
                <c:pt idx="6">
                  <c:v>725</c:v>
                </c:pt>
                <c:pt idx="7">
                  <c:v>687</c:v>
                </c:pt>
                <c:pt idx="8">
                  <c:v>914</c:v>
                </c:pt>
                <c:pt idx="9">
                  <c:v>890</c:v>
                </c:pt>
                <c:pt idx="10">
                  <c:v>809</c:v>
                </c:pt>
                <c:pt idx="11">
                  <c:v>764</c:v>
                </c:pt>
              </c:numCache>
            </c:numRef>
          </c:val>
        </c:ser>
        <c:ser>
          <c:idx val="4"/>
          <c:order val="4"/>
          <c:tx>
            <c:strRef>
              <c:f>'Konsultremiss OMR SVbg71'!$AW$9</c:f>
              <c:strCache>
                <c:ptCount val="1"/>
                <c:pt idx="0">
                  <c:v>2015</c:v>
                </c:pt>
              </c:strCache>
            </c:strRef>
          </c:tx>
          <c:spPr>
            <a:solidFill>
              <a:schemeClr val="accent5"/>
            </a:solidFill>
            <a:ln>
              <a:noFill/>
            </a:ln>
            <a:effectLst/>
          </c:spPr>
          <c:invertIfNegative val="0"/>
          <c:cat>
            <c:numRef>
              <c:f>'Konsultremiss OMR SVbg71'!$AX$4:$BI$4</c:f>
              <c:numCache>
                <c:formatCode>[$-41D]mmmm;@</c:formatCode>
                <c:ptCount val="12"/>
                <c:pt idx="0">
                  <c:v>41640</c:v>
                </c:pt>
                <c:pt idx="1">
                  <c:v>41671</c:v>
                </c:pt>
                <c:pt idx="2">
                  <c:v>41699</c:v>
                </c:pt>
                <c:pt idx="3">
                  <c:v>41730</c:v>
                </c:pt>
                <c:pt idx="4">
                  <c:v>41760</c:v>
                </c:pt>
                <c:pt idx="5">
                  <c:v>41791</c:v>
                </c:pt>
                <c:pt idx="6">
                  <c:v>41821</c:v>
                </c:pt>
                <c:pt idx="7">
                  <c:v>41852</c:v>
                </c:pt>
                <c:pt idx="8">
                  <c:v>41883</c:v>
                </c:pt>
                <c:pt idx="9">
                  <c:v>41913</c:v>
                </c:pt>
                <c:pt idx="10">
                  <c:v>41944</c:v>
                </c:pt>
                <c:pt idx="11">
                  <c:v>41974</c:v>
                </c:pt>
              </c:numCache>
            </c:numRef>
          </c:cat>
          <c:val>
            <c:numRef>
              <c:f>'Konsultremiss OMR SVbg71'!$AX$9:$BI$9</c:f>
              <c:numCache>
                <c:formatCode>General</c:formatCode>
                <c:ptCount val="12"/>
                <c:pt idx="0">
                  <c:v>624</c:v>
                </c:pt>
                <c:pt idx="1">
                  <c:v>0</c:v>
                </c:pt>
                <c:pt idx="2">
                  <c:v>0</c:v>
                </c:pt>
                <c:pt idx="3">
                  <c:v>0</c:v>
                </c:pt>
                <c:pt idx="4">
                  <c:v>0</c:v>
                </c:pt>
                <c:pt idx="5">
                  <c:v>0</c:v>
                </c:pt>
                <c:pt idx="6">
                  <c:v>0</c:v>
                </c:pt>
                <c:pt idx="7">
                  <c:v>0</c:v>
                </c:pt>
                <c:pt idx="8">
                  <c:v>0</c:v>
                </c:pt>
                <c:pt idx="9">
                  <c:v>0</c:v>
                </c:pt>
                <c:pt idx="10">
                  <c:v>0</c:v>
                </c:pt>
                <c:pt idx="11">
                  <c:v>0</c:v>
                </c:pt>
              </c:numCache>
            </c:numRef>
          </c:val>
        </c:ser>
        <c:dLbls>
          <c:showLegendKey val="0"/>
          <c:showVal val="0"/>
          <c:showCatName val="0"/>
          <c:showSerName val="0"/>
          <c:showPercent val="0"/>
          <c:showBubbleSize val="0"/>
        </c:dLbls>
        <c:gapWidth val="219"/>
        <c:overlap val="-27"/>
        <c:axId val="166022960"/>
        <c:axId val="166023352"/>
      </c:barChart>
      <c:dateAx>
        <c:axId val="166022960"/>
        <c:scaling>
          <c:orientation val="minMax"/>
        </c:scaling>
        <c:delete val="0"/>
        <c:axPos val="b"/>
        <c:numFmt formatCode="[$-41D]m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6023352"/>
        <c:crosses val="autoZero"/>
        <c:auto val="1"/>
        <c:lblOffset val="100"/>
        <c:baseTimeUnit val="months"/>
      </c:dateAx>
      <c:valAx>
        <c:axId val="166023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602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solidFill>
        <a:srgbClr val="000000"/>
      </a:solidFill>
    </a:ln>
    <a:effectLst/>
  </c:spPr>
  <c:txPr>
    <a:bodyPr/>
    <a:lstStyle/>
    <a:p>
      <a:pPr>
        <a:defRPr/>
      </a:pPr>
      <a:endParaRPr lang="sv-SE"/>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'Konsultremiss OMR SVbg71'!$A$2</c:f>
              <c:strCache>
                <c:ptCount val="1"/>
                <c:pt idx="0">
                  <c:v>Konsultremisser</c:v>
                </c:pt>
              </c:strCache>
            </c:strRef>
          </c:tx>
          <c:marker>
            <c:symbol val="none"/>
          </c:marker>
          <c:cat>
            <c:numRef>
              <c:f>'Konsultremiss OMR SVbg71'!$B$1:$BC$1</c:f>
              <c:numCache>
                <c:formatCode>[$-41D]mmm/yy;@</c:formatCode>
                <c:ptCount val="54"/>
                <c:pt idx="0">
                  <c:v>40544</c:v>
                </c:pt>
                <c:pt idx="1">
                  <c:v>40575</c:v>
                </c:pt>
                <c:pt idx="2">
                  <c:v>40603</c:v>
                </c:pt>
                <c:pt idx="3">
                  <c:v>40634</c:v>
                </c:pt>
                <c:pt idx="4">
                  <c:v>40664</c:v>
                </c:pt>
                <c:pt idx="5">
                  <c:v>40695</c:v>
                </c:pt>
                <c:pt idx="6">
                  <c:v>40725</c:v>
                </c:pt>
                <c:pt idx="7">
                  <c:v>40756</c:v>
                </c:pt>
                <c:pt idx="8">
                  <c:v>40787</c:v>
                </c:pt>
                <c:pt idx="9">
                  <c:v>40817</c:v>
                </c:pt>
                <c:pt idx="10">
                  <c:v>40848</c:v>
                </c:pt>
                <c:pt idx="11">
                  <c:v>40878</c:v>
                </c:pt>
                <c:pt idx="12">
                  <c:v>40909</c:v>
                </c:pt>
                <c:pt idx="13">
                  <c:v>40940</c:v>
                </c:pt>
                <c:pt idx="14">
                  <c:v>40969</c:v>
                </c:pt>
                <c:pt idx="15">
                  <c:v>41000</c:v>
                </c:pt>
                <c:pt idx="16">
                  <c:v>41030</c:v>
                </c:pt>
                <c:pt idx="17">
                  <c:v>41061</c:v>
                </c:pt>
                <c:pt idx="18">
                  <c:v>41091</c:v>
                </c:pt>
                <c:pt idx="19">
                  <c:v>41122</c:v>
                </c:pt>
                <c:pt idx="20">
                  <c:v>41153</c:v>
                </c:pt>
                <c:pt idx="21">
                  <c:v>41183</c:v>
                </c:pt>
                <c:pt idx="22">
                  <c:v>41214</c:v>
                </c:pt>
                <c:pt idx="23">
                  <c:v>41244</c:v>
                </c:pt>
                <c:pt idx="24">
                  <c:v>41275</c:v>
                </c:pt>
                <c:pt idx="25">
                  <c:v>41306</c:v>
                </c:pt>
                <c:pt idx="26">
                  <c:v>41334</c:v>
                </c:pt>
                <c:pt idx="27">
                  <c:v>41365</c:v>
                </c:pt>
                <c:pt idx="28">
                  <c:v>41395</c:v>
                </c:pt>
                <c:pt idx="29">
                  <c:v>41426</c:v>
                </c:pt>
                <c:pt idx="30">
                  <c:v>41456</c:v>
                </c:pt>
                <c:pt idx="31">
                  <c:v>41487</c:v>
                </c:pt>
                <c:pt idx="32">
                  <c:v>41518</c:v>
                </c:pt>
                <c:pt idx="33">
                  <c:v>41548</c:v>
                </c:pt>
                <c:pt idx="34">
                  <c:v>41579</c:v>
                </c:pt>
                <c:pt idx="35">
                  <c:v>41609</c:v>
                </c:pt>
                <c:pt idx="36">
                  <c:v>41640</c:v>
                </c:pt>
                <c:pt idx="37">
                  <c:v>41671</c:v>
                </c:pt>
                <c:pt idx="38">
                  <c:v>41699</c:v>
                </c:pt>
                <c:pt idx="39">
                  <c:v>41730</c:v>
                </c:pt>
                <c:pt idx="40">
                  <c:v>41760</c:v>
                </c:pt>
                <c:pt idx="41">
                  <c:v>41791</c:v>
                </c:pt>
                <c:pt idx="42">
                  <c:v>41821</c:v>
                </c:pt>
                <c:pt idx="43">
                  <c:v>41852</c:v>
                </c:pt>
                <c:pt idx="44">
                  <c:v>41883</c:v>
                </c:pt>
                <c:pt idx="45">
                  <c:v>41913</c:v>
                </c:pt>
                <c:pt idx="46">
                  <c:v>41944</c:v>
                </c:pt>
                <c:pt idx="47">
                  <c:v>41974</c:v>
                </c:pt>
                <c:pt idx="48">
                  <c:v>42005</c:v>
                </c:pt>
                <c:pt idx="49">
                  <c:v>42036</c:v>
                </c:pt>
                <c:pt idx="50">
                  <c:v>42064</c:v>
                </c:pt>
                <c:pt idx="51">
                  <c:v>42095</c:v>
                </c:pt>
                <c:pt idx="52">
                  <c:v>42125</c:v>
                </c:pt>
                <c:pt idx="53">
                  <c:v>42156</c:v>
                </c:pt>
              </c:numCache>
            </c:numRef>
          </c:cat>
          <c:val>
            <c:numRef>
              <c:f>'Konsultremiss OMR SVbg71'!$B$2:$BC$2</c:f>
              <c:numCache>
                <c:formatCode>General</c:formatCode>
                <c:ptCount val="54"/>
                <c:pt idx="0">
                  <c:v>688</c:v>
                </c:pt>
                <c:pt idx="1">
                  <c:v>667</c:v>
                </c:pt>
                <c:pt idx="2">
                  <c:v>799</c:v>
                </c:pt>
                <c:pt idx="3">
                  <c:v>647</c:v>
                </c:pt>
                <c:pt idx="4">
                  <c:v>797</c:v>
                </c:pt>
                <c:pt idx="5">
                  <c:v>796</c:v>
                </c:pt>
                <c:pt idx="6">
                  <c:v>685</c:v>
                </c:pt>
                <c:pt idx="7">
                  <c:v>816</c:v>
                </c:pt>
                <c:pt idx="8">
                  <c:v>846</c:v>
                </c:pt>
                <c:pt idx="9">
                  <c:v>865</c:v>
                </c:pt>
                <c:pt idx="10">
                  <c:v>848</c:v>
                </c:pt>
                <c:pt idx="11">
                  <c:v>925</c:v>
                </c:pt>
                <c:pt idx="12">
                  <c:v>911</c:v>
                </c:pt>
                <c:pt idx="13">
                  <c:v>841</c:v>
                </c:pt>
                <c:pt idx="14">
                  <c:v>918</c:v>
                </c:pt>
                <c:pt idx="15">
                  <c:v>897</c:v>
                </c:pt>
                <c:pt idx="16">
                  <c:v>961</c:v>
                </c:pt>
                <c:pt idx="17">
                  <c:v>795</c:v>
                </c:pt>
                <c:pt idx="18">
                  <c:v>760</c:v>
                </c:pt>
                <c:pt idx="19">
                  <c:v>867</c:v>
                </c:pt>
                <c:pt idx="20">
                  <c:v>779</c:v>
                </c:pt>
                <c:pt idx="21">
                  <c:v>844</c:v>
                </c:pt>
                <c:pt idx="22">
                  <c:v>812</c:v>
                </c:pt>
                <c:pt idx="23">
                  <c:v>580</c:v>
                </c:pt>
                <c:pt idx="24">
                  <c:v>821</c:v>
                </c:pt>
                <c:pt idx="25">
                  <c:v>822</c:v>
                </c:pt>
                <c:pt idx="26">
                  <c:v>720</c:v>
                </c:pt>
                <c:pt idx="27">
                  <c:v>861</c:v>
                </c:pt>
                <c:pt idx="28">
                  <c:v>749</c:v>
                </c:pt>
                <c:pt idx="29">
                  <c:v>661</c:v>
                </c:pt>
                <c:pt idx="30">
                  <c:v>696</c:v>
                </c:pt>
                <c:pt idx="31">
                  <c:v>720</c:v>
                </c:pt>
                <c:pt idx="32">
                  <c:v>845</c:v>
                </c:pt>
                <c:pt idx="33">
                  <c:v>953</c:v>
                </c:pt>
                <c:pt idx="34">
                  <c:v>873</c:v>
                </c:pt>
                <c:pt idx="35">
                  <c:v>733</c:v>
                </c:pt>
                <c:pt idx="36">
                  <c:v>1016</c:v>
                </c:pt>
                <c:pt idx="37">
                  <c:v>874</c:v>
                </c:pt>
                <c:pt idx="38">
                  <c:v>923</c:v>
                </c:pt>
                <c:pt idx="39">
                  <c:v>786</c:v>
                </c:pt>
                <c:pt idx="40">
                  <c:v>749</c:v>
                </c:pt>
                <c:pt idx="41">
                  <c:v>683</c:v>
                </c:pt>
                <c:pt idx="42">
                  <c:v>725</c:v>
                </c:pt>
                <c:pt idx="43">
                  <c:v>687</c:v>
                </c:pt>
                <c:pt idx="44">
                  <c:v>914</c:v>
                </c:pt>
                <c:pt idx="45">
                  <c:v>890</c:v>
                </c:pt>
                <c:pt idx="46">
                  <c:v>809</c:v>
                </c:pt>
                <c:pt idx="47">
                  <c:v>764</c:v>
                </c:pt>
                <c:pt idx="48">
                  <c:v>624</c:v>
                </c:pt>
              </c:numCache>
            </c:numRef>
          </c:val>
          <c:smooth val="0"/>
        </c:ser>
        <c:dLbls>
          <c:showLegendKey val="0"/>
          <c:showVal val="0"/>
          <c:showCatName val="0"/>
          <c:showSerName val="0"/>
          <c:showPercent val="0"/>
          <c:showBubbleSize val="0"/>
        </c:dLbls>
        <c:smooth val="0"/>
        <c:axId val="166024136"/>
        <c:axId val="166024528"/>
      </c:lineChart>
      <c:dateAx>
        <c:axId val="166024136"/>
        <c:scaling>
          <c:orientation val="minMax"/>
        </c:scaling>
        <c:delete val="0"/>
        <c:axPos val="b"/>
        <c:numFmt formatCode="[$-41D]mmm/yy;@" sourceLinked="0"/>
        <c:majorTickMark val="out"/>
        <c:minorTickMark val="none"/>
        <c:tickLblPos val="nextTo"/>
        <c:txPr>
          <a:bodyPr/>
          <a:lstStyle/>
          <a:p>
            <a:pPr>
              <a:defRPr sz="900" baseline="0"/>
            </a:pPr>
            <a:endParaRPr lang="sv-SE"/>
          </a:p>
        </c:txPr>
        <c:crossAx val="166024528"/>
        <c:crosses val="autoZero"/>
        <c:auto val="1"/>
        <c:lblOffset val="100"/>
        <c:baseTimeUnit val="months"/>
      </c:dateAx>
      <c:valAx>
        <c:axId val="166024528"/>
        <c:scaling>
          <c:orientation val="minMax"/>
        </c:scaling>
        <c:delete val="0"/>
        <c:axPos val="l"/>
        <c:majorGridlines/>
        <c:numFmt formatCode="General" sourceLinked="1"/>
        <c:majorTickMark val="out"/>
        <c:minorTickMark val="none"/>
        <c:tickLblPos val="nextTo"/>
        <c:crossAx val="166024136"/>
        <c:crosses val="autoZero"/>
        <c:crossBetween val="between"/>
        <c:majorUnit val="100"/>
      </c:valAx>
    </c:plotArea>
    <c:legend>
      <c:legendPos val="t"/>
      <c:overlay val="0"/>
    </c:legend>
    <c:plotVisOnly val="1"/>
    <c:dispBlanksAs val="gap"/>
    <c:showDLblsOverMax val="0"/>
  </c:chart>
  <c:spPr>
    <a:ln>
      <a:solidFill>
        <a:srgbClr val="000000"/>
      </a:solidFill>
    </a:ln>
  </c:sp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lineChart>
        <c:grouping val="standard"/>
        <c:varyColors val="0"/>
        <c:ser>
          <c:idx val="0"/>
          <c:order val="0"/>
          <c:tx>
            <c:strRef>
              <c:f>Sheet1!$A$16</c:f>
              <c:strCache>
                <c:ptCount val="1"/>
                <c:pt idx="0">
                  <c:v>ANDEL PC:</c:v>
                </c:pt>
              </c:strCache>
            </c:strRef>
          </c:tx>
          <c:spPr>
            <a:ln w="28575" cap="rnd">
              <a:solidFill>
                <a:schemeClr val="accent1"/>
              </a:solidFill>
              <a:round/>
            </a:ln>
            <a:effectLst/>
          </c:spPr>
          <c:marker>
            <c:symbol val="none"/>
          </c:marker>
          <c:cat>
            <c:multiLvlStrRef>
              <c:f>Sheet1!$B$14:$I$15</c:f>
              <c:multiLvlStrCache>
                <c:ptCount val="8"/>
                <c:lvl>
                  <c:pt idx="0">
                    <c:v>Q1</c:v>
                  </c:pt>
                  <c:pt idx="1">
                    <c:v>Q2</c:v>
                  </c:pt>
                  <c:pt idx="2">
                    <c:v>Q3</c:v>
                  </c:pt>
                  <c:pt idx="3">
                    <c:v>Q4</c:v>
                  </c:pt>
                  <c:pt idx="4">
                    <c:v>Q1</c:v>
                  </c:pt>
                  <c:pt idx="5">
                    <c:v>Q2</c:v>
                  </c:pt>
                  <c:pt idx="6">
                    <c:v>Q3</c:v>
                  </c:pt>
                  <c:pt idx="7">
                    <c:v>Q4</c:v>
                  </c:pt>
                </c:lvl>
                <c:lvl>
                  <c:pt idx="0">
                    <c:v>2013</c:v>
                  </c:pt>
                  <c:pt idx="4">
                    <c:v>2014</c:v>
                  </c:pt>
                </c:lvl>
              </c:multiLvlStrCache>
            </c:multiLvlStrRef>
          </c:cat>
          <c:val>
            <c:numRef>
              <c:f>Sheet1!$B$16:$I$16</c:f>
              <c:numCache>
                <c:formatCode>0.0%</c:formatCode>
                <c:ptCount val="8"/>
                <c:pt idx="0">
                  <c:v>0.75241949715325951</c:v>
                </c:pt>
                <c:pt idx="1">
                  <c:v>0.74810736900985575</c:v>
                </c:pt>
                <c:pt idx="2">
                  <c:v>0.82032990640544645</c:v>
                </c:pt>
                <c:pt idx="3">
                  <c:v>0.76639953612922562</c:v>
                </c:pt>
                <c:pt idx="4">
                  <c:v>0.75939191466357847</c:v>
                </c:pt>
                <c:pt idx="5">
                  <c:v>0.78265083595832319</c:v>
                </c:pt>
                <c:pt idx="6">
                  <c:v>0.80179241350562735</c:v>
                </c:pt>
              </c:numCache>
            </c:numRef>
          </c:val>
          <c:smooth val="0"/>
        </c:ser>
        <c:dLbls>
          <c:showLegendKey val="0"/>
          <c:showVal val="0"/>
          <c:showCatName val="0"/>
          <c:showSerName val="0"/>
          <c:showPercent val="0"/>
          <c:showBubbleSize val="0"/>
        </c:dLbls>
        <c:smooth val="0"/>
        <c:axId val="166025312"/>
        <c:axId val="166025704"/>
      </c:lineChart>
      <c:catAx>
        <c:axId val="1660253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6025704"/>
        <c:crosses val="autoZero"/>
        <c:auto val="1"/>
        <c:lblAlgn val="ctr"/>
        <c:lblOffset val="100"/>
        <c:noMultiLvlLbl val="1"/>
      </c:catAx>
      <c:valAx>
        <c:axId val="1660257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6025312"/>
        <c:crosses val="autoZero"/>
        <c:crossBetween val="between"/>
        <c:majorUnit val="0.25"/>
      </c:valAx>
      <c:spPr>
        <a:noFill/>
        <a:ln>
          <a:noFill/>
        </a:ln>
        <a:effectLst/>
      </c:spPr>
    </c:plotArea>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0" i="0" u="none" strike="noStrike" baseline="0">
                <a:solidFill>
                  <a:srgbClr val="333333"/>
                </a:solidFill>
                <a:latin typeface="Calibri"/>
                <a:ea typeface="Calibri"/>
                <a:cs typeface="Calibri"/>
              </a:defRPr>
            </a:pPr>
            <a:r>
              <a:rPr lang="sv-SE"/>
              <a:t>Andel
trycksår vid PPM-mätning</a:t>
            </a:r>
          </a:p>
        </c:rich>
      </c:tx>
      <c:overlay val="0"/>
      <c:spPr>
        <a:noFill/>
        <a:ln w="25400">
          <a:noFill/>
        </a:ln>
      </c:spPr>
    </c:title>
    <c:autoTitleDeleted val="0"/>
    <c:plotArea>
      <c:layout/>
      <c:lineChart>
        <c:grouping val="standard"/>
        <c:varyColors val="0"/>
        <c:ser>
          <c:idx val="0"/>
          <c:order val="0"/>
          <c:tx>
            <c:strRef>
              <c:f>'[trycksår 2011-2013.xls]2011'!$S$2</c:f>
              <c:strCache>
                <c:ptCount val="1"/>
                <c:pt idx="0">
                  <c:v>Andel
trycksår</c:v>
                </c:pt>
              </c:strCache>
            </c:strRef>
          </c:tx>
          <c:spPr>
            <a:ln w="28575" cap="rnd">
              <a:solidFill>
                <a:schemeClr val="accent1"/>
              </a:solidFill>
              <a:round/>
            </a:ln>
            <a:effectLst/>
          </c:spPr>
          <c:marker>
            <c:symbol val="none"/>
          </c:marker>
          <c:cat>
            <c:numRef>
              <c:f>'[trycksår 2011-2013.xls]2011'!$R$3:$R$8</c:f>
              <c:numCache>
                <c:formatCode>General</c:formatCode>
                <c:ptCount val="4"/>
                <c:pt idx="0">
                  <c:v>2011</c:v>
                </c:pt>
                <c:pt idx="1">
                  <c:v>2012</c:v>
                </c:pt>
                <c:pt idx="2">
                  <c:v>2013</c:v>
                </c:pt>
                <c:pt idx="3">
                  <c:v>2014</c:v>
                </c:pt>
              </c:numCache>
            </c:numRef>
          </c:cat>
          <c:val>
            <c:numRef>
              <c:f>'[trycksår 2011-2013.xls]2011'!$S$3:$S$8</c:f>
              <c:numCache>
                <c:formatCode>0.0%</c:formatCode>
                <c:ptCount val="4"/>
                <c:pt idx="0">
                  <c:v>0.16393442622950818</c:v>
                </c:pt>
                <c:pt idx="1">
                  <c:v>0.1941747572815534</c:v>
                </c:pt>
                <c:pt idx="2">
                  <c:v>0.27397260273972601</c:v>
                </c:pt>
                <c:pt idx="3">
                  <c:v>0.23899999999999999</c:v>
                </c:pt>
              </c:numCache>
            </c:numRef>
          </c:val>
          <c:smooth val="0"/>
        </c:ser>
        <c:ser>
          <c:idx val="1"/>
          <c:order val="1"/>
          <c:tx>
            <c:strRef>
              <c:f>'[trycksår 2011-2013.xls]2011'!$T$2</c:f>
              <c:strCache>
                <c:ptCount val="1"/>
                <c:pt idx="0">
                  <c:v>Mål</c:v>
                </c:pt>
              </c:strCache>
            </c:strRef>
          </c:tx>
          <c:spPr>
            <a:ln w="28575" cap="rnd">
              <a:solidFill>
                <a:schemeClr val="accent2"/>
              </a:solidFill>
              <a:round/>
            </a:ln>
            <a:effectLst/>
          </c:spPr>
          <c:marker>
            <c:symbol val="none"/>
          </c:marker>
          <c:cat>
            <c:numRef>
              <c:f>'[trycksår 2011-2013.xls]2011'!$R$3:$R$8</c:f>
              <c:numCache>
                <c:formatCode>General</c:formatCode>
                <c:ptCount val="4"/>
                <c:pt idx="0">
                  <c:v>2011</c:v>
                </c:pt>
                <c:pt idx="1">
                  <c:v>2012</c:v>
                </c:pt>
                <c:pt idx="2">
                  <c:v>2013</c:v>
                </c:pt>
                <c:pt idx="3">
                  <c:v>2014</c:v>
                </c:pt>
              </c:numCache>
            </c:numRef>
          </c:cat>
          <c:val>
            <c:numRef>
              <c:f>'[trycksår 2011-2013.xls]2011'!$T$3:$T$8</c:f>
              <c:numCache>
                <c:formatCode>0.0%</c:formatCode>
                <c:ptCount val="4"/>
                <c:pt idx="0">
                  <c:v>0.15</c:v>
                </c:pt>
                <c:pt idx="1">
                  <c:v>0.15</c:v>
                </c:pt>
                <c:pt idx="2">
                  <c:v>0.15</c:v>
                </c:pt>
                <c:pt idx="3">
                  <c:v>0.15</c:v>
                </c:pt>
              </c:numCache>
            </c:numRef>
          </c:val>
          <c:smooth val="0"/>
        </c:ser>
        <c:dLbls>
          <c:showLegendKey val="0"/>
          <c:showVal val="0"/>
          <c:showCatName val="0"/>
          <c:showSerName val="0"/>
          <c:showPercent val="0"/>
          <c:showBubbleSize val="0"/>
        </c:dLbls>
        <c:smooth val="0"/>
        <c:axId val="166026488"/>
        <c:axId val="164381376"/>
      </c:lineChart>
      <c:catAx>
        <c:axId val="166026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sv-SE"/>
          </a:p>
        </c:txPr>
        <c:crossAx val="164381376"/>
        <c:crosses val="autoZero"/>
        <c:auto val="1"/>
        <c:lblAlgn val="ctr"/>
        <c:lblOffset val="100"/>
        <c:noMultiLvlLbl val="0"/>
      </c:catAx>
      <c:valAx>
        <c:axId val="1643813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sv-SE"/>
          </a:p>
        </c:txPr>
        <c:crossAx val="166026488"/>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sv-SE"/>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Blad1!$B$33</c:f>
              <c:strCache>
                <c:ptCount val="1"/>
                <c:pt idx="0">
                  <c:v>Område Medicin och Akut</c:v>
                </c:pt>
              </c:strCache>
            </c:strRef>
          </c:tx>
          <c:spPr>
            <a:ln w="28575" cap="rnd">
              <a:solidFill>
                <a:schemeClr val="accent1"/>
              </a:solidFill>
              <a:round/>
            </a:ln>
            <a:effectLst/>
          </c:spPr>
          <c:marker>
            <c:symbol val="none"/>
          </c:marker>
          <c:cat>
            <c:strRef>
              <c:f>Blad1!$A$34:$A$46</c:f>
              <c:strCache>
                <c:ptCount val="13"/>
                <c:pt idx="0">
                  <c:v>Jan</c:v>
                </c:pt>
                <c:pt idx="1">
                  <c:v>Feb</c:v>
                </c:pt>
                <c:pt idx="2">
                  <c:v>Mar</c:v>
                </c:pt>
                <c:pt idx="3">
                  <c:v>Apr</c:v>
                </c:pt>
                <c:pt idx="4">
                  <c:v>Maj</c:v>
                </c:pt>
                <c:pt idx="5">
                  <c:v>Jun</c:v>
                </c:pt>
                <c:pt idx="6">
                  <c:v>Jul</c:v>
                </c:pt>
                <c:pt idx="7">
                  <c:v>Aug</c:v>
                </c:pt>
                <c:pt idx="8">
                  <c:v>Sep</c:v>
                </c:pt>
                <c:pt idx="9">
                  <c:v>Okt</c:v>
                </c:pt>
                <c:pt idx="10">
                  <c:v>Nov</c:v>
                </c:pt>
                <c:pt idx="11">
                  <c:v>Dec</c:v>
                </c:pt>
                <c:pt idx="12">
                  <c:v>Jan</c:v>
                </c:pt>
              </c:strCache>
            </c:strRef>
          </c:cat>
          <c:val>
            <c:numRef>
              <c:f>Blad1!$B$34:$B$46</c:f>
              <c:numCache>
                <c:formatCode>0.0%</c:formatCode>
                <c:ptCount val="13"/>
                <c:pt idx="0">
                  <c:v>0.42474048442906576</c:v>
                </c:pt>
                <c:pt idx="1">
                  <c:v>0.46766635426429243</c:v>
                </c:pt>
                <c:pt idx="2">
                  <c:v>0.50919732441471577</c:v>
                </c:pt>
                <c:pt idx="3">
                  <c:v>0.5</c:v>
                </c:pt>
                <c:pt idx="4">
                  <c:v>0.54441512752858401</c:v>
                </c:pt>
                <c:pt idx="5">
                  <c:v>0.55427046263345192</c:v>
                </c:pt>
                <c:pt idx="6">
                  <c:v>0.53164556962025311</c:v>
                </c:pt>
                <c:pt idx="7">
                  <c:v>0.54432793136320301</c:v>
                </c:pt>
                <c:pt idx="8">
                  <c:v>0.60179372197309422</c:v>
                </c:pt>
                <c:pt idx="9">
                  <c:v>0.62946020128087832</c:v>
                </c:pt>
                <c:pt idx="10">
                  <c:v>0.62859980139026816</c:v>
                </c:pt>
                <c:pt idx="11">
                  <c:v>0.62696443341604635</c:v>
                </c:pt>
                <c:pt idx="12">
                  <c:v>0.59982486865148865</c:v>
                </c:pt>
              </c:numCache>
            </c:numRef>
          </c:val>
          <c:smooth val="0"/>
        </c:ser>
        <c:dLbls>
          <c:showLegendKey val="0"/>
          <c:showVal val="0"/>
          <c:showCatName val="0"/>
          <c:showSerName val="0"/>
          <c:showPercent val="0"/>
          <c:showBubbleSize val="0"/>
        </c:dLbls>
        <c:smooth val="0"/>
        <c:axId val="164382160"/>
        <c:axId val="164382552"/>
      </c:lineChart>
      <c:catAx>
        <c:axId val="16438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4382552"/>
        <c:crosses val="autoZero"/>
        <c:auto val="1"/>
        <c:lblAlgn val="ctr"/>
        <c:lblOffset val="100"/>
        <c:noMultiLvlLbl val="0"/>
      </c:catAx>
      <c:valAx>
        <c:axId val="16438255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43821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a:t>Område Medicin och akut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lineChart>
        <c:grouping val="standard"/>
        <c:varyColors val="0"/>
        <c:ser>
          <c:idx val="0"/>
          <c:order val="0"/>
          <c:tx>
            <c:strRef>
              <c:f>'Omr Medicin'!$B$34</c:f>
              <c:strCache>
                <c:ptCount val="1"/>
                <c:pt idx="0">
                  <c:v>Område MoA</c:v>
                </c:pt>
              </c:strCache>
            </c:strRef>
          </c:tx>
          <c:spPr>
            <a:ln w="28575" cap="rnd">
              <a:solidFill>
                <a:schemeClr val="accent1"/>
              </a:solidFill>
              <a:round/>
            </a:ln>
            <a:effectLst/>
          </c:spPr>
          <c:marker>
            <c:symbol val="none"/>
          </c:marker>
          <c:cat>
            <c:strRef>
              <c:f>'Omr Medicin'!$A$35:$A$58</c:f>
              <c:strCache>
                <c:ptCount val="24"/>
                <c:pt idx="0">
                  <c:v>Feb</c:v>
                </c:pt>
                <c:pt idx="1">
                  <c:v>Mar</c:v>
                </c:pt>
                <c:pt idx="2">
                  <c:v>Apr</c:v>
                </c:pt>
                <c:pt idx="3">
                  <c:v>Maj</c:v>
                </c:pt>
                <c:pt idx="4">
                  <c:v>Jun</c:v>
                </c:pt>
                <c:pt idx="5">
                  <c:v>Jul</c:v>
                </c:pt>
                <c:pt idx="6">
                  <c:v>Aug</c:v>
                </c:pt>
                <c:pt idx="7">
                  <c:v>Sep</c:v>
                </c:pt>
                <c:pt idx="8">
                  <c:v>Okt</c:v>
                </c:pt>
                <c:pt idx="9">
                  <c:v>Nov</c:v>
                </c:pt>
                <c:pt idx="10">
                  <c:v>Dec</c:v>
                </c:pt>
                <c:pt idx="11">
                  <c:v>Jan</c:v>
                </c:pt>
                <c:pt idx="12">
                  <c:v>Feb</c:v>
                </c:pt>
                <c:pt idx="13">
                  <c:v>Mar</c:v>
                </c:pt>
                <c:pt idx="14">
                  <c:v>Apr</c:v>
                </c:pt>
                <c:pt idx="15">
                  <c:v>Maj</c:v>
                </c:pt>
                <c:pt idx="16">
                  <c:v>Jun</c:v>
                </c:pt>
                <c:pt idx="17">
                  <c:v>Jul</c:v>
                </c:pt>
                <c:pt idx="18">
                  <c:v>Aug</c:v>
                </c:pt>
                <c:pt idx="19">
                  <c:v>Sep</c:v>
                </c:pt>
                <c:pt idx="20">
                  <c:v>Okt</c:v>
                </c:pt>
                <c:pt idx="21">
                  <c:v>Nov</c:v>
                </c:pt>
                <c:pt idx="22">
                  <c:v>Dec</c:v>
                </c:pt>
                <c:pt idx="23">
                  <c:v>Jan</c:v>
                </c:pt>
              </c:strCache>
            </c:strRef>
          </c:cat>
          <c:val>
            <c:numRef>
              <c:f>'Omr Medicin'!$B$35:$B$58</c:f>
              <c:numCache>
                <c:formatCode>0.00%</c:formatCode>
                <c:ptCount val="24"/>
                <c:pt idx="0">
                  <c:v>0.21534936998854526</c:v>
                </c:pt>
                <c:pt idx="1">
                  <c:v>0.27176220806794055</c:v>
                </c:pt>
                <c:pt idx="2">
                  <c:v>0.29550102249488752</c:v>
                </c:pt>
                <c:pt idx="3">
                  <c:v>0.27906976744186046</c:v>
                </c:pt>
                <c:pt idx="4">
                  <c:v>0.24754634678298801</c:v>
                </c:pt>
                <c:pt idx="5">
                  <c:v>0.22017353579175705</c:v>
                </c:pt>
                <c:pt idx="6">
                  <c:v>0.20524017467248909</c:v>
                </c:pt>
                <c:pt idx="7">
                  <c:v>0.29588431590656283</c:v>
                </c:pt>
                <c:pt idx="8">
                  <c:v>0.38190954773869346</c:v>
                </c:pt>
                <c:pt idx="9">
                  <c:v>0.42217484008528783</c:v>
                </c:pt>
                <c:pt idx="10">
                  <c:v>0.50767656090071644</c:v>
                </c:pt>
                <c:pt idx="11">
                  <c:v>0.57883597883597881</c:v>
                </c:pt>
                <c:pt idx="12">
                  <c:v>0.6305803571428571</c:v>
                </c:pt>
                <c:pt idx="13">
                  <c:v>0.66974358974358972</c:v>
                </c:pt>
                <c:pt idx="14">
                  <c:v>0.65848871442590773</c:v>
                </c:pt>
                <c:pt idx="15">
                  <c:v>0.7168234064785789</c:v>
                </c:pt>
                <c:pt idx="16">
                  <c:v>0.72258064516129028</c:v>
                </c:pt>
                <c:pt idx="17">
                  <c:v>0.67393675027262812</c:v>
                </c:pt>
                <c:pt idx="18">
                  <c:v>0.71254162042175362</c:v>
                </c:pt>
                <c:pt idx="19">
                  <c:v>0.74832962138084635</c:v>
                </c:pt>
                <c:pt idx="20">
                  <c:v>0.76931330472102999</c:v>
                </c:pt>
                <c:pt idx="21">
                  <c:v>0.76275207591933569</c:v>
                </c:pt>
                <c:pt idx="22">
                  <c:v>0.76347305389221554</c:v>
                </c:pt>
                <c:pt idx="23">
                  <c:v>0.73416407061266875</c:v>
                </c:pt>
              </c:numCache>
            </c:numRef>
          </c:val>
          <c:smooth val="0"/>
        </c:ser>
        <c:dLbls>
          <c:showLegendKey val="0"/>
          <c:showVal val="0"/>
          <c:showCatName val="0"/>
          <c:showSerName val="0"/>
          <c:showPercent val="0"/>
          <c:showBubbleSize val="0"/>
        </c:dLbls>
        <c:smooth val="0"/>
        <c:axId val="164384120"/>
        <c:axId val="164384512"/>
      </c:lineChart>
      <c:catAx>
        <c:axId val="164384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4384512"/>
        <c:crosses val="autoZero"/>
        <c:auto val="1"/>
        <c:lblAlgn val="ctr"/>
        <c:lblOffset val="100"/>
        <c:noMultiLvlLbl val="0"/>
      </c:catAx>
      <c:valAx>
        <c:axId val="16438451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43841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Andel i beläggning på område medicin och akut 2014-01-01 - 2015-01-31</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sv-SE"/>
        </a:p>
      </c:txPr>
    </c:title>
    <c:autoTitleDeleted val="0"/>
    <c:plotArea>
      <c:layout>
        <c:manualLayout>
          <c:layoutTarget val="inner"/>
          <c:xMode val="edge"/>
          <c:yMode val="edge"/>
          <c:x val="7.6109204298180674E-2"/>
          <c:y val="5.9360970289672833E-2"/>
          <c:w val="0.89987897287919638"/>
          <c:h val="0.69634858453861781"/>
        </c:manualLayout>
      </c:layout>
      <c:lineChart>
        <c:grouping val="standard"/>
        <c:varyColors val="0"/>
        <c:ser>
          <c:idx val="0"/>
          <c:order val="0"/>
          <c:tx>
            <c:v>Andel beläggning i %"</c:v>
          </c:tx>
          <c:spPr>
            <a:ln w="22225" cap="rnd">
              <a:solidFill>
                <a:schemeClr val="accent1"/>
              </a:solidFill>
              <a:round/>
            </a:ln>
            <a:effectLst/>
          </c:spPr>
          <c:marker>
            <c:symbol val="none"/>
          </c:marker>
          <c:cat>
            <c:numRef>
              <c:f>Basdata_rapportering!$A$1409:$A$1804</c:f>
              <c:numCache>
                <c:formatCode>m/d/yyyy</c:formatCode>
                <c:ptCount val="396"/>
                <c:pt idx="0">
                  <c:v>41640</c:v>
                </c:pt>
                <c:pt idx="1">
                  <c:v>41641</c:v>
                </c:pt>
                <c:pt idx="2">
                  <c:v>41642</c:v>
                </c:pt>
                <c:pt idx="3">
                  <c:v>41643</c:v>
                </c:pt>
                <c:pt idx="4">
                  <c:v>41644</c:v>
                </c:pt>
                <c:pt idx="5">
                  <c:v>41645</c:v>
                </c:pt>
                <c:pt idx="6">
                  <c:v>41646</c:v>
                </c:pt>
                <c:pt idx="7">
                  <c:v>41647</c:v>
                </c:pt>
                <c:pt idx="8">
                  <c:v>41648</c:v>
                </c:pt>
                <c:pt idx="9">
                  <c:v>41649</c:v>
                </c:pt>
                <c:pt idx="10">
                  <c:v>41650</c:v>
                </c:pt>
                <c:pt idx="11">
                  <c:v>41651</c:v>
                </c:pt>
                <c:pt idx="12">
                  <c:v>41652</c:v>
                </c:pt>
                <c:pt idx="13">
                  <c:v>41653</c:v>
                </c:pt>
                <c:pt idx="14">
                  <c:v>41654</c:v>
                </c:pt>
                <c:pt idx="15">
                  <c:v>41655</c:v>
                </c:pt>
                <c:pt idx="16">
                  <c:v>41656</c:v>
                </c:pt>
                <c:pt idx="17">
                  <c:v>41657</c:v>
                </c:pt>
                <c:pt idx="18">
                  <c:v>41658</c:v>
                </c:pt>
                <c:pt idx="19">
                  <c:v>41659</c:v>
                </c:pt>
                <c:pt idx="20">
                  <c:v>41660</c:v>
                </c:pt>
                <c:pt idx="21">
                  <c:v>41661</c:v>
                </c:pt>
                <c:pt idx="22">
                  <c:v>41662</c:v>
                </c:pt>
                <c:pt idx="23">
                  <c:v>41663</c:v>
                </c:pt>
                <c:pt idx="24">
                  <c:v>41664</c:v>
                </c:pt>
                <c:pt idx="25">
                  <c:v>41665</c:v>
                </c:pt>
                <c:pt idx="26">
                  <c:v>41666</c:v>
                </c:pt>
                <c:pt idx="27">
                  <c:v>41667</c:v>
                </c:pt>
                <c:pt idx="28">
                  <c:v>41668</c:v>
                </c:pt>
                <c:pt idx="29">
                  <c:v>41669</c:v>
                </c:pt>
                <c:pt idx="30">
                  <c:v>41670</c:v>
                </c:pt>
                <c:pt idx="31">
                  <c:v>41671</c:v>
                </c:pt>
                <c:pt idx="32">
                  <c:v>41672</c:v>
                </c:pt>
                <c:pt idx="33">
                  <c:v>41673</c:v>
                </c:pt>
                <c:pt idx="34">
                  <c:v>41674</c:v>
                </c:pt>
                <c:pt idx="35">
                  <c:v>41675</c:v>
                </c:pt>
                <c:pt idx="36">
                  <c:v>41676</c:v>
                </c:pt>
                <c:pt idx="37">
                  <c:v>41677</c:v>
                </c:pt>
                <c:pt idx="38">
                  <c:v>41678</c:v>
                </c:pt>
                <c:pt idx="39">
                  <c:v>41679</c:v>
                </c:pt>
                <c:pt idx="40">
                  <c:v>41680</c:v>
                </c:pt>
                <c:pt idx="41">
                  <c:v>41681</c:v>
                </c:pt>
                <c:pt idx="42">
                  <c:v>41682</c:v>
                </c:pt>
                <c:pt idx="43">
                  <c:v>41683</c:v>
                </c:pt>
                <c:pt idx="44">
                  <c:v>41684</c:v>
                </c:pt>
                <c:pt idx="45">
                  <c:v>41685</c:v>
                </c:pt>
                <c:pt idx="46">
                  <c:v>41686</c:v>
                </c:pt>
                <c:pt idx="47">
                  <c:v>41687</c:v>
                </c:pt>
                <c:pt idx="48">
                  <c:v>41688</c:v>
                </c:pt>
                <c:pt idx="49">
                  <c:v>41689</c:v>
                </c:pt>
                <c:pt idx="50">
                  <c:v>41690</c:v>
                </c:pt>
                <c:pt idx="51">
                  <c:v>41691</c:v>
                </c:pt>
                <c:pt idx="52">
                  <c:v>41692</c:v>
                </c:pt>
                <c:pt idx="53">
                  <c:v>41693</c:v>
                </c:pt>
                <c:pt idx="54">
                  <c:v>41694</c:v>
                </c:pt>
                <c:pt idx="55">
                  <c:v>41695</c:v>
                </c:pt>
                <c:pt idx="56">
                  <c:v>41696</c:v>
                </c:pt>
                <c:pt idx="57">
                  <c:v>41697</c:v>
                </c:pt>
                <c:pt idx="58">
                  <c:v>41698</c:v>
                </c:pt>
                <c:pt idx="59">
                  <c:v>41699</c:v>
                </c:pt>
                <c:pt idx="60">
                  <c:v>41700</c:v>
                </c:pt>
                <c:pt idx="61">
                  <c:v>41701</c:v>
                </c:pt>
                <c:pt idx="62">
                  <c:v>41702</c:v>
                </c:pt>
                <c:pt idx="63">
                  <c:v>41703</c:v>
                </c:pt>
                <c:pt idx="64">
                  <c:v>41704</c:v>
                </c:pt>
                <c:pt idx="65">
                  <c:v>41705</c:v>
                </c:pt>
                <c:pt idx="66">
                  <c:v>41706</c:v>
                </c:pt>
                <c:pt idx="67">
                  <c:v>41707</c:v>
                </c:pt>
                <c:pt idx="68">
                  <c:v>41708</c:v>
                </c:pt>
                <c:pt idx="69">
                  <c:v>41709</c:v>
                </c:pt>
                <c:pt idx="70">
                  <c:v>41710</c:v>
                </c:pt>
                <c:pt idx="71">
                  <c:v>41711</c:v>
                </c:pt>
                <c:pt idx="72">
                  <c:v>41712</c:v>
                </c:pt>
                <c:pt idx="73">
                  <c:v>41713</c:v>
                </c:pt>
                <c:pt idx="74">
                  <c:v>41714</c:v>
                </c:pt>
                <c:pt idx="75">
                  <c:v>41715</c:v>
                </c:pt>
                <c:pt idx="76">
                  <c:v>41716</c:v>
                </c:pt>
                <c:pt idx="77">
                  <c:v>41717</c:v>
                </c:pt>
                <c:pt idx="78">
                  <c:v>41718</c:v>
                </c:pt>
                <c:pt idx="79">
                  <c:v>41719</c:v>
                </c:pt>
                <c:pt idx="80">
                  <c:v>41720</c:v>
                </c:pt>
                <c:pt idx="81">
                  <c:v>41721</c:v>
                </c:pt>
                <c:pt idx="82">
                  <c:v>41722</c:v>
                </c:pt>
                <c:pt idx="83">
                  <c:v>41723</c:v>
                </c:pt>
                <c:pt idx="84">
                  <c:v>41724</c:v>
                </c:pt>
                <c:pt idx="85">
                  <c:v>41725</c:v>
                </c:pt>
                <c:pt idx="86">
                  <c:v>41726</c:v>
                </c:pt>
                <c:pt idx="87">
                  <c:v>41727</c:v>
                </c:pt>
                <c:pt idx="88">
                  <c:v>41728</c:v>
                </c:pt>
                <c:pt idx="89">
                  <c:v>41729</c:v>
                </c:pt>
                <c:pt idx="90">
                  <c:v>41730</c:v>
                </c:pt>
                <c:pt idx="91">
                  <c:v>41731</c:v>
                </c:pt>
                <c:pt idx="92">
                  <c:v>41732</c:v>
                </c:pt>
                <c:pt idx="93">
                  <c:v>41733</c:v>
                </c:pt>
                <c:pt idx="94">
                  <c:v>41734</c:v>
                </c:pt>
                <c:pt idx="95">
                  <c:v>41735</c:v>
                </c:pt>
                <c:pt idx="96">
                  <c:v>41736</c:v>
                </c:pt>
                <c:pt idx="97">
                  <c:v>41737</c:v>
                </c:pt>
                <c:pt idx="98">
                  <c:v>41738</c:v>
                </c:pt>
                <c:pt idx="99">
                  <c:v>41739</c:v>
                </c:pt>
                <c:pt idx="100">
                  <c:v>41740</c:v>
                </c:pt>
                <c:pt idx="101">
                  <c:v>41741</c:v>
                </c:pt>
                <c:pt idx="102">
                  <c:v>41742</c:v>
                </c:pt>
                <c:pt idx="103">
                  <c:v>41743</c:v>
                </c:pt>
                <c:pt idx="104">
                  <c:v>41744</c:v>
                </c:pt>
                <c:pt idx="105">
                  <c:v>41745</c:v>
                </c:pt>
                <c:pt idx="106">
                  <c:v>41746</c:v>
                </c:pt>
                <c:pt idx="107">
                  <c:v>41747</c:v>
                </c:pt>
                <c:pt idx="108">
                  <c:v>41748</c:v>
                </c:pt>
                <c:pt idx="109">
                  <c:v>41749</c:v>
                </c:pt>
                <c:pt idx="110">
                  <c:v>41750</c:v>
                </c:pt>
                <c:pt idx="111">
                  <c:v>41751</c:v>
                </c:pt>
                <c:pt idx="112">
                  <c:v>41752</c:v>
                </c:pt>
                <c:pt idx="113">
                  <c:v>41753</c:v>
                </c:pt>
                <c:pt idx="114">
                  <c:v>41754</c:v>
                </c:pt>
                <c:pt idx="115">
                  <c:v>41755</c:v>
                </c:pt>
                <c:pt idx="116">
                  <c:v>41756</c:v>
                </c:pt>
                <c:pt idx="117">
                  <c:v>41757</c:v>
                </c:pt>
                <c:pt idx="118">
                  <c:v>41758</c:v>
                </c:pt>
                <c:pt idx="119">
                  <c:v>41759</c:v>
                </c:pt>
                <c:pt idx="120">
                  <c:v>41760</c:v>
                </c:pt>
                <c:pt idx="121">
                  <c:v>41761</c:v>
                </c:pt>
                <c:pt idx="122">
                  <c:v>41762</c:v>
                </c:pt>
                <c:pt idx="123">
                  <c:v>41763</c:v>
                </c:pt>
                <c:pt idx="124">
                  <c:v>41764</c:v>
                </c:pt>
                <c:pt idx="125">
                  <c:v>41765</c:v>
                </c:pt>
                <c:pt idx="126">
                  <c:v>41766</c:v>
                </c:pt>
                <c:pt idx="127">
                  <c:v>41767</c:v>
                </c:pt>
                <c:pt idx="128">
                  <c:v>41768</c:v>
                </c:pt>
                <c:pt idx="129">
                  <c:v>41769</c:v>
                </c:pt>
                <c:pt idx="130">
                  <c:v>41770</c:v>
                </c:pt>
                <c:pt idx="131">
                  <c:v>41771</c:v>
                </c:pt>
                <c:pt idx="132">
                  <c:v>41772</c:v>
                </c:pt>
                <c:pt idx="133">
                  <c:v>41773</c:v>
                </c:pt>
                <c:pt idx="134">
                  <c:v>41774</c:v>
                </c:pt>
                <c:pt idx="135">
                  <c:v>41775</c:v>
                </c:pt>
                <c:pt idx="136">
                  <c:v>41776</c:v>
                </c:pt>
                <c:pt idx="137">
                  <c:v>41777</c:v>
                </c:pt>
                <c:pt idx="138">
                  <c:v>41778</c:v>
                </c:pt>
                <c:pt idx="139">
                  <c:v>41779</c:v>
                </c:pt>
                <c:pt idx="140">
                  <c:v>41780</c:v>
                </c:pt>
                <c:pt idx="141">
                  <c:v>41781</c:v>
                </c:pt>
                <c:pt idx="142">
                  <c:v>41782</c:v>
                </c:pt>
                <c:pt idx="143">
                  <c:v>41783</c:v>
                </c:pt>
                <c:pt idx="144">
                  <c:v>41784</c:v>
                </c:pt>
                <c:pt idx="145">
                  <c:v>41785</c:v>
                </c:pt>
                <c:pt idx="146">
                  <c:v>41786</c:v>
                </c:pt>
                <c:pt idx="147">
                  <c:v>41787</c:v>
                </c:pt>
                <c:pt idx="148">
                  <c:v>41788</c:v>
                </c:pt>
                <c:pt idx="149">
                  <c:v>41789</c:v>
                </c:pt>
                <c:pt idx="150">
                  <c:v>41790</c:v>
                </c:pt>
                <c:pt idx="151">
                  <c:v>41791</c:v>
                </c:pt>
                <c:pt idx="152">
                  <c:v>41792</c:v>
                </c:pt>
                <c:pt idx="153">
                  <c:v>41793</c:v>
                </c:pt>
                <c:pt idx="154">
                  <c:v>41794</c:v>
                </c:pt>
                <c:pt idx="155">
                  <c:v>41795</c:v>
                </c:pt>
                <c:pt idx="156">
                  <c:v>41796</c:v>
                </c:pt>
                <c:pt idx="157">
                  <c:v>41797</c:v>
                </c:pt>
                <c:pt idx="158">
                  <c:v>41798</c:v>
                </c:pt>
                <c:pt idx="159">
                  <c:v>41799</c:v>
                </c:pt>
                <c:pt idx="160">
                  <c:v>41800</c:v>
                </c:pt>
                <c:pt idx="161">
                  <c:v>41801</c:v>
                </c:pt>
                <c:pt idx="162">
                  <c:v>41802</c:v>
                </c:pt>
                <c:pt idx="163">
                  <c:v>41803</c:v>
                </c:pt>
                <c:pt idx="164">
                  <c:v>41804</c:v>
                </c:pt>
                <c:pt idx="165">
                  <c:v>41805</c:v>
                </c:pt>
                <c:pt idx="166">
                  <c:v>41806</c:v>
                </c:pt>
                <c:pt idx="167">
                  <c:v>41807</c:v>
                </c:pt>
                <c:pt idx="168">
                  <c:v>41808</c:v>
                </c:pt>
                <c:pt idx="169">
                  <c:v>41809</c:v>
                </c:pt>
                <c:pt idx="170">
                  <c:v>41810</c:v>
                </c:pt>
                <c:pt idx="171">
                  <c:v>41811</c:v>
                </c:pt>
                <c:pt idx="172">
                  <c:v>41812</c:v>
                </c:pt>
                <c:pt idx="173">
                  <c:v>41813</c:v>
                </c:pt>
                <c:pt idx="174">
                  <c:v>41814</c:v>
                </c:pt>
                <c:pt idx="175">
                  <c:v>41815</c:v>
                </c:pt>
                <c:pt idx="176">
                  <c:v>41816</c:v>
                </c:pt>
                <c:pt idx="177">
                  <c:v>41817</c:v>
                </c:pt>
                <c:pt idx="178">
                  <c:v>41818</c:v>
                </c:pt>
                <c:pt idx="179">
                  <c:v>41819</c:v>
                </c:pt>
                <c:pt idx="180">
                  <c:v>41820</c:v>
                </c:pt>
                <c:pt idx="181">
                  <c:v>41821</c:v>
                </c:pt>
                <c:pt idx="182">
                  <c:v>41822</c:v>
                </c:pt>
                <c:pt idx="183">
                  <c:v>41823</c:v>
                </c:pt>
                <c:pt idx="184">
                  <c:v>41824</c:v>
                </c:pt>
                <c:pt idx="185">
                  <c:v>41825</c:v>
                </c:pt>
                <c:pt idx="186">
                  <c:v>41826</c:v>
                </c:pt>
                <c:pt idx="187">
                  <c:v>41827</c:v>
                </c:pt>
                <c:pt idx="188">
                  <c:v>41828</c:v>
                </c:pt>
                <c:pt idx="189">
                  <c:v>41829</c:v>
                </c:pt>
                <c:pt idx="190">
                  <c:v>41830</c:v>
                </c:pt>
                <c:pt idx="191">
                  <c:v>41831</c:v>
                </c:pt>
                <c:pt idx="192">
                  <c:v>41832</c:v>
                </c:pt>
                <c:pt idx="193">
                  <c:v>41833</c:v>
                </c:pt>
                <c:pt idx="194">
                  <c:v>41834</c:v>
                </c:pt>
                <c:pt idx="195">
                  <c:v>41835</c:v>
                </c:pt>
                <c:pt idx="196">
                  <c:v>41836</c:v>
                </c:pt>
                <c:pt idx="197">
                  <c:v>41837</c:v>
                </c:pt>
                <c:pt idx="198">
                  <c:v>41838</c:v>
                </c:pt>
                <c:pt idx="199">
                  <c:v>41839</c:v>
                </c:pt>
                <c:pt idx="200">
                  <c:v>41840</c:v>
                </c:pt>
                <c:pt idx="201">
                  <c:v>41841</c:v>
                </c:pt>
                <c:pt idx="202">
                  <c:v>41842</c:v>
                </c:pt>
                <c:pt idx="203">
                  <c:v>41843</c:v>
                </c:pt>
                <c:pt idx="204">
                  <c:v>41844</c:v>
                </c:pt>
                <c:pt idx="205">
                  <c:v>41845</c:v>
                </c:pt>
                <c:pt idx="206">
                  <c:v>41846</c:v>
                </c:pt>
                <c:pt idx="207">
                  <c:v>41847</c:v>
                </c:pt>
                <c:pt idx="208">
                  <c:v>41848</c:v>
                </c:pt>
                <c:pt idx="209">
                  <c:v>41849</c:v>
                </c:pt>
                <c:pt idx="210">
                  <c:v>41850</c:v>
                </c:pt>
                <c:pt idx="211">
                  <c:v>41851</c:v>
                </c:pt>
                <c:pt idx="212">
                  <c:v>41852</c:v>
                </c:pt>
                <c:pt idx="213">
                  <c:v>41853</c:v>
                </c:pt>
                <c:pt idx="214">
                  <c:v>41854</c:v>
                </c:pt>
                <c:pt idx="215">
                  <c:v>41855</c:v>
                </c:pt>
                <c:pt idx="216">
                  <c:v>41856</c:v>
                </c:pt>
                <c:pt idx="217">
                  <c:v>41857</c:v>
                </c:pt>
                <c:pt idx="218">
                  <c:v>41858</c:v>
                </c:pt>
                <c:pt idx="219">
                  <c:v>41859</c:v>
                </c:pt>
                <c:pt idx="220">
                  <c:v>41860</c:v>
                </c:pt>
                <c:pt idx="221">
                  <c:v>41861</c:v>
                </c:pt>
                <c:pt idx="222">
                  <c:v>41862</c:v>
                </c:pt>
                <c:pt idx="223">
                  <c:v>41863</c:v>
                </c:pt>
                <c:pt idx="224">
                  <c:v>41864</c:v>
                </c:pt>
                <c:pt idx="225">
                  <c:v>41865</c:v>
                </c:pt>
                <c:pt idx="226">
                  <c:v>41866</c:v>
                </c:pt>
                <c:pt idx="227">
                  <c:v>41867</c:v>
                </c:pt>
                <c:pt idx="228">
                  <c:v>41868</c:v>
                </c:pt>
                <c:pt idx="229">
                  <c:v>41869</c:v>
                </c:pt>
                <c:pt idx="230">
                  <c:v>41870</c:v>
                </c:pt>
                <c:pt idx="231">
                  <c:v>41871</c:v>
                </c:pt>
                <c:pt idx="232">
                  <c:v>41872</c:v>
                </c:pt>
                <c:pt idx="233">
                  <c:v>41873</c:v>
                </c:pt>
                <c:pt idx="234">
                  <c:v>41874</c:v>
                </c:pt>
                <c:pt idx="235">
                  <c:v>41875</c:v>
                </c:pt>
                <c:pt idx="236">
                  <c:v>41876</c:v>
                </c:pt>
                <c:pt idx="237">
                  <c:v>41877</c:v>
                </c:pt>
                <c:pt idx="238">
                  <c:v>41878</c:v>
                </c:pt>
                <c:pt idx="239">
                  <c:v>41879</c:v>
                </c:pt>
                <c:pt idx="240">
                  <c:v>41880</c:v>
                </c:pt>
                <c:pt idx="241">
                  <c:v>41881</c:v>
                </c:pt>
                <c:pt idx="242">
                  <c:v>41882</c:v>
                </c:pt>
                <c:pt idx="243">
                  <c:v>41883</c:v>
                </c:pt>
                <c:pt idx="244">
                  <c:v>41884</c:v>
                </c:pt>
                <c:pt idx="245">
                  <c:v>41885</c:v>
                </c:pt>
                <c:pt idx="246">
                  <c:v>41886</c:v>
                </c:pt>
                <c:pt idx="247">
                  <c:v>41887</c:v>
                </c:pt>
                <c:pt idx="248">
                  <c:v>41888</c:v>
                </c:pt>
                <c:pt idx="249">
                  <c:v>41889</c:v>
                </c:pt>
                <c:pt idx="250">
                  <c:v>41890</c:v>
                </c:pt>
                <c:pt idx="251">
                  <c:v>41891</c:v>
                </c:pt>
                <c:pt idx="252">
                  <c:v>41892</c:v>
                </c:pt>
                <c:pt idx="253">
                  <c:v>41893</c:v>
                </c:pt>
                <c:pt idx="254">
                  <c:v>41894</c:v>
                </c:pt>
                <c:pt idx="255">
                  <c:v>41895</c:v>
                </c:pt>
                <c:pt idx="256">
                  <c:v>41896</c:v>
                </c:pt>
                <c:pt idx="257">
                  <c:v>41897</c:v>
                </c:pt>
                <c:pt idx="258">
                  <c:v>41898</c:v>
                </c:pt>
                <c:pt idx="259">
                  <c:v>41899</c:v>
                </c:pt>
                <c:pt idx="260">
                  <c:v>41900</c:v>
                </c:pt>
                <c:pt idx="261">
                  <c:v>41901</c:v>
                </c:pt>
                <c:pt idx="262">
                  <c:v>41902</c:v>
                </c:pt>
                <c:pt idx="263">
                  <c:v>41903</c:v>
                </c:pt>
                <c:pt idx="264">
                  <c:v>41904</c:v>
                </c:pt>
                <c:pt idx="265">
                  <c:v>41905</c:v>
                </c:pt>
                <c:pt idx="266">
                  <c:v>41906</c:v>
                </c:pt>
                <c:pt idx="267">
                  <c:v>41907</c:v>
                </c:pt>
                <c:pt idx="268">
                  <c:v>41908</c:v>
                </c:pt>
                <c:pt idx="269">
                  <c:v>41909</c:v>
                </c:pt>
                <c:pt idx="270">
                  <c:v>41910</c:v>
                </c:pt>
                <c:pt idx="271">
                  <c:v>41911</c:v>
                </c:pt>
                <c:pt idx="272">
                  <c:v>41912</c:v>
                </c:pt>
                <c:pt idx="273">
                  <c:v>41913</c:v>
                </c:pt>
                <c:pt idx="274">
                  <c:v>41914</c:v>
                </c:pt>
                <c:pt idx="275">
                  <c:v>41915</c:v>
                </c:pt>
                <c:pt idx="276">
                  <c:v>41916</c:v>
                </c:pt>
                <c:pt idx="277">
                  <c:v>41917</c:v>
                </c:pt>
                <c:pt idx="278">
                  <c:v>41918</c:v>
                </c:pt>
                <c:pt idx="279">
                  <c:v>41919</c:v>
                </c:pt>
                <c:pt idx="280">
                  <c:v>41920</c:v>
                </c:pt>
                <c:pt idx="281">
                  <c:v>41921</c:v>
                </c:pt>
                <c:pt idx="282">
                  <c:v>41922</c:v>
                </c:pt>
                <c:pt idx="283">
                  <c:v>41923</c:v>
                </c:pt>
                <c:pt idx="284">
                  <c:v>41924</c:v>
                </c:pt>
                <c:pt idx="285">
                  <c:v>41925</c:v>
                </c:pt>
                <c:pt idx="286">
                  <c:v>41926</c:v>
                </c:pt>
                <c:pt idx="287">
                  <c:v>41927</c:v>
                </c:pt>
                <c:pt idx="288">
                  <c:v>41928</c:v>
                </c:pt>
                <c:pt idx="289">
                  <c:v>41929</c:v>
                </c:pt>
                <c:pt idx="290">
                  <c:v>41930</c:v>
                </c:pt>
                <c:pt idx="291">
                  <c:v>41931</c:v>
                </c:pt>
                <c:pt idx="292">
                  <c:v>41932</c:v>
                </c:pt>
                <c:pt idx="293">
                  <c:v>41933</c:v>
                </c:pt>
                <c:pt idx="294">
                  <c:v>41934</c:v>
                </c:pt>
                <c:pt idx="295">
                  <c:v>41935</c:v>
                </c:pt>
                <c:pt idx="296">
                  <c:v>41936</c:v>
                </c:pt>
                <c:pt idx="297">
                  <c:v>41937</c:v>
                </c:pt>
                <c:pt idx="298">
                  <c:v>41938</c:v>
                </c:pt>
                <c:pt idx="299">
                  <c:v>41939</c:v>
                </c:pt>
                <c:pt idx="300">
                  <c:v>41940</c:v>
                </c:pt>
                <c:pt idx="301">
                  <c:v>41941</c:v>
                </c:pt>
                <c:pt idx="302">
                  <c:v>41942</c:v>
                </c:pt>
                <c:pt idx="303">
                  <c:v>41943</c:v>
                </c:pt>
                <c:pt idx="304">
                  <c:v>41944</c:v>
                </c:pt>
                <c:pt idx="305">
                  <c:v>41945</c:v>
                </c:pt>
                <c:pt idx="306">
                  <c:v>41946</c:v>
                </c:pt>
                <c:pt idx="307">
                  <c:v>41947</c:v>
                </c:pt>
                <c:pt idx="308">
                  <c:v>41948</c:v>
                </c:pt>
                <c:pt idx="309">
                  <c:v>41949</c:v>
                </c:pt>
                <c:pt idx="310">
                  <c:v>41950</c:v>
                </c:pt>
                <c:pt idx="311">
                  <c:v>41951</c:v>
                </c:pt>
                <c:pt idx="312">
                  <c:v>41952</c:v>
                </c:pt>
                <c:pt idx="313">
                  <c:v>41953</c:v>
                </c:pt>
                <c:pt idx="314">
                  <c:v>41954</c:v>
                </c:pt>
                <c:pt idx="315">
                  <c:v>41955</c:v>
                </c:pt>
                <c:pt idx="316">
                  <c:v>41956</c:v>
                </c:pt>
                <c:pt idx="317">
                  <c:v>41957</c:v>
                </c:pt>
                <c:pt idx="318">
                  <c:v>41958</c:v>
                </c:pt>
                <c:pt idx="319">
                  <c:v>41959</c:v>
                </c:pt>
                <c:pt idx="320">
                  <c:v>41960</c:v>
                </c:pt>
                <c:pt idx="321">
                  <c:v>41961</c:v>
                </c:pt>
                <c:pt idx="322">
                  <c:v>41962</c:v>
                </c:pt>
                <c:pt idx="323">
                  <c:v>41963</c:v>
                </c:pt>
                <c:pt idx="324">
                  <c:v>41964</c:v>
                </c:pt>
                <c:pt idx="325">
                  <c:v>41965</c:v>
                </c:pt>
                <c:pt idx="326">
                  <c:v>41966</c:v>
                </c:pt>
                <c:pt idx="327">
                  <c:v>41967</c:v>
                </c:pt>
                <c:pt idx="328">
                  <c:v>41968</c:v>
                </c:pt>
                <c:pt idx="329">
                  <c:v>41969</c:v>
                </c:pt>
                <c:pt idx="330">
                  <c:v>41970</c:v>
                </c:pt>
                <c:pt idx="331">
                  <c:v>41971</c:v>
                </c:pt>
                <c:pt idx="332">
                  <c:v>41972</c:v>
                </c:pt>
                <c:pt idx="333">
                  <c:v>41973</c:v>
                </c:pt>
                <c:pt idx="334">
                  <c:v>41974</c:v>
                </c:pt>
                <c:pt idx="335">
                  <c:v>41975</c:v>
                </c:pt>
                <c:pt idx="336">
                  <c:v>41976</c:v>
                </c:pt>
                <c:pt idx="337">
                  <c:v>41977</c:v>
                </c:pt>
                <c:pt idx="338">
                  <c:v>41978</c:v>
                </c:pt>
                <c:pt idx="339">
                  <c:v>41979</c:v>
                </c:pt>
                <c:pt idx="340">
                  <c:v>41980</c:v>
                </c:pt>
                <c:pt idx="341">
                  <c:v>41981</c:v>
                </c:pt>
                <c:pt idx="342">
                  <c:v>41982</c:v>
                </c:pt>
                <c:pt idx="343">
                  <c:v>41983</c:v>
                </c:pt>
                <c:pt idx="344">
                  <c:v>41984</c:v>
                </c:pt>
                <c:pt idx="345">
                  <c:v>41985</c:v>
                </c:pt>
                <c:pt idx="346">
                  <c:v>41986</c:v>
                </c:pt>
                <c:pt idx="347">
                  <c:v>41987</c:v>
                </c:pt>
                <c:pt idx="348">
                  <c:v>41988</c:v>
                </c:pt>
                <c:pt idx="349">
                  <c:v>41989</c:v>
                </c:pt>
                <c:pt idx="350">
                  <c:v>41990</c:v>
                </c:pt>
                <c:pt idx="351">
                  <c:v>41991</c:v>
                </c:pt>
                <c:pt idx="352">
                  <c:v>41992</c:v>
                </c:pt>
                <c:pt idx="353">
                  <c:v>41993</c:v>
                </c:pt>
                <c:pt idx="354">
                  <c:v>41994</c:v>
                </c:pt>
                <c:pt idx="355">
                  <c:v>41995</c:v>
                </c:pt>
                <c:pt idx="356">
                  <c:v>41996</c:v>
                </c:pt>
                <c:pt idx="357">
                  <c:v>41997</c:v>
                </c:pt>
                <c:pt idx="358">
                  <c:v>41998</c:v>
                </c:pt>
                <c:pt idx="359">
                  <c:v>41999</c:v>
                </c:pt>
                <c:pt idx="360">
                  <c:v>42000</c:v>
                </c:pt>
                <c:pt idx="361">
                  <c:v>42001</c:v>
                </c:pt>
                <c:pt idx="362">
                  <c:v>42002</c:v>
                </c:pt>
                <c:pt idx="363">
                  <c:v>42003</c:v>
                </c:pt>
                <c:pt idx="364">
                  <c:v>42004</c:v>
                </c:pt>
                <c:pt idx="365">
                  <c:v>42005</c:v>
                </c:pt>
                <c:pt idx="366">
                  <c:v>42006</c:v>
                </c:pt>
                <c:pt idx="367">
                  <c:v>42007</c:v>
                </c:pt>
                <c:pt idx="368">
                  <c:v>42008</c:v>
                </c:pt>
                <c:pt idx="369">
                  <c:v>42009</c:v>
                </c:pt>
                <c:pt idx="370">
                  <c:v>42010</c:v>
                </c:pt>
                <c:pt idx="371">
                  <c:v>42011</c:v>
                </c:pt>
                <c:pt idx="372">
                  <c:v>42012</c:v>
                </c:pt>
                <c:pt idx="373">
                  <c:v>42013</c:v>
                </c:pt>
                <c:pt idx="374">
                  <c:v>42014</c:v>
                </c:pt>
                <c:pt idx="375">
                  <c:v>42015</c:v>
                </c:pt>
                <c:pt idx="376">
                  <c:v>42016</c:v>
                </c:pt>
                <c:pt idx="377">
                  <c:v>42017</c:v>
                </c:pt>
                <c:pt idx="378">
                  <c:v>42018</c:v>
                </c:pt>
                <c:pt idx="379">
                  <c:v>42019</c:v>
                </c:pt>
                <c:pt idx="380">
                  <c:v>42020</c:v>
                </c:pt>
                <c:pt idx="381">
                  <c:v>42021</c:v>
                </c:pt>
                <c:pt idx="382">
                  <c:v>42022</c:v>
                </c:pt>
                <c:pt idx="383">
                  <c:v>42023</c:v>
                </c:pt>
                <c:pt idx="384">
                  <c:v>42024</c:v>
                </c:pt>
                <c:pt idx="385">
                  <c:v>42025</c:v>
                </c:pt>
                <c:pt idx="386">
                  <c:v>42026</c:v>
                </c:pt>
                <c:pt idx="387">
                  <c:v>42027</c:v>
                </c:pt>
                <c:pt idx="388">
                  <c:v>42028</c:v>
                </c:pt>
                <c:pt idx="389">
                  <c:v>42029</c:v>
                </c:pt>
                <c:pt idx="390">
                  <c:v>42030</c:v>
                </c:pt>
                <c:pt idx="391">
                  <c:v>42031</c:v>
                </c:pt>
                <c:pt idx="392">
                  <c:v>42032</c:v>
                </c:pt>
                <c:pt idx="393">
                  <c:v>42033</c:v>
                </c:pt>
                <c:pt idx="394">
                  <c:v>42034</c:v>
                </c:pt>
                <c:pt idx="395">
                  <c:v>42035</c:v>
                </c:pt>
              </c:numCache>
            </c:numRef>
          </c:cat>
          <c:val>
            <c:numRef>
              <c:f>Basdata_rapportering!$Q$1409:$Q$1805</c:f>
              <c:numCache>
                <c:formatCode>0%</c:formatCode>
                <c:ptCount val="397"/>
                <c:pt idx="0">
                  <c:v>1.0483383685800605</c:v>
                </c:pt>
                <c:pt idx="1">
                  <c:v>1.0271903323262841</c:v>
                </c:pt>
                <c:pt idx="2">
                  <c:v>1.0650887573964498</c:v>
                </c:pt>
                <c:pt idx="3">
                  <c:v>1.1153846153846154</c:v>
                </c:pt>
                <c:pt idx="4">
                  <c:v>1.066465256797583</c:v>
                </c:pt>
                <c:pt idx="5">
                  <c:v>1.0936555891238671</c:v>
                </c:pt>
                <c:pt idx="6">
                  <c:v>1.1419939577039275</c:v>
                </c:pt>
                <c:pt idx="7">
                  <c:v>1.1420118343195267</c:v>
                </c:pt>
                <c:pt idx="8">
                  <c:v>1.1745562130177514</c:v>
                </c:pt>
                <c:pt idx="9">
                  <c:v>1.1568047337278107</c:v>
                </c:pt>
                <c:pt idx="10">
                  <c:v>1.1272189349112427</c:v>
                </c:pt>
                <c:pt idx="11">
                  <c:v>1.0453172205438066</c:v>
                </c:pt>
                <c:pt idx="12">
                  <c:v>1.1027190332326284</c:v>
                </c:pt>
                <c:pt idx="13">
                  <c:v>1.1242603550295858</c:v>
                </c:pt>
                <c:pt idx="14">
                  <c:v>1.1065088757396451</c:v>
                </c:pt>
                <c:pt idx="15">
                  <c:v>1.0680473372781065</c:v>
                </c:pt>
                <c:pt idx="16">
                  <c:v>1.0207100591715976</c:v>
                </c:pt>
                <c:pt idx="17">
                  <c:v>1.0532544378698225</c:v>
                </c:pt>
                <c:pt idx="18">
                  <c:v>1</c:v>
                </c:pt>
                <c:pt idx="19">
                  <c:v>1.012084592145015</c:v>
                </c:pt>
                <c:pt idx="20">
                  <c:v>1.0473372781065089</c:v>
                </c:pt>
                <c:pt idx="21">
                  <c:v>1.0473372781065089</c:v>
                </c:pt>
                <c:pt idx="22">
                  <c:v>1</c:v>
                </c:pt>
                <c:pt idx="23">
                  <c:v>0.98224852071005919</c:v>
                </c:pt>
                <c:pt idx="24">
                  <c:v>0.99704142011834318</c:v>
                </c:pt>
                <c:pt idx="25">
                  <c:v>0.93353474320241692</c:v>
                </c:pt>
                <c:pt idx="26">
                  <c:v>0.96153846153846156</c:v>
                </c:pt>
                <c:pt idx="27">
                  <c:v>1.0207100591715976</c:v>
                </c:pt>
                <c:pt idx="28">
                  <c:v>1.0118343195266273</c:v>
                </c:pt>
                <c:pt idx="29">
                  <c:v>1.044378698224852</c:v>
                </c:pt>
                <c:pt idx="30">
                  <c:v>0.99112426035502954</c:v>
                </c:pt>
                <c:pt idx="31">
                  <c:v>1.0088757396449703</c:v>
                </c:pt>
                <c:pt idx="32">
                  <c:v>0.9607250755287009</c:v>
                </c:pt>
                <c:pt idx="33">
                  <c:v>1.042296072507553</c:v>
                </c:pt>
                <c:pt idx="34">
                  <c:v>1.044378698224852</c:v>
                </c:pt>
                <c:pt idx="35">
                  <c:v>1.1369047619047619</c:v>
                </c:pt>
                <c:pt idx="36">
                  <c:v>1.1231231231231231</c:v>
                </c:pt>
                <c:pt idx="37">
                  <c:v>1.0873493975903614</c:v>
                </c:pt>
                <c:pt idx="38">
                  <c:v>1.0060606060606061</c:v>
                </c:pt>
                <c:pt idx="39">
                  <c:v>0.95652173913043481</c:v>
                </c:pt>
                <c:pt idx="40">
                  <c:v>1.0404984423676011</c:v>
                </c:pt>
                <c:pt idx="41">
                  <c:v>1.0984615384615384</c:v>
                </c:pt>
                <c:pt idx="42">
                  <c:v>1.1269349845201238</c:v>
                </c:pt>
                <c:pt idx="43">
                  <c:v>1.0917159763313609</c:v>
                </c:pt>
                <c:pt idx="44">
                  <c:v>1.1540880503144655</c:v>
                </c:pt>
                <c:pt idx="45">
                  <c:v>1.0597484276729561</c:v>
                </c:pt>
                <c:pt idx="46">
                  <c:v>0.98427672955974843</c:v>
                </c:pt>
                <c:pt idx="47">
                  <c:v>1.0092592592592593</c:v>
                </c:pt>
                <c:pt idx="48">
                  <c:v>1.0302114803625377</c:v>
                </c:pt>
                <c:pt idx="49">
                  <c:v>1.0909090909090908</c:v>
                </c:pt>
                <c:pt idx="50">
                  <c:v>1.0445103857566767</c:v>
                </c:pt>
                <c:pt idx="51">
                  <c:v>1.0385756676557865</c:v>
                </c:pt>
                <c:pt idx="52">
                  <c:v>1.0118694362017804</c:v>
                </c:pt>
                <c:pt idx="53">
                  <c:v>0.94528875379939215</c:v>
                </c:pt>
                <c:pt idx="54">
                  <c:v>0.9878419452887538</c:v>
                </c:pt>
                <c:pt idx="55">
                  <c:v>1.0505952380952381</c:v>
                </c:pt>
                <c:pt idx="56">
                  <c:v>1.0892857142857142</c:v>
                </c:pt>
                <c:pt idx="57">
                  <c:v>1.0565476190476191</c:v>
                </c:pt>
                <c:pt idx="58">
                  <c:v>1.0505952380952381</c:v>
                </c:pt>
                <c:pt idx="59">
                  <c:v>1.0211480362537764</c:v>
                </c:pt>
                <c:pt idx="60">
                  <c:v>0.95987654320987659</c:v>
                </c:pt>
                <c:pt idx="61">
                  <c:v>0.97222222222222221</c:v>
                </c:pt>
                <c:pt idx="62">
                  <c:v>1.0604229607250755</c:v>
                </c:pt>
                <c:pt idx="63">
                  <c:v>1.0906344410876132</c:v>
                </c:pt>
                <c:pt idx="64">
                  <c:v>1.1183431952662721</c:v>
                </c:pt>
                <c:pt idx="65">
                  <c:v>1.0650887573964498</c:v>
                </c:pt>
                <c:pt idx="66">
                  <c:v>1.0414201183431953</c:v>
                </c:pt>
                <c:pt idx="67">
                  <c:v>0.95166163141993954</c:v>
                </c:pt>
                <c:pt idx="68">
                  <c:v>0.94864048338368578</c:v>
                </c:pt>
                <c:pt idx="69">
                  <c:v>1.0680473372781065</c:v>
                </c:pt>
                <c:pt idx="70">
                  <c:v>1.0976331360946745</c:v>
                </c:pt>
                <c:pt idx="71">
                  <c:v>1.0650887573964498</c:v>
                </c:pt>
                <c:pt idx="72">
                  <c:v>1.0059171597633136</c:v>
                </c:pt>
                <c:pt idx="73">
                  <c:v>1</c:v>
                </c:pt>
                <c:pt idx="74">
                  <c:v>0.96978851963746227</c:v>
                </c:pt>
                <c:pt idx="75">
                  <c:v>0.98791540785498488</c:v>
                </c:pt>
                <c:pt idx="76">
                  <c:v>1.0207100591715976</c:v>
                </c:pt>
                <c:pt idx="77">
                  <c:v>1.0207100591715976</c:v>
                </c:pt>
                <c:pt idx="78">
                  <c:v>1.0266272189349113</c:v>
                </c:pt>
                <c:pt idx="79">
                  <c:v>1.0946745562130178</c:v>
                </c:pt>
                <c:pt idx="80">
                  <c:v>1.0266272189349113</c:v>
                </c:pt>
                <c:pt idx="81">
                  <c:v>0.99696969696969695</c:v>
                </c:pt>
                <c:pt idx="82">
                  <c:v>1.0696969696969696</c:v>
                </c:pt>
                <c:pt idx="83">
                  <c:v>1.0710059171597632</c:v>
                </c:pt>
                <c:pt idx="84">
                  <c:v>1.0650887573964498</c:v>
                </c:pt>
                <c:pt idx="85">
                  <c:v>1.0504451038575668</c:v>
                </c:pt>
                <c:pt idx="86">
                  <c:v>1.029673590504451</c:v>
                </c:pt>
                <c:pt idx="87">
                  <c:v>1.0385756676557865</c:v>
                </c:pt>
                <c:pt idx="88">
                  <c:v>0.97878787878787876</c:v>
                </c:pt>
                <c:pt idx="89">
                  <c:v>1.0303030303030303</c:v>
                </c:pt>
                <c:pt idx="90">
                  <c:v>1.0207715133531157</c:v>
                </c:pt>
                <c:pt idx="91">
                  <c:v>1.0237388724035608</c:v>
                </c:pt>
                <c:pt idx="92">
                  <c:v>1</c:v>
                </c:pt>
                <c:pt idx="93">
                  <c:v>0.98516320474777452</c:v>
                </c:pt>
                <c:pt idx="94">
                  <c:v>1.0059347181008902</c:v>
                </c:pt>
                <c:pt idx="95">
                  <c:v>1.0090634441087614</c:v>
                </c:pt>
                <c:pt idx="96">
                  <c:v>1.0634441087613293</c:v>
                </c:pt>
                <c:pt idx="97">
                  <c:v>1.0680473372781065</c:v>
                </c:pt>
                <c:pt idx="98">
                  <c:v>1.1213017751479291</c:v>
                </c:pt>
                <c:pt idx="99">
                  <c:v>1.0976331360946745</c:v>
                </c:pt>
                <c:pt idx="100">
                  <c:v>1.0384615384615385</c:v>
                </c:pt>
                <c:pt idx="101">
                  <c:v>1.0118343195266273</c:v>
                </c:pt>
                <c:pt idx="102">
                  <c:v>0.9546827794561934</c:v>
                </c:pt>
                <c:pt idx="103">
                  <c:v>0.98489425981873113</c:v>
                </c:pt>
                <c:pt idx="104">
                  <c:v>1.0325443786982249</c:v>
                </c:pt>
                <c:pt idx="105">
                  <c:v>1.0473372781065089</c:v>
                </c:pt>
                <c:pt idx="106">
                  <c:v>1.0177514792899409</c:v>
                </c:pt>
                <c:pt idx="107">
                  <c:v>0.98520710059171601</c:v>
                </c:pt>
                <c:pt idx="108">
                  <c:v>0.86094674556213013</c:v>
                </c:pt>
                <c:pt idx="109">
                  <c:v>0.9154078549848943</c:v>
                </c:pt>
                <c:pt idx="110">
                  <c:v>0.97583081570996977</c:v>
                </c:pt>
                <c:pt idx="111">
                  <c:v>1.0266272189349113</c:v>
                </c:pt>
                <c:pt idx="112">
                  <c:v>1.0769230769230769</c:v>
                </c:pt>
                <c:pt idx="113">
                  <c:v>1.0946745562130178</c:v>
                </c:pt>
                <c:pt idx="114">
                  <c:v>1.0414201183431953</c:v>
                </c:pt>
                <c:pt idx="115">
                  <c:v>1.0325443786982249</c:v>
                </c:pt>
                <c:pt idx="116">
                  <c:v>0.99697885196374625</c:v>
                </c:pt>
                <c:pt idx="117">
                  <c:v>1.042296072507553</c:v>
                </c:pt>
                <c:pt idx="118">
                  <c:v>1.1005917159763314</c:v>
                </c:pt>
                <c:pt idx="119">
                  <c:v>1.1420118343195267</c:v>
                </c:pt>
                <c:pt idx="120">
                  <c:v>1.0887573964497042</c:v>
                </c:pt>
                <c:pt idx="121">
                  <c:v>0.98224852071005919</c:v>
                </c:pt>
                <c:pt idx="122">
                  <c:v>1.014792899408284</c:v>
                </c:pt>
                <c:pt idx="123">
                  <c:v>0.95770392749244715</c:v>
                </c:pt>
                <c:pt idx="124">
                  <c:v>0.96676737160120851</c:v>
                </c:pt>
                <c:pt idx="125">
                  <c:v>1.0325443786982249</c:v>
                </c:pt>
                <c:pt idx="126">
                  <c:v>1.1035502958579881</c:v>
                </c:pt>
                <c:pt idx="127">
                  <c:v>1.0621301775147929</c:v>
                </c:pt>
                <c:pt idx="128">
                  <c:v>1.0710059171597632</c:v>
                </c:pt>
                <c:pt idx="129">
                  <c:v>1.0532544378698225</c:v>
                </c:pt>
                <c:pt idx="130">
                  <c:v>0.97583081570996977</c:v>
                </c:pt>
                <c:pt idx="131">
                  <c:v>1.042296072507553</c:v>
                </c:pt>
                <c:pt idx="132">
                  <c:v>1.0946745562130178</c:v>
                </c:pt>
                <c:pt idx="133">
                  <c:v>1.1331360946745561</c:v>
                </c:pt>
                <c:pt idx="134">
                  <c:v>1.0591715976331362</c:v>
                </c:pt>
                <c:pt idx="135">
                  <c:v>1.0059171597633136</c:v>
                </c:pt>
                <c:pt idx="136">
                  <c:v>0.96449704142011838</c:v>
                </c:pt>
                <c:pt idx="137">
                  <c:v>0.9607250755287009</c:v>
                </c:pt>
                <c:pt idx="138">
                  <c:v>0.99697885196374625</c:v>
                </c:pt>
                <c:pt idx="139">
                  <c:v>1.0502958579881656</c:v>
                </c:pt>
                <c:pt idx="140">
                  <c:v>1.0857988165680474</c:v>
                </c:pt>
                <c:pt idx="141">
                  <c:v>1.044378698224852</c:v>
                </c:pt>
                <c:pt idx="142">
                  <c:v>0.99704142011834318</c:v>
                </c:pt>
                <c:pt idx="143">
                  <c:v>0.94378698224852076</c:v>
                </c:pt>
                <c:pt idx="144">
                  <c:v>0.89728096676737157</c:v>
                </c:pt>
                <c:pt idx="145">
                  <c:v>0.94561933534743203</c:v>
                </c:pt>
                <c:pt idx="146">
                  <c:v>0.97928994082840237</c:v>
                </c:pt>
                <c:pt idx="147">
                  <c:v>0.97928994082840237</c:v>
                </c:pt>
                <c:pt idx="148">
                  <c:v>0.94970414201183428</c:v>
                </c:pt>
                <c:pt idx="149">
                  <c:v>0.90236686390532539</c:v>
                </c:pt>
                <c:pt idx="150">
                  <c:v>0.89053254437869822</c:v>
                </c:pt>
                <c:pt idx="151">
                  <c:v>0.83532934131736525</c:v>
                </c:pt>
                <c:pt idx="152">
                  <c:v>0.8772455089820359</c:v>
                </c:pt>
                <c:pt idx="153">
                  <c:v>0.92375366568914952</c:v>
                </c:pt>
                <c:pt idx="154">
                  <c:v>0.91202346041055715</c:v>
                </c:pt>
                <c:pt idx="155">
                  <c:v>0.9296187683284457</c:v>
                </c:pt>
                <c:pt idx="156">
                  <c:v>0.92082111436950143</c:v>
                </c:pt>
                <c:pt idx="157">
                  <c:v>0.89589905362776023</c:v>
                </c:pt>
                <c:pt idx="158">
                  <c:v>0.89677419354838706</c:v>
                </c:pt>
                <c:pt idx="159">
                  <c:v>0.90322580645161288</c:v>
                </c:pt>
                <c:pt idx="160">
                  <c:v>0.95899053627760256</c:v>
                </c:pt>
                <c:pt idx="161">
                  <c:v>1.0126182965299684</c:v>
                </c:pt>
                <c:pt idx="162">
                  <c:v>1.0189274447949528</c:v>
                </c:pt>
                <c:pt idx="163">
                  <c:v>0.98107255520504733</c:v>
                </c:pt>
                <c:pt idx="164">
                  <c:v>0.90851735015772872</c:v>
                </c:pt>
                <c:pt idx="165">
                  <c:v>0.88118811881188119</c:v>
                </c:pt>
                <c:pt idx="166">
                  <c:v>0.9273927392739274</c:v>
                </c:pt>
                <c:pt idx="167">
                  <c:v>0.99339933993399343</c:v>
                </c:pt>
                <c:pt idx="168">
                  <c:v>0.98349834983498352</c:v>
                </c:pt>
                <c:pt idx="169">
                  <c:v>0.99339933993399343</c:v>
                </c:pt>
                <c:pt idx="170">
                  <c:v>0.89198606271777003</c:v>
                </c:pt>
                <c:pt idx="171">
                  <c:v>0.78745644599303133</c:v>
                </c:pt>
                <c:pt idx="172">
                  <c:v>0.83275261324041816</c:v>
                </c:pt>
                <c:pt idx="173">
                  <c:v>0.85365853658536583</c:v>
                </c:pt>
                <c:pt idx="174">
                  <c:v>1</c:v>
                </c:pt>
                <c:pt idx="175">
                  <c:v>1.096774193548387</c:v>
                </c:pt>
                <c:pt idx="176">
                  <c:v>1.053763440860215</c:v>
                </c:pt>
                <c:pt idx="177">
                  <c:v>1.0609318996415771</c:v>
                </c:pt>
                <c:pt idx="178">
                  <c:v>1.0250896057347669</c:v>
                </c:pt>
                <c:pt idx="179">
                  <c:v>1.053763440860215</c:v>
                </c:pt>
                <c:pt idx="180">
                  <c:v>1.118279569892473</c:v>
                </c:pt>
                <c:pt idx="181">
                  <c:v>1.1720430107526882</c:v>
                </c:pt>
                <c:pt idx="182">
                  <c:v>1.1935483870967742</c:v>
                </c:pt>
                <c:pt idx="183">
                  <c:v>1.1577060931899641</c:v>
                </c:pt>
                <c:pt idx="184">
                  <c:v>1.1469534050179211</c:v>
                </c:pt>
                <c:pt idx="185">
                  <c:v>1.0681003584229392</c:v>
                </c:pt>
                <c:pt idx="186">
                  <c:v>1.014760147601476</c:v>
                </c:pt>
                <c:pt idx="187">
                  <c:v>1.0738007380073802</c:v>
                </c:pt>
                <c:pt idx="188">
                  <c:v>1.1143911439114391</c:v>
                </c:pt>
                <c:pt idx="189">
                  <c:v>1.088560885608856</c:v>
                </c:pt>
                <c:pt idx="190">
                  <c:v>1.084870848708487</c:v>
                </c:pt>
                <c:pt idx="191">
                  <c:v>1.1439114391143912</c:v>
                </c:pt>
                <c:pt idx="192">
                  <c:v>1.1070110701107012</c:v>
                </c:pt>
                <c:pt idx="193">
                  <c:v>0.99630996309963105</c:v>
                </c:pt>
                <c:pt idx="194">
                  <c:v>1.0442804428044281</c:v>
                </c:pt>
                <c:pt idx="195">
                  <c:v>1.121771217712177</c:v>
                </c:pt>
                <c:pt idx="196">
                  <c:v>1.0996309963099631</c:v>
                </c:pt>
                <c:pt idx="197">
                  <c:v>1.003690036900369</c:v>
                </c:pt>
                <c:pt idx="198">
                  <c:v>1.003690036900369</c:v>
                </c:pt>
                <c:pt idx="199">
                  <c:v>1.003690036900369</c:v>
                </c:pt>
                <c:pt idx="200">
                  <c:v>0.94833948339483398</c:v>
                </c:pt>
                <c:pt idx="201">
                  <c:v>0.97047970479704793</c:v>
                </c:pt>
                <c:pt idx="202">
                  <c:v>1.0479704797047971</c:v>
                </c:pt>
                <c:pt idx="203">
                  <c:v>1.0922509225092252</c:v>
                </c:pt>
                <c:pt idx="204">
                  <c:v>1.070110701107011</c:v>
                </c:pt>
                <c:pt idx="205">
                  <c:v>1.0590405904059041</c:v>
                </c:pt>
                <c:pt idx="206">
                  <c:v>1.0258302583025831</c:v>
                </c:pt>
                <c:pt idx="207">
                  <c:v>1.0221402214022139</c:v>
                </c:pt>
                <c:pt idx="208">
                  <c:v>1.0442804428044281</c:v>
                </c:pt>
                <c:pt idx="209">
                  <c:v>1.1549815498154981</c:v>
                </c:pt>
                <c:pt idx="210">
                  <c:v>1.1771217712177122</c:v>
                </c:pt>
                <c:pt idx="211">
                  <c:v>1.1623616236162362</c:v>
                </c:pt>
                <c:pt idx="212">
                  <c:v>1.0922509225092252</c:v>
                </c:pt>
                <c:pt idx="213">
                  <c:v>1.0959409594095941</c:v>
                </c:pt>
                <c:pt idx="214">
                  <c:v>1.0073800738007379</c:v>
                </c:pt>
                <c:pt idx="215">
                  <c:v>1.0479704797047971</c:v>
                </c:pt>
                <c:pt idx="216">
                  <c:v>1.0996309963099631</c:v>
                </c:pt>
                <c:pt idx="217">
                  <c:v>1.0922509225092252</c:v>
                </c:pt>
                <c:pt idx="218">
                  <c:v>1.0442804428044281</c:v>
                </c:pt>
                <c:pt idx="219">
                  <c:v>1.014760147601476</c:v>
                </c:pt>
                <c:pt idx="220">
                  <c:v>0.96309963099630991</c:v>
                </c:pt>
                <c:pt idx="221">
                  <c:v>0.88929889298892983</c:v>
                </c:pt>
                <c:pt idx="222">
                  <c:v>0.99630996309963105</c:v>
                </c:pt>
                <c:pt idx="223">
                  <c:v>1.0627306273062731</c:v>
                </c:pt>
                <c:pt idx="224">
                  <c:v>1.103321033210332</c:v>
                </c:pt>
                <c:pt idx="225">
                  <c:v>1.055350553505535</c:v>
                </c:pt>
                <c:pt idx="226">
                  <c:v>0.98154981549815501</c:v>
                </c:pt>
                <c:pt idx="227">
                  <c:v>1</c:v>
                </c:pt>
                <c:pt idx="228">
                  <c:v>0.91512915129151295</c:v>
                </c:pt>
                <c:pt idx="229">
                  <c:v>0.94095940959409596</c:v>
                </c:pt>
                <c:pt idx="230">
                  <c:v>0.99288256227758009</c:v>
                </c:pt>
                <c:pt idx="231">
                  <c:v>0.97909407665505221</c:v>
                </c:pt>
                <c:pt idx="232">
                  <c:v>1.0176678445229681</c:v>
                </c:pt>
                <c:pt idx="233">
                  <c:v>1.0250896057347669</c:v>
                </c:pt>
                <c:pt idx="234">
                  <c:v>1.0358422939068099</c:v>
                </c:pt>
                <c:pt idx="235">
                  <c:v>0.92473118279569888</c:v>
                </c:pt>
                <c:pt idx="236">
                  <c:v>0.95340501792114696</c:v>
                </c:pt>
                <c:pt idx="237">
                  <c:v>0.95681063122923593</c:v>
                </c:pt>
                <c:pt idx="238">
                  <c:v>0.98671096345514953</c:v>
                </c:pt>
                <c:pt idx="239">
                  <c:v>1.0033222591362125</c:v>
                </c:pt>
                <c:pt idx="240">
                  <c:v>1.0166112956810631</c:v>
                </c:pt>
                <c:pt idx="241">
                  <c:v>1.0631229235880399</c:v>
                </c:pt>
                <c:pt idx="242">
                  <c:v>0.98338870431893688</c:v>
                </c:pt>
                <c:pt idx="243">
                  <c:v>1.0465116279069768</c:v>
                </c:pt>
                <c:pt idx="244">
                  <c:v>1.0184615384615385</c:v>
                </c:pt>
                <c:pt idx="245">
                  <c:v>1.1138461538461539</c:v>
                </c:pt>
                <c:pt idx="246">
                  <c:v>1.0337423312883436</c:v>
                </c:pt>
                <c:pt idx="247">
                  <c:v>1.0030674846625767</c:v>
                </c:pt>
                <c:pt idx="248">
                  <c:v>1.0214723926380369</c:v>
                </c:pt>
                <c:pt idx="249">
                  <c:v>0.97239263803680986</c:v>
                </c:pt>
                <c:pt idx="250">
                  <c:v>1.01840490797546</c:v>
                </c:pt>
                <c:pt idx="251">
                  <c:v>1.0521472392638036</c:v>
                </c:pt>
                <c:pt idx="252">
                  <c:v>1.1073619631901841</c:v>
                </c:pt>
                <c:pt idx="253">
                  <c:v>1.0705521472392638</c:v>
                </c:pt>
                <c:pt idx="254">
                  <c:v>1.0214723926380369</c:v>
                </c:pt>
                <c:pt idx="255">
                  <c:v>0.97239263803680986</c:v>
                </c:pt>
                <c:pt idx="256">
                  <c:v>0.89570552147239269</c:v>
                </c:pt>
                <c:pt idx="257">
                  <c:v>0.88036809815950923</c:v>
                </c:pt>
                <c:pt idx="258">
                  <c:v>0.92331288343558282</c:v>
                </c:pt>
                <c:pt idx="259">
                  <c:v>0.97546012269938653</c:v>
                </c:pt>
                <c:pt idx="260">
                  <c:v>1.0245398773006136</c:v>
                </c:pt>
                <c:pt idx="261">
                  <c:v>0.93251533742331283</c:v>
                </c:pt>
                <c:pt idx="262">
                  <c:v>0.94785276073619629</c:v>
                </c:pt>
                <c:pt idx="263">
                  <c:v>0.89877300613496935</c:v>
                </c:pt>
                <c:pt idx="264">
                  <c:v>0.92024539877300615</c:v>
                </c:pt>
                <c:pt idx="265">
                  <c:v>0.96625766871165641</c:v>
                </c:pt>
                <c:pt idx="266">
                  <c:v>0.96625766871165641</c:v>
                </c:pt>
                <c:pt idx="267">
                  <c:v>0.96319018404907975</c:v>
                </c:pt>
                <c:pt idx="268">
                  <c:v>1.00920245398773</c:v>
                </c:pt>
                <c:pt idx="269">
                  <c:v>0.98773006134969321</c:v>
                </c:pt>
                <c:pt idx="270">
                  <c:v>0.95092024539877296</c:v>
                </c:pt>
                <c:pt idx="271">
                  <c:v>0.98159509202453987</c:v>
                </c:pt>
                <c:pt idx="272">
                  <c:v>1.0368098159509203</c:v>
                </c:pt>
                <c:pt idx="273">
                  <c:v>1.0490797546012269</c:v>
                </c:pt>
                <c:pt idx="274">
                  <c:v>1.0245398773006136</c:v>
                </c:pt>
                <c:pt idx="275">
                  <c:v>1.0153374233128833</c:v>
                </c:pt>
                <c:pt idx="276">
                  <c:v>1.0153374233128833</c:v>
                </c:pt>
                <c:pt idx="277">
                  <c:v>0.96625766871165641</c:v>
                </c:pt>
                <c:pt idx="278">
                  <c:v>0.99079754601226999</c:v>
                </c:pt>
                <c:pt idx="279">
                  <c:v>1.0337423312883436</c:v>
                </c:pt>
                <c:pt idx="280">
                  <c:v>1.0276073619631902</c:v>
                </c:pt>
                <c:pt idx="281">
                  <c:v>0.99693251533742333</c:v>
                </c:pt>
                <c:pt idx="282">
                  <c:v>0.96625766871165641</c:v>
                </c:pt>
                <c:pt idx="283">
                  <c:v>0.99693251533742333</c:v>
                </c:pt>
                <c:pt idx="284">
                  <c:v>0.91104294478527603</c:v>
                </c:pt>
                <c:pt idx="285">
                  <c:v>0.93558282208588961</c:v>
                </c:pt>
                <c:pt idx="286">
                  <c:v>0.96625766871165641</c:v>
                </c:pt>
                <c:pt idx="287">
                  <c:v>1.0337423312883436</c:v>
                </c:pt>
                <c:pt idx="288">
                  <c:v>0.93865030674846628</c:v>
                </c:pt>
                <c:pt idx="289">
                  <c:v>0.93597560975609762</c:v>
                </c:pt>
                <c:pt idx="290">
                  <c:v>0.92073170731707321</c:v>
                </c:pt>
                <c:pt idx="291">
                  <c:v>0.86890243902439024</c:v>
                </c:pt>
                <c:pt idx="292">
                  <c:v>0.95731707317073167</c:v>
                </c:pt>
                <c:pt idx="293">
                  <c:v>1.0304878048780488</c:v>
                </c:pt>
                <c:pt idx="294">
                  <c:v>1.0853658536585367</c:v>
                </c:pt>
                <c:pt idx="295">
                  <c:v>1.0335365853658536</c:v>
                </c:pt>
                <c:pt idx="296">
                  <c:v>1.024390243902439</c:v>
                </c:pt>
                <c:pt idx="297">
                  <c:v>0.99085365853658536</c:v>
                </c:pt>
                <c:pt idx="298">
                  <c:v>0.95121951219512191</c:v>
                </c:pt>
                <c:pt idx="299">
                  <c:v>0.95121951219512191</c:v>
                </c:pt>
                <c:pt idx="300">
                  <c:v>1.0121951219512195</c:v>
                </c:pt>
                <c:pt idx="301">
                  <c:v>1.0548780487804879</c:v>
                </c:pt>
                <c:pt idx="302">
                  <c:v>1.0304878048780488</c:v>
                </c:pt>
                <c:pt idx="303">
                  <c:v>0.99390243902439024</c:v>
                </c:pt>
                <c:pt idx="304">
                  <c:v>0.96036585365853655</c:v>
                </c:pt>
                <c:pt idx="305">
                  <c:v>0.91463414634146345</c:v>
                </c:pt>
                <c:pt idx="306">
                  <c:v>0.95731707317073167</c:v>
                </c:pt>
                <c:pt idx="307">
                  <c:v>1.0548780487804879</c:v>
                </c:pt>
                <c:pt idx="308">
                  <c:v>1.0213414634146341</c:v>
                </c:pt>
                <c:pt idx="309">
                  <c:v>1.0274390243902438</c:v>
                </c:pt>
                <c:pt idx="310">
                  <c:v>1.0457317073170731</c:v>
                </c:pt>
                <c:pt idx="311">
                  <c:v>1.0030487804878048</c:v>
                </c:pt>
                <c:pt idx="312">
                  <c:v>0.92682926829268297</c:v>
                </c:pt>
                <c:pt idx="313">
                  <c:v>0.95731707317073167</c:v>
                </c:pt>
                <c:pt idx="314">
                  <c:v>1.0182926829268293</c:v>
                </c:pt>
                <c:pt idx="315">
                  <c:v>1.0152439024390243</c:v>
                </c:pt>
                <c:pt idx="316">
                  <c:v>1.0640243902439024</c:v>
                </c:pt>
                <c:pt idx="317">
                  <c:v>1.0152439024390243</c:v>
                </c:pt>
                <c:pt idx="318">
                  <c:v>1.0579268292682926</c:v>
                </c:pt>
                <c:pt idx="319">
                  <c:v>0.98734177215189878</c:v>
                </c:pt>
                <c:pt idx="320">
                  <c:v>0.990506329113924</c:v>
                </c:pt>
                <c:pt idx="321">
                  <c:v>1.0030487804878048</c:v>
                </c:pt>
                <c:pt idx="322">
                  <c:v>0.97256097560975607</c:v>
                </c:pt>
                <c:pt idx="323">
                  <c:v>0.9847560975609756</c:v>
                </c:pt>
                <c:pt idx="324">
                  <c:v>0.92987804878048785</c:v>
                </c:pt>
                <c:pt idx="325">
                  <c:v>0.95731707317073167</c:v>
                </c:pt>
                <c:pt idx="326">
                  <c:v>0.879746835443038</c:v>
                </c:pt>
                <c:pt idx="327">
                  <c:v>0.92088607594936711</c:v>
                </c:pt>
                <c:pt idx="328">
                  <c:v>1.0030487804878048</c:v>
                </c:pt>
                <c:pt idx="329">
                  <c:v>1.0426829268292683</c:v>
                </c:pt>
                <c:pt idx="330">
                  <c:v>0.99695121951219512</c:v>
                </c:pt>
                <c:pt idx="331">
                  <c:v>0.99085365853658536</c:v>
                </c:pt>
                <c:pt idx="332">
                  <c:v>1.0335365853658536</c:v>
                </c:pt>
                <c:pt idx="333">
                  <c:v>0.96202531645569622</c:v>
                </c:pt>
                <c:pt idx="334">
                  <c:v>1.0063291139240507</c:v>
                </c:pt>
                <c:pt idx="335">
                  <c:v>1.0609756097560976</c:v>
                </c:pt>
                <c:pt idx="336">
                  <c:v>1.1554878048780488</c:v>
                </c:pt>
                <c:pt idx="337">
                  <c:v>1.0853658536585367</c:v>
                </c:pt>
                <c:pt idx="338">
                  <c:v>1.0731707317073171</c:v>
                </c:pt>
                <c:pt idx="339">
                  <c:v>1.0527950310559007</c:v>
                </c:pt>
                <c:pt idx="340">
                  <c:v>1.0709677419354839</c:v>
                </c:pt>
                <c:pt idx="341">
                  <c:v>1.0612903225806452</c:v>
                </c:pt>
                <c:pt idx="342">
                  <c:v>1.1273291925465838</c:v>
                </c:pt>
                <c:pt idx="343">
                  <c:v>1.1459627329192548</c:v>
                </c:pt>
                <c:pt idx="344">
                  <c:v>1.0838509316770186</c:v>
                </c:pt>
                <c:pt idx="345">
                  <c:v>1.0838509316770186</c:v>
                </c:pt>
                <c:pt idx="346">
                  <c:v>1.0838509316770186</c:v>
                </c:pt>
                <c:pt idx="347">
                  <c:v>0.9419354838709677</c:v>
                </c:pt>
                <c:pt idx="348">
                  <c:v>1.0258064516129033</c:v>
                </c:pt>
                <c:pt idx="349">
                  <c:v>1.1180124223602483</c:v>
                </c:pt>
                <c:pt idx="350">
                  <c:v>1.18944099378882</c:v>
                </c:pt>
                <c:pt idx="351">
                  <c:v>1.1490683229813665</c:v>
                </c:pt>
                <c:pt idx="352">
                  <c:v>1.0993788819875776</c:v>
                </c:pt>
                <c:pt idx="353">
                  <c:v>1.08125</c:v>
                </c:pt>
                <c:pt idx="354">
                  <c:v>1.0093749999999999</c:v>
                </c:pt>
                <c:pt idx="355">
                  <c:v>1.0531250000000001</c:v>
                </c:pt>
                <c:pt idx="356">
                  <c:v>1.0820189274447949</c:v>
                </c:pt>
                <c:pt idx="357">
                  <c:v>1.0666666666666667</c:v>
                </c:pt>
                <c:pt idx="358">
                  <c:v>0.88118811881188119</c:v>
                </c:pt>
                <c:pt idx="359">
                  <c:v>0.87128712871287128</c:v>
                </c:pt>
                <c:pt idx="360">
                  <c:v>0.91428571428571426</c:v>
                </c:pt>
                <c:pt idx="361">
                  <c:v>0.99047619047619051</c:v>
                </c:pt>
                <c:pt idx="362">
                  <c:v>0.99365079365079367</c:v>
                </c:pt>
                <c:pt idx="363">
                  <c:v>1.0283911671924291</c:v>
                </c:pt>
                <c:pt idx="364">
                  <c:v>1.085173501577287</c:v>
                </c:pt>
                <c:pt idx="365">
                  <c:v>0.99684542586750791</c:v>
                </c:pt>
                <c:pt idx="366">
                  <c:v>0.93059936908517349</c:v>
                </c:pt>
                <c:pt idx="367">
                  <c:v>1.0378548895899053</c:v>
                </c:pt>
                <c:pt idx="368">
                  <c:v>0.97791798107255523</c:v>
                </c:pt>
                <c:pt idx="369">
                  <c:v>1.025236593059937</c:v>
                </c:pt>
                <c:pt idx="370">
                  <c:v>1.0652173913043479</c:v>
                </c:pt>
                <c:pt idx="371">
                  <c:v>1.1242236024844721</c:v>
                </c:pt>
                <c:pt idx="372">
                  <c:v>1.1428571428571428</c:v>
                </c:pt>
                <c:pt idx="373">
                  <c:v>1.1180124223602483</c:v>
                </c:pt>
                <c:pt idx="374">
                  <c:v>1.0838509316770186</c:v>
                </c:pt>
                <c:pt idx="375">
                  <c:v>1.0474683544303798</c:v>
                </c:pt>
                <c:pt idx="376">
                  <c:v>1.0632911392405062</c:v>
                </c:pt>
                <c:pt idx="377">
                  <c:v>1.1118012422360248</c:v>
                </c:pt>
                <c:pt idx="378">
                  <c:v>1.1149068322981366</c:v>
                </c:pt>
                <c:pt idx="379">
                  <c:v>1.1459627329192548</c:v>
                </c:pt>
                <c:pt idx="380">
                  <c:v>1.1149068322981366</c:v>
                </c:pt>
                <c:pt idx="381">
                  <c:v>1.0621118012422359</c:v>
                </c:pt>
                <c:pt idx="382">
                  <c:v>1.018987341772152</c:v>
                </c:pt>
                <c:pt idx="383">
                  <c:v>1</c:v>
                </c:pt>
                <c:pt idx="384">
                  <c:v>1.0745341614906831</c:v>
                </c:pt>
                <c:pt idx="385">
                  <c:v>1.0217391304347827</c:v>
                </c:pt>
                <c:pt idx="386">
                  <c:v>1.0031055900621118</c:v>
                </c:pt>
                <c:pt idx="387">
                  <c:v>0.96273291925465843</c:v>
                </c:pt>
                <c:pt idx="388">
                  <c:v>0.98757763975155277</c:v>
                </c:pt>
                <c:pt idx="389">
                  <c:v>0.95886075949367089</c:v>
                </c:pt>
                <c:pt idx="390">
                  <c:v>1</c:v>
                </c:pt>
                <c:pt idx="391">
                  <c:v>1.0093167701863355</c:v>
                </c:pt>
                <c:pt idx="392">
                  <c:v>1.0429447852760736</c:v>
                </c:pt>
                <c:pt idx="393">
                  <c:v>1.0766871165644172</c:v>
                </c:pt>
                <c:pt idx="394">
                  <c:v>1.0950920245398772</c:v>
                </c:pt>
                <c:pt idx="395">
                  <c:v>1.147239263803681</c:v>
                </c:pt>
                <c:pt idx="396">
                  <c:v>1.059375</c:v>
                </c:pt>
              </c:numCache>
            </c:numRef>
          </c:val>
          <c:smooth val="0"/>
        </c:ser>
        <c:ser>
          <c:idx val="1"/>
          <c:order val="1"/>
          <c:tx>
            <c:v>Måltal 90% beläggning</c:v>
          </c:tx>
          <c:spPr>
            <a:ln w="22225" cap="rnd">
              <a:solidFill>
                <a:schemeClr val="accent2"/>
              </a:solidFill>
              <a:round/>
            </a:ln>
            <a:effectLst/>
          </c:spPr>
          <c:marker>
            <c:symbol val="none"/>
          </c:marker>
          <c:cat>
            <c:numRef>
              <c:f>Basdata_rapportering!$A$1409:$A$1804</c:f>
              <c:numCache>
                <c:formatCode>m/d/yyyy</c:formatCode>
                <c:ptCount val="396"/>
                <c:pt idx="0">
                  <c:v>41640</c:v>
                </c:pt>
                <c:pt idx="1">
                  <c:v>41641</c:v>
                </c:pt>
                <c:pt idx="2">
                  <c:v>41642</c:v>
                </c:pt>
                <c:pt idx="3">
                  <c:v>41643</c:v>
                </c:pt>
                <c:pt idx="4">
                  <c:v>41644</c:v>
                </c:pt>
                <c:pt idx="5">
                  <c:v>41645</c:v>
                </c:pt>
                <c:pt idx="6">
                  <c:v>41646</c:v>
                </c:pt>
                <c:pt idx="7">
                  <c:v>41647</c:v>
                </c:pt>
                <c:pt idx="8">
                  <c:v>41648</c:v>
                </c:pt>
                <c:pt idx="9">
                  <c:v>41649</c:v>
                </c:pt>
                <c:pt idx="10">
                  <c:v>41650</c:v>
                </c:pt>
                <c:pt idx="11">
                  <c:v>41651</c:v>
                </c:pt>
                <c:pt idx="12">
                  <c:v>41652</c:v>
                </c:pt>
                <c:pt idx="13">
                  <c:v>41653</c:v>
                </c:pt>
                <c:pt idx="14">
                  <c:v>41654</c:v>
                </c:pt>
                <c:pt idx="15">
                  <c:v>41655</c:v>
                </c:pt>
                <c:pt idx="16">
                  <c:v>41656</c:v>
                </c:pt>
                <c:pt idx="17">
                  <c:v>41657</c:v>
                </c:pt>
                <c:pt idx="18">
                  <c:v>41658</c:v>
                </c:pt>
                <c:pt idx="19">
                  <c:v>41659</c:v>
                </c:pt>
                <c:pt idx="20">
                  <c:v>41660</c:v>
                </c:pt>
                <c:pt idx="21">
                  <c:v>41661</c:v>
                </c:pt>
                <c:pt idx="22">
                  <c:v>41662</c:v>
                </c:pt>
                <c:pt idx="23">
                  <c:v>41663</c:v>
                </c:pt>
                <c:pt idx="24">
                  <c:v>41664</c:v>
                </c:pt>
                <c:pt idx="25">
                  <c:v>41665</c:v>
                </c:pt>
                <c:pt idx="26">
                  <c:v>41666</c:v>
                </c:pt>
                <c:pt idx="27">
                  <c:v>41667</c:v>
                </c:pt>
                <c:pt idx="28">
                  <c:v>41668</c:v>
                </c:pt>
                <c:pt idx="29">
                  <c:v>41669</c:v>
                </c:pt>
                <c:pt idx="30">
                  <c:v>41670</c:v>
                </c:pt>
                <c:pt idx="31">
                  <c:v>41671</c:v>
                </c:pt>
                <c:pt idx="32">
                  <c:v>41672</c:v>
                </c:pt>
                <c:pt idx="33">
                  <c:v>41673</c:v>
                </c:pt>
                <c:pt idx="34">
                  <c:v>41674</c:v>
                </c:pt>
                <c:pt idx="35">
                  <c:v>41675</c:v>
                </c:pt>
                <c:pt idx="36">
                  <c:v>41676</c:v>
                </c:pt>
                <c:pt idx="37">
                  <c:v>41677</c:v>
                </c:pt>
                <c:pt idx="38">
                  <c:v>41678</c:v>
                </c:pt>
                <c:pt idx="39">
                  <c:v>41679</c:v>
                </c:pt>
                <c:pt idx="40">
                  <c:v>41680</c:v>
                </c:pt>
                <c:pt idx="41">
                  <c:v>41681</c:v>
                </c:pt>
                <c:pt idx="42">
                  <c:v>41682</c:v>
                </c:pt>
                <c:pt idx="43">
                  <c:v>41683</c:v>
                </c:pt>
                <c:pt idx="44">
                  <c:v>41684</c:v>
                </c:pt>
                <c:pt idx="45">
                  <c:v>41685</c:v>
                </c:pt>
                <c:pt idx="46">
                  <c:v>41686</c:v>
                </c:pt>
                <c:pt idx="47">
                  <c:v>41687</c:v>
                </c:pt>
                <c:pt idx="48">
                  <c:v>41688</c:v>
                </c:pt>
                <c:pt idx="49">
                  <c:v>41689</c:v>
                </c:pt>
                <c:pt idx="50">
                  <c:v>41690</c:v>
                </c:pt>
                <c:pt idx="51">
                  <c:v>41691</c:v>
                </c:pt>
                <c:pt idx="52">
                  <c:v>41692</c:v>
                </c:pt>
                <c:pt idx="53">
                  <c:v>41693</c:v>
                </c:pt>
                <c:pt idx="54">
                  <c:v>41694</c:v>
                </c:pt>
                <c:pt idx="55">
                  <c:v>41695</c:v>
                </c:pt>
                <c:pt idx="56">
                  <c:v>41696</c:v>
                </c:pt>
                <c:pt idx="57">
                  <c:v>41697</c:v>
                </c:pt>
                <c:pt idx="58">
                  <c:v>41698</c:v>
                </c:pt>
                <c:pt idx="59">
                  <c:v>41699</c:v>
                </c:pt>
                <c:pt idx="60">
                  <c:v>41700</c:v>
                </c:pt>
                <c:pt idx="61">
                  <c:v>41701</c:v>
                </c:pt>
                <c:pt idx="62">
                  <c:v>41702</c:v>
                </c:pt>
                <c:pt idx="63">
                  <c:v>41703</c:v>
                </c:pt>
                <c:pt idx="64">
                  <c:v>41704</c:v>
                </c:pt>
                <c:pt idx="65">
                  <c:v>41705</c:v>
                </c:pt>
                <c:pt idx="66">
                  <c:v>41706</c:v>
                </c:pt>
                <c:pt idx="67">
                  <c:v>41707</c:v>
                </c:pt>
                <c:pt idx="68">
                  <c:v>41708</c:v>
                </c:pt>
                <c:pt idx="69">
                  <c:v>41709</c:v>
                </c:pt>
                <c:pt idx="70">
                  <c:v>41710</c:v>
                </c:pt>
                <c:pt idx="71">
                  <c:v>41711</c:v>
                </c:pt>
                <c:pt idx="72">
                  <c:v>41712</c:v>
                </c:pt>
                <c:pt idx="73">
                  <c:v>41713</c:v>
                </c:pt>
                <c:pt idx="74">
                  <c:v>41714</c:v>
                </c:pt>
                <c:pt idx="75">
                  <c:v>41715</c:v>
                </c:pt>
                <c:pt idx="76">
                  <c:v>41716</c:v>
                </c:pt>
                <c:pt idx="77">
                  <c:v>41717</c:v>
                </c:pt>
                <c:pt idx="78">
                  <c:v>41718</c:v>
                </c:pt>
                <c:pt idx="79">
                  <c:v>41719</c:v>
                </c:pt>
                <c:pt idx="80">
                  <c:v>41720</c:v>
                </c:pt>
                <c:pt idx="81">
                  <c:v>41721</c:v>
                </c:pt>
                <c:pt idx="82">
                  <c:v>41722</c:v>
                </c:pt>
                <c:pt idx="83">
                  <c:v>41723</c:v>
                </c:pt>
                <c:pt idx="84">
                  <c:v>41724</c:v>
                </c:pt>
                <c:pt idx="85">
                  <c:v>41725</c:v>
                </c:pt>
                <c:pt idx="86">
                  <c:v>41726</c:v>
                </c:pt>
                <c:pt idx="87">
                  <c:v>41727</c:v>
                </c:pt>
                <c:pt idx="88">
                  <c:v>41728</c:v>
                </c:pt>
                <c:pt idx="89">
                  <c:v>41729</c:v>
                </c:pt>
                <c:pt idx="90">
                  <c:v>41730</c:v>
                </c:pt>
                <c:pt idx="91">
                  <c:v>41731</c:v>
                </c:pt>
                <c:pt idx="92">
                  <c:v>41732</c:v>
                </c:pt>
                <c:pt idx="93">
                  <c:v>41733</c:v>
                </c:pt>
                <c:pt idx="94">
                  <c:v>41734</c:v>
                </c:pt>
                <c:pt idx="95">
                  <c:v>41735</c:v>
                </c:pt>
                <c:pt idx="96">
                  <c:v>41736</c:v>
                </c:pt>
                <c:pt idx="97">
                  <c:v>41737</c:v>
                </c:pt>
                <c:pt idx="98">
                  <c:v>41738</c:v>
                </c:pt>
                <c:pt idx="99">
                  <c:v>41739</c:v>
                </c:pt>
                <c:pt idx="100">
                  <c:v>41740</c:v>
                </c:pt>
                <c:pt idx="101">
                  <c:v>41741</c:v>
                </c:pt>
                <c:pt idx="102">
                  <c:v>41742</c:v>
                </c:pt>
                <c:pt idx="103">
                  <c:v>41743</c:v>
                </c:pt>
                <c:pt idx="104">
                  <c:v>41744</c:v>
                </c:pt>
                <c:pt idx="105">
                  <c:v>41745</c:v>
                </c:pt>
                <c:pt idx="106">
                  <c:v>41746</c:v>
                </c:pt>
                <c:pt idx="107">
                  <c:v>41747</c:v>
                </c:pt>
                <c:pt idx="108">
                  <c:v>41748</c:v>
                </c:pt>
                <c:pt idx="109">
                  <c:v>41749</c:v>
                </c:pt>
                <c:pt idx="110">
                  <c:v>41750</c:v>
                </c:pt>
                <c:pt idx="111">
                  <c:v>41751</c:v>
                </c:pt>
                <c:pt idx="112">
                  <c:v>41752</c:v>
                </c:pt>
                <c:pt idx="113">
                  <c:v>41753</c:v>
                </c:pt>
                <c:pt idx="114">
                  <c:v>41754</c:v>
                </c:pt>
                <c:pt idx="115">
                  <c:v>41755</c:v>
                </c:pt>
                <c:pt idx="116">
                  <c:v>41756</c:v>
                </c:pt>
                <c:pt idx="117">
                  <c:v>41757</c:v>
                </c:pt>
                <c:pt idx="118">
                  <c:v>41758</c:v>
                </c:pt>
                <c:pt idx="119">
                  <c:v>41759</c:v>
                </c:pt>
                <c:pt idx="120">
                  <c:v>41760</c:v>
                </c:pt>
                <c:pt idx="121">
                  <c:v>41761</c:v>
                </c:pt>
                <c:pt idx="122">
                  <c:v>41762</c:v>
                </c:pt>
                <c:pt idx="123">
                  <c:v>41763</c:v>
                </c:pt>
                <c:pt idx="124">
                  <c:v>41764</c:v>
                </c:pt>
                <c:pt idx="125">
                  <c:v>41765</c:v>
                </c:pt>
                <c:pt idx="126">
                  <c:v>41766</c:v>
                </c:pt>
                <c:pt idx="127">
                  <c:v>41767</c:v>
                </c:pt>
                <c:pt idx="128">
                  <c:v>41768</c:v>
                </c:pt>
                <c:pt idx="129">
                  <c:v>41769</c:v>
                </c:pt>
                <c:pt idx="130">
                  <c:v>41770</c:v>
                </c:pt>
                <c:pt idx="131">
                  <c:v>41771</c:v>
                </c:pt>
                <c:pt idx="132">
                  <c:v>41772</c:v>
                </c:pt>
                <c:pt idx="133">
                  <c:v>41773</c:v>
                </c:pt>
                <c:pt idx="134">
                  <c:v>41774</c:v>
                </c:pt>
                <c:pt idx="135">
                  <c:v>41775</c:v>
                </c:pt>
                <c:pt idx="136">
                  <c:v>41776</c:v>
                </c:pt>
                <c:pt idx="137">
                  <c:v>41777</c:v>
                </c:pt>
                <c:pt idx="138">
                  <c:v>41778</c:v>
                </c:pt>
                <c:pt idx="139">
                  <c:v>41779</c:v>
                </c:pt>
                <c:pt idx="140">
                  <c:v>41780</c:v>
                </c:pt>
                <c:pt idx="141">
                  <c:v>41781</c:v>
                </c:pt>
                <c:pt idx="142">
                  <c:v>41782</c:v>
                </c:pt>
                <c:pt idx="143">
                  <c:v>41783</c:v>
                </c:pt>
                <c:pt idx="144">
                  <c:v>41784</c:v>
                </c:pt>
                <c:pt idx="145">
                  <c:v>41785</c:v>
                </c:pt>
                <c:pt idx="146">
                  <c:v>41786</c:v>
                </c:pt>
                <c:pt idx="147">
                  <c:v>41787</c:v>
                </c:pt>
                <c:pt idx="148">
                  <c:v>41788</c:v>
                </c:pt>
                <c:pt idx="149">
                  <c:v>41789</c:v>
                </c:pt>
                <c:pt idx="150">
                  <c:v>41790</c:v>
                </c:pt>
                <c:pt idx="151">
                  <c:v>41791</c:v>
                </c:pt>
                <c:pt idx="152">
                  <c:v>41792</c:v>
                </c:pt>
                <c:pt idx="153">
                  <c:v>41793</c:v>
                </c:pt>
                <c:pt idx="154">
                  <c:v>41794</c:v>
                </c:pt>
                <c:pt idx="155">
                  <c:v>41795</c:v>
                </c:pt>
                <c:pt idx="156">
                  <c:v>41796</c:v>
                </c:pt>
                <c:pt idx="157">
                  <c:v>41797</c:v>
                </c:pt>
                <c:pt idx="158">
                  <c:v>41798</c:v>
                </c:pt>
                <c:pt idx="159">
                  <c:v>41799</c:v>
                </c:pt>
                <c:pt idx="160">
                  <c:v>41800</c:v>
                </c:pt>
                <c:pt idx="161">
                  <c:v>41801</c:v>
                </c:pt>
                <c:pt idx="162">
                  <c:v>41802</c:v>
                </c:pt>
                <c:pt idx="163">
                  <c:v>41803</c:v>
                </c:pt>
                <c:pt idx="164">
                  <c:v>41804</c:v>
                </c:pt>
                <c:pt idx="165">
                  <c:v>41805</c:v>
                </c:pt>
                <c:pt idx="166">
                  <c:v>41806</c:v>
                </c:pt>
                <c:pt idx="167">
                  <c:v>41807</c:v>
                </c:pt>
                <c:pt idx="168">
                  <c:v>41808</c:v>
                </c:pt>
                <c:pt idx="169">
                  <c:v>41809</c:v>
                </c:pt>
                <c:pt idx="170">
                  <c:v>41810</c:v>
                </c:pt>
                <c:pt idx="171">
                  <c:v>41811</c:v>
                </c:pt>
                <c:pt idx="172">
                  <c:v>41812</c:v>
                </c:pt>
                <c:pt idx="173">
                  <c:v>41813</c:v>
                </c:pt>
                <c:pt idx="174">
                  <c:v>41814</c:v>
                </c:pt>
                <c:pt idx="175">
                  <c:v>41815</c:v>
                </c:pt>
                <c:pt idx="176">
                  <c:v>41816</c:v>
                </c:pt>
                <c:pt idx="177">
                  <c:v>41817</c:v>
                </c:pt>
                <c:pt idx="178">
                  <c:v>41818</c:v>
                </c:pt>
                <c:pt idx="179">
                  <c:v>41819</c:v>
                </c:pt>
                <c:pt idx="180">
                  <c:v>41820</c:v>
                </c:pt>
                <c:pt idx="181">
                  <c:v>41821</c:v>
                </c:pt>
                <c:pt idx="182">
                  <c:v>41822</c:v>
                </c:pt>
                <c:pt idx="183">
                  <c:v>41823</c:v>
                </c:pt>
                <c:pt idx="184">
                  <c:v>41824</c:v>
                </c:pt>
                <c:pt idx="185">
                  <c:v>41825</c:v>
                </c:pt>
                <c:pt idx="186">
                  <c:v>41826</c:v>
                </c:pt>
                <c:pt idx="187">
                  <c:v>41827</c:v>
                </c:pt>
                <c:pt idx="188">
                  <c:v>41828</c:v>
                </c:pt>
                <c:pt idx="189">
                  <c:v>41829</c:v>
                </c:pt>
                <c:pt idx="190">
                  <c:v>41830</c:v>
                </c:pt>
                <c:pt idx="191">
                  <c:v>41831</c:v>
                </c:pt>
                <c:pt idx="192">
                  <c:v>41832</c:v>
                </c:pt>
                <c:pt idx="193">
                  <c:v>41833</c:v>
                </c:pt>
                <c:pt idx="194">
                  <c:v>41834</c:v>
                </c:pt>
                <c:pt idx="195">
                  <c:v>41835</c:v>
                </c:pt>
                <c:pt idx="196">
                  <c:v>41836</c:v>
                </c:pt>
                <c:pt idx="197">
                  <c:v>41837</c:v>
                </c:pt>
                <c:pt idx="198">
                  <c:v>41838</c:v>
                </c:pt>
                <c:pt idx="199">
                  <c:v>41839</c:v>
                </c:pt>
                <c:pt idx="200">
                  <c:v>41840</c:v>
                </c:pt>
                <c:pt idx="201">
                  <c:v>41841</c:v>
                </c:pt>
                <c:pt idx="202">
                  <c:v>41842</c:v>
                </c:pt>
                <c:pt idx="203">
                  <c:v>41843</c:v>
                </c:pt>
                <c:pt idx="204">
                  <c:v>41844</c:v>
                </c:pt>
                <c:pt idx="205">
                  <c:v>41845</c:v>
                </c:pt>
                <c:pt idx="206">
                  <c:v>41846</c:v>
                </c:pt>
                <c:pt idx="207">
                  <c:v>41847</c:v>
                </c:pt>
                <c:pt idx="208">
                  <c:v>41848</c:v>
                </c:pt>
                <c:pt idx="209">
                  <c:v>41849</c:v>
                </c:pt>
                <c:pt idx="210">
                  <c:v>41850</c:v>
                </c:pt>
                <c:pt idx="211">
                  <c:v>41851</c:v>
                </c:pt>
                <c:pt idx="212">
                  <c:v>41852</c:v>
                </c:pt>
                <c:pt idx="213">
                  <c:v>41853</c:v>
                </c:pt>
                <c:pt idx="214">
                  <c:v>41854</c:v>
                </c:pt>
                <c:pt idx="215">
                  <c:v>41855</c:v>
                </c:pt>
                <c:pt idx="216">
                  <c:v>41856</c:v>
                </c:pt>
                <c:pt idx="217">
                  <c:v>41857</c:v>
                </c:pt>
                <c:pt idx="218">
                  <c:v>41858</c:v>
                </c:pt>
                <c:pt idx="219">
                  <c:v>41859</c:v>
                </c:pt>
                <c:pt idx="220">
                  <c:v>41860</c:v>
                </c:pt>
                <c:pt idx="221">
                  <c:v>41861</c:v>
                </c:pt>
                <c:pt idx="222">
                  <c:v>41862</c:v>
                </c:pt>
                <c:pt idx="223">
                  <c:v>41863</c:v>
                </c:pt>
                <c:pt idx="224">
                  <c:v>41864</c:v>
                </c:pt>
                <c:pt idx="225">
                  <c:v>41865</c:v>
                </c:pt>
                <c:pt idx="226">
                  <c:v>41866</c:v>
                </c:pt>
                <c:pt idx="227">
                  <c:v>41867</c:v>
                </c:pt>
                <c:pt idx="228">
                  <c:v>41868</c:v>
                </c:pt>
                <c:pt idx="229">
                  <c:v>41869</c:v>
                </c:pt>
                <c:pt idx="230">
                  <c:v>41870</c:v>
                </c:pt>
                <c:pt idx="231">
                  <c:v>41871</c:v>
                </c:pt>
                <c:pt idx="232">
                  <c:v>41872</c:v>
                </c:pt>
                <c:pt idx="233">
                  <c:v>41873</c:v>
                </c:pt>
                <c:pt idx="234">
                  <c:v>41874</c:v>
                </c:pt>
                <c:pt idx="235">
                  <c:v>41875</c:v>
                </c:pt>
                <c:pt idx="236">
                  <c:v>41876</c:v>
                </c:pt>
                <c:pt idx="237">
                  <c:v>41877</c:v>
                </c:pt>
                <c:pt idx="238">
                  <c:v>41878</c:v>
                </c:pt>
                <c:pt idx="239">
                  <c:v>41879</c:v>
                </c:pt>
                <c:pt idx="240">
                  <c:v>41880</c:v>
                </c:pt>
                <c:pt idx="241">
                  <c:v>41881</c:v>
                </c:pt>
                <c:pt idx="242">
                  <c:v>41882</c:v>
                </c:pt>
                <c:pt idx="243">
                  <c:v>41883</c:v>
                </c:pt>
                <c:pt idx="244">
                  <c:v>41884</c:v>
                </c:pt>
                <c:pt idx="245">
                  <c:v>41885</c:v>
                </c:pt>
                <c:pt idx="246">
                  <c:v>41886</c:v>
                </c:pt>
                <c:pt idx="247">
                  <c:v>41887</c:v>
                </c:pt>
                <c:pt idx="248">
                  <c:v>41888</c:v>
                </c:pt>
                <c:pt idx="249">
                  <c:v>41889</c:v>
                </c:pt>
                <c:pt idx="250">
                  <c:v>41890</c:v>
                </c:pt>
                <c:pt idx="251">
                  <c:v>41891</c:v>
                </c:pt>
                <c:pt idx="252">
                  <c:v>41892</c:v>
                </c:pt>
                <c:pt idx="253">
                  <c:v>41893</c:v>
                </c:pt>
                <c:pt idx="254">
                  <c:v>41894</c:v>
                </c:pt>
                <c:pt idx="255">
                  <c:v>41895</c:v>
                </c:pt>
                <c:pt idx="256">
                  <c:v>41896</c:v>
                </c:pt>
                <c:pt idx="257">
                  <c:v>41897</c:v>
                </c:pt>
                <c:pt idx="258">
                  <c:v>41898</c:v>
                </c:pt>
                <c:pt idx="259">
                  <c:v>41899</c:v>
                </c:pt>
                <c:pt idx="260">
                  <c:v>41900</c:v>
                </c:pt>
                <c:pt idx="261">
                  <c:v>41901</c:v>
                </c:pt>
                <c:pt idx="262">
                  <c:v>41902</c:v>
                </c:pt>
                <c:pt idx="263">
                  <c:v>41903</c:v>
                </c:pt>
                <c:pt idx="264">
                  <c:v>41904</c:v>
                </c:pt>
                <c:pt idx="265">
                  <c:v>41905</c:v>
                </c:pt>
                <c:pt idx="266">
                  <c:v>41906</c:v>
                </c:pt>
                <c:pt idx="267">
                  <c:v>41907</c:v>
                </c:pt>
                <c:pt idx="268">
                  <c:v>41908</c:v>
                </c:pt>
                <c:pt idx="269">
                  <c:v>41909</c:v>
                </c:pt>
                <c:pt idx="270">
                  <c:v>41910</c:v>
                </c:pt>
                <c:pt idx="271">
                  <c:v>41911</c:v>
                </c:pt>
                <c:pt idx="272">
                  <c:v>41912</c:v>
                </c:pt>
                <c:pt idx="273">
                  <c:v>41913</c:v>
                </c:pt>
                <c:pt idx="274">
                  <c:v>41914</c:v>
                </c:pt>
                <c:pt idx="275">
                  <c:v>41915</c:v>
                </c:pt>
                <c:pt idx="276">
                  <c:v>41916</c:v>
                </c:pt>
                <c:pt idx="277">
                  <c:v>41917</c:v>
                </c:pt>
                <c:pt idx="278">
                  <c:v>41918</c:v>
                </c:pt>
                <c:pt idx="279">
                  <c:v>41919</c:v>
                </c:pt>
                <c:pt idx="280">
                  <c:v>41920</c:v>
                </c:pt>
                <c:pt idx="281">
                  <c:v>41921</c:v>
                </c:pt>
                <c:pt idx="282">
                  <c:v>41922</c:v>
                </c:pt>
                <c:pt idx="283">
                  <c:v>41923</c:v>
                </c:pt>
                <c:pt idx="284">
                  <c:v>41924</c:v>
                </c:pt>
                <c:pt idx="285">
                  <c:v>41925</c:v>
                </c:pt>
                <c:pt idx="286">
                  <c:v>41926</c:v>
                </c:pt>
                <c:pt idx="287">
                  <c:v>41927</c:v>
                </c:pt>
                <c:pt idx="288">
                  <c:v>41928</c:v>
                </c:pt>
                <c:pt idx="289">
                  <c:v>41929</c:v>
                </c:pt>
                <c:pt idx="290">
                  <c:v>41930</c:v>
                </c:pt>
                <c:pt idx="291">
                  <c:v>41931</c:v>
                </c:pt>
                <c:pt idx="292">
                  <c:v>41932</c:v>
                </c:pt>
                <c:pt idx="293">
                  <c:v>41933</c:v>
                </c:pt>
                <c:pt idx="294">
                  <c:v>41934</c:v>
                </c:pt>
                <c:pt idx="295">
                  <c:v>41935</c:v>
                </c:pt>
                <c:pt idx="296">
                  <c:v>41936</c:v>
                </c:pt>
                <c:pt idx="297">
                  <c:v>41937</c:v>
                </c:pt>
                <c:pt idx="298">
                  <c:v>41938</c:v>
                </c:pt>
                <c:pt idx="299">
                  <c:v>41939</c:v>
                </c:pt>
                <c:pt idx="300">
                  <c:v>41940</c:v>
                </c:pt>
                <c:pt idx="301">
                  <c:v>41941</c:v>
                </c:pt>
                <c:pt idx="302">
                  <c:v>41942</c:v>
                </c:pt>
                <c:pt idx="303">
                  <c:v>41943</c:v>
                </c:pt>
                <c:pt idx="304">
                  <c:v>41944</c:v>
                </c:pt>
                <c:pt idx="305">
                  <c:v>41945</c:v>
                </c:pt>
                <c:pt idx="306">
                  <c:v>41946</c:v>
                </c:pt>
                <c:pt idx="307">
                  <c:v>41947</c:v>
                </c:pt>
                <c:pt idx="308">
                  <c:v>41948</c:v>
                </c:pt>
                <c:pt idx="309">
                  <c:v>41949</c:v>
                </c:pt>
                <c:pt idx="310">
                  <c:v>41950</c:v>
                </c:pt>
                <c:pt idx="311">
                  <c:v>41951</c:v>
                </c:pt>
                <c:pt idx="312">
                  <c:v>41952</c:v>
                </c:pt>
                <c:pt idx="313">
                  <c:v>41953</c:v>
                </c:pt>
                <c:pt idx="314">
                  <c:v>41954</c:v>
                </c:pt>
                <c:pt idx="315">
                  <c:v>41955</c:v>
                </c:pt>
                <c:pt idx="316">
                  <c:v>41956</c:v>
                </c:pt>
                <c:pt idx="317">
                  <c:v>41957</c:v>
                </c:pt>
                <c:pt idx="318">
                  <c:v>41958</c:v>
                </c:pt>
                <c:pt idx="319">
                  <c:v>41959</c:v>
                </c:pt>
                <c:pt idx="320">
                  <c:v>41960</c:v>
                </c:pt>
                <c:pt idx="321">
                  <c:v>41961</c:v>
                </c:pt>
                <c:pt idx="322">
                  <c:v>41962</c:v>
                </c:pt>
                <c:pt idx="323">
                  <c:v>41963</c:v>
                </c:pt>
                <c:pt idx="324">
                  <c:v>41964</c:v>
                </c:pt>
                <c:pt idx="325">
                  <c:v>41965</c:v>
                </c:pt>
                <c:pt idx="326">
                  <c:v>41966</c:v>
                </c:pt>
                <c:pt idx="327">
                  <c:v>41967</c:v>
                </c:pt>
                <c:pt idx="328">
                  <c:v>41968</c:v>
                </c:pt>
                <c:pt idx="329">
                  <c:v>41969</c:v>
                </c:pt>
                <c:pt idx="330">
                  <c:v>41970</c:v>
                </c:pt>
                <c:pt idx="331">
                  <c:v>41971</c:v>
                </c:pt>
                <c:pt idx="332">
                  <c:v>41972</c:v>
                </c:pt>
                <c:pt idx="333">
                  <c:v>41973</c:v>
                </c:pt>
                <c:pt idx="334">
                  <c:v>41974</c:v>
                </c:pt>
                <c:pt idx="335">
                  <c:v>41975</c:v>
                </c:pt>
                <c:pt idx="336">
                  <c:v>41976</c:v>
                </c:pt>
                <c:pt idx="337">
                  <c:v>41977</c:v>
                </c:pt>
                <c:pt idx="338">
                  <c:v>41978</c:v>
                </c:pt>
                <c:pt idx="339">
                  <c:v>41979</c:v>
                </c:pt>
                <c:pt idx="340">
                  <c:v>41980</c:v>
                </c:pt>
                <c:pt idx="341">
                  <c:v>41981</c:v>
                </c:pt>
                <c:pt idx="342">
                  <c:v>41982</c:v>
                </c:pt>
                <c:pt idx="343">
                  <c:v>41983</c:v>
                </c:pt>
                <c:pt idx="344">
                  <c:v>41984</c:v>
                </c:pt>
                <c:pt idx="345">
                  <c:v>41985</c:v>
                </c:pt>
                <c:pt idx="346">
                  <c:v>41986</c:v>
                </c:pt>
                <c:pt idx="347">
                  <c:v>41987</c:v>
                </c:pt>
                <c:pt idx="348">
                  <c:v>41988</c:v>
                </c:pt>
                <c:pt idx="349">
                  <c:v>41989</c:v>
                </c:pt>
                <c:pt idx="350">
                  <c:v>41990</c:v>
                </c:pt>
                <c:pt idx="351">
                  <c:v>41991</c:v>
                </c:pt>
                <c:pt idx="352">
                  <c:v>41992</c:v>
                </c:pt>
                <c:pt idx="353">
                  <c:v>41993</c:v>
                </c:pt>
                <c:pt idx="354">
                  <c:v>41994</c:v>
                </c:pt>
                <c:pt idx="355">
                  <c:v>41995</c:v>
                </c:pt>
                <c:pt idx="356">
                  <c:v>41996</c:v>
                </c:pt>
                <c:pt idx="357">
                  <c:v>41997</c:v>
                </c:pt>
                <c:pt idx="358">
                  <c:v>41998</c:v>
                </c:pt>
                <c:pt idx="359">
                  <c:v>41999</c:v>
                </c:pt>
                <c:pt idx="360">
                  <c:v>42000</c:v>
                </c:pt>
                <c:pt idx="361">
                  <c:v>42001</c:v>
                </c:pt>
                <c:pt idx="362">
                  <c:v>42002</c:v>
                </c:pt>
                <c:pt idx="363">
                  <c:v>42003</c:v>
                </c:pt>
                <c:pt idx="364">
                  <c:v>42004</c:v>
                </c:pt>
                <c:pt idx="365">
                  <c:v>42005</c:v>
                </c:pt>
                <c:pt idx="366">
                  <c:v>42006</c:v>
                </c:pt>
                <c:pt idx="367">
                  <c:v>42007</c:v>
                </c:pt>
                <c:pt idx="368">
                  <c:v>42008</c:v>
                </c:pt>
                <c:pt idx="369">
                  <c:v>42009</c:v>
                </c:pt>
                <c:pt idx="370">
                  <c:v>42010</c:v>
                </c:pt>
                <c:pt idx="371">
                  <c:v>42011</c:v>
                </c:pt>
                <c:pt idx="372">
                  <c:v>42012</c:v>
                </c:pt>
                <c:pt idx="373">
                  <c:v>42013</c:v>
                </c:pt>
                <c:pt idx="374">
                  <c:v>42014</c:v>
                </c:pt>
                <c:pt idx="375">
                  <c:v>42015</c:v>
                </c:pt>
                <c:pt idx="376">
                  <c:v>42016</c:v>
                </c:pt>
                <c:pt idx="377">
                  <c:v>42017</c:v>
                </c:pt>
                <c:pt idx="378">
                  <c:v>42018</c:v>
                </c:pt>
                <c:pt idx="379">
                  <c:v>42019</c:v>
                </c:pt>
                <c:pt idx="380">
                  <c:v>42020</c:v>
                </c:pt>
                <c:pt idx="381">
                  <c:v>42021</c:v>
                </c:pt>
                <c:pt idx="382">
                  <c:v>42022</c:v>
                </c:pt>
                <c:pt idx="383">
                  <c:v>42023</c:v>
                </c:pt>
                <c:pt idx="384">
                  <c:v>42024</c:v>
                </c:pt>
                <c:pt idx="385">
                  <c:v>42025</c:v>
                </c:pt>
                <c:pt idx="386">
                  <c:v>42026</c:v>
                </c:pt>
                <c:pt idx="387">
                  <c:v>42027</c:v>
                </c:pt>
                <c:pt idx="388">
                  <c:v>42028</c:v>
                </c:pt>
                <c:pt idx="389">
                  <c:v>42029</c:v>
                </c:pt>
                <c:pt idx="390">
                  <c:v>42030</c:v>
                </c:pt>
                <c:pt idx="391">
                  <c:v>42031</c:v>
                </c:pt>
                <c:pt idx="392">
                  <c:v>42032</c:v>
                </c:pt>
                <c:pt idx="393">
                  <c:v>42033</c:v>
                </c:pt>
                <c:pt idx="394">
                  <c:v>42034</c:v>
                </c:pt>
                <c:pt idx="395">
                  <c:v>42035</c:v>
                </c:pt>
              </c:numCache>
            </c:numRef>
          </c:cat>
          <c:val>
            <c:numRef>
              <c:f>Basdata_rapportering!$V$1409:$V$1805</c:f>
              <c:numCache>
                <c:formatCode>0%</c:formatCode>
                <c:ptCount val="397"/>
                <c:pt idx="0">
                  <c:v>0.9</c:v>
                </c:pt>
                <c:pt idx="1">
                  <c:v>0.9</c:v>
                </c:pt>
                <c:pt idx="2">
                  <c:v>0.9</c:v>
                </c:pt>
                <c:pt idx="3">
                  <c:v>0.9</c:v>
                </c:pt>
                <c:pt idx="4">
                  <c:v>0.9</c:v>
                </c:pt>
                <c:pt idx="5">
                  <c:v>0.9</c:v>
                </c:pt>
                <c:pt idx="6">
                  <c:v>0.9</c:v>
                </c:pt>
                <c:pt idx="7">
                  <c:v>0.9</c:v>
                </c:pt>
                <c:pt idx="8">
                  <c:v>0.9</c:v>
                </c:pt>
                <c:pt idx="9">
                  <c:v>0.9</c:v>
                </c:pt>
                <c:pt idx="10">
                  <c:v>0.9</c:v>
                </c:pt>
                <c:pt idx="11">
                  <c:v>0.9</c:v>
                </c:pt>
                <c:pt idx="12">
                  <c:v>0.9</c:v>
                </c:pt>
                <c:pt idx="13">
                  <c:v>0.9</c:v>
                </c:pt>
                <c:pt idx="14">
                  <c:v>0.9</c:v>
                </c:pt>
                <c:pt idx="15">
                  <c:v>0.9</c:v>
                </c:pt>
                <c:pt idx="16">
                  <c:v>0.9</c:v>
                </c:pt>
                <c:pt idx="17">
                  <c:v>0.9</c:v>
                </c:pt>
                <c:pt idx="18">
                  <c:v>0.9</c:v>
                </c:pt>
                <c:pt idx="19">
                  <c:v>0.9</c:v>
                </c:pt>
                <c:pt idx="20">
                  <c:v>0.9</c:v>
                </c:pt>
                <c:pt idx="21">
                  <c:v>0.9</c:v>
                </c:pt>
                <c:pt idx="22">
                  <c:v>0.9</c:v>
                </c:pt>
                <c:pt idx="23">
                  <c:v>0.9</c:v>
                </c:pt>
                <c:pt idx="24">
                  <c:v>0.9</c:v>
                </c:pt>
                <c:pt idx="25">
                  <c:v>0.9</c:v>
                </c:pt>
                <c:pt idx="26">
                  <c:v>0.9</c:v>
                </c:pt>
                <c:pt idx="27">
                  <c:v>0.9</c:v>
                </c:pt>
                <c:pt idx="28">
                  <c:v>0.9</c:v>
                </c:pt>
                <c:pt idx="29">
                  <c:v>0.9</c:v>
                </c:pt>
                <c:pt idx="30">
                  <c:v>0.9</c:v>
                </c:pt>
                <c:pt idx="31">
                  <c:v>0.9</c:v>
                </c:pt>
                <c:pt idx="32">
                  <c:v>0.9</c:v>
                </c:pt>
                <c:pt idx="33">
                  <c:v>0.9</c:v>
                </c:pt>
                <c:pt idx="34">
                  <c:v>0.9</c:v>
                </c:pt>
                <c:pt idx="35">
                  <c:v>0.9</c:v>
                </c:pt>
                <c:pt idx="36">
                  <c:v>0.9</c:v>
                </c:pt>
                <c:pt idx="37">
                  <c:v>0.9</c:v>
                </c:pt>
                <c:pt idx="38">
                  <c:v>0.9</c:v>
                </c:pt>
                <c:pt idx="39">
                  <c:v>0.9</c:v>
                </c:pt>
                <c:pt idx="40">
                  <c:v>0.9</c:v>
                </c:pt>
                <c:pt idx="41">
                  <c:v>0.9</c:v>
                </c:pt>
                <c:pt idx="42">
                  <c:v>0.9</c:v>
                </c:pt>
                <c:pt idx="43">
                  <c:v>0.9</c:v>
                </c:pt>
                <c:pt idx="44">
                  <c:v>0.9</c:v>
                </c:pt>
                <c:pt idx="45">
                  <c:v>0.9</c:v>
                </c:pt>
                <c:pt idx="46">
                  <c:v>0.9</c:v>
                </c:pt>
                <c:pt idx="47">
                  <c:v>0.9</c:v>
                </c:pt>
                <c:pt idx="48">
                  <c:v>0.9</c:v>
                </c:pt>
                <c:pt idx="49">
                  <c:v>0.9</c:v>
                </c:pt>
                <c:pt idx="50">
                  <c:v>0.9</c:v>
                </c:pt>
                <c:pt idx="51">
                  <c:v>0.9</c:v>
                </c:pt>
                <c:pt idx="52">
                  <c:v>0.9</c:v>
                </c:pt>
                <c:pt idx="53">
                  <c:v>0.9</c:v>
                </c:pt>
                <c:pt idx="54">
                  <c:v>0.9</c:v>
                </c:pt>
                <c:pt idx="55">
                  <c:v>0.9</c:v>
                </c:pt>
                <c:pt idx="56">
                  <c:v>0.9</c:v>
                </c:pt>
                <c:pt idx="57">
                  <c:v>0.9</c:v>
                </c:pt>
                <c:pt idx="58">
                  <c:v>0.9</c:v>
                </c:pt>
                <c:pt idx="59">
                  <c:v>0.9</c:v>
                </c:pt>
                <c:pt idx="60">
                  <c:v>0.9</c:v>
                </c:pt>
                <c:pt idx="61">
                  <c:v>0.9</c:v>
                </c:pt>
                <c:pt idx="62">
                  <c:v>0.9</c:v>
                </c:pt>
                <c:pt idx="63">
                  <c:v>0.9</c:v>
                </c:pt>
                <c:pt idx="64">
                  <c:v>0.9</c:v>
                </c:pt>
                <c:pt idx="65">
                  <c:v>0.9</c:v>
                </c:pt>
                <c:pt idx="66">
                  <c:v>0.9</c:v>
                </c:pt>
                <c:pt idx="67">
                  <c:v>0.9</c:v>
                </c:pt>
                <c:pt idx="68">
                  <c:v>0.9</c:v>
                </c:pt>
                <c:pt idx="69">
                  <c:v>0.9</c:v>
                </c:pt>
                <c:pt idx="70">
                  <c:v>0.9</c:v>
                </c:pt>
                <c:pt idx="71">
                  <c:v>0.9</c:v>
                </c:pt>
                <c:pt idx="72">
                  <c:v>0.9</c:v>
                </c:pt>
                <c:pt idx="73">
                  <c:v>0.9</c:v>
                </c:pt>
                <c:pt idx="74">
                  <c:v>0.9</c:v>
                </c:pt>
                <c:pt idx="75">
                  <c:v>0.9</c:v>
                </c:pt>
                <c:pt idx="76">
                  <c:v>0.9</c:v>
                </c:pt>
                <c:pt idx="77">
                  <c:v>0.9</c:v>
                </c:pt>
                <c:pt idx="78">
                  <c:v>0.9</c:v>
                </c:pt>
                <c:pt idx="79">
                  <c:v>0.9</c:v>
                </c:pt>
                <c:pt idx="80">
                  <c:v>0.9</c:v>
                </c:pt>
                <c:pt idx="81">
                  <c:v>0.9</c:v>
                </c:pt>
                <c:pt idx="82">
                  <c:v>0.9</c:v>
                </c:pt>
                <c:pt idx="83">
                  <c:v>0.9</c:v>
                </c:pt>
                <c:pt idx="84">
                  <c:v>0.9</c:v>
                </c:pt>
                <c:pt idx="85">
                  <c:v>0.9</c:v>
                </c:pt>
                <c:pt idx="86">
                  <c:v>0.9</c:v>
                </c:pt>
                <c:pt idx="87">
                  <c:v>0.9</c:v>
                </c:pt>
                <c:pt idx="88">
                  <c:v>0.9</c:v>
                </c:pt>
                <c:pt idx="89">
                  <c:v>0.9</c:v>
                </c:pt>
                <c:pt idx="90">
                  <c:v>0.9</c:v>
                </c:pt>
                <c:pt idx="91">
                  <c:v>0.9</c:v>
                </c:pt>
                <c:pt idx="92">
                  <c:v>0.9</c:v>
                </c:pt>
                <c:pt idx="93">
                  <c:v>0.9</c:v>
                </c:pt>
                <c:pt idx="94">
                  <c:v>0.9</c:v>
                </c:pt>
                <c:pt idx="95">
                  <c:v>0.9</c:v>
                </c:pt>
                <c:pt idx="96">
                  <c:v>0.9</c:v>
                </c:pt>
                <c:pt idx="97">
                  <c:v>0.9</c:v>
                </c:pt>
                <c:pt idx="98">
                  <c:v>0.9</c:v>
                </c:pt>
                <c:pt idx="99">
                  <c:v>0.9</c:v>
                </c:pt>
                <c:pt idx="100">
                  <c:v>0.9</c:v>
                </c:pt>
                <c:pt idx="101">
                  <c:v>0.9</c:v>
                </c:pt>
                <c:pt idx="102">
                  <c:v>0.9</c:v>
                </c:pt>
                <c:pt idx="103">
                  <c:v>0.9</c:v>
                </c:pt>
                <c:pt idx="104">
                  <c:v>0.9</c:v>
                </c:pt>
                <c:pt idx="105">
                  <c:v>0.9</c:v>
                </c:pt>
                <c:pt idx="106">
                  <c:v>0.9</c:v>
                </c:pt>
                <c:pt idx="107">
                  <c:v>0.9</c:v>
                </c:pt>
                <c:pt idx="108">
                  <c:v>0.9</c:v>
                </c:pt>
                <c:pt idx="109">
                  <c:v>0.9</c:v>
                </c:pt>
                <c:pt idx="110">
                  <c:v>0.9</c:v>
                </c:pt>
                <c:pt idx="111">
                  <c:v>0.9</c:v>
                </c:pt>
                <c:pt idx="112">
                  <c:v>0.9</c:v>
                </c:pt>
                <c:pt idx="113">
                  <c:v>0.9</c:v>
                </c:pt>
                <c:pt idx="114">
                  <c:v>0.9</c:v>
                </c:pt>
                <c:pt idx="115">
                  <c:v>0.9</c:v>
                </c:pt>
                <c:pt idx="116">
                  <c:v>0.9</c:v>
                </c:pt>
                <c:pt idx="117">
                  <c:v>0.9</c:v>
                </c:pt>
                <c:pt idx="118">
                  <c:v>0.9</c:v>
                </c:pt>
                <c:pt idx="119">
                  <c:v>0.9</c:v>
                </c:pt>
                <c:pt idx="120">
                  <c:v>0.9</c:v>
                </c:pt>
                <c:pt idx="121">
                  <c:v>0.9</c:v>
                </c:pt>
                <c:pt idx="122">
                  <c:v>0.9</c:v>
                </c:pt>
                <c:pt idx="123">
                  <c:v>0.9</c:v>
                </c:pt>
                <c:pt idx="124">
                  <c:v>0.9</c:v>
                </c:pt>
                <c:pt idx="125">
                  <c:v>0.9</c:v>
                </c:pt>
                <c:pt idx="126">
                  <c:v>0.9</c:v>
                </c:pt>
                <c:pt idx="127">
                  <c:v>0.9</c:v>
                </c:pt>
                <c:pt idx="128">
                  <c:v>0.9</c:v>
                </c:pt>
                <c:pt idx="129">
                  <c:v>0.9</c:v>
                </c:pt>
                <c:pt idx="130">
                  <c:v>0.9</c:v>
                </c:pt>
                <c:pt idx="131">
                  <c:v>0.9</c:v>
                </c:pt>
                <c:pt idx="132">
                  <c:v>0.9</c:v>
                </c:pt>
                <c:pt idx="133">
                  <c:v>0.9</c:v>
                </c:pt>
                <c:pt idx="134">
                  <c:v>0.9</c:v>
                </c:pt>
                <c:pt idx="135">
                  <c:v>0.9</c:v>
                </c:pt>
                <c:pt idx="136">
                  <c:v>0.9</c:v>
                </c:pt>
                <c:pt idx="137">
                  <c:v>0.9</c:v>
                </c:pt>
                <c:pt idx="138">
                  <c:v>0.9</c:v>
                </c:pt>
                <c:pt idx="139">
                  <c:v>0.9</c:v>
                </c:pt>
                <c:pt idx="140">
                  <c:v>0.9</c:v>
                </c:pt>
                <c:pt idx="141">
                  <c:v>0.9</c:v>
                </c:pt>
                <c:pt idx="142">
                  <c:v>0.9</c:v>
                </c:pt>
                <c:pt idx="143">
                  <c:v>0.9</c:v>
                </c:pt>
                <c:pt idx="144">
                  <c:v>0.9</c:v>
                </c:pt>
                <c:pt idx="145">
                  <c:v>0.9</c:v>
                </c:pt>
                <c:pt idx="146">
                  <c:v>0.9</c:v>
                </c:pt>
                <c:pt idx="147">
                  <c:v>0.9</c:v>
                </c:pt>
                <c:pt idx="148">
                  <c:v>0.9</c:v>
                </c:pt>
                <c:pt idx="149">
                  <c:v>0.9</c:v>
                </c:pt>
                <c:pt idx="150">
                  <c:v>0.9</c:v>
                </c:pt>
                <c:pt idx="151">
                  <c:v>0.9</c:v>
                </c:pt>
                <c:pt idx="152">
                  <c:v>0.9</c:v>
                </c:pt>
                <c:pt idx="153">
                  <c:v>0.9</c:v>
                </c:pt>
                <c:pt idx="154">
                  <c:v>0.9</c:v>
                </c:pt>
                <c:pt idx="155">
                  <c:v>0.9</c:v>
                </c:pt>
                <c:pt idx="156">
                  <c:v>0.9</c:v>
                </c:pt>
                <c:pt idx="157">
                  <c:v>0.9</c:v>
                </c:pt>
                <c:pt idx="158">
                  <c:v>0.9</c:v>
                </c:pt>
                <c:pt idx="159">
                  <c:v>0.9</c:v>
                </c:pt>
                <c:pt idx="160">
                  <c:v>0.9</c:v>
                </c:pt>
                <c:pt idx="161">
                  <c:v>0.9</c:v>
                </c:pt>
                <c:pt idx="162">
                  <c:v>0.9</c:v>
                </c:pt>
                <c:pt idx="163">
                  <c:v>0.9</c:v>
                </c:pt>
                <c:pt idx="164">
                  <c:v>0.9</c:v>
                </c:pt>
                <c:pt idx="165">
                  <c:v>0.9</c:v>
                </c:pt>
                <c:pt idx="166">
                  <c:v>0.9</c:v>
                </c:pt>
                <c:pt idx="167">
                  <c:v>0.9</c:v>
                </c:pt>
                <c:pt idx="168">
                  <c:v>0.9</c:v>
                </c:pt>
                <c:pt idx="169">
                  <c:v>0.9</c:v>
                </c:pt>
                <c:pt idx="170">
                  <c:v>0.9</c:v>
                </c:pt>
                <c:pt idx="171">
                  <c:v>0.9</c:v>
                </c:pt>
                <c:pt idx="172">
                  <c:v>0.9</c:v>
                </c:pt>
                <c:pt idx="173">
                  <c:v>0.9</c:v>
                </c:pt>
                <c:pt idx="174">
                  <c:v>0.9</c:v>
                </c:pt>
                <c:pt idx="175">
                  <c:v>0.9</c:v>
                </c:pt>
                <c:pt idx="176">
                  <c:v>0.9</c:v>
                </c:pt>
                <c:pt idx="177">
                  <c:v>0.9</c:v>
                </c:pt>
                <c:pt idx="178">
                  <c:v>0.9</c:v>
                </c:pt>
                <c:pt idx="179">
                  <c:v>0.9</c:v>
                </c:pt>
                <c:pt idx="180">
                  <c:v>0.9</c:v>
                </c:pt>
                <c:pt idx="181">
                  <c:v>0.9</c:v>
                </c:pt>
                <c:pt idx="182">
                  <c:v>0.9</c:v>
                </c:pt>
                <c:pt idx="183">
                  <c:v>0.9</c:v>
                </c:pt>
                <c:pt idx="184">
                  <c:v>0.9</c:v>
                </c:pt>
                <c:pt idx="185">
                  <c:v>0.9</c:v>
                </c:pt>
                <c:pt idx="186">
                  <c:v>0.9</c:v>
                </c:pt>
                <c:pt idx="187">
                  <c:v>0.9</c:v>
                </c:pt>
                <c:pt idx="188">
                  <c:v>0.9</c:v>
                </c:pt>
                <c:pt idx="189">
                  <c:v>0.9</c:v>
                </c:pt>
                <c:pt idx="190">
                  <c:v>0.9</c:v>
                </c:pt>
                <c:pt idx="191">
                  <c:v>0.9</c:v>
                </c:pt>
                <c:pt idx="192">
                  <c:v>0.9</c:v>
                </c:pt>
                <c:pt idx="193">
                  <c:v>0.9</c:v>
                </c:pt>
                <c:pt idx="194">
                  <c:v>0.9</c:v>
                </c:pt>
                <c:pt idx="195">
                  <c:v>0.9</c:v>
                </c:pt>
                <c:pt idx="196">
                  <c:v>0.9</c:v>
                </c:pt>
                <c:pt idx="197">
                  <c:v>0.9</c:v>
                </c:pt>
                <c:pt idx="198">
                  <c:v>0.9</c:v>
                </c:pt>
                <c:pt idx="199">
                  <c:v>0.9</c:v>
                </c:pt>
                <c:pt idx="200">
                  <c:v>0.9</c:v>
                </c:pt>
                <c:pt idx="201">
                  <c:v>0.9</c:v>
                </c:pt>
                <c:pt idx="202">
                  <c:v>0.9</c:v>
                </c:pt>
                <c:pt idx="203">
                  <c:v>0.9</c:v>
                </c:pt>
                <c:pt idx="204">
                  <c:v>0.9</c:v>
                </c:pt>
                <c:pt idx="205">
                  <c:v>0.9</c:v>
                </c:pt>
                <c:pt idx="206">
                  <c:v>0.9</c:v>
                </c:pt>
                <c:pt idx="207">
                  <c:v>0.9</c:v>
                </c:pt>
                <c:pt idx="208">
                  <c:v>0.9</c:v>
                </c:pt>
                <c:pt idx="209">
                  <c:v>0.9</c:v>
                </c:pt>
                <c:pt idx="210">
                  <c:v>0.9</c:v>
                </c:pt>
                <c:pt idx="211">
                  <c:v>0.9</c:v>
                </c:pt>
                <c:pt idx="212">
                  <c:v>0.9</c:v>
                </c:pt>
                <c:pt idx="213">
                  <c:v>0.9</c:v>
                </c:pt>
                <c:pt idx="214">
                  <c:v>0.9</c:v>
                </c:pt>
                <c:pt idx="215">
                  <c:v>0.9</c:v>
                </c:pt>
                <c:pt idx="216">
                  <c:v>0.9</c:v>
                </c:pt>
                <c:pt idx="217">
                  <c:v>0.9</c:v>
                </c:pt>
                <c:pt idx="218">
                  <c:v>0.9</c:v>
                </c:pt>
                <c:pt idx="219">
                  <c:v>0.9</c:v>
                </c:pt>
                <c:pt idx="220">
                  <c:v>0.9</c:v>
                </c:pt>
                <c:pt idx="221">
                  <c:v>0.9</c:v>
                </c:pt>
                <c:pt idx="222">
                  <c:v>0.9</c:v>
                </c:pt>
                <c:pt idx="223">
                  <c:v>0.9</c:v>
                </c:pt>
                <c:pt idx="224">
                  <c:v>0.9</c:v>
                </c:pt>
                <c:pt idx="225">
                  <c:v>0.9</c:v>
                </c:pt>
                <c:pt idx="226">
                  <c:v>0.9</c:v>
                </c:pt>
                <c:pt idx="227">
                  <c:v>0.9</c:v>
                </c:pt>
                <c:pt idx="228">
                  <c:v>0.9</c:v>
                </c:pt>
                <c:pt idx="229">
                  <c:v>0.9</c:v>
                </c:pt>
                <c:pt idx="230">
                  <c:v>0.9</c:v>
                </c:pt>
                <c:pt idx="231">
                  <c:v>0.9</c:v>
                </c:pt>
                <c:pt idx="232">
                  <c:v>0.9</c:v>
                </c:pt>
                <c:pt idx="233">
                  <c:v>0.9</c:v>
                </c:pt>
                <c:pt idx="234">
                  <c:v>0.9</c:v>
                </c:pt>
                <c:pt idx="235">
                  <c:v>0.9</c:v>
                </c:pt>
                <c:pt idx="236">
                  <c:v>0.9</c:v>
                </c:pt>
                <c:pt idx="237">
                  <c:v>0.9</c:v>
                </c:pt>
                <c:pt idx="238">
                  <c:v>0.9</c:v>
                </c:pt>
                <c:pt idx="239">
                  <c:v>0.9</c:v>
                </c:pt>
                <c:pt idx="240">
                  <c:v>0.9</c:v>
                </c:pt>
                <c:pt idx="241">
                  <c:v>0.9</c:v>
                </c:pt>
                <c:pt idx="242">
                  <c:v>0.9</c:v>
                </c:pt>
                <c:pt idx="243">
                  <c:v>0.9</c:v>
                </c:pt>
                <c:pt idx="244">
                  <c:v>0.9</c:v>
                </c:pt>
                <c:pt idx="245">
                  <c:v>0.9</c:v>
                </c:pt>
                <c:pt idx="246">
                  <c:v>0.9</c:v>
                </c:pt>
                <c:pt idx="247">
                  <c:v>0.9</c:v>
                </c:pt>
                <c:pt idx="248">
                  <c:v>0.9</c:v>
                </c:pt>
                <c:pt idx="249">
                  <c:v>0.9</c:v>
                </c:pt>
                <c:pt idx="250">
                  <c:v>0.9</c:v>
                </c:pt>
                <c:pt idx="251">
                  <c:v>0.9</c:v>
                </c:pt>
                <c:pt idx="252">
                  <c:v>0.9</c:v>
                </c:pt>
                <c:pt idx="253">
                  <c:v>0.9</c:v>
                </c:pt>
                <c:pt idx="254">
                  <c:v>0.9</c:v>
                </c:pt>
                <c:pt idx="255">
                  <c:v>0.9</c:v>
                </c:pt>
                <c:pt idx="256">
                  <c:v>0.9</c:v>
                </c:pt>
                <c:pt idx="257">
                  <c:v>0.9</c:v>
                </c:pt>
                <c:pt idx="258">
                  <c:v>0.9</c:v>
                </c:pt>
                <c:pt idx="259">
                  <c:v>0.9</c:v>
                </c:pt>
                <c:pt idx="260">
                  <c:v>0.9</c:v>
                </c:pt>
                <c:pt idx="261">
                  <c:v>0.9</c:v>
                </c:pt>
                <c:pt idx="262">
                  <c:v>0.9</c:v>
                </c:pt>
                <c:pt idx="263">
                  <c:v>0.9</c:v>
                </c:pt>
                <c:pt idx="264">
                  <c:v>0.9</c:v>
                </c:pt>
                <c:pt idx="265">
                  <c:v>0.9</c:v>
                </c:pt>
                <c:pt idx="266">
                  <c:v>0.9</c:v>
                </c:pt>
                <c:pt idx="267">
                  <c:v>0.9</c:v>
                </c:pt>
                <c:pt idx="268">
                  <c:v>0.9</c:v>
                </c:pt>
                <c:pt idx="269">
                  <c:v>0.9</c:v>
                </c:pt>
                <c:pt idx="270">
                  <c:v>0.9</c:v>
                </c:pt>
                <c:pt idx="271">
                  <c:v>0.9</c:v>
                </c:pt>
                <c:pt idx="272">
                  <c:v>0.9</c:v>
                </c:pt>
                <c:pt idx="273">
                  <c:v>0.9</c:v>
                </c:pt>
                <c:pt idx="274">
                  <c:v>0.9</c:v>
                </c:pt>
                <c:pt idx="275">
                  <c:v>0.9</c:v>
                </c:pt>
                <c:pt idx="276">
                  <c:v>0.9</c:v>
                </c:pt>
                <c:pt idx="277">
                  <c:v>0.9</c:v>
                </c:pt>
                <c:pt idx="278">
                  <c:v>0.9</c:v>
                </c:pt>
                <c:pt idx="279">
                  <c:v>0.9</c:v>
                </c:pt>
                <c:pt idx="280">
                  <c:v>0.9</c:v>
                </c:pt>
                <c:pt idx="281">
                  <c:v>0.9</c:v>
                </c:pt>
                <c:pt idx="282">
                  <c:v>0.9</c:v>
                </c:pt>
                <c:pt idx="283">
                  <c:v>0.9</c:v>
                </c:pt>
                <c:pt idx="284">
                  <c:v>0.9</c:v>
                </c:pt>
                <c:pt idx="285">
                  <c:v>0.9</c:v>
                </c:pt>
                <c:pt idx="286">
                  <c:v>0.9</c:v>
                </c:pt>
                <c:pt idx="287">
                  <c:v>0.9</c:v>
                </c:pt>
                <c:pt idx="288">
                  <c:v>0.9</c:v>
                </c:pt>
                <c:pt idx="289">
                  <c:v>0.9</c:v>
                </c:pt>
                <c:pt idx="290">
                  <c:v>0.9</c:v>
                </c:pt>
                <c:pt idx="291">
                  <c:v>0.9</c:v>
                </c:pt>
                <c:pt idx="292">
                  <c:v>0.9</c:v>
                </c:pt>
                <c:pt idx="293">
                  <c:v>0.9</c:v>
                </c:pt>
                <c:pt idx="294">
                  <c:v>0.9</c:v>
                </c:pt>
                <c:pt idx="295">
                  <c:v>0.9</c:v>
                </c:pt>
                <c:pt idx="296">
                  <c:v>0.9</c:v>
                </c:pt>
                <c:pt idx="297">
                  <c:v>0.9</c:v>
                </c:pt>
                <c:pt idx="298">
                  <c:v>0.9</c:v>
                </c:pt>
                <c:pt idx="299">
                  <c:v>0.9</c:v>
                </c:pt>
                <c:pt idx="300">
                  <c:v>0.9</c:v>
                </c:pt>
                <c:pt idx="301">
                  <c:v>0.9</c:v>
                </c:pt>
                <c:pt idx="302">
                  <c:v>0.9</c:v>
                </c:pt>
                <c:pt idx="303">
                  <c:v>0.9</c:v>
                </c:pt>
                <c:pt idx="304">
                  <c:v>0.9</c:v>
                </c:pt>
                <c:pt idx="305">
                  <c:v>0.9</c:v>
                </c:pt>
                <c:pt idx="306">
                  <c:v>0.9</c:v>
                </c:pt>
                <c:pt idx="307">
                  <c:v>0.9</c:v>
                </c:pt>
                <c:pt idx="308">
                  <c:v>0.9</c:v>
                </c:pt>
                <c:pt idx="309">
                  <c:v>0.9</c:v>
                </c:pt>
                <c:pt idx="310">
                  <c:v>0.9</c:v>
                </c:pt>
                <c:pt idx="311">
                  <c:v>0.9</c:v>
                </c:pt>
                <c:pt idx="312">
                  <c:v>0.9</c:v>
                </c:pt>
                <c:pt idx="313">
                  <c:v>0.9</c:v>
                </c:pt>
                <c:pt idx="314">
                  <c:v>0.9</c:v>
                </c:pt>
                <c:pt idx="315">
                  <c:v>0.9</c:v>
                </c:pt>
                <c:pt idx="316">
                  <c:v>0.9</c:v>
                </c:pt>
                <c:pt idx="317">
                  <c:v>0.9</c:v>
                </c:pt>
                <c:pt idx="318">
                  <c:v>0.9</c:v>
                </c:pt>
                <c:pt idx="319">
                  <c:v>0.9</c:v>
                </c:pt>
                <c:pt idx="320">
                  <c:v>0.9</c:v>
                </c:pt>
                <c:pt idx="321">
                  <c:v>0.9</c:v>
                </c:pt>
                <c:pt idx="322">
                  <c:v>0.9</c:v>
                </c:pt>
                <c:pt idx="323">
                  <c:v>0.9</c:v>
                </c:pt>
                <c:pt idx="324">
                  <c:v>0.9</c:v>
                </c:pt>
                <c:pt idx="325">
                  <c:v>0.9</c:v>
                </c:pt>
                <c:pt idx="326">
                  <c:v>0.9</c:v>
                </c:pt>
                <c:pt idx="327">
                  <c:v>0.9</c:v>
                </c:pt>
                <c:pt idx="328">
                  <c:v>0.9</c:v>
                </c:pt>
                <c:pt idx="329">
                  <c:v>0.9</c:v>
                </c:pt>
                <c:pt idx="330">
                  <c:v>0.9</c:v>
                </c:pt>
                <c:pt idx="331">
                  <c:v>0.9</c:v>
                </c:pt>
                <c:pt idx="332">
                  <c:v>0.9</c:v>
                </c:pt>
                <c:pt idx="333">
                  <c:v>0.9</c:v>
                </c:pt>
                <c:pt idx="334">
                  <c:v>0.9</c:v>
                </c:pt>
                <c:pt idx="335">
                  <c:v>0.9</c:v>
                </c:pt>
                <c:pt idx="336">
                  <c:v>0.9</c:v>
                </c:pt>
                <c:pt idx="337">
                  <c:v>0.9</c:v>
                </c:pt>
                <c:pt idx="338">
                  <c:v>0.9</c:v>
                </c:pt>
                <c:pt idx="339">
                  <c:v>0.9</c:v>
                </c:pt>
                <c:pt idx="340">
                  <c:v>0.9</c:v>
                </c:pt>
                <c:pt idx="341">
                  <c:v>0.9</c:v>
                </c:pt>
                <c:pt idx="342">
                  <c:v>0.9</c:v>
                </c:pt>
                <c:pt idx="343">
                  <c:v>0.9</c:v>
                </c:pt>
                <c:pt idx="344">
                  <c:v>0.9</c:v>
                </c:pt>
                <c:pt idx="345">
                  <c:v>0.9</c:v>
                </c:pt>
                <c:pt idx="346">
                  <c:v>0.9</c:v>
                </c:pt>
                <c:pt idx="347">
                  <c:v>0.9</c:v>
                </c:pt>
                <c:pt idx="348">
                  <c:v>0.9</c:v>
                </c:pt>
                <c:pt idx="349">
                  <c:v>0.9</c:v>
                </c:pt>
                <c:pt idx="350">
                  <c:v>0.9</c:v>
                </c:pt>
                <c:pt idx="351">
                  <c:v>0.9</c:v>
                </c:pt>
                <c:pt idx="352">
                  <c:v>0.9</c:v>
                </c:pt>
                <c:pt idx="353">
                  <c:v>0.9</c:v>
                </c:pt>
                <c:pt idx="354">
                  <c:v>0.9</c:v>
                </c:pt>
                <c:pt idx="355">
                  <c:v>0.9</c:v>
                </c:pt>
                <c:pt idx="356">
                  <c:v>0.9</c:v>
                </c:pt>
                <c:pt idx="357">
                  <c:v>0.9</c:v>
                </c:pt>
                <c:pt idx="358">
                  <c:v>0.9</c:v>
                </c:pt>
                <c:pt idx="359">
                  <c:v>0.9</c:v>
                </c:pt>
                <c:pt idx="360">
                  <c:v>0.9</c:v>
                </c:pt>
                <c:pt idx="361">
                  <c:v>0.9</c:v>
                </c:pt>
                <c:pt idx="362">
                  <c:v>0.9</c:v>
                </c:pt>
                <c:pt idx="363">
                  <c:v>0.9</c:v>
                </c:pt>
                <c:pt idx="364">
                  <c:v>0.9</c:v>
                </c:pt>
                <c:pt idx="365">
                  <c:v>0.9</c:v>
                </c:pt>
                <c:pt idx="366">
                  <c:v>0.9</c:v>
                </c:pt>
                <c:pt idx="367">
                  <c:v>0.9</c:v>
                </c:pt>
                <c:pt idx="368">
                  <c:v>0.9</c:v>
                </c:pt>
                <c:pt idx="369">
                  <c:v>0.9</c:v>
                </c:pt>
                <c:pt idx="370">
                  <c:v>0.9</c:v>
                </c:pt>
                <c:pt idx="371">
                  <c:v>0.9</c:v>
                </c:pt>
                <c:pt idx="372">
                  <c:v>0.9</c:v>
                </c:pt>
                <c:pt idx="373">
                  <c:v>0.9</c:v>
                </c:pt>
                <c:pt idx="374">
                  <c:v>0.9</c:v>
                </c:pt>
                <c:pt idx="375">
                  <c:v>0.9</c:v>
                </c:pt>
                <c:pt idx="376">
                  <c:v>0.9</c:v>
                </c:pt>
                <c:pt idx="377">
                  <c:v>0.9</c:v>
                </c:pt>
                <c:pt idx="378">
                  <c:v>0.9</c:v>
                </c:pt>
                <c:pt idx="379">
                  <c:v>0.9</c:v>
                </c:pt>
                <c:pt idx="380">
                  <c:v>0.9</c:v>
                </c:pt>
                <c:pt idx="381">
                  <c:v>0.9</c:v>
                </c:pt>
                <c:pt idx="382">
                  <c:v>0.9</c:v>
                </c:pt>
                <c:pt idx="383">
                  <c:v>0.9</c:v>
                </c:pt>
                <c:pt idx="384">
                  <c:v>0.9</c:v>
                </c:pt>
                <c:pt idx="385">
                  <c:v>0.9</c:v>
                </c:pt>
                <c:pt idx="386">
                  <c:v>0.9</c:v>
                </c:pt>
                <c:pt idx="387">
                  <c:v>0.9</c:v>
                </c:pt>
                <c:pt idx="388">
                  <c:v>0.9</c:v>
                </c:pt>
                <c:pt idx="389">
                  <c:v>0.9</c:v>
                </c:pt>
                <c:pt idx="390">
                  <c:v>0.9</c:v>
                </c:pt>
                <c:pt idx="391">
                  <c:v>0.9</c:v>
                </c:pt>
                <c:pt idx="392">
                  <c:v>0.9</c:v>
                </c:pt>
                <c:pt idx="393">
                  <c:v>0.9</c:v>
                </c:pt>
                <c:pt idx="394">
                  <c:v>0.9</c:v>
                </c:pt>
                <c:pt idx="395">
                  <c:v>0.9</c:v>
                </c:pt>
                <c:pt idx="396">
                  <c:v>0.9</c:v>
                </c:pt>
              </c:numCache>
            </c:numRef>
          </c:val>
          <c:smooth val="0"/>
        </c:ser>
        <c:dLbls>
          <c:showLegendKey val="0"/>
          <c:showVal val="0"/>
          <c:showCatName val="0"/>
          <c:showSerName val="0"/>
          <c:showPercent val="0"/>
          <c:showBubbleSize val="0"/>
        </c:dLbls>
        <c:smooth val="0"/>
        <c:axId val="166327400"/>
        <c:axId val="166327792"/>
      </c:lineChart>
      <c:dateAx>
        <c:axId val="166327400"/>
        <c:scaling>
          <c:orientation val="minMax"/>
        </c:scaling>
        <c:delete val="0"/>
        <c:axPos val="b"/>
        <c:numFmt formatCode="yyyy/mm/dd;@" sourceLinked="0"/>
        <c:majorTickMark val="out"/>
        <c:minorTickMark val="none"/>
        <c:tickLblPos val="nextTo"/>
        <c:spPr>
          <a:noFill/>
          <a:ln w="9525" cap="flat" cmpd="sng" algn="ctr">
            <a:solidFill>
              <a:schemeClr val="dk1">
                <a:lumMod val="15000"/>
                <a:lumOff val="85000"/>
              </a:schemeClr>
            </a:solidFill>
            <a:round/>
          </a:ln>
          <a:effectLst/>
        </c:spPr>
        <c:txPr>
          <a:bodyPr rot="-5400000" spcFirstLastPara="1" vertOverflow="ellipsis"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sv-SE"/>
          </a:p>
        </c:txPr>
        <c:crossAx val="166327792"/>
        <c:crosses val="autoZero"/>
        <c:auto val="1"/>
        <c:lblOffset val="100"/>
        <c:baseTimeUnit val="days"/>
        <c:majorUnit val="7"/>
        <c:majorTimeUnit val="days"/>
        <c:minorUnit val="1"/>
        <c:minorTimeUnit val="days"/>
      </c:dateAx>
      <c:valAx>
        <c:axId val="166327792"/>
        <c:scaling>
          <c:orientation val="minMax"/>
          <c:min val="0.1"/>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Andel bel</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sv-SE"/>
            </a:p>
          </c:txPr>
        </c:title>
        <c:numFmt formatCode="0%" sourceLinked="1"/>
        <c:majorTickMark val="none"/>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dk1">
                    <a:lumMod val="65000"/>
                    <a:lumOff val="35000"/>
                  </a:schemeClr>
                </a:solidFill>
                <a:latin typeface="+mn-lt"/>
                <a:ea typeface="+mn-ea"/>
                <a:cs typeface="+mn-cs"/>
              </a:defRPr>
            </a:pPr>
            <a:endParaRPr lang="sv-SE"/>
          </a:p>
        </c:txPr>
        <c:crossAx val="166327400"/>
        <c:crosses val="autoZero"/>
        <c:crossBetween val="between"/>
        <c:majorUnit val="0.1"/>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sv-SE"/>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sv-SE"/>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Beläggning på område medicin och akut och antalet utlokaliserade kl 07:00</a:t>
            </a:r>
          </a:p>
        </c:rich>
      </c:tx>
      <c:layout>
        <c:manualLayout>
          <c:xMode val="edge"/>
          <c:yMode val="edge"/>
          <c:x val="0.1287372533548129"/>
          <c:y val="0"/>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sv-SE"/>
        </a:p>
      </c:txPr>
    </c:title>
    <c:autoTitleDeleted val="0"/>
    <c:plotArea>
      <c:layout>
        <c:manualLayout>
          <c:layoutTarget val="inner"/>
          <c:xMode val="edge"/>
          <c:yMode val="edge"/>
          <c:x val="5.3631314175603489E-2"/>
          <c:y val="4.8964308506040541E-2"/>
          <c:w val="0.91843625525720696"/>
          <c:h val="0.73446462759060804"/>
        </c:manualLayout>
      </c:layout>
      <c:lineChart>
        <c:grouping val="standard"/>
        <c:varyColors val="0"/>
        <c:ser>
          <c:idx val="0"/>
          <c:order val="0"/>
          <c:tx>
            <c:strRef>
              <c:f>Basdata_rapportering!$C$6</c:f>
              <c:strCache>
                <c:ptCount val="1"/>
                <c:pt idx="0">
                  <c:v>TOTAL Fasta vårdplatser</c:v>
                </c:pt>
              </c:strCache>
            </c:strRef>
          </c:tx>
          <c:spPr>
            <a:ln w="22225" cap="rnd">
              <a:solidFill>
                <a:schemeClr val="accent1"/>
              </a:solidFill>
              <a:round/>
            </a:ln>
            <a:effectLst/>
          </c:spPr>
          <c:marker>
            <c:symbol val="none"/>
          </c:marker>
          <c:cat>
            <c:numRef>
              <c:f>Basdata_rapportering!$B$1409:$B$1804</c:f>
              <c:numCache>
                <c:formatCode>m/d/yyyy</c:formatCode>
                <c:ptCount val="396"/>
                <c:pt idx="0">
                  <c:v>41640</c:v>
                </c:pt>
                <c:pt idx="1">
                  <c:v>41641</c:v>
                </c:pt>
                <c:pt idx="2">
                  <c:v>41642</c:v>
                </c:pt>
                <c:pt idx="3">
                  <c:v>41643</c:v>
                </c:pt>
                <c:pt idx="4">
                  <c:v>41644</c:v>
                </c:pt>
                <c:pt idx="5">
                  <c:v>41645</c:v>
                </c:pt>
                <c:pt idx="6">
                  <c:v>41646</c:v>
                </c:pt>
                <c:pt idx="7">
                  <c:v>41647</c:v>
                </c:pt>
                <c:pt idx="8">
                  <c:v>41648</c:v>
                </c:pt>
                <c:pt idx="9">
                  <c:v>41649</c:v>
                </c:pt>
                <c:pt idx="10">
                  <c:v>41650</c:v>
                </c:pt>
                <c:pt idx="11">
                  <c:v>41651</c:v>
                </c:pt>
                <c:pt idx="12">
                  <c:v>41652</c:v>
                </c:pt>
                <c:pt idx="13">
                  <c:v>41653</c:v>
                </c:pt>
                <c:pt idx="14">
                  <c:v>41654</c:v>
                </c:pt>
                <c:pt idx="15">
                  <c:v>41655</c:v>
                </c:pt>
                <c:pt idx="16">
                  <c:v>41656</c:v>
                </c:pt>
                <c:pt idx="17">
                  <c:v>41657</c:v>
                </c:pt>
                <c:pt idx="18">
                  <c:v>41658</c:v>
                </c:pt>
                <c:pt idx="19">
                  <c:v>41659</c:v>
                </c:pt>
                <c:pt idx="20">
                  <c:v>41660</c:v>
                </c:pt>
                <c:pt idx="21">
                  <c:v>41661</c:v>
                </c:pt>
                <c:pt idx="22">
                  <c:v>41662</c:v>
                </c:pt>
                <c:pt idx="23">
                  <c:v>41663</c:v>
                </c:pt>
                <c:pt idx="24">
                  <c:v>41664</c:v>
                </c:pt>
                <c:pt idx="25">
                  <c:v>41665</c:v>
                </c:pt>
                <c:pt idx="26">
                  <c:v>41666</c:v>
                </c:pt>
                <c:pt idx="27">
                  <c:v>41667</c:v>
                </c:pt>
                <c:pt idx="28">
                  <c:v>41668</c:v>
                </c:pt>
                <c:pt idx="29">
                  <c:v>41669</c:v>
                </c:pt>
                <c:pt idx="30">
                  <c:v>41670</c:v>
                </c:pt>
                <c:pt idx="31">
                  <c:v>41671</c:v>
                </c:pt>
                <c:pt idx="32">
                  <c:v>41672</c:v>
                </c:pt>
                <c:pt idx="33">
                  <c:v>41673</c:v>
                </c:pt>
                <c:pt idx="34">
                  <c:v>41674</c:v>
                </c:pt>
                <c:pt idx="35">
                  <c:v>41675</c:v>
                </c:pt>
                <c:pt idx="36">
                  <c:v>41676</c:v>
                </c:pt>
                <c:pt idx="37">
                  <c:v>41677</c:v>
                </c:pt>
                <c:pt idx="38">
                  <c:v>41678</c:v>
                </c:pt>
                <c:pt idx="39">
                  <c:v>41679</c:v>
                </c:pt>
                <c:pt idx="40">
                  <c:v>41680</c:v>
                </c:pt>
                <c:pt idx="41">
                  <c:v>41681</c:v>
                </c:pt>
                <c:pt idx="42">
                  <c:v>41682</c:v>
                </c:pt>
                <c:pt idx="43">
                  <c:v>41683</c:v>
                </c:pt>
                <c:pt idx="44">
                  <c:v>41684</c:v>
                </c:pt>
                <c:pt idx="45">
                  <c:v>41685</c:v>
                </c:pt>
                <c:pt idx="46">
                  <c:v>41686</c:v>
                </c:pt>
                <c:pt idx="47">
                  <c:v>41687</c:v>
                </c:pt>
                <c:pt idx="48">
                  <c:v>41688</c:v>
                </c:pt>
                <c:pt idx="49">
                  <c:v>41689</c:v>
                </c:pt>
                <c:pt idx="50">
                  <c:v>41690</c:v>
                </c:pt>
                <c:pt idx="51">
                  <c:v>41691</c:v>
                </c:pt>
                <c:pt idx="52">
                  <c:v>41692</c:v>
                </c:pt>
                <c:pt idx="53">
                  <c:v>41693</c:v>
                </c:pt>
                <c:pt idx="54">
                  <c:v>41694</c:v>
                </c:pt>
                <c:pt idx="55">
                  <c:v>41695</c:v>
                </c:pt>
                <c:pt idx="56">
                  <c:v>41696</c:v>
                </c:pt>
                <c:pt idx="57">
                  <c:v>41697</c:v>
                </c:pt>
                <c:pt idx="58">
                  <c:v>41698</c:v>
                </c:pt>
                <c:pt idx="59">
                  <c:v>41699</c:v>
                </c:pt>
                <c:pt idx="60">
                  <c:v>41700</c:v>
                </c:pt>
                <c:pt idx="61">
                  <c:v>41701</c:v>
                </c:pt>
                <c:pt idx="62">
                  <c:v>41702</c:v>
                </c:pt>
                <c:pt idx="63">
                  <c:v>41703</c:v>
                </c:pt>
                <c:pt idx="64">
                  <c:v>41704</c:v>
                </c:pt>
                <c:pt idx="65">
                  <c:v>41705</c:v>
                </c:pt>
                <c:pt idx="66">
                  <c:v>41706</c:v>
                </c:pt>
                <c:pt idx="67">
                  <c:v>41707</c:v>
                </c:pt>
                <c:pt idx="68">
                  <c:v>41708</c:v>
                </c:pt>
                <c:pt idx="69">
                  <c:v>41709</c:v>
                </c:pt>
                <c:pt idx="70">
                  <c:v>41710</c:v>
                </c:pt>
                <c:pt idx="71">
                  <c:v>41711</c:v>
                </c:pt>
                <c:pt idx="72">
                  <c:v>41712</c:v>
                </c:pt>
                <c:pt idx="73">
                  <c:v>41713</c:v>
                </c:pt>
                <c:pt idx="74">
                  <c:v>41714</c:v>
                </c:pt>
                <c:pt idx="75">
                  <c:v>41715</c:v>
                </c:pt>
                <c:pt idx="76">
                  <c:v>41716</c:v>
                </c:pt>
                <c:pt idx="77">
                  <c:v>41717</c:v>
                </c:pt>
                <c:pt idx="78">
                  <c:v>41718</c:v>
                </c:pt>
                <c:pt idx="79">
                  <c:v>41719</c:v>
                </c:pt>
                <c:pt idx="80">
                  <c:v>41720</c:v>
                </c:pt>
                <c:pt idx="81">
                  <c:v>41721</c:v>
                </c:pt>
                <c:pt idx="82">
                  <c:v>41722</c:v>
                </c:pt>
                <c:pt idx="83">
                  <c:v>41723</c:v>
                </c:pt>
                <c:pt idx="84">
                  <c:v>41724</c:v>
                </c:pt>
                <c:pt idx="85">
                  <c:v>41725</c:v>
                </c:pt>
                <c:pt idx="86">
                  <c:v>41726</c:v>
                </c:pt>
                <c:pt idx="87">
                  <c:v>41727</c:v>
                </c:pt>
                <c:pt idx="88">
                  <c:v>41728</c:v>
                </c:pt>
                <c:pt idx="89">
                  <c:v>41729</c:v>
                </c:pt>
                <c:pt idx="90">
                  <c:v>41730</c:v>
                </c:pt>
                <c:pt idx="91">
                  <c:v>41731</c:v>
                </c:pt>
                <c:pt idx="92">
                  <c:v>41732</c:v>
                </c:pt>
                <c:pt idx="93">
                  <c:v>41733</c:v>
                </c:pt>
                <c:pt idx="94">
                  <c:v>41734</c:v>
                </c:pt>
                <c:pt idx="95">
                  <c:v>41735</c:v>
                </c:pt>
                <c:pt idx="96">
                  <c:v>41736</c:v>
                </c:pt>
                <c:pt idx="97">
                  <c:v>41737</c:v>
                </c:pt>
                <c:pt idx="98">
                  <c:v>41738</c:v>
                </c:pt>
                <c:pt idx="99">
                  <c:v>41739</c:v>
                </c:pt>
                <c:pt idx="100">
                  <c:v>41740</c:v>
                </c:pt>
                <c:pt idx="101">
                  <c:v>41741</c:v>
                </c:pt>
                <c:pt idx="102">
                  <c:v>41742</c:v>
                </c:pt>
                <c:pt idx="103">
                  <c:v>41743</c:v>
                </c:pt>
                <c:pt idx="104">
                  <c:v>41744</c:v>
                </c:pt>
                <c:pt idx="105">
                  <c:v>41745</c:v>
                </c:pt>
                <c:pt idx="106">
                  <c:v>41746</c:v>
                </c:pt>
                <c:pt idx="107">
                  <c:v>41747</c:v>
                </c:pt>
                <c:pt idx="108">
                  <c:v>41748</c:v>
                </c:pt>
                <c:pt idx="109">
                  <c:v>41749</c:v>
                </c:pt>
                <c:pt idx="110">
                  <c:v>41750</c:v>
                </c:pt>
                <c:pt idx="111">
                  <c:v>41751</c:v>
                </c:pt>
                <c:pt idx="112">
                  <c:v>41752</c:v>
                </c:pt>
                <c:pt idx="113">
                  <c:v>41753</c:v>
                </c:pt>
                <c:pt idx="114">
                  <c:v>41754</c:v>
                </c:pt>
                <c:pt idx="115">
                  <c:v>41755</c:v>
                </c:pt>
                <c:pt idx="116">
                  <c:v>41756</c:v>
                </c:pt>
                <c:pt idx="117">
                  <c:v>41757</c:v>
                </c:pt>
                <c:pt idx="118">
                  <c:v>41758</c:v>
                </c:pt>
                <c:pt idx="119">
                  <c:v>41759</c:v>
                </c:pt>
                <c:pt idx="120">
                  <c:v>41760</c:v>
                </c:pt>
                <c:pt idx="121">
                  <c:v>41761</c:v>
                </c:pt>
                <c:pt idx="122">
                  <c:v>41762</c:v>
                </c:pt>
                <c:pt idx="123">
                  <c:v>41763</c:v>
                </c:pt>
                <c:pt idx="124">
                  <c:v>41764</c:v>
                </c:pt>
                <c:pt idx="125">
                  <c:v>41765</c:v>
                </c:pt>
                <c:pt idx="126">
                  <c:v>41766</c:v>
                </c:pt>
                <c:pt idx="127">
                  <c:v>41767</c:v>
                </c:pt>
                <c:pt idx="128">
                  <c:v>41768</c:v>
                </c:pt>
                <c:pt idx="129">
                  <c:v>41769</c:v>
                </c:pt>
                <c:pt idx="130">
                  <c:v>41770</c:v>
                </c:pt>
                <c:pt idx="131">
                  <c:v>41771</c:v>
                </c:pt>
                <c:pt idx="132">
                  <c:v>41772</c:v>
                </c:pt>
                <c:pt idx="133">
                  <c:v>41773</c:v>
                </c:pt>
                <c:pt idx="134">
                  <c:v>41774</c:v>
                </c:pt>
                <c:pt idx="135">
                  <c:v>41775</c:v>
                </c:pt>
                <c:pt idx="136">
                  <c:v>41776</c:v>
                </c:pt>
                <c:pt idx="137">
                  <c:v>41777</c:v>
                </c:pt>
                <c:pt idx="138">
                  <c:v>41778</c:v>
                </c:pt>
                <c:pt idx="139">
                  <c:v>41779</c:v>
                </c:pt>
                <c:pt idx="140">
                  <c:v>41780</c:v>
                </c:pt>
                <c:pt idx="141">
                  <c:v>41781</c:v>
                </c:pt>
                <c:pt idx="142">
                  <c:v>41782</c:v>
                </c:pt>
                <c:pt idx="143">
                  <c:v>41783</c:v>
                </c:pt>
                <c:pt idx="144">
                  <c:v>41784</c:v>
                </c:pt>
                <c:pt idx="145">
                  <c:v>41785</c:v>
                </c:pt>
                <c:pt idx="146">
                  <c:v>41786</c:v>
                </c:pt>
                <c:pt idx="147">
                  <c:v>41787</c:v>
                </c:pt>
                <c:pt idx="148">
                  <c:v>41788</c:v>
                </c:pt>
                <c:pt idx="149">
                  <c:v>41789</c:v>
                </c:pt>
                <c:pt idx="150">
                  <c:v>41790</c:v>
                </c:pt>
                <c:pt idx="151">
                  <c:v>41791</c:v>
                </c:pt>
                <c:pt idx="152">
                  <c:v>41792</c:v>
                </c:pt>
                <c:pt idx="153">
                  <c:v>41793</c:v>
                </c:pt>
                <c:pt idx="154">
                  <c:v>41794</c:v>
                </c:pt>
                <c:pt idx="155">
                  <c:v>41795</c:v>
                </c:pt>
                <c:pt idx="156">
                  <c:v>41796</c:v>
                </c:pt>
                <c:pt idx="157">
                  <c:v>41797</c:v>
                </c:pt>
                <c:pt idx="158">
                  <c:v>41798</c:v>
                </c:pt>
                <c:pt idx="159">
                  <c:v>41799</c:v>
                </c:pt>
                <c:pt idx="160">
                  <c:v>41800</c:v>
                </c:pt>
                <c:pt idx="161">
                  <c:v>41801</c:v>
                </c:pt>
                <c:pt idx="162">
                  <c:v>41802</c:v>
                </c:pt>
                <c:pt idx="163">
                  <c:v>41803</c:v>
                </c:pt>
                <c:pt idx="164">
                  <c:v>41804</c:v>
                </c:pt>
                <c:pt idx="165">
                  <c:v>41805</c:v>
                </c:pt>
                <c:pt idx="166">
                  <c:v>41806</c:v>
                </c:pt>
                <c:pt idx="167">
                  <c:v>41807</c:v>
                </c:pt>
                <c:pt idx="168">
                  <c:v>41808</c:v>
                </c:pt>
                <c:pt idx="169">
                  <c:v>41809</c:v>
                </c:pt>
                <c:pt idx="170">
                  <c:v>41810</c:v>
                </c:pt>
                <c:pt idx="171">
                  <c:v>41811</c:v>
                </c:pt>
                <c:pt idx="172">
                  <c:v>41812</c:v>
                </c:pt>
                <c:pt idx="173">
                  <c:v>41813</c:v>
                </c:pt>
                <c:pt idx="174">
                  <c:v>41814</c:v>
                </c:pt>
                <c:pt idx="175">
                  <c:v>41815</c:v>
                </c:pt>
                <c:pt idx="176">
                  <c:v>41816</c:v>
                </c:pt>
                <c:pt idx="177">
                  <c:v>41817</c:v>
                </c:pt>
                <c:pt idx="178">
                  <c:v>41818</c:v>
                </c:pt>
                <c:pt idx="179">
                  <c:v>41819</c:v>
                </c:pt>
                <c:pt idx="180">
                  <c:v>41820</c:v>
                </c:pt>
                <c:pt idx="181">
                  <c:v>41821</c:v>
                </c:pt>
                <c:pt idx="182">
                  <c:v>41822</c:v>
                </c:pt>
                <c:pt idx="183">
                  <c:v>41823</c:v>
                </c:pt>
                <c:pt idx="184">
                  <c:v>41824</c:v>
                </c:pt>
                <c:pt idx="185">
                  <c:v>41825</c:v>
                </c:pt>
                <c:pt idx="186">
                  <c:v>41826</c:v>
                </c:pt>
                <c:pt idx="187">
                  <c:v>41827</c:v>
                </c:pt>
                <c:pt idx="188">
                  <c:v>41828</c:v>
                </c:pt>
                <c:pt idx="189">
                  <c:v>41829</c:v>
                </c:pt>
                <c:pt idx="190">
                  <c:v>41830</c:v>
                </c:pt>
                <c:pt idx="191">
                  <c:v>41831</c:v>
                </c:pt>
                <c:pt idx="192">
                  <c:v>41832</c:v>
                </c:pt>
                <c:pt idx="193">
                  <c:v>41833</c:v>
                </c:pt>
                <c:pt idx="194">
                  <c:v>41834</c:v>
                </c:pt>
                <c:pt idx="195">
                  <c:v>41835</c:v>
                </c:pt>
                <c:pt idx="196">
                  <c:v>41836</c:v>
                </c:pt>
                <c:pt idx="197">
                  <c:v>41837</c:v>
                </c:pt>
                <c:pt idx="198">
                  <c:v>41838</c:v>
                </c:pt>
                <c:pt idx="199">
                  <c:v>41839</c:v>
                </c:pt>
                <c:pt idx="200">
                  <c:v>41840</c:v>
                </c:pt>
                <c:pt idx="201">
                  <c:v>41841</c:v>
                </c:pt>
                <c:pt idx="202">
                  <c:v>41842</c:v>
                </c:pt>
                <c:pt idx="203">
                  <c:v>41843</c:v>
                </c:pt>
                <c:pt idx="204">
                  <c:v>41844</c:v>
                </c:pt>
                <c:pt idx="205">
                  <c:v>41845</c:v>
                </c:pt>
                <c:pt idx="206">
                  <c:v>41846</c:v>
                </c:pt>
                <c:pt idx="207">
                  <c:v>41847</c:v>
                </c:pt>
                <c:pt idx="208">
                  <c:v>41848</c:v>
                </c:pt>
                <c:pt idx="209">
                  <c:v>41849</c:v>
                </c:pt>
                <c:pt idx="210">
                  <c:v>41850</c:v>
                </c:pt>
                <c:pt idx="211">
                  <c:v>41851</c:v>
                </c:pt>
                <c:pt idx="212">
                  <c:v>41852</c:v>
                </c:pt>
                <c:pt idx="213">
                  <c:v>41853</c:v>
                </c:pt>
                <c:pt idx="214">
                  <c:v>41854</c:v>
                </c:pt>
                <c:pt idx="215">
                  <c:v>41855</c:v>
                </c:pt>
                <c:pt idx="216">
                  <c:v>41856</c:v>
                </c:pt>
                <c:pt idx="217">
                  <c:v>41857</c:v>
                </c:pt>
                <c:pt idx="218">
                  <c:v>41858</c:v>
                </c:pt>
                <c:pt idx="219">
                  <c:v>41859</c:v>
                </c:pt>
                <c:pt idx="220">
                  <c:v>41860</c:v>
                </c:pt>
                <c:pt idx="221">
                  <c:v>41861</c:v>
                </c:pt>
                <c:pt idx="222">
                  <c:v>41862</c:v>
                </c:pt>
                <c:pt idx="223">
                  <c:v>41863</c:v>
                </c:pt>
                <c:pt idx="224">
                  <c:v>41864</c:v>
                </c:pt>
                <c:pt idx="225">
                  <c:v>41865</c:v>
                </c:pt>
                <c:pt idx="226">
                  <c:v>41866</c:v>
                </c:pt>
                <c:pt idx="227">
                  <c:v>41867</c:v>
                </c:pt>
                <c:pt idx="228">
                  <c:v>41868</c:v>
                </c:pt>
                <c:pt idx="229">
                  <c:v>41869</c:v>
                </c:pt>
                <c:pt idx="230">
                  <c:v>41870</c:v>
                </c:pt>
                <c:pt idx="231">
                  <c:v>41871</c:v>
                </c:pt>
                <c:pt idx="232">
                  <c:v>41872</c:v>
                </c:pt>
                <c:pt idx="233">
                  <c:v>41873</c:v>
                </c:pt>
                <c:pt idx="234">
                  <c:v>41874</c:v>
                </c:pt>
                <c:pt idx="235">
                  <c:v>41875</c:v>
                </c:pt>
                <c:pt idx="236">
                  <c:v>41876</c:v>
                </c:pt>
                <c:pt idx="237">
                  <c:v>41877</c:v>
                </c:pt>
                <c:pt idx="238">
                  <c:v>41878</c:v>
                </c:pt>
                <c:pt idx="239">
                  <c:v>41879</c:v>
                </c:pt>
                <c:pt idx="240">
                  <c:v>41880</c:v>
                </c:pt>
                <c:pt idx="241">
                  <c:v>41881</c:v>
                </c:pt>
                <c:pt idx="242">
                  <c:v>41882</c:v>
                </c:pt>
                <c:pt idx="243">
                  <c:v>41883</c:v>
                </c:pt>
                <c:pt idx="244">
                  <c:v>41884</c:v>
                </c:pt>
                <c:pt idx="245">
                  <c:v>41885</c:v>
                </c:pt>
                <c:pt idx="246">
                  <c:v>41886</c:v>
                </c:pt>
                <c:pt idx="247">
                  <c:v>41887</c:v>
                </c:pt>
                <c:pt idx="248">
                  <c:v>41888</c:v>
                </c:pt>
                <c:pt idx="249">
                  <c:v>41889</c:v>
                </c:pt>
                <c:pt idx="250">
                  <c:v>41890</c:v>
                </c:pt>
                <c:pt idx="251">
                  <c:v>41891</c:v>
                </c:pt>
                <c:pt idx="252">
                  <c:v>41892</c:v>
                </c:pt>
                <c:pt idx="253">
                  <c:v>41893</c:v>
                </c:pt>
                <c:pt idx="254">
                  <c:v>41894</c:v>
                </c:pt>
                <c:pt idx="255">
                  <c:v>41895</c:v>
                </c:pt>
                <c:pt idx="256">
                  <c:v>41896</c:v>
                </c:pt>
                <c:pt idx="257">
                  <c:v>41897</c:v>
                </c:pt>
                <c:pt idx="258">
                  <c:v>41898</c:v>
                </c:pt>
                <c:pt idx="259">
                  <c:v>41899</c:v>
                </c:pt>
                <c:pt idx="260">
                  <c:v>41900</c:v>
                </c:pt>
                <c:pt idx="261">
                  <c:v>41901</c:v>
                </c:pt>
                <c:pt idx="262">
                  <c:v>41902</c:v>
                </c:pt>
                <c:pt idx="263">
                  <c:v>41903</c:v>
                </c:pt>
                <c:pt idx="264">
                  <c:v>41904</c:v>
                </c:pt>
                <c:pt idx="265">
                  <c:v>41905</c:v>
                </c:pt>
                <c:pt idx="266">
                  <c:v>41906</c:v>
                </c:pt>
                <c:pt idx="267">
                  <c:v>41907</c:v>
                </c:pt>
                <c:pt idx="268">
                  <c:v>41908</c:v>
                </c:pt>
                <c:pt idx="269">
                  <c:v>41909</c:v>
                </c:pt>
                <c:pt idx="270">
                  <c:v>41910</c:v>
                </c:pt>
                <c:pt idx="271">
                  <c:v>41911</c:v>
                </c:pt>
                <c:pt idx="272">
                  <c:v>41912</c:v>
                </c:pt>
                <c:pt idx="273">
                  <c:v>41913</c:v>
                </c:pt>
                <c:pt idx="274">
                  <c:v>41914</c:v>
                </c:pt>
                <c:pt idx="275">
                  <c:v>41915</c:v>
                </c:pt>
                <c:pt idx="276">
                  <c:v>41916</c:v>
                </c:pt>
                <c:pt idx="277">
                  <c:v>41917</c:v>
                </c:pt>
                <c:pt idx="278">
                  <c:v>41918</c:v>
                </c:pt>
                <c:pt idx="279">
                  <c:v>41919</c:v>
                </c:pt>
                <c:pt idx="280">
                  <c:v>41920</c:v>
                </c:pt>
                <c:pt idx="281">
                  <c:v>41921</c:v>
                </c:pt>
                <c:pt idx="282">
                  <c:v>41922</c:v>
                </c:pt>
                <c:pt idx="283">
                  <c:v>41923</c:v>
                </c:pt>
                <c:pt idx="284">
                  <c:v>41924</c:v>
                </c:pt>
                <c:pt idx="285">
                  <c:v>41925</c:v>
                </c:pt>
                <c:pt idx="286">
                  <c:v>41926</c:v>
                </c:pt>
                <c:pt idx="287">
                  <c:v>41927</c:v>
                </c:pt>
                <c:pt idx="288">
                  <c:v>41928</c:v>
                </c:pt>
                <c:pt idx="289">
                  <c:v>41929</c:v>
                </c:pt>
                <c:pt idx="290">
                  <c:v>41930</c:v>
                </c:pt>
                <c:pt idx="291">
                  <c:v>41931</c:v>
                </c:pt>
                <c:pt idx="292">
                  <c:v>41932</c:v>
                </c:pt>
                <c:pt idx="293">
                  <c:v>41933</c:v>
                </c:pt>
                <c:pt idx="294">
                  <c:v>41934</c:v>
                </c:pt>
                <c:pt idx="295">
                  <c:v>41935</c:v>
                </c:pt>
                <c:pt idx="296">
                  <c:v>41936</c:v>
                </c:pt>
                <c:pt idx="297">
                  <c:v>41937</c:v>
                </c:pt>
                <c:pt idx="298">
                  <c:v>41938</c:v>
                </c:pt>
                <c:pt idx="299">
                  <c:v>41939</c:v>
                </c:pt>
                <c:pt idx="300">
                  <c:v>41940</c:v>
                </c:pt>
                <c:pt idx="301">
                  <c:v>41941</c:v>
                </c:pt>
                <c:pt idx="302">
                  <c:v>41942</c:v>
                </c:pt>
                <c:pt idx="303">
                  <c:v>41943</c:v>
                </c:pt>
                <c:pt idx="304">
                  <c:v>41944</c:v>
                </c:pt>
                <c:pt idx="305">
                  <c:v>41945</c:v>
                </c:pt>
                <c:pt idx="306">
                  <c:v>41946</c:v>
                </c:pt>
                <c:pt idx="307">
                  <c:v>41947</c:v>
                </c:pt>
                <c:pt idx="308">
                  <c:v>41948</c:v>
                </c:pt>
                <c:pt idx="309">
                  <c:v>41949</c:v>
                </c:pt>
                <c:pt idx="310">
                  <c:v>41950</c:v>
                </c:pt>
                <c:pt idx="311">
                  <c:v>41951</c:v>
                </c:pt>
                <c:pt idx="312">
                  <c:v>41952</c:v>
                </c:pt>
                <c:pt idx="313">
                  <c:v>41953</c:v>
                </c:pt>
                <c:pt idx="314">
                  <c:v>41954</c:v>
                </c:pt>
                <c:pt idx="315">
                  <c:v>41955</c:v>
                </c:pt>
                <c:pt idx="316">
                  <c:v>41956</c:v>
                </c:pt>
                <c:pt idx="317">
                  <c:v>41957</c:v>
                </c:pt>
                <c:pt idx="318">
                  <c:v>41958</c:v>
                </c:pt>
                <c:pt idx="319">
                  <c:v>41959</c:v>
                </c:pt>
                <c:pt idx="320">
                  <c:v>41960</c:v>
                </c:pt>
                <c:pt idx="321">
                  <c:v>41961</c:v>
                </c:pt>
                <c:pt idx="322">
                  <c:v>41962</c:v>
                </c:pt>
                <c:pt idx="323">
                  <c:v>41963</c:v>
                </c:pt>
                <c:pt idx="324">
                  <c:v>41964</c:v>
                </c:pt>
                <c:pt idx="325">
                  <c:v>41965</c:v>
                </c:pt>
                <c:pt idx="326">
                  <c:v>41966</c:v>
                </c:pt>
                <c:pt idx="327">
                  <c:v>41967</c:v>
                </c:pt>
                <c:pt idx="328">
                  <c:v>41968</c:v>
                </c:pt>
                <c:pt idx="329">
                  <c:v>41969</c:v>
                </c:pt>
                <c:pt idx="330">
                  <c:v>41970</c:v>
                </c:pt>
                <c:pt idx="331">
                  <c:v>41971</c:v>
                </c:pt>
                <c:pt idx="332">
                  <c:v>41972</c:v>
                </c:pt>
                <c:pt idx="333">
                  <c:v>41973</c:v>
                </c:pt>
                <c:pt idx="334">
                  <c:v>41974</c:v>
                </c:pt>
                <c:pt idx="335">
                  <c:v>41975</c:v>
                </c:pt>
                <c:pt idx="336">
                  <c:v>41976</c:v>
                </c:pt>
                <c:pt idx="337">
                  <c:v>41977</c:v>
                </c:pt>
                <c:pt idx="338">
                  <c:v>41978</c:v>
                </c:pt>
                <c:pt idx="339">
                  <c:v>41979</c:v>
                </c:pt>
                <c:pt idx="340">
                  <c:v>41980</c:v>
                </c:pt>
                <c:pt idx="341">
                  <c:v>41981</c:v>
                </c:pt>
                <c:pt idx="342">
                  <c:v>41982</c:v>
                </c:pt>
                <c:pt idx="343">
                  <c:v>41983</c:v>
                </c:pt>
                <c:pt idx="344">
                  <c:v>41984</c:v>
                </c:pt>
                <c:pt idx="345">
                  <c:v>41985</c:v>
                </c:pt>
                <c:pt idx="346">
                  <c:v>41986</c:v>
                </c:pt>
                <c:pt idx="347">
                  <c:v>41987</c:v>
                </c:pt>
                <c:pt idx="348">
                  <c:v>41988</c:v>
                </c:pt>
                <c:pt idx="349">
                  <c:v>41989</c:v>
                </c:pt>
                <c:pt idx="350">
                  <c:v>41990</c:v>
                </c:pt>
                <c:pt idx="351">
                  <c:v>41991</c:v>
                </c:pt>
                <c:pt idx="352">
                  <c:v>41992</c:v>
                </c:pt>
                <c:pt idx="353">
                  <c:v>41993</c:v>
                </c:pt>
                <c:pt idx="354">
                  <c:v>41994</c:v>
                </c:pt>
                <c:pt idx="355">
                  <c:v>41995</c:v>
                </c:pt>
                <c:pt idx="356">
                  <c:v>41996</c:v>
                </c:pt>
                <c:pt idx="357">
                  <c:v>41997</c:v>
                </c:pt>
                <c:pt idx="358">
                  <c:v>41998</c:v>
                </c:pt>
                <c:pt idx="359">
                  <c:v>41999</c:v>
                </c:pt>
                <c:pt idx="360">
                  <c:v>42000</c:v>
                </c:pt>
                <c:pt idx="361">
                  <c:v>42001</c:v>
                </c:pt>
                <c:pt idx="362">
                  <c:v>42002</c:v>
                </c:pt>
                <c:pt idx="363">
                  <c:v>42003</c:v>
                </c:pt>
                <c:pt idx="364">
                  <c:v>42004</c:v>
                </c:pt>
                <c:pt idx="365">
                  <c:v>42005</c:v>
                </c:pt>
                <c:pt idx="366">
                  <c:v>42006</c:v>
                </c:pt>
                <c:pt idx="367">
                  <c:v>42007</c:v>
                </c:pt>
                <c:pt idx="368">
                  <c:v>42008</c:v>
                </c:pt>
                <c:pt idx="369">
                  <c:v>42009</c:v>
                </c:pt>
                <c:pt idx="370">
                  <c:v>42010</c:v>
                </c:pt>
                <c:pt idx="371">
                  <c:v>42011</c:v>
                </c:pt>
                <c:pt idx="372">
                  <c:v>42012</c:v>
                </c:pt>
                <c:pt idx="373">
                  <c:v>42013</c:v>
                </c:pt>
                <c:pt idx="374">
                  <c:v>42014</c:v>
                </c:pt>
                <c:pt idx="375">
                  <c:v>42015</c:v>
                </c:pt>
                <c:pt idx="376">
                  <c:v>42016</c:v>
                </c:pt>
                <c:pt idx="377">
                  <c:v>42017</c:v>
                </c:pt>
                <c:pt idx="378">
                  <c:v>42018</c:v>
                </c:pt>
                <c:pt idx="379">
                  <c:v>42019</c:v>
                </c:pt>
                <c:pt idx="380">
                  <c:v>42020</c:v>
                </c:pt>
                <c:pt idx="381">
                  <c:v>42021</c:v>
                </c:pt>
                <c:pt idx="382">
                  <c:v>42022</c:v>
                </c:pt>
                <c:pt idx="383">
                  <c:v>42023</c:v>
                </c:pt>
                <c:pt idx="384">
                  <c:v>42024</c:v>
                </c:pt>
                <c:pt idx="385">
                  <c:v>42025</c:v>
                </c:pt>
                <c:pt idx="386">
                  <c:v>42026</c:v>
                </c:pt>
                <c:pt idx="387">
                  <c:v>42027</c:v>
                </c:pt>
                <c:pt idx="388">
                  <c:v>42028</c:v>
                </c:pt>
                <c:pt idx="389">
                  <c:v>42029</c:v>
                </c:pt>
                <c:pt idx="390">
                  <c:v>42030</c:v>
                </c:pt>
                <c:pt idx="391">
                  <c:v>42031</c:v>
                </c:pt>
                <c:pt idx="392">
                  <c:v>42032</c:v>
                </c:pt>
                <c:pt idx="393">
                  <c:v>42033</c:v>
                </c:pt>
                <c:pt idx="394">
                  <c:v>42034</c:v>
                </c:pt>
                <c:pt idx="395">
                  <c:v>42035</c:v>
                </c:pt>
              </c:numCache>
            </c:numRef>
          </c:cat>
          <c:val>
            <c:numRef>
              <c:f>Basdata_rapportering!$C$1409:$C$1804</c:f>
              <c:numCache>
                <c:formatCode>General</c:formatCode>
                <c:ptCount val="396"/>
                <c:pt idx="0">
                  <c:v>331</c:v>
                </c:pt>
                <c:pt idx="1">
                  <c:v>338</c:v>
                </c:pt>
                <c:pt idx="2">
                  <c:v>338</c:v>
                </c:pt>
                <c:pt idx="3">
                  <c:v>331</c:v>
                </c:pt>
                <c:pt idx="4">
                  <c:v>331</c:v>
                </c:pt>
                <c:pt idx="5">
                  <c:v>331</c:v>
                </c:pt>
                <c:pt idx="6">
                  <c:v>338</c:v>
                </c:pt>
                <c:pt idx="7">
                  <c:v>338</c:v>
                </c:pt>
                <c:pt idx="8">
                  <c:v>338</c:v>
                </c:pt>
                <c:pt idx="9">
                  <c:v>338</c:v>
                </c:pt>
                <c:pt idx="10">
                  <c:v>331</c:v>
                </c:pt>
                <c:pt idx="11">
                  <c:v>331</c:v>
                </c:pt>
                <c:pt idx="12">
                  <c:v>338</c:v>
                </c:pt>
                <c:pt idx="13">
                  <c:v>338</c:v>
                </c:pt>
                <c:pt idx="14">
                  <c:v>338</c:v>
                </c:pt>
                <c:pt idx="15">
                  <c:v>338</c:v>
                </c:pt>
                <c:pt idx="16">
                  <c:v>338</c:v>
                </c:pt>
                <c:pt idx="17">
                  <c:v>331</c:v>
                </c:pt>
                <c:pt idx="18">
                  <c:v>331</c:v>
                </c:pt>
                <c:pt idx="19">
                  <c:v>338</c:v>
                </c:pt>
                <c:pt idx="20">
                  <c:v>338</c:v>
                </c:pt>
                <c:pt idx="21">
                  <c:v>338</c:v>
                </c:pt>
                <c:pt idx="22">
                  <c:v>338</c:v>
                </c:pt>
                <c:pt idx="23">
                  <c:v>338</c:v>
                </c:pt>
                <c:pt idx="24">
                  <c:v>331</c:v>
                </c:pt>
                <c:pt idx="25">
                  <c:v>338</c:v>
                </c:pt>
                <c:pt idx="26">
                  <c:v>338</c:v>
                </c:pt>
                <c:pt idx="27">
                  <c:v>338</c:v>
                </c:pt>
                <c:pt idx="28">
                  <c:v>338</c:v>
                </c:pt>
                <c:pt idx="29">
                  <c:v>338</c:v>
                </c:pt>
                <c:pt idx="30">
                  <c:v>338</c:v>
                </c:pt>
                <c:pt idx="31">
                  <c:v>331</c:v>
                </c:pt>
                <c:pt idx="32">
                  <c:v>331</c:v>
                </c:pt>
                <c:pt idx="33">
                  <c:v>338</c:v>
                </c:pt>
                <c:pt idx="34">
                  <c:v>336</c:v>
                </c:pt>
                <c:pt idx="35">
                  <c:v>333</c:v>
                </c:pt>
                <c:pt idx="36">
                  <c:v>332</c:v>
                </c:pt>
                <c:pt idx="37">
                  <c:v>330</c:v>
                </c:pt>
                <c:pt idx="38">
                  <c:v>322</c:v>
                </c:pt>
                <c:pt idx="39">
                  <c:v>321</c:v>
                </c:pt>
                <c:pt idx="40">
                  <c:v>325</c:v>
                </c:pt>
                <c:pt idx="41">
                  <c:v>323</c:v>
                </c:pt>
                <c:pt idx="42">
                  <c:v>338</c:v>
                </c:pt>
                <c:pt idx="43">
                  <c:v>318</c:v>
                </c:pt>
                <c:pt idx="44">
                  <c:v>318</c:v>
                </c:pt>
                <c:pt idx="45">
                  <c:v>318</c:v>
                </c:pt>
                <c:pt idx="46">
                  <c:v>324</c:v>
                </c:pt>
                <c:pt idx="47">
                  <c:v>331</c:v>
                </c:pt>
                <c:pt idx="48">
                  <c:v>330</c:v>
                </c:pt>
                <c:pt idx="49">
                  <c:v>337</c:v>
                </c:pt>
                <c:pt idx="50">
                  <c:v>337</c:v>
                </c:pt>
                <c:pt idx="51">
                  <c:v>337</c:v>
                </c:pt>
                <c:pt idx="52">
                  <c:v>329</c:v>
                </c:pt>
                <c:pt idx="53">
                  <c:v>329</c:v>
                </c:pt>
                <c:pt idx="54">
                  <c:v>336</c:v>
                </c:pt>
                <c:pt idx="55">
                  <c:v>336</c:v>
                </c:pt>
                <c:pt idx="56">
                  <c:v>336</c:v>
                </c:pt>
                <c:pt idx="57">
                  <c:v>336</c:v>
                </c:pt>
                <c:pt idx="58">
                  <c:v>331</c:v>
                </c:pt>
                <c:pt idx="59">
                  <c:v>324</c:v>
                </c:pt>
                <c:pt idx="60">
                  <c:v>324</c:v>
                </c:pt>
                <c:pt idx="61">
                  <c:v>331</c:v>
                </c:pt>
                <c:pt idx="62">
                  <c:v>331</c:v>
                </c:pt>
                <c:pt idx="63">
                  <c:v>338</c:v>
                </c:pt>
                <c:pt idx="64">
                  <c:v>338</c:v>
                </c:pt>
                <c:pt idx="65">
                  <c:v>338</c:v>
                </c:pt>
                <c:pt idx="66">
                  <c:v>331</c:v>
                </c:pt>
                <c:pt idx="67">
                  <c:v>331</c:v>
                </c:pt>
                <c:pt idx="68">
                  <c:v>338</c:v>
                </c:pt>
                <c:pt idx="69">
                  <c:v>338</c:v>
                </c:pt>
                <c:pt idx="70">
                  <c:v>338</c:v>
                </c:pt>
                <c:pt idx="71">
                  <c:v>338</c:v>
                </c:pt>
                <c:pt idx="72">
                  <c:v>338</c:v>
                </c:pt>
                <c:pt idx="73">
                  <c:v>331</c:v>
                </c:pt>
                <c:pt idx="74">
                  <c:v>331</c:v>
                </c:pt>
                <c:pt idx="75">
                  <c:v>338</c:v>
                </c:pt>
                <c:pt idx="76">
                  <c:v>338</c:v>
                </c:pt>
                <c:pt idx="77">
                  <c:v>338</c:v>
                </c:pt>
                <c:pt idx="78">
                  <c:v>338</c:v>
                </c:pt>
                <c:pt idx="79">
                  <c:v>338</c:v>
                </c:pt>
                <c:pt idx="80">
                  <c:v>330</c:v>
                </c:pt>
                <c:pt idx="81">
                  <c:v>330</c:v>
                </c:pt>
                <c:pt idx="82">
                  <c:v>338</c:v>
                </c:pt>
                <c:pt idx="83">
                  <c:v>338</c:v>
                </c:pt>
                <c:pt idx="84">
                  <c:v>337</c:v>
                </c:pt>
                <c:pt idx="85">
                  <c:v>337</c:v>
                </c:pt>
                <c:pt idx="86">
                  <c:v>337</c:v>
                </c:pt>
                <c:pt idx="87">
                  <c:v>330</c:v>
                </c:pt>
                <c:pt idx="88">
                  <c:v>330</c:v>
                </c:pt>
                <c:pt idx="89">
                  <c:v>337</c:v>
                </c:pt>
                <c:pt idx="90">
                  <c:v>337</c:v>
                </c:pt>
                <c:pt idx="91">
                  <c:v>337</c:v>
                </c:pt>
                <c:pt idx="92">
                  <c:v>337</c:v>
                </c:pt>
                <c:pt idx="93">
                  <c:v>337</c:v>
                </c:pt>
                <c:pt idx="94">
                  <c:v>331</c:v>
                </c:pt>
                <c:pt idx="95">
                  <c:v>331</c:v>
                </c:pt>
                <c:pt idx="96">
                  <c:v>338</c:v>
                </c:pt>
                <c:pt idx="97">
                  <c:v>338</c:v>
                </c:pt>
                <c:pt idx="98">
                  <c:v>338</c:v>
                </c:pt>
                <c:pt idx="99">
                  <c:v>338</c:v>
                </c:pt>
                <c:pt idx="100">
                  <c:v>338</c:v>
                </c:pt>
                <c:pt idx="101">
                  <c:v>331</c:v>
                </c:pt>
                <c:pt idx="102">
                  <c:v>331</c:v>
                </c:pt>
                <c:pt idx="103">
                  <c:v>338</c:v>
                </c:pt>
                <c:pt idx="104">
                  <c:v>338</c:v>
                </c:pt>
                <c:pt idx="105">
                  <c:v>338</c:v>
                </c:pt>
                <c:pt idx="106">
                  <c:v>338</c:v>
                </c:pt>
                <c:pt idx="107">
                  <c:v>338</c:v>
                </c:pt>
                <c:pt idx="108">
                  <c:v>331</c:v>
                </c:pt>
                <c:pt idx="109">
                  <c:v>331</c:v>
                </c:pt>
                <c:pt idx="110">
                  <c:v>338</c:v>
                </c:pt>
                <c:pt idx="111">
                  <c:v>338</c:v>
                </c:pt>
                <c:pt idx="112">
                  <c:v>338</c:v>
                </c:pt>
                <c:pt idx="113">
                  <c:v>338</c:v>
                </c:pt>
                <c:pt idx="114">
                  <c:v>338</c:v>
                </c:pt>
                <c:pt idx="115">
                  <c:v>331</c:v>
                </c:pt>
                <c:pt idx="116">
                  <c:v>331</c:v>
                </c:pt>
                <c:pt idx="117">
                  <c:v>338</c:v>
                </c:pt>
                <c:pt idx="118">
                  <c:v>338</c:v>
                </c:pt>
                <c:pt idx="119">
                  <c:v>338</c:v>
                </c:pt>
                <c:pt idx="120">
                  <c:v>338</c:v>
                </c:pt>
                <c:pt idx="121">
                  <c:v>338</c:v>
                </c:pt>
                <c:pt idx="122">
                  <c:v>331</c:v>
                </c:pt>
                <c:pt idx="123">
                  <c:v>331</c:v>
                </c:pt>
                <c:pt idx="124">
                  <c:v>338</c:v>
                </c:pt>
                <c:pt idx="125">
                  <c:v>338</c:v>
                </c:pt>
                <c:pt idx="126">
                  <c:v>338</c:v>
                </c:pt>
                <c:pt idx="127">
                  <c:v>338</c:v>
                </c:pt>
                <c:pt idx="128">
                  <c:v>338</c:v>
                </c:pt>
                <c:pt idx="129">
                  <c:v>331</c:v>
                </c:pt>
                <c:pt idx="130">
                  <c:v>331</c:v>
                </c:pt>
                <c:pt idx="131">
                  <c:v>338</c:v>
                </c:pt>
                <c:pt idx="132">
                  <c:v>338</c:v>
                </c:pt>
                <c:pt idx="133">
                  <c:v>338</c:v>
                </c:pt>
                <c:pt idx="134">
                  <c:v>338</c:v>
                </c:pt>
                <c:pt idx="135">
                  <c:v>338</c:v>
                </c:pt>
                <c:pt idx="136">
                  <c:v>331</c:v>
                </c:pt>
                <c:pt idx="137">
                  <c:v>331</c:v>
                </c:pt>
                <c:pt idx="138">
                  <c:v>338</c:v>
                </c:pt>
                <c:pt idx="139">
                  <c:v>338</c:v>
                </c:pt>
                <c:pt idx="140">
                  <c:v>338</c:v>
                </c:pt>
                <c:pt idx="141">
                  <c:v>338</c:v>
                </c:pt>
                <c:pt idx="142">
                  <c:v>338</c:v>
                </c:pt>
                <c:pt idx="143">
                  <c:v>331</c:v>
                </c:pt>
                <c:pt idx="144">
                  <c:v>331</c:v>
                </c:pt>
                <c:pt idx="145">
                  <c:v>338</c:v>
                </c:pt>
                <c:pt idx="146">
                  <c:v>338</c:v>
                </c:pt>
                <c:pt idx="147">
                  <c:v>338</c:v>
                </c:pt>
                <c:pt idx="148">
                  <c:v>338</c:v>
                </c:pt>
                <c:pt idx="149">
                  <c:v>338</c:v>
                </c:pt>
                <c:pt idx="150">
                  <c:v>334</c:v>
                </c:pt>
                <c:pt idx="151">
                  <c:v>334</c:v>
                </c:pt>
                <c:pt idx="152">
                  <c:v>341</c:v>
                </c:pt>
                <c:pt idx="153">
                  <c:v>341</c:v>
                </c:pt>
                <c:pt idx="154">
                  <c:v>341</c:v>
                </c:pt>
                <c:pt idx="155">
                  <c:v>341</c:v>
                </c:pt>
                <c:pt idx="156">
                  <c:v>317</c:v>
                </c:pt>
                <c:pt idx="157">
                  <c:v>310</c:v>
                </c:pt>
                <c:pt idx="158">
                  <c:v>310</c:v>
                </c:pt>
                <c:pt idx="159">
                  <c:v>317</c:v>
                </c:pt>
                <c:pt idx="160">
                  <c:v>317</c:v>
                </c:pt>
                <c:pt idx="161">
                  <c:v>317</c:v>
                </c:pt>
                <c:pt idx="162">
                  <c:v>317</c:v>
                </c:pt>
                <c:pt idx="163">
                  <c:v>317</c:v>
                </c:pt>
                <c:pt idx="164">
                  <c:v>303</c:v>
                </c:pt>
                <c:pt idx="165">
                  <c:v>303</c:v>
                </c:pt>
                <c:pt idx="166">
                  <c:v>303</c:v>
                </c:pt>
                <c:pt idx="167">
                  <c:v>303</c:v>
                </c:pt>
                <c:pt idx="168">
                  <c:v>303</c:v>
                </c:pt>
                <c:pt idx="169">
                  <c:v>287</c:v>
                </c:pt>
                <c:pt idx="170">
                  <c:v>287</c:v>
                </c:pt>
                <c:pt idx="171">
                  <c:v>287</c:v>
                </c:pt>
                <c:pt idx="172">
                  <c:v>287</c:v>
                </c:pt>
                <c:pt idx="173">
                  <c:v>279</c:v>
                </c:pt>
                <c:pt idx="174">
                  <c:v>279</c:v>
                </c:pt>
                <c:pt idx="175">
                  <c:v>279</c:v>
                </c:pt>
                <c:pt idx="176">
                  <c:v>279</c:v>
                </c:pt>
                <c:pt idx="177">
                  <c:v>279</c:v>
                </c:pt>
                <c:pt idx="178">
                  <c:v>279</c:v>
                </c:pt>
                <c:pt idx="179">
                  <c:v>279</c:v>
                </c:pt>
                <c:pt idx="180">
                  <c:v>279</c:v>
                </c:pt>
                <c:pt idx="181">
                  <c:v>279</c:v>
                </c:pt>
                <c:pt idx="182">
                  <c:v>279</c:v>
                </c:pt>
                <c:pt idx="183">
                  <c:v>279</c:v>
                </c:pt>
                <c:pt idx="184">
                  <c:v>279</c:v>
                </c:pt>
                <c:pt idx="185">
                  <c:v>271</c:v>
                </c:pt>
                <c:pt idx="186">
                  <c:v>271</c:v>
                </c:pt>
                <c:pt idx="187">
                  <c:v>271</c:v>
                </c:pt>
                <c:pt idx="188">
                  <c:v>271</c:v>
                </c:pt>
                <c:pt idx="189">
                  <c:v>271</c:v>
                </c:pt>
                <c:pt idx="190">
                  <c:v>271</c:v>
                </c:pt>
                <c:pt idx="191">
                  <c:v>271</c:v>
                </c:pt>
                <c:pt idx="192">
                  <c:v>271</c:v>
                </c:pt>
                <c:pt idx="193">
                  <c:v>271</c:v>
                </c:pt>
                <c:pt idx="194">
                  <c:v>271</c:v>
                </c:pt>
                <c:pt idx="195">
                  <c:v>271</c:v>
                </c:pt>
                <c:pt idx="196">
                  <c:v>271</c:v>
                </c:pt>
                <c:pt idx="197">
                  <c:v>271</c:v>
                </c:pt>
                <c:pt idx="198">
                  <c:v>271</c:v>
                </c:pt>
                <c:pt idx="199">
                  <c:v>271</c:v>
                </c:pt>
                <c:pt idx="200">
                  <c:v>271</c:v>
                </c:pt>
                <c:pt idx="201">
                  <c:v>271</c:v>
                </c:pt>
                <c:pt idx="202">
                  <c:v>271</c:v>
                </c:pt>
                <c:pt idx="203">
                  <c:v>271</c:v>
                </c:pt>
                <c:pt idx="204">
                  <c:v>271</c:v>
                </c:pt>
                <c:pt idx="205">
                  <c:v>271</c:v>
                </c:pt>
                <c:pt idx="206">
                  <c:v>271</c:v>
                </c:pt>
                <c:pt idx="207">
                  <c:v>271</c:v>
                </c:pt>
                <c:pt idx="208">
                  <c:v>271</c:v>
                </c:pt>
                <c:pt idx="209">
                  <c:v>271</c:v>
                </c:pt>
                <c:pt idx="210">
                  <c:v>271</c:v>
                </c:pt>
                <c:pt idx="211">
                  <c:v>271</c:v>
                </c:pt>
                <c:pt idx="212">
                  <c:v>271</c:v>
                </c:pt>
                <c:pt idx="213">
                  <c:v>271</c:v>
                </c:pt>
                <c:pt idx="214">
                  <c:v>271</c:v>
                </c:pt>
                <c:pt idx="215">
                  <c:v>271</c:v>
                </c:pt>
                <c:pt idx="216">
                  <c:v>271</c:v>
                </c:pt>
                <c:pt idx="217">
                  <c:v>271</c:v>
                </c:pt>
                <c:pt idx="218">
                  <c:v>271</c:v>
                </c:pt>
                <c:pt idx="219">
                  <c:v>271</c:v>
                </c:pt>
                <c:pt idx="220">
                  <c:v>271</c:v>
                </c:pt>
                <c:pt idx="221">
                  <c:v>271</c:v>
                </c:pt>
                <c:pt idx="222">
                  <c:v>271</c:v>
                </c:pt>
                <c:pt idx="223">
                  <c:v>271</c:v>
                </c:pt>
                <c:pt idx="224">
                  <c:v>271</c:v>
                </c:pt>
                <c:pt idx="225">
                  <c:v>271</c:v>
                </c:pt>
                <c:pt idx="226">
                  <c:v>271</c:v>
                </c:pt>
                <c:pt idx="227">
                  <c:v>271</c:v>
                </c:pt>
                <c:pt idx="228">
                  <c:v>271</c:v>
                </c:pt>
                <c:pt idx="229">
                  <c:v>281</c:v>
                </c:pt>
                <c:pt idx="230">
                  <c:v>287</c:v>
                </c:pt>
                <c:pt idx="231">
                  <c:v>283</c:v>
                </c:pt>
                <c:pt idx="232">
                  <c:v>279</c:v>
                </c:pt>
                <c:pt idx="233">
                  <c:v>279</c:v>
                </c:pt>
                <c:pt idx="234">
                  <c:v>279</c:v>
                </c:pt>
                <c:pt idx="235">
                  <c:v>279</c:v>
                </c:pt>
                <c:pt idx="236">
                  <c:v>301</c:v>
                </c:pt>
                <c:pt idx="237">
                  <c:v>301</c:v>
                </c:pt>
                <c:pt idx="238">
                  <c:v>301</c:v>
                </c:pt>
                <c:pt idx="239">
                  <c:v>301</c:v>
                </c:pt>
                <c:pt idx="240">
                  <c:v>301</c:v>
                </c:pt>
                <c:pt idx="241">
                  <c:v>301</c:v>
                </c:pt>
                <c:pt idx="242">
                  <c:v>301</c:v>
                </c:pt>
                <c:pt idx="243">
                  <c:v>325</c:v>
                </c:pt>
                <c:pt idx="244">
                  <c:v>325</c:v>
                </c:pt>
                <c:pt idx="245">
                  <c:v>326</c:v>
                </c:pt>
                <c:pt idx="246">
                  <c:v>326</c:v>
                </c:pt>
                <c:pt idx="247">
                  <c:v>326</c:v>
                </c:pt>
                <c:pt idx="248">
                  <c:v>326</c:v>
                </c:pt>
                <c:pt idx="249">
                  <c:v>326</c:v>
                </c:pt>
                <c:pt idx="250">
                  <c:v>326</c:v>
                </c:pt>
                <c:pt idx="251">
                  <c:v>326</c:v>
                </c:pt>
                <c:pt idx="252">
                  <c:v>326</c:v>
                </c:pt>
                <c:pt idx="253">
                  <c:v>326</c:v>
                </c:pt>
                <c:pt idx="254">
                  <c:v>326</c:v>
                </c:pt>
                <c:pt idx="255">
                  <c:v>326</c:v>
                </c:pt>
                <c:pt idx="256">
                  <c:v>326</c:v>
                </c:pt>
                <c:pt idx="257">
                  <c:v>326</c:v>
                </c:pt>
                <c:pt idx="258">
                  <c:v>326</c:v>
                </c:pt>
                <c:pt idx="259">
                  <c:v>326</c:v>
                </c:pt>
                <c:pt idx="260">
                  <c:v>326</c:v>
                </c:pt>
                <c:pt idx="261">
                  <c:v>326</c:v>
                </c:pt>
                <c:pt idx="262">
                  <c:v>326</c:v>
                </c:pt>
                <c:pt idx="263">
                  <c:v>326</c:v>
                </c:pt>
                <c:pt idx="264">
                  <c:v>326</c:v>
                </c:pt>
                <c:pt idx="265">
                  <c:v>326</c:v>
                </c:pt>
                <c:pt idx="266">
                  <c:v>326</c:v>
                </c:pt>
                <c:pt idx="267">
                  <c:v>326</c:v>
                </c:pt>
                <c:pt idx="268">
                  <c:v>326</c:v>
                </c:pt>
                <c:pt idx="269">
                  <c:v>326</c:v>
                </c:pt>
                <c:pt idx="270">
                  <c:v>326</c:v>
                </c:pt>
                <c:pt idx="271">
                  <c:v>326</c:v>
                </c:pt>
                <c:pt idx="272">
                  <c:v>326</c:v>
                </c:pt>
                <c:pt idx="273">
                  <c:v>326</c:v>
                </c:pt>
                <c:pt idx="274">
                  <c:v>326</c:v>
                </c:pt>
                <c:pt idx="275">
                  <c:v>326</c:v>
                </c:pt>
                <c:pt idx="276">
                  <c:v>326</c:v>
                </c:pt>
                <c:pt idx="277">
                  <c:v>326</c:v>
                </c:pt>
                <c:pt idx="278">
                  <c:v>326</c:v>
                </c:pt>
                <c:pt idx="279">
                  <c:v>326</c:v>
                </c:pt>
                <c:pt idx="280">
                  <c:v>326</c:v>
                </c:pt>
                <c:pt idx="281">
                  <c:v>326</c:v>
                </c:pt>
                <c:pt idx="282">
                  <c:v>326</c:v>
                </c:pt>
                <c:pt idx="283">
                  <c:v>326</c:v>
                </c:pt>
                <c:pt idx="284">
                  <c:v>326</c:v>
                </c:pt>
                <c:pt idx="285">
                  <c:v>326</c:v>
                </c:pt>
                <c:pt idx="286">
                  <c:v>326</c:v>
                </c:pt>
                <c:pt idx="287">
                  <c:v>326</c:v>
                </c:pt>
                <c:pt idx="288">
                  <c:v>328</c:v>
                </c:pt>
                <c:pt idx="289">
                  <c:v>328</c:v>
                </c:pt>
                <c:pt idx="290">
                  <c:v>328</c:v>
                </c:pt>
                <c:pt idx="291">
                  <c:v>328</c:v>
                </c:pt>
                <c:pt idx="292">
                  <c:v>328</c:v>
                </c:pt>
                <c:pt idx="293">
                  <c:v>328</c:v>
                </c:pt>
                <c:pt idx="294">
                  <c:v>328</c:v>
                </c:pt>
                <c:pt idx="295">
                  <c:v>328</c:v>
                </c:pt>
                <c:pt idx="296">
                  <c:v>328</c:v>
                </c:pt>
                <c:pt idx="297">
                  <c:v>328</c:v>
                </c:pt>
                <c:pt idx="298">
                  <c:v>328</c:v>
                </c:pt>
                <c:pt idx="299">
                  <c:v>328</c:v>
                </c:pt>
                <c:pt idx="300">
                  <c:v>328</c:v>
                </c:pt>
                <c:pt idx="301">
                  <c:v>328</c:v>
                </c:pt>
                <c:pt idx="302">
                  <c:v>328</c:v>
                </c:pt>
                <c:pt idx="303">
                  <c:v>328</c:v>
                </c:pt>
                <c:pt idx="304">
                  <c:v>328</c:v>
                </c:pt>
                <c:pt idx="305">
                  <c:v>328</c:v>
                </c:pt>
                <c:pt idx="306">
                  <c:v>328</c:v>
                </c:pt>
                <c:pt idx="307">
                  <c:v>328</c:v>
                </c:pt>
                <c:pt idx="308">
                  <c:v>328</c:v>
                </c:pt>
                <c:pt idx="309">
                  <c:v>328</c:v>
                </c:pt>
                <c:pt idx="310">
                  <c:v>328</c:v>
                </c:pt>
                <c:pt idx="311">
                  <c:v>328</c:v>
                </c:pt>
                <c:pt idx="312">
                  <c:v>328</c:v>
                </c:pt>
                <c:pt idx="313">
                  <c:v>328</c:v>
                </c:pt>
                <c:pt idx="314">
                  <c:v>328</c:v>
                </c:pt>
                <c:pt idx="315">
                  <c:v>328</c:v>
                </c:pt>
                <c:pt idx="316">
                  <c:v>328</c:v>
                </c:pt>
                <c:pt idx="317">
                  <c:v>328</c:v>
                </c:pt>
                <c:pt idx="318">
                  <c:v>316</c:v>
                </c:pt>
                <c:pt idx="319">
                  <c:v>316</c:v>
                </c:pt>
                <c:pt idx="320">
                  <c:v>328</c:v>
                </c:pt>
                <c:pt idx="321">
                  <c:v>328</c:v>
                </c:pt>
                <c:pt idx="322">
                  <c:v>328</c:v>
                </c:pt>
                <c:pt idx="323">
                  <c:v>328</c:v>
                </c:pt>
                <c:pt idx="324">
                  <c:v>328</c:v>
                </c:pt>
                <c:pt idx="325">
                  <c:v>316</c:v>
                </c:pt>
                <c:pt idx="326">
                  <c:v>316</c:v>
                </c:pt>
                <c:pt idx="327">
                  <c:v>328</c:v>
                </c:pt>
                <c:pt idx="328">
                  <c:v>328</c:v>
                </c:pt>
                <c:pt idx="329">
                  <c:v>328</c:v>
                </c:pt>
                <c:pt idx="330">
                  <c:v>328</c:v>
                </c:pt>
                <c:pt idx="331">
                  <c:v>328</c:v>
                </c:pt>
                <c:pt idx="332">
                  <c:v>316</c:v>
                </c:pt>
                <c:pt idx="333">
                  <c:v>316</c:v>
                </c:pt>
                <c:pt idx="334">
                  <c:v>328</c:v>
                </c:pt>
                <c:pt idx="335">
                  <c:v>328</c:v>
                </c:pt>
                <c:pt idx="336">
                  <c:v>328</c:v>
                </c:pt>
                <c:pt idx="337">
                  <c:v>328</c:v>
                </c:pt>
                <c:pt idx="338">
                  <c:v>322</c:v>
                </c:pt>
                <c:pt idx="339">
                  <c:v>310</c:v>
                </c:pt>
                <c:pt idx="340">
                  <c:v>310</c:v>
                </c:pt>
                <c:pt idx="341">
                  <c:v>322</c:v>
                </c:pt>
                <c:pt idx="342">
                  <c:v>322</c:v>
                </c:pt>
                <c:pt idx="343">
                  <c:v>322</c:v>
                </c:pt>
                <c:pt idx="344">
                  <c:v>322</c:v>
                </c:pt>
                <c:pt idx="345">
                  <c:v>322</c:v>
                </c:pt>
                <c:pt idx="346">
                  <c:v>310</c:v>
                </c:pt>
                <c:pt idx="347">
                  <c:v>310</c:v>
                </c:pt>
                <c:pt idx="348">
                  <c:v>322</c:v>
                </c:pt>
                <c:pt idx="349">
                  <c:v>322</c:v>
                </c:pt>
                <c:pt idx="350">
                  <c:v>322</c:v>
                </c:pt>
                <c:pt idx="351">
                  <c:v>322</c:v>
                </c:pt>
                <c:pt idx="352">
                  <c:v>320</c:v>
                </c:pt>
                <c:pt idx="353">
                  <c:v>320</c:v>
                </c:pt>
                <c:pt idx="354">
                  <c:v>320</c:v>
                </c:pt>
                <c:pt idx="355">
                  <c:v>317</c:v>
                </c:pt>
                <c:pt idx="356">
                  <c:v>315</c:v>
                </c:pt>
                <c:pt idx="357">
                  <c:v>303</c:v>
                </c:pt>
                <c:pt idx="358">
                  <c:v>303</c:v>
                </c:pt>
                <c:pt idx="359">
                  <c:v>315</c:v>
                </c:pt>
                <c:pt idx="360">
                  <c:v>315</c:v>
                </c:pt>
                <c:pt idx="361">
                  <c:v>315</c:v>
                </c:pt>
                <c:pt idx="362">
                  <c:v>317</c:v>
                </c:pt>
                <c:pt idx="363">
                  <c:v>317</c:v>
                </c:pt>
                <c:pt idx="364">
                  <c:v>317</c:v>
                </c:pt>
                <c:pt idx="365">
                  <c:v>317</c:v>
                </c:pt>
                <c:pt idx="366">
                  <c:v>317</c:v>
                </c:pt>
                <c:pt idx="367">
                  <c:v>317</c:v>
                </c:pt>
                <c:pt idx="368">
                  <c:v>317</c:v>
                </c:pt>
                <c:pt idx="369">
                  <c:v>322</c:v>
                </c:pt>
                <c:pt idx="370">
                  <c:v>322</c:v>
                </c:pt>
                <c:pt idx="371">
                  <c:v>322</c:v>
                </c:pt>
                <c:pt idx="372">
                  <c:v>322</c:v>
                </c:pt>
                <c:pt idx="373">
                  <c:v>322</c:v>
                </c:pt>
                <c:pt idx="374">
                  <c:v>316</c:v>
                </c:pt>
                <c:pt idx="375">
                  <c:v>316</c:v>
                </c:pt>
                <c:pt idx="376">
                  <c:v>322</c:v>
                </c:pt>
                <c:pt idx="377">
                  <c:v>322</c:v>
                </c:pt>
                <c:pt idx="378">
                  <c:v>322</c:v>
                </c:pt>
                <c:pt idx="379">
                  <c:v>322</c:v>
                </c:pt>
                <c:pt idx="380">
                  <c:v>322</c:v>
                </c:pt>
                <c:pt idx="381">
                  <c:v>316</c:v>
                </c:pt>
                <c:pt idx="382">
                  <c:v>316</c:v>
                </c:pt>
                <c:pt idx="383">
                  <c:v>322</c:v>
                </c:pt>
                <c:pt idx="384">
                  <c:v>322</c:v>
                </c:pt>
                <c:pt idx="385">
                  <c:v>322</c:v>
                </c:pt>
                <c:pt idx="386">
                  <c:v>322</c:v>
                </c:pt>
                <c:pt idx="387">
                  <c:v>322</c:v>
                </c:pt>
                <c:pt idx="388">
                  <c:v>316</c:v>
                </c:pt>
                <c:pt idx="389">
                  <c:v>316</c:v>
                </c:pt>
                <c:pt idx="390">
                  <c:v>322</c:v>
                </c:pt>
                <c:pt idx="391">
                  <c:v>326</c:v>
                </c:pt>
                <c:pt idx="392">
                  <c:v>326</c:v>
                </c:pt>
                <c:pt idx="393">
                  <c:v>326</c:v>
                </c:pt>
                <c:pt idx="394">
                  <c:v>326</c:v>
                </c:pt>
                <c:pt idx="395">
                  <c:v>320</c:v>
                </c:pt>
              </c:numCache>
            </c:numRef>
          </c:val>
          <c:smooth val="0"/>
        </c:ser>
        <c:ser>
          <c:idx val="1"/>
          <c:order val="1"/>
          <c:tx>
            <c:strRef>
              <c:f>Basdata_rapportering!$D$6</c:f>
              <c:strCache>
                <c:ptCount val="1"/>
                <c:pt idx="0">
                  <c:v>TOTAL Beläggning kl 07</c:v>
                </c:pt>
              </c:strCache>
            </c:strRef>
          </c:tx>
          <c:spPr>
            <a:ln w="22225" cap="rnd">
              <a:solidFill>
                <a:schemeClr val="accent2"/>
              </a:solidFill>
              <a:round/>
            </a:ln>
            <a:effectLst/>
          </c:spPr>
          <c:marker>
            <c:symbol val="none"/>
          </c:marker>
          <c:cat>
            <c:numRef>
              <c:f>Basdata_rapportering!$B$1409:$B$1804</c:f>
              <c:numCache>
                <c:formatCode>m/d/yyyy</c:formatCode>
                <c:ptCount val="396"/>
                <c:pt idx="0">
                  <c:v>41640</c:v>
                </c:pt>
                <c:pt idx="1">
                  <c:v>41641</c:v>
                </c:pt>
                <c:pt idx="2">
                  <c:v>41642</c:v>
                </c:pt>
                <c:pt idx="3">
                  <c:v>41643</c:v>
                </c:pt>
                <c:pt idx="4">
                  <c:v>41644</c:v>
                </c:pt>
                <c:pt idx="5">
                  <c:v>41645</c:v>
                </c:pt>
                <c:pt idx="6">
                  <c:v>41646</c:v>
                </c:pt>
                <c:pt idx="7">
                  <c:v>41647</c:v>
                </c:pt>
                <c:pt idx="8">
                  <c:v>41648</c:v>
                </c:pt>
                <c:pt idx="9">
                  <c:v>41649</c:v>
                </c:pt>
                <c:pt idx="10">
                  <c:v>41650</c:v>
                </c:pt>
                <c:pt idx="11">
                  <c:v>41651</c:v>
                </c:pt>
                <c:pt idx="12">
                  <c:v>41652</c:v>
                </c:pt>
                <c:pt idx="13">
                  <c:v>41653</c:v>
                </c:pt>
                <c:pt idx="14">
                  <c:v>41654</c:v>
                </c:pt>
                <c:pt idx="15">
                  <c:v>41655</c:v>
                </c:pt>
                <c:pt idx="16">
                  <c:v>41656</c:v>
                </c:pt>
                <c:pt idx="17">
                  <c:v>41657</c:v>
                </c:pt>
                <c:pt idx="18">
                  <c:v>41658</c:v>
                </c:pt>
                <c:pt idx="19">
                  <c:v>41659</c:v>
                </c:pt>
                <c:pt idx="20">
                  <c:v>41660</c:v>
                </c:pt>
                <c:pt idx="21">
                  <c:v>41661</c:v>
                </c:pt>
                <c:pt idx="22">
                  <c:v>41662</c:v>
                </c:pt>
                <c:pt idx="23">
                  <c:v>41663</c:v>
                </c:pt>
                <c:pt idx="24">
                  <c:v>41664</c:v>
                </c:pt>
                <c:pt idx="25">
                  <c:v>41665</c:v>
                </c:pt>
                <c:pt idx="26">
                  <c:v>41666</c:v>
                </c:pt>
                <c:pt idx="27">
                  <c:v>41667</c:v>
                </c:pt>
                <c:pt idx="28">
                  <c:v>41668</c:v>
                </c:pt>
                <c:pt idx="29">
                  <c:v>41669</c:v>
                </c:pt>
                <c:pt idx="30">
                  <c:v>41670</c:v>
                </c:pt>
                <c:pt idx="31">
                  <c:v>41671</c:v>
                </c:pt>
                <c:pt idx="32">
                  <c:v>41672</c:v>
                </c:pt>
                <c:pt idx="33">
                  <c:v>41673</c:v>
                </c:pt>
                <c:pt idx="34">
                  <c:v>41674</c:v>
                </c:pt>
                <c:pt idx="35">
                  <c:v>41675</c:v>
                </c:pt>
                <c:pt idx="36">
                  <c:v>41676</c:v>
                </c:pt>
                <c:pt idx="37">
                  <c:v>41677</c:v>
                </c:pt>
                <c:pt idx="38">
                  <c:v>41678</c:v>
                </c:pt>
                <c:pt idx="39">
                  <c:v>41679</c:v>
                </c:pt>
                <c:pt idx="40">
                  <c:v>41680</c:v>
                </c:pt>
                <c:pt idx="41">
                  <c:v>41681</c:v>
                </c:pt>
                <c:pt idx="42">
                  <c:v>41682</c:v>
                </c:pt>
                <c:pt idx="43">
                  <c:v>41683</c:v>
                </c:pt>
                <c:pt idx="44">
                  <c:v>41684</c:v>
                </c:pt>
                <c:pt idx="45">
                  <c:v>41685</c:v>
                </c:pt>
                <c:pt idx="46">
                  <c:v>41686</c:v>
                </c:pt>
                <c:pt idx="47">
                  <c:v>41687</c:v>
                </c:pt>
                <c:pt idx="48">
                  <c:v>41688</c:v>
                </c:pt>
                <c:pt idx="49">
                  <c:v>41689</c:v>
                </c:pt>
                <c:pt idx="50">
                  <c:v>41690</c:v>
                </c:pt>
                <c:pt idx="51">
                  <c:v>41691</c:v>
                </c:pt>
                <c:pt idx="52">
                  <c:v>41692</c:v>
                </c:pt>
                <c:pt idx="53">
                  <c:v>41693</c:v>
                </c:pt>
                <c:pt idx="54">
                  <c:v>41694</c:v>
                </c:pt>
                <c:pt idx="55">
                  <c:v>41695</c:v>
                </c:pt>
                <c:pt idx="56">
                  <c:v>41696</c:v>
                </c:pt>
                <c:pt idx="57">
                  <c:v>41697</c:v>
                </c:pt>
                <c:pt idx="58">
                  <c:v>41698</c:v>
                </c:pt>
                <c:pt idx="59">
                  <c:v>41699</c:v>
                </c:pt>
                <c:pt idx="60">
                  <c:v>41700</c:v>
                </c:pt>
                <c:pt idx="61">
                  <c:v>41701</c:v>
                </c:pt>
                <c:pt idx="62">
                  <c:v>41702</c:v>
                </c:pt>
                <c:pt idx="63">
                  <c:v>41703</c:v>
                </c:pt>
                <c:pt idx="64">
                  <c:v>41704</c:v>
                </c:pt>
                <c:pt idx="65">
                  <c:v>41705</c:v>
                </c:pt>
                <c:pt idx="66">
                  <c:v>41706</c:v>
                </c:pt>
                <c:pt idx="67">
                  <c:v>41707</c:v>
                </c:pt>
                <c:pt idx="68">
                  <c:v>41708</c:v>
                </c:pt>
                <c:pt idx="69">
                  <c:v>41709</c:v>
                </c:pt>
                <c:pt idx="70">
                  <c:v>41710</c:v>
                </c:pt>
                <c:pt idx="71">
                  <c:v>41711</c:v>
                </c:pt>
                <c:pt idx="72">
                  <c:v>41712</c:v>
                </c:pt>
                <c:pt idx="73">
                  <c:v>41713</c:v>
                </c:pt>
                <c:pt idx="74">
                  <c:v>41714</c:v>
                </c:pt>
                <c:pt idx="75">
                  <c:v>41715</c:v>
                </c:pt>
                <c:pt idx="76">
                  <c:v>41716</c:v>
                </c:pt>
                <c:pt idx="77">
                  <c:v>41717</c:v>
                </c:pt>
                <c:pt idx="78">
                  <c:v>41718</c:v>
                </c:pt>
                <c:pt idx="79">
                  <c:v>41719</c:v>
                </c:pt>
                <c:pt idx="80">
                  <c:v>41720</c:v>
                </c:pt>
                <c:pt idx="81">
                  <c:v>41721</c:v>
                </c:pt>
                <c:pt idx="82">
                  <c:v>41722</c:v>
                </c:pt>
                <c:pt idx="83">
                  <c:v>41723</c:v>
                </c:pt>
                <c:pt idx="84">
                  <c:v>41724</c:v>
                </c:pt>
                <c:pt idx="85">
                  <c:v>41725</c:v>
                </c:pt>
                <c:pt idx="86">
                  <c:v>41726</c:v>
                </c:pt>
                <c:pt idx="87">
                  <c:v>41727</c:v>
                </c:pt>
                <c:pt idx="88">
                  <c:v>41728</c:v>
                </c:pt>
                <c:pt idx="89">
                  <c:v>41729</c:v>
                </c:pt>
                <c:pt idx="90">
                  <c:v>41730</c:v>
                </c:pt>
                <c:pt idx="91">
                  <c:v>41731</c:v>
                </c:pt>
                <c:pt idx="92">
                  <c:v>41732</c:v>
                </c:pt>
                <c:pt idx="93">
                  <c:v>41733</c:v>
                </c:pt>
                <c:pt idx="94">
                  <c:v>41734</c:v>
                </c:pt>
                <c:pt idx="95">
                  <c:v>41735</c:v>
                </c:pt>
                <c:pt idx="96">
                  <c:v>41736</c:v>
                </c:pt>
                <c:pt idx="97">
                  <c:v>41737</c:v>
                </c:pt>
                <c:pt idx="98">
                  <c:v>41738</c:v>
                </c:pt>
                <c:pt idx="99">
                  <c:v>41739</c:v>
                </c:pt>
                <c:pt idx="100">
                  <c:v>41740</c:v>
                </c:pt>
                <c:pt idx="101">
                  <c:v>41741</c:v>
                </c:pt>
                <c:pt idx="102">
                  <c:v>41742</c:v>
                </c:pt>
                <c:pt idx="103">
                  <c:v>41743</c:v>
                </c:pt>
                <c:pt idx="104">
                  <c:v>41744</c:v>
                </c:pt>
                <c:pt idx="105">
                  <c:v>41745</c:v>
                </c:pt>
                <c:pt idx="106">
                  <c:v>41746</c:v>
                </c:pt>
                <c:pt idx="107">
                  <c:v>41747</c:v>
                </c:pt>
                <c:pt idx="108">
                  <c:v>41748</c:v>
                </c:pt>
                <c:pt idx="109">
                  <c:v>41749</c:v>
                </c:pt>
                <c:pt idx="110">
                  <c:v>41750</c:v>
                </c:pt>
                <c:pt idx="111">
                  <c:v>41751</c:v>
                </c:pt>
                <c:pt idx="112">
                  <c:v>41752</c:v>
                </c:pt>
                <c:pt idx="113">
                  <c:v>41753</c:v>
                </c:pt>
                <c:pt idx="114">
                  <c:v>41754</c:v>
                </c:pt>
                <c:pt idx="115">
                  <c:v>41755</c:v>
                </c:pt>
                <c:pt idx="116">
                  <c:v>41756</c:v>
                </c:pt>
                <c:pt idx="117">
                  <c:v>41757</c:v>
                </c:pt>
                <c:pt idx="118">
                  <c:v>41758</c:v>
                </c:pt>
                <c:pt idx="119">
                  <c:v>41759</c:v>
                </c:pt>
                <c:pt idx="120">
                  <c:v>41760</c:v>
                </c:pt>
                <c:pt idx="121">
                  <c:v>41761</c:v>
                </c:pt>
                <c:pt idx="122">
                  <c:v>41762</c:v>
                </c:pt>
                <c:pt idx="123">
                  <c:v>41763</c:v>
                </c:pt>
                <c:pt idx="124">
                  <c:v>41764</c:v>
                </c:pt>
                <c:pt idx="125">
                  <c:v>41765</c:v>
                </c:pt>
                <c:pt idx="126">
                  <c:v>41766</c:v>
                </c:pt>
                <c:pt idx="127">
                  <c:v>41767</c:v>
                </c:pt>
                <c:pt idx="128">
                  <c:v>41768</c:v>
                </c:pt>
                <c:pt idx="129">
                  <c:v>41769</c:v>
                </c:pt>
                <c:pt idx="130">
                  <c:v>41770</c:v>
                </c:pt>
                <c:pt idx="131">
                  <c:v>41771</c:v>
                </c:pt>
                <c:pt idx="132">
                  <c:v>41772</c:v>
                </c:pt>
                <c:pt idx="133">
                  <c:v>41773</c:v>
                </c:pt>
                <c:pt idx="134">
                  <c:v>41774</c:v>
                </c:pt>
                <c:pt idx="135">
                  <c:v>41775</c:v>
                </c:pt>
                <c:pt idx="136">
                  <c:v>41776</c:v>
                </c:pt>
                <c:pt idx="137">
                  <c:v>41777</c:v>
                </c:pt>
                <c:pt idx="138">
                  <c:v>41778</c:v>
                </c:pt>
                <c:pt idx="139">
                  <c:v>41779</c:v>
                </c:pt>
                <c:pt idx="140">
                  <c:v>41780</c:v>
                </c:pt>
                <c:pt idx="141">
                  <c:v>41781</c:v>
                </c:pt>
                <c:pt idx="142">
                  <c:v>41782</c:v>
                </c:pt>
                <c:pt idx="143">
                  <c:v>41783</c:v>
                </c:pt>
                <c:pt idx="144">
                  <c:v>41784</c:v>
                </c:pt>
                <c:pt idx="145">
                  <c:v>41785</c:v>
                </c:pt>
                <c:pt idx="146">
                  <c:v>41786</c:v>
                </c:pt>
                <c:pt idx="147">
                  <c:v>41787</c:v>
                </c:pt>
                <c:pt idx="148">
                  <c:v>41788</c:v>
                </c:pt>
                <c:pt idx="149">
                  <c:v>41789</c:v>
                </c:pt>
                <c:pt idx="150">
                  <c:v>41790</c:v>
                </c:pt>
                <c:pt idx="151">
                  <c:v>41791</c:v>
                </c:pt>
                <c:pt idx="152">
                  <c:v>41792</c:v>
                </c:pt>
                <c:pt idx="153">
                  <c:v>41793</c:v>
                </c:pt>
                <c:pt idx="154">
                  <c:v>41794</c:v>
                </c:pt>
                <c:pt idx="155">
                  <c:v>41795</c:v>
                </c:pt>
                <c:pt idx="156">
                  <c:v>41796</c:v>
                </c:pt>
                <c:pt idx="157">
                  <c:v>41797</c:v>
                </c:pt>
                <c:pt idx="158">
                  <c:v>41798</c:v>
                </c:pt>
                <c:pt idx="159">
                  <c:v>41799</c:v>
                </c:pt>
                <c:pt idx="160">
                  <c:v>41800</c:v>
                </c:pt>
                <c:pt idx="161">
                  <c:v>41801</c:v>
                </c:pt>
                <c:pt idx="162">
                  <c:v>41802</c:v>
                </c:pt>
                <c:pt idx="163">
                  <c:v>41803</c:v>
                </c:pt>
                <c:pt idx="164">
                  <c:v>41804</c:v>
                </c:pt>
                <c:pt idx="165">
                  <c:v>41805</c:v>
                </c:pt>
                <c:pt idx="166">
                  <c:v>41806</c:v>
                </c:pt>
                <c:pt idx="167">
                  <c:v>41807</c:v>
                </c:pt>
                <c:pt idx="168">
                  <c:v>41808</c:v>
                </c:pt>
                <c:pt idx="169">
                  <c:v>41809</c:v>
                </c:pt>
                <c:pt idx="170">
                  <c:v>41810</c:v>
                </c:pt>
                <c:pt idx="171">
                  <c:v>41811</c:v>
                </c:pt>
                <c:pt idx="172">
                  <c:v>41812</c:v>
                </c:pt>
                <c:pt idx="173">
                  <c:v>41813</c:v>
                </c:pt>
                <c:pt idx="174">
                  <c:v>41814</c:v>
                </c:pt>
                <c:pt idx="175">
                  <c:v>41815</c:v>
                </c:pt>
                <c:pt idx="176">
                  <c:v>41816</c:v>
                </c:pt>
                <c:pt idx="177">
                  <c:v>41817</c:v>
                </c:pt>
                <c:pt idx="178">
                  <c:v>41818</c:v>
                </c:pt>
                <c:pt idx="179">
                  <c:v>41819</c:v>
                </c:pt>
                <c:pt idx="180">
                  <c:v>41820</c:v>
                </c:pt>
                <c:pt idx="181">
                  <c:v>41821</c:v>
                </c:pt>
                <c:pt idx="182">
                  <c:v>41822</c:v>
                </c:pt>
                <c:pt idx="183">
                  <c:v>41823</c:v>
                </c:pt>
                <c:pt idx="184">
                  <c:v>41824</c:v>
                </c:pt>
                <c:pt idx="185">
                  <c:v>41825</c:v>
                </c:pt>
                <c:pt idx="186">
                  <c:v>41826</c:v>
                </c:pt>
                <c:pt idx="187">
                  <c:v>41827</c:v>
                </c:pt>
                <c:pt idx="188">
                  <c:v>41828</c:v>
                </c:pt>
                <c:pt idx="189">
                  <c:v>41829</c:v>
                </c:pt>
                <c:pt idx="190">
                  <c:v>41830</c:v>
                </c:pt>
                <c:pt idx="191">
                  <c:v>41831</c:v>
                </c:pt>
                <c:pt idx="192">
                  <c:v>41832</c:v>
                </c:pt>
                <c:pt idx="193">
                  <c:v>41833</c:v>
                </c:pt>
                <c:pt idx="194">
                  <c:v>41834</c:v>
                </c:pt>
                <c:pt idx="195">
                  <c:v>41835</c:v>
                </c:pt>
                <c:pt idx="196">
                  <c:v>41836</c:v>
                </c:pt>
                <c:pt idx="197">
                  <c:v>41837</c:v>
                </c:pt>
                <c:pt idx="198">
                  <c:v>41838</c:v>
                </c:pt>
                <c:pt idx="199">
                  <c:v>41839</c:v>
                </c:pt>
                <c:pt idx="200">
                  <c:v>41840</c:v>
                </c:pt>
                <c:pt idx="201">
                  <c:v>41841</c:v>
                </c:pt>
                <c:pt idx="202">
                  <c:v>41842</c:v>
                </c:pt>
                <c:pt idx="203">
                  <c:v>41843</c:v>
                </c:pt>
                <c:pt idx="204">
                  <c:v>41844</c:v>
                </c:pt>
                <c:pt idx="205">
                  <c:v>41845</c:v>
                </c:pt>
                <c:pt idx="206">
                  <c:v>41846</c:v>
                </c:pt>
                <c:pt idx="207">
                  <c:v>41847</c:v>
                </c:pt>
                <c:pt idx="208">
                  <c:v>41848</c:v>
                </c:pt>
                <c:pt idx="209">
                  <c:v>41849</c:v>
                </c:pt>
                <c:pt idx="210">
                  <c:v>41850</c:v>
                </c:pt>
                <c:pt idx="211">
                  <c:v>41851</c:v>
                </c:pt>
                <c:pt idx="212">
                  <c:v>41852</c:v>
                </c:pt>
                <c:pt idx="213">
                  <c:v>41853</c:v>
                </c:pt>
                <c:pt idx="214">
                  <c:v>41854</c:v>
                </c:pt>
                <c:pt idx="215">
                  <c:v>41855</c:v>
                </c:pt>
                <c:pt idx="216">
                  <c:v>41856</c:v>
                </c:pt>
                <c:pt idx="217">
                  <c:v>41857</c:v>
                </c:pt>
                <c:pt idx="218">
                  <c:v>41858</c:v>
                </c:pt>
                <c:pt idx="219">
                  <c:v>41859</c:v>
                </c:pt>
                <c:pt idx="220">
                  <c:v>41860</c:v>
                </c:pt>
                <c:pt idx="221">
                  <c:v>41861</c:v>
                </c:pt>
                <c:pt idx="222">
                  <c:v>41862</c:v>
                </c:pt>
                <c:pt idx="223">
                  <c:v>41863</c:v>
                </c:pt>
                <c:pt idx="224">
                  <c:v>41864</c:v>
                </c:pt>
                <c:pt idx="225">
                  <c:v>41865</c:v>
                </c:pt>
                <c:pt idx="226">
                  <c:v>41866</c:v>
                </c:pt>
                <c:pt idx="227">
                  <c:v>41867</c:v>
                </c:pt>
                <c:pt idx="228">
                  <c:v>41868</c:v>
                </c:pt>
                <c:pt idx="229">
                  <c:v>41869</c:v>
                </c:pt>
                <c:pt idx="230">
                  <c:v>41870</c:v>
                </c:pt>
                <c:pt idx="231">
                  <c:v>41871</c:v>
                </c:pt>
                <c:pt idx="232">
                  <c:v>41872</c:v>
                </c:pt>
                <c:pt idx="233">
                  <c:v>41873</c:v>
                </c:pt>
                <c:pt idx="234">
                  <c:v>41874</c:v>
                </c:pt>
                <c:pt idx="235">
                  <c:v>41875</c:v>
                </c:pt>
                <c:pt idx="236">
                  <c:v>41876</c:v>
                </c:pt>
                <c:pt idx="237">
                  <c:v>41877</c:v>
                </c:pt>
                <c:pt idx="238">
                  <c:v>41878</c:v>
                </c:pt>
                <c:pt idx="239">
                  <c:v>41879</c:v>
                </c:pt>
                <c:pt idx="240">
                  <c:v>41880</c:v>
                </c:pt>
                <c:pt idx="241">
                  <c:v>41881</c:v>
                </c:pt>
                <c:pt idx="242">
                  <c:v>41882</c:v>
                </c:pt>
                <c:pt idx="243">
                  <c:v>41883</c:v>
                </c:pt>
                <c:pt idx="244">
                  <c:v>41884</c:v>
                </c:pt>
                <c:pt idx="245">
                  <c:v>41885</c:v>
                </c:pt>
                <c:pt idx="246">
                  <c:v>41886</c:v>
                </c:pt>
                <c:pt idx="247">
                  <c:v>41887</c:v>
                </c:pt>
                <c:pt idx="248">
                  <c:v>41888</c:v>
                </c:pt>
                <c:pt idx="249">
                  <c:v>41889</c:v>
                </c:pt>
                <c:pt idx="250">
                  <c:v>41890</c:v>
                </c:pt>
                <c:pt idx="251">
                  <c:v>41891</c:v>
                </c:pt>
                <c:pt idx="252">
                  <c:v>41892</c:v>
                </c:pt>
                <c:pt idx="253">
                  <c:v>41893</c:v>
                </c:pt>
                <c:pt idx="254">
                  <c:v>41894</c:v>
                </c:pt>
                <c:pt idx="255">
                  <c:v>41895</c:v>
                </c:pt>
                <c:pt idx="256">
                  <c:v>41896</c:v>
                </c:pt>
                <c:pt idx="257">
                  <c:v>41897</c:v>
                </c:pt>
                <c:pt idx="258">
                  <c:v>41898</c:v>
                </c:pt>
                <c:pt idx="259">
                  <c:v>41899</c:v>
                </c:pt>
                <c:pt idx="260">
                  <c:v>41900</c:v>
                </c:pt>
                <c:pt idx="261">
                  <c:v>41901</c:v>
                </c:pt>
                <c:pt idx="262">
                  <c:v>41902</c:v>
                </c:pt>
                <c:pt idx="263">
                  <c:v>41903</c:v>
                </c:pt>
                <c:pt idx="264">
                  <c:v>41904</c:v>
                </c:pt>
                <c:pt idx="265">
                  <c:v>41905</c:v>
                </c:pt>
                <c:pt idx="266">
                  <c:v>41906</c:v>
                </c:pt>
                <c:pt idx="267">
                  <c:v>41907</c:v>
                </c:pt>
                <c:pt idx="268">
                  <c:v>41908</c:v>
                </c:pt>
                <c:pt idx="269">
                  <c:v>41909</c:v>
                </c:pt>
                <c:pt idx="270">
                  <c:v>41910</c:v>
                </c:pt>
                <c:pt idx="271">
                  <c:v>41911</c:v>
                </c:pt>
                <c:pt idx="272">
                  <c:v>41912</c:v>
                </c:pt>
                <c:pt idx="273">
                  <c:v>41913</c:v>
                </c:pt>
                <c:pt idx="274">
                  <c:v>41914</c:v>
                </c:pt>
                <c:pt idx="275">
                  <c:v>41915</c:v>
                </c:pt>
                <c:pt idx="276">
                  <c:v>41916</c:v>
                </c:pt>
                <c:pt idx="277">
                  <c:v>41917</c:v>
                </c:pt>
                <c:pt idx="278">
                  <c:v>41918</c:v>
                </c:pt>
                <c:pt idx="279">
                  <c:v>41919</c:v>
                </c:pt>
                <c:pt idx="280">
                  <c:v>41920</c:v>
                </c:pt>
                <c:pt idx="281">
                  <c:v>41921</c:v>
                </c:pt>
                <c:pt idx="282">
                  <c:v>41922</c:v>
                </c:pt>
                <c:pt idx="283">
                  <c:v>41923</c:v>
                </c:pt>
                <c:pt idx="284">
                  <c:v>41924</c:v>
                </c:pt>
                <c:pt idx="285">
                  <c:v>41925</c:v>
                </c:pt>
                <c:pt idx="286">
                  <c:v>41926</c:v>
                </c:pt>
                <c:pt idx="287">
                  <c:v>41927</c:v>
                </c:pt>
                <c:pt idx="288">
                  <c:v>41928</c:v>
                </c:pt>
                <c:pt idx="289">
                  <c:v>41929</c:v>
                </c:pt>
                <c:pt idx="290">
                  <c:v>41930</c:v>
                </c:pt>
                <c:pt idx="291">
                  <c:v>41931</c:v>
                </c:pt>
                <c:pt idx="292">
                  <c:v>41932</c:v>
                </c:pt>
                <c:pt idx="293">
                  <c:v>41933</c:v>
                </c:pt>
                <c:pt idx="294">
                  <c:v>41934</c:v>
                </c:pt>
                <c:pt idx="295">
                  <c:v>41935</c:v>
                </c:pt>
                <c:pt idx="296">
                  <c:v>41936</c:v>
                </c:pt>
                <c:pt idx="297">
                  <c:v>41937</c:v>
                </c:pt>
                <c:pt idx="298">
                  <c:v>41938</c:v>
                </c:pt>
                <c:pt idx="299">
                  <c:v>41939</c:v>
                </c:pt>
                <c:pt idx="300">
                  <c:v>41940</c:v>
                </c:pt>
                <c:pt idx="301">
                  <c:v>41941</c:v>
                </c:pt>
                <c:pt idx="302">
                  <c:v>41942</c:v>
                </c:pt>
                <c:pt idx="303">
                  <c:v>41943</c:v>
                </c:pt>
                <c:pt idx="304">
                  <c:v>41944</c:v>
                </c:pt>
                <c:pt idx="305">
                  <c:v>41945</c:v>
                </c:pt>
                <c:pt idx="306">
                  <c:v>41946</c:v>
                </c:pt>
                <c:pt idx="307">
                  <c:v>41947</c:v>
                </c:pt>
                <c:pt idx="308">
                  <c:v>41948</c:v>
                </c:pt>
                <c:pt idx="309">
                  <c:v>41949</c:v>
                </c:pt>
                <c:pt idx="310">
                  <c:v>41950</c:v>
                </c:pt>
                <c:pt idx="311">
                  <c:v>41951</c:v>
                </c:pt>
                <c:pt idx="312">
                  <c:v>41952</c:v>
                </c:pt>
                <c:pt idx="313">
                  <c:v>41953</c:v>
                </c:pt>
                <c:pt idx="314">
                  <c:v>41954</c:v>
                </c:pt>
                <c:pt idx="315">
                  <c:v>41955</c:v>
                </c:pt>
                <c:pt idx="316">
                  <c:v>41956</c:v>
                </c:pt>
                <c:pt idx="317">
                  <c:v>41957</c:v>
                </c:pt>
                <c:pt idx="318">
                  <c:v>41958</c:v>
                </c:pt>
                <c:pt idx="319">
                  <c:v>41959</c:v>
                </c:pt>
                <c:pt idx="320">
                  <c:v>41960</c:v>
                </c:pt>
                <c:pt idx="321">
                  <c:v>41961</c:v>
                </c:pt>
                <c:pt idx="322">
                  <c:v>41962</c:v>
                </c:pt>
                <c:pt idx="323">
                  <c:v>41963</c:v>
                </c:pt>
                <c:pt idx="324">
                  <c:v>41964</c:v>
                </c:pt>
                <c:pt idx="325">
                  <c:v>41965</c:v>
                </c:pt>
                <c:pt idx="326">
                  <c:v>41966</c:v>
                </c:pt>
                <c:pt idx="327">
                  <c:v>41967</c:v>
                </c:pt>
                <c:pt idx="328">
                  <c:v>41968</c:v>
                </c:pt>
                <c:pt idx="329">
                  <c:v>41969</c:v>
                </c:pt>
                <c:pt idx="330">
                  <c:v>41970</c:v>
                </c:pt>
                <c:pt idx="331">
                  <c:v>41971</c:v>
                </c:pt>
                <c:pt idx="332">
                  <c:v>41972</c:v>
                </c:pt>
                <c:pt idx="333">
                  <c:v>41973</c:v>
                </c:pt>
                <c:pt idx="334">
                  <c:v>41974</c:v>
                </c:pt>
                <c:pt idx="335">
                  <c:v>41975</c:v>
                </c:pt>
                <c:pt idx="336">
                  <c:v>41976</c:v>
                </c:pt>
                <c:pt idx="337">
                  <c:v>41977</c:v>
                </c:pt>
                <c:pt idx="338">
                  <c:v>41978</c:v>
                </c:pt>
                <c:pt idx="339">
                  <c:v>41979</c:v>
                </c:pt>
                <c:pt idx="340">
                  <c:v>41980</c:v>
                </c:pt>
                <c:pt idx="341">
                  <c:v>41981</c:v>
                </c:pt>
                <c:pt idx="342">
                  <c:v>41982</c:v>
                </c:pt>
                <c:pt idx="343">
                  <c:v>41983</c:v>
                </c:pt>
                <c:pt idx="344">
                  <c:v>41984</c:v>
                </c:pt>
                <c:pt idx="345">
                  <c:v>41985</c:v>
                </c:pt>
                <c:pt idx="346">
                  <c:v>41986</c:v>
                </c:pt>
                <c:pt idx="347">
                  <c:v>41987</c:v>
                </c:pt>
                <c:pt idx="348">
                  <c:v>41988</c:v>
                </c:pt>
                <c:pt idx="349">
                  <c:v>41989</c:v>
                </c:pt>
                <c:pt idx="350">
                  <c:v>41990</c:v>
                </c:pt>
                <c:pt idx="351">
                  <c:v>41991</c:v>
                </c:pt>
                <c:pt idx="352">
                  <c:v>41992</c:v>
                </c:pt>
                <c:pt idx="353">
                  <c:v>41993</c:v>
                </c:pt>
                <c:pt idx="354">
                  <c:v>41994</c:v>
                </c:pt>
                <c:pt idx="355">
                  <c:v>41995</c:v>
                </c:pt>
                <c:pt idx="356">
                  <c:v>41996</c:v>
                </c:pt>
                <c:pt idx="357">
                  <c:v>41997</c:v>
                </c:pt>
                <c:pt idx="358">
                  <c:v>41998</c:v>
                </c:pt>
                <c:pt idx="359">
                  <c:v>41999</c:v>
                </c:pt>
                <c:pt idx="360">
                  <c:v>42000</c:v>
                </c:pt>
                <c:pt idx="361">
                  <c:v>42001</c:v>
                </c:pt>
                <c:pt idx="362">
                  <c:v>42002</c:v>
                </c:pt>
                <c:pt idx="363">
                  <c:v>42003</c:v>
                </c:pt>
                <c:pt idx="364">
                  <c:v>42004</c:v>
                </c:pt>
                <c:pt idx="365">
                  <c:v>42005</c:v>
                </c:pt>
                <c:pt idx="366">
                  <c:v>42006</c:v>
                </c:pt>
                <c:pt idx="367">
                  <c:v>42007</c:v>
                </c:pt>
                <c:pt idx="368">
                  <c:v>42008</c:v>
                </c:pt>
                <c:pt idx="369">
                  <c:v>42009</c:v>
                </c:pt>
                <c:pt idx="370">
                  <c:v>42010</c:v>
                </c:pt>
                <c:pt idx="371">
                  <c:v>42011</c:v>
                </c:pt>
                <c:pt idx="372">
                  <c:v>42012</c:v>
                </c:pt>
                <c:pt idx="373">
                  <c:v>42013</c:v>
                </c:pt>
                <c:pt idx="374">
                  <c:v>42014</c:v>
                </c:pt>
                <c:pt idx="375">
                  <c:v>42015</c:v>
                </c:pt>
                <c:pt idx="376">
                  <c:v>42016</c:v>
                </c:pt>
                <c:pt idx="377">
                  <c:v>42017</c:v>
                </c:pt>
                <c:pt idx="378">
                  <c:v>42018</c:v>
                </c:pt>
                <c:pt idx="379">
                  <c:v>42019</c:v>
                </c:pt>
                <c:pt idx="380">
                  <c:v>42020</c:v>
                </c:pt>
                <c:pt idx="381">
                  <c:v>42021</c:v>
                </c:pt>
                <c:pt idx="382">
                  <c:v>42022</c:v>
                </c:pt>
                <c:pt idx="383">
                  <c:v>42023</c:v>
                </c:pt>
                <c:pt idx="384">
                  <c:v>42024</c:v>
                </c:pt>
                <c:pt idx="385">
                  <c:v>42025</c:v>
                </c:pt>
                <c:pt idx="386">
                  <c:v>42026</c:v>
                </c:pt>
                <c:pt idx="387">
                  <c:v>42027</c:v>
                </c:pt>
                <c:pt idx="388">
                  <c:v>42028</c:v>
                </c:pt>
                <c:pt idx="389">
                  <c:v>42029</c:v>
                </c:pt>
                <c:pt idx="390">
                  <c:v>42030</c:v>
                </c:pt>
                <c:pt idx="391">
                  <c:v>42031</c:v>
                </c:pt>
                <c:pt idx="392">
                  <c:v>42032</c:v>
                </c:pt>
                <c:pt idx="393">
                  <c:v>42033</c:v>
                </c:pt>
                <c:pt idx="394">
                  <c:v>42034</c:v>
                </c:pt>
                <c:pt idx="395">
                  <c:v>42035</c:v>
                </c:pt>
              </c:numCache>
            </c:numRef>
          </c:cat>
          <c:val>
            <c:numRef>
              <c:f>Basdata_rapportering!$D$1409:$D$1804</c:f>
              <c:numCache>
                <c:formatCode>General</c:formatCode>
                <c:ptCount val="396"/>
                <c:pt idx="0">
                  <c:v>340</c:v>
                </c:pt>
                <c:pt idx="1">
                  <c:v>360</c:v>
                </c:pt>
                <c:pt idx="2">
                  <c:v>377</c:v>
                </c:pt>
                <c:pt idx="3">
                  <c:v>353</c:v>
                </c:pt>
                <c:pt idx="4">
                  <c:v>362</c:v>
                </c:pt>
                <c:pt idx="5">
                  <c:v>378</c:v>
                </c:pt>
                <c:pt idx="6">
                  <c:v>386</c:v>
                </c:pt>
                <c:pt idx="7">
                  <c:v>397</c:v>
                </c:pt>
                <c:pt idx="8">
                  <c:v>391</c:v>
                </c:pt>
                <c:pt idx="9">
                  <c:v>381</c:v>
                </c:pt>
                <c:pt idx="10">
                  <c:v>346</c:v>
                </c:pt>
                <c:pt idx="11">
                  <c:v>365</c:v>
                </c:pt>
                <c:pt idx="12">
                  <c:v>380</c:v>
                </c:pt>
                <c:pt idx="13">
                  <c:v>374</c:v>
                </c:pt>
                <c:pt idx="14">
                  <c:v>361</c:v>
                </c:pt>
                <c:pt idx="15">
                  <c:v>345</c:v>
                </c:pt>
                <c:pt idx="16">
                  <c:v>356</c:v>
                </c:pt>
                <c:pt idx="17">
                  <c:v>331</c:v>
                </c:pt>
                <c:pt idx="18">
                  <c:v>335</c:v>
                </c:pt>
                <c:pt idx="19">
                  <c:v>354</c:v>
                </c:pt>
                <c:pt idx="20">
                  <c:v>354</c:v>
                </c:pt>
                <c:pt idx="21">
                  <c:v>338</c:v>
                </c:pt>
                <c:pt idx="22">
                  <c:v>332</c:v>
                </c:pt>
                <c:pt idx="23">
                  <c:v>337</c:v>
                </c:pt>
                <c:pt idx="24">
                  <c:v>309</c:v>
                </c:pt>
                <c:pt idx="25">
                  <c:v>325</c:v>
                </c:pt>
                <c:pt idx="26">
                  <c:v>345</c:v>
                </c:pt>
                <c:pt idx="27">
                  <c:v>342</c:v>
                </c:pt>
                <c:pt idx="28">
                  <c:v>353</c:v>
                </c:pt>
                <c:pt idx="29">
                  <c:v>335</c:v>
                </c:pt>
                <c:pt idx="30">
                  <c:v>341</c:v>
                </c:pt>
                <c:pt idx="31">
                  <c:v>318</c:v>
                </c:pt>
                <c:pt idx="32">
                  <c:v>345</c:v>
                </c:pt>
                <c:pt idx="33">
                  <c:v>353</c:v>
                </c:pt>
                <c:pt idx="34">
                  <c:v>382</c:v>
                </c:pt>
                <c:pt idx="35">
                  <c:v>374</c:v>
                </c:pt>
                <c:pt idx="36">
                  <c:v>361</c:v>
                </c:pt>
                <c:pt idx="37">
                  <c:v>332</c:v>
                </c:pt>
                <c:pt idx="38">
                  <c:v>308</c:v>
                </c:pt>
                <c:pt idx="39">
                  <c:v>334</c:v>
                </c:pt>
                <c:pt idx="40">
                  <c:v>357</c:v>
                </c:pt>
                <c:pt idx="41">
                  <c:v>364</c:v>
                </c:pt>
                <c:pt idx="42">
                  <c:v>369</c:v>
                </c:pt>
                <c:pt idx="43">
                  <c:v>367</c:v>
                </c:pt>
                <c:pt idx="44">
                  <c:v>337</c:v>
                </c:pt>
                <c:pt idx="45">
                  <c:v>313</c:v>
                </c:pt>
                <c:pt idx="46">
                  <c:v>327</c:v>
                </c:pt>
                <c:pt idx="47">
                  <c:v>341</c:v>
                </c:pt>
                <c:pt idx="48">
                  <c:v>360</c:v>
                </c:pt>
                <c:pt idx="49">
                  <c:v>352</c:v>
                </c:pt>
                <c:pt idx="50">
                  <c:v>350</c:v>
                </c:pt>
                <c:pt idx="51">
                  <c:v>341</c:v>
                </c:pt>
                <c:pt idx="52">
                  <c:v>311</c:v>
                </c:pt>
                <c:pt idx="53">
                  <c:v>325</c:v>
                </c:pt>
                <c:pt idx="54">
                  <c:v>353</c:v>
                </c:pt>
                <c:pt idx="55">
                  <c:v>366</c:v>
                </c:pt>
                <c:pt idx="56">
                  <c:v>355</c:v>
                </c:pt>
                <c:pt idx="57">
                  <c:v>353</c:v>
                </c:pt>
                <c:pt idx="58">
                  <c:v>338</c:v>
                </c:pt>
                <c:pt idx="59">
                  <c:v>311</c:v>
                </c:pt>
                <c:pt idx="60">
                  <c:v>315</c:v>
                </c:pt>
                <c:pt idx="61">
                  <c:v>351</c:v>
                </c:pt>
                <c:pt idx="62">
                  <c:v>361</c:v>
                </c:pt>
                <c:pt idx="63">
                  <c:v>378</c:v>
                </c:pt>
                <c:pt idx="64">
                  <c:v>360</c:v>
                </c:pt>
                <c:pt idx="65">
                  <c:v>352</c:v>
                </c:pt>
                <c:pt idx="66">
                  <c:v>315</c:v>
                </c:pt>
                <c:pt idx="67">
                  <c:v>314</c:v>
                </c:pt>
                <c:pt idx="68">
                  <c:v>361</c:v>
                </c:pt>
                <c:pt idx="69">
                  <c:v>371</c:v>
                </c:pt>
                <c:pt idx="70">
                  <c:v>360</c:v>
                </c:pt>
                <c:pt idx="71">
                  <c:v>340</c:v>
                </c:pt>
                <c:pt idx="72">
                  <c:v>338</c:v>
                </c:pt>
                <c:pt idx="73">
                  <c:v>321</c:v>
                </c:pt>
                <c:pt idx="74">
                  <c:v>327</c:v>
                </c:pt>
                <c:pt idx="75">
                  <c:v>345</c:v>
                </c:pt>
                <c:pt idx="76">
                  <c:v>345</c:v>
                </c:pt>
                <c:pt idx="77">
                  <c:v>347</c:v>
                </c:pt>
                <c:pt idx="78">
                  <c:v>370</c:v>
                </c:pt>
                <c:pt idx="79">
                  <c:v>347</c:v>
                </c:pt>
                <c:pt idx="80">
                  <c:v>329</c:v>
                </c:pt>
                <c:pt idx="81">
                  <c:v>353</c:v>
                </c:pt>
                <c:pt idx="82">
                  <c:v>362</c:v>
                </c:pt>
                <c:pt idx="83">
                  <c:v>360</c:v>
                </c:pt>
                <c:pt idx="84">
                  <c:v>354</c:v>
                </c:pt>
                <c:pt idx="85">
                  <c:v>347</c:v>
                </c:pt>
                <c:pt idx="86">
                  <c:v>350</c:v>
                </c:pt>
                <c:pt idx="87">
                  <c:v>323</c:v>
                </c:pt>
                <c:pt idx="88">
                  <c:v>340</c:v>
                </c:pt>
                <c:pt idx="89">
                  <c:v>344</c:v>
                </c:pt>
                <c:pt idx="90">
                  <c:v>345</c:v>
                </c:pt>
                <c:pt idx="91">
                  <c:v>337</c:v>
                </c:pt>
                <c:pt idx="92">
                  <c:v>332</c:v>
                </c:pt>
                <c:pt idx="93">
                  <c:v>339</c:v>
                </c:pt>
                <c:pt idx="94">
                  <c:v>334</c:v>
                </c:pt>
                <c:pt idx="95">
                  <c:v>352</c:v>
                </c:pt>
                <c:pt idx="96">
                  <c:v>361</c:v>
                </c:pt>
                <c:pt idx="97">
                  <c:v>379</c:v>
                </c:pt>
                <c:pt idx="98">
                  <c:v>371</c:v>
                </c:pt>
                <c:pt idx="99">
                  <c:v>351</c:v>
                </c:pt>
                <c:pt idx="100">
                  <c:v>342</c:v>
                </c:pt>
                <c:pt idx="101">
                  <c:v>316</c:v>
                </c:pt>
                <c:pt idx="102">
                  <c:v>326</c:v>
                </c:pt>
                <c:pt idx="103">
                  <c:v>349</c:v>
                </c:pt>
                <c:pt idx="104">
                  <c:v>354</c:v>
                </c:pt>
                <c:pt idx="105">
                  <c:v>344</c:v>
                </c:pt>
                <c:pt idx="106">
                  <c:v>333</c:v>
                </c:pt>
                <c:pt idx="107">
                  <c:v>291</c:v>
                </c:pt>
                <c:pt idx="108">
                  <c:v>303</c:v>
                </c:pt>
                <c:pt idx="109">
                  <c:v>323</c:v>
                </c:pt>
                <c:pt idx="110">
                  <c:v>347</c:v>
                </c:pt>
                <c:pt idx="111">
                  <c:v>364</c:v>
                </c:pt>
                <c:pt idx="112">
                  <c:v>370</c:v>
                </c:pt>
                <c:pt idx="113">
                  <c:v>352</c:v>
                </c:pt>
                <c:pt idx="114">
                  <c:v>349</c:v>
                </c:pt>
                <c:pt idx="115">
                  <c:v>330</c:v>
                </c:pt>
                <c:pt idx="116">
                  <c:v>345</c:v>
                </c:pt>
                <c:pt idx="117">
                  <c:v>372</c:v>
                </c:pt>
                <c:pt idx="118">
                  <c:v>386</c:v>
                </c:pt>
                <c:pt idx="119">
                  <c:v>368</c:v>
                </c:pt>
                <c:pt idx="120">
                  <c:v>332</c:v>
                </c:pt>
                <c:pt idx="121">
                  <c:v>343</c:v>
                </c:pt>
                <c:pt idx="122">
                  <c:v>317</c:v>
                </c:pt>
                <c:pt idx="123">
                  <c:v>320</c:v>
                </c:pt>
                <c:pt idx="124">
                  <c:v>349</c:v>
                </c:pt>
                <c:pt idx="125">
                  <c:v>373</c:v>
                </c:pt>
                <c:pt idx="126">
                  <c:v>359</c:v>
                </c:pt>
                <c:pt idx="127">
                  <c:v>362</c:v>
                </c:pt>
                <c:pt idx="128">
                  <c:v>356</c:v>
                </c:pt>
                <c:pt idx="129">
                  <c:v>323</c:v>
                </c:pt>
                <c:pt idx="130">
                  <c:v>345</c:v>
                </c:pt>
                <c:pt idx="131">
                  <c:v>370</c:v>
                </c:pt>
                <c:pt idx="132">
                  <c:v>383</c:v>
                </c:pt>
                <c:pt idx="133">
                  <c:v>358</c:v>
                </c:pt>
                <c:pt idx="134">
                  <c:v>340</c:v>
                </c:pt>
                <c:pt idx="135">
                  <c:v>326</c:v>
                </c:pt>
                <c:pt idx="136">
                  <c:v>318</c:v>
                </c:pt>
                <c:pt idx="137">
                  <c:v>330</c:v>
                </c:pt>
                <c:pt idx="138">
                  <c:v>355</c:v>
                </c:pt>
                <c:pt idx="139">
                  <c:v>367</c:v>
                </c:pt>
                <c:pt idx="140">
                  <c:v>353</c:v>
                </c:pt>
                <c:pt idx="141">
                  <c:v>337</c:v>
                </c:pt>
                <c:pt idx="142">
                  <c:v>319</c:v>
                </c:pt>
                <c:pt idx="143">
                  <c:v>297</c:v>
                </c:pt>
                <c:pt idx="144">
                  <c:v>313</c:v>
                </c:pt>
                <c:pt idx="145">
                  <c:v>331</c:v>
                </c:pt>
                <c:pt idx="146">
                  <c:v>331</c:v>
                </c:pt>
                <c:pt idx="147">
                  <c:v>321</c:v>
                </c:pt>
                <c:pt idx="148">
                  <c:v>305</c:v>
                </c:pt>
                <c:pt idx="149">
                  <c:v>301</c:v>
                </c:pt>
                <c:pt idx="150">
                  <c:v>279</c:v>
                </c:pt>
                <c:pt idx="151">
                  <c:v>293</c:v>
                </c:pt>
                <c:pt idx="152">
                  <c:v>315</c:v>
                </c:pt>
                <c:pt idx="153">
                  <c:v>311</c:v>
                </c:pt>
                <c:pt idx="154">
                  <c:v>317</c:v>
                </c:pt>
                <c:pt idx="155">
                  <c:v>314</c:v>
                </c:pt>
                <c:pt idx="156">
                  <c:v>284</c:v>
                </c:pt>
                <c:pt idx="157">
                  <c:v>278</c:v>
                </c:pt>
                <c:pt idx="158">
                  <c:v>280</c:v>
                </c:pt>
                <c:pt idx="159">
                  <c:v>304</c:v>
                </c:pt>
                <c:pt idx="160">
                  <c:v>321</c:v>
                </c:pt>
                <c:pt idx="161">
                  <c:v>323</c:v>
                </c:pt>
                <c:pt idx="162">
                  <c:v>311</c:v>
                </c:pt>
                <c:pt idx="163">
                  <c:v>288</c:v>
                </c:pt>
                <c:pt idx="164">
                  <c:v>267</c:v>
                </c:pt>
                <c:pt idx="165">
                  <c:v>281</c:v>
                </c:pt>
                <c:pt idx="166">
                  <c:v>301</c:v>
                </c:pt>
                <c:pt idx="167">
                  <c:v>298</c:v>
                </c:pt>
                <c:pt idx="168">
                  <c:v>301</c:v>
                </c:pt>
                <c:pt idx="169">
                  <c:v>256</c:v>
                </c:pt>
                <c:pt idx="170">
                  <c:v>226</c:v>
                </c:pt>
                <c:pt idx="171">
                  <c:v>239</c:v>
                </c:pt>
                <c:pt idx="172">
                  <c:v>245</c:v>
                </c:pt>
                <c:pt idx="173">
                  <c:v>279</c:v>
                </c:pt>
                <c:pt idx="174">
                  <c:v>306</c:v>
                </c:pt>
                <c:pt idx="175">
                  <c:v>294</c:v>
                </c:pt>
                <c:pt idx="176">
                  <c:v>296</c:v>
                </c:pt>
                <c:pt idx="177">
                  <c:v>286</c:v>
                </c:pt>
                <c:pt idx="178">
                  <c:v>294</c:v>
                </c:pt>
                <c:pt idx="179">
                  <c:v>312</c:v>
                </c:pt>
                <c:pt idx="180">
                  <c:v>327</c:v>
                </c:pt>
                <c:pt idx="181">
                  <c:v>333</c:v>
                </c:pt>
                <c:pt idx="182">
                  <c:v>323</c:v>
                </c:pt>
                <c:pt idx="183">
                  <c:v>320</c:v>
                </c:pt>
                <c:pt idx="184">
                  <c:v>298</c:v>
                </c:pt>
                <c:pt idx="185">
                  <c:v>275</c:v>
                </c:pt>
                <c:pt idx="186">
                  <c:v>291</c:v>
                </c:pt>
                <c:pt idx="187">
                  <c:v>302</c:v>
                </c:pt>
                <c:pt idx="188">
                  <c:v>295</c:v>
                </c:pt>
                <c:pt idx="189">
                  <c:v>294</c:v>
                </c:pt>
                <c:pt idx="190">
                  <c:v>310</c:v>
                </c:pt>
                <c:pt idx="191">
                  <c:v>300</c:v>
                </c:pt>
                <c:pt idx="192">
                  <c:v>270</c:v>
                </c:pt>
                <c:pt idx="193">
                  <c:v>283</c:v>
                </c:pt>
                <c:pt idx="194">
                  <c:v>304</c:v>
                </c:pt>
                <c:pt idx="195">
                  <c:v>298</c:v>
                </c:pt>
                <c:pt idx="196">
                  <c:v>272</c:v>
                </c:pt>
                <c:pt idx="197">
                  <c:v>272</c:v>
                </c:pt>
                <c:pt idx="198">
                  <c:v>272</c:v>
                </c:pt>
                <c:pt idx="199">
                  <c:v>257</c:v>
                </c:pt>
                <c:pt idx="200">
                  <c:v>263</c:v>
                </c:pt>
                <c:pt idx="201">
                  <c:v>284</c:v>
                </c:pt>
                <c:pt idx="202">
                  <c:v>296</c:v>
                </c:pt>
                <c:pt idx="203">
                  <c:v>290</c:v>
                </c:pt>
                <c:pt idx="204">
                  <c:v>287</c:v>
                </c:pt>
                <c:pt idx="205">
                  <c:v>278</c:v>
                </c:pt>
                <c:pt idx="206">
                  <c:v>277</c:v>
                </c:pt>
                <c:pt idx="207">
                  <c:v>283</c:v>
                </c:pt>
                <c:pt idx="208">
                  <c:v>313</c:v>
                </c:pt>
                <c:pt idx="209">
                  <c:v>319</c:v>
                </c:pt>
                <c:pt idx="210">
                  <c:v>315</c:v>
                </c:pt>
                <c:pt idx="211">
                  <c:v>296</c:v>
                </c:pt>
                <c:pt idx="212">
                  <c:v>297</c:v>
                </c:pt>
                <c:pt idx="213">
                  <c:v>273</c:v>
                </c:pt>
                <c:pt idx="214">
                  <c:v>284</c:v>
                </c:pt>
                <c:pt idx="215">
                  <c:v>298</c:v>
                </c:pt>
                <c:pt idx="216">
                  <c:v>296</c:v>
                </c:pt>
                <c:pt idx="217">
                  <c:v>283</c:v>
                </c:pt>
                <c:pt idx="218">
                  <c:v>275</c:v>
                </c:pt>
                <c:pt idx="219">
                  <c:v>261</c:v>
                </c:pt>
                <c:pt idx="220">
                  <c:v>241</c:v>
                </c:pt>
                <c:pt idx="221">
                  <c:v>270</c:v>
                </c:pt>
                <c:pt idx="222">
                  <c:v>288</c:v>
                </c:pt>
                <c:pt idx="223">
                  <c:v>299</c:v>
                </c:pt>
                <c:pt idx="224">
                  <c:v>286</c:v>
                </c:pt>
                <c:pt idx="225">
                  <c:v>266</c:v>
                </c:pt>
                <c:pt idx="226">
                  <c:v>271</c:v>
                </c:pt>
                <c:pt idx="227">
                  <c:v>248</c:v>
                </c:pt>
                <c:pt idx="228">
                  <c:v>255</c:v>
                </c:pt>
                <c:pt idx="229">
                  <c:v>279</c:v>
                </c:pt>
                <c:pt idx="230">
                  <c:v>281</c:v>
                </c:pt>
                <c:pt idx="231">
                  <c:v>288</c:v>
                </c:pt>
                <c:pt idx="232">
                  <c:v>286</c:v>
                </c:pt>
                <c:pt idx="233">
                  <c:v>289</c:v>
                </c:pt>
                <c:pt idx="234">
                  <c:v>258</c:v>
                </c:pt>
                <c:pt idx="235">
                  <c:v>266</c:v>
                </c:pt>
                <c:pt idx="236">
                  <c:v>288</c:v>
                </c:pt>
                <c:pt idx="237">
                  <c:v>297</c:v>
                </c:pt>
                <c:pt idx="238">
                  <c:v>302</c:v>
                </c:pt>
                <c:pt idx="239">
                  <c:v>306</c:v>
                </c:pt>
                <c:pt idx="240">
                  <c:v>320</c:v>
                </c:pt>
                <c:pt idx="241">
                  <c:v>296</c:v>
                </c:pt>
                <c:pt idx="242">
                  <c:v>315</c:v>
                </c:pt>
                <c:pt idx="243">
                  <c:v>331</c:v>
                </c:pt>
                <c:pt idx="244">
                  <c:v>362</c:v>
                </c:pt>
                <c:pt idx="245">
                  <c:v>337</c:v>
                </c:pt>
                <c:pt idx="246">
                  <c:v>327</c:v>
                </c:pt>
                <c:pt idx="247">
                  <c:v>333</c:v>
                </c:pt>
                <c:pt idx="248">
                  <c:v>317</c:v>
                </c:pt>
                <c:pt idx="249">
                  <c:v>332</c:v>
                </c:pt>
                <c:pt idx="250">
                  <c:v>343</c:v>
                </c:pt>
                <c:pt idx="251">
                  <c:v>361</c:v>
                </c:pt>
                <c:pt idx="252">
                  <c:v>349</c:v>
                </c:pt>
                <c:pt idx="253">
                  <c:v>333</c:v>
                </c:pt>
                <c:pt idx="254">
                  <c:v>317</c:v>
                </c:pt>
                <c:pt idx="255">
                  <c:v>292</c:v>
                </c:pt>
                <c:pt idx="256">
                  <c:v>287</c:v>
                </c:pt>
                <c:pt idx="257">
                  <c:v>301</c:v>
                </c:pt>
                <c:pt idx="258">
                  <c:v>318</c:v>
                </c:pt>
                <c:pt idx="259">
                  <c:v>334</c:v>
                </c:pt>
                <c:pt idx="260">
                  <c:v>304</c:v>
                </c:pt>
                <c:pt idx="261">
                  <c:v>309</c:v>
                </c:pt>
                <c:pt idx="262">
                  <c:v>293</c:v>
                </c:pt>
                <c:pt idx="263">
                  <c:v>300</c:v>
                </c:pt>
                <c:pt idx="264">
                  <c:v>315</c:v>
                </c:pt>
                <c:pt idx="265">
                  <c:v>315</c:v>
                </c:pt>
                <c:pt idx="266">
                  <c:v>314</c:v>
                </c:pt>
                <c:pt idx="267">
                  <c:v>329</c:v>
                </c:pt>
                <c:pt idx="268">
                  <c:v>322</c:v>
                </c:pt>
                <c:pt idx="269">
                  <c:v>310</c:v>
                </c:pt>
                <c:pt idx="270">
                  <c:v>320</c:v>
                </c:pt>
                <c:pt idx="271">
                  <c:v>338</c:v>
                </c:pt>
                <c:pt idx="272">
                  <c:v>342</c:v>
                </c:pt>
                <c:pt idx="273">
                  <c:v>334</c:v>
                </c:pt>
                <c:pt idx="274">
                  <c:v>331</c:v>
                </c:pt>
                <c:pt idx="275">
                  <c:v>331</c:v>
                </c:pt>
                <c:pt idx="276">
                  <c:v>315</c:v>
                </c:pt>
                <c:pt idx="277">
                  <c:v>323</c:v>
                </c:pt>
                <c:pt idx="278">
                  <c:v>337</c:v>
                </c:pt>
                <c:pt idx="279">
                  <c:v>335</c:v>
                </c:pt>
                <c:pt idx="280">
                  <c:v>325</c:v>
                </c:pt>
                <c:pt idx="281">
                  <c:v>315</c:v>
                </c:pt>
                <c:pt idx="282">
                  <c:v>325</c:v>
                </c:pt>
                <c:pt idx="283">
                  <c:v>297</c:v>
                </c:pt>
                <c:pt idx="284">
                  <c:v>305</c:v>
                </c:pt>
                <c:pt idx="285">
                  <c:v>315</c:v>
                </c:pt>
                <c:pt idx="286">
                  <c:v>337</c:v>
                </c:pt>
                <c:pt idx="287">
                  <c:v>306</c:v>
                </c:pt>
                <c:pt idx="288">
                  <c:v>307</c:v>
                </c:pt>
                <c:pt idx="289">
                  <c:v>302</c:v>
                </c:pt>
                <c:pt idx="290">
                  <c:v>285</c:v>
                </c:pt>
                <c:pt idx="291">
                  <c:v>314</c:v>
                </c:pt>
                <c:pt idx="292">
                  <c:v>338</c:v>
                </c:pt>
                <c:pt idx="293">
                  <c:v>356</c:v>
                </c:pt>
                <c:pt idx="294">
                  <c:v>339</c:v>
                </c:pt>
                <c:pt idx="295">
                  <c:v>336</c:v>
                </c:pt>
                <c:pt idx="296">
                  <c:v>325</c:v>
                </c:pt>
                <c:pt idx="297">
                  <c:v>312</c:v>
                </c:pt>
                <c:pt idx="298">
                  <c:v>312</c:v>
                </c:pt>
                <c:pt idx="299">
                  <c:v>332</c:v>
                </c:pt>
                <c:pt idx="300">
                  <c:v>346</c:v>
                </c:pt>
                <c:pt idx="301">
                  <c:v>338</c:v>
                </c:pt>
                <c:pt idx="302">
                  <c:v>326</c:v>
                </c:pt>
                <c:pt idx="303">
                  <c:v>315</c:v>
                </c:pt>
                <c:pt idx="304">
                  <c:v>300</c:v>
                </c:pt>
                <c:pt idx="305">
                  <c:v>314</c:v>
                </c:pt>
                <c:pt idx="306">
                  <c:v>346</c:v>
                </c:pt>
                <c:pt idx="307">
                  <c:v>335</c:v>
                </c:pt>
                <c:pt idx="308">
                  <c:v>337</c:v>
                </c:pt>
                <c:pt idx="309">
                  <c:v>343</c:v>
                </c:pt>
                <c:pt idx="310">
                  <c:v>329</c:v>
                </c:pt>
                <c:pt idx="311">
                  <c:v>304</c:v>
                </c:pt>
                <c:pt idx="312">
                  <c:v>314</c:v>
                </c:pt>
                <c:pt idx="313">
                  <c:v>334</c:v>
                </c:pt>
                <c:pt idx="314">
                  <c:v>333</c:v>
                </c:pt>
                <c:pt idx="315">
                  <c:v>349</c:v>
                </c:pt>
                <c:pt idx="316">
                  <c:v>333</c:v>
                </c:pt>
                <c:pt idx="317">
                  <c:v>347</c:v>
                </c:pt>
                <c:pt idx="318">
                  <c:v>312</c:v>
                </c:pt>
                <c:pt idx="319">
                  <c:v>313</c:v>
                </c:pt>
                <c:pt idx="320">
                  <c:v>329</c:v>
                </c:pt>
                <c:pt idx="321">
                  <c:v>319</c:v>
                </c:pt>
                <c:pt idx="322">
                  <c:v>323</c:v>
                </c:pt>
                <c:pt idx="323">
                  <c:v>305</c:v>
                </c:pt>
                <c:pt idx="324">
                  <c:v>314</c:v>
                </c:pt>
                <c:pt idx="325">
                  <c:v>278</c:v>
                </c:pt>
                <c:pt idx="326">
                  <c:v>291</c:v>
                </c:pt>
                <c:pt idx="327">
                  <c:v>329</c:v>
                </c:pt>
                <c:pt idx="328">
                  <c:v>342</c:v>
                </c:pt>
                <c:pt idx="329">
                  <c:v>327</c:v>
                </c:pt>
                <c:pt idx="330">
                  <c:v>325</c:v>
                </c:pt>
                <c:pt idx="331">
                  <c:v>339</c:v>
                </c:pt>
                <c:pt idx="332">
                  <c:v>304</c:v>
                </c:pt>
                <c:pt idx="333">
                  <c:v>318</c:v>
                </c:pt>
                <c:pt idx="334">
                  <c:v>348</c:v>
                </c:pt>
                <c:pt idx="335">
                  <c:v>379</c:v>
                </c:pt>
                <c:pt idx="336">
                  <c:v>356</c:v>
                </c:pt>
                <c:pt idx="337">
                  <c:v>352</c:v>
                </c:pt>
                <c:pt idx="338">
                  <c:v>339</c:v>
                </c:pt>
                <c:pt idx="339">
                  <c:v>332</c:v>
                </c:pt>
                <c:pt idx="340">
                  <c:v>329</c:v>
                </c:pt>
                <c:pt idx="341">
                  <c:v>363</c:v>
                </c:pt>
                <c:pt idx="342">
                  <c:v>369</c:v>
                </c:pt>
                <c:pt idx="343">
                  <c:v>349</c:v>
                </c:pt>
                <c:pt idx="344">
                  <c:v>349</c:v>
                </c:pt>
                <c:pt idx="345">
                  <c:v>349</c:v>
                </c:pt>
                <c:pt idx="346">
                  <c:v>292</c:v>
                </c:pt>
                <c:pt idx="347">
                  <c:v>318</c:v>
                </c:pt>
                <c:pt idx="348">
                  <c:v>360</c:v>
                </c:pt>
                <c:pt idx="349">
                  <c:v>383</c:v>
                </c:pt>
                <c:pt idx="350">
                  <c:v>370</c:v>
                </c:pt>
                <c:pt idx="351">
                  <c:v>354</c:v>
                </c:pt>
                <c:pt idx="352">
                  <c:v>346</c:v>
                </c:pt>
                <c:pt idx="353">
                  <c:v>323</c:v>
                </c:pt>
                <c:pt idx="354">
                  <c:v>337</c:v>
                </c:pt>
                <c:pt idx="355">
                  <c:v>343</c:v>
                </c:pt>
                <c:pt idx="356">
                  <c:v>336</c:v>
                </c:pt>
                <c:pt idx="357">
                  <c:v>267</c:v>
                </c:pt>
                <c:pt idx="358">
                  <c:v>264</c:v>
                </c:pt>
                <c:pt idx="359">
                  <c:v>288</c:v>
                </c:pt>
                <c:pt idx="360">
                  <c:v>312</c:v>
                </c:pt>
                <c:pt idx="361">
                  <c:v>313</c:v>
                </c:pt>
                <c:pt idx="362">
                  <c:v>326</c:v>
                </c:pt>
                <c:pt idx="363">
                  <c:v>344</c:v>
                </c:pt>
                <c:pt idx="364">
                  <c:v>316</c:v>
                </c:pt>
                <c:pt idx="365">
                  <c:v>295</c:v>
                </c:pt>
                <c:pt idx="366">
                  <c:v>329</c:v>
                </c:pt>
                <c:pt idx="367">
                  <c:v>310</c:v>
                </c:pt>
                <c:pt idx="368">
                  <c:v>325</c:v>
                </c:pt>
                <c:pt idx="369">
                  <c:v>343</c:v>
                </c:pt>
                <c:pt idx="370">
                  <c:v>362</c:v>
                </c:pt>
                <c:pt idx="371">
                  <c:v>368</c:v>
                </c:pt>
                <c:pt idx="372">
                  <c:v>360</c:v>
                </c:pt>
                <c:pt idx="373">
                  <c:v>349</c:v>
                </c:pt>
                <c:pt idx="374">
                  <c:v>331</c:v>
                </c:pt>
                <c:pt idx="375">
                  <c:v>336</c:v>
                </c:pt>
                <c:pt idx="376">
                  <c:v>358</c:v>
                </c:pt>
                <c:pt idx="377">
                  <c:v>359</c:v>
                </c:pt>
                <c:pt idx="378">
                  <c:v>369</c:v>
                </c:pt>
                <c:pt idx="379">
                  <c:v>359</c:v>
                </c:pt>
                <c:pt idx="380">
                  <c:v>342</c:v>
                </c:pt>
                <c:pt idx="381">
                  <c:v>322</c:v>
                </c:pt>
                <c:pt idx="382">
                  <c:v>316</c:v>
                </c:pt>
                <c:pt idx="383">
                  <c:v>346</c:v>
                </c:pt>
                <c:pt idx="384">
                  <c:v>329</c:v>
                </c:pt>
                <c:pt idx="385">
                  <c:v>323</c:v>
                </c:pt>
                <c:pt idx="386">
                  <c:v>310</c:v>
                </c:pt>
                <c:pt idx="387">
                  <c:v>318</c:v>
                </c:pt>
                <c:pt idx="388">
                  <c:v>303</c:v>
                </c:pt>
                <c:pt idx="389">
                  <c:v>316</c:v>
                </c:pt>
                <c:pt idx="390">
                  <c:v>325</c:v>
                </c:pt>
                <c:pt idx="391">
                  <c:v>340</c:v>
                </c:pt>
                <c:pt idx="392">
                  <c:v>351</c:v>
                </c:pt>
                <c:pt idx="393">
                  <c:v>357</c:v>
                </c:pt>
                <c:pt idx="394">
                  <c:v>374</c:v>
                </c:pt>
                <c:pt idx="395">
                  <c:v>339</c:v>
                </c:pt>
              </c:numCache>
            </c:numRef>
          </c:val>
          <c:smooth val="0"/>
        </c:ser>
        <c:ser>
          <c:idx val="2"/>
          <c:order val="2"/>
          <c:tx>
            <c:strRef>
              <c:f>Basdata_rapportering!$F$6</c:f>
              <c:strCache>
                <c:ptCount val="1"/>
                <c:pt idx="0">
                  <c:v>Antal medicinpatienter </c:v>
                </c:pt>
              </c:strCache>
            </c:strRef>
          </c:tx>
          <c:spPr>
            <a:ln w="22225" cap="rnd">
              <a:solidFill>
                <a:schemeClr val="tx1"/>
              </a:solidFill>
              <a:prstDash val="sysDot"/>
              <a:round/>
            </a:ln>
            <a:effectLst/>
          </c:spPr>
          <c:marker>
            <c:symbol val="none"/>
          </c:marker>
          <c:cat>
            <c:numRef>
              <c:f>Basdata_rapportering!$B$1409:$B$1804</c:f>
              <c:numCache>
                <c:formatCode>m/d/yyyy</c:formatCode>
                <c:ptCount val="396"/>
                <c:pt idx="0">
                  <c:v>41640</c:v>
                </c:pt>
                <c:pt idx="1">
                  <c:v>41641</c:v>
                </c:pt>
                <c:pt idx="2">
                  <c:v>41642</c:v>
                </c:pt>
                <c:pt idx="3">
                  <c:v>41643</c:v>
                </c:pt>
                <c:pt idx="4">
                  <c:v>41644</c:v>
                </c:pt>
                <c:pt idx="5">
                  <c:v>41645</c:v>
                </c:pt>
                <c:pt idx="6">
                  <c:v>41646</c:v>
                </c:pt>
                <c:pt idx="7">
                  <c:v>41647</c:v>
                </c:pt>
                <c:pt idx="8">
                  <c:v>41648</c:v>
                </c:pt>
                <c:pt idx="9">
                  <c:v>41649</c:v>
                </c:pt>
                <c:pt idx="10">
                  <c:v>41650</c:v>
                </c:pt>
                <c:pt idx="11">
                  <c:v>41651</c:v>
                </c:pt>
                <c:pt idx="12">
                  <c:v>41652</c:v>
                </c:pt>
                <c:pt idx="13">
                  <c:v>41653</c:v>
                </c:pt>
                <c:pt idx="14">
                  <c:v>41654</c:v>
                </c:pt>
                <c:pt idx="15">
                  <c:v>41655</c:v>
                </c:pt>
                <c:pt idx="16">
                  <c:v>41656</c:v>
                </c:pt>
                <c:pt idx="17">
                  <c:v>41657</c:v>
                </c:pt>
                <c:pt idx="18">
                  <c:v>41658</c:v>
                </c:pt>
                <c:pt idx="19">
                  <c:v>41659</c:v>
                </c:pt>
                <c:pt idx="20">
                  <c:v>41660</c:v>
                </c:pt>
                <c:pt idx="21">
                  <c:v>41661</c:v>
                </c:pt>
                <c:pt idx="22">
                  <c:v>41662</c:v>
                </c:pt>
                <c:pt idx="23">
                  <c:v>41663</c:v>
                </c:pt>
                <c:pt idx="24">
                  <c:v>41664</c:v>
                </c:pt>
                <c:pt idx="25">
                  <c:v>41665</c:v>
                </c:pt>
                <c:pt idx="26">
                  <c:v>41666</c:v>
                </c:pt>
                <c:pt idx="27">
                  <c:v>41667</c:v>
                </c:pt>
                <c:pt idx="28">
                  <c:v>41668</c:v>
                </c:pt>
                <c:pt idx="29">
                  <c:v>41669</c:v>
                </c:pt>
                <c:pt idx="30">
                  <c:v>41670</c:v>
                </c:pt>
                <c:pt idx="31">
                  <c:v>41671</c:v>
                </c:pt>
                <c:pt idx="32">
                  <c:v>41672</c:v>
                </c:pt>
                <c:pt idx="33">
                  <c:v>41673</c:v>
                </c:pt>
                <c:pt idx="34">
                  <c:v>41674</c:v>
                </c:pt>
                <c:pt idx="35">
                  <c:v>41675</c:v>
                </c:pt>
                <c:pt idx="36">
                  <c:v>41676</c:v>
                </c:pt>
                <c:pt idx="37">
                  <c:v>41677</c:v>
                </c:pt>
                <c:pt idx="38">
                  <c:v>41678</c:v>
                </c:pt>
                <c:pt idx="39">
                  <c:v>41679</c:v>
                </c:pt>
                <c:pt idx="40">
                  <c:v>41680</c:v>
                </c:pt>
                <c:pt idx="41">
                  <c:v>41681</c:v>
                </c:pt>
                <c:pt idx="42">
                  <c:v>41682</c:v>
                </c:pt>
                <c:pt idx="43">
                  <c:v>41683</c:v>
                </c:pt>
                <c:pt idx="44">
                  <c:v>41684</c:v>
                </c:pt>
                <c:pt idx="45">
                  <c:v>41685</c:v>
                </c:pt>
                <c:pt idx="46">
                  <c:v>41686</c:v>
                </c:pt>
                <c:pt idx="47">
                  <c:v>41687</c:v>
                </c:pt>
                <c:pt idx="48">
                  <c:v>41688</c:v>
                </c:pt>
                <c:pt idx="49">
                  <c:v>41689</c:v>
                </c:pt>
                <c:pt idx="50">
                  <c:v>41690</c:v>
                </c:pt>
                <c:pt idx="51">
                  <c:v>41691</c:v>
                </c:pt>
                <c:pt idx="52">
                  <c:v>41692</c:v>
                </c:pt>
                <c:pt idx="53">
                  <c:v>41693</c:v>
                </c:pt>
                <c:pt idx="54">
                  <c:v>41694</c:v>
                </c:pt>
                <c:pt idx="55">
                  <c:v>41695</c:v>
                </c:pt>
                <c:pt idx="56">
                  <c:v>41696</c:v>
                </c:pt>
                <c:pt idx="57">
                  <c:v>41697</c:v>
                </c:pt>
                <c:pt idx="58">
                  <c:v>41698</c:v>
                </c:pt>
                <c:pt idx="59">
                  <c:v>41699</c:v>
                </c:pt>
                <c:pt idx="60">
                  <c:v>41700</c:v>
                </c:pt>
                <c:pt idx="61">
                  <c:v>41701</c:v>
                </c:pt>
                <c:pt idx="62">
                  <c:v>41702</c:v>
                </c:pt>
                <c:pt idx="63">
                  <c:v>41703</c:v>
                </c:pt>
                <c:pt idx="64">
                  <c:v>41704</c:v>
                </c:pt>
                <c:pt idx="65">
                  <c:v>41705</c:v>
                </c:pt>
                <c:pt idx="66">
                  <c:v>41706</c:v>
                </c:pt>
                <c:pt idx="67">
                  <c:v>41707</c:v>
                </c:pt>
                <c:pt idx="68">
                  <c:v>41708</c:v>
                </c:pt>
                <c:pt idx="69">
                  <c:v>41709</c:v>
                </c:pt>
                <c:pt idx="70">
                  <c:v>41710</c:v>
                </c:pt>
                <c:pt idx="71">
                  <c:v>41711</c:v>
                </c:pt>
                <c:pt idx="72">
                  <c:v>41712</c:v>
                </c:pt>
                <c:pt idx="73">
                  <c:v>41713</c:v>
                </c:pt>
                <c:pt idx="74">
                  <c:v>41714</c:v>
                </c:pt>
                <c:pt idx="75">
                  <c:v>41715</c:v>
                </c:pt>
                <c:pt idx="76">
                  <c:v>41716</c:v>
                </c:pt>
                <c:pt idx="77">
                  <c:v>41717</c:v>
                </c:pt>
                <c:pt idx="78">
                  <c:v>41718</c:v>
                </c:pt>
                <c:pt idx="79">
                  <c:v>41719</c:v>
                </c:pt>
                <c:pt idx="80">
                  <c:v>41720</c:v>
                </c:pt>
                <c:pt idx="81">
                  <c:v>41721</c:v>
                </c:pt>
                <c:pt idx="82">
                  <c:v>41722</c:v>
                </c:pt>
                <c:pt idx="83">
                  <c:v>41723</c:v>
                </c:pt>
                <c:pt idx="84">
                  <c:v>41724</c:v>
                </c:pt>
                <c:pt idx="85">
                  <c:v>41725</c:v>
                </c:pt>
                <c:pt idx="86">
                  <c:v>41726</c:v>
                </c:pt>
                <c:pt idx="87">
                  <c:v>41727</c:v>
                </c:pt>
                <c:pt idx="88">
                  <c:v>41728</c:v>
                </c:pt>
                <c:pt idx="89">
                  <c:v>41729</c:v>
                </c:pt>
                <c:pt idx="90">
                  <c:v>41730</c:v>
                </c:pt>
                <c:pt idx="91">
                  <c:v>41731</c:v>
                </c:pt>
                <c:pt idx="92">
                  <c:v>41732</c:v>
                </c:pt>
                <c:pt idx="93">
                  <c:v>41733</c:v>
                </c:pt>
                <c:pt idx="94">
                  <c:v>41734</c:v>
                </c:pt>
                <c:pt idx="95">
                  <c:v>41735</c:v>
                </c:pt>
                <c:pt idx="96">
                  <c:v>41736</c:v>
                </c:pt>
                <c:pt idx="97">
                  <c:v>41737</c:v>
                </c:pt>
                <c:pt idx="98">
                  <c:v>41738</c:v>
                </c:pt>
                <c:pt idx="99">
                  <c:v>41739</c:v>
                </c:pt>
                <c:pt idx="100">
                  <c:v>41740</c:v>
                </c:pt>
                <c:pt idx="101">
                  <c:v>41741</c:v>
                </c:pt>
                <c:pt idx="102">
                  <c:v>41742</c:v>
                </c:pt>
                <c:pt idx="103">
                  <c:v>41743</c:v>
                </c:pt>
                <c:pt idx="104">
                  <c:v>41744</c:v>
                </c:pt>
                <c:pt idx="105">
                  <c:v>41745</c:v>
                </c:pt>
                <c:pt idx="106">
                  <c:v>41746</c:v>
                </c:pt>
                <c:pt idx="107">
                  <c:v>41747</c:v>
                </c:pt>
                <c:pt idx="108">
                  <c:v>41748</c:v>
                </c:pt>
                <c:pt idx="109">
                  <c:v>41749</c:v>
                </c:pt>
                <c:pt idx="110">
                  <c:v>41750</c:v>
                </c:pt>
                <c:pt idx="111">
                  <c:v>41751</c:v>
                </c:pt>
                <c:pt idx="112">
                  <c:v>41752</c:v>
                </c:pt>
                <c:pt idx="113">
                  <c:v>41753</c:v>
                </c:pt>
                <c:pt idx="114">
                  <c:v>41754</c:v>
                </c:pt>
                <c:pt idx="115">
                  <c:v>41755</c:v>
                </c:pt>
                <c:pt idx="116">
                  <c:v>41756</c:v>
                </c:pt>
                <c:pt idx="117">
                  <c:v>41757</c:v>
                </c:pt>
                <c:pt idx="118">
                  <c:v>41758</c:v>
                </c:pt>
                <c:pt idx="119">
                  <c:v>41759</c:v>
                </c:pt>
                <c:pt idx="120">
                  <c:v>41760</c:v>
                </c:pt>
                <c:pt idx="121">
                  <c:v>41761</c:v>
                </c:pt>
                <c:pt idx="122">
                  <c:v>41762</c:v>
                </c:pt>
                <c:pt idx="123">
                  <c:v>41763</c:v>
                </c:pt>
                <c:pt idx="124">
                  <c:v>41764</c:v>
                </c:pt>
                <c:pt idx="125">
                  <c:v>41765</c:v>
                </c:pt>
                <c:pt idx="126">
                  <c:v>41766</c:v>
                </c:pt>
                <c:pt idx="127">
                  <c:v>41767</c:v>
                </c:pt>
                <c:pt idx="128">
                  <c:v>41768</c:v>
                </c:pt>
                <c:pt idx="129">
                  <c:v>41769</c:v>
                </c:pt>
                <c:pt idx="130">
                  <c:v>41770</c:v>
                </c:pt>
                <c:pt idx="131">
                  <c:v>41771</c:v>
                </c:pt>
                <c:pt idx="132">
                  <c:v>41772</c:v>
                </c:pt>
                <c:pt idx="133">
                  <c:v>41773</c:v>
                </c:pt>
                <c:pt idx="134">
                  <c:v>41774</c:v>
                </c:pt>
                <c:pt idx="135">
                  <c:v>41775</c:v>
                </c:pt>
                <c:pt idx="136">
                  <c:v>41776</c:v>
                </c:pt>
                <c:pt idx="137">
                  <c:v>41777</c:v>
                </c:pt>
                <c:pt idx="138">
                  <c:v>41778</c:v>
                </c:pt>
                <c:pt idx="139">
                  <c:v>41779</c:v>
                </c:pt>
                <c:pt idx="140">
                  <c:v>41780</c:v>
                </c:pt>
                <c:pt idx="141">
                  <c:v>41781</c:v>
                </c:pt>
                <c:pt idx="142">
                  <c:v>41782</c:v>
                </c:pt>
                <c:pt idx="143">
                  <c:v>41783</c:v>
                </c:pt>
                <c:pt idx="144">
                  <c:v>41784</c:v>
                </c:pt>
                <c:pt idx="145">
                  <c:v>41785</c:v>
                </c:pt>
                <c:pt idx="146">
                  <c:v>41786</c:v>
                </c:pt>
                <c:pt idx="147">
                  <c:v>41787</c:v>
                </c:pt>
                <c:pt idx="148">
                  <c:v>41788</c:v>
                </c:pt>
                <c:pt idx="149">
                  <c:v>41789</c:v>
                </c:pt>
                <c:pt idx="150">
                  <c:v>41790</c:v>
                </c:pt>
                <c:pt idx="151">
                  <c:v>41791</c:v>
                </c:pt>
                <c:pt idx="152">
                  <c:v>41792</c:v>
                </c:pt>
                <c:pt idx="153">
                  <c:v>41793</c:v>
                </c:pt>
                <c:pt idx="154">
                  <c:v>41794</c:v>
                </c:pt>
                <c:pt idx="155">
                  <c:v>41795</c:v>
                </c:pt>
                <c:pt idx="156">
                  <c:v>41796</c:v>
                </c:pt>
                <c:pt idx="157">
                  <c:v>41797</c:v>
                </c:pt>
                <c:pt idx="158">
                  <c:v>41798</c:v>
                </c:pt>
                <c:pt idx="159">
                  <c:v>41799</c:v>
                </c:pt>
                <c:pt idx="160">
                  <c:v>41800</c:v>
                </c:pt>
                <c:pt idx="161">
                  <c:v>41801</c:v>
                </c:pt>
                <c:pt idx="162">
                  <c:v>41802</c:v>
                </c:pt>
                <c:pt idx="163">
                  <c:v>41803</c:v>
                </c:pt>
                <c:pt idx="164">
                  <c:v>41804</c:v>
                </c:pt>
                <c:pt idx="165">
                  <c:v>41805</c:v>
                </c:pt>
                <c:pt idx="166">
                  <c:v>41806</c:v>
                </c:pt>
                <c:pt idx="167">
                  <c:v>41807</c:v>
                </c:pt>
                <c:pt idx="168">
                  <c:v>41808</c:v>
                </c:pt>
                <c:pt idx="169">
                  <c:v>41809</c:v>
                </c:pt>
                <c:pt idx="170">
                  <c:v>41810</c:v>
                </c:pt>
                <c:pt idx="171">
                  <c:v>41811</c:v>
                </c:pt>
                <c:pt idx="172">
                  <c:v>41812</c:v>
                </c:pt>
                <c:pt idx="173">
                  <c:v>41813</c:v>
                </c:pt>
                <c:pt idx="174">
                  <c:v>41814</c:v>
                </c:pt>
                <c:pt idx="175">
                  <c:v>41815</c:v>
                </c:pt>
                <c:pt idx="176">
                  <c:v>41816</c:v>
                </c:pt>
                <c:pt idx="177">
                  <c:v>41817</c:v>
                </c:pt>
                <c:pt idx="178">
                  <c:v>41818</c:v>
                </c:pt>
                <c:pt idx="179">
                  <c:v>41819</c:v>
                </c:pt>
                <c:pt idx="180">
                  <c:v>41820</c:v>
                </c:pt>
                <c:pt idx="181">
                  <c:v>41821</c:v>
                </c:pt>
                <c:pt idx="182">
                  <c:v>41822</c:v>
                </c:pt>
                <c:pt idx="183">
                  <c:v>41823</c:v>
                </c:pt>
                <c:pt idx="184">
                  <c:v>41824</c:v>
                </c:pt>
                <c:pt idx="185">
                  <c:v>41825</c:v>
                </c:pt>
                <c:pt idx="186">
                  <c:v>41826</c:v>
                </c:pt>
                <c:pt idx="187">
                  <c:v>41827</c:v>
                </c:pt>
                <c:pt idx="188">
                  <c:v>41828</c:v>
                </c:pt>
                <c:pt idx="189">
                  <c:v>41829</c:v>
                </c:pt>
                <c:pt idx="190">
                  <c:v>41830</c:v>
                </c:pt>
                <c:pt idx="191">
                  <c:v>41831</c:v>
                </c:pt>
                <c:pt idx="192">
                  <c:v>41832</c:v>
                </c:pt>
                <c:pt idx="193">
                  <c:v>41833</c:v>
                </c:pt>
                <c:pt idx="194">
                  <c:v>41834</c:v>
                </c:pt>
                <c:pt idx="195">
                  <c:v>41835</c:v>
                </c:pt>
                <c:pt idx="196">
                  <c:v>41836</c:v>
                </c:pt>
                <c:pt idx="197">
                  <c:v>41837</c:v>
                </c:pt>
                <c:pt idx="198">
                  <c:v>41838</c:v>
                </c:pt>
                <c:pt idx="199">
                  <c:v>41839</c:v>
                </c:pt>
                <c:pt idx="200">
                  <c:v>41840</c:v>
                </c:pt>
                <c:pt idx="201">
                  <c:v>41841</c:v>
                </c:pt>
                <c:pt idx="202">
                  <c:v>41842</c:v>
                </c:pt>
                <c:pt idx="203">
                  <c:v>41843</c:v>
                </c:pt>
                <c:pt idx="204">
                  <c:v>41844</c:v>
                </c:pt>
                <c:pt idx="205">
                  <c:v>41845</c:v>
                </c:pt>
                <c:pt idx="206">
                  <c:v>41846</c:v>
                </c:pt>
                <c:pt idx="207">
                  <c:v>41847</c:v>
                </c:pt>
                <c:pt idx="208">
                  <c:v>41848</c:v>
                </c:pt>
                <c:pt idx="209">
                  <c:v>41849</c:v>
                </c:pt>
                <c:pt idx="210">
                  <c:v>41850</c:v>
                </c:pt>
                <c:pt idx="211">
                  <c:v>41851</c:v>
                </c:pt>
                <c:pt idx="212">
                  <c:v>41852</c:v>
                </c:pt>
                <c:pt idx="213">
                  <c:v>41853</c:v>
                </c:pt>
                <c:pt idx="214">
                  <c:v>41854</c:v>
                </c:pt>
                <c:pt idx="215">
                  <c:v>41855</c:v>
                </c:pt>
                <c:pt idx="216">
                  <c:v>41856</c:v>
                </c:pt>
                <c:pt idx="217">
                  <c:v>41857</c:v>
                </c:pt>
                <c:pt idx="218">
                  <c:v>41858</c:v>
                </c:pt>
                <c:pt idx="219">
                  <c:v>41859</c:v>
                </c:pt>
                <c:pt idx="220">
                  <c:v>41860</c:v>
                </c:pt>
                <c:pt idx="221">
                  <c:v>41861</c:v>
                </c:pt>
                <c:pt idx="222">
                  <c:v>41862</c:v>
                </c:pt>
                <c:pt idx="223">
                  <c:v>41863</c:v>
                </c:pt>
                <c:pt idx="224">
                  <c:v>41864</c:v>
                </c:pt>
                <c:pt idx="225">
                  <c:v>41865</c:v>
                </c:pt>
                <c:pt idx="226">
                  <c:v>41866</c:v>
                </c:pt>
                <c:pt idx="227">
                  <c:v>41867</c:v>
                </c:pt>
                <c:pt idx="228">
                  <c:v>41868</c:v>
                </c:pt>
                <c:pt idx="229">
                  <c:v>41869</c:v>
                </c:pt>
                <c:pt idx="230">
                  <c:v>41870</c:v>
                </c:pt>
                <c:pt idx="231">
                  <c:v>41871</c:v>
                </c:pt>
                <c:pt idx="232">
                  <c:v>41872</c:v>
                </c:pt>
                <c:pt idx="233">
                  <c:v>41873</c:v>
                </c:pt>
                <c:pt idx="234">
                  <c:v>41874</c:v>
                </c:pt>
                <c:pt idx="235">
                  <c:v>41875</c:v>
                </c:pt>
                <c:pt idx="236">
                  <c:v>41876</c:v>
                </c:pt>
                <c:pt idx="237">
                  <c:v>41877</c:v>
                </c:pt>
                <c:pt idx="238">
                  <c:v>41878</c:v>
                </c:pt>
                <c:pt idx="239">
                  <c:v>41879</c:v>
                </c:pt>
                <c:pt idx="240">
                  <c:v>41880</c:v>
                </c:pt>
                <c:pt idx="241">
                  <c:v>41881</c:v>
                </c:pt>
                <c:pt idx="242">
                  <c:v>41882</c:v>
                </c:pt>
                <c:pt idx="243">
                  <c:v>41883</c:v>
                </c:pt>
                <c:pt idx="244">
                  <c:v>41884</c:v>
                </c:pt>
                <c:pt idx="245">
                  <c:v>41885</c:v>
                </c:pt>
                <c:pt idx="246">
                  <c:v>41886</c:v>
                </c:pt>
                <c:pt idx="247">
                  <c:v>41887</c:v>
                </c:pt>
                <c:pt idx="248">
                  <c:v>41888</c:v>
                </c:pt>
                <c:pt idx="249">
                  <c:v>41889</c:v>
                </c:pt>
                <c:pt idx="250">
                  <c:v>41890</c:v>
                </c:pt>
                <c:pt idx="251">
                  <c:v>41891</c:v>
                </c:pt>
                <c:pt idx="252">
                  <c:v>41892</c:v>
                </c:pt>
                <c:pt idx="253">
                  <c:v>41893</c:v>
                </c:pt>
                <c:pt idx="254">
                  <c:v>41894</c:v>
                </c:pt>
                <c:pt idx="255">
                  <c:v>41895</c:v>
                </c:pt>
                <c:pt idx="256">
                  <c:v>41896</c:v>
                </c:pt>
                <c:pt idx="257">
                  <c:v>41897</c:v>
                </c:pt>
                <c:pt idx="258">
                  <c:v>41898</c:v>
                </c:pt>
                <c:pt idx="259">
                  <c:v>41899</c:v>
                </c:pt>
                <c:pt idx="260">
                  <c:v>41900</c:v>
                </c:pt>
                <c:pt idx="261">
                  <c:v>41901</c:v>
                </c:pt>
                <c:pt idx="262">
                  <c:v>41902</c:v>
                </c:pt>
                <c:pt idx="263">
                  <c:v>41903</c:v>
                </c:pt>
                <c:pt idx="264">
                  <c:v>41904</c:v>
                </c:pt>
                <c:pt idx="265">
                  <c:v>41905</c:v>
                </c:pt>
                <c:pt idx="266">
                  <c:v>41906</c:v>
                </c:pt>
                <c:pt idx="267">
                  <c:v>41907</c:v>
                </c:pt>
                <c:pt idx="268">
                  <c:v>41908</c:v>
                </c:pt>
                <c:pt idx="269">
                  <c:v>41909</c:v>
                </c:pt>
                <c:pt idx="270">
                  <c:v>41910</c:v>
                </c:pt>
                <c:pt idx="271">
                  <c:v>41911</c:v>
                </c:pt>
                <c:pt idx="272">
                  <c:v>41912</c:v>
                </c:pt>
                <c:pt idx="273">
                  <c:v>41913</c:v>
                </c:pt>
                <c:pt idx="274">
                  <c:v>41914</c:v>
                </c:pt>
                <c:pt idx="275">
                  <c:v>41915</c:v>
                </c:pt>
                <c:pt idx="276">
                  <c:v>41916</c:v>
                </c:pt>
                <c:pt idx="277">
                  <c:v>41917</c:v>
                </c:pt>
                <c:pt idx="278">
                  <c:v>41918</c:v>
                </c:pt>
                <c:pt idx="279">
                  <c:v>41919</c:v>
                </c:pt>
                <c:pt idx="280">
                  <c:v>41920</c:v>
                </c:pt>
                <c:pt idx="281">
                  <c:v>41921</c:v>
                </c:pt>
                <c:pt idx="282">
                  <c:v>41922</c:v>
                </c:pt>
                <c:pt idx="283">
                  <c:v>41923</c:v>
                </c:pt>
                <c:pt idx="284">
                  <c:v>41924</c:v>
                </c:pt>
                <c:pt idx="285">
                  <c:v>41925</c:v>
                </c:pt>
                <c:pt idx="286">
                  <c:v>41926</c:v>
                </c:pt>
                <c:pt idx="287">
                  <c:v>41927</c:v>
                </c:pt>
                <c:pt idx="288">
                  <c:v>41928</c:v>
                </c:pt>
                <c:pt idx="289">
                  <c:v>41929</c:v>
                </c:pt>
                <c:pt idx="290">
                  <c:v>41930</c:v>
                </c:pt>
                <c:pt idx="291">
                  <c:v>41931</c:v>
                </c:pt>
                <c:pt idx="292">
                  <c:v>41932</c:v>
                </c:pt>
                <c:pt idx="293">
                  <c:v>41933</c:v>
                </c:pt>
                <c:pt idx="294">
                  <c:v>41934</c:v>
                </c:pt>
                <c:pt idx="295">
                  <c:v>41935</c:v>
                </c:pt>
                <c:pt idx="296">
                  <c:v>41936</c:v>
                </c:pt>
                <c:pt idx="297">
                  <c:v>41937</c:v>
                </c:pt>
                <c:pt idx="298">
                  <c:v>41938</c:v>
                </c:pt>
                <c:pt idx="299">
                  <c:v>41939</c:v>
                </c:pt>
                <c:pt idx="300">
                  <c:v>41940</c:v>
                </c:pt>
                <c:pt idx="301">
                  <c:v>41941</c:v>
                </c:pt>
                <c:pt idx="302">
                  <c:v>41942</c:v>
                </c:pt>
                <c:pt idx="303">
                  <c:v>41943</c:v>
                </c:pt>
                <c:pt idx="304">
                  <c:v>41944</c:v>
                </c:pt>
                <c:pt idx="305">
                  <c:v>41945</c:v>
                </c:pt>
                <c:pt idx="306">
                  <c:v>41946</c:v>
                </c:pt>
                <c:pt idx="307">
                  <c:v>41947</c:v>
                </c:pt>
                <c:pt idx="308">
                  <c:v>41948</c:v>
                </c:pt>
                <c:pt idx="309">
                  <c:v>41949</c:v>
                </c:pt>
                <c:pt idx="310">
                  <c:v>41950</c:v>
                </c:pt>
                <c:pt idx="311">
                  <c:v>41951</c:v>
                </c:pt>
                <c:pt idx="312">
                  <c:v>41952</c:v>
                </c:pt>
                <c:pt idx="313">
                  <c:v>41953</c:v>
                </c:pt>
                <c:pt idx="314">
                  <c:v>41954</c:v>
                </c:pt>
                <c:pt idx="315">
                  <c:v>41955</c:v>
                </c:pt>
                <c:pt idx="316">
                  <c:v>41956</c:v>
                </c:pt>
                <c:pt idx="317">
                  <c:v>41957</c:v>
                </c:pt>
                <c:pt idx="318">
                  <c:v>41958</c:v>
                </c:pt>
                <c:pt idx="319">
                  <c:v>41959</c:v>
                </c:pt>
                <c:pt idx="320">
                  <c:v>41960</c:v>
                </c:pt>
                <c:pt idx="321">
                  <c:v>41961</c:v>
                </c:pt>
                <c:pt idx="322">
                  <c:v>41962</c:v>
                </c:pt>
                <c:pt idx="323">
                  <c:v>41963</c:v>
                </c:pt>
                <c:pt idx="324">
                  <c:v>41964</c:v>
                </c:pt>
                <c:pt idx="325">
                  <c:v>41965</c:v>
                </c:pt>
                <c:pt idx="326">
                  <c:v>41966</c:v>
                </c:pt>
                <c:pt idx="327">
                  <c:v>41967</c:v>
                </c:pt>
                <c:pt idx="328">
                  <c:v>41968</c:v>
                </c:pt>
                <c:pt idx="329">
                  <c:v>41969</c:v>
                </c:pt>
                <c:pt idx="330">
                  <c:v>41970</c:v>
                </c:pt>
                <c:pt idx="331">
                  <c:v>41971</c:v>
                </c:pt>
                <c:pt idx="332">
                  <c:v>41972</c:v>
                </c:pt>
                <c:pt idx="333">
                  <c:v>41973</c:v>
                </c:pt>
                <c:pt idx="334">
                  <c:v>41974</c:v>
                </c:pt>
                <c:pt idx="335">
                  <c:v>41975</c:v>
                </c:pt>
                <c:pt idx="336">
                  <c:v>41976</c:v>
                </c:pt>
                <c:pt idx="337">
                  <c:v>41977</c:v>
                </c:pt>
                <c:pt idx="338">
                  <c:v>41978</c:v>
                </c:pt>
                <c:pt idx="339">
                  <c:v>41979</c:v>
                </c:pt>
                <c:pt idx="340">
                  <c:v>41980</c:v>
                </c:pt>
                <c:pt idx="341">
                  <c:v>41981</c:v>
                </c:pt>
                <c:pt idx="342">
                  <c:v>41982</c:v>
                </c:pt>
                <c:pt idx="343">
                  <c:v>41983</c:v>
                </c:pt>
                <c:pt idx="344">
                  <c:v>41984</c:v>
                </c:pt>
                <c:pt idx="345">
                  <c:v>41985</c:v>
                </c:pt>
                <c:pt idx="346">
                  <c:v>41986</c:v>
                </c:pt>
                <c:pt idx="347">
                  <c:v>41987</c:v>
                </c:pt>
                <c:pt idx="348">
                  <c:v>41988</c:v>
                </c:pt>
                <c:pt idx="349">
                  <c:v>41989</c:v>
                </c:pt>
                <c:pt idx="350">
                  <c:v>41990</c:v>
                </c:pt>
                <c:pt idx="351">
                  <c:v>41991</c:v>
                </c:pt>
                <c:pt idx="352">
                  <c:v>41992</c:v>
                </c:pt>
                <c:pt idx="353">
                  <c:v>41993</c:v>
                </c:pt>
                <c:pt idx="354">
                  <c:v>41994</c:v>
                </c:pt>
                <c:pt idx="355">
                  <c:v>41995</c:v>
                </c:pt>
                <c:pt idx="356">
                  <c:v>41996</c:v>
                </c:pt>
                <c:pt idx="357">
                  <c:v>41997</c:v>
                </c:pt>
                <c:pt idx="358">
                  <c:v>41998</c:v>
                </c:pt>
                <c:pt idx="359">
                  <c:v>41999</c:v>
                </c:pt>
                <c:pt idx="360">
                  <c:v>42000</c:v>
                </c:pt>
                <c:pt idx="361">
                  <c:v>42001</c:v>
                </c:pt>
                <c:pt idx="362">
                  <c:v>42002</c:v>
                </c:pt>
                <c:pt idx="363">
                  <c:v>42003</c:v>
                </c:pt>
                <c:pt idx="364">
                  <c:v>42004</c:v>
                </c:pt>
                <c:pt idx="365">
                  <c:v>42005</c:v>
                </c:pt>
                <c:pt idx="366">
                  <c:v>42006</c:v>
                </c:pt>
                <c:pt idx="367">
                  <c:v>42007</c:v>
                </c:pt>
                <c:pt idx="368">
                  <c:v>42008</c:v>
                </c:pt>
                <c:pt idx="369">
                  <c:v>42009</c:v>
                </c:pt>
                <c:pt idx="370">
                  <c:v>42010</c:v>
                </c:pt>
                <c:pt idx="371">
                  <c:v>42011</c:v>
                </c:pt>
                <c:pt idx="372">
                  <c:v>42012</c:v>
                </c:pt>
                <c:pt idx="373">
                  <c:v>42013</c:v>
                </c:pt>
                <c:pt idx="374">
                  <c:v>42014</c:v>
                </c:pt>
                <c:pt idx="375">
                  <c:v>42015</c:v>
                </c:pt>
                <c:pt idx="376">
                  <c:v>42016</c:v>
                </c:pt>
                <c:pt idx="377">
                  <c:v>42017</c:v>
                </c:pt>
                <c:pt idx="378">
                  <c:v>42018</c:v>
                </c:pt>
                <c:pt idx="379">
                  <c:v>42019</c:v>
                </c:pt>
                <c:pt idx="380">
                  <c:v>42020</c:v>
                </c:pt>
                <c:pt idx="381">
                  <c:v>42021</c:v>
                </c:pt>
                <c:pt idx="382">
                  <c:v>42022</c:v>
                </c:pt>
                <c:pt idx="383">
                  <c:v>42023</c:v>
                </c:pt>
                <c:pt idx="384">
                  <c:v>42024</c:v>
                </c:pt>
                <c:pt idx="385">
                  <c:v>42025</c:v>
                </c:pt>
                <c:pt idx="386">
                  <c:v>42026</c:v>
                </c:pt>
                <c:pt idx="387">
                  <c:v>42027</c:v>
                </c:pt>
                <c:pt idx="388">
                  <c:v>42028</c:v>
                </c:pt>
                <c:pt idx="389">
                  <c:v>42029</c:v>
                </c:pt>
                <c:pt idx="390">
                  <c:v>42030</c:v>
                </c:pt>
                <c:pt idx="391">
                  <c:v>42031</c:v>
                </c:pt>
                <c:pt idx="392">
                  <c:v>42032</c:v>
                </c:pt>
                <c:pt idx="393">
                  <c:v>42033</c:v>
                </c:pt>
                <c:pt idx="394">
                  <c:v>42034</c:v>
                </c:pt>
                <c:pt idx="395">
                  <c:v>42035</c:v>
                </c:pt>
              </c:numCache>
            </c:numRef>
          </c:cat>
          <c:val>
            <c:numRef>
              <c:f>Basdata_rapportering!$F$1409:$F$1804</c:f>
              <c:numCache>
                <c:formatCode>General</c:formatCode>
                <c:ptCount val="396"/>
                <c:pt idx="0">
                  <c:v>352</c:v>
                </c:pt>
                <c:pt idx="1">
                  <c:v>373</c:v>
                </c:pt>
                <c:pt idx="2">
                  <c:v>395</c:v>
                </c:pt>
                <c:pt idx="3">
                  <c:v>373</c:v>
                </c:pt>
                <c:pt idx="4">
                  <c:v>381</c:v>
                </c:pt>
                <c:pt idx="5">
                  <c:v>397</c:v>
                </c:pt>
                <c:pt idx="6">
                  <c:v>403</c:v>
                </c:pt>
                <c:pt idx="7">
                  <c:v>411</c:v>
                </c:pt>
                <c:pt idx="8">
                  <c:v>403</c:v>
                </c:pt>
                <c:pt idx="9">
                  <c:v>394</c:v>
                </c:pt>
                <c:pt idx="10">
                  <c:v>356</c:v>
                </c:pt>
                <c:pt idx="11">
                  <c:v>376</c:v>
                </c:pt>
                <c:pt idx="12">
                  <c:v>391</c:v>
                </c:pt>
                <c:pt idx="13">
                  <c:v>379</c:v>
                </c:pt>
                <c:pt idx="14">
                  <c:v>367</c:v>
                </c:pt>
                <c:pt idx="15">
                  <c:v>349</c:v>
                </c:pt>
                <c:pt idx="16">
                  <c:v>361</c:v>
                </c:pt>
                <c:pt idx="17">
                  <c:v>336</c:v>
                </c:pt>
                <c:pt idx="18">
                  <c:v>340</c:v>
                </c:pt>
                <c:pt idx="19">
                  <c:v>359</c:v>
                </c:pt>
                <c:pt idx="20">
                  <c:v>358</c:v>
                </c:pt>
                <c:pt idx="21">
                  <c:v>343</c:v>
                </c:pt>
                <c:pt idx="22">
                  <c:v>343</c:v>
                </c:pt>
                <c:pt idx="23">
                  <c:v>345</c:v>
                </c:pt>
                <c:pt idx="24">
                  <c:v>316</c:v>
                </c:pt>
                <c:pt idx="25">
                  <c:v>330</c:v>
                </c:pt>
                <c:pt idx="26">
                  <c:v>350</c:v>
                </c:pt>
                <c:pt idx="27">
                  <c:v>346</c:v>
                </c:pt>
                <c:pt idx="28">
                  <c:v>359</c:v>
                </c:pt>
                <c:pt idx="29">
                  <c:v>339</c:v>
                </c:pt>
                <c:pt idx="30">
                  <c:v>344</c:v>
                </c:pt>
                <c:pt idx="31">
                  <c:v>326</c:v>
                </c:pt>
                <c:pt idx="32">
                  <c:v>354</c:v>
                </c:pt>
                <c:pt idx="33">
                  <c:v>364</c:v>
                </c:pt>
                <c:pt idx="34">
                  <c:v>390</c:v>
                </c:pt>
                <c:pt idx="35">
                  <c:v>383</c:v>
                </c:pt>
                <c:pt idx="36">
                  <c:v>373</c:v>
                </c:pt>
                <c:pt idx="37">
                  <c:v>341</c:v>
                </c:pt>
                <c:pt idx="38">
                  <c:v>314</c:v>
                </c:pt>
                <c:pt idx="39">
                  <c:v>341</c:v>
                </c:pt>
                <c:pt idx="40">
                  <c:v>366</c:v>
                </c:pt>
                <c:pt idx="41">
                  <c:v>369</c:v>
                </c:pt>
                <c:pt idx="42">
                  <c:v>374</c:v>
                </c:pt>
                <c:pt idx="43">
                  <c:v>374</c:v>
                </c:pt>
                <c:pt idx="44">
                  <c:v>345</c:v>
                </c:pt>
                <c:pt idx="45">
                  <c:v>322</c:v>
                </c:pt>
                <c:pt idx="46">
                  <c:v>335</c:v>
                </c:pt>
                <c:pt idx="47">
                  <c:v>348</c:v>
                </c:pt>
                <c:pt idx="48">
                  <c:v>369</c:v>
                </c:pt>
                <c:pt idx="49">
                  <c:v>360</c:v>
                </c:pt>
                <c:pt idx="50">
                  <c:v>358</c:v>
                </c:pt>
                <c:pt idx="51">
                  <c:v>348</c:v>
                </c:pt>
                <c:pt idx="52">
                  <c:v>316</c:v>
                </c:pt>
                <c:pt idx="53">
                  <c:v>328</c:v>
                </c:pt>
                <c:pt idx="54">
                  <c:v>357</c:v>
                </c:pt>
                <c:pt idx="55">
                  <c:v>369</c:v>
                </c:pt>
                <c:pt idx="56">
                  <c:v>359</c:v>
                </c:pt>
                <c:pt idx="57">
                  <c:v>357</c:v>
                </c:pt>
                <c:pt idx="58">
                  <c:v>341</c:v>
                </c:pt>
                <c:pt idx="59">
                  <c:v>314</c:v>
                </c:pt>
                <c:pt idx="60">
                  <c:v>318</c:v>
                </c:pt>
                <c:pt idx="61">
                  <c:v>353</c:v>
                </c:pt>
                <c:pt idx="62">
                  <c:v>364</c:v>
                </c:pt>
                <c:pt idx="63">
                  <c:v>379</c:v>
                </c:pt>
                <c:pt idx="64">
                  <c:v>362</c:v>
                </c:pt>
                <c:pt idx="65">
                  <c:v>354</c:v>
                </c:pt>
                <c:pt idx="66">
                  <c:v>319</c:v>
                </c:pt>
                <c:pt idx="67">
                  <c:v>318</c:v>
                </c:pt>
                <c:pt idx="68">
                  <c:v>365</c:v>
                </c:pt>
                <c:pt idx="69">
                  <c:v>376</c:v>
                </c:pt>
                <c:pt idx="70">
                  <c:v>367</c:v>
                </c:pt>
                <c:pt idx="71">
                  <c:v>347</c:v>
                </c:pt>
                <c:pt idx="72">
                  <c:v>346</c:v>
                </c:pt>
                <c:pt idx="73">
                  <c:v>327</c:v>
                </c:pt>
                <c:pt idx="74">
                  <c:v>333</c:v>
                </c:pt>
                <c:pt idx="75">
                  <c:v>351</c:v>
                </c:pt>
                <c:pt idx="76">
                  <c:v>348</c:v>
                </c:pt>
                <c:pt idx="77">
                  <c:v>350</c:v>
                </c:pt>
                <c:pt idx="78">
                  <c:v>373</c:v>
                </c:pt>
                <c:pt idx="79">
                  <c:v>350</c:v>
                </c:pt>
                <c:pt idx="80">
                  <c:v>333</c:v>
                </c:pt>
                <c:pt idx="81">
                  <c:v>360</c:v>
                </c:pt>
                <c:pt idx="82">
                  <c:v>370</c:v>
                </c:pt>
                <c:pt idx="83">
                  <c:v>365</c:v>
                </c:pt>
                <c:pt idx="84">
                  <c:v>360</c:v>
                </c:pt>
                <c:pt idx="85">
                  <c:v>352</c:v>
                </c:pt>
                <c:pt idx="86">
                  <c:v>355</c:v>
                </c:pt>
                <c:pt idx="87">
                  <c:v>327</c:v>
                </c:pt>
                <c:pt idx="88">
                  <c:v>344</c:v>
                </c:pt>
                <c:pt idx="89">
                  <c:v>348</c:v>
                </c:pt>
                <c:pt idx="90">
                  <c:v>348</c:v>
                </c:pt>
                <c:pt idx="91">
                  <c:v>341</c:v>
                </c:pt>
                <c:pt idx="92">
                  <c:v>335</c:v>
                </c:pt>
                <c:pt idx="93">
                  <c:v>343</c:v>
                </c:pt>
                <c:pt idx="94">
                  <c:v>340</c:v>
                </c:pt>
                <c:pt idx="95">
                  <c:v>354</c:v>
                </c:pt>
                <c:pt idx="96">
                  <c:v>363</c:v>
                </c:pt>
                <c:pt idx="97">
                  <c:v>382</c:v>
                </c:pt>
                <c:pt idx="98">
                  <c:v>376</c:v>
                </c:pt>
                <c:pt idx="99">
                  <c:v>356</c:v>
                </c:pt>
                <c:pt idx="100">
                  <c:v>349</c:v>
                </c:pt>
                <c:pt idx="101">
                  <c:v>326</c:v>
                </c:pt>
                <c:pt idx="102">
                  <c:v>334</c:v>
                </c:pt>
                <c:pt idx="103">
                  <c:v>357</c:v>
                </c:pt>
                <c:pt idx="104">
                  <c:v>362</c:v>
                </c:pt>
                <c:pt idx="105">
                  <c:v>351</c:v>
                </c:pt>
                <c:pt idx="106">
                  <c:v>340</c:v>
                </c:pt>
                <c:pt idx="107">
                  <c:v>298</c:v>
                </c:pt>
                <c:pt idx="108">
                  <c:v>311</c:v>
                </c:pt>
                <c:pt idx="109">
                  <c:v>329</c:v>
                </c:pt>
                <c:pt idx="110">
                  <c:v>352</c:v>
                </c:pt>
                <c:pt idx="111">
                  <c:v>369</c:v>
                </c:pt>
                <c:pt idx="112">
                  <c:v>375</c:v>
                </c:pt>
                <c:pt idx="113">
                  <c:v>357</c:v>
                </c:pt>
                <c:pt idx="114">
                  <c:v>355</c:v>
                </c:pt>
                <c:pt idx="115">
                  <c:v>338</c:v>
                </c:pt>
                <c:pt idx="116">
                  <c:v>352</c:v>
                </c:pt>
                <c:pt idx="117">
                  <c:v>379</c:v>
                </c:pt>
                <c:pt idx="118">
                  <c:v>392</c:v>
                </c:pt>
                <c:pt idx="119">
                  <c:v>376</c:v>
                </c:pt>
                <c:pt idx="120">
                  <c:v>340</c:v>
                </c:pt>
                <c:pt idx="121">
                  <c:v>351</c:v>
                </c:pt>
                <c:pt idx="122">
                  <c:v>326</c:v>
                </c:pt>
                <c:pt idx="123">
                  <c:v>329</c:v>
                </c:pt>
                <c:pt idx="124">
                  <c:v>361</c:v>
                </c:pt>
                <c:pt idx="125">
                  <c:v>382</c:v>
                </c:pt>
                <c:pt idx="126">
                  <c:v>365</c:v>
                </c:pt>
                <c:pt idx="127">
                  <c:v>365</c:v>
                </c:pt>
                <c:pt idx="128">
                  <c:v>358</c:v>
                </c:pt>
                <c:pt idx="129">
                  <c:v>325</c:v>
                </c:pt>
                <c:pt idx="130">
                  <c:v>348</c:v>
                </c:pt>
                <c:pt idx="131">
                  <c:v>375</c:v>
                </c:pt>
                <c:pt idx="132">
                  <c:v>391</c:v>
                </c:pt>
                <c:pt idx="133">
                  <c:v>367</c:v>
                </c:pt>
                <c:pt idx="134">
                  <c:v>349</c:v>
                </c:pt>
                <c:pt idx="135">
                  <c:v>330</c:v>
                </c:pt>
                <c:pt idx="136">
                  <c:v>323</c:v>
                </c:pt>
                <c:pt idx="137">
                  <c:v>335</c:v>
                </c:pt>
                <c:pt idx="138">
                  <c:v>362</c:v>
                </c:pt>
                <c:pt idx="139">
                  <c:v>373</c:v>
                </c:pt>
                <c:pt idx="140">
                  <c:v>362</c:v>
                </c:pt>
                <c:pt idx="141">
                  <c:v>345</c:v>
                </c:pt>
                <c:pt idx="142">
                  <c:v>325</c:v>
                </c:pt>
                <c:pt idx="143">
                  <c:v>300</c:v>
                </c:pt>
                <c:pt idx="144">
                  <c:v>316</c:v>
                </c:pt>
                <c:pt idx="145">
                  <c:v>333</c:v>
                </c:pt>
                <c:pt idx="146">
                  <c:v>333</c:v>
                </c:pt>
                <c:pt idx="147">
                  <c:v>324</c:v>
                </c:pt>
                <c:pt idx="148">
                  <c:v>308</c:v>
                </c:pt>
                <c:pt idx="149">
                  <c:v>304</c:v>
                </c:pt>
                <c:pt idx="150">
                  <c:v>281</c:v>
                </c:pt>
                <c:pt idx="151">
                  <c:v>295</c:v>
                </c:pt>
                <c:pt idx="152">
                  <c:v>317</c:v>
                </c:pt>
                <c:pt idx="153">
                  <c:v>313</c:v>
                </c:pt>
                <c:pt idx="154">
                  <c:v>317</c:v>
                </c:pt>
                <c:pt idx="155">
                  <c:v>318</c:v>
                </c:pt>
                <c:pt idx="156">
                  <c:v>287</c:v>
                </c:pt>
                <c:pt idx="157">
                  <c:v>280</c:v>
                </c:pt>
                <c:pt idx="158">
                  <c:v>282</c:v>
                </c:pt>
                <c:pt idx="159">
                  <c:v>308</c:v>
                </c:pt>
                <c:pt idx="160">
                  <c:v>329</c:v>
                </c:pt>
                <c:pt idx="161">
                  <c:v>331</c:v>
                </c:pt>
                <c:pt idx="162">
                  <c:v>318</c:v>
                </c:pt>
                <c:pt idx="163">
                  <c:v>294</c:v>
                </c:pt>
                <c:pt idx="164">
                  <c:v>269</c:v>
                </c:pt>
                <c:pt idx="165">
                  <c:v>283</c:v>
                </c:pt>
                <c:pt idx="166">
                  <c:v>304</c:v>
                </c:pt>
                <c:pt idx="167">
                  <c:v>304</c:v>
                </c:pt>
                <c:pt idx="168">
                  <c:v>306</c:v>
                </c:pt>
                <c:pt idx="169">
                  <c:v>260</c:v>
                </c:pt>
                <c:pt idx="170">
                  <c:v>230</c:v>
                </c:pt>
                <c:pt idx="171">
                  <c:v>242</c:v>
                </c:pt>
                <c:pt idx="172">
                  <c:v>248</c:v>
                </c:pt>
                <c:pt idx="173">
                  <c:v>285</c:v>
                </c:pt>
                <c:pt idx="174">
                  <c:v>315</c:v>
                </c:pt>
                <c:pt idx="175">
                  <c:v>305</c:v>
                </c:pt>
                <c:pt idx="176">
                  <c:v>301</c:v>
                </c:pt>
                <c:pt idx="177">
                  <c:v>290</c:v>
                </c:pt>
                <c:pt idx="178">
                  <c:v>299</c:v>
                </c:pt>
                <c:pt idx="179">
                  <c:v>317</c:v>
                </c:pt>
                <c:pt idx="180">
                  <c:v>334</c:v>
                </c:pt>
                <c:pt idx="181">
                  <c:v>338</c:v>
                </c:pt>
                <c:pt idx="182">
                  <c:v>332</c:v>
                </c:pt>
                <c:pt idx="183">
                  <c:v>328</c:v>
                </c:pt>
                <c:pt idx="184">
                  <c:v>302</c:v>
                </c:pt>
                <c:pt idx="185">
                  <c:v>279</c:v>
                </c:pt>
                <c:pt idx="186">
                  <c:v>297</c:v>
                </c:pt>
                <c:pt idx="187">
                  <c:v>312</c:v>
                </c:pt>
                <c:pt idx="188">
                  <c:v>305</c:v>
                </c:pt>
                <c:pt idx="189">
                  <c:v>304</c:v>
                </c:pt>
                <c:pt idx="190">
                  <c:v>321</c:v>
                </c:pt>
                <c:pt idx="191">
                  <c:v>316</c:v>
                </c:pt>
                <c:pt idx="192">
                  <c:v>279</c:v>
                </c:pt>
                <c:pt idx="193">
                  <c:v>289</c:v>
                </c:pt>
                <c:pt idx="194">
                  <c:v>311</c:v>
                </c:pt>
                <c:pt idx="195">
                  <c:v>306</c:v>
                </c:pt>
                <c:pt idx="196">
                  <c:v>280</c:v>
                </c:pt>
                <c:pt idx="197">
                  <c:v>278</c:v>
                </c:pt>
                <c:pt idx="198">
                  <c:v>279</c:v>
                </c:pt>
                <c:pt idx="199">
                  <c:v>262</c:v>
                </c:pt>
                <c:pt idx="200">
                  <c:v>270</c:v>
                </c:pt>
                <c:pt idx="201">
                  <c:v>293</c:v>
                </c:pt>
                <c:pt idx="202">
                  <c:v>303</c:v>
                </c:pt>
                <c:pt idx="203">
                  <c:v>299</c:v>
                </c:pt>
                <c:pt idx="204">
                  <c:v>294</c:v>
                </c:pt>
                <c:pt idx="205">
                  <c:v>285</c:v>
                </c:pt>
                <c:pt idx="206">
                  <c:v>282</c:v>
                </c:pt>
                <c:pt idx="207">
                  <c:v>288</c:v>
                </c:pt>
                <c:pt idx="208">
                  <c:v>319</c:v>
                </c:pt>
                <c:pt idx="209">
                  <c:v>325</c:v>
                </c:pt>
                <c:pt idx="210">
                  <c:v>321</c:v>
                </c:pt>
                <c:pt idx="211">
                  <c:v>300</c:v>
                </c:pt>
                <c:pt idx="212">
                  <c:v>300</c:v>
                </c:pt>
                <c:pt idx="213">
                  <c:v>276</c:v>
                </c:pt>
                <c:pt idx="214">
                  <c:v>287</c:v>
                </c:pt>
                <c:pt idx="215">
                  <c:v>301</c:v>
                </c:pt>
                <c:pt idx="216">
                  <c:v>297</c:v>
                </c:pt>
                <c:pt idx="217">
                  <c:v>285</c:v>
                </c:pt>
                <c:pt idx="218">
                  <c:v>277</c:v>
                </c:pt>
                <c:pt idx="219">
                  <c:v>263</c:v>
                </c:pt>
                <c:pt idx="220">
                  <c:v>244</c:v>
                </c:pt>
                <c:pt idx="221">
                  <c:v>273</c:v>
                </c:pt>
                <c:pt idx="222">
                  <c:v>292</c:v>
                </c:pt>
                <c:pt idx="223">
                  <c:v>306</c:v>
                </c:pt>
                <c:pt idx="224">
                  <c:v>289</c:v>
                </c:pt>
                <c:pt idx="225">
                  <c:v>269</c:v>
                </c:pt>
                <c:pt idx="226">
                  <c:v>277</c:v>
                </c:pt>
                <c:pt idx="227">
                  <c:v>250</c:v>
                </c:pt>
                <c:pt idx="228">
                  <c:v>257</c:v>
                </c:pt>
                <c:pt idx="229">
                  <c:v>281</c:v>
                </c:pt>
                <c:pt idx="230">
                  <c:v>283</c:v>
                </c:pt>
                <c:pt idx="231">
                  <c:v>290</c:v>
                </c:pt>
                <c:pt idx="232">
                  <c:v>290</c:v>
                </c:pt>
                <c:pt idx="233">
                  <c:v>293</c:v>
                </c:pt>
                <c:pt idx="234">
                  <c:v>262</c:v>
                </c:pt>
                <c:pt idx="235">
                  <c:v>270</c:v>
                </c:pt>
                <c:pt idx="236">
                  <c:v>292</c:v>
                </c:pt>
                <c:pt idx="237">
                  <c:v>297</c:v>
                </c:pt>
                <c:pt idx="238">
                  <c:v>303</c:v>
                </c:pt>
                <c:pt idx="239">
                  <c:v>307</c:v>
                </c:pt>
                <c:pt idx="240">
                  <c:v>324</c:v>
                </c:pt>
                <c:pt idx="241">
                  <c:v>300</c:v>
                </c:pt>
                <c:pt idx="242">
                  <c:v>318</c:v>
                </c:pt>
                <c:pt idx="243">
                  <c:v>335</c:v>
                </c:pt>
                <c:pt idx="244">
                  <c:v>366</c:v>
                </c:pt>
                <c:pt idx="245">
                  <c:v>341</c:v>
                </c:pt>
                <c:pt idx="246">
                  <c:v>331</c:v>
                </c:pt>
                <c:pt idx="247">
                  <c:v>338</c:v>
                </c:pt>
                <c:pt idx="248">
                  <c:v>322</c:v>
                </c:pt>
                <c:pt idx="249">
                  <c:v>338</c:v>
                </c:pt>
                <c:pt idx="250">
                  <c:v>348</c:v>
                </c:pt>
                <c:pt idx="251">
                  <c:v>364</c:v>
                </c:pt>
                <c:pt idx="252">
                  <c:v>354</c:v>
                </c:pt>
                <c:pt idx="253">
                  <c:v>335</c:v>
                </c:pt>
                <c:pt idx="254">
                  <c:v>319</c:v>
                </c:pt>
                <c:pt idx="255">
                  <c:v>295</c:v>
                </c:pt>
                <c:pt idx="256">
                  <c:v>292</c:v>
                </c:pt>
                <c:pt idx="257">
                  <c:v>307</c:v>
                </c:pt>
                <c:pt idx="258">
                  <c:v>323</c:v>
                </c:pt>
                <c:pt idx="259">
                  <c:v>338</c:v>
                </c:pt>
                <c:pt idx="260">
                  <c:v>307</c:v>
                </c:pt>
                <c:pt idx="261">
                  <c:v>312</c:v>
                </c:pt>
                <c:pt idx="262">
                  <c:v>296</c:v>
                </c:pt>
                <c:pt idx="263">
                  <c:v>304</c:v>
                </c:pt>
                <c:pt idx="264">
                  <c:v>319</c:v>
                </c:pt>
                <c:pt idx="265">
                  <c:v>322</c:v>
                </c:pt>
                <c:pt idx="266">
                  <c:v>320</c:v>
                </c:pt>
                <c:pt idx="267">
                  <c:v>334</c:v>
                </c:pt>
                <c:pt idx="268">
                  <c:v>326</c:v>
                </c:pt>
                <c:pt idx="269">
                  <c:v>316</c:v>
                </c:pt>
                <c:pt idx="270">
                  <c:v>325</c:v>
                </c:pt>
                <c:pt idx="271">
                  <c:v>342</c:v>
                </c:pt>
                <c:pt idx="272">
                  <c:v>346</c:v>
                </c:pt>
                <c:pt idx="273">
                  <c:v>338</c:v>
                </c:pt>
                <c:pt idx="274">
                  <c:v>334</c:v>
                </c:pt>
                <c:pt idx="275">
                  <c:v>334</c:v>
                </c:pt>
                <c:pt idx="276">
                  <c:v>321</c:v>
                </c:pt>
                <c:pt idx="277">
                  <c:v>329</c:v>
                </c:pt>
                <c:pt idx="278">
                  <c:v>342</c:v>
                </c:pt>
                <c:pt idx="279">
                  <c:v>340</c:v>
                </c:pt>
                <c:pt idx="280">
                  <c:v>331</c:v>
                </c:pt>
                <c:pt idx="281">
                  <c:v>321</c:v>
                </c:pt>
                <c:pt idx="282">
                  <c:v>333</c:v>
                </c:pt>
                <c:pt idx="283">
                  <c:v>304</c:v>
                </c:pt>
                <c:pt idx="284">
                  <c:v>311</c:v>
                </c:pt>
                <c:pt idx="285">
                  <c:v>321</c:v>
                </c:pt>
                <c:pt idx="286">
                  <c:v>341</c:v>
                </c:pt>
                <c:pt idx="287">
                  <c:v>310</c:v>
                </c:pt>
                <c:pt idx="288">
                  <c:v>312</c:v>
                </c:pt>
                <c:pt idx="289">
                  <c:v>307</c:v>
                </c:pt>
                <c:pt idx="290">
                  <c:v>289</c:v>
                </c:pt>
                <c:pt idx="291">
                  <c:v>320</c:v>
                </c:pt>
                <c:pt idx="292">
                  <c:v>343</c:v>
                </c:pt>
                <c:pt idx="293">
                  <c:v>360</c:v>
                </c:pt>
                <c:pt idx="294">
                  <c:v>343</c:v>
                </c:pt>
                <c:pt idx="295">
                  <c:v>340</c:v>
                </c:pt>
                <c:pt idx="296">
                  <c:v>329</c:v>
                </c:pt>
                <c:pt idx="297">
                  <c:v>316</c:v>
                </c:pt>
                <c:pt idx="298">
                  <c:v>316</c:v>
                </c:pt>
                <c:pt idx="299">
                  <c:v>336</c:v>
                </c:pt>
                <c:pt idx="300">
                  <c:v>349</c:v>
                </c:pt>
                <c:pt idx="301">
                  <c:v>341</c:v>
                </c:pt>
                <c:pt idx="302">
                  <c:v>328</c:v>
                </c:pt>
                <c:pt idx="303">
                  <c:v>318</c:v>
                </c:pt>
                <c:pt idx="304">
                  <c:v>303</c:v>
                </c:pt>
                <c:pt idx="305">
                  <c:v>317</c:v>
                </c:pt>
                <c:pt idx="306">
                  <c:v>349</c:v>
                </c:pt>
                <c:pt idx="307">
                  <c:v>342</c:v>
                </c:pt>
                <c:pt idx="308">
                  <c:v>344</c:v>
                </c:pt>
                <c:pt idx="309">
                  <c:v>351</c:v>
                </c:pt>
                <c:pt idx="310">
                  <c:v>336</c:v>
                </c:pt>
                <c:pt idx="311">
                  <c:v>311</c:v>
                </c:pt>
                <c:pt idx="312">
                  <c:v>321</c:v>
                </c:pt>
                <c:pt idx="313">
                  <c:v>340</c:v>
                </c:pt>
                <c:pt idx="314">
                  <c:v>340</c:v>
                </c:pt>
                <c:pt idx="315">
                  <c:v>358</c:v>
                </c:pt>
                <c:pt idx="316">
                  <c:v>341</c:v>
                </c:pt>
                <c:pt idx="317">
                  <c:v>355</c:v>
                </c:pt>
                <c:pt idx="318">
                  <c:v>319</c:v>
                </c:pt>
                <c:pt idx="319">
                  <c:v>319</c:v>
                </c:pt>
                <c:pt idx="320">
                  <c:v>335</c:v>
                </c:pt>
                <c:pt idx="321">
                  <c:v>324</c:v>
                </c:pt>
                <c:pt idx="322">
                  <c:v>328</c:v>
                </c:pt>
                <c:pt idx="323">
                  <c:v>310</c:v>
                </c:pt>
                <c:pt idx="324">
                  <c:v>319</c:v>
                </c:pt>
                <c:pt idx="325">
                  <c:v>282</c:v>
                </c:pt>
                <c:pt idx="326">
                  <c:v>295</c:v>
                </c:pt>
                <c:pt idx="327">
                  <c:v>334</c:v>
                </c:pt>
                <c:pt idx="328">
                  <c:v>346</c:v>
                </c:pt>
                <c:pt idx="329">
                  <c:v>331</c:v>
                </c:pt>
                <c:pt idx="330">
                  <c:v>329</c:v>
                </c:pt>
                <c:pt idx="331">
                  <c:v>343</c:v>
                </c:pt>
                <c:pt idx="332">
                  <c:v>308</c:v>
                </c:pt>
                <c:pt idx="333">
                  <c:v>322</c:v>
                </c:pt>
                <c:pt idx="334">
                  <c:v>353</c:v>
                </c:pt>
                <c:pt idx="335">
                  <c:v>384</c:v>
                </c:pt>
                <c:pt idx="336">
                  <c:v>360</c:v>
                </c:pt>
                <c:pt idx="337">
                  <c:v>356</c:v>
                </c:pt>
                <c:pt idx="338">
                  <c:v>343</c:v>
                </c:pt>
                <c:pt idx="339">
                  <c:v>336</c:v>
                </c:pt>
                <c:pt idx="340">
                  <c:v>332</c:v>
                </c:pt>
                <c:pt idx="341">
                  <c:v>368</c:v>
                </c:pt>
                <c:pt idx="342">
                  <c:v>374</c:v>
                </c:pt>
                <c:pt idx="343">
                  <c:v>353</c:v>
                </c:pt>
                <c:pt idx="344">
                  <c:v>352</c:v>
                </c:pt>
                <c:pt idx="345">
                  <c:v>352</c:v>
                </c:pt>
                <c:pt idx="346">
                  <c:v>294</c:v>
                </c:pt>
                <c:pt idx="347">
                  <c:v>320</c:v>
                </c:pt>
                <c:pt idx="348">
                  <c:v>362</c:v>
                </c:pt>
                <c:pt idx="349">
                  <c:v>385</c:v>
                </c:pt>
                <c:pt idx="350">
                  <c:v>374</c:v>
                </c:pt>
                <c:pt idx="351">
                  <c:v>361</c:v>
                </c:pt>
                <c:pt idx="352">
                  <c:v>352</c:v>
                </c:pt>
                <c:pt idx="353">
                  <c:v>328</c:v>
                </c:pt>
                <c:pt idx="354">
                  <c:v>342</c:v>
                </c:pt>
                <c:pt idx="355">
                  <c:v>346</c:v>
                </c:pt>
                <c:pt idx="356">
                  <c:v>338</c:v>
                </c:pt>
                <c:pt idx="357">
                  <c:v>268</c:v>
                </c:pt>
                <c:pt idx="358">
                  <c:v>266</c:v>
                </c:pt>
                <c:pt idx="359">
                  <c:v>290</c:v>
                </c:pt>
                <c:pt idx="360">
                  <c:v>314</c:v>
                </c:pt>
                <c:pt idx="361">
                  <c:v>316</c:v>
                </c:pt>
                <c:pt idx="362">
                  <c:v>329</c:v>
                </c:pt>
                <c:pt idx="363">
                  <c:v>347</c:v>
                </c:pt>
                <c:pt idx="364">
                  <c:v>319</c:v>
                </c:pt>
                <c:pt idx="365">
                  <c:v>304</c:v>
                </c:pt>
                <c:pt idx="366">
                  <c:v>341</c:v>
                </c:pt>
                <c:pt idx="367">
                  <c:v>321</c:v>
                </c:pt>
                <c:pt idx="368">
                  <c:v>337</c:v>
                </c:pt>
                <c:pt idx="369">
                  <c:v>353</c:v>
                </c:pt>
                <c:pt idx="370">
                  <c:v>375</c:v>
                </c:pt>
                <c:pt idx="371">
                  <c:v>381</c:v>
                </c:pt>
                <c:pt idx="372">
                  <c:v>370</c:v>
                </c:pt>
                <c:pt idx="373">
                  <c:v>357</c:v>
                </c:pt>
                <c:pt idx="374">
                  <c:v>336</c:v>
                </c:pt>
                <c:pt idx="375">
                  <c:v>341</c:v>
                </c:pt>
                <c:pt idx="376">
                  <c:v>363</c:v>
                </c:pt>
                <c:pt idx="377">
                  <c:v>365</c:v>
                </c:pt>
                <c:pt idx="378">
                  <c:v>376</c:v>
                </c:pt>
                <c:pt idx="379">
                  <c:v>366</c:v>
                </c:pt>
                <c:pt idx="380">
                  <c:v>347</c:v>
                </c:pt>
                <c:pt idx="381">
                  <c:v>327</c:v>
                </c:pt>
                <c:pt idx="382">
                  <c:v>321</c:v>
                </c:pt>
                <c:pt idx="383">
                  <c:v>352</c:v>
                </c:pt>
                <c:pt idx="384">
                  <c:v>334</c:v>
                </c:pt>
                <c:pt idx="385">
                  <c:v>328</c:v>
                </c:pt>
                <c:pt idx="386">
                  <c:v>314</c:v>
                </c:pt>
                <c:pt idx="387">
                  <c:v>322</c:v>
                </c:pt>
                <c:pt idx="388">
                  <c:v>308</c:v>
                </c:pt>
                <c:pt idx="389">
                  <c:v>321</c:v>
                </c:pt>
                <c:pt idx="390">
                  <c:v>330</c:v>
                </c:pt>
                <c:pt idx="391">
                  <c:v>345</c:v>
                </c:pt>
                <c:pt idx="392">
                  <c:v>357</c:v>
                </c:pt>
                <c:pt idx="393">
                  <c:v>363</c:v>
                </c:pt>
                <c:pt idx="394">
                  <c:v>379</c:v>
                </c:pt>
                <c:pt idx="395">
                  <c:v>344</c:v>
                </c:pt>
              </c:numCache>
            </c:numRef>
          </c:val>
          <c:smooth val="0"/>
        </c:ser>
        <c:dLbls>
          <c:showLegendKey val="0"/>
          <c:showVal val="0"/>
          <c:showCatName val="0"/>
          <c:showSerName val="0"/>
          <c:showPercent val="0"/>
          <c:showBubbleSize val="0"/>
        </c:dLbls>
        <c:smooth val="0"/>
        <c:axId val="166328576"/>
        <c:axId val="166328968"/>
      </c:lineChart>
      <c:dateAx>
        <c:axId val="166328576"/>
        <c:scaling>
          <c:orientation val="minMax"/>
        </c:scaling>
        <c:delete val="0"/>
        <c:axPos val="b"/>
        <c:numFmt formatCode="yyyy/mm/dd" sourceLinked="0"/>
        <c:majorTickMark val="none"/>
        <c:minorTickMark val="none"/>
        <c:tickLblPos val="nextTo"/>
        <c:spPr>
          <a:noFill/>
          <a:ln w="9525" cap="flat" cmpd="sng" algn="ctr">
            <a:solidFill>
              <a:schemeClr val="dk1">
                <a:lumMod val="15000"/>
                <a:lumOff val="85000"/>
              </a:schemeClr>
            </a:solidFill>
            <a:round/>
          </a:ln>
          <a:effectLst/>
        </c:spPr>
        <c:txPr>
          <a:bodyPr rot="-5400000" spcFirstLastPara="1" vertOverflow="ellipsis"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sv-SE"/>
          </a:p>
        </c:txPr>
        <c:crossAx val="166328968"/>
        <c:crosses val="autoZero"/>
        <c:auto val="1"/>
        <c:lblOffset val="100"/>
        <c:baseTimeUnit val="days"/>
        <c:majorUnit val="7"/>
        <c:majorTimeUnit val="days"/>
        <c:minorUnit val="1"/>
        <c:minorTimeUnit val="days"/>
      </c:dateAx>
      <c:valAx>
        <c:axId val="166328968"/>
        <c:scaling>
          <c:orientation val="minMax"/>
          <c:min val="50"/>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dk1">
                    <a:lumMod val="65000"/>
                    <a:lumOff val="35000"/>
                  </a:schemeClr>
                </a:solidFill>
                <a:latin typeface="+mn-lt"/>
                <a:ea typeface="+mn-ea"/>
                <a:cs typeface="+mn-cs"/>
              </a:defRPr>
            </a:pPr>
            <a:endParaRPr lang="sv-SE"/>
          </a:p>
        </c:txPr>
        <c:crossAx val="166328576"/>
        <c:crosses val="autoZero"/>
        <c:crossBetween val="between"/>
        <c:majorUnit val="20"/>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sv-SE"/>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sv-SE"/>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Medelvårdtid för sjukvårdstillfällen inom område medicn och akut</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sv-SE"/>
        </a:p>
      </c:txPr>
    </c:title>
    <c:autoTitleDeleted val="0"/>
    <c:plotArea>
      <c:layout/>
      <c:barChart>
        <c:barDir val="col"/>
        <c:grouping val="clustered"/>
        <c:varyColors val="0"/>
        <c:ser>
          <c:idx val="0"/>
          <c:order val="0"/>
          <c:tx>
            <c:strRef>
              <c:f>'Analys 2'!$A$2</c:f>
              <c:strCache>
                <c:ptCount val="1"/>
                <c:pt idx="0">
                  <c:v>2012</c:v>
                </c:pt>
              </c:strCache>
            </c:strRef>
          </c:tx>
          <c:spPr>
            <a:solidFill>
              <a:schemeClr val="accent1"/>
            </a:solidFill>
            <a:ln>
              <a:noFill/>
            </a:ln>
            <a:effectLst/>
          </c:spPr>
          <c:invertIfNegative val="0"/>
          <c:cat>
            <c:strRef>
              <c:f>'Analys 2'!$B$1:$M$1</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'Analys 2'!$B$2:$M$2</c:f>
              <c:numCache>
                <c:formatCode>#,##0.0</c:formatCode>
                <c:ptCount val="12"/>
                <c:pt idx="0">
                  <c:v>6.5069999999999997</c:v>
                </c:pt>
                <c:pt idx="1">
                  <c:v>6.0309999999999997</c:v>
                </c:pt>
                <c:pt idx="2">
                  <c:v>6.4690000000000003</c:v>
                </c:pt>
                <c:pt idx="3">
                  <c:v>6.48</c:v>
                </c:pt>
                <c:pt idx="4">
                  <c:v>6.5030000000000001</c:v>
                </c:pt>
                <c:pt idx="5">
                  <c:v>6.1470000000000002</c:v>
                </c:pt>
                <c:pt idx="6">
                  <c:v>5.8639999999999999</c:v>
                </c:pt>
                <c:pt idx="7">
                  <c:v>6.1139999999999999</c:v>
                </c:pt>
                <c:pt idx="8">
                  <c:v>5.6539999999999999</c:v>
                </c:pt>
                <c:pt idx="9">
                  <c:v>6.1070000000000002</c:v>
                </c:pt>
                <c:pt idx="10">
                  <c:v>6.0220000000000002</c:v>
                </c:pt>
                <c:pt idx="11">
                  <c:v>5.9379999999999997</c:v>
                </c:pt>
              </c:numCache>
            </c:numRef>
          </c:val>
        </c:ser>
        <c:ser>
          <c:idx val="1"/>
          <c:order val="1"/>
          <c:tx>
            <c:strRef>
              <c:f>'Analys 2'!$A$3</c:f>
              <c:strCache>
                <c:ptCount val="1"/>
                <c:pt idx="0">
                  <c:v>2013</c:v>
                </c:pt>
              </c:strCache>
            </c:strRef>
          </c:tx>
          <c:spPr>
            <a:solidFill>
              <a:schemeClr val="accent2"/>
            </a:solidFill>
            <a:ln>
              <a:noFill/>
            </a:ln>
            <a:effectLst/>
          </c:spPr>
          <c:invertIfNegative val="0"/>
          <c:cat>
            <c:strRef>
              <c:f>'Analys 2'!$B$1:$M$1</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'Analys 2'!$B$3:$M$3</c:f>
              <c:numCache>
                <c:formatCode>#,##0.0</c:formatCode>
                <c:ptCount val="12"/>
                <c:pt idx="0">
                  <c:v>7.1269999999999998</c:v>
                </c:pt>
                <c:pt idx="1">
                  <c:v>6.1660000000000004</c:v>
                </c:pt>
                <c:pt idx="2">
                  <c:v>6.734</c:v>
                </c:pt>
                <c:pt idx="3">
                  <c:v>6.774</c:v>
                </c:pt>
                <c:pt idx="4">
                  <c:v>6.1609999999999996</c:v>
                </c:pt>
                <c:pt idx="5">
                  <c:v>5.1180000000000003</c:v>
                </c:pt>
                <c:pt idx="6">
                  <c:v>4.9379999999999997</c:v>
                </c:pt>
                <c:pt idx="7">
                  <c:v>5.3789999999999996</c:v>
                </c:pt>
                <c:pt idx="8">
                  <c:v>5.49</c:v>
                </c:pt>
                <c:pt idx="9">
                  <c:v>5.7409999999999997</c:v>
                </c:pt>
                <c:pt idx="10">
                  <c:v>6.2510000000000003</c:v>
                </c:pt>
                <c:pt idx="11">
                  <c:v>5.8979999999999997</c:v>
                </c:pt>
              </c:numCache>
            </c:numRef>
          </c:val>
        </c:ser>
        <c:ser>
          <c:idx val="2"/>
          <c:order val="2"/>
          <c:tx>
            <c:strRef>
              <c:f>'Analys 2'!$A$4</c:f>
              <c:strCache>
                <c:ptCount val="1"/>
                <c:pt idx="0">
                  <c:v>2014</c:v>
                </c:pt>
              </c:strCache>
            </c:strRef>
          </c:tx>
          <c:spPr>
            <a:solidFill>
              <a:schemeClr val="accent3"/>
            </a:solidFill>
            <a:ln>
              <a:noFill/>
            </a:ln>
            <a:effectLst/>
          </c:spPr>
          <c:invertIfNegative val="0"/>
          <c:cat>
            <c:strRef>
              <c:f>'Analys 2'!$B$1:$M$1</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'Analys 2'!$B$4:$M$4</c:f>
              <c:numCache>
                <c:formatCode>0.0</c:formatCode>
                <c:ptCount val="12"/>
                <c:pt idx="0">
                  <c:v>6.4390000000000001</c:v>
                </c:pt>
                <c:pt idx="1">
                  <c:v>6.23</c:v>
                </c:pt>
                <c:pt idx="2">
                  <c:v>5.8280000000000003</c:v>
                </c:pt>
                <c:pt idx="3">
                  <c:v>5.6820000000000004</c:v>
                </c:pt>
                <c:pt idx="4">
                  <c:v>6.2889999999999997</c:v>
                </c:pt>
                <c:pt idx="5">
                  <c:v>5.6710000000000003</c:v>
                </c:pt>
                <c:pt idx="6">
                  <c:v>5.4950000000000001</c:v>
                </c:pt>
                <c:pt idx="7">
                  <c:v>5.3</c:v>
                </c:pt>
                <c:pt idx="8">
                  <c:v>5.6820000000000004</c:v>
                </c:pt>
                <c:pt idx="9">
                  <c:v>5.85</c:v>
                </c:pt>
                <c:pt idx="10">
                  <c:v>6.0179999999999998</c:v>
                </c:pt>
                <c:pt idx="11">
                  <c:v>6.09</c:v>
                </c:pt>
              </c:numCache>
            </c:numRef>
          </c:val>
        </c:ser>
        <c:ser>
          <c:idx val="3"/>
          <c:order val="3"/>
          <c:tx>
            <c:strRef>
              <c:f>'Analys 2'!$A$5</c:f>
              <c:strCache>
                <c:ptCount val="1"/>
                <c:pt idx="0">
                  <c:v>2015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'Analys 2'!$B$1:$M$1</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'Analys 2'!$B$5:$M$5</c:f>
              <c:numCache>
                <c:formatCode>General</c:formatCode>
                <c:ptCount val="12"/>
                <c:pt idx="0" formatCode="0.0">
                  <c:v>5.9</c:v>
                </c:pt>
              </c:numCache>
            </c:numRef>
          </c:val>
        </c:ser>
        <c:dLbls>
          <c:showLegendKey val="0"/>
          <c:showVal val="0"/>
          <c:showCatName val="0"/>
          <c:showSerName val="0"/>
          <c:showPercent val="0"/>
          <c:showBubbleSize val="0"/>
        </c:dLbls>
        <c:gapWidth val="267"/>
        <c:overlap val="-43"/>
        <c:axId val="166329752"/>
        <c:axId val="166330144"/>
      </c:barChart>
      <c:catAx>
        <c:axId val="16632975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sv-SE"/>
          </a:p>
        </c:txPr>
        <c:crossAx val="166330144"/>
        <c:crosses val="autoZero"/>
        <c:auto val="1"/>
        <c:lblAlgn val="ctr"/>
        <c:lblOffset val="100"/>
        <c:noMultiLvlLbl val="0"/>
      </c:catAx>
      <c:valAx>
        <c:axId val="166330144"/>
        <c:scaling>
          <c:orientation val="minMax"/>
        </c:scaling>
        <c:delete val="0"/>
        <c:axPos val="l"/>
        <c:majorGridlines>
          <c:spPr>
            <a:ln w="9525" cap="flat" cmpd="sng" algn="ctr">
              <a:solidFill>
                <a:schemeClr val="dk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sv-SE"/>
          </a:p>
        </c:txPr>
        <c:crossAx val="166329752"/>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sv-SE"/>
        </a:p>
      </c:txPr>
    </c:legend>
    <c:plotVisOnly val="1"/>
    <c:dispBlanksAs val="gap"/>
    <c:showDLblsOverMax val="0"/>
  </c:chart>
  <c:spPr>
    <a:solidFill>
      <a:schemeClr val="lt1"/>
    </a:solidFill>
    <a:ln w="9525" cap="flat" cmpd="sng" algn="ctr">
      <a:noFill/>
      <a:round/>
    </a:ln>
    <a:effectLst/>
  </c:spPr>
  <c:txPr>
    <a:bodyPr/>
    <a:lstStyle/>
    <a:p>
      <a:pPr>
        <a:defRPr/>
      </a:pPr>
      <a:endParaRPr lang="sv-SE"/>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600" b="1" i="0" u="none" strike="noStrike" baseline="0">
                <a:solidFill>
                  <a:srgbClr val="000000"/>
                </a:solidFill>
                <a:latin typeface="Calibri"/>
                <a:ea typeface="Calibri"/>
                <a:cs typeface="Calibri"/>
              </a:defRPr>
            </a:pPr>
            <a:r>
              <a:rPr lang="sv-SE"/>
              <a:t>Andel återinskrivna per månad på område medicin och akut </a:t>
            </a:r>
          </a:p>
        </c:rich>
      </c:tx>
      <c:overlay val="0"/>
    </c:title>
    <c:autoTitleDeleted val="0"/>
    <c:plotArea>
      <c:layout/>
      <c:lineChart>
        <c:grouping val="standard"/>
        <c:varyColors val="0"/>
        <c:ser>
          <c:idx val="0"/>
          <c:order val="0"/>
          <c:tx>
            <c:strRef>
              <c:f>Blad1!$E$4</c:f>
              <c:strCache>
                <c:ptCount val="1"/>
                <c:pt idx="0">
                  <c:v>2012</c:v>
                </c:pt>
              </c:strCache>
            </c:strRef>
          </c:tx>
          <c:cat>
            <c:strRef>
              <c:f>Blad1!$B$5:$B$16</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Blad1!$E$5:$E$16</c:f>
              <c:numCache>
                <c:formatCode>#,##0.0%</c:formatCode>
                <c:ptCount val="12"/>
                <c:pt idx="0">
                  <c:v>5.2480916029999998E-2</c:v>
                </c:pt>
                <c:pt idx="1">
                  <c:v>5.5992141453000001E-2</c:v>
                </c:pt>
                <c:pt idx="2">
                  <c:v>4.9866429206999997E-2</c:v>
                </c:pt>
                <c:pt idx="3">
                  <c:v>5.6530214423999997E-2</c:v>
                </c:pt>
                <c:pt idx="4">
                  <c:v>4.9019607843000003E-2</c:v>
                </c:pt>
                <c:pt idx="5">
                  <c:v>4.9718574107999999E-2</c:v>
                </c:pt>
                <c:pt idx="6">
                  <c:v>5.7692307691999997E-2</c:v>
                </c:pt>
                <c:pt idx="7">
                  <c:v>6.0276679840999998E-2</c:v>
                </c:pt>
                <c:pt idx="8">
                  <c:v>4.8654244306000002E-2</c:v>
                </c:pt>
                <c:pt idx="9">
                  <c:v>5.5347091931999999E-2</c:v>
                </c:pt>
                <c:pt idx="10">
                  <c:v>6.6413662238999999E-2</c:v>
                </c:pt>
                <c:pt idx="11">
                  <c:v>3.9603960395999997E-2</c:v>
                </c:pt>
              </c:numCache>
            </c:numRef>
          </c:val>
          <c:smooth val="0"/>
        </c:ser>
        <c:ser>
          <c:idx val="1"/>
          <c:order val="1"/>
          <c:tx>
            <c:strRef>
              <c:f>Blad1!$F$4</c:f>
              <c:strCache>
                <c:ptCount val="1"/>
                <c:pt idx="0">
                  <c:v>2013</c:v>
                </c:pt>
              </c:strCache>
            </c:strRef>
          </c:tx>
          <c:cat>
            <c:strRef>
              <c:f>Blad1!$B$5:$B$16</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Blad1!$F$5:$F$16</c:f>
              <c:numCache>
                <c:formatCode>#,##0.0%</c:formatCode>
                <c:ptCount val="12"/>
                <c:pt idx="0">
                  <c:v>3.6156041864000003E-2</c:v>
                </c:pt>
                <c:pt idx="1">
                  <c:v>4.4879171460999998E-2</c:v>
                </c:pt>
                <c:pt idx="2">
                  <c:v>5.4313099040999999E-2</c:v>
                </c:pt>
                <c:pt idx="3">
                  <c:v>4.5778229907999998E-2</c:v>
                </c:pt>
                <c:pt idx="4">
                  <c:v>4.6979865771000003E-2</c:v>
                </c:pt>
                <c:pt idx="5">
                  <c:v>7.0945945945000005E-2</c:v>
                </c:pt>
                <c:pt idx="6">
                  <c:v>4.5940170939999997E-2</c:v>
                </c:pt>
                <c:pt idx="7">
                  <c:v>5.1391862954999999E-2</c:v>
                </c:pt>
                <c:pt idx="8">
                  <c:v>4.854368932E-2</c:v>
                </c:pt>
                <c:pt idx="9">
                  <c:v>5.6268509378000001E-2</c:v>
                </c:pt>
                <c:pt idx="10">
                  <c:v>5.3886010361999997E-2</c:v>
                </c:pt>
                <c:pt idx="11">
                  <c:v>2.9263370332000001E-2</c:v>
                </c:pt>
              </c:numCache>
            </c:numRef>
          </c:val>
          <c:smooth val="0"/>
        </c:ser>
        <c:ser>
          <c:idx val="2"/>
          <c:order val="2"/>
          <c:tx>
            <c:strRef>
              <c:f>Blad1!$G$4</c:f>
              <c:strCache>
                <c:ptCount val="1"/>
                <c:pt idx="0">
                  <c:v>2014</c:v>
                </c:pt>
              </c:strCache>
            </c:strRef>
          </c:tx>
          <c:cat>
            <c:strRef>
              <c:f>Blad1!$B$5:$B$16</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Blad1!$G$5:$G$16</c:f>
              <c:numCache>
                <c:formatCode>#,##0.0%</c:formatCode>
                <c:ptCount val="12"/>
                <c:pt idx="0">
                  <c:v>5.4199999999999998E-2</c:v>
                </c:pt>
                <c:pt idx="1">
                  <c:v>5.7200000000000001E-2</c:v>
                </c:pt>
                <c:pt idx="2">
                  <c:v>5.33E-2</c:v>
                </c:pt>
                <c:pt idx="3">
                  <c:v>5.2699999999999997E-2</c:v>
                </c:pt>
                <c:pt idx="4">
                  <c:v>4.8300000000000003E-2</c:v>
                </c:pt>
                <c:pt idx="5">
                  <c:v>5.0599999999999999E-2</c:v>
                </c:pt>
                <c:pt idx="6">
                  <c:v>5.3400000000000003E-2</c:v>
                </c:pt>
                <c:pt idx="7">
                  <c:v>5.1400000000000001E-2</c:v>
                </c:pt>
                <c:pt idx="8">
                  <c:v>4.9700000000000001E-2</c:v>
                </c:pt>
                <c:pt idx="9">
                  <c:v>4.0500000000000001E-2</c:v>
                </c:pt>
                <c:pt idx="10">
                  <c:v>4.1099999999999998E-2</c:v>
                </c:pt>
                <c:pt idx="11">
                  <c:v>4.1500000000000002E-2</c:v>
                </c:pt>
              </c:numCache>
            </c:numRef>
          </c:val>
          <c:smooth val="0"/>
        </c:ser>
        <c:ser>
          <c:idx val="3"/>
          <c:order val="3"/>
          <c:tx>
            <c:strRef>
              <c:f>Blad1!$H$4</c:f>
              <c:strCache>
                <c:ptCount val="1"/>
                <c:pt idx="0">
                  <c:v>2015</c:v>
                </c:pt>
              </c:strCache>
            </c:strRef>
          </c:tx>
          <c:cat>
            <c:strRef>
              <c:f>Blad1!$B$5:$B$16</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Blad1!$H$5:$H$16</c:f>
              <c:numCache>
                <c:formatCode>General</c:formatCode>
                <c:ptCount val="12"/>
                <c:pt idx="0" formatCode="0.0%">
                  <c:v>1.84E-2</c:v>
                </c:pt>
              </c:numCache>
            </c:numRef>
          </c:val>
          <c:smooth val="0"/>
        </c:ser>
        <c:dLbls>
          <c:showLegendKey val="0"/>
          <c:showVal val="0"/>
          <c:showCatName val="0"/>
          <c:showSerName val="0"/>
          <c:showPercent val="0"/>
          <c:showBubbleSize val="0"/>
        </c:dLbls>
        <c:marker val="1"/>
        <c:smooth val="0"/>
        <c:axId val="166330928"/>
        <c:axId val="166961136"/>
      </c:lineChart>
      <c:dateAx>
        <c:axId val="166330928"/>
        <c:scaling>
          <c:orientation val="minMax"/>
        </c:scaling>
        <c:delete val="0"/>
        <c:axPos val="b"/>
        <c:numFmt formatCode="General" sourceLinked="0"/>
        <c:majorTickMark val="none"/>
        <c:minorTickMark val="none"/>
        <c:tickLblPos val="nextTo"/>
        <c:txPr>
          <a:bodyPr rot="0" vert="horz"/>
          <a:lstStyle/>
          <a:p>
            <a:pPr>
              <a:defRPr sz="1000" b="0" i="0" u="none" strike="noStrike" baseline="0">
                <a:solidFill>
                  <a:srgbClr val="000000"/>
                </a:solidFill>
                <a:latin typeface="Calibri"/>
                <a:ea typeface="Calibri"/>
                <a:cs typeface="Calibri"/>
              </a:defRPr>
            </a:pPr>
            <a:endParaRPr lang="sv-SE"/>
          </a:p>
        </c:txPr>
        <c:crossAx val="166961136"/>
        <c:crosses val="autoZero"/>
        <c:auto val="0"/>
        <c:lblOffset val="100"/>
        <c:baseTimeUnit val="days"/>
      </c:dateAx>
      <c:valAx>
        <c:axId val="166961136"/>
        <c:scaling>
          <c:orientation val="minMax"/>
          <c:max val="8.0000000000000016E-2"/>
          <c:min val="0.01"/>
        </c:scaling>
        <c:delete val="0"/>
        <c:axPos val="l"/>
        <c:majorGridlines/>
        <c:title>
          <c:tx>
            <c:rich>
              <a:bodyPr/>
              <a:lstStyle/>
              <a:p>
                <a:pPr>
                  <a:defRPr sz="1000" b="1" i="0" u="none" strike="noStrike" baseline="0">
                    <a:solidFill>
                      <a:srgbClr val="000000"/>
                    </a:solidFill>
                    <a:latin typeface="Calibri"/>
                    <a:ea typeface="Calibri"/>
                    <a:cs typeface="Calibri"/>
                  </a:defRPr>
                </a:pPr>
                <a:r>
                  <a:rPr lang="sv-SE"/>
                  <a:t>Andel</a:t>
                </a:r>
              </a:p>
            </c:rich>
          </c:tx>
          <c:overlay val="0"/>
        </c:title>
        <c:numFmt formatCode="#,##0.0%" sourceLinked="1"/>
        <c:majorTickMark val="none"/>
        <c:minorTickMark val="none"/>
        <c:tickLblPos val="nextTo"/>
        <c:spPr>
          <a:ln w="9525">
            <a:noFill/>
          </a:ln>
        </c:spPr>
        <c:txPr>
          <a:bodyPr rot="0" vert="horz"/>
          <a:lstStyle/>
          <a:p>
            <a:pPr>
              <a:defRPr sz="1000" b="0" i="0" u="none" strike="noStrike" baseline="0">
                <a:solidFill>
                  <a:srgbClr val="000000"/>
                </a:solidFill>
                <a:latin typeface="Calibri"/>
                <a:ea typeface="Calibri"/>
                <a:cs typeface="Calibri"/>
              </a:defRPr>
            </a:pPr>
            <a:endParaRPr lang="sv-SE"/>
          </a:p>
        </c:txPr>
        <c:crossAx val="166330928"/>
        <c:crosses val="autoZero"/>
        <c:crossBetween val="between"/>
      </c:valAx>
    </c:plotArea>
    <c:legend>
      <c:legendPos val="b"/>
      <c:overlay val="0"/>
      <c:txPr>
        <a:bodyPr/>
        <a:lstStyle/>
        <a:p>
          <a:pPr>
            <a:defRPr sz="845" b="0" i="0" u="none" strike="noStrike" baseline="0">
              <a:solidFill>
                <a:srgbClr val="000000"/>
              </a:solidFill>
              <a:latin typeface="Calibri"/>
              <a:ea typeface="Calibri"/>
              <a:cs typeface="Calibri"/>
            </a:defRPr>
          </a:pPr>
          <a:endParaRPr lang="sv-SE"/>
        </a:p>
      </c:txPr>
    </c:legend>
    <c:plotVisOnly val="1"/>
    <c:dispBlanksAs val="gap"/>
    <c:showDLblsOverMax val="0"/>
  </c:chart>
  <c:spPr>
    <a:solidFill>
      <a:schemeClr val="lt1"/>
    </a:solidFill>
    <a:ln w="25400" cap="flat" cmpd="sng" algn="ctr">
      <a:noFill/>
      <a:prstDash val="solid"/>
    </a:ln>
    <a:effectLst/>
  </c:spPr>
  <c:txPr>
    <a:bodyPr/>
    <a:lstStyle/>
    <a:p>
      <a:pPr>
        <a:defRPr sz="1000" b="0" i="0" u="none" strike="noStrike" baseline="0">
          <a:solidFill>
            <a:srgbClr val="000000"/>
          </a:solidFill>
          <a:latin typeface="Calibri"/>
          <a:ea typeface="Calibri"/>
          <a:cs typeface="Calibri"/>
        </a:defRPr>
      </a:pPr>
      <a:endParaRPr lang="sv-SE"/>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800" b="0" i="0" baseline="0">
                <a:effectLst/>
              </a:rPr>
              <a:t>Antal patienter återbesök överskridit &gt;30 dagar</a:t>
            </a:r>
            <a:endParaRPr lang="sv-SE">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lineChart>
        <c:grouping val="standard"/>
        <c:varyColors val="0"/>
        <c:ser>
          <c:idx val="0"/>
          <c:order val="0"/>
          <c:tx>
            <c:strRef>
              <c:f>'Överskridit 30 dagar'!$A$16</c:f>
              <c:strCache>
                <c:ptCount val="1"/>
                <c:pt idx="0">
                  <c:v>TOTALT Medicin och akut</c:v>
                </c:pt>
              </c:strCache>
            </c:strRef>
          </c:tx>
          <c:spPr>
            <a:ln w="28575" cap="rnd">
              <a:solidFill>
                <a:schemeClr val="accent1"/>
              </a:solidFill>
              <a:round/>
            </a:ln>
            <a:effectLst/>
          </c:spPr>
          <c:marker>
            <c:symbol val="none"/>
          </c:marker>
          <c:cat>
            <c:numRef>
              <c:f>'Överskridit 30 dagar'!$B$2:$P$2</c:f>
              <c:numCache>
                <c:formatCode>[$-41D]mmmm\ yyyy;@</c:formatCode>
                <c:ptCount val="15"/>
                <c:pt idx="0">
                  <c:v>41580</c:v>
                </c:pt>
                <c:pt idx="1">
                  <c:v>41609</c:v>
                </c:pt>
                <c:pt idx="2">
                  <c:v>41667</c:v>
                </c:pt>
                <c:pt idx="3">
                  <c:v>41696</c:v>
                </c:pt>
                <c:pt idx="4">
                  <c:v>41725</c:v>
                </c:pt>
                <c:pt idx="5">
                  <c:v>41754</c:v>
                </c:pt>
                <c:pt idx="6">
                  <c:v>41783</c:v>
                </c:pt>
                <c:pt idx="7">
                  <c:v>41812</c:v>
                </c:pt>
                <c:pt idx="8">
                  <c:v>41841</c:v>
                </c:pt>
                <c:pt idx="9">
                  <c:v>41870</c:v>
                </c:pt>
                <c:pt idx="10">
                  <c:v>41899</c:v>
                </c:pt>
                <c:pt idx="11">
                  <c:v>41928</c:v>
                </c:pt>
                <c:pt idx="12">
                  <c:v>41957</c:v>
                </c:pt>
                <c:pt idx="13">
                  <c:v>41986</c:v>
                </c:pt>
                <c:pt idx="14">
                  <c:v>42015</c:v>
                </c:pt>
              </c:numCache>
            </c:numRef>
          </c:cat>
          <c:val>
            <c:numRef>
              <c:f>'Överskridit 30 dagar'!$B$16:$P$16</c:f>
              <c:numCache>
                <c:formatCode>General</c:formatCode>
                <c:ptCount val="15"/>
                <c:pt idx="0">
                  <c:v>1776</c:v>
                </c:pt>
                <c:pt idx="1">
                  <c:v>1867</c:v>
                </c:pt>
                <c:pt idx="2">
                  <c:v>1769</c:v>
                </c:pt>
                <c:pt idx="3">
                  <c:v>1672</c:v>
                </c:pt>
                <c:pt idx="4">
                  <c:v>1704</c:v>
                </c:pt>
                <c:pt idx="5">
                  <c:v>1741</c:v>
                </c:pt>
                <c:pt idx="6">
                  <c:v>2015</c:v>
                </c:pt>
                <c:pt idx="7">
                  <c:v>2116</c:v>
                </c:pt>
                <c:pt idx="8">
                  <c:v>2465</c:v>
                </c:pt>
                <c:pt idx="9">
                  <c:v>2505</c:v>
                </c:pt>
                <c:pt idx="10">
                  <c:v>2232</c:v>
                </c:pt>
                <c:pt idx="11">
                  <c:v>2397</c:v>
                </c:pt>
                <c:pt idx="12">
                  <c:v>2248</c:v>
                </c:pt>
                <c:pt idx="13">
                  <c:v>2261</c:v>
                </c:pt>
                <c:pt idx="14">
                  <c:v>2260</c:v>
                </c:pt>
              </c:numCache>
            </c:numRef>
          </c:val>
          <c:smooth val="0"/>
        </c:ser>
        <c:dLbls>
          <c:showLegendKey val="0"/>
          <c:showVal val="0"/>
          <c:showCatName val="0"/>
          <c:showSerName val="0"/>
          <c:showPercent val="0"/>
          <c:showBubbleSize val="0"/>
        </c:dLbls>
        <c:smooth val="0"/>
        <c:axId val="152821184"/>
        <c:axId val="164703528"/>
      </c:lineChart>
      <c:dateAx>
        <c:axId val="152821184"/>
        <c:scaling>
          <c:orientation val="minMax"/>
        </c:scaling>
        <c:delete val="0"/>
        <c:axPos val="b"/>
        <c:numFmt formatCode="[$-41D]mmmm\ 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4703528"/>
        <c:crosses val="autoZero"/>
        <c:auto val="1"/>
        <c:lblOffset val="100"/>
        <c:baseTimeUnit val="months"/>
      </c:dateAx>
      <c:valAx>
        <c:axId val="164703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528211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Inflödet på akuten och medicinakuten 2015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stacked"/>
        <c:varyColors val="0"/>
        <c:ser>
          <c:idx val="1"/>
          <c:order val="0"/>
          <c:tx>
            <c:strRef>
              <c:f>'inflödet 2015'!$D$3</c:f>
              <c:strCache>
                <c:ptCount val="1"/>
                <c:pt idx="0">
                  <c:v>Medicinakuten</c:v>
                </c:pt>
              </c:strCache>
            </c:strRef>
          </c:tx>
          <c:spPr>
            <a:solidFill>
              <a:schemeClr val="accent2"/>
            </a:solidFill>
            <a:ln>
              <a:noFill/>
            </a:ln>
            <a:effectLst/>
          </c:spPr>
          <c:invertIfNegative val="0"/>
          <c:cat>
            <c:numRef>
              <c:f>'inflödet 2015'!$E$1:$BD$1</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'inflödet 2015'!$E$3:$BD$3</c:f>
              <c:numCache>
                <c:formatCode>0</c:formatCode>
                <c:ptCount val="52"/>
                <c:pt idx="0">
                  <c:v>74.857142857142861</c:v>
                </c:pt>
                <c:pt idx="1">
                  <c:v>76.428571428571431</c:v>
                </c:pt>
                <c:pt idx="2">
                  <c:v>74.714285714285708</c:v>
                </c:pt>
                <c:pt idx="3">
                  <c:v>62.285714285714285</c:v>
                </c:pt>
                <c:pt idx="4">
                  <c:v>73.285714285714292</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numCache>
            </c:numRef>
          </c:val>
        </c:ser>
        <c:ser>
          <c:idx val="0"/>
          <c:order val="1"/>
          <c:tx>
            <c:strRef>
              <c:f>'inflödet 2015'!$D$4</c:f>
              <c:strCache>
                <c:ptCount val="1"/>
                <c:pt idx="0">
                  <c:v>Akuten</c:v>
                </c:pt>
              </c:strCache>
            </c:strRef>
          </c:tx>
          <c:spPr>
            <a:solidFill>
              <a:schemeClr val="accent1"/>
            </a:solidFill>
            <a:ln>
              <a:noFill/>
            </a:ln>
            <a:effectLst/>
          </c:spPr>
          <c:invertIfNegative val="0"/>
          <c:cat>
            <c:numRef>
              <c:f>'inflödet 2015'!$E$1:$BD$1</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'inflödet 2015'!$E$4:$BD$4</c:f>
              <c:numCache>
                <c:formatCode>0</c:formatCode>
                <c:ptCount val="52"/>
                <c:pt idx="0">
                  <c:v>85.285714285714278</c:v>
                </c:pt>
                <c:pt idx="1">
                  <c:v>76.571428571428569</c:v>
                </c:pt>
                <c:pt idx="2">
                  <c:v>75.428571428571431</c:v>
                </c:pt>
                <c:pt idx="3">
                  <c:v>79</c:v>
                </c:pt>
                <c:pt idx="4">
                  <c:v>88.428571428571431</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numCache>
            </c:numRef>
          </c:val>
        </c:ser>
        <c:dLbls>
          <c:showLegendKey val="0"/>
          <c:showVal val="0"/>
          <c:showCatName val="0"/>
          <c:showSerName val="0"/>
          <c:showPercent val="0"/>
          <c:showBubbleSize val="0"/>
        </c:dLbls>
        <c:gapWidth val="75"/>
        <c:overlap val="100"/>
        <c:axId val="166961920"/>
        <c:axId val="166962312"/>
      </c:barChart>
      <c:catAx>
        <c:axId val="16696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6962312"/>
        <c:crosses val="autoZero"/>
        <c:auto val="1"/>
        <c:lblAlgn val="ctr"/>
        <c:lblOffset val="100"/>
        <c:noMultiLvlLbl val="0"/>
      </c:catAx>
      <c:valAx>
        <c:axId val="1669623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6961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Tid till läkare akuten och medicinakuten Näl 2014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1"/>
          <c:order val="1"/>
          <c:tx>
            <c:strRef>
              <c:f>'TTL 2015'!$B$4</c:f>
              <c:strCache>
                <c:ptCount val="1"/>
                <c:pt idx="0">
                  <c:v>TTL: 60:e percentil medakut</c:v>
                </c:pt>
              </c:strCache>
            </c:strRef>
          </c:tx>
          <c:spPr>
            <a:solidFill>
              <a:schemeClr val="accent1"/>
            </a:solidFill>
            <a:ln>
              <a:noFill/>
            </a:ln>
            <a:effectLst/>
          </c:spPr>
          <c:invertIfNegative val="0"/>
          <c:cat>
            <c:numRef>
              <c:f>'TTL 2015'!$C$2:$BB$2</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'TTL 2015'!$C$4:$BB$4</c:f>
              <c:numCache>
                <c:formatCode>h:mm</c:formatCode>
                <c:ptCount val="52"/>
                <c:pt idx="0">
                  <c:v>6.7222222222222225E-2</c:v>
                </c:pt>
                <c:pt idx="1">
                  <c:v>7.0416666666666655E-2</c:v>
                </c:pt>
                <c:pt idx="2">
                  <c:v>5.847222222222221E-2</c:v>
                </c:pt>
                <c:pt idx="3">
                  <c:v>5.2083333333333336E-2</c:v>
                </c:pt>
                <c:pt idx="4">
                  <c:v>6.8194444444444433E-2</c:v>
                </c:pt>
              </c:numCache>
            </c:numRef>
          </c:val>
        </c:ser>
        <c:ser>
          <c:idx val="2"/>
          <c:order val="2"/>
          <c:tx>
            <c:strRef>
              <c:f>'TTL 2015'!$B$5</c:f>
              <c:strCache>
                <c:ptCount val="1"/>
                <c:pt idx="0">
                  <c:v>TTL: 60:e percentil akuten</c:v>
                </c:pt>
              </c:strCache>
            </c:strRef>
          </c:tx>
          <c:spPr>
            <a:solidFill>
              <a:schemeClr val="tx2"/>
            </a:solidFill>
            <a:ln>
              <a:solidFill>
                <a:srgbClr val="0070C0"/>
              </a:solidFill>
            </a:ln>
            <a:effectLst/>
          </c:spPr>
          <c:invertIfNegative val="0"/>
          <c:cat>
            <c:numRef>
              <c:f>'TTL 2015'!$C$2:$BB$2</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'TTL 2015'!$C$5:$BB$5</c:f>
              <c:numCache>
                <c:formatCode>hh:mm;@</c:formatCode>
                <c:ptCount val="52"/>
                <c:pt idx="0">
                  <c:v>6.6666666666666666E-2</c:v>
                </c:pt>
                <c:pt idx="1">
                  <c:v>6.5972222222222224E-2</c:v>
                </c:pt>
                <c:pt idx="2">
                  <c:v>5.7638888888888885E-2</c:v>
                </c:pt>
                <c:pt idx="3">
                  <c:v>5.6944444444444443E-2</c:v>
                </c:pt>
                <c:pt idx="4">
                  <c:v>6.805555555555555E-2</c:v>
                </c:pt>
              </c:numCache>
            </c:numRef>
          </c:val>
        </c:ser>
        <c:dLbls>
          <c:showLegendKey val="0"/>
          <c:showVal val="0"/>
          <c:showCatName val="0"/>
          <c:showSerName val="0"/>
          <c:showPercent val="0"/>
          <c:showBubbleSize val="0"/>
        </c:dLbls>
        <c:gapWidth val="219"/>
        <c:overlap val="-27"/>
        <c:axId val="166963096"/>
        <c:axId val="166963488"/>
      </c:barChart>
      <c:lineChart>
        <c:grouping val="standard"/>
        <c:varyColors val="0"/>
        <c:ser>
          <c:idx val="0"/>
          <c:order val="0"/>
          <c:tx>
            <c:strRef>
              <c:f>'TTL 2015'!$B$3</c:f>
              <c:strCache>
                <c:ptCount val="1"/>
                <c:pt idx="0">
                  <c:v>Måltal</c:v>
                </c:pt>
              </c:strCache>
            </c:strRef>
          </c:tx>
          <c:spPr>
            <a:ln w="28575" cap="rnd">
              <a:solidFill>
                <a:srgbClr val="66FF33"/>
              </a:solidFill>
              <a:round/>
            </a:ln>
            <a:effectLst/>
          </c:spPr>
          <c:marker>
            <c:symbol val="none"/>
          </c:marker>
          <c:cat>
            <c:numRef>
              <c:f>'TTL 2015'!$C$2:$BB$2</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'TTL 2015'!$C$3:$BB$3</c:f>
              <c:numCache>
                <c:formatCode>h:mm</c:formatCode>
                <c:ptCount val="52"/>
                <c:pt idx="0">
                  <c:v>4.1666666666666664E-2</c:v>
                </c:pt>
                <c:pt idx="1">
                  <c:v>4.1666666666666664E-2</c:v>
                </c:pt>
                <c:pt idx="2">
                  <c:v>4.1666666666666664E-2</c:v>
                </c:pt>
                <c:pt idx="3">
                  <c:v>4.1666666666666664E-2</c:v>
                </c:pt>
                <c:pt idx="4">
                  <c:v>4.1666666666666664E-2</c:v>
                </c:pt>
                <c:pt idx="5">
                  <c:v>4.1666666666666664E-2</c:v>
                </c:pt>
                <c:pt idx="6">
                  <c:v>4.1666666666666664E-2</c:v>
                </c:pt>
                <c:pt idx="7">
                  <c:v>4.1666666666666664E-2</c:v>
                </c:pt>
                <c:pt idx="8">
                  <c:v>4.1666666666666664E-2</c:v>
                </c:pt>
                <c:pt idx="9">
                  <c:v>4.1666666666666664E-2</c:v>
                </c:pt>
                <c:pt idx="10">
                  <c:v>4.1666666666666664E-2</c:v>
                </c:pt>
                <c:pt idx="11">
                  <c:v>4.1666666666666664E-2</c:v>
                </c:pt>
                <c:pt idx="12">
                  <c:v>4.1666666666666664E-2</c:v>
                </c:pt>
                <c:pt idx="13">
                  <c:v>4.1666666666666664E-2</c:v>
                </c:pt>
                <c:pt idx="14">
                  <c:v>4.1666666666666664E-2</c:v>
                </c:pt>
                <c:pt idx="15">
                  <c:v>4.1666666666666664E-2</c:v>
                </c:pt>
                <c:pt idx="16">
                  <c:v>4.1666666666666664E-2</c:v>
                </c:pt>
                <c:pt idx="17">
                  <c:v>4.1666666666666664E-2</c:v>
                </c:pt>
                <c:pt idx="18">
                  <c:v>4.1666666666666664E-2</c:v>
                </c:pt>
                <c:pt idx="19">
                  <c:v>4.1666666666666664E-2</c:v>
                </c:pt>
                <c:pt idx="20">
                  <c:v>4.1666666666666664E-2</c:v>
                </c:pt>
                <c:pt idx="21">
                  <c:v>4.1666666666666664E-2</c:v>
                </c:pt>
                <c:pt idx="22">
                  <c:v>4.1666666666666664E-2</c:v>
                </c:pt>
                <c:pt idx="23">
                  <c:v>4.1666666666666664E-2</c:v>
                </c:pt>
                <c:pt idx="24">
                  <c:v>4.1666666666666664E-2</c:v>
                </c:pt>
                <c:pt idx="25">
                  <c:v>4.1666666666666664E-2</c:v>
                </c:pt>
                <c:pt idx="26">
                  <c:v>4.1666666666666664E-2</c:v>
                </c:pt>
                <c:pt idx="27">
                  <c:v>4.1666666666666664E-2</c:v>
                </c:pt>
                <c:pt idx="28">
                  <c:v>4.1666666666666664E-2</c:v>
                </c:pt>
                <c:pt idx="29">
                  <c:v>4.1666666666666664E-2</c:v>
                </c:pt>
                <c:pt idx="30">
                  <c:v>4.1666666666666664E-2</c:v>
                </c:pt>
                <c:pt idx="31">
                  <c:v>4.1666666666666664E-2</c:v>
                </c:pt>
                <c:pt idx="32">
                  <c:v>4.1666666666666664E-2</c:v>
                </c:pt>
                <c:pt idx="33">
                  <c:v>4.1666666666666664E-2</c:v>
                </c:pt>
                <c:pt idx="34">
                  <c:v>4.1666666666666664E-2</c:v>
                </c:pt>
                <c:pt idx="35">
                  <c:v>4.1666666666666664E-2</c:v>
                </c:pt>
                <c:pt idx="36">
                  <c:v>4.1666666666666664E-2</c:v>
                </c:pt>
                <c:pt idx="37">
                  <c:v>4.1666666666666664E-2</c:v>
                </c:pt>
                <c:pt idx="38">
                  <c:v>4.1666666666666664E-2</c:v>
                </c:pt>
                <c:pt idx="39">
                  <c:v>4.1666666666666664E-2</c:v>
                </c:pt>
                <c:pt idx="40">
                  <c:v>4.1666666666666664E-2</c:v>
                </c:pt>
                <c:pt idx="41">
                  <c:v>4.1666666666666664E-2</c:v>
                </c:pt>
                <c:pt idx="42">
                  <c:v>4.1666666666666664E-2</c:v>
                </c:pt>
                <c:pt idx="43">
                  <c:v>4.1666666666666664E-2</c:v>
                </c:pt>
                <c:pt idx="44">
                  <c:v>4.1666666666666664E-2</c:v>
                </c:pt>
                <c:pt idx="45">
                  <c:v>4.1666666666666664E-2</c:v>
                </c:pt>
                <c:pt idx="46">
                  <c:v>4.1666666666666664E-2</c:v>
                </c:pt>
                <c:pt idx="47">
                  <c:v>4.1666666666666664E-2</c:v>
                </c:pt>
                <c:pt idx="48">
                  <c:v>4.1666666666666664E-2</c:v>
                </c:pt>
                <c:pt idx="49">
                  <c:v>4.1666666666666664E-2</c:v>
                </c:pt>
                <c:pt idx="50">
                  <c:v>4.1666666666666664E-2</c:v>
                </c:pt>
                <c:pt idx="51">
                  <c:v>4.1666666666666664E-2</c:v>
                </c:pt>
              </c:numCache>
            </c:numRef>
          </c:val>
          <c:smooth val="0"/>
        </c:ser>
        <c:dLbls>
          <c:showLegendKey val="0"/>
          <c:showVal val="0"/>
          <c:showCatName val="0"/>
          <c:showSerName val="0"/>
          <c:showPercent val="0"/>
          <c:showBubbleSize val="0"/>
        </c:dLbls>
        <c:marker val="1"/>
        <c:smooth val="0"/>
        <c:axId val="166963096"/>
        <c:axId val="166963488"/>
      </c:lineChart>
      <c:lineChart>
        <c:grouping val="standard"/>
        <c:varyColors val="0"/>
        <c:ser>
          <c:idx val="3"/>
          <c:order val="3"/>
          <c:tx>
            <c:strRef>
              <c:f>'TTL 2015'!$B$6</c:f>
              <c:strCache>
                <c:ptCount val="1"/>
                <c:pt idx="0">
                  <c:v>Andel inom måltid (%) akuten</c:v>
                </c:pt>
              </c:strCache>
            </c:strRef>
          </c:tx>
          <c:spPr>
            <a:ln w="28575" cap="rnd">
              <a:solidFill>
                <a:schemeClr val="accent6"/>
              </a:solidFill>
              <a:round/>
            </a:ln>
            <a:effectLst/>
          </c:spPr>
          <c:marker>
            <c:symbol val="none"/>
          </c:marker>
          <c:cat>
            <c:numRef>
              <c:f>'TTL 2015'!$C$2:$BB$2</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'TTL 2015'!$C$6:$BB$6</c:f>
              <c:numCache>
                <c:formatCode>0%</c:formatCode>
                <c:ptCount val="52"/>
                <c:pt idx="0">
                  <c:v>0.43889384478144516</c:v>
                </c:pt>
                <c:pt idx="1">
                  <c:v>0.44537815126050423</c:v>
                </c:pt>
                <c:pt idx="2">
                  <c:v>0.46907706945765937</c:v>
                </c:pt>
                <c:pt idx="3">
                  <c:v>0.48736097067745199</c:v>
                </c:pt>
                <c:pt idx="4">
                  <c:v>0.42756183745583037</c:v>
                </c:pt>
              </c:numCache>
            </c:numRef>
          </c:val>
          <c:smooth val="0"/>
        </c:ser>
        <c:ser>
          <c:idx val="4"/>
          <c:order val="4"/>
          <c:tx>
            <c:strRef>
              <c:f>'TTL 2015'!$B$7</c:f>
              <c:strCache>
                <c:ptCount val="1"/>
                <c:pt idx="0">
                  <c:v>Andel inom måltid (%)medakut</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sv-S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'TTL 2015'!$C$2:$BB$2</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'TTL 2015'!$C$7:$BB$7</c:f>
              <c:numCache>
                <c:formatCode>0%</c:formatCode>
                <c:ptCount val="52"/>
                <c:pt idx="0">
                  <c:v>0.45229007633587787</c:v>
                </c:pt>
                <c:pt idx="1">
                  <c:v>0.41308411214953272</c:v>
                </c:pt>
                <c:pt idx="2">
                  <c:v>0.46080305927342258</c:v>
                </c:pt>
                <c:pt idx="3">
                  <c:v>0.51376146788990829</c:v>
                </c:pt>
                <c:pt idx="4">
                  <c:v>0.39766081871345027</c:v>
                </c:pt>
              </c:numCache>
            </c:numRef>
          </c:val>
          <c:smooth val="0"/>
        </c:ser>
        <c:dLbls>
          <c:showLegendKey val="0"/>
          <c:showVal val="0"/>
          <c:showCatName val="0"/>
          <c:showSerName val="0"/>
          <c:showPercent val="0"/>
          <c:showBubbleSize val="0"/>
        </c:dLbls>
        <c:marker val="1"/>
        <c:smooth val="0"/>
        <c:axId val="166964272"/>
        <c:axId val="166963880"/>
      </c:lineChart>
      <c:catAx>
        <c:axId val="166963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6963488"/>
        <c:crosses val="autoZero"/>
        <c:auto val="1"/>
        <c:lblAlgn val="ctr"/>
        <c:lblOffset val="100"/>
        <c:noMultiLvlLbl val="0"/>
      </c:catAx>
      <c:valAx>
        <c:axId val="166963488"/>
        <c:scaling>
          <c:orientation val="minMax"/>
          <c:max val="0.33333333000000004"/>
        </c:scaling>
        <c:delete val="0"/>
        <c:axPos val="l"/>
        <c:majorGridlines>
          <c:spPr>
            <a:ln w="9525" cap="flat" cmpd="sng" algn="ctr">
              <a:solidFill>
                <a:schemeClr val="tx1">
                  <a:lumMod val="15000"/>
                  <a:lumOff val="85000"/>
                </a:schemeClr>
              </a:solidFill>
              <a:round/>
            </a:ln>
            <a:effectLst/>
          </c:spPr>
        </c:majorGridlines>
        <c:numFmt formatCode="h: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6963096"/>
        <c:crosses val="autoZero"/>
        <c:crossBetween val="between"/>
        <c:majorUnit val="2.0830000000000001E-2"/>
        <c:minorUnit val="2.0000000000000004E-2"/>
      </c:valAx>
      <c:valAx>
        <c:axId val="166963880"/>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6964272"/>
        <c:crosses val="max"/>
        <c:crossBetween val="between"/>
      </c:valAx>
      <c:catAx>
        <c:axId val="166964272"/>
        <c:scaling>
          <c:orientation val="minMax"/>
        </c:scaling>
        <c:delete val="1"/>
        <c:axPos val="b"/>
        <c:numFmt formatCode="General" sourceLinked="1"/>
        <c:majorTickMark val="none"/>
        <c:minorTickMark val="none"/>
        <c:tickLblPos val="nextTo"/>
        <c:crossAx val="16696388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a:t>Total genomloppstid akuten och medicinakuten Näl 2014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1"/>
          <c:order val="1"/>
          <c:tx>
            <c:strRef>
              <c:f>'TGT 2015'!$A$5</c:f>
              <c:strCache>
                <c:ptCount val="1"/>
                <c:pt idx="0">
                  <c:v>TGT: 65:e percentil medakut</c:v>
                </c:pt>
              </c:strCache>
            </c:strRef>
          </c:tx>
          <c:spPr>
            <a:solidFill>
              <a:schemeClr val="accent1"/>
            </a:solidFill>
            <a:ln>
              <a:solidFill>
                <a:schemeClr val="accent1"/>
              </a:solidFill>
            </a:ln>
            <a:effectLst/>
          </c:spPr>
          <c:invertIfNegative val="0"/>
          <c:cat>
            <c:numRef>
              <c:f>'TGT 2015'!$B$3:$BA$3</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'TGT 2015'!$B$5:$BA$5</c:f>
              <c:numCache>
                <c:formatCode>hh:mm;@</c:formatCode>
                <c:ptCount val="52"/>
                <c:pt idx="0">
                  <c:v>0.19166666666666665</c:v>
                </c:pt>
                <c:pt idx="1">
                  <c:v>0.20354166666666665</c:v>
                </c:pt>
                <c:pt idx="2">
                  <c:v>0.17777777777777778</c:v>
                </c:pt>
                <c:pt idx="3">
                  <c:v>0.15902777777777777</c:v>
                </c:pt>
                <c:pt idx="4">
                  <c:v>0.20319444444444443</c:v>
                </c:pt>
              </c:numCache>
            </c:numRef>
          </c:val>
        </c:ser>
        <c:ser>
          <c:idx val="2"/>
          <c:order val="2"/>
          <c:tx>
            <c:strRef>
              <c:f>'TGT 2015'!$A$6</c:f>
              <c:strCache>
                <c:ptCount val="1"/>
                <c:pt idx="0">
                  <c:v>TGT: 65:e percentil akuten</c:v>
                </c:pt>
              </c:strCache>
            </c:strRef>
          </c:tx>
          <c:spPr>
            <a:solidFill>
              <a:srgbClr val="0070C0"/>
            </a:solidFill>
            <a:ln>
              <a:noFill/>
            </a:ln>
            <a:effectLst/>
          </c:spPr>
          <c:invertIfNegative val="0"/>
          <c:cat>
            <c:numRef>
              <c:f>'TGT 2015'!$B$3:$BA$3</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'TGT 2015'!$B$6:$BA$6</c:f>
              <c:numCache>
                <c:formatCode>hh:mm;@</c:formatCode>
                <c:ptCount val="52"/>
                <c:pt idx="0">
                  <c:v>0.17013888888888887</c:v>
                </c:pt>
                <c:pt idx="1">
                  <c:v>0.18437500000000001</c:v>
                </c:pt>
                <c:pt idx="2">
                  <c:v>0.16284722222222223</c:v>
                </c:pt>
                <c:pt idx="3">
                  <c:v>0.16194444444444447</c:v>
                </c:pt>
                <c:pt idx="4">
                  <c:v>0.17986111111111111</c:v>
                </c:pt>
              </c:numCache>
            </c:numRef>
          </c:val>
        </c:ser>
        <c:dLbls>
          <c:showLegendKey val="0"/>
          <c:showVal val="0"/>
          <c:showCatName val="0"/>
          <c:showSerName val="0"/>
          <c:showPercent val="0"/>
          <c:showBubbleSize val="0"/>
        </c:dLbls>
        <c:gapWidth val="219"/>
        <c:overlap val="-27"/>
        <c:axId val="173535336"/>
        <c:axId val="173535728"/>
      </c:barChart>
      <c:lineChart>
        <c:grouping val="standard"/>
        <c:varyColors val="0"/>
        <c:ser>
          <c:idx val="0"/>
          <c:order val="0"/>
          <c:tx>
            <c:strRef>
              <c:f>'TGT 2015'!$A$4</c:f>
              <c:strCache>
                <c:ptCount val="1"/>
                <c:pt idx="0">
                  <c:v>Mål 2014</c:v>
                </c:pt>
              </c:strCache>
            </c:strRef>
          </c:tx>
          <c:spPr>
            <a:ln w="28575" cap="rnd">
              <a:solidFill>
                <a:srgbClr val="66FF33"/>
              </a:solidFill>
              <a:round/>
            </a:ln>
            <a:effectLst/>
          </c:spPr>
          <c:marker>
            <c:symbol val="none"/>
          </c:marker>
          <c:cat>
            <c:numRef>
              <c:f>'TGT 2015'!$B$3:$BA$3</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'TGT 2015'!$B$4:$BA$4</c:f>
              <c:numCache>
                <c:formatCode>h:mm</c:formatCode>
                <c:ptCount val="52"/>
                <c:pt idx="0">
                  <c:v>0.16666666666666666</c:v>
                </c:pt>
                <c:pt idx="1">
                  <c:v>0.16666666666666666</c:v>
                </c:pt>
                <c:pt idx="2">
                  <c:v>0.16666666666666666</c:v>
                </c:pt>
                <c:pt idx="3">
                  <c:v>0.16666666666666666</c:v>
                </c:pt>
                <c:pt idx="4">
                  <c:v>0.16666666666666666</c:v>
                </c:pt>
                <c:pt idx="5">
                  <c:v>0.16666666666666666</c:v>
                </c:pt>
                <c:pt idx="6">
                  <c:v>0.16666666666666666</c:v>
                </c:pt>
                <c:pt idx="7">
                  <c:v>0.16666666666666666</c:v>
                </c:pt>
                <c:pt idx="8">
                  <c:v>0.16666666666666666</c:v>
                </c:pt>
                <c:pt idx="9">
                  <c:v>0.16666666666666666</c:v>
                </c:pt>
                <c:pt idx="10">
                  <c:v>0.16666666666666666</c:v>
                </c:pt>
                <c:pt idx="11">
                  <c:v>0.16666666666666666</c:v>
                </c:pt>
                <c:pt idx="12">
                  <c:v>0.16666666666666666</c:v>
                </c:pt>
                <c:pt idx="13">
                  <c:v>0.16666666666666666</c:v>
                </c:pt>
                <c:pt idx="14">
                  <c:v>0.16666666666666666</c:v>
                </c:pt>
                <c:pt idx="15">
                  <c:v>0.16666666666666666</c:v>
                </c:pt>
                <c:pt idx="16">
                  <c:v>0.16666666666666666</c:v>
                </c:pt>
                <c:pt idx="17">
                  <c:v>0.16666666666666666</c:v>
                </c:pt>
                <c:pt idx="18">
                  <c:v>0.16666666666666666</c:v>
                </c:pt>
                <c:pt idx="19">
                  <c:v>0.16666666666666666</c:v>
                </c:pt>
                <c:pt idx="20">
                  <c:v>0.16666666666666666</c:v>
                </c:pt>
                <c:pt idx="21">
                  <c:v>0.16666666666666666</c:v>
                </c:pt>
                <c:pt idx="22">
                  <c:v>0.16666666666666666</c:v>
                </c:pt>
                <c:pt idx="23">
                  <c:v>0.16666666666666666</c:v>
                </c:pt>
                <c:pt idx="24">
                  <c:v>0.16666666666666666</c:v>
                </c:pt>
                <c:pt idx="25">
                  <c:v>0.16666666666666666</c:v>
                </c:pt>
                <c:pt idx="26">
                  <c:v>0.16666666666666666</c:v>
                </c:pt>
                <c:pt idx="27">
                  <c:v>0.16666666666666666</c:v>
                </c:pt>
                <c:pt idx="28">
                  <c:v>0.16666666666666666</c:v>
                </c:pt>
                <c:pt idx="29">
                  <c:v>0.16666666666666666</c:v>
                </c:pt>
                <c:pt idx="30">
                  <c:v>0.16666666666666666</c:v>
                </c:pt>
                <c:pt idx="31">
                  <c:v>0.16666666666666666</c:v>
                </c:pt>
                <c:pt idx="32">
                  <c:v>0.16666666666666666</c:v>
                </c:pt>
                <c:pt idx="33">
                  <c:v>0.16666666666666666</c:v>
                </c:pt>
                <c:pt idx="34">
                  <c:v>0.16666666666666666</c:v>
                </c:pt>
                <c:pt idx="35">
                  <c:v>0.16666666666666666</c:v>
                </c:pt>
                <c:pt idx="36">
                  <c:v>0.16666666666666666</c:v>
                </c:pt>
                <c:pt idx="37">
                  <c:v>0.16666666666666666</c:v>
                </c:pt>
                <c:pt idx="38">
                  <c:v>0.16666666666666666</c:v>
                </c:pt>
                <c:pt idx="39">
                  <c:v>0.16666666666666666</c:v>
                </c:pt>
                <c:pt idx="40">
                  <c:v>0.16666666666666666</c:v>
                </c:pt>
                <c:pt idx="41">
                  <c:v>0.16666666666666666</c:v>
                </c:pt>
                <c:pt idx="42">
                  <c:v>0.16666666666666666</c:v>
                </c:pt>
                <c:pt idx="43">
                  <c:v>0.16666666666666666</c:v>
                </c:pt>
                <c:pt idx="44">
                  <c:v>0.16666666666666666</c:v>
                </c:pt>
                <c:pt idx="45">
                  <c:v>0.16666666666666666</c:v>
                </c:pt>
                <c:pt idx="46">
                  <c:v>0.16666666666666666</c:v>
                </c:pt>
                <c:pt idx="47">
                  <c:v>0.16666666666666666</c:v>
                </c:pt>
                <c:pt idx="48">
                  <c:v>0.16666666666666666</c:v>
                </c:pt>
                <c:pt idx="49">
                  <c:v>0.16666666666666666</c:v>
                </c:pt>
                <c:pt idx="50">
                  <c:v>0.16666666666666666</c:v>
                </c:pt>
                <c:pt idx="51">
                  <c:v>0.16666666666666666</c:v>
                </c:pt>
              </c:numCache>
            </c:numRef>
          </c:val>
          <c:smooth val="0"/>
        </c:ser>
        <c:dLbls>
          <c:showLegendKey val="0"/>
          <c:showVal val="0"/>
          <c:showCatName val="0"/>
          <c:showSerName val="0"/>
          <c:showPercent val="0"/>
          <c:showBubbleSize val="0"/>
        </c:dLbls>
        <c:marker val="1"/>
        <c:smooth val="0"/>
        <c:axId val="173535336"/>
        <c:axId val="173535728"/>
      </c:lineChart>
      <c:lineChart>
        <c:grouping val="standard"/>
        <c:varyColors val="0"/>
        <c:ser>
          <c:idx val="3"/>
          <c:order val="3"/>
          <c:tx>
            <c:strRef>
              <c:f>'TGT 2015'!$A$7</c:f>
              <c:strCache>
                <c:ptCount val="1"/>
                <c:pt idx="0">
                  <c:v>Andel inom måltid (%)medakut</c:v>
                </c:pt>
              </c:strCache>
            </c:strRef>
          </c:tx>
          <c:spPr>
            <a:ln w="28575" cap="rnd">
              <a:solidFill>
                <a:schemeClr val="accent6"/>
              </a:solidFill>
              <a:round/>
            </a:ln>
            <a:effectLst/>
          </c:spPr>
          <c:marker>
            <c:symbol val="none"/>
          </c:marker>
          <c:cat>
            <c:numRef>
              <c:f>'TGT 2015'!$B$3:$BA$3</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'TGT 2015'!$B$7:$BA$7</c:f>
              <c:numCache>
                <c:formatCode>0%</c:formatCode>
                <c:ptCount val="52"/>
                <c:pt idx="0">
                  <c:v>0.56679389312977102</c:v>
                </c:pt>
                <c:pt idx="1">
                  <c:v>0.53084112149532714</c:v>
                </c:pt>
                <c:pt idx="2">
                  <c:v>0.5946462715105163</c:v>
                </c:pt>
                <c:pt idx="3">
                  <c:v>0.67889908256880738</c:v>
                </c:pt>
                <c:pt idx="4">
                  <c:v>0.49707602339181284</c:v>
                </c:pt>
              </c:numCache>
            </c:numRef>
          </c:val>
          <c:smooth val="0"/>
        </c:ser>
        <c:ser>
          <c:idx val="4"/>
          <c:order val="4"/>
          <c:tx>
            <c:strRef>
              <c:f>'TGT 2015'!$A$8</c:f>
              <c:strCache>
                <c:ptCount val="1"/>
                <c:pt idx="0">
                  <c:v>Andel inom måltid (%)akuten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sv-S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'TGT 2015'!$B$3:$BA$3</c:f>
              <c:numCache>
                <c:formatCode>General</c:formatCod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numCache>
            </c:numRef>
          </c:cat>
          <c:val>
            <c:numRef>
              <c:f>'TGT 2015'!$B$8:$BA$8</c:f>
              <c:numCache>
                <c:formatCode>0%</c:formatCode>
                <c:ptCount val="52"/>
                <c:pt idx="0">
                  <c:v>0.63336306868867087</c:v>
                </c:pt>
                <c:pt idx="1">
                  <c:v>0.59570494864612511</c:v>
                </c:pt>
                <c:pt idx="2">
                  <c:v>0.66127497621313036</c:v>
                </c:pt>
                <c:pt idx="3">
                  <c:v>0.67037411526794743</c:v>
                </c:pt>
                <c:pt idx="4">
                  <c:v>0.59805653710247353</c:v>
                </c:pt>
              </c:numCache>
            </c:numRef>
          </c:val>
          <c:smooth val="0"/>
        </c:ser>
        <c:dLbls>
          <c:showLegendKey val="0"/>
          <c:showVal val="0"/>
          <c:showCatName val="0"/>
          <c:showSerName val="0"/>
          <c:showPercent val="0"/>
          <c:showBubbleSize val="0"/>
        </c:dLbls>
        <c:marker val="1"/>
        <c:smooth val="0"/>
        <c:axId val="173536512"/>
        <c:axId val="173536120"/>
      </c:lineChart>
      <c:catAx>
        <c:axId val="173535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3535728"/>
        <c:crosses val="autoZero"/>
        <c:auto val="1"/>
        <c:lblAlgn val="ctr"/>
        <c:lblOffset val="100"/>
        <c:noMultiLvlLbl val="0"/>
      </c:catAx>
      <c:valAx>
        <c:axId val="173535728"/>
        <c:scaling>
          <c:orientation val="minMax"/>
          <c:max val="0.33333333000000004"/>
        </c:scaling>
        <c:delete val="0"/>
        <c:axPos val="l"/>
        <c:majorGridlines>
          <c:spPr>
            <a:ln w="9525" cap="flat" cmpd="sng" algn="ctr">
              <a:solidFill>
                <a:schemeClr val="tx1">
                  <a:lumMod val="15000"/>
                  <a:lumOff val="85000"/>
                </a:schemeClr>
              </a:solidFill>
              <a:round/>
            </a:ln>
            <a:effectLst/>
          </c:spPr>
        </c:majorGridlines>
        <c:numFmt formatCode="hh: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3535336"/>
        <c:crosses val="autoZero"/>
        <c:crossBetween val="between"/>
        <c:majorUnit val="2.0800000000000003E-2"/>
        <c:minorUnit val="2.0800000000000003E-2"/>
      </c:valAx>
      <c:valAx>
        <c:axId val="173536120"/>
        <c:scaling>
          <c:orientation val="minMax"/>
          <c:max val="0.8"/>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3536512"/>
        <c:crosses val="max"/>
        <c:crossBetween val="between"/>
      </c:valAx>
      <c:catAx>
        <c:axId val="173536512"/>
        <c:scaling>
          <c:orientation val="minMax"/>
        </c:scaling>
        <c:delete val="1"/>
        <c:axPos val="b"/>
        <c:numFmt formatCode="General" sourceLinked="1"/>
        <c:majorTickMark val="out"/>
        <c:minorTickMark val="none"/>
        <c:tickLblPos val="nextTo"/>
        <c:crossAx val="1735361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1" i="0" u="none" strike="noStrike">
                <a:solidFill>
                  <a:srgbClr val="000000"/>
                </a:solidFill>
                <a:latin typeface="Tahoma"/>
                <a:ea typeface="Tahoma"/>
                <a:cs typeface="Tahoma"/>
              </a:defRPr>
            </a:pPr>
            <a:r>
              <a:rPr lang="sv-SE"/>
              <a:t>Antal avgångar (externt+internt VGR)</a:t>
            </a:r>
          </a:p>
        </c:rich>
      </c:tx>
      <c:overlay val="0"/>
    </c:title>
    <c:autoTitleDeleted val="0"/>
    <c:plotArea>
      <c:layout/>
      <c:barChart>
        <c:barDir val="col"/>
        <c:grouping val="clustered"/>
        <c:varyColors val="0"/>
        <c:ser>
          <c:idx val="0"/>
          <c:order val="0"/>
          <c:tx>
            <c:strRef>
              <c:f>'[520_Personalomsättning_be952163(1).xlsx]data_Sida1_1_1'!$B$1</c:f>
              <c:strCache>
                <c:ptCount val="1"/>
                <c:pt idx="0">
                  <c:v>Antal avgångar</c:v>
                </c:pt>
              </c:strCache>
            </c:strRef>
          </c:tx>
          <c:spPr>
            <a:gradFill flip="none" rotWithShape="1">
              <a:gsLst>
                <a:gs pos="0">
                  <a:srgbClr val="B95E4E"/>
                </a:gs>
                <a:gs pos="100000">
                  <a:srgbClr val="E89F89"/>
                </a:gs>
              </a:gsLst>
              <a:lin ang="16200000" scaled="1"/>
            </a:gradFill>
            <a:ln>
              <a:noFill/>
            </a:ln>
          </c:spPr>
          <c:invertIfNegative val="0"/>
          <c:cat>
            <c:strRef>
              <c:f>'[520_Personalomsättning_be952163(1).xlsx]data_Sida1_1_1'!$A$2:$A$5</c:f>
              <c:strCache>
                <c:ptCount val="4"/>
                <c:pt idx="0">
                  <c:v>2011</c:v>
                </c:pt>
                <c:pt idx="1">
                  <c:v>2012</c:v>
                </c:pt>
                <c:pt idx="2">
                  <c:v>2013</c:v>
                </c:pt>
                <c:pt idx="3">
                  <c:v>2014</c:v>
                </c:pt>
              </c:strCache>
            </c:strRef>
          </c:cat>
          <c:val>
            <c:numRef>
              <c:f>'[520_Personalomsättning_be952163(1).xlsx]data_Sida1_1_1'!$B$2:$B$5</c:f>
              <c:numCache>
                <c:formatCode>General</c:formatCode>
                <c:ptCount val="4"/>
                <c:pt idx="0">
                  <c:v>81</c:v>
                </c:pt>
                <c:pt idx="1">
                  <c:v>104</c:v>
                </c:pt>
                <c:pt idx="2">
                  <c:v>109</c:v>
                </c:pt>
                <c:pt idx="3">
                  <c:v>158</c:v>
                </c:pt>
              </c:numCache>
            </c:numRef>
          </c:val>
        </c:ser>
        <c:dLbls>
          <c:showLegendKey val="0"/>
          <c:showVal val="0"/>
          <c:showCatName val="0"/>
          <c:showSerName val="0"/>
          <c:showPercent val="0"/>
          <c:showBubbleSize val="0"/>
        </c:dLbls>
        <c:gapWidth val="150"/>
        <c:axId val="176663872"/>
        <c:axId val="176664264"/>
      </c:barChart>
      <c:catAx>
        <c:axId val="176663872"/>
        <c:scaling>
          <c:orientation val="minMax"/>
        </c:scaling>
        <c:delete val="0"/>
        <c:axPos val="b"/>
        <c:numFmt formatCode="General" sourceLinked="1"/>
        <c:majorTickMark val="none"/>
        <c:minorTickMark val="none"/>
        <c:tickLblPos val="low"/>
        <c:spPr>
          <a:ln w="0">
            <a:solidFill>
              <a:srgbClr val="000000"/>
            </a:solidFill>
            <a:prstDash val="solid"/>
          </a:ln>
        </c:spPr>
        <c:txPr>
          <a:bodyPr/>
          <a:lstStyle/>
          <a:p>
            <a:pPr>
              <a:defRPr sz="800" b="0" i="0" u="none" strike="noStrike">
                <a:solidFill>
                  <a:srgbClr val="000000"/>
                </a:solidFill>
                <a:latin typeface="Tahoma"/>
                <a:ea typeface="Tahoma"/>
                <a:cs typeface="Tahoma"/>
              </a:defRPr>
            </a:pPr>
            <a:endParaRPr lang="sv-SE"/>
          </a:p>
        </c:txPr>
        <c:crossAx val="176664264"/>
        <c:crosses val="autoZero"/>
        <c:auto val="0"/>
        <c:lblAlgn val="ctr"/>
        <c:lblOffset val="100"/>
        <c:noMultiLvlLbl val="0"/>
      </c:catAx>
      <c:valAx>
        <c:axId val="176664264"/>
        <c:scaling>
          <c:orientation val="minMax"/>
        </c:scaling>
        <c:delete val="0"/>
        <c:axPos val="l"/>
        <c:majorGridlines>
          <c:spPr>
            <a:ln w="0">
              <a:solidFill>
                <a:srgbClr val="CCCCCC"/>
              </a:solidFill>
              <a:prstDash val="solid"/>
            </a:ln>
          </c:spPr>
        </c:majorGridlines>
        <c:numFmt formatCode="#,##0" sourceLinked="0"/>
        <c:majorTickMark val="none"/>
        <c:minorTickMark val="none"/>
        <c:tickLblPos val="nextTo"/>
        <c:spPr>
          <a:ln w="0">
            <a:solidFill>
              <a:srgbClr val="000000"/>
            </a:solidFill>
            <a:prstDash val="solid"/>
          </a:ln>
        </c:spPr>
        <c:txPr>
          <a:bodyPr/>
          <a:lstStyle/>
          <a:p>
            <a:pPr>
              <a:defRPr sz="800" b="0" i="0" u="none" strike="noStrike">
                <a:solidFill>
                  <a:srgbClr val="000000"/>
                </a:solidFill>
                <a:latin typeface="Tahoma"/>
                <a:ea typeface="Tahoma"/>
                <a:cs typeface="Tahoma"/>
              </a:defRPr>
            </a:pPr>
            <a:endParaRPr lang="sv-SE"/>
          </a:p>
        </c:txPr>
        <c:crossAx val="176663872"/>
        <c:crosses val="autoZero"/>
        <c:crossBetween val="between"/>
      </c:valAx>
      <c:spPr>
        <a:noFill/>
      </c:spPr>
    </c:plotArea>
    <c:plotVisOnly val="0"/>
    <c:dispBlanksAs val="gap"/>
    <c:showDLblsOverMax val="0"/>
  </c:chart>
  <c:spPr>
    <a:ln>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1" i="0" u="none" strike="noStrike">
                <a:solidFill>
                  <a:srgbClr val="000000"/>
                </a:solidFill>
                <a:latin typeface="Tahoma"/>
                <a:ea typeface="Tahoma"/>
                <a:cs typeface="Tahoma"/>
              </a:defRPr>
            </a:pPr>
            <a:r>
              <a:rPr lang="sv-SE"/>
              <a:t>Övertid totalt</a:t>
            </a:r>
          </a:p>
        </c:rich>
      </c:tx>
      <c:overlay val="0"/>
    </c:title>
    <c:autoTitleDeleted val="0"/>
    <c:plotArea>
      <c:layout/>
      <c:lineChart>
        <c:grouping val="standard"/>
        <c:varyColors val="0"/>
        <c:ser>
          <c:idx val="2"/>
          <c:order val="0"/>
          <c:tx>
            <c:strRef>
              <c:f>'[320_Övertid_e205b57(1).xlsx]data_Sida1_1_1'!$D$1</c:f>
              <c:strCache>
                <c:ptCount val="1"/>
                <c:pt idx="0">
                  <c:v>2013</c:v>
                </c:pt>
              </c:strCache>
            </c:strRef>
          </c:tx>
          <c:spPr>
            <a:ln w="25400">
              <a:solidFill>
                <a:srgbClr val="979937"/>
              </a:solidFill>
              <a:prstDash val="solid"/>
            </a:ln>
          </c:spPr>
          <c:marker>
            <c:symbol val="circle"/>
            <c:size val="4"/>
            <c:spPr>
              <a:gradFill flip="none" rotWithShape="1">
                <a:gsLst>
                  <a:gs pos="0">
                    <a:srgbClr val="979937"/>
                  </a:gs>
                  <a:gs pos="100000">
                    <a:srgbClr val="C9CB2C"/>
                  </a:gs>
                </a:gsLst>
                <a:lin ang="16200000" scaled="1"/>
              </a:gradFill>
              <a:ln>
                <a:noFill/>
              </a:ln>
            </c:spPr>
          </c:marker>
          <c:cat>
            <c:strRef>
              <c:f>'[320_Övertid_e205b57(1).xlsx]data_Sida1_1_1'!$A$2:$A$13</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'[320_Övertid_e205b57(1).xlsx]data_Sida1_1_1'!$D$2:$D$13</c:f>
              <c:numCache>
                <c:formatCode>General</c:formatCode>
                <c:ptCount val="12"/>
                <c:pt idx="0">
                  <c:v>7489.39</c:v>
                </c:pt>
                <c:pt idx="1">
                  <c:v>6965.8</c:v>
                </c:pt>
                <c:pt idx="2">
                  <c:v>7569.1</c:v>
                </c:pt>
                <c:pt idx="3">
                  <c:v>9013.33</c:v>
                </c:pt>
                <c:pt idx="4">
                  <c:v>9729.48</c:v>
                </c:pt>
                <c:pt idx="5">
                  <c:v>7164.23</c:v>
                </c:pt>
                <c:pt idx="6">
                  <c:v>9317.98</c:v>
                </c:pt>
                <c:pt idx="7">
                  <c:v>7770.99</c:v>
                </c:pt>
                <c:pt idx="8">
                  <c:v>8014.03</c:v>
                </c:pt>
                <c:pt idx="9">
                  <c:v>8317.73</c:v>
                </c:pt>
                <c:pt idx="10">
                  <c:v>7996.85</c:v>
                </c:pt>
                <c:pt idx="11">
                  <c:v>8081.6</c:v>
                </c:pt>
              </c:numCache>
            </c:numRef>
          </c:val>
          <c:smooth val="0"/>
        </c:ser>
        <c:ser>
          <c:idx val="3"/>
          <c:order val="1"/>
          <c:tx>
            <c:strRef>
              <c:f>'[320_Övertid_e205b57(1).xlsx]data_Sida1_1_1'!$E$1</c:f>
              <c:strCache>
                <c:ptCount val="1"/>
                <c:pt idx="0">
                  <c:v>2014</c:v>
                </c:pt>
              </c:strCache>
            </c:strRef>
          </c:tx>
          <c:spPr>
            <a:ln w="31750">
              <a:solidFill>
                <a:srgbClr val="FF0000"/>
              </a:solidFill>
              <a:prstDash val="solid"/>
            </a:ln>
          </c:spPr>
          <c:marker>
            <c:symbol val="circle"/>
            <c:size val="4"/>
            <c:spPr>
              <a:gradFill flip="none" rotWithShape="1">
                <a:gsLst>
                  <a:gs pos="0">
                    <a:srgbClr val="CA9732"/>
                  </a:gs>
                  <a:gs pos="100000">
                    <a:srgbClr val="FFD97E"/>
                  </a:gs>
                </a:gsLst>
                <a:lin ang="16200000" scaled="1"/>
              </a:gradFill>
              <a:ln>
                <a:noFill/>
              </a:ln>
            </c:spPr>
          </c:marker>
          <c:dPt>
            <c:idx val="10"/>
            <c:bubble3D val="0"/>
            <c:spPr>
              <a:ln w="31750">
                <a:solidFill>
                  <a:srgbClr val="FF0000"/>
                </a:solidFill>
                <a:prstDash val="sysDash"/>
              </a:ln>
            </c:spPr>
          </c:dPt>
          <c:cat>
            <c:strRef>
              <c:f>'[320_Övertid_e205b57(1).xlsx]data_Sida1_1_1'!$A$2:$A$13</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'[320_Övertid_e205b57(1).xlsx]data_Sida1_1_1'!$E$2:$E$13</c:f>
              <c:numCache>
                <c:formatCode>General</c:formatCode>
                <c:ptCount val="12"/>
                <c:pt idx="0">
                  <c:v>7095.04</c:v>
                </c:pt>
                <c:pt idx="1">
                  <c:v>7439.23</c:v>
                </c:pt>
                <c:pt idx="2">
                  <c:v>7276.63</c:v>
                </c:pt>
                <c:pt idx="3">
                  <c:v>6681.65</c:v>
                </c:pt>
                <c:pt idx="4">
                  <c:v>7788.46</c:v>
                </c:pt>
                <c:pt idx="5">
                  <c:v>5663.81</c:v>
                </c:pt>
                <c:pt idx="6">
                  <c:v>8942.59</c:v>
                </c:pt>
                <c:pt idx="7">
                  <c:v>8456.23</c:v>
                </c:pt>
                <c:pt idx="8">
                  <c:v>6679.61</c:v>
                </c:pt>
                <c:pt idx="9">
                  <c:v>7343.35</c:v>
                </c:pt>
                <c:pt idx="10">
                  <c:v>5358.87</c:v>
                </c:pt>
              </c:numCache>
            </c:numRef>
          </c:val>
          <c:smooth val="0"/>
        </c:ser>
        <c:dLbls>
          <c:showLegendKey val="0"/>
          <c:showVal val="0"/>
          <c:showCatName val="0"/>
          <c:showSerName val="0"/>
          <c:showPercent val="0"/>
          <c:showBubbleSize val="0"/>
        </c:dLbls>
        <c:marker val="1"/>
        <c:smooth val="0"/>
        <c:axId val="176757336"/>
        <c:axId val="176757728"/>
      </c:lineChart>
      <c:catAx>
        <c:axId val="176757336"/>
        <c:scaling>
          <c:orientation val="minMax"/>
        </c:scaling>
        <c:delete val="0"/>
        <c:axPos val="b"/>
        <c:numFmt formatCode="General" sourceLinked="1"/>
        <c:majorTickMark val="none"/>
        <c:minorTickMark val="none"/>
        <c:tickLblPos val="low"/>
        <c:spPr>
          <a:ln w="0">
            <a:solidFill>
              <a:srgbClr val="000000"/>
            </a:solidFill>
            <a:prstDash val="solid"/>
          </a:ln>
        </c:spPr>
        <c:txPr>
          <a:bodyPr/>
          <a:lstStyle/>
          <a:p>
            <a:pPr>
              <a:defRPr sz="800" b="0" i="0" u="none" strike="noStrike">
                <a:solidFill>
                  <a:srgbClr val="000000"/>
                </a:solidFill>
                <a:latin typeface="Tahoma"/>
                <a:ea typeface="Tahoma"/>
                <a:cs typeface="Tahoma"/>
              </a:defRPr>
            </a:pPr>
            <a:endParaRPr lang="sv-SE"/>
          </a:p>
        </c:txPr>
        <c:crossAx val="176757728"/>
        <c:crosses val="autoZero"/>
        <c:auto val="0"/>
        <c:lblAlgn val="ctr"/>
        <c:lblOffset val="100"/>
        <c:noMultiLvlLbl val="0"/>
      </c:catAx>
      <c:valAx>
        <c:axId val="176757728"/>
        <c:scaling>
          <c:orientation val="minMax"/>
        </c:scaling>
        <c:delete val="0"/>
        <c:axPos val="l"/>
        <c:majorGridlines>
          <c:spPr>
            <a:ln w="0">
              <a:solidFill>
                <a:srgbClr val="CCCCCC"/>
              </a:solidFill>
              <a:prstDash val="solid"/>
            </a:ln>
          </c:spPr>
        </c:majorGridlines>
        <c:numFmt formatCode="#,##0" sourceLinked="0"/>
        <c:majorTickMark val="none"/>
        <c:minorTickMark val="none"/>
        <c:tickLblPos val="nextTo"/>
        <c:spPr>
          <a:ln w="0">
            <a:solidFill>
              <a:srgbClr val="000000"/>
            </a:solidFill>
            <a:prstDash val="solid"/>
          </a:ln>
        </c:spPr>
        <c:txPr>
          <a:bodyPr/>
          <a:lstStyle/>
          <a:p>
            <a:pPr>
              <a:defRPr sz="800" b="0" i="0" u="none" strike="noStrike">
                <a:solidFill>
                  <a:srgbClr val="000000"/>
                </a:solidFill>
                <a:latin typeface="Tahoma"/>
                <a:ea typeface="Tahoma"/>
                <a:cs typeface="Tahoma"/>
              </a:defRPr>
            </a:pPr>
            <a:endParaRPr lang="sv-SE"/>
          </a:p>
        </c:txPr>
        <c:crossAx val="176757336"/>
        <c:crosses val="autoZero"/>
        <c:crossBetween val="between"/>
      </c:valAx>
      <c:spPr>
        <a:noFill/>
      </c:spPr>
    </c:plotArea>
    <c:legend>
      <c:legendPos val="b"/>
      <c:overlay val="0"/>
      <c:spPr>
        <a:noFill/>
        <a:ln>
          <a:noFill/>
        </a:ln>
      </c:spPr>
      <c:txPr>
        <a:bodyPr/>
        <a:lstStyle/>
        <a:p>
          <a:pPr>
            <a:defRPr sz="800" b="0" i="0" u="none" strike="noStrike">
              <a:solidFill>
                <a:srgbClr val="000000"/>
              </a:solidFill>
              <a:latin typeface="Tahoma"/>
              <a:ea typeface="Tahoma"/>
              <a:cs typeface="Tahoma"/>
            </a:defRPr>
          </a:pPr>
          <a:endParaRPr lang="sv-SE"/>
        </a:p>
      </c:txPr>
    </c:legend>
    <c:plotVisOnly val="0"/>
    <c:dispBlanksAs val="gap"/>
    <c:showDLblsOverMax val="0"/>
  </c:chart>
  <c:spPr>
    <a:ln>
      <a:noFill/>
    </a:ln>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1" i="0" u="none" strike="noStrike">
                <a:solidFill>
                  <a:srgbClr val="000000"/>
                </a:solidFill>
                <a:latin typeface="Tahoma"/>
                <a:ea typeface="Tahoma"/>
                <a:cs typeface="Tahoma"/>
              </a:defRPr>
            </a:pPr>
            <a:r>
              <a:rPr lang="sv-SE"/>
              <a:t>Sjukfrånvaro 2012-2014 (%)</a:t>
            </a:r>
          </a:p>
        </c:rich>
      </c:tx>
      <c:overlay val="0"/>
    </c:title>
    <c:autoTitleDeleted val="0"/>
    <c:plotArea>
      <c:layout/>
      <c:lineChart>
        <c:grouping val="standard"/>
        <c:varyColors val="0"/>
        <c:ser>
          <c:idx val="2"/>
          <c:order val="0"/>
          <c:tx>
            <c:strRef>
              <c:f>'[420_Sjukfrånvaro_126ae8dc(1).xlsx]data_Sida1_1_1'!$D$1</c:f>
              <c:strCache>
                <c:ptCount val="1"/>
                <c:pt idx="0">
                  <c:v>2013</c:v>
                </c:pt>
              </c:strCache>
            </c:strRef>
          </c:tx>
          <c:spPr>
            <a:ln w="25400">
              <a:solidFill>
                <a:srgbClr val="979937"/>
              </a:solidFill>
              <a:prstDash val="solid"/>
            </a:ln>
          </c:spPr>
          <c:marker>
            <c:symbol val="circle"/>
            <c:size val="4"/>
            <c:spPr>
              <a:gradFill flip="none" rotWithShape="1">
                <a:gsLst>
                  <a:gs pos="0">
                    <a:srgbClr val="979937"/>
                  </a:gs>
                  <a:gs pos="100000">
                    <a:srgbClr val="C9CB2C"/>
                  </a:gs>
                </a:gsLst>
                <a:lin ang="16200000" scaled="1"/>
              </a:gradFill>
              <a:ln>
                <a:noFill/>
              </a:ln>
            </c:spPr>
          </c:marker>
          <c:cat>
            <c:strRef>
              <c:f>'[420_Sjukfrånvaro_126ae8dc(1).xlsx]data_Sida1_1_1'!$A$2:$A$13</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'[420_Sjukfrånvaro_126ae8dc(1).xlsx]data_Sida1_1_1'!$D$2:$D$13</c:f>
              <c:numCache>
                <c:formatCode>General</c:formatCode>
                <c:ptCount val="12"/>
                <c:pt idx="0">
                  <c:v>6.7807000000000006E-2</c:v>
                </c:pt>
                <c:pt idx="1">
                  <c:v>7.5627E-2</c:v>
                </c:pt>
                <c:pt idx="2">
                  <c:v>6.8154000000000006E-2</c:v>
                </c:pt>
                <c:pt idx="3">
                  <c:v>7.0643999999999998E-2</c:v>
                </c:pt>
                <c:pt idx="4">
                  <c:v>6.2427999999999997E-2</c:v>
                </c:pt>
                <c:pt idx="5">
                  <c:v>5.5886999999999999E-2</c:v>
                </c:pt>
                <c:pt idx="6">
                  <c:v>4.7718000000000003E-2</c:v>
                </c:pt>
                <c:pt idx="7">
                  <c:v>4.9790000000000001E-2</c:v>
                </c:pt>
                <c:pt idx="8">
                  <c:v>5.4785E-2</c:v>
                </c:pt>
                <c:pt idx="9">
                  <c:v>5.4893999999999998E-2</c:v>
                </c:pt>
                <c:pt idx="10">
                  <c:v>5.6099999999999997E-2</c:v>
                </c:pt>
                <c:pt idx="11">
                  <c:v>5.9805999999999998E-2</c:v>
                </c:pt>
              </c:numCache>
            </c:numRef>
          </c:val>
          <c:smooth val="0"/>
        </c:ser>
        <c:ser>
          <c:idx val="3"/>
          <c:order val="1"/>
          <c:tx>
            <c:strRef>
              <c:f>'[420_Sjukfrånvaro_126ae8dc(1).xlsx]data_Sida1_1_1'!$E$1</c:f>
              <c:strCache>
                <c:ptCount val="1"/>
                <c:pt idx="0">
                  <c:v>2014</c:v>
                </c:pt>
              </c:strCache>
            </c:strRef>
          </c:tx>
          <c:spPr>
            <a:ln w="38100">
              <a:solidFill>
                <a:srgbClr val="CA9732"/>
              </a:solidFill>
              <a:prstDash val="solid"/>
            </a:ln>
          </c:spPr>
          <c:marker>
            <c:symbol val="circle"/>
            <c:size val="4"/>
            <c:spPr>
              <a:gradFill flip="none" rotWithShape="1">
                <a:gsLst>
                  <a:gs pos="0">
                    <a:srgbClr val="CA9732"/>
                  </a:gs>
                  <a:gs pos="100000">
                    <a:srgbClr val="FFD97E"/>
                  </a:gs>
                </a:gsLst>
                <a:lin ang="16200000" scaled="1"/>
              </a:gradFill>
              <a:ln>
                <a:noFill/>
              </a:ln>
            </c:spPr>
          </c:marker>
          <c:cat>
            <c:strRef>
              <c:f>'[420_Sjukfrånvaro_126ae8dc(1).xlsx]data_Sida1_1_1'!$A$2:$A$13</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'[420_Sjukfrånvaro_126ae8dc(1).xlsx]data_Sida1_1_1'!$E$2:$E$13</c:f>
              <c:numCache>
                <c:formatCode>General</c:formatCode>
                <c:ptCount val="12"/>
                <c:pt idx="0">
                  <c:v>5.4690999999999997E-2</c:v>
                </c:pt>
                <c:pt idx="1">
                  <c:v>6.9080000000000003E-2</c:v>
                </c:pt>
                <c:pt idx="2">
                  <c:v>6.2121999999999997E-2</c:v>
                </c:pt>
                <c:pt idx="3">
                  <c:v>5.4753999999999997E-2</c:v>
                </c:pt>
                <c:pt idx="4">
                  <c:v>6.0656000000000002E-2</c:v>
                </c:pt>
                <c:pt idx="5">
                  <c:v>4.4483000000000002E-2</c:v>
                </c:pt>
                <c:pt idx="6">
                  <c:v>4.2999999999999997E-2</c:v>
                </c:pt>
                <c:pt idx="7">
                  <c:v>5.3179999999999998E-2</c:v>
                </c:pt>
                <c:pt idx="8">
                  <c:v>6.1093000000000001E-2</c:v>
                </c:pt>
                <c:pt idx="9">
                  <c:v>6.1957999999999999E-2</c:v>
                </c:pt>
                <c:pt idx="10">
                  <c:v>6.1283999999999998E-2</c:v>
                </c:pt>
              </c:numCache>
            </c:numRef>
          </c:val>
          <c:smooth val="0"/>
        </c:ser>
        <c:dLbls>
          <c:showLegendKey val="0"/>
          <c:showVal val="0"/>
          <c:showCatName val="0"/>
          <c:showSerName val="0"/>
          <c:showPercent val="0"/>
          <c:showBubbleSize val="0"/>
        </c:dLbls>
        <c:marker val="1"/>
        <c:smooth val="0"/>
        <c:axId val="176758512"/>
        <c:axId val="176759296"/>
      </c:lineChart>
      <c:catAx>
        <c:axId val="176758512"/>
        <c:scaling>
          <c:orientation val="minMax"/>
        </c:scaling>
        <c:delete val="0"/>
        <c:axPos val="b"/>
        <c:numFmt formatCode="General" sourceLinked="1"/>
        <c:majorTickMark val="none"/>
        <c:minorTickMark val="none"/>
        <c:tickLblPos val="low"/>
        <c:spPr>
          <a:ln w="0">
            <a:solidFill>
              <a:srgbClr val="000000"/>
            </a:solidFill>
            <a:prstDash val="solid"/>
          </a:ln>
        </c:spPr>
        <c:txPr>
          <a:bodyPr/>
          <a:lstStyle/>
          <a:p>
            <a:pPr>
              <a:defRPr sz="800" b="0" i="0" u="none" strike="noStrike">
                <a:solidFill>
                  <a:srgbClr val="000000"/>
                </a:solidFill>
                <a:latin typeface="Tahoma"/>
                <a:ea typeface="Tahoma"/>
                <a:cs typeface="Tahoma"/>
              </a:defRPr>
            </a:pPr>
            <a:endParaRPr lang="sv-SE"/>
          </a:p>
        </c:txPr>
        <c:crossAx val="176759296"/>
        <c:crosses val="autoZero"/>
        <c:auto val="0"/>
        <c:lblAlgn val="ctr"/>
        <c:lblOffset val="100"/>
        <c:noMultiLvlLbl val="0"/>
      </c:catAx>
      <c:valAx>
        <c:axId val="176759296"/>
        <c:scaling>
          <c:orientation val="minMax"/>
        </c:scaling>
        <c:delete val="0"/>
        <c:axPos val="l"/>
        <c:majorGridlines>
          <c:spPr>
            <a:ln w="0">
              <a:solidFill>
                <a:srgbClr val="CCCCCC"/>
              </a:solidFill>
              <a:prstDash val="solid"/>
            </a:ln>
          </c:spPr>
        </c:majorGridlines>
        <c:numFmt formatCode="#,##0.0%" sourceLinked="0"/>
        <c:majorTickMark val="none"/>
        <c:minorTickMark val="none"/>
        <c:tickLblPos val="nextTo"/>
        <c:spPr>
          <a:ln w="0">
            <a:solidFill>
              <a:srgbClr val="000000"/>
            </a:solidFill>
            <a:prstDash val="solid"/>
          </a:ln>
        </c:spPr>
        <c:txPr>
          <a:bodyPr/>
          <a:lstStyle/>
          <a:p>
            <a:pPr>
              <a:defRPr sz="800" b="0" i="0" u="none" strike="noStrike">
                <a:solidFill>
                  <a:srgbClr val="000000"/>
                </a:solidFill>
                <a:latin typeface="Tahoma"/>
                <a:ea typeface="Tahoma"/>
                <a:cs typeface="Tahoma"/>
              </a:defRPr>
            </a:pPr>
            <a:endParaRPr lang="sv-SE"/>
          </a:p>
        </c:txPr>
        <c:crossAx val="176758512"/>
        <c:crosses val="autoZero"/>
        <c:crossBetween val="between"/>
      </c:valAx>
      <c:spPr>
        <a:noFill/>
      </c:spPr>
    </c:plotArea>
    <c:legend>
      <c:legendPos val="b"/>
      <c:overlay val="0"/>
      <c:spPr>
        <a:noFill/>
        <a:ln>
          <a:noFill/>
        </a:ln>
      </c:spPr>
      <c:txPr>
        <a:bodyPr/>
        <a:lstStyle/>
        <a:p>
          <a:pPr>
            <a:defRPr sz="800" b="0" i="0" u="none" strike="noStrike">
              <a:solidFill>
                <a:srgbClr val="000000"/>
              </a:solidFill>
              <a:latin typeface="Tahoma"/>
              <a:ea typeface="Tahoma"/>
              <a:cs typeface="Tahoma"/>
            </a:defRPr>
          </a:pPr>
          <a:endParaRPr lang="sv-SE"/>
        </a:p>
      </c:txPr>
    </c:legend>
    <c:plotVisOnly val="0"/>
    <c:dispBlanksAs val="gap"/>
    <c:showDLblsOverMax val="0"/>
  </c:chart>
  <c:spPr>
    <a:ln>
      <a:noFill/>
    </a:ln>
  </c:sp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Uppföljning Apodos DDD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lineChart>
        <c:grouping val="standard"/>
        <c:varyColors val="0"/>
        <c:ser>
          <c:idx val="2"/>
          <c:order val="0"/>
          <c:tx>
            <c:strRef>
              <c:f>Apodos!$A$10</c:f>
              <c:strCache>
                <c:ptCount val="1"/>
                <c:pt idx="0">
                  <c:v>Område Medicin och Akut</c:v>
                </c:pt>
              </c:strCache>
            </c:strRef>
          </c:tx>
          <c:spPr>
            <a:ln w="28575" cap="rnd">
              <a:solidFill>
                <a:schemeClr val="accent3"/>
              </a:solidFill>
              <a:round/>
            </a:ln>
            <a:effectLst/>
          </c:spPr>
          <c:marker>
            <c:symbol val="none"/>
          </c:marker>
          <c:cat>
            <c:numRef>
              <c:f>Apodos!$B$9:$BI$9</c:f>
              <c:numCache>
                <c:formatCode>mmm\-yy</c:formatCode>
                <c:ptCount val="60"/>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pt idx="42">
                  <c:v>41456</c:v>
                </c:pt>
                <c:pt idx="43">
                  <c:v>41487</c:v>
                </c:pt>
                <c:pt idx="44">
                  <c:v>41518</c:v>
                </c:pt>
                <c:pt idx="45">
                  <c:v>41548</c:v>
                </c:pt>
                <c:pt idx="46">
                  <c:v>41579</c:v>
                </c:pt>
                <c:pt idx="47">
                  <c:v>41609</c:v>
                </c:pt>
                <c:pt idx="48">
                  <c:v>41640</c:v>
                </c:pt>
                <c:pt idx="49">
                  <c:v>41671</c:v>
                </c:pt>
                <c:pt idx="50">
                  <c:v>41699</c:v>
                </c:pt>
                <c:pt idx="51">
                  <c:v>41730</c:v>
                </c:pt>
                <c:pt idx="52">
                  <c:v>41760</c:v>
                </c:pt>
                <c:pt idx="53">
                  <c:v>41791</c:v>
                </c:pt>
                <c:pt idx="54">
                  <c:v>41821</c:v>
                </c:pt>
                <c:pt idx="55">
                  <c:v>41852</c:v>
                </c:pt>
                <c:pt idx="56">
                  <c:v>41883</c:v>
                </c:pt>
                <c:pt idx="57">
                  <c:v>41913</c:v>
                </c:pt>
                <c:pt idx="58">
                  <c:v>41944</c:v>
                </c:pt>
                <c:pt idx="59">
                  <c:v>41974</c:v>
                </c:pt>
              </c:numCache>
            </c:numRef>
          </c:cat>
          <c:val>
            <c:numRef>
              <c:f>Apodos!$B$10:$BI$10</c:f>
              <c:numCache>
                <c:formatCode>#,##0</c:formatCode>
                <c:ptCount val="60"/>
                <c:pt idx="0">
                  <c:v>268979.84670200001</c:v>
                </c:pt>
                <c:pt idx="1">
                  <c:v>271416.97381699999</c:v>
                </c:pt>
                <c:pt idx="2">
                  <c:v>328173.87113500002</c:v>
                </c:pt>
                <c:pt idx="3">
                  <c:v>288375.73574400001</c:v>
                </c:pt>
                <c:pt idx="4">
                  <c:v>293093.65670400002</c:v>
                </c:pt>
                <c:pt idx="5">
                  <c:v>297930.533008</c:v>
                </c:pt>
                <c:pt idx="6">
                  <c:v>312064.44483599998</c:v>
                </c:pt>
                <c:pt idx="7">
                  <c:v>291640.48696100002</c:v>
                </c:pt>
                <c:pt idx="8">
                  <c:v>310912.53104999999</c:v>
                </c:pt>
                <c:pt idx="9">
                  <c:v>285878.91577000002</c:v>
                </c:pt>
                <c:pt idx="10">
                  <c:v>308298.12657700002</c:v>
                </c:pt>
                <c:pt idx="11">
                  <c:v>330143.93261800002</c:v>
                </c:pt>
                <c:pt idx="12">
                  <c:v>276637.56541099999</c:v>
                </c:pt>
                <c:pt idx="13">
                  <c:v>262138.33491599999</c:v>
                </c:pt>
                <c:pt idx="14">
                  <c:v>286394.59887699998</c:v>
                </c:pt>
                <c:pt idx="15">
                  <c:v>268163.04911600001</c:v>
                </c:pt>
                <c:pt idx="16">
                  <c:v>283887.00808499998</c:v>
                </c:pt>
                <c:pt idx="17">
                  <c:v>257093.20787799999</c:v>
                </c:pt>
                <c:pt idx="18">
                  <c:v>249284.718582</c:v>
                </c:pt>
                <c:pt idx="19">
                  <c:v>264603.71532900003</c:v>
                </c:pt>
                <c:pt idx="20">
                  <c:v>272183.75454300002</c:v>
                </c:pt>
                <c:pt idx="21">
                  <c:v>248563.48046799999</c:v>
                </c:pt>
                <c:pt idx="22">
                  <c:v>241351.778341</c:v>
                </c:pt>
                <c:pt idx="23">
                  <c:v>240288.61074500001</c:v>
                </c:pt>
                <c:pt idx="24">
                  <c:v>221632.83036600001</c:v>
                </c:pt>
                <c:pt idx="25">
                  <c:v>206871.887078</c:v>
                </c:pt>
                <c:pt idx="26">
                  <c:v>227988.447808</c:v>
                </c:pt>
                <c:pt idx="27">
                  <c:v>258274.92281799999</c:v>
                </c:pt>
                <c:pt idx="28">
                  <c:v>220516.89908199999</c:v>
                </c:pt>
                <c:pt idx="29">
                  <c:v>190947.22678999999</c:v>
                </c:pt>
                <c:pt idx="30">
                  <c:v>259258.551343</c:v>
                </c:pt>
                <c:pt idx="31">
                  <c:v>217650.289131</c:v>
                </c:pt>
                <c:pt idx="32">
                  <c:v>195628.87225099999</c:v>
                </c:pt>
                <c:pt idx="33">
                  <c:v>218043.74659600001</c:v>
                </c:pt>
                <c:pt idx="34">
                  <c:v>208393.09441799999</c:v>
                </c:pt>
                <c:pt idx="35">
                  <c:v>189764.91271199999</c:v>
                </c:pt>
                <c:pt idx="36">
                  <c:v>200444.18067599999</c:v>
                </c:pt>
                <c:pt idx="37">
                  <c:v>167129.171868</c:v>
                </c:pt>
                <c:pt idx="38">
                  <c:v>176170.06703100001</c:v>
                </c:pt>
                <c:pt idx="39">
                  <c:v>187818.03626200001</c:v>
                </c:pt>
                <c:pt idx="40">
                  <c:v>192262.15781199999</c:v>
                </c:pt>
                <c:pt idx="41">
                  <c:v>192025.45433899999</c:v>
                </c:pt>
                <c:pt idx="42">
                  <c:v>184203.12652699999</c:v>
                </c:pt>
                <c:pt idx="43">
                  <c:v>182571.39885200001</c:v>
                </c:pt>
                <c:pt idx="44">
                  <c:v>171533.985969</c:v>
                </c:pt>
                <c:pt idx="45">
                  <c:v>184965.52190600001</c:v>
                </c:pt>
                <c:pt idx="46">
                  <c:v>175896.701542</c:v>
                </c:pt>
                <c:pt idx="47">
                  <c:v>192456.03591499999</c:v>
                </c:pt>
                <c:pt idx="48">
                  <c:v>180317.423465</c:v>
                </c:pt>
                <c:pt idx="49">
                  <c:v>154996.89905800001</c:v>
                </c:pt>
                <c:pt idx="50">
                  <c:v>172906.282106</c:v>
                </c:pt>
                <c:pt idx="51">
                  <c:v>172840.87041</c:v>
                </c:pt>
                <c:pt idx="52">
                  <c:v>174144.65883299999</c:v>
                </c:pt>
                <c:pt idx="53">
                  <c:v>159327.10845900001</c:v>
                </c:pt>
                <c:pt idx="54">
                  <c:v>188104.31508</c:v>
                </c:pt>
                <c:pt idx="55">
                  <c:v>165784.342852</c:v>
                </c:pt>
              </c:numCache>
            </c:numRef>
          </c:val>
          <c:smooth val="0"/>
        </c:ser>
        <c:dLbls>
          <c:showLegendKey val="0"/>
          <c:showVal val="0"/>
          <c:showCatName val="0"/>
          <c:showSerName val="0"/>
          <c:showPercent val="0"/>
          <c:showBubbleSize val="0"/>
        </c:dLbls>
        <c:smooth val="0"/>
        <c:axId val="178069552"/>
        <c:axId val="178069944"/>
      </c:lineChart>
      <c:dateAx>
        <c:axId val="17806955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8069944"/>
        <c:crosses val="autoZero"/>
        <c:auto val="1"/>
        <c:lblOffset val="100"/>
        <c:baseTimeUnit val="months"/>
      </c:dateAx>
      <c:valAx>
        <c:axId val="178069944"/>
        <c:scaling>
          <c:orientation val="minMax"/>
        </c:scaling>
        <c:delete val="0"/>
        <c:axPos val="l"/>
        <c:majorGridlines>
          <c:spPr>
            <a:ln w="2540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Tkr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sv-S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8069552"/>
        <c:crosses val="autoZero"/>
        <c:crossBetween val="between"/>
        <c:dispUnits>
          <c:builtInUnit val="thousands"/>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'Slutenvård 2015'!$B$2:$B$3</c:f>
              <c:strCache>
                <c:ptCount val="2"/>
                <c:pt idx="0">
                  <c:v>Område Medicin
och Akut</c:v>
                </c:pt>
                <c:pt idx="1">
                  <c:v>Utfall
vårdtillfällen</c:v>
                </c:pt>
              </c:strCache>
            </c:strRef>
          </c:tx>
          <c:spPr>
            <a:solidFill>
              <a:srgbClr val="7030A0"/>
            </a:solidFill>
            <a:ln>
              <a:noFill/>
            </a:ln>
            <a:effectLst/>
          </c:spPr>
          <c:invertIfNegative val="0"/>
          <c:cat>
            <c:strRef>
              <c:f>'Slutenvård 2015'!$A$4:$A$15</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'Slutenvård 2015'!$B$4:$B$15</c:f>
              <c:numCache>
                <c:formatCode>General</c:formatCode>
                <c:ptCount val="12"/>
                <c:pt idx="0">
                  <c:v>1571</c:v>
                </c:pt>
                <c:pt idx="1">
                  <c:v>0</c:v>
                </c:pt>
                <c:pt idx="2">
                  <c:v>0</c:v>
                </c:pt>
                <c:pt idx="3">
                  <c:v>0</c:v>
                </c:pt>
                <c:pt idx="4">
                  <c:v>0</c:v>
                </c:pt>
                <c:pt idx="5">
                  <c:v>0</c:v>
                </c:pt>
                <c:pt idx="6">
                  <c:v>0</c:v>
                </c:pt>
                <c:pt idx="7">
                  <c:v>0</c:v>
                </c:pt>
                <c:pt idx="8">
                  <c:v>0</c:v>
                </c:pt>
                <c:pt idx="9">
                  <c:v>0</c:v>
                </c:pt>
                <c:pt idx="10">
                  <c:v>0</c:v>
                </c:pt>
                <c:pt idx="11">
                  <c:v>0</c:v>
                </c:pt>
              </c:numCache>
            </c:numRef>
          </c:val>
        </c:ser>
        <c:dLbls>
          <c:showLegendKey val="0"/>
          <c:showVal val="0"/>
          <c:showCatName val="0"/>
          <c:showSerName val="0"/>
          <c:showPercent val="0"/>
          <c:showBubbleSize val="0"/>
        </c:dLbls>
        <c:gapWidth val="219"/>
        <c:overlap val="-27"/>
        <c:axId val="173537296"/>
        <c:axId val="173537688"/>
      </c:barChart>
      <c:lineChart>
        <c:grouping val="standard"/>
        <c:varyColors val="0"/>
        <c:ser>
          <c:idx val="1"/>
          <c:order val="1"/>
          <c:tx>
            <c:strRef>
              <c:f>'Slutenvård 2015'!$C$2:$C$3</c:f>
              <c:strCache>
                <c:ptCount val="2"/>
                <c:pt idx="0">
                  <c:v>Område Medicin
och Akut</c:v>
                </c:pt>
                <c:pt idx="1">
                  <c:v>Budget</c:v>
                </c:pt>
              </c:strCache>
            </c:strRef>
          </c:tx>
          <c:spPr>
            <a:ln w="28575" cap="rnd">
              <a:solidFill>
                <a:schemeClr val="accent2"/>
              </a:solidFill>
              <a:round/>
            </a:ln>
            <a:effectLst/>
          </c:spPr>
          <c:marker>
            <c:symbol val="none"/>
          </c:marker>
          <c:cat>
            <c:strRef>
              <c:f>'Slutenvård 2015'!$A$4:$A$15</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'Slutenvård 2015'!$C$4:$C$15</c:f>
              <c:numCache>
                <c:formatCode>0</c:formatCode>
                <c:ptCount val="12"/>
                <c:pt idx="0">
                  <c:v>1640.0400000000002</c:v>
                </c:pt>
                <c:pt idx="1">
                  <c:v>1577.0600000000002</c:v>
                </c:pt>
                <c:pt idx="2">
                  <c:v>1738.54</c:v>
                </c:pt>
                <c:pt idx="3">
                  <c:v>1622.2850000000003</c:v>
                </c:pt>
                <c:pt idx="4">
                  <c:v>1721.89</c:v>
                </c:pt>
                <c:pt idx="5">
                  <c:v>1464.0450000000001</c:v>
                </c:pt>
                <c:pt idx="6">
                  <c:v>1467.3</c:v>
                </c:pt>
                <c:pt idx="7">
                  <c:v>1523.875</c:v>
                </c:pt>
                <c:pt idx="8">
                  <c:v>1667.18</c:v>
                </c:pt>
                <c:pt idx="9">
                  <c:v>1696.19</c:v>
                </c:pt>
                <c:pt idx="10">
                  <c:v>1652.32</c:v>
                </c:pt>
                <c:pt idx="11">
                  <c:v>1629.2749999999999</c:v>
                </c:pt>
              </c:numCache>
            </c:numRef>
          </c:val>
          <c:smooth val="0"/>
        </c:ser>
        <c:dLbls>
          <c:showLegendKey val="0"/>
          <c:showVal val="0"/>
          <c:showCatName val="0"/>
          <c:showSerName val="0"/>
          <c:showPercent val="0"/>
          <c:showBubbleSize val="0"/>
        </c:dLbls>
        <c:marker val="1"/>
        <c:smooth val="0"/>
        <c:axId val="173537296"/>
        <c:axId val="173537688"/>
      </c:lineChart>
      <c:catAx>
        <c:axId val="17353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3537688"/>
        <c:crosses val="autoZero"/>
        <c:auto val="1"/>
        <c:lblAlgn val="ctr"/>
        <c:lblOffset val="100"/>
        <c:noMultiLvlLbl val="0"/>
      </c:catAx>
      <c:valAx>
        <c:axId val="173537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35372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'Öppenvård 2015'!$B$2:$B$3</c:f>
              <c:strCache>
                <c:ptCount val="2"/>
                <c:pt idx="0">
                  <c:v>Område Medicin och akut</c:v>
                </c:pt>
                <c:pt idx="1">
                  <c:v>Utfall Läkarbesök</c:v>
                </c:pt>
              </c:strCache>
            </c:strRef>
          </c:tx>
          <c:spPr>
            <a:solidFill>
              <a:schemeClr val="accent1"/>
            </a:solidFill>
            <a:ln>
              <a:noFill/>
            </a:ln>
            <a:effectLst/>
          </c:spPr>
          <c:invertIfNegative val="0"/>
          <c:cat>
            <c:strRef>
              <c:f>'Öppenvård 2015'!$A$4:$A$15</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'Öppenvård 2015'!$B$4:$B$15</c:f>
              <c:numCache>
                <c:formatCode>0</c:formatCode>
                <c:ptCount val="12"/>
                <c:pt idx="0">
                  <c:v>4387</c:v>
                </c:pt>
                <c:pt idx="1">
                  <c:v>0</c:v>
                </c:pt>
                <c:pt idx="2">
                  <c:v>0</c:v>
                </c:pt>
                <c:pt idx="3">
                  <c:v>0</c:v>
                </c:pt>
                <c:pt idx="4">
                  <c:v>0</c:v>
                </c:pt>
                <c:pt idx="5">
                  <c:v>0</c:v>
                </c:pt>
                <c:pt idx="6">
                  <c:v>0</c:v>
                </c:pt>
                <c:pt idx="7">
                  <c:v>0</c:v>
                </c:pt>
                <c:pt idx="8">
                  <c:v>0</c:v>
                </c:pt>
                <c:pt idx="9">
                  <c:v>0</c:v>
                </c:pt>
                <c:pt idx="10">
                  <c:v>0</c:v>
                </c:pt>
                <c:pt idx="11">
                  <c:v>0</c:v>
                </c:pt>
              </c:numCache>
            </c:numRef>
          </c:val>
        </c:ser>
        <c:dLbls>
          <c:showLegendKey val="0"/>
          <c:showVal val="0"/>
          <c:showCatName val="0"/>
          <c:showSerName val="0"/>
          <c:showPercent val="0"/>
          <c:showBubbleSize val="0"/>
        </c:dLbls>
        <c:gapWidth val="219"/>
        <c:overlap val="-27"/>
        <c:axId val="173538472"/>
        <c:axId val="173538864"/>
      </c:barChart>
      <c:lineChart>
        <c:grouping val="standard"/>
        <c:varyColors val="0"/>
        <c:ser>
          <c:idx val="1"/>
          <c:order val="1"/>
          <c:tx>
            <c:strRef>
              <c:f>'Öppenvård 2015'!$C$2:$C$3</c:f>
              <c:strCache>
                <c:ptCount val="2"/>
                <c:pt idx="0">
                  <c:v>Område Medicin och akut</c:v>
                </c:pt>
                <c:pt idx="1">
                  <c:v>Budget
Läkarbesök</c:v>
                </c:pt>
              </c:strCache>
            </c:strRef>
          </c:tx>
          <c:spPr>
            <a:ln w="28575" cap="rnd">
              <a:solidFill>
                <a:schemeClr val="accent2"/>
              </a:solidFill>
              <a:round/>
            </a:ln>
            <a:effectLst/>
          </c:spPr>
          <c:marker>
            <c:symbol val="none"/>
          </c:marker>
          <c:cat>
            <c:strRef>
              <c:f>'Öppenvård 2015'!$A$4:$A$15</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'Öppenvård 2015'!$C$4:$C$15</c:f>
              <c:numCache>
                <c:formatCode>0</c:formatCode>
                <c:ptCount val="12"/>
                <c:pt idx="0">
                  <c:v>4752.5469999999996</c:v>
                </c:pt>
                <c:pt idx="1">
                  <c:v>4730.4669999999996</c:v>
                </c:pt>
                <c:pt idx="2">
                  <c:v>5023.835</c:v>
                </c:pt>
                <c:pt idx="3">
                  <c:v>4131.3270000000002</c:v>
                </c:pt>
                <c:pt idx="4">
                  <c:v>4379.0280000000002</c:v>
                </c:pt>
                <c:pt idx="5">
                  <c:v>3245.4509999999991</c:v>
                </c:pt>
                <c:pt idx="6">
                  <c:v>2824.6320000000001</c:v>
                </c:pt>
                <c:pt idx="7">
                  <c:v>3085.7950000000001</c:v>
                </c:pt>
                <c:pt idx="8">
                  <c:v>5235.5129999999999</c:v>
                </c:pt>
                <c:pt idx="9">
                  <c:v>5461.1040000000003</c:v>
                </c:pt>
                <c:pt idx="10">
                  <c:v>4780.9069999999992</c:v>
                </c:pt>
                <c:pt idx="11">
                  <c:v>4083.357</c:v>
                </c:pt>
              </c:numCache>
            </c:numRef>
          </c:val>
          <c:smooth val="0"/>
        </c:ser>
        <c:dLbls>
          <c:showLegendKey val="0"/>
          <c:showVal val="0"/>
          <c:showCatName val="0"/>
          <c:showSerName val="0"/>
          <c:showPercent val="0"/>
          <c:showBubbleSize val="0"/>
        </c:dLbls>
        <c:marker val="1"/>
        <c:smooth val="0"/>
        <c:axId val="173538472"/>
        <c:axId val="173538864"/>
      </c:lineChart>
      <c:catAx>
        <c:axId val="173538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3538864"/>
        <c:crosses val="autoZero"/>
        <c:auto val="1"/>
        <c:lblAlgn val="ctr"/>
        <c:lblOffset val="100"/>
        <c:noMultiLvlLbl val="0"/>
      </c:catAx>
      <c:valAx>
        <c:axId val="1735388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3538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'Öppenvård 2015'!$B$20:$B$21</c:f>
              <c:strCache>
                <c:ptCount val="2"/>
                <c:pt idx="0">
                  <c:v>Område Medicin och akut</c:v>
                </c:pt>
                <c:pt idx="1">
                  <c:v>Utfall Sjukvårdande
behandling</c:v>
                </c:pt>
              </c:strCache>
            </c:strRef>
          </c:tx>
          <c:spPr>
            <a:solidFill>
              <a:schemeClr val="accent1"/>
            </a:solidFill>
            <a:ln>
              <a:noFill/>
            </a:ln>
            <a:effectLst/>
          </c:spPr>
          <c:invertIfNegative val="0"/>
          <c:cat>
            <c:strRef>
              <c:f>'Öppenvård 2015'!$A$22:$A$33</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'Öppenvård 2015'!$B$22:$B$33</c:f>
              <c:numCache>
                <c:formatCode>0</c:formatCode>
                <c:ptCount val="12"/>
                <c:pt idx="0">
                  <c:v>5033</c:v>
                </c:pt>
                <c:pt idx="1">
                  <c:v>0</c:v>
                </c:pt>
                <c:pt idx="2">
                  <c:v>0</c:v>
                </c:pt>
                <c:pt idx="3">
                  <c:v>0</c:v>
                </c:pt>
                <c:pt idx="4">
                  <c:v>0</c:v>
                </c:pt>
                <c:pt idx="5">
                  <c:v>0</c:v>
                </c:pt>
                <c:pt idx="6">
                  <c:v>0</c:v>
                </c:pt>
                <c:pt idx="7">
                  <c:v>0</c:v>
                </c:pt>
                <c:pt idx="8">
                  <c:v>0</c:v>
                </c:pt>
                <c:pt idx="9">
                  <c:v>0</c:v>
                </c:pt>
                <c:pt idx="10">
                  <c:v>0</c:v>
                </c:pt>
                <c:pt idx="11">
                  <c:v>0</c:v>
                </c:pt>
              </c:numCache>
            </c:numRef>
          </c:val>
        </c:ser>
        <c:dLbls>
          <c:showLegendKey val="0"/>
          <c:showVal val="0"/>
          <c:showCatName val="0"/>
          <c:showSerName val="0"/>
          <c:showPercent val="0"/>
          <c:showBubbleSize val="0"/>
        </c:dLbls>
        <c:gapWidth val="219"/>
        <c:overlap val="-27"/>
        <c:axId val="165906000"/>
        <c:axId val="165906392"/>
      </c:barChart>
      <c:lineChart>
        <c:grouping val="standard"/>
        <c:varyColors val="0"/>
        <c:ser>
          <c:idx val="1"/>
          <c:order val="1"/>
          <c:tx>
            <c:strRef>
              <c:f>'Öppenvård 2015'!$C$20:$C$21</c:f>
              <c:strCache>
                <c:ptCount val="2"/>
                <c:pt idx="0">
                  <c:v>Område Medicin och akut</c:v>
                </c:pt>
                <c:pt idx="1">
                  <c:v>Budget
Sjukvårdande
behandling</c:v>
                </c:pt>
              </c:strCache>
            </c:strRef>
          </c:tx>
          <c:spPr>
            <a:ln w="28575" cap="rnd">
              <a:solidFill>
                <a:schemeClr val="accent2"/>
              </a:solidFill>
              <a:round/>
            </a:ln>
            <a:effectLst/>
          </c:spPr>
          <c:marker>
            <c:symbol val="none"/>
          </c:marker>
          <c:cat>
            <c:strRef>
              <c:f>'Öppenvård 2015'!$A$22:$A$33</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'Öppenvård 2015'!$C$22:$C$33</c:f>
              <c:numCache>
                <c:formatCode>0</c:formatCode>
                <c:ptCount val="12"/>
                <c:pt idx="0">
                  <c:v>5079.3</c:v>
                </c:pt>
                <c:pt idx="1">
                  <c:v>5123.55</c:v>
                </c:pt>
                <c:pt idx="2">
                  <c:v>5290.6350000000002</c:v>
                </c:pt>
                <c:pt idx="3">
                  <c:v>4902.2850000000008</c:v>
                </c:pt>
                <c:pt idx="4">
                  <c:v>5193.4549999999999</c:v>
                </c:pt>
                <c:pt idx="5">
                  <c:v>3791.6850000000004</c:v>
                </c:pt>
                <c:pt idx="6">
                  <c:v>3301.4250000000006</c:v>
                </c:pt>
                <c:pt idx="7">
                  <c:v>3854.8650000000002</c:v>
                </c:pt>
                <c:pt idx="8">
                  <c:v>5262.5649999999996</c:v>
                </c:pt>
                <c:pt idx="9">
                  <c:v>5467.6449999999995</c:v>
                </c:pt>
                <c:pt idx="10">
                  <c:v>5344.06</c:v>
                </c:pt>
                <c:pt idx="11">
                  <c:v>4488.6200000000008</c:v>
                </c:pt>
              </c:numCache>
            </c:numRef>
          </c:val>
          <c:smooth val="0"/>
        </c:ser>
        <c:dLbls>
          <c:showLegendKey val="0"/>
          <c:showVal val="0"/>
          <c:showCatName val="0"/>
          <c:showSerName val="0"/>
          <c:showPercent val="0"/>
          <c:showBubbleSize val="0"/>
        </c:dLbls>
        <c:marker val="1"/>
        <c:smooth val="0"/>
        <c:axId val="165906000"/>
        <c:axId val="165906392"/>
      </c:lineChart>
      <c:catAx>
        <c:axId val="16590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906392"/>
        <c:crosses val="autoZero"/>
        <c:auto val="1"/>
        <c:lblAlgn val="ctr"/>
        <c:lblOffset val="100"/>
        <c:noMultiLvlLbl val="0"/>
      </c:catAx>
      <c:valAx>
        <c:axId val="1659063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9060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a:t>Område Medicin och akut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lineChart>
        <c:grouping val="standard"/>
        <c:varyColors val="0"/>
        <c:ser>
          <c:idx val="0"/>
          <c:order val="0"/>
          <c:tx>
            <c:strRef>
              <c:f>Sida1_1!$A$42</c:f>
              <c:strCache>
                <c:ptCount val="1"/>
                <c:pt idx="0">
                  <c:v>Område Medicin och akut</c:v>
                </c:pt>
              </c:strCache>
            </c:strRef>
          </c:tx>
          <c:spPr>
            <a:ln w="28575" cap="rnd">
              <a:solidFill>
                <a:schemeClr val="accent1"/>
              </a:solidFill>
              <a:round/>
            </a:ln>
            <a:effectLst/>
          </c:spPr>
          <c:marker>
            <c:symbol val="none"/>
          </c:marker>
          <c:cat>
            <c:strRef>
              <c:f>Sida1_1!$AK$1:$CC$2</c:f>
              <c:strCache>
                <c:ptCount val="12"/>
                <c:pt idx="0">
                  <c:v>Februari</c:v>
                </c:pt>
                <c:pt idx="1">
                  <c:v>Mars</c:v>
                </c:pt>
                <c:pt idx="2">
                  <c:v>April</c:v>
                </c:pt>
                <c:pt idx="3">
                  <c:v>Maj</c:v>
                </c:pt>
                <c:pt idx="4">
                  <c:v>Juni</c:v>
                </c:pt>
                <c:pt idx="5">
                  <c:v>Juli</c:v>
                </c:pt>
                <c:pt idx="6">
                  <c:v>Augusti</c:v>
                </c:pt>
                <c:pt idx="7">
                  <c:v>September</c:v>
                </c:pt>
                <c:pt idx="8">
                  <c:v>Oktober</c:v>
                </c:pt>
                <c:pt idx="9">
                  <c:v>November</c:v>
                </c:pt>
                <c:pt idx="10">
                  <c:v>December</c:v>
                </c:pt>
                <c:pt idx="11">
                  <c:v>Januari</c:v>
                </c:pt>
              </c:strCache>
            </c:strRef>
          </c:cat>
          <c:val>
            <c:numRef>
              <c:f>Sida1_1!$AK$42:$CC$42</c:f>
              <c:numCache>
                <c:formatCode>#,##0.0%</c:formatCode>
                <c:ptCount val="12"/>
                <c:pt idx="0">
                  <c:v>0.66982922201138517</c:v>
                </c:pt>
                <c:pt idx="1">
                  <c:v>0.66590779738190098</c:v>
                </c:pt>
                <c:pt idx="2">
                  <c:v>0.66948674562887756</c:v>
                </c:pt>
                <c:pt idx="3">
                  <c:v>0.63700234192037475</c:v>
                </c:pt>
                <c:pt idx="4">
                  <c:v>0.62713936430317851</c:v>
                </c:pt>
                <c:pt idx="5">
                  <c:v>0.71173762945914842</c:v>
                </c:pt>
                <c:pt idx="6">
                  <c:v>0.66815286624203818</c:v>
                </c:pt>
                <c:pt idx="7">
                  <c:v>0.65253731343283583</c:v>
                </c:pt>
                <c:pt idx="8">
                  <c:v>0.64182553437319467</c:v>
                </c:pt>
                <c:pt idx="9">
                  <c:v>0.66490066225165567</c:v>
                </c:pt>
                <c:pt idx="10">
                  <c:v>0.64501160092807419</c:v>
                </c:pt>
                <c:pt idx="11">
                  <c:v>0.6344956413449564</c:v>
                </c:pt>
              </c:numCache>
            </c:numRef>
          </c:val>
          <c:smooth val="0"/>
        </c:ser>
        <c:dLbls>
          <c:showLegendKey val="0"/>
          <c:showVal val="0"/>
          <c:showCatName val="0"/>
          <c:showSerName val="0"/>
          <c:showPercent val="0"/>
          <c:showBubbleSize val="0"/>
        </c:dLbls>
        <c:smooth val="0"/>
        <c:axId val="164703920"/>
        <c:axId val="164704312"/>
      </c:lineChart>
      <c:catAx>
        <c:axId val="164703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4704312"/>
        <c:crosses val="autoZero"/>
        <c:auto val="1"/>
        <c:lblAlgn val="ctr"/>
        <c:lblOffset val="100"/>
        <c:noMultiLvlLbl val="0"/>
      </c:catAx>
      <c:valAx>
        <c:axId val="16470431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4703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200" b="0" i="0" baseline="0">
                <a:effectLst/>
              </a:rPr>
              <a:t>Andel intransporterade till akutmottagningarna</a:t>
            </a:r>
            <a:endParaRPr lang="sv-SE" sz="1050">
              <a:effectLst/>
            </a:endParaRPr>
          </a:p>
        </c:rich>
      </c:tx>
      <c:layout>
        <c:manualLayout>
          <c:xMode val="edge"/>
          <c:yMode val="edge"/>
          <c:x val="0.27782955364017986"/>
          <c:y val="2.77777237006446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tx>
            <c:strRef>
              <c:f>Diagram!$B$1</c:f>
              <c:strCache>
                <c:ptCount val="1"/>
                <c:pt idx="0">
                  <c:v>2013</c:v>
                </c:pt>
              </c:strCache>
            </c:strRef>
          </c:tx>
          <c:spPr>
            <a:solidFill>
              <a:schemeClr val="accent1"/>
            </a:solidFill>
            <a:ln>
              <a:noFill/>
            </a:ln>
            <a:effectLst/>
          </c:spPr>
          <c:invertIfNegative val="0"/>
          <c:cat>
            <c:strRef>
              <c:f>Diagram!$A$2:$A$13</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Diagram!$B$2:$B$13</c:f>
              <c:numCache>
                <c:formatCode>0.0%</c:formatCode>
                <c:ptCount val="12"/>
                <c:pt idx="0">
                  <c:v>0.45962199312714774</c:v>
                </c:pt>
                <c:pt idx="1">
                  <c:v>0.4721491752330863</c:v>
                </c:pt>
                <c:pt idx="2">
                  <c:v>0.46630727762803237</c:v>
                </c:pt>
                <c:pt idx="3">
                  <c:v>0.45988384598838461</c:v>
                </c:pt>
                <c:pt idx="4">
                  <c:v>0.44298709540935055</c:v>
                </c:pt>
                <c:pt idx="5">
                  <c:v>0.4488462323871758</c:v>
                </c:pt>
                <c:pt idx="6">
                  <c:v>0.42566943674976915</c:v>
                </c:pt>
                <c:pt idx="7">
                  <c:v>0.4477004477004477</c:v>
                </c:pt>
                <c:pt idx="8">
                  <c:v>0.42641020099416471</c:v>
                </c:pt>
                <c:pt idx="9">
                  <c:v>0.43752647183396864</c:v>
                </c:pt>
                <c:pt idx="10">
                  <c:v>0.42491394148020656</c:v>
                </c:pt>
                <c:pt idx="11">
                  <c:v>0.42679127725856697</c:v>
                </c:pt>
              </c:numCache>
            </c:numRef>
          </c:val>
        </c:ser>
        <c:ser>
          <c:idx val="1"/>
          <c:order val="1"/>
          <c:tx>
            <c:strRef>
              <c:f>Diagram!$C$1</c:f>
              <c:strCache>
                <c:ptCount val="1"/>
                <c:pt idx="0">
                  <c:v>2014</c:v>
                </c:pt>
              </c:strCache>
            </c:strRef>
          </c:tx>
          <c:spPr>
            <a:solidFill>
              <a:schemeClr val="accent2"/>
            </a:solidFill>
            <a:ln>
              <a:noFill/>
            </a:ln>
            <a:effectLst/>
          </c:spPr>
          <c:invertIfNegative val="0"/>
          <c:cat>
            <c:strRef>
              <c:f>Diagram!$A$2:$A$13</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Diagram!$C$2:$C$13</c:f>
              <c:numCache>
                <c:formatCode>0.0%</c:formatCode>
                <c:ptCount val="12"/>
                <c:pt idx="0">
                  <c:v>0.42660944206008583</c:v>
                </c:pt>
                <c:pt idx="1">
                  <c:v>0.4306049822064057</c:v>
                </c:pt>
                <c:pt idx="2">
                  <c:v>0.41305245766212306</c:v>
                </c:pt>
                <c:pt idx="3">
                  <c:v>0.42108559498956161</c:v>
                </c:pt>
                <c:pt idx="4">
                  <c:v>0.42456580874659972</c:v>
                </c:pt>
                <c:pt idx="5">
                  <c:v>0.43085912140229388</c:v>
                </c:pt>
                <c:pt idx="6">
                  <c:v>0.45528764002278338</c:v>
                </c:pt>
                <c:pt idx="7">
                  <c:v>0.41552415102299095</c:v>
                </c:pt>
                <c:pt idx="8">
                  <c:v>0.43442084519378149</c:v>
                </c:pt>
                <c:pt idx="9">
                  <c:v>0.40741520960606697</c:v>
                </c:pt>
                <c:pt idx="10">
                  <c:v>0.41048785729636794</c:v>
                </c:pt>
                <c:pt idx="11">
                  <c:v>0.41355862353183598</c:v>
                </c:pt>
              </c:numCache>
            </c:numRef>
          </c:val>
        </c:ser>
        <c:ser>
          <c:idx val="2"/>
          <c:order val="2"/>
          <c:tx>
            <c:strRef>
              <c:f>Diagram!$D$1</c:f>
              <c:strCache>
                <c:ptCount val="1"/>
                <c:pt idx="0">
                  <c:v>2015</c:v>
                </c:pt>
              </c:strCache>
            </c:strRef>
          </c:tx>
          <c:spPr>
            <a:solidFill>
              <a:schemeClr val="accent3"/>
            </a:solidFill>
            <a:ln>
              <a:noFill/>
            </a:ln>
            <a:effectLst/>
          </c:spPr>
          <c:invertIfNegative val="0"/>
          <c:cat>
            <c:strRef>
              <c:f>Diagram!$A$2:$A$13</c:f>
              <c:strCache>
                <c:ptCount val="12"/>
                <c:pt idx="0">
                  <c:v>Januari</c:v>
                </c:pt>
                <c:pt idx="1">
                  <c:v>Februari</c:v>
                </c:pt>
                <c:pt idx="2">
                  <c:v>Mars</c:v>
                </c:pt>
                <c:pt idx="3">
                  <c:v>April</c:v>
                </c:pt>
                <c:pt idx="4">
                  <c:v>Maj</c:v>
                </c:pt>
                <c:pt idx="5">
                  <c:v>Juni</c:v>
                </c:pt>
                <c:pt idx="6">
                  <c:v>Juli</c:v>
                </c:pt>
                <c:pt idx="7">
                  <c:v>Augusti</c:v>
                </c:pt>
                <c:pt idx="8">
                  <c:v>September</c:v>
                </c:pt>
                <c:pt idx="9">
                  <c:v>Oktober</c:v>
                </c:pt>
                <c:pt idx="10">
                  <c:v>November</c:v>
                </c:pt>
                <c:pt idx="11">
                  <c:v>December</c:v>
                </c:pt>
              </c:strCache>
            </c:strRef>
          </c:cat>
          <c:val>
            <c:numRef>
              <c:f>Diagram!$D$2:$D$13</c:f>
              <c:numCache>
                <c:formatCode>General</c:formatCode>
                <c:ptCount val="12"/>
                <c:pt idx="0" formatCode="0.0%">
                  <c:v>0.39216867469879518</c:v>
                </c:pt>
              </c:numCache>
            </c:numRef>
          </c:val>
        </c:ser>
        <c:dLbls>
          <c:showLegendKey val="0"/>
          <c:showVal val="0"/>
          <c:showCatName val="0"/>
          <c:showSerName val="0"/>
          <c:showPercent val="0"/>
          <c:showBubbleSize val="0"/>
        </c:dLbls>
        <c:gapWidth val="219"/>
        <c:overlap val="-27"/>
        <c:axId val="165907176"/>
        <c:axId val="165907568"/>
      </c:barChart>
      <c:catAx>
        <c:axId val="165907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907568"/>
        <c:crosses val="autoZero"/>
        <c:auto val="1"/>
        <c:lblAlgn val="ctr"/>
        <c:lblOffset val="100"/>
        <c:noMultiLvlLbl val="0"/>
      </c:catAx>
      <c:valAx>
        <c:axId val="165907568"/>
        <c:scaling>
          <c:orientation val="minMax"/>
          <c:max val="0.75000000000000011"/>
          <c:min val="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907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[UK_patienter.xlsx]NU 2015!Pivottabell1</c:name>
    <c:fmtId val="1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sv-SE"/>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sv-SE"/>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sv-SE"/>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'NU 2015'!$B$4</c:f>
              <c:strCache>
                <c:ptCount val="1"/>
                <c:pt idx="0">
                  <c:v>Medel av Antal utskr.klara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'NU 2015'!$A$5:$A$57</c:f>
              <c:strCach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strCache>
            </c:strRef>
          </c:cat>
          <c:val>
            <c:numRef>
              <c:f>'NU 2015'!$B$5:$B$57</c:f>
              <c:numCache>
                <c:formatCode>0</c:formatCode>
                <c:ptCount val="52"/>
                <c:pt idx="0">
                  <c:v>87.5</c:v>
                </c:pt>
                <c:pt idx="1">
                  <c:v>92.285714285714292</c:v>
                </c:pt>
                <c:pt idx="2">
                  <c:v>92.571428571428569</c:v>
                </c:pt>
                <c:pt idx="3">
                  <c:v>100.57142857142857</c:v>
                </c:pt>
                <c:pt idx="4">
                  <c:v>110.14285714285714</c:v>
                </c:pt>
              </c:numCache>
            </c:numRef>
          </c:val>
        </c:ser>
        <c:dLbls>
          <c:showLegendKey val="0"/>
          <c:showVal val="0"/>
          <c:showCatName val="0"/>
          <c:showSerName val="0"/>
          <c:showPercent val="0"/>
          <c:showBubbleSize val="0"/>
        </c:dLbls>
        <c:gapWidth val="219"/>
        <c:overlap val="-27"/>
        <c:axId val="165908744"/>
        <c:axId val="165909136"/>
      </c:barChart>
      <c:lineChart>
        <c:grouping val="standard"/>
        <c:varyColors val="0"/>
        <c:ser>
          <c:idx val="1"/>
          <c:order val="1"/>
          <c:tx>
            <c:strRef>
              <c:f>'NU 2015'!$C$4</c:f>
              <c:strCache>
                <c:ptCount val="1"/>
                <c:pt idx="0">
                  <c:v>Medel av Antal utskr.klara m betalansvar</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sv-S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'NU 2015'!$A$5:$A$57</c:f>
              <c:strCach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strCache>
            </c:strRef>
          </c:cat>
          <c:val>
            <c:numRef>
              <c:f>'NU 2015'!$C$5:$C$57</c:f>
              <c:numCache>
                <c:formatCode>0</c:formatCode>
                <c:ptCount val="52"/>
                <c:pt idx="0">
                  <c:v>5.75</c:v>
                </c:pt>
                <c:pt idx="1">
                  <c:v>4.4285714285714288</c:v>
                </c:pt>
                <c:pt idx="2">
                  <c:v>13.571428571428571</c:v>
                </c:pt>
                <c:pt idx="3">
                  <c:v>16.285714285714285</c:v>
                </c:pt>
                <c:pt idx="4">
                  <c:v>17.285714285714285</c:v>
                </c:pt>
              </c:numCache>
            </c:numRef>
          </c:val>
          <c:smooth val="0"/>
        </c:ser>
        <c:dLbls>
          <c:showLegendKey val="0"/>
          <c:showVal val="0"/>
          <c:showCatName val="0"/>
          <c:showSerName val="0"/>
          <c:showPercent val="0"/>
          <c:showBubbleSize val="0"/>
        </c:dLbls>
        <c:marker val="1"/>
        <c:smooth val="0"/>
        <c:axId val="165908744"/>
        <c:axId val="165909136"/>
      </c:lineChart>
      <c:catAx>
        <c:axId val="165908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909136"/>
        <c:crosses val="autoZero"/>
        <c:auto val="1"/>
        <c:lblAlgn val="ctr"/>
        <c:lblOffset val="100"/>
        <c:noMultiLvlLbl val="0"/>
      </c:catAx>
      <c:valAx>
        <c:axId val="165909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908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Beläggningsgrad i snitt per månad på område medicin och akut 2014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tx>
            <c:strRef>
              <c:f>Beläggningsgrad!$A$3</c:f>
              <c:strCache>
                <c:ptCount val="1"/>
                <c:pt idx="0">
                  <c:v>Beläggningsgrad</c:v>
                </c:pt>
              </c:strCache>
            </c:strRef>
          </c:tx>
          <c:spPr>
            <a:solidFill>
              <a:schemeClr val="accent3">
                <a:lumMod val="75000"/>
              </a:schemeClr>
            </a:solidFill>
            <a:ln>
              <a:solidFill>
                <a:schemeClr val="accent3">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Beläggningsgrad!$B$2:$AJ$2</c:f>
              <c:numCache>
                <c:formatCode>mmm\-yy</c:formatCode>
                <c:ptCount val="35"/>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numCache>
            </c:numRef>
          </c:cat>
          <c:val>
            <c:numRef>
              <c:f>Beläggningsgrad!$B$3:$AJ$3</c:f>
              <c:numCache>
                <c:formatCode>0%</c:formatCode>
                <c:ptCount val="35"/>
                <c:pt idx="0">
                  <c:v>1.0620000000000001</c:v>
                </c:pt>
                <c:pt idx="1">
                  <c:v>1.028</c:v>
                </c:pt>
                <c:pt idx="2">
                  <c:v>1.0549999999999999</c:v>
                </c:pt>
                <c:pt idx="3">
                  <c:v>1.044</c:v>
                </c:pt>
                <c:pt idx="4">
                  <c:v>0.97799999999999998</c:v>
                </c:pt>
                <c:pt idx="5">
                  <c:v>0.97799999999999998</c:v>
                </c:pt>
                <c:pt idx="6">
                  <c:v>1.02</c:v>
                </c:pt>
                <c:pt idx="7">
                  <c:v>1.0189999999999999</c:v>
                </c:pt>
                <c:pt idx="8">
                  <c:v>1.0049999999999999</c:v>
                </c:pt>
                <c:pt idx="9">
                  <c:v>1.0089999999999999</c:v>
                </c:pt>
                <c:pt idx="10">
                  <c:v>1.0129999999999999</c:v>
                </c:pt>
                <c:pt idx="11">
                  <c:v>0.97799999999999998</c:v>
                </c:pt>
                <c:pt idx="12">
                  <c:v>1.054</c:v>
                </c:pt>
                <c:pt idx="13">
                  <c:v>1.048</c:v>
                </c:pt>
                <c:pt idx="14">
                  <c:v>1.028</c:v>
                </c:pt>
                <c:pt idx="15">
                  <c:v>1.028</c:v>
                </c:pt>
                <c:pt idx="16">
                  <c:v>0.997</c:v>
                </c:pt>
                <c:pt idx="17">
                  <c:v>0.95699999999999996</c:v>
                </c:pt>
                <c:pt idx="18">
                  <c:v>1.0760000000000001</c:v>
                </c:pt>
                <c:pt idx="19">
                  <c:v>1.0069999999999999</c:v>
                </c:pt>
                <c:pt idx="20">
                  <c:v>0.98499999999999999</c:v>
                </c:pt>
                <c:pt idx="21">
                  <c:v>0.99</c:v>
                </c:pt>
                <c:pt idx="22">
                  <c:v>1</c:v>
                </c:pt>
                <c:pt idx="23">
                  <c:v>1.05</c:v>
                </c:pt>
                <c:pt idx="24">
                  <c:v>1.05</c:v>
                </c:pt>
              </c:numCache>
            </c:numRef>
          </c:val>
        </c:ser>
        <c:dLbls>
          <c:showLegendKey val="0"/>
          <c:showVal val="0"/>
          <c:showCatName val="0"/>
          <c:showSerName val="0"/>
          <c:showPercent val="0"/>
          <c:showBubbleSize val="0"/>
        </c:dLbls>
        <c:gapWidth val="219"/>
        <c:overlap val="-27"/>
        <c:axId val="174060032"/>
        <c:axId val="174060424"/>
      </c:barChart>
      <c:lineChart>
        <c:grouping val="standard"/>
        <c:varyColors val="0"/>
        <c:ser>
          <c:idx val="1"/>
          <c:order val="1"/>
          <c:tx>
            <c:strRef>
              <c:f>Beläggningsgrad!$A$4</c:f>
              <c:strCache>
                <c:ptCount val="1"/>
                <c:pt idx="0">
                  <c:v>Måltal</c:v>
                </c:pt>
              </c:strCache>
            </c:strRef>
          </c:tx>
          <c:spPr>
            <a:ln w="28575" cap="rnd">
              <a:solidFill>
                <a:schemeClr val="accent2"/>
              </a:solidFill>
              <a:round/>
            </a:ln>
            <a:effectLst/>
          </c:spPr>
          <c:marker>
            <c:symbol val="none"/>
          </c:marker>
          <c:cat>
            <c:numRef>
              <c:f>Beläggningsgrad!$B$2:$AJ$2</c:f>
              <c:numCache>
                <c:formatCode>mmm\-yy</c:formatCode>
                <c:ptCount val="35"/>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numCache>
            </c:numRef>
          </c:cat>
          <c:val>
            <c:numRef>
              <c:f>Beläggningsgrad!$B$4:$AJ$4</c:f>
              <c:numCache>
                <c:formatCode>0%</c:formatCode>
                <c:ptCount val="35"/>
                <c:pt idx="0">
                  <c:v>0.9</c:v>
                </c:pt>
                <c:pt idx="1">
                  <c:v>0.9</c:v>
                </c:pt>
                <c:pt idx="2">
                  <c:v>0.9</c:v>
                </c:pt>
                <c:pt idx="3">
                  <c:v>0.9</c:v>
                </c:pt>
                <c:pt idx="4">
                  <c:v>0.9</c:v>
                </c:pt>
                <c:pt idx="5">
                  <c:v>0.9</c:v>
                </c:pt>
                <c:pt idx="6">
                  <c:v>0.9</c:v>
                </c:pt>
                <c:pt idx="7">
                  <c:v>0.9</c:v>
                </c:pt>
                <c:pt idx="8">
                  <c:v>0.9</c:v>
                </c:pt>
                <c:pt idx="9">
                  <c:v>0.9</c:v>
                </c:pt>
                <c:pt idx="10">
                  <c:v>0.9</c:v>
                </c:pt>
                <c:pt idx="11">
                  <c:v>0.9</c:v>
                </c:pt>
                <c:pt idx="12">
                  <c:v>0.9</c:v>
                </c:pt>
                <c:pt idx="13">
                  <c:v>0.9</c:v>
                </c:pt>
                <c:pt idx="14">
                  <c:v>0.9</c:v>
                </c:pt>
                <c:pt idx="15">
                  <c:v>0.9</c:v>
                </c:pt>
                <c:pt idx="16">
                  <c:v>0.9</c:v>
                </c:pt>
                <c:pt idx="17">
                  <c:v>0.9</c:v>
                </c:pt>
                <c:pt idx="18">
                  <c:v>0.9</c:v>
                </c:pt>
                <c:pt idx="19">
                  <c:v>0.9</c:v>
                </c:pt>
                <c:pt idx="20">
                  <c:v>0.9</c:v>
                </c:pt>
                <c:pt idx="21">
                  <c:v>0.9</c:v>
                </c:pt>
                <c:pt idx="22">
                  <c:v>0.9</c:v>
                </c:pt>
                <c:pt idx="23">
                  <c:v>0.9</c:v>
                </c:pt>
                <c:pt idx="24">
                  <c:v>0.9</c:v>
                </c:pt>
                <c:pt idx="25">
                  <c:v>0.9</c:v>
                </c:pt>
                <c:pt idx="26">
                  <c:v>0.9</c:v>
                </c:pt>
                <c:pt idx="27">
                  <c:v>0.9</c:v>
                </c:pt>
                <c:pt idx="28">
                  <c:v>0.9</c:v>
                </c:pt>
                <c:pt idx="29">
                  <c:v>0.9</c:v>
                </c:pt>
                <c:pt idx="30">
                  <c:v>0.9</c:v>
                </c:pt>
                <c:pt idx="31">
                  <c:v>0.9</c:v>
                </c:pt>
                <c:pt idx="32">
                  <c:v>0.9</c:v>
                </c:pt>
                <c:pt idx="33">
                  <c:v>0.9</c:v>
                </c:pt>
                <c:pt idx="34">
                  <c:v>0.9</c:v>
                </c:pt>
              </c:numCache>
            </c:numRef>
          </c:val>
          <c:smooth val="0"/>
        </c:ser>
        <c:dLbls>
          <c:showLegendKey val="0"/>
          <c:showVal val="0"/>
          <c:showCatName val="0"/>
          <c:showSerName val="0"/>
          <c:showPercent val="0"/>
          <c:showBubbleSize val="0"/>
        </c:dLbls>
        <c:marker val="1"/>
        <c:smooth val="0"/>
        <c:axId val="174060032"/>
        <c:axId val="174060424"/>
      </c:lineChart>
      <c:dateAx>
        <c:axId val="17406003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4060424"/>
        <c:crosses val="autoZero"/>
        <c:auto val="1"/>
        <c:lblOffset val="100"/>
        <c:baseTimeUnit val="months"/>
      </c:dateAx>
      <c:valAx>
        <c:axId val="17406042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406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[UK_patienter.xlsx]Omrmedakut 2015!Pivottabell2</c:name>
    <c:fmtId val="10"/>
  </c:pivotSource>
  <c:chart>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'Omrmedakut 2015'!$B$4</c:f>
              <c:strCache>
                <c:ptCount val="1"/>
                <c:pt idx="0">
                  <c:v>Medel av Antal utskr.klara</c:v>
                </c:pt>
              </c:strCache>
            </c:strRef>
          </c:tx>
          <c:spPr>
            <a:solidFill>
              <a:schemeClr val="accent1"/>
            </a:solidFill>
            <a:ln>
              <a:noFill/>
            </a:ln>
            <a:effectLst/>
          </c:spPr>
          <c:invertIfNegative val="0"/>
          <c:cat>
            <c:strRef>
              <c:f>'Omrmedakut 2015'!$A$5:$A$57</c:f>
              <c:strCach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strCache>
            </c:strRef>
          </c:cat>
          <c:val>
            <c:numRef>
              <c:f>'Omrmedakut 2015'!$B$5:$B$57</c:f>
              <c:numCache>
                <c:formatCode>0</c:formatCode>
                <c:ptCount val="52"/>
                <c:pt idx="0">
                  <c:v>39.75</c:v>
                </c:pt>
                <c:pt idx="1">
                  <c:v>40.285714285714285</c:v>
                </c:pt>
                <c:pt idx="2">
                  <c:v>42.857142857142854</c:v>
                </c:pt>
                <c:pt idx="3">
                  <c:v>47.285714285714285</c:v>
                </c:pt>
                <c:pt idx="4">
                  <c:v>55.285714285714285</c:v>
                </c:pt>
              </c:numCache>
            </c:numRef>
          </c:val>
        </c:ser>
        <c:dLbls>
          <c:showLegendKey val="0"/>
          <c:showVal val="0"/>
          <c:showCatName val="0"/>
          <c:showSerName val="0"/>
          <c:showPercent val="0"/>
          <c:showBubbleSize val="0"/>
        </c:dLbls>
        <c:gapWidth val="219"/>
        <c:overlap val="-27"/>
        <c:axId val="174061208"/>
        <c:axId val="174061600"/>
      </c:barChart>
      <c:lineChart>
        <c:grouping val="standard"/>
        <c:varyColors val="0"/>
        <c:ser>
          <c:idx val="1"/>
          <c:order val="1"/>
          <c:tx>
            <c:strRef>
              <c:f>'Omrmedakut 2015'!$C$4</c:f>
              <c:strCache>
                <c:ptCount val="1"/>
                <c:pt idx="0">
                  <c:v>Medel av Antal utskr.klara m betalansvar</c:v>
                </c:pt>
              </c:strCache>
            </c:strRef>
          </c:tx>
          <c:spPr>
            <a:ln w="28575" cap="rnd">
              <a:solidFill>
                <a:schemeClr val="accent2"/>
              </a:solidFill>
              <a:round/>
            </a:ln>
            <a:effectLst/>
          </c:spPr>
          <c:marker>
            <c:symbol val="none"/>
          </c:marker>
          <c:cat>
            <c:strRef>
              <c:f>'Omrmedakut 2015'!$A$5:$A$57</c:f>
              <c:strCache>
                <c:ptCount val="5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strCache>
            </c:strRef>
          </c:cat>
          <c:val>
            <c:numRef>
              <c:f>'Omrmedakut 2015'!$C$5:$C$57</c:f>
              <c:numCache>
                <c:formatCode>0</c:formatCode>
                <c:ptCount val="52"/>
                <c:pt idx="0">
                  <c:v>1.5</c:v>
                </c:pt>
                <c:pt idx="1">
                  <c:v>0.8571428571428571</c:v>
                </c:pt>
                <c:pt idx="2">
                  <c:v>3.2857142857142856</c:v>
                </c:pt>
                <c:pt idx="3">
                  <c:v>6.8571428571428568</c:v>
                </c:pt>
                <c:pt idx="4">
                  <c:v>6</c:v>
                </c:pt>
              </c:numCache>
            </c:numRef>
          </c:val>
          <c:smooth val="0"/>
        </c:ser>
        <c:dLbls>
          <c:showLegendKey val="0"/>
          <c:showVal val="0"/>
          <c:showCatName val="0"/>
          <c:showSerName val="0"/>
          <c:showPercent val="0"/>
          <c:showBubbleSize val="0"/>
        </c:dLbls>
        <c:marker val="1"/>
        <c:smooth val="0"/>
        <c:axId val="174061208"/>
        <c:axId val="174061600"/>
      </c:lineChart>
      <c:catAx>
        <c:axId val="174061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4061600"/>
        <c:crosses val="autoZero"/>
        <c:auto val="1"/>
        <c:lblAlgn val="ctr"/>
        <c:lblOffset val="100"/>
        <c:noMultiLvlLbl val="0"/>
      </c:catAx>
      <c:valAx>
        <c:axId val="1740616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4061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sv-SE"/>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sv-SE"/>
              <a:t>Medelvårdtid på område medicin och akut per år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tx>
            <c:strRef>
              <c:f>'Per år'!$D$4</c:f>
              <c:strCache>
                <c:ptCount val="1"/>
                <c:pt idx="0">
                  <c:v>Medelvårdtid</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'Per år'!$E$3:$J$3</c:f>
              <c:numCache>
                <c:formatCode>General</c:formatCode>
                <c:ptCount val="6"/>
                <c:pt idx="0">
                  <c:v>2009</c:v>
                </c:pt>
                <c:pt idx="1">
                  <c:v>2010</c:v>
                </c:pt>
                <c:pt idx="2">
                  <c:v>2011</c:v>
                </c:pt>
                <c:pt idx="3">
                  <c:v>2012</c:v>
                </c:pt>
                <c:pt idx="4">
                  <c:v>2013</c:v>
                </c:pt>
                <c:pt idx="5">
                  <c:v>2014</c:v>
                </c:pt>
              </c:numCache>
            </c:numRef>
          </c:cat>
          <c:val>
            <c:numRef>
              <c:f>'Per år'!$E$4:$J$4</c:f>
              <c:numCache>
                <c:formatCode>General</c:formatCode>
                <c:ptCount val="6"/>
                <c:pt idx="0" formatCode="0.0">
                  <c:v>7.7</c:v>
                </c:pt>
                <c:pt idx="1">
                  <c:v>7.2</c:v>
                </c:pt>
                <c:pt idx="2">
                  <c:v>6.8</c:v>
                </c:pt>
                <c:pt idx="3">
                  <c:v>6.2</c:v>
                </c:pt>
                <c:pt idx="4" formatCode="0.0">
                  <c:v>6</c:v>
                </c:pt>
                <c:pt idx="5">
                  <c:v>5.9</c:v>
                </c:pt>
              </c:numCache>
            </c:numRef>
          </c:val>
        </c:ser>
        <c:dLbls>
          <c:showLegendKey val="0"/>
          <c:showVal val="0"/>
          <c:showCatName val="0"/>
          <c:showSerName val="0"/>
          <c:showPercent val="0"/>
          <c:showBubbleSize val="0"/>
        </c:dLbls>
        <c:gapWidth val="75"/>
        <c:overlap val="-25"/>
        <c:axId val="174062384"/>
        <c:axId val="174062776"/>
      </c:barChart>
      <c:catAx>
        <c:axId val="1740623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4062776"/>
        <c:crosses val="autoZero"/>
        <c:auto val="1"/>
        <c:lblAlgn val="ctr"/>
        <c:lblOffset val="100"/>
        <c:noMultiLvlLbl val="0"/>
      </c:catAx>
      <c:valAx>
        <c:axId val="1740627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4062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800" b="0" i="0" baseline="0">
                <a:effectLst/>
              </a:rPr>
              <a:t>Basala hygienrutiner &amp; Klädregler</a:t>
            </a:r>
            <a:endParaRPr lang="sv-SE">
              <a:effectLst/>
            </a:endParaRPr>
          </a:p>
          <a:p>
            <a:pPr>
              <a:defRPr/>
            </a:pPr>
            <a:r>
              <a:rPr lang="sv-SE" sz="1800" b="0" i="0" baseline="0">
                <a:effectLst/>
              </a:rPr>
              <a:t>Område medicin och akut</a:t>
            </a:r>
            <a:endParaRPr lang="sv-SE">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2"/>
          <c:order val="2"/>
          <c:tx>
            <c:strRef>
              <c:f>Område!$D$1</c:f>
              <c:strCache>
                <c:ptCount val="1"/>
                <c:pt idx="0">
                  <c:v>Andel enheter/avdelningar som registrerat</c:v>
                </c:pt>
              </c:strCache>
            </c:strRef>
          </c:tx>
          <c:spPr>
            <a:solidFill>
              <a:schemeClr val="accent3"/>
            </a:solidFill>
            <a:ln>
              <a:noFill/>
            </a:ln>
            <a:effectLst/>
          </c:spPr>
          <c:invertIfNegative val="0"/>
          <c:cat>
            <c:numRef>
              <c:f>Område!$A$54:$A$65</c:f>
              <c:numCache>
                <c:formatCode>mmm\-yy</c:formatCode>
                <c:ptCount val="12"/>
                <c:pt idx="0">
                  <c:v>41671</c:v>
                </c:pt>
                <c:pt idx="1">
                  <c:v>41699</c:v>
                </c:pt>
                <c:pt idx="2">
                  <c:v>41730</c:v>
                </c:pt>
                <c:pt idx="3">
                  <c:v>41760</c:v>
                </c:pt>
                <c:pt idx="4">
                  <c:v>41791</c:v>
                </c:pt>
                <c:pt idx="5">
                  <c:v>41821</c:v>
                </c:pt>
                <c:pt idx="6">
                  <c:v>41852</c:v>
                </c:pt>
                <c:pt idx="7">
                  <c:v>41883</c:v>
                </c:pt>
                <c:pt idx="8">
                  <c:v>41913</c:v>
                </c:pt>
                <c:pt idx="9">
                  <c:v>41944</c:v>
                </c:pt>
                <c:pt idx="10">
                  <c:v>41974</c:v>
                </c:pt>
                <c:pt idx="11">
                  <c:v>42005</c:v>
                </c:pt>
              </c:numCache>
            </c:numRef>
          </c:cat>
          <c:val>
            <c:numRef>
              <c:f>Område!$D$54:$D$65</c:f>
              <c:numCache>
                <c:formatCode>0%</c:formatCode>
                <c:ptCount val="12"/>
                <c:pt idx="0">
                  <c:v>1</c:v>
                </c:pt>
                <c:pt idx="1">
                  <c:v>1</c:v>
                </c:pt>
                <c:pt idx="2">
                  <c:v>0.95</c:v>
                </c:pt>
                <c:pt idx="3">
                  <c:v>1</c:v>
                </c:pt>
                <c:pt idx="4">
                  <c:v>1</c:v>
                </c:pt>
                <c:pt idx="5">
                  <c:v>0.95</c:v>
                </c:pt>
                <c:pt idx="6">
                  <c:v>1</c:v>
                </c:pt>
                <c:pt idx="7">
                  <c:v>1</c:v>
                </c:pt>
                <c:pt idx="8">
                  <c:v>1</c:v>
                </c:pt>
                <c:pt idx="9">
                  <c:v>0.95</c:v>
                </c:pt>
                <c:pt idx="10">
                  <c:v>1</c:v>
                </c:pt>
                <c:pt idx="11">
                  <c:v>1</c:v>
                </c:pt>
              </c:numCache>
            </c:numRef>
          </c:val>
        </c:ser>
        <c:dLbls>
          <c:showLegendKey val="0"/>
          <c:showVal val="0"/>
          <c:showCatName val="0"/>
          <c:showSerName val="0"/>
          <c:showPercent val="0"/>
          <c:showBubbleSize val="0"/>
        </c:dLbls>
        <c:gapWidth val="150"/>
        <c:axId val="164705096"/>
        <c:axId val="164705488"/>
      </c:barChart>
      <c:lineChart>
        <c:grouping val="standard"/>
        <c:varyColors val="0"/>
        <c:ser>
          <c:idx val="0"/>
          <c:order val="0"/>
          <c:tx>
            <c:strRef>
              <c:f>Område!$B$1</c:f>
              <c:strCache>
                <c:ptCount val="1"/>
                <c:pt idx="0">
                  <c:v>Basala hygienrutiner</c:v>
                </c:pt>
              </c:strCache>
            </c:strRef>
          </c:tx>
          <c:spPr>
            <a:ln w="28575" cap="rnd">
              <a:solidFill>
                <a:schemeClr val="accent1"/>
              </a:solidFill>
              <a:round/>
            </a:ln>
            <a:effectLst/>
          </c:spPr>
          <c:marker>
            <c:symbol val="none"/>
          </c:marker>
          <c:cat>
            <c:numRef>
              <c:f>Område!$A$54:$A$65</c:f>
              <c:numCache>
                <c:formatCode>mmm\-yy</c:formatCode>
                <c:ptCount val="12"/>
                <c:pt idx="0">
                  <c:v>41671</c:v>
                </c:pt>
                <c:pt idx="1">
                  <c:v>41699</c:v>
                </c:pt>
                <c:pt idx="2">
                  <c:v>41730</c:v>
                </c:pt>
                <c:pt idx="3">
                  <c:v>41760</c:v>
                </c:pt>
                <c:pt idx="4">
                  <c:v>41791</c:v>
                </c:pt>
                <c:pt idx="5">
                  <c:v>41821</c:v>
                </c:pt>
                <c:pt idx="6">
                  <c:v>41852</c:v>
                </c:pt>
                <c:pt idx="7">
                  <c:v>41883</c:v>
                </c:pt>
                <c:pt idx="8">
                  <c:v>41913</c:v>
                </c:pt>
                <c:pt idx="9">
                  <c:v>41944</c:v>
                </c:pt>
                <c:pt idx="10">
                  <c:v>41974</c:v>
                </c:pt>
                <c:pt idx="11">
                  <c:v>42005</c:v>
                </c:pt>
              </c:numCache>
            </c:numRef>
          </c:cat>
          <c:val>
            <c:numRef>
              <c:f>Område!$B$54:$B$65</c:f>
              <c:numCache>
                <c:formatCode>0%</c:formatCode>
                <c:ptCount val="12"/>
                <c:pt idx="0">
                  <c:v>0.85</c:v>
                </c:pt>
                <c:pt idx="1">
                  <c:v>0.87</c:v>
                </c:pt>
                <c:pt idx="2">
                  <c:v>0.85</c:v>
                </c:pt>
                <c:pt idx="3">
                  <c:v>0.82</c:v>
                </c:pt>
                <c:pt idx="4">
                  <c:v>0.82</c:v>
                </c:pt>
                <c:pt idx="5">
                  <c:v>0.89</c:v>
                </c:pt>
                <c:pt idx="6">
                  <c:v>0.83</c:v>
                </c:pt>
                <c:pt idx="7">
                  <c:v>0.83</c:v>
                </c:pt>
                <c:pt idx="8">
                  <c:v>0.83</c:v>
                </c:pt>
                <c:pt idx="9">
                  <c:v>0.84</c:v>
                </c:pt>
                <c:pt idx="10">
                  <c:v>0.88</c:v>
                </c:pt>
                <c:pt idx="11">
                  <c:v>0.88</c:v>
                </c:pt>
              </c:numCache>
            </c:numRef>
          </c:val>
          <c:smooth val="0"/>
        </c:ser>
        <c:ser>
          <c:idx val="1"/>
          <c:order val="1"/>
          <c:tx>
            <c:strRef>
              <c:f>Område!$C$1</c:f>
              <c:strCache>
                <c:ptCount val="1"/>
                <c:pt idx="0">
                  <c:v>Klädregler</c:v>
                </c:pt>
              </c:strCache>
            </c:strRef>
          </c:tx>
          <c:spPr>
            <a:ln w="28575" cap="rnd">
              <a:solidFill>
                <a:schemeClr val="accent2"/>
              </a:solidFill>
              <a:round/>
            </a:ln>
            <a:effectLst/>
          </c:spPr>
          <c:marker>
            <c:symbol val="none"/>
          </c:marker>
          <c:cat>
            <c:numRef>
              <c:f>Område!$A$54:$A$65</c:f>
              <c:numCache>
                <c:formatCode>mmm\-yy</c:formatCode>
                <c:ptCount val="12"/>
                <c:pt idx="0">
                  <c:v>41671</c:v>
                </c:pt>
                <c:pt idx="1">
                  <c:v>41699</c:v>
                </c:pt>
                <c:pt idx="2">
                  <c:v>41730</c:v>
                </c:pt>
                <c:pt idx="3">
                  <c:v>41760</c:v>
                </c:pt>
                <c:pt idx="4">
                  <c:v>41791</c:v>
                </c:pt>
                <c:pt idx="5">
                  <c:v>41821</c:v>
                </c:pt>
                <c:pt idx="6">
                  <c:v>41852</c:v>
                </c:pt>
                <c:pt idx="7">
                  <c:v>41883</c:v>
                </c:pt>
                <c:pt idx="8">
                  <c:v>41913</c:v>
                </c:pt>
                <c:pt idx="9">
                  <c:v>41944</c:v>
                </c:pt>
                <c:pt idx="10">
                  <c:v>41974</c:v>
                </c:pt>
                <c:pt idx="11">
                  <c:v>42005</c:v>
                </c:pt>
              </c:numCache>
            </c:numRef>
          </c:cat>
          <c:val>
            <c:numRef>
              <c:f>Område!$C$54:$C$65</c:f>
              <c:numCache>
                <c:formatCode>0%</c:formatCode>
                <c:ptCount val="12"/>
                <c:pt idx="0">
                  <c:v>0.96</c:v>
                </c:pt>
                <c:pt idx="1">
                  <c:v>0.97</c:v>
                </c:pt>
                <c:pt idx="2">
                  <c:v>0.98</c:v>
                </c:pt>
                <c:pt idx="3">
                  <c:v>0.96</c:v>
                </c:pt>
                <c:pt idx="4">
                  <c:v>0.97</c:v>
                </c:pt>
                <c:pt idx="5">
                  <c:v>0.95</c:v>
                </c:pt>
                <c:pt idx="6">
                  <c:v>0.99</c:v>
                </c:pt>
                <c:pt idx="7">
                  <c:v>0.97</c:v>
                </c:pt>
                <c:pt idx="8">
                  <c:v>0.95</c:v>
                </c:pt>
                <c:pt idx="9">
                  <c:v>0.97</c:v>
                </c:pt>
                <c:pt idx="10">
                  <c:v>0.97</c:v>
                </c:pt>
                <c:pt idx="11">
                  <c:v>0.99</c:v>
                </c:pt>
              </c:numCache>
            </c:numRef>
          </c:val>
          <c:smooth val="0"/>
        </c:ser>
        <c:dLbls>
          <c:showLegendKey val="0"/>
          <c:showVal val="0"/>
          <c:showCatName val="0"/>
          <c:showSerName val="0"/>
          <c:showPercent val="0"/>
          <c:showBubbleSize val="0"/>
        </c:dLbls>
        <c:marker val="1"/>
        <c:smooth val="0"/>
        <c:axId val="164705096"/>
        <c:axId val="164705488"/>
      </c:lineChart>
      <c:dateAx>
        <c:axId val="16470509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4705488"/>
        <c:crosses val="autoZero"/>
        <c:auto val="1"/>
        <c:lblOffset val="100"/>
        <c:baseTimeUnit val="months"/>
      </c:dateAx>
      <c:valAx>
        <c:axId val="16470548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4705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v>VRI</c:v>
          </c:tx>
          <c:invertIfNegative val="0"/>
          <c:dPt>
            <c:idx val="0"/>
            <c:invertIfNegative val="0"/>
            <c:bubble3D val="0"/>
            <c:spPr>
              <a:solidFill>
                <a:srgbClr val="FF0000"/>
              </a:solidFill>
            </c:spPr>
          </c:dPt>
          <c:dPt>
            <c:idx val="1"/>
            <c:invertIfNegative val="0"/>
            <c:bubble3D val="0"/>
            <c:spPr>
              <a:solidFill>
                <a:srgbClr val="FF0000"/>
              </a:solidFill>
            </c:spPr>
          </c:dPt>
          <c:dPt>
            <c:idx val="2"/>
            <c:invertIfNegative val="0"/>
            <c:bubble3D val="0"/>
            <c:spPr>
              <a:solidFill>
                <a:srgbClr val="FF0000"/>
              </a:solidFill>
            </c:spPr>
          </c:dPt>
          <c:dPt>
            <c:idx val="3"/>
            <c:invertIfNegative val="0"/>
            <c:bubble3D val="0"/>
            <c:spPr>
              <a:solidFill>
                <a:srgbClr val="00B050"/>
              </a:solidFill>
            </c:spPr>
          </c:dPt>
          <c:dPt>
            <c:idx val="4"/>
            <c:invertIfNegative val="0"/>
            <c:bubble3D val="0"/>
            <c:spPr>
              <a:solidFill>
                <a:srgbClr val="00B050"/>
              </a:solidFill>
            </c:spPr>
          </c:dPt>
          <c:dPt>
            <c:idx val="5"/>
            <c:invertIfNegative val="0"/>
            <c:bubble3D val="0"/>
            <c:spPr>
              <a:solidFill>
                <a:srgbClr val="00B050"/>
              </a:solidFill>
            </c:spPr>
          </c:dPt>
          <c:dPt>
            <c:idx val="6"/>
            <c:invertIfNegative val="0"/>
            <c:bubble3D val="0"/>
            <c:spPr>
              <a:solidFill>
                <a:srgbClr val="FFFF00"/>
              </a:solidFill>
            </c:spPr>
          </c:dPt>
          <c:dPt>
            <c:idx val="7"/>
            <c:invertIfNegative val="0"/>
            <c:bubble3D val="0"/>
            <c:spPr>
              <a:solidFill>
                <a:srgbClr val="FF0000"/>
              </a:solidFill>
            </c:spPr>
          </c:dPt>
          <c:dPt>
            <c:idx val="8"/>
            <c:invertIfNegative val="0"/>
            <c:bubble3D val="0"/>
            <c:spPr>
              <a:solidFill>
                <a:srgbClr val="FFFF00"/>
              </a:solidFill>
            </c:spPr>
          </c:dPt>
          <c:dPt>
            <c:idx val="9"/>
            <c:invertIfNegative val="0"/>
            <c:bubble3D val="0"/>
            <c:spPr>
              <a:solidFill>
                <a:srgbClr val="FF0000"/>
              </a:solidFill>
            </c:spPr>
          </c:dPt>
          <c:dPt>
            <c:idx val="10"/>
            <c:invertIfNegative val="0"/>
            <c:bubble3D val="0"/>
            <c:spPr>
              <a:solidFill>
                <a:srgbClr val="00B050"/>
              </a:solidFill>
            </c:spPr>
          </c:dPt>
          <c:dPt>
            <c:idx val="11"/>
            <c:invertIfNegative val="0"/>
            <c:bubble3D val="0"/>
            <c:spPr>
              <a:solidFill>
                <a:srgbClr val="FF0000"/>
              </a:solidFill>
            </c:spPr>
          </c:dPt>
          <c:dLbls>
            <c:dLbl>
              <c:idx val="2"/>
              <c:layout>
                <c:manualLayout>
                  <c:x val="0"/>
                  <c:y val="-2.0942408376963352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0"/>
                  <c:y val="-2.7923211169284531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0"/>
                  <c:y val="-3.1413612565445087E-2"/>
                </c:manualLayout>
              </c:layout>
              <c:showLegendKey val="0"/>
              <c:showVal val="1"/>
              <c:showCatName val="0"/>
              <c:showSerName val="0"/>
              <c:showPercent val="0"/>
              <c:showBubbleSize val="0"/>
              <c:extLst>
                <c:ext xmlns:c15="http://schemas.microsoft.com/office/drawing/2012/chart" uri="{CE6537A1-D6FC-4f65-9D91-7224C49458BB}"/>
              </c:extLst>
            </c:dLbl>
            <c:dLbl>
              <c:idx val="10"/>
              <c:layout>
                <c:manualLayout>
                  <c:x val="0"/>
                  <c:y val="-2.0942408376963352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Blad1!$X$2:$X$15</c:f>
              <c:strCache>
                <c:ptCount val="14"/>
                <c:pt idx="0">
                  <c:v>November 2008.</c:v>
                </c:pt>
                <c:pt idx="1">
                  <c:v>April 2009.</c:v>
                </c:pt>
                <c:pt idx="2">
                  <c:v>November 2009.</c:v>
                </c:pt>
                <c:pt idx="3">
                  <c:v>April 2010.</c:v>
                </c:pt>
                <c:pt idx="4">
                  <c:v>November 2010.</c:v>
                </c:pt>
                <c:pt idx="5">
                  <c:v>April 2011.</c:v>
                </c:pt>
                <c:pt idx="6">
                  <c:v>November 2011.</c:v>
                </c:pt>
                <c:pt idx="7">
                  <c:v>April 2012.</c:v>
                </c:pt>
                <c:pt idx="8">
                  <c:v>November 2012.</c:v>
                </c:pt>
                <c:pt idx="9">
                  <c:v>April 2013.</c:v>
                </c:pt>
                <c:pt idx="10">
                  <c:v>November 2013.</c:v>
                </c:pt>
                <c:pt idx="11">
                  <c:v>April 2014.</c:v>
                </c:pt>
                <c:pt idx="12">
                  <c:v>November 2014.</c:v>
                </c:pt>
                <c:pt idx="13">
                  <c:v>April 2015.</c:v>
                </c:pt>
              </c:strCache>
            </c:strRef>
          </c:cat>
          <c:val>
            <c:numRef>
              <c:f>Blad1!$Y$2:$Y$15</c:f>
              <c:numCache>
                <c:formatCode>0.0%</c:formatCode>
                <c:ptCount val="14"/>
                <c:pt idx="0">
                  <c:v>9.1999999999999998E-2</c:v>
                </c:pt>
                <c:pt idx="1">
                  <c:v>0.14699999999999999</c:v>
                </c:pt>
                <c:pt idx="2">
                  <c:v>0.112</c:v>
                </c:pt>
                <c:pt idx="3">
                  <c:v>7.8E-2</c:v>
                </c:pt>
                <c:pt idx="4">
                  <c:v>7.0000000000000007E-2</c:v>
                </c:pt>
                <c:pt idx="5">
                  <c:v>5.6000000000000001E-2</c:v>
                </c:pt>
                <c:pt idx="6">
                  <c:v>8.4000000000000005E-2</c:v>
                </c:pt>
                <c:pt idx="7">
                  <c:v>8.8999999999999996E-2</c:v>
                </c:pt>
                <c:pt idx="8">
                  <c:v>7.4999999999999997E-2</c:v>
                </c:pt>
                <c:pt idx="9">
                  <c:v>8.3000000000000004E-2</c:v>
                </c:pt>
                <c:pt idx="10">
                  <c:v>7.0000000000000007E-2</c:v>
                </c:pt>
                <c:pt idx="11">
                  <c:v>0.10576923076923077</c:v>
                </c:pt>
              </c:numCache>
            </c:numRef>
          </c:val>
        </c:ser>
        <c:dLbls>
          <c:showLegendKey val="0"/>
          <c:showVal val="0"/>
          <c:showCatName val="0"/>
          <c:showSerName val="0"/>
          <c:showPercent val="0"/>
          <c:showBubbleSize val="0"/>
        </c:dLbls>
        <c:gapWidth val="150"/>
        <c:axId val="152815304"/>
        <c:axId val="152814912"/>
      </c:barChart>
      <c:lineChart>
        <c:grouping val="standard"/>
        <c:varyColors val="0"/>
        <c:ser>
          <c:idx val="1"/>
          <c:order val="1"/>
          <c:tx>
            <c:v>Målvärde</c:v>
          </c:tx>
          <c:marker>
            <c:symbol val="none"/>
          </c:marker>
          <c:cat>
            <c:strRef>
              <c:f>Blad1!$X$2:$X$15</c:f>
              <c:strCache>
                <c:ptCount val="14"/>
                <c:pt idx="0">
                  <c:v>November 2008.</c:v>
                </c:pt>
                <c:pt idx="1">
                  <c:v>April 2009.</c:v>
                </c:pt>
                <c:pt idx="2">
                  <c:v>November 2009.</c:v>
                </c:pt>
                <c:pt idx="3">
                  <c:v>April 2010.</c:v>
                </c:pt>
                <c:pt idx="4">
                  <c:v>November 2010.</c:v>
                </c:pt>
                <c:pt idx="5">
                  <c:v>April 2011.</c:v>
                </c:pt>
                <c:pt idx="6">
                  <c:v>November 2011.</c:v>
                </c:pt>
                <c:pt idx="7">
                  <c:v>April 2012.</c:v>
                </c:pt>
                <c:pt idx="8">
                  <c:v>November 2012.</c:v>
                </c:pt>
                <c:pt idx="9">
                  <c:v>April 2013.</c:v>
                </c:pt>
                <c:pt idx="10">
                  <c:v>November 2013.</c:v>
                </c:pt>
                <c:pt idx="11">
                  <c:v>April 2014.</c:v>
                </c:pt>
                <c:pt idx="12">
                  <c:v>November 2014.</c:v>
                </c:pt>
                <c:pt idx="13">
                  <c:v>April 2015.</c:v>
                </c:pt>
              </c:strCache>
            </c:strRef>
          </c:cat>
          <c:val>
            <c:numRef>
              <c:f>Blad1!$Z$2:$Z$15</c:f>
              <c:numCache>
                <c:formatCode>0%</c:formatCode>
                <c:ptCount val="14"/>
                <c:pt idx="0">
                  <c:v>0.08</c:v>
                </c:pt>
                <c:pt idx="1">
                  <c:v>0.08</c:v>
                </c:pt>
                <c:pt idx="2">
                  <c:v>0.08</c:v>
                </c:pt>
                <c:pt idx="3">
                  <c:v>0.08</c:v>
                </c:pt>
                <c:pt idx="4">
                  <c:v>0.08</c:v>
                </c:pt>
                <c:pt idx="5">
                  <c:v>0.08</c:v>
                </c:pt>
                <c:pt idx="6">
                  <c:v>0.08</c:v>
                </c:pt>
                <c:pt idx="7">
                  <c:v>0.08</c:v>
                </c:pt>
                <c:pt idx="8">
                  <c:v>7.0000000000000007E-2</c:v>
                </c:pt>
                <c:pt idx="9">
                  <c:v>7.0000000000000007E-2</c:v>
                </c:pt>
                <c:pt idx="10">
                  <c:v>7.0000000000000007E-2</c:v>
                </c:pt>
                <c:pt idx="11">
                  <c:v>0.06</c:v>
                </c:pt>
                <c:pt idx="12">
                  <c:v>0.06</c:v>
                </c:pt>
                <c:pt idx="13">
                  <c:v>0.06</c:v>
                </c:pt>
              </c:numCache>
            </c:numRef>
          </c:val>
          <c:smooth val="0"/>
        </c:ser>
        <c:dLbls>
          <c:showLegendKey val="0"/>
          <c:showVal val="0"/>
          <c:showCatName val="0"/>
          <c:showSerName val="0"/>
          <c:showPercent val="0"/>
          <c:showBubbleSize val="0"/>
        </c:dLbls>
        <c:marker val="1"/>
        <c:smooth val="0"/>
        <c:axId val="152815304"/>
        <c:axId val="152814912"/>
      </c:lineChart>
      <c:catAx>
        <c:axId val="152815304"/>
        <c:scaling>
          <c:orientation val="minMax"/>
        </c:scaling>
        <c:delete val="0"/>
        <c:axPos val="b"/>
        <c:numFmt formatCode="General" sourceLinked="1"/>
        <c:majorTickMark val="out"/>
        <c:minorTickMark val="none"/>
        <c:tickLblPos val="nextTo"/>
        <c:crossAx val="152814912"/>
        <c:crosses val="autoZero"/>
        <c:auto val="1"/>
        <c:lblAlgn val="ctr"/>
        <c:lblOffset val="100"/>
        <c:noMultiLvlLbl val="0"/>
      </c:catAx>
      <c:valAx>
        <c:axId val="152814912"/>
        <c:scaling>
          <c:orientation val="minMax"/>
        </c:scaling>
        <c:delete val="0"/>
        <c:axPos val="l"/>
        <c:majorGridlines/>
        <c:numFmt formatCode="0.0%" sourceLinked="1"/>
        <c:majorTickMark val="out"/>
        <c:minorTickMark val="none"/>
        <c:tickLblPos val="nextTo"/>
        <c:crossAx val="152815304"/>
        <c:crosses val="autoZero"/>
        <c:crossBetween val="between"/>
      </c:valAx>
    </c:plotArea>
    <c:legend>
      <c:legendPos val="t"/>
      <c:overlay val="0"/>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'Remisser OMR SVbg5'!$A$2</c:f>
              <c:strCache>
                <c:ptCount val="1"/>
                <c:pt idx="0">
                  <c:v>Antal remisser</c:v>
                </c:pt>
              </c:strCache>
            </c:strRef>
          </c:tx>
          <c:marker>
            <c:symbol val="none"/>
          </c:marker>
          <c:cat>
            <c:numRef>
              <c:f>'Remisser OMR SVbg5'!$B$1:$BO$1</c:f>
              <c:numCache>
                <c:formatCode>[$-41D]mmm/yy;@</c:formatCode>
                <c:ptCount val="66"/>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pt idx="42">
                  <c:v>41456</c:v>
                </c:pt>
                <c:pt idx="43">
                  <c:v>41487</c:v>
                </c:pt>
                <c:pt idx="44">
                  <c:v>41518</c:v>
                </c:pt>
                <c:pt idx="45">
                  <c:v>41548</c:v>
                </c:pt>
                <c:pt idx="46">
                  <c:v>41579</c:v>
                </c:pt>
                <c:pt idx="47">
                  <c:v>41609</c:v>
                </c:pt>
                <c:pt idx="48">
                  <c:v>41640</c:v>
                </c:pt>
                <c:pt idx="49">
                  <c:v>41671</c:v>
                </c:pt>
                <c:pt idx="50">
                  <c:v>41699</c:v>
                </c:pt>
                <c:pt idx="51">
                  <c:v>41730</c:v>
                </c:pt>
                <c:pt idx="52">
                  <c:v>41760</c:v>
                </c:pt>
                <c:pt idx="53">
                  <c:v>41791</c:v>
                </c:pt>
                <c:pt idx="54">
                  <c:v>41821</c:v>
                </c:pt>
                <c:pt idx="55">
                  <c:v>41852</c:v>
                </c:pt>
                <c:pt idx="56">
                  <c:v>41883</c:v>
                </c:pt>
                <c:pt idx="57">
                  <c:v>41913</c:v>
                </c:pt>
                <c:pt idx="58">
                  <c:v>41944</c:v>
                </c:pt>
                <c:pt idx="59">
                  <c:v>41974</c:v>
                </c:pt>
                <c:pt idx="60">
                  <c:v>42005</c:v>
                </c:pt>
                <c:pt idx="61">
                  <c:v>42036</c:v>
                </c:pt>
                <c:pt idx="62">
                  <c:v>42064</c:v>
                </c:pt>
                <c:pt idx="63">
                  <c:v>42095</c:v>
                </c:pt>
                <c:pt idx="64">
                  <c:v>42125</c:v>
                </c:pt>
                <c:pt idx="65">
                  <c:v>42156</c:v>
                </c:pt>
              </c:numCache>
            </c:numRef>
          </c:cat>
          <c:val>
            <c:numRef>
              <c:f>'Remisser OMR SVbg5'!$B$2:$BO$2</c:f>
              <c:numCache>
                <c:formatCode>General</c:formatCode>
                <c:ptCount val="66"/>
                <c:pt idx="0">
                  <c:v>1624</c:v>
                </c:pt>
                <c:pt idx="1">
                  <c:v>1997</c:v>
                </c:pt>
                <c:pt idx="2">
                  <c:v>2083</c:v>
                </c:pt>
                <c:pt idx="3">
                  <c:v>1878</c:v>
                </c:pt>
                <c:pt idx="4">
                  <c:v>2141</c:v>
                </c:pt>
                <c:pt idx="5">
                  <c:v>2087</c:v>
                </c:pt>
                <c:pt idx="6">
                  <c:v>1614</c:v>
                </c:pt>
                <c:pt idx="7">
                  <c:v>1658</c:v>
                </c:pt>
                <c:pt idx="8">
                  <c:v>2136</c:v>
                </c:pt>
                <c:pt idx="9">
                  <c:v>2032</c:v>
                </c:pt>
                <c:pt idx="10">
                  <c:v>2119</c:v>
                </c:pt>
                <c:pt idx="11">
                  <c:v>1915</c:v>
                </c:pt>
                <c:pt idx="12">
                  <c:v>1798</c:v>
                </c:pt>
                <c:pt idx="13">
                  <c:v>2029</c:v>
                </c:pt>
                <c:pt idx="14">
                  <c:v>2160</c:v>
                </c:pt>
                <c:pt idx="15">
                  <c:v>1897</c:v>
                </c:pt>
                <c:pt idx="16">
                  <c:v>2674</c:v>
                </c:pt>
                <c:pt idx="17">
                  <c:v>2143</c:v>
                </c:pt>
                <c:pt idx="18">
                  <c:v>1658</c:v>
                </c:pt>
                <c:pt idx="19">
                  <c:v>1848</c:v>
                </c:pt>
                <c:pt idx="20">
                  <c:v>2106</c:v>
                </c:pt>
                <c:pt idx="21">
                  <c:v>2097</c:v>
                </c:pt>
                <c:pt idx="22">
                  <c:v>2261</c:v>
                </c:pt>
                <c:pt idx="23">
                  <c:v>2080</c:v>
                </c:pt>
                <c:pt idx="24">
                  <c:v>2044</c:v>
                </c:pt>
                <c:pt idx="25">
                  <c:v>2099</c:v>
                </c:pt>
                <c:pt idx="26">
                  <c:v>2282</c:v>
                </c:pt>
                <c:pt idx="27">
                  <c:v>2080</c:v>
                </c:pt>
                <c:pt idx="28">
                  <c:v>2572</c:v>
                </c:pt>
                <c:pt idx="29">
                  <c:v>2135</c:v>
                </c:pt>
                <c:pt idx="30">
                  <c:v>1757</c:v>
                </c:pt>
                <c:pt idx="31">
                  <c:v>2105</c:v>
                </c:pt>
                <c:pt idx="32">
                  <c:v>2070</c:v>
                </c:pt>
                <c:pt idx="33">
                  <c:v>2427</c:v>
                </c:pt>
                <c:pt idx="34">
                  <c:v>2389</c:v>
                </c:pt>
                <c:pt idx="35">
                  <c:v>1906</c:v>
                </c:pt>
                <c:pt idx="36">
                  <c:v>2377</c:v>
                </c:pt>
                <c:pt idx="37">
                  <c:v>2168</c:v>
                </c:pt>
                <c:pt idx="38">
                  <c:v>2159</c:v>
                </c:pt>
                <c:pt idx="39">
                  <c:v>2394</c:v>
                </c:pt>
                <c:pt idx="40">
                  <c:v>2613</c:v>
                </c:pt>
                <c:pt idx="41">
                  <c:v>2069</c:v>
                </c:pt>
                <c:pt idx="42">
                  <c:v>1917</c:v>
                </c:pt>
                <c:pt idx="43">
                  <c:v>1946</c:v>
                </c:pt>
                <c:pt idx="44">
                  <c:v>2364</c:v>
                </c:pt>
                <c:pt idx="45">
                  <c:v>2599</c:v>
                </c:pt>
                <c:pt idx="46">
                  <c:v>2251</c:v>
                </c:pt>
                <c:pt idx="47">
                  <c:v>2073</c:v>
                </c:pt>
                <c:pt idx="48">
                  <c:v>2288</c:v>
                </c:pt>
                <c:pt idx="49">
                  <c:v>2155</c:v>
                </c:pt>
                <c:pt idx="50">
                  <c:v>2287</c:v>
                </c:pt>
                <c:pt idx="51">
                  <c:v>2412</c:v>
                </c:pt>
                <c:pt idx="52">
                  <c:v>2278</c:v>
                </c:pt>
                <c:pt idx="53">
                  <c:v>2379</c:v>
                </c:pt>
                <c:pt idx="54">
                  <c:v>1929</c:v>
                </c:pt>
                <c:pt idx="55">
                  <c:v>1917</c:v>
                </c:pt>
                <c:pt idx="56">
                  <c:v>2474</c:v>
                </c:pt>
                <c:pt idx="57">
                  <c:v>2587</c:v>
                </c:pt>
                <c:pt idx="58">
                  <c:v>2379</c:v>
                </c:pt>
                <c:pt idx="59">
                  <c:v>2275</c:v>
                </c:pt>
                <c:pt idx="60">
                  <c:v>1885</c:v>
                </c:pt>
              </c:numCache>
            </c:numRef>
          </c:val>
          <c:smooth val="0"/>
        </c:ser>
        <c:dLbls>
          <c:showLegendKey val="0"/>
          <c:showVal val="0"/>
          <c:showCatName val="0"/>
          <c:showSerName val="0"/>
          <c:showPercent val="0"/>
          <c:showBubbleSize val="0"/>
        </c:dLbls>
        <c:smooth val="0"/>
        <c:axId val="164706664"/>
        <c:axId val="164707056"/>
      </c:lineChart>
      <c:dateAx>
        <c:axId val="164706664"/>
        <c:scaling>
          <c:orientation val="minMax"/>
        </c:scaling>
        <c:delete val="0"/>
        <c:axPos val="b"/>
        <c:numFmt formatCode="[$-41D]mmm/yy;@" sourceLinked="0"/>
        <c:majorTickMark val="out"/>
        <c:minorTickMark val="none"/>
        <c:tickLblPos val="nextTo"/>
        <c:txPr>
          <a:bodyPr/>
          <a:lstStyle/>
          <a:p>
            <a:pPr>
              <a:defRPr sz="800"/>
            </a:pPr>
            <a:endParaRPr lang="sv-SE"/>
          </a:p>
        </c:txPr>
        <c:crossAx val="164707056"/>
        <c:crosses val="autoZero"/>
        <c:auto val="1"/>
        <c:lblOffset val="100"/>
        <c:baseTimeUnit val="months"/>
      </c:dateAx>
      <c:valAx>
        <c:axId val="164707056"/>
        <c:scaling>
          <c:orientation val="minMax"/>
        </c:scaling>
        <c:delete val="0"/>
        <c:axPos val="l"/>
        <c:majorGridlines/>
        <c:numFmt formatCode="General" sourceLinked="1"/>
        <c:majorTickMark val="out"/>
        <c:minorTickMark val="none"/>
        <c:tickLblPos val="nextTo"/>
        <c:crossAx val="164706664"/>
        <c:crosses val="autoZero"/>
        <c:crossBetween val="between"/>
        <c:majorUnit val="250"/>
      </c:valAx>
    </c:plotArea>
    <c:legend>
      <c:legendPos val="t"/>
      <c:overlay val="0"/>
    </c:legend>
    <c:plotVisOnly val="1"/>
    <c:dispBlanksAs val="gap"/>
    <c:showDLblsOverMax val="0"/>
  </c:chart>
  <c:spPr>
    <a:ln>
      <a:solidFill>
        <a:srgbClr val="000000"/>
      </a:solidFill>
    </a:ln>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'Remisser OMR SVbg5'!$A$33</c:f>
              <c:strCache>
                <c:ptCount val="1"/>
                <c:pt idx="0">
                  <c:v>2010</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'Remisser OMR SVbg5'!$B$32</c:f>
              <c:strCache>
                <c:ptCount val="1"/>
                <c:pt idx="0">
                  <c:v>Område medicin och akut</c:v>
                </c:pt>
              </c:strCache>
            </c:strRef>
          </c:cat>
          <c:val>
            <c:numRef>
              <c:f>'Remisser OMR SVbg5'!$B$33</c:f>
              <c:numCache>
                <c:formatCode>General</c:formatCode>
                <c:ptCount val="1"/>
                <c:pt idx="0">
                  <c:v>23284</c:v>
                </c:pt>
              </c:numCache>
            </c:numRef>
          </c:val>
        </c:ser>
        <c:ser>
          <c:idx val="1"/>
          <c:order val="1"/>
          <c:tx>
            <c:strRef>
              <c:f>'Remisser OMR SVbg5'!$A$34</c:f>
              <c:strCache>
                <c:ptCount val="1"/>
                <c:pt idx="0">
                  <c:v>2011</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'Remisser OMR SVbg5'!$B$32</c:f>
              <c:strCache>
                <c:ptCount val="1"/>
                <c:pt idx="0">
                  <c:v>Område medicin och akut</c:v>
                </c:pt>
              </c:strCache>
            </c:strRef>
          </c:cat>
          <c:val>
            <c:numRef>
              <c:f>'Remisser OMR SVbg5'!$B$34</c:f>
              <c:numCache>
                <c:formatCode>General</c:formatCode>
                <c:ptCount val="1"/>
                <c:pt idx="0">
                  <c:v>24751</c:v>
                </c:pt>
              </c:numCache>
            </c:numRef>
          </c:val>
        </c:ser>
        <c:ser>
          <c:idx val="2"/>
          <c:order val="2"/>
          <c:tx>
            <c:strRef>
              <c:f>'Remisser OMR SVbg5'!$A$35</c:f>
              <c:strCache>
                <c:ptCount val="1"/>
                <c:pt idx="0">
                  <c:v>2012</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'Remisser OMR SVbg5'!$B$32</c:f>
              <c:strCache>
                <c:ptCount val="1"/>
                <c:pt idx="0">
                  <c:v>Område medicin och akut</c:v>
                </c:pt>
              </c:strCache>
            </c:strRef>
          </c:cat>
          <c:val>
            <c:numRef>
              <c:f>'Remisser OMR SVbg5'!$B$35</c:f>
              <c:numCache>
                <c:formatCode>General</c:formatCode>
                <c:ptCount val="1"/>
                <c:pt idx="0">
                  <c:v>25866</c:v>
                </c:pt>
              </c:numCache>
            </c:numRef>
          </c:val>
        </c:ser>
        <c:ser>
          <c:idx val="3"/>
          <c:order val="3"/>
          <c:tx>
            <c:strRef>
              <c:f>'Remisser OMR SVbg5'!$A$36</c:f>
              <c:strCache>
                <c:ptCount val="1"/>
                <c:pt idx="0">
                  <c:v>2013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'Remisser OMR SVbg5'!$B$32</c:f>
              <c:strCache>
                <c:ptCount val="1"/>
                <c:pt idx="0">
                  <c:v>Område medicin och akut</c:v>
                </c:pt>
              </c:strCache>
            </c:strRef>
          </c:cat>
          <c:val>
            <c:numRef>
              <c:f>'Remisser OMR SVbg5'!$B$36</c:f>
              <c:numCache>
                <c:formatCode>General</c:formatCode>
                <c:ptCount val="1"/>
                <c:pt idx="0">
                  <c:v>26930</c:v>
                </c:pt>
              </c:numCache>
            </c:numRef>
          </c:val>
        </c:ser>
        <c:ser>
          <c:idx val="4"/>
          <c:order val="4"/>
          <c:tx>
            <c:strRef>
              <c:f>'Remisser OMR SVbg5'!$A$37</c:f>
              <c:strCache>
                <c:ptCount val="1"/>
                <c:pt idx="0">
                  <c:v>2014</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'Remisser OMR SVbg5'!$B$32</c:f>
              <c:strCache>
                <c:ptCount val="1"/>
                <c:pt idx="0">
                  <c:v>Område medicin och akut</c:v>
                </c:pt>
              </c:strCache>
            </c:strRef>
          </c:cat>
          <c:val>
            <c:numRef>
              <c:f>'Remisser OMR SVbg5'!$B$37</c:f>
              <c:numCache>
                <c:formatCode>General</c:formatCode>
                <c:ptCount val="1"/>
                <c:pt idx="0">
                  <c:v>27360</c:v>
                </c:pt>
              </c:numCache>
            </c:numRef>
          </c:val>
        </c:ser>
        <c:ser>
          <c:idx val="5"/>
          <c:order val="5"/>
          <c:tx>
            <c:strRef>
              <c:f>'Remisser OMR SVbg5'!$A$38</c:f>
              <c:strCache>
                <c:ptCount val="1"/>
                <c:pt idx="0">
                  <c:v>2015</c:v>
                </c:pt>
              </c:strCache>
            </c:strRef>
          </c:tx>
          <c:invertIfNegative val="0"/>
          <c:cat>
            <c:strRef>
              <c:f>'Remisser OMR SVbg5'!$B$32</c:f>
              <c:strCache>
                <c:ptCount val="1"/>
                <c:pt idx="0">
                  <c:v>Område medicin och akut</c:v>
                </c:pt>
              </c:strCache>
            </c:strRef>
          </c:cat>
          <c:val>
            <c:numRef>
              <c:f>'Remisser OMR SVbg5'!$B$38</c:f>
              <c:numCache>
                <c:formatCode>General</c:formatCode>
                <c:ptCount val="1"/>
                <c:pt idx="0">
                  <c:v>1885</c:v>
                </c:pt>
              </c:numCache>
            </c:numRef>
          </c:val>
        </c:ser>
        <c:dLbls>
          <c:showLegendKey val="0"/>
          <c:showVal val="0"/>
          <c:showCatName val="0"/>
          <c:showSerName val="0"/>
          <c:showPercent val="0"/>
          <c:showBubbleSize val="0"/>
        </c:dLbls>
        <c:gapWidth val="75"/>
        <c:overlap val="-25"/>
        <c:axId val="165096840"/>
        <c:axId val="165097232"/>
      </c:barChart>
      <c:catAx>
        <c:axId val="165096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097232"/>
        <c:crosses val="autoZero"/>
        <c:auto val="1"/>
        <c:lblAlgn val="ctr"/>
        <c:lblOffset val="100"/>
        <c:noMultiLvlLbl val="0"/>
      </c:catAx>
      <c:valAx>
        <c:axId val="1650972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096840"/>
        <c:crosses val="autoZero"/>
        <c:crossBetween val="between"/>
        <c:majorUnit val="2500"/>
      </c:valAx>
      <c:spPr>
        <a:noFill/>
        <a:ln w="25400">
          <a:noFill/>
        </a:ln>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sv-SE"/>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a:t>Antal remisser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tx>
            <c:strRef>
              <c:f>'Remisser OMR SVbg5'!$AZ$12</c:f>
              <c:strCache>
                <c:ptCount val="1"/>
                <c:pt idx="0">
                  <c:v>2010</c:v>
                </c:pt>
              </c:strCache>
            </c:strRef>
          </c:tx>
          <c:spPr>
            <a:solidFill>
              <a:schemeClr val="accent1"/>
            </a:solidFill>
            <a:ln>
              <a:noFill/>
            </a:ln>
            <a:effectLst/>
          </c:spPr>
          <c:invertIfNegative val="0"/>
          <c:cat>
            <c:strRef>
              <c:f>'Remisser OMR SVbg5'!$BA$11:$BL$11</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'Remisser OMR SVbg5'!$BA$12:$BL$12</c:f>
              <c:numCache>
                <c:formatCode>General</c:formatCode>
                <c:ptCount val="12"/>
                <c:pt idx="0">
                  <c:v>1624</c:v>
                </c:pt>
                <c:pt idx="1">
                  <c:v>1997</c:v>
                </c:pt>
                <c:pt idx="2">
                  <c:v>2083</c:v>
                </c:pt>
                <c:pt idx="3">
                  <c:v>1878</c:v>
                </c:pt>
                <c:pt idx="4">
                  <c:v>2141</c:v>
                </c:pt>
                <c:pt idx="5">
                  <c:v>2087</c:v>
                </c:pt>
                <c:pt idx="6">
                  <c:v>1614</c:v>
                </c:pt>
                <c:pt idx="7">
                  <c:v>1658</c:v>
                </c:pt>
                <c:pt idx="8">
                  <c:v>2136</c:v>
                </c:pt>
                <c:pt idx="9">
                  <c:v>2032</c:v>
                </c:pt>
                <c:pt idx="10">
                  <c:v>2119</c:v>
                </c:pt>
                <c:pt idx="11">
                  <c:v>1915</c:v>
                </c:pt>
              </c:numCache>
            </c:numRef>
          </c:val>
        </c:ser>
        <c:ser>
          <c:idx val="1"/>
          <c:order val="1"/>
          <c:tx>
            <c:strRef>
              <c:f>'Remisser OMR SVbg5'!$AZ$13</c:f>
              <c:strCache>
                <c:ptCount val="1"/>
                <c:pt idx="0">
                  <c:v>2011</c:v>
                </c:pt>
              </c:strCache>
            </c:strRef>
          </c:tx>
          <c:spPr>
            <a:solidFill>
              <a:schemeClr val="accent2"/>
            </a:solidFill>
            <a:ln>
              <a:noFill/>
            </a:ln>
            <a:effectLst/>
          </c:spPr>
          <c:invertIfNegative val="0"/>
          <c:cat>
            <c:strRef>
              <c:f>'Remisser OMR SVbg5'!$BA$11:$BL$11</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'Remisser OMR SVbg5'!$BA$13:$BL$13</c:f>
              <c:numCache>
                <c:formatCode>General</c:formatCode>
                <c:ptCount val="12"/>
                <c:pt idx="0">
                  <c:v>1798</c:v>
                </c:pt>
                <c:pt idx="1">
                  <c:v>2029</c:v>
                </c:pt>
                <c:pt idx="2">
                  <c:v>2160</c:v>
                </c:pt>
                <c:pt idx="3">
                  <c:v>1897</c:v>
                </c:pt>
                <c:pt idx="4">
                  <c:v>2674</c:v>
                </c:pt>
                <c:pt idx="5">
                  <c:v>2143</c:v>
                </c:pt>
                <c:pt idx="6">
                  <c:v>1658</c:v>
                </c:pt>
                <c:pt idx="7">
                  <c:v>1848</c:v>
                </c:pt>
                <c:pt idx="8">
                  <c:v>2106</c:v>
                </c:pt>
                <c:pt idx="9">
                  <c:v>2097</c:v>
                </c:pt>
                <c:pt idx="10">
                  <c:v>2261</c:v>
                </c:pt>
                <c:pt idx="11">
                  <c:v>2080</c:v>
                </c:pt>
              </c:numCache>
            </c:numRef>
          </c:val>
        </c:ser>
        <c:ser>
          <c:idx val="2"/>
          <c:order val="2"/>
          <c:tx>
            <c:strRef>
              <c:f>'Remisser OMR SVbg5'!$AZ$14</c:f>
              <c:strCache>
                <c:ptCount val="1"/>
                <c:pt idx="0">
                  <c:v>2012</c:v>
                </c:pt>
              </c:strCache>
            </c:strRef>
          </c:tx>
          <c:spPr>
            <a:solidFill>
              <a:schemeClr val="accent3"/>
            </a:solidFill>
            <a:ln>
              <a:noFill/>
            </a:ln>
            <a:effectLst/>
          </c:spPr>
          <c:invertIfNegative val="0"/>
          <c:cat>
            <c:strRef>
              <c:f>'Remisser OMR SVbg5'!$BA$11:$BL$11</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'Remisser OMR SVbg5'!$BA$14:$BL$14</c:f>
              <c:numCache>
                <c:formatCode>General</c:formatCode>
                <c:ptCount val="12"/>
                <c:pt idx="0">
                  <c:v>2044</c:v>
                </c:pt>
                <c:pt idx="1">
                  <c:v>2099</c:v>
                </c:pt>
                <c:pt idx="2">
                  <c:v>2282</c:v>
                </c:pt>
                <c:pt idx="3">
                  <c:v>2080</c:v>
                </c:pt>
                <c:pt idx="4">
                  <c:v>2572</c:v>
                </c:pt>
                <c:pt idx="5">
                  <c:v>2135</c:v>
                </c:pt>
                <c:pt idx="6">
                  <c:v>1757</c:v>
                </c:pt>
                <c:pt idx="7">
                  <c:v>2105</c:v>
                </c:pt>
                <c:pt idx="8">
                  <c:v>2070</c:v>
                </c:pt>
                <c:pt idx="9">
                  <c:v>2427</c:v>
                </c:pt>
                <c:pt idx="10">
                  <c:v>2389</c:v>
                </c:pt>
                <c:pt idx="11">
                  <c:v>1906</c:v>
                </c:pt>
              </c:numCache>
            </c:numRef>
          </c:val>
        </c:ser>
        <c:ser>
          <c:idx val="3"/>
          <c:order val="3"/>
          <c:tx>
            <c:strRef>
              <c:f>'Remisser OMR SVbg5'!$AZ$15</c:f>
              <c:strCache>
                <c:ptCount val="1"/>
                <c:pt idx="0">
                  <c:v>2013</c:v>
                </c:pt>
              </c:strCache>
            </c:strRef>
          </c:tx>
          <c:spPr>
            <a:solidFill>
              <a:schemeClr val="accent4"/>
            </a:solidFill>
            <a:ln>
              <a:noFill/>
            </a:ln>
            <a:effectLst/>
          </c:spPr>
          <c:invertIfNegative val="0"/>
          <c:cat>
            <c:strRef>
              <c:f>'Remisser OMR SVbg5'!$BA$11:$BL$11</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'Remisser OMR SVbg5'!$BA$15:$BL$15</c:f>
              <c:numCache>
                <c:formatCode>General</c:formatCode>
                <c:ptCount val="12"/>
                <c:pt idx="0">
                  <c:v>2377</c:v>
                </c:pt>
                <c:pt idx="1">
                  <c:v>2168</c:v>
                </c:pt>
                <c:pt idx="2">
                  <c:v>2159</c:v>
                </c:pt>
                <c:pt idx="3">
                  <c:v>2394</c:v>
                </c:pt>
                <c:pt idx="4">
                  <c:v>2613</c:v>
                </c:pt>
                <c:pt idx="5">
                  <c:v>2069</c:v>
                </c:pt>
                <c:pt idx="6">
                  <c:v>1917</c:v>
                </c:pt>
                <c:pt idx="7">
                  <c:v>1946</c:v>
                </c:pt>
                <c:pt idx="8">
                  <c:v>2364</c:v>
                </c:pt>
                <c:pt idx="9">
                  <c:v>2599</c:v>
                </c:pt>
                <c:pt idx="10">
                  <c:v>2251</c:v>
                </c:pt>
                <c:pt idx="11">
                  <c:v>2073</c:v>
                </c:pt>
              </c:numCache>
            </c:numRef>
          </c:val>
        </c:ser>
        <c:ser>
          <c:idx val="4"/>
          <c:order val="4"/>
          <c:tx>
            <c:strRef>
              <c:f>'Remisser OMR SVbg5'!$AZ$16</c:f>
              <c:strCache>
                <c:ptCount val="1"/>
                <c:pt idx="0">
                  <c:v>2014</c:v>
                </c:pt>
              </c:strCache>
            </c:strRef>
          </c:tx>
          <c:spPr>
            <a:solidFill>
              <a:schemeClr val="accent5"/>
            </a:solidFill>
            <a:ln>
              <a:noFill/>
            </a:ln>
            <a:effectLst/>
          </c:spPr>
          <c:invertIfNegative val="0"/>
          <c:cat>
            <c:strRef>
              <c:f>'Remisser OMR SVbg5'!$BA$11:$BL$11</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'Remisser OMR SVbg5'!$BA$16:$BL$16</c:f>
              <c:numCache>
                <c:formatCode>General</c:formatCode>
                <c:ptCount val="12"/>
                <c:pt idx="0">
                  <c:v>2288</c:v>
                </c:pt>
                <c:pt idx="1">
                  <c:v>2155</c:v>
                </c:pt>
                <c:pt idx="2">
                  <c:v>2287</c:v>
                </c:pt>
                <c:pt idx="3">
                  <c:v>2412</c:v>
                </c:pt>
                <c:pt idx="4">
                  <c:v>2278</c:v>
                </c:pt>
                <c:pt idx="5">
                  <c:v>2379</c:v>
                </c:pt>
                <c:pt idx="6">
                  <c:v>1929</c:v>
                </c:pt>
                <c:pt idx="7">
                  <c:v>1917</c:v>
                </c:pt>
                <c:pt idx="8">
                  <c:v>2474</c:v>
                </c:pt>
                <c:pt idx="9">
                  <c:v>2587</c:v>
                </c:pt>
                <c:pt idx="10">
                  <c:v>2379</c:v>
                </c:pt>
                <c:pt idx="11">
                  <c:v>2275</c:v>
                </c:pt>
              </c:numCache>
            </c:numRef>
          </c:val>
        </c:ser>
        <c:ser>
          <c:idx val="5"/>
          <c:order val="5"/>
          <c:tx>
            <c:strRef>
              <c:f>'Remisser OMR SVbg5'!$AZ$17</c:f>
              <c:strCache>
                <c:ptCount val="1"/>
                <c:pt idx="0">
                  <c:v>2015</c:v>
                </c:pt>
              </c:strCache>
            </c:strRef>
          </c:tx>
          <c:spPr>
            <a:solidFill>
              <a:schemeClr val="accent6"/>
            </a:solidFill>
            <a:ln>
              <a:noFill/>
            </a:ln>
            <a:effectLst/>
          </c:spPr>
          <c:invertIfNegative val="0"/>
          <c:cat>
            <c:strRef>
              <c:f>'Remisser OMR SVbg5'!$BA$11:$BL$11</c:f>
              <c:strCache>
                <c:ptCount val="12"/>
                <c:pt idx="0">
                  <c:v>Jan</c:v>
                </c:pt>
                <c:pt idx="1">
                  <c:v>Feb</c:v>
                </c:pt>
                <c:pt idx="2">
                  <c:v>Mar</c:v>
                </c:pt>
                <c:pt idx="3">
                  <c:v>Apr</c:v>
                </c:pt>
                <c:pt idx="4">
                  <c:v>Maj</c:v>
                </c:pt>
                <c:pt idx="5">
                  <c:v>Jun</c:v>
                </c:pt>
                <c:pt idx="6">
                  <c:v>Jul</c:v>
                </c:pt>
                <c:pt idx="7">
                  <c:v>Aug</c:v>
                </c:pt>
                <c:pt idx="8">
                  <c:v>Sep</c:v>
                </c:pt>
                <c:pt idx="9">
                  <c:v>Okt</c:v>
                </c:pt>
                <c:pt idx="10">
                  <c:v>Nov</c:v>
                </c:pt>
                <c:pt idx="11">
                  <c:v>Dec</c:v>
                </c:pt>
              </c:strCache>
            </c:strRef>
          </c:cat>
          <c:val>
            <c:numRef>
              <c:f>'Remisser OMR SVbg5'!$BA$17:$BL$17</c:f>
              <c:numCache>
                <c:formatCode>General</c:formatCode>
                <c:ptCount val="12"/>
                <c:pt idx="0">
                  <c:v>1885</c:v>
                </c:pt>
                <c:pt idx="1">
                  <c:v>0</c:v>
                </c:pt>
                <c:pt idx="2">
                  <c:v>0</c:v>
                </c:pt>
                <c:pt idx="3">
                  <c:v>0</c:v>
                </c:pt>
                <c:pt idx="4">
                  <c:v>0</c:v>
                </c:pt>
                <c:pt idx="5">
                  <c:v>0</c:v>
                </c:pt>
                <c:pt idx="6">
                  <c:v>0</c:v>
                </c:pt>
                <c:pt idx="7">
                  <c:v>0</c:v>
                </c:pt>
                <c:pt idx="8">
                  <c:v>0</c:v>
                </c:pt>
                <c:pt idx="9">
                  <c:v>0</c:v>
                </c:pt>
                <c:pt idx="10">
                  <c:v>0</c:v>
                </c:pt>
                <c:pt idx="11">
                  <c:v>0</c:v>
                </c:pt>
              </c:numCache>
            </c:numRef>
          </c:val>
        </c:ser>
        <c:dLbls>
          <c:showLegendKey val="0"/>
          <c:showVal val="0"/>
          <c:showCatName val="0"/>
          <c:showSerName val="0"/>
          <c:showPercent val="0"/>
          <c:showBubbleSize val="0"/>
        </c:dLbls>
        <c:gapWidth val="219"/>
        <c:overlap val="-27"/>
        <c:axId val="165098016"/>
        <c:axId val="165098408"/>
      </c:barChart>
      <c:catAx>
        <c:axId val="1650980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098408"/>
        <c:crosses val="autoZero"/>
        <c:auto val="1"/>
        <c:lblAlgn val="ctr"/>
        <c:lblOffset val="100"/>
        <c:noMultiLvlLbl val="1"/>
      </c:catAx>
      <c:valAx>
        <c:axId val="165098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098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solidFill>
        <a:srgbClr val="000000"/>
      </a:solidFill>
    </a:ln>
    <a:effectLst/>
  </c:spPr>
  <c:txPr>
    <a:bodyPr/>
    <a:lstStyle/>
    <a:p>
      <a:pPr>
        <a:defRPr/>
      </a:pPr>
      <a:endParaRPr lang="sv-SE"/>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'Konsultremiss OMR SVbg71'!$A$36</c:f>
              <c:strCache>
                <c:ptCount val="1"/>
                <c:pt idx="0">
                  <c:v>2011</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'Konsultremiss OMR SVbg71'!$B$35</c:f>
              <c:strCache>
                <c:ptCount val="1"/>
                <c:pt idx="0">
                  <c:v>Område medicin och akut</c:v>
                </c:pt>
              </c:strCache>
            </c:strRef>
          </c:cat>
          <c:val>
            <c:numRef>
              <c:f>'Konsultremiss OMR SVbg71'!$B$36</c:f>
              <c:numCache>
                <c:formatCode>General</c:formatCode>
                <c:ptCount val="1"/>
                <c:pt idx="0">
                  <c:v>9379</c:v>
                </c:pt>
              </c:numCache>
            </c:numRef>
          </c:val>
        </c:ser>
        <c:ser>
          <c:idx val="1"/>
          <c:order val="1"/>
          <c:tx>
            <c:strRef>
              <c:f>'Konsultremiss OMR SVbg71'!$A$37</c:f>
              <c:strCache>
                <c:ptCount val="1"/>
                <c:pt idx="0">
                  <c:v>2012</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'Konsultremiss OMR SVbg71'!$B$35</c:f>
              <c:strCache>
                <c:ptCount val="1"/>
                <c:pt idx="0">
                  <c:v>Område medicin och akut</c:v>
                </c:pt>
              </c:strCache>
            </c:strRef>
          </c:cat>
          <c:val>
            <c:numRef>
              <c:f>'Konsultremiss OMR SVbg71'!$B$37</c:f>
              <c:numCache>
                <c:formatCode>General</c:formatCode>
                <c:ptCount val="1"/>
                <c:pt idx="0">
                  <c:v>9965</c:v>
                </c:pt>
              </c:numCache>
            </c:numRef>
          </c:val>
        </c:ser>
        <c:ser>
          <c:idx val="2"/>
          <c:order val="2"/>
          <c:tx>
            <c:strRef>
              <c:f>'Konsultremiss OMR SVbg71'!$A$38</c:f>
              <c:strCache>
                <c:ptCount val="1"/>
                <c:pt idx="0">
                  <c:v>2013</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'Konsultremiss OMR SVbg71'!$B$35</c:f>
              <c:strCache>
                <c:ptCount val="1"/>
                <c:pt idx="0">
                  <c:v>Område medicin och akut</c:v>
                </c:pt>
              </c:strCache>
            </c:strRef>
          </c:cat>
          <c:val>
            <c:numRef>
              <c:f>'Konsultremiss OMR SVbg71'!$B$38</c:f>
              <c:numCache>
                <c:formatCode>General</c:formatCode>
                <c:ptCount val="1"/>
                <c:pt idx="0">
                  <c:v>9454</c:v>
                </c:pt>
              </c:numCache>
            </c:numRef>
          </c:val>
        </c:ser>
        <c:ser>
          <c:idx val="3"/>
          <c:order val="3"/>
          <c:tx>
            <c:strRef>
              <c:f>'Konsultremiss OMR SVbg71'!$A$39</c:f>
              <c:strCache>
                <c:ptCount val="1"/>
                <c:pt idx="0">
                  <c:v>2014</c:v>
                </c:pt>
              </c:strCache>
            </c:strRef>
          </c:tx>
          <c:invertIfNegative val="0"/>
          <c:dLbls>
            <c:spPr>
              <a:noFill/>
              <a:ln>
                <a:solidFill>
                  <a:srgbClr val="000000"/>
                </a:solid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'Konsultremiss OMR SVbg71'!$B$35</c:f>
              <c:strCache>
                <c:ptCount val="1"/>
                <c:pt idx="0">
                  <c:v>Område medicin och akut</c:v>
                </c:pt>
              </c:strCache>
            </c:strRef>
          </c:cat>
          <c:val>
            <c:numRef>
              <c:f>'Konsultremiss OMR SVbg71'!$B$39</c:f>
              <c:numCache>
                <c:formatCode>General</c:formatCode>
                <c:ptCount val="1"/>
                <c:pt idx="0">
                  <c:v>9820</c:v>
                </c:pt>
              </c:numCache>
            </c:numRef>
          </c:val>
        </c:ser>
        <c:ser>
          <c:idx val="4"/>
          <c:order val="4"/>
          <c:tx>
            <c:strRef>
              <c:f>'Konsultremiss OMR SVbg71'!$A$40</c:f>
              <c:strCache>
                <c:ptCount val="1"/>
                <c:pt idx="0">
                  <c:v>2015</c:v>
                </c:pt>
              </c:strCache>
            </c:strRef>
          </c:tx>
          <c:invertIfNegative val="0"/>
          <c:cat>
            <c:strRef>
              <c:f>'Konsultremiss OMR SVbg71'!$B$35</c:f>
              <c:strCache>
                <c:ptCount val="1"/>
                <c:pt idx="0">
                  <c:v>Område medicin och akut</c:v>
                </c:pt>
              </c:strCache>
            </c:strRef>
          </c:cat>
          <c:val>
            <c:numRef>
              <c:f>'Konsultremiss OMR SVbg71'!$B$40</c:f>
              <c:numCache>
                <c:formatCode>General</c:formatCode>
                <c:ptCount val="1"/>
                <c:pt idx="0">
                  <c:v>624</c:v>
                </c:pt>
              </c:numCache>
            </c:numRef>
          </c:val>
        </c:ser>
        <c:dLbls>
          <c:showLegendKey val="0"/>
          <c:showVal val="0"/>
          <c:showCatName val="0"/>
          <c:showSerName val="0"/>
          <c:showPercent val="0"/>
          <c:showBubbleSize val="0"/>
        </c:dLbls>
        <c:gapWidth val="75"/>
        <c:overlap val="-25"/>
        <c:axId val="165099192"/>
        <c:axId val="165099584"/>
      </c:barChart>
      <c:catAx>
        <c:axId val="165099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099584"/>
        <c:crosses val="autoZero"/>
        <c:auto val="1"/>
        <c:lblAlgn val="ctr"/>
        <c:lblOffset val="100"/>
        <c:noMultiLvlLbl val="0"/>
      </c:catAx>
      <c:valAx>
        <c:axId val="1650995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65099192"/>
        <c:crosses val="autoZero"/>
        <c:crossBetween val="between"/>
      </c:valAx>
      <c:spPr>
        <a:noFill/>
        <a:ln w="25400">
          <a:noFill/>
        </a:ln>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solidFill>
      <a:schemeClr val="bg1"/>
    </a:solidFill>
    <a:ln w="9525" cap="flat" cmpd="sng" algn="ctr">
      <a:solidFill>
        <a:srgbClr val="000000"/>
      </a:solidFill>
      <a:round/>
    </a:ln>
    <a:effectLst/>
  </c:spPr>
  <c:txPr>
    <a:bodyPr/>
    <a:lstStyle/>
    <a:p>
      <a:pPr>
        <a:defRPr/>
      </a:pPr>
      <a:endParaRPr lang="sv-SE"/>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7740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6400" cy="496888"/>
          </a:xfrm>
          <a:prstGeom prst="rect">
            <a:avLst/>
          </a:prstGeom>
        </p:spPr>
        <p:txBody>
          <a:bodyPr vert="horz" lIns="91381" tIns="45691" rIns="91381" bIns="45691" rtlCol="0"/>
          <a:lstStyle>
            <a:lvl1pPr algn="l" eaLnBrk="0" hangingPunct="0">
              <a:defRPr sz="1200">
                <a:latin typeface="Arial" charset="0"/>
                <a:ea typeface="ヒラギノ角ゴ Pro W3" charset="-128"/>
              </a:defRPr>
            </a:lvl1pPr>
          </a:lstStyle>
          <a:p>
            <a:pPr>
              <a:defRPr/>
            </a:pPr>
            <a:endParaRPr lang="sv-SE"/>
          </a:p>
        </p:txBody>
      </p:sp>
      <p:sp>
        <p:nvSpPr>
          <p:cNvPr id="3" name="Platshållare för datum 2"/>
          <p:cNvSpPr>
            <a:spLocks noGrp="1"/>
          </p:cNvSpPr>
          <p:nvPr>
            <p:ph type="dt" idx="1"/>
          </p:nvPr>
        </p:nvSpPr>
        <p:spPr>
          <a:xfrm>
            <a:off x="3849696" y="0"/>
            <a:ext cx="2946400" cy="496888"/>
          </a:xfrm>
          <a:prstGeom prst="rect">
            <a:avLst/>
          </a:prstGeom>
        </p:spPr>
        <p:txBody>
          <a:bodyPr vert="horz" lIns="91381" tIns="45691" rIns="91381" bIns="45691" rtlCol="0"/>
          <a:lstStyle>
            <a:lvl1pPr algn="r" eaLnBrk="0" hangingPunct="0">
              <a:defRPr sz="1200">
                <a:latin typeface="Arial" charset="0"/>
                <a:ea typeface="ヒラギノ角ゴ Pro W3" charset="-128"/>
              </a:defRPr>
            </a:lvl1pPr>
          </a:lstStyle>
          <a:p>
            <a:pPr>
              <a:defRPr/>
            </a:pPr>
            <a:r>
              <a:rPr lang="sv-SE"/>
              <a:t>2013-11-21</a:t>
            </a:r>
          </a:p>
        </p:txBody>
      </p:sp>
      <p:sp>
        <p:nvSpPr>
          <p:cNvPr id="4" name="Platshållare för bildobjekt 3"/>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1381" tIns="45691" rIns="91381" bIns="45691" rtlCol="0" anchor="ctr"/>
          <a:lstStyle/>
          <a:p>
            <a:pPr lvl="0"/>
            <a:endParaRPr lang="sv-SE" noProof="0" smtClean="0"/>
          </a:p>
        </p:txBody>
      </p:sp>
      <p:sp>
        <p:nvSpPr>
          <p:cNvPr id="5" name="Platshållare för anteckningar 4"/>
          <p:cNvSpPr>
            <a:spLocks noGrp="1"/>
          </p:cNvSpPr>
          <p:nvPr>
            <p:ph type="body" sz="quarter" idx="3"/>
          </p:nvPr>
        </p:nvSpPr>
        <p:spPr>
          <a:xfrm>
            <a:off x="681038" y="4714883"/>
            <a:ext cx="5435600" cy="4467225"/>
          </a:xfrm>
          <a:prstGeom prst="rect">
            <a:avLst/>
          </a:prstGeom>
        </p:spPr>
        <p:txBody>
          <a:bodyPr vert="horz" lIns="91381" tIns="45691" rIns="91381" bIns="45691" rtlCol="0">
            <a:normAutofit/>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p>
        </p:txBody>
      </p:sp>
      <p:sp>
        <p:nvSpPr>
          <p:cNvPr id="6" name="Platshållare för sidfot 5"/>
          <p:cNvSpPr>
            <a:spLocks noGrp="1"/>
          </p:cNvSpPr>
          <p:nvPr>
            <p:ph type="ftr" sz="quarter" idx="4"/>
          </p:nvPr>
        </p:nvSpPr>
        <p:spPr>
          <a:xfrm>
            <a:off x="0" y="9428171"/>
            <a:ext cx="2946400" cy="496887"/>
          </a:xfrm>
          <a:prstGeom prst="rect">
            <a:avLst/>
          </a:prstGeom>
        </p:spPr>
        <p:txBody>
          <a:bodyPr vert="horz" lIns="91381" tIns="45691" rIns="91381" bIns="45691" rtlCol="0" anchor="b"/>
          <a:lstStyle>
            <a:lvl1pPr algn="l" eaLnBrk="0" hangingPunct="0">
              <a:defRPr sz="1200">
                <a:latin typeface="Arial" charset="0"/>
                <a:ea typeface="ヒラギノ角ゴ Pro W3" charset="-128"/>
              </a:defRPr>
            </a:lvl1pPr>
          </a:lstStyle>
          <a:p>
            <a:pPr>
              <a:defRPr/>
            </a:pPr>
            <a:endParaRPr lang="sv-SE"/>
          </a:p>
        </p:txBody>
      </p:sp>
      <p:sp>
        <p:nvSpPr>
          <p:cNvPr id="8" name="Platshållare för bildnummer 7"/>
          <p:cNvSpPr>
            <a:spLocks noGrp="1"/>
          </p:cNvSpPr>
          <p:nvPr>
            <p:ph type="sldNum" sz="quarter" idx="5"/>
          </p:nvPr>
        </p:nvSpPr>
        <p:spPr>
          <a:xfrm>
            <a:off x="3849696" y="9428171"/>
            <a:ext cx="2946400" cy="496887"/>
          </a:xfrm>
          <a:prstGeom prst="rect">
            <a:avLst/>
          </a:prstGeom>
        </p:spPr>
        <p:txBody>
          <a:bodyPr vert="horz" wrap="square" lIns="91381" tIns="45691" rIns="91381" bIns="45691" numCol="1" anchor="b" anchorCtr="0" compatLnSpc="1">
            <a:prstTxWarp prst="textNoShape">
              <a:avLst/>
            </a:prstTxWarp>
          </a:bodyPr>
          <a:lstStyle>
            <a:lvl1pPr algn="r" eaLnBrk="1" hangingPunct="1">
              <a:defRPr sz="1200" smtClean="0"/>
            </a:lvl1pPr>
          </a:lstStyle>
          <a:p>
            <a:pPr>
              <a:defRPr/>
            </a:pPr>
            <a:fld id="{20352595-5E75-4986-979D-361675A1D376}" type="slidenum">
              <a:rPr lang="sv-SE"/>
              <a:pPr>
                <a:defRPr/>
              </a:pPr>
              <a:t>‹#›</a:t>
            </a:fld>
            <a:endParaRPr lang="sv-SE"/>
          </a:p>
        </p:txBody>
      </p:sp>
    </p:spTree>
    <p:extLst>
      <p:ext uri="{BB962C8B-B14F-4D97-AF65-F5344CB8AC3E}">
        <p14:creationId xmlns:p14="http://schemas.microsoft.com/office/powerpoint/2010/main" val="270119481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smtClean="0"/>
          </a:p>
        </p:txBody>
      </p:sp>
    </p:spTree>
    <p:extLst>
      <p:ext uri="{BB962C8B-B14F-4D97-AF65-F5344CB8AC3E}">
        <p14:creationId xmlns:p14="http://schemas.microsoft.com/office/powerpoint/2010/main" val="224875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altLang="sv-SE" smtClean="0"/>
          </a:p>
        </p:txBody>
      </p:sp>
    </p:spTree>
    <p:extLst>
      <p:ext uri="{BB962C8B-B14F-4D97-AF65-F5344CB8AC3E}">
        <p14:creationId xmlns:p14="http://schemas.microsoft.com/office/powerpoint/2010/main" val="2484877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smtClean="0"/>
          </a:p>
        </p:txBody>
      </p:sp>
    </p:spTree>
    <p:extLst>
      <p:ext uri="{BB962C8B-B14F-4D97-AF65-F5344CB8AC3E}">
        <p14:creationId xmlns:p14="http://schemas.microsoft.com/office/powerpoint/2010/main" val="2182623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smtClean="0"/>
          </a:p>
        </p:txBody>
      </p:sp>
    </p:spTree>
    <p:extLst>
      <p:ext uri="{BB962C8B-B14F-4D97-AF65-F5344CB8AC3E}">
        <p14:creationId xmlns:p14="http://schemas.microsoft.com/office/powerpoint/2010/main" val="3374609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smtClean="0"/>
          </a:p>
        </p:txBody>
      </p:sp>
    </p:spTree>
    <p:extLst>
      <p:ext uri="{BB962C8B-B14F-4D97-AF65-F5344CB8AC3E}">
        <p14:creationId xmlns:p14="http://schemas.microsoft.com/office/powerpoint/2010/main" val="275879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smtClean="0"/>
          </a:p>
        </p:txBody>
      </p:sp>
    </p:spTree>
    <p:extLst>
      <p:ext uri="{BB962C8B-B14F-4D97-AF65-F5344CB8AC3E}">
        <p14:creationId xmlns:p14="http://schemas.microsoft.com/office/powerpoint/2010/main" val="425300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smtClean="0"/>
          </a:p>
        </p:txBody>
      </p:sp>
    </p:spTree>
    <p:extLst>
      <p:ext uri="{BB962C8B-B14F-4D97-AF65-F5344CB8AC3E}">
        <p14:creationId xmlns:p14="http://schemas.microsoft.com/office/powerpoint/2010/main" val="1173354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smtClean="0"/>
          </a:p>
        </p:txBody>
      </p:sp>
    </p:spTree>
    <p:extLst>
      <p:ext uri="{BB962C8B-B14F-4D97-AF65-F5344CB8AC3E}">
        <p14:creationId xmlns:p14="http://schemas.microsoft.com/office/powerpoint/2010/main" val="2982396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smtClean="0"/>
          </a:p>
        </p:txBody>
      </p:sp>
    </p:spTree>
    <p:extLst>
      <p:ext uri="{BB962C8B-B14F-4D97-AF65-F5344CB8AC3E}">
        <p14:creationId xmlns:p14="http://schemas.microsoft.com/office/powerpoint/2010/main" val="92597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smtClean="0"/>
          </a:p>
        </p:txBody>
      </p:sp>
    </p:spTree>
    <p:extLst>
      <p:ext uri="{BB962C8B-B14F-4D97-AF65-F5344CB8AC3E}">
        <p14:creationId xmlns:p14="http://schemas.microsoft.com/office/powerpoint/2010/main" val="2401475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altLang="sv-SE" smtClean="0"/>
          </a:p>
        </p:txBody>
      </p:sp>
    </p:spTree>
    <p:extLst>
      <p:ext uri="{BB962C8B-B14F-4D97-AF65-F5344CB8AC3E}">
        <p14:creationId xmlns:p14="http://schemas.microsoft.com/office/powerpoint/2010/main" val="796959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altLang="sv-SE" smtClean="0"/>
          </a:p>
        </p:txBody>
      </p:sp>
    </p:spTree>
    <p:extLst>
      <p:ext uri="{BB962C8B-B14F-4D97-AF65-F5344CB8AC3E}">
        <p14:creationId xmlns:p14="http://schemas.microsoft.com/office/powerpoint/2010/main" val="2494257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Platshållare för bildobjekt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Platshållare för anteckninga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sv-SE" altLang="sv-SE" smtClean="0"/>
          </a:p>
        </p:txBody>
      </p:sp>
    </p:spTree>
    <p:extLst>
      <p:ext uri="{BB962C8B-B14F-4D97-AF65-F5344CB8AC3E}">
        <p14:creationId xmlns:p14="http://schemas.microsoft.com/office/powerpoint/2010/main" val="109784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539750" y="2997200"/>
            <a:ext cx="80645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4752975"/>
            <a:ext cx="6400800" cy="15319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v-SE" smtClean="0"/>
              <a:t>Klicka här för att ändra format på underrubrik i bakgrunden</a:t>
            </a:r>
            <a:endParaRPr lang="sv-SE"/>
          </a:p>
        </p:txBody>
      </p:sp>
    </p:spTree>
    <p:extLst>
      <p:ext uri="{BB962C8B-B14F-4D97-AF65-F5344CB8AC3E}">
        <p14:creationId xmlns:p14="http://schemas.microsoft.com/office/powerpoint/2010/main" val="108621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extLst>
      <p:ext uri="{BB962C8B-B14F-4D97-AF65-F5344CB8AC3E}">
        <p14:creationId xmlns:p14="http://schemas.microsoft.com/office/powerpoint/2010/main" val="361025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533400" y="3886200"/>
            <a:ext cx="2705100" cy="239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innehåll 3"/>
          <p:cNvSpPr>
            <a:spLocks noGrp="1"/>
          </p:cNvSpPr>
          <p:nvPr>
            <p:ph sz="half" idx="2"/>
          </p:nvPr>
        </p:nvSpPr>
        <p:spPr>
          <a:xfrm>
            <a:off x="3390900" y="3886200"/>
            <a:ext cx="2705100" cy="239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236651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982119"/>
            <a:ext cx="8229600" cy="1143000"/>
          </a:xfrm>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42425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4882356"/>
            <a:ext cx="4040188" cy="1402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5" name="Platshållare för text 4"/>
          <p:cNvSpPr>
            <a:spLocks noGrp="1"/>
          </p:cNvSpPr>
          <p:nvPr>
            <p:ph type="body" sz="quarter" idx="3"/>
          </p:nvPr>
        </p:nvSpPr>
        <p:spPr>
          <a:xfrm>
            <a:off x="4645025" y="42425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4882356"/>
            <a:ext cx="4041775" cy="14025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228869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Tree>
    <p:extLst>
      <p:ext uri="{BB962C8B-B14F-4D97-AF65-F5344CB8AC3E}">
        <p14:creationId xmlns:p14="http://schemas.microsoft.com/office/powerpoint/2010/main" val="411721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63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997200"/>
            <a:ext cx="3008313" cy="1162050"/>
          </a:xfrm>
        </p:spPr>
        <p:txBody>
          <a:bodyPr anchor="b"/>
          <a:lstStyle>
            <a:lvl1pPr algn="l">
              <a:defRPr sz="2000" b="1"/>
            </a:lvl1pPr>
          </a:lstStyle>
          <a:p>
            <a:r>
              <a:rPr lang="sv-SE" dirty="0" smtClean="0"/>
              <a:t>Klicka här för att ändra format</a:t>
            </a:r>
            <a:endParaRPr lang="sv-SE" dirty="0"/>
          </a:p>
        </p:txBody>
      </p:sp>
      <p:sp>
        <p:nvSpPr>
          <p:cNvPr id="3" name="Platshållare för innehåll 2"/>
          <p:cNvSpPr>
            <a:spLocks noGrp="1"/>
          </p:cNvSpPr>
          <p:nvPr>
            <p:ph idx="1"/>
          </p:nvPr>
        </p:nvSpPr>
        <p:spPr>
          <a:xfrm>
            <a:off x="3575050" y="2997200"/>
            <a:ext cx="5111750" cy="32877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text 3"/>
          <p:cNvSpPr>
            <a:spLocks noGrp="1"/>
          </p:cNvSpPr>
          <p:nvPr>
            <p:ph type="body" sz="half" idx="2"/>
          </p:nvPr>
        </p:nvSpPr>
        <p:spPr>
          <a:xfrm>
            <a:off x="457200" y="4159250"/>
            <a:ext cx="3008313" cy="2125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extLst>
      <p:ext uri="{BB962C8B-B14F-4D97-AF65-F5344CB8AC3E}">
        <p14:creationId xmlns:p14="http://schemas.microsoft.com/office/powerpoint/2010/main" val="1863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1052513"/>
            <a:ext cx="5486400" cy="36750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extLst>
      <p:ext uri="{BB962C8B-B14F-4D97-AF65-F5344CB8AC3E}">
        <p14:creationId xmlns:p14="http://schemas.microsoft.com/office/powerpoint/2010/main" val="374489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reserve="1">
  <p:cSld name="Innehåll">
    <p:spTree>
      <p:nvGrpSpPr>
        <p:cNvPr id="1" name=""/>
        <p:cNvGrpSpPr/>
        <p:nvPr/>
      </p:nvGrpSpPr>
      <p:grpSpPr>
        <a:xfrm>
          <a:off x="0" y="0"/>
          <a:ext cx="0" cy="0"/>
          <a:chOff x="0" y="0"/>
          <a:chExt cx="0" cy="0"/>
        </a:xfrm>
      </p:grpSpPr>
      <p:sp>
        <p:nvSpPr>
          <p:cNvPr id="2" name="Platshållare för innehåll 1"/>
          <p:cNvSpPr>
            <a:spLocks noGrp="1"/>
          </p:cNvSpPr>
          <p:nvPr>
            <p:ph/>
          </p:nvPr>
        </p:nvSpPr>
        <p:spPr>
          <a:xfrm>
            <a:off x="539750" y="2971800"/>
            <a:ext cx="8034338" cy="331311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extLst>
      <p:ext uri="{BB962C8B-B14F-4D97-AF65-F5344CB8AC3E}">
        <p14:creationId xmlns:p14="http://schemas.microsoft.com/office/powerpoint/2010/main" val="323875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2" descr="ppt_bildstripe_blue4"/>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0"/>
            <a:ext cx="91455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539750" y="2971800"/>
            <a:ext cx="80343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sv-SE" smtClean="0"/>
              <a:t>Klicka här för att ändra format</a:t>
            </a:r>
          </a:p>
        </p:txBody>
      </p:sp>
      <p:sp>
        <p:nvSpPr>
          <p:cNvPr id="1028" name="Rectangle 3"/>
          <p:cNvSpPr>
            <a:spLocks noGrp="1" noChangeArrowheads="1"/>
          </p:cNvSpPr>
          <p:nvPr>
            <p:ph type="body" idx="1"/>
          </p:nvPr>
        </p:nvSpPr>
        <p:spPr bwMode="auto">
          <a:xfrm>
            <a:off x="539750" y="3886200"/>
            <a:ext cx="803433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031" name="Text Box 9"/>
          <p:cNvSpPr txBox="1">
            <a:spLocks noChangeArrowheads="1"/>
          </p:cNvSpPr>
          <p:nvPr userDrawn="1"/>
        </p:nvSpPr>
        <p:spPr bwMode="auto">
          <a:xfrm>
            <a:off x="8675688" y="6643688"/>
            <a:ext cx="4683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ea typeface="ヒラギノ角ゴ Pro W3" pitchFamily="28" charset="-128"/>
              </a:defRPr>
            </a:lvl1pPr>
            <a:lvl2pPr marL="742950" indent="-285750" eaLnBrk="0" hangingPunct="0">
              <a:defRPr sz="3200">
                <a:solidFill>
                  <a:schemeClr val="tx1"/>
                </a:solidFill>
                <a:latin typeface="Arial" panose="020B0604020202020204" pitchFamily="34" charset="0"/>
                <a:ea typeface="ヒラギノ角ゴ Pro W3" pitchFamily="28" charset="-128"/>
              </a:defRPr>
            </a:lvl2pPr>
            <a:lvl3pPr marL="1143000" indent="-228600" eaLnBrk="0" hangingPunct="0">
              <a:defRPr sz="3200">
                <a:solidFill>
                  <a:schemeClr val="tx1"/>
                </a:solidFill>
                <a:latin typeface="Arial" panose="020B0604020202020204" pitchFamily="34" charset="0"/>
                <a:ea typeface="ヒラギノ角ゴ Pro W3" pitchFamily="28" charset="-128"/>
              </a:defRPr>
            </a:lvl3pPr>
            <a:lvl4pPr marL="1600200" indent="-228600" eaLnBrk="0" hangingPunct="0">
              <a:defRPr sz="3200">
                <a:solidFill>
                  <a:schemeClr val="tx1"/>
                </a:solidFill>
                <a:latin typeface="Arial" panose="020B0604020202020204" pitchFamily="34" charset="0"/>
                <a:ea typeface="ヒラギノ角ゴ Pro W3" pitchFamily="28" charset="-128"/>
              </a:defRPr>
            </a:lvl4pPr>
            <a:lvl5pPr marL="2057400" indent="-228600" eaLnBrk="0" hangingPunct="0">
              <a:defRPr sz="32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9pPr>
          </a:lstStyle>
          <a:p>
            <a:pPr eaLnBrk="1" hangingPunct="1">
              <a:spcBef>
                <a:spcPct val="50000"/>
              </a:spcBef>
              <a:defRPr/>
            </a:pPr>
            <a:fld id="{5039F761-8414-4318-983B-F40D6A084257}" type="slidenum">
              <a:rPr lang="sv-SE" sz="800" smtClean="0"/>
              <a:pPr eaLnBrk="1" hangingPunct="1">
                <a:spcBef>
                  <a:spcPct val="50000"/>
                </a:spcBef>
                <a:defRPr/>
              </a:pPr>
              <a:t>‹#›</a:t>
            </a:fld>
            <a:endParaRPr lang="sv-SE" sz="800" smtClean="0"/>
          </a:p>
        </p:txBody>
      </p:sp>
      <p:pic>
        <p:nvPicPr>
          <p:cNvPr id="1030" name="Picture 22" descr="ppt_bildstripe_blue4"/>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6480175"/>
            <a:ext cx="9144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ruta 1"/>
          <p:cNvSpPr txBox="1">
            <a:spLocks noChangeArrowheads="1"/>
          </p:cNvSpPr>
          <p:nvPr userDrawn="1"/>
        </p:nvSpPr>
        <p:spPr bwMode="auto">
          <a:xfrm>
            <a:off x="34925" y="6524625"/>
            <a:ext cx="2224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charset="0"/>
                <a:ea typeface="ヒラギノ角ゴ Pro W3" pitchFamily="28" charset="-128"/>
              </a:defRPr>
            </a:lvl1pPr>
            <a:lvl2pPr marL="742950" indent="-285750" eaLnBrk="0" hangingPunct="0">
              <a:defRPr sz="3200">
                <a:solidFill>
                  <a:schemeClr val="tx1"/>
                </a:solidFill>
                <a:latin typeface="Arial" charset="0"/>
                <a:ea typeface="ヒラギノ角ゴ Pro W3" pitchFamily="28" charset="-128"/>
              </a:defRPr>
            </a:lvl2pPr>
            <a:lvl3pPr marL="1143000" indent="-228600" eaLnBrk="0" hangingPunct="0">
              <a:defRPr sz="3200">
                <a:solidFill>
                  <a:schemeClr val="tx1"/>
                </a:solidFill>
                <a:latin typeface="Arial" charset="0"/>
                <a:ea typeface="ヒラギノ角ゴ Pro W3" pitchFamily="28" charset="-128"/>
              </a:defRPr>
            </a:lvl3pPr>
            <a:lvl4pPr marL="1600200" indent="-228600" eaLnBrk="0" hangingPunct="0">
              <a:defRPr sz="3200">
                <a:solidFill>
                  <a:schemeClr val="tx1"/>
                </a:solidFill>
                <a:latin typeface="Arial" charset="0"/>
                <a:ea typeface="ヒラギノ角ゴ Pro W3" pitchFamily="28" charset="-128"/>
              </a:defRPr>
            </a:lvl4pPr>
            <a:lvl5pPr marL="2057400" indent="-228600" eaLnBrk="0" hangingPunct="0">
              <a:defRPr sz="3200">
                <a:solidFill>
                  <a:schemeClr val="tx1"/>
                </a:solidFill>
                <a:latin typeface="Arial" charset="0"/>
                <a:ea typeface="ヒラギノ角ゴ Pro W3" pitchFamily="28" charset="-128"/>
              </a:defRPr>
            </a:lvl5pPr>
            <a:lvl6pPr marL="2514600" indent="-228600" eaLnBrk="0" fontAlgn="base" hangingPunct="0">
              <a:spcBef>
                <a:spcPct val="0"/>
              </a:spcBef>
              <a:spcAft>
                <a:spcPct val="0"/>
              </a:spcAft>
              <a:defRPr sz="3200">
                <a:solidFill>
                  <a:schemeClr val="tx1"/>
                </a:solidFill>
                <a:latin typeface="Arial" charset="0"/>
                <a:ea typeface="ヒラギノ角ゴ Pro W3" pitchFamily="28" charset="-128"/>
              </a:defRPr>
            </a:lvl6pPr>
            <a:lvl7pPr marL="2971800" indent="-228600" eaLnBrk="0" fontAlgn="base" hangingPunct="0">
              <a:spcBef>
                <a:spcPct val="0"/>
              </a:spcBef>
              <a:spcAft>
                <a:spcPct val="0"/>
              </a:spcAft>
              <a:defRPr sz="3200">
                <a:solidFill>
                  <a:schemeClr val="tx1"/>
                </a:solidFill>
                <a:latin typeface="Arial" charset="0"/>
                <a:ea typeface="ヒラギノ角ゴ Pro W3" pitchFamily="28" charset="-128"/>
              </a:defRPr>
            </a:lvl7pPr>
            <a:lvl8pPr marL="3429000" indent="-228600" eaLnBrk="0" fontAlgn="base" hangingPunct="0">
              <a:spcBef>
                <a:spcPct val="0"/>
              </a:spcBef>
              <a:spcAft>
                <a:spcPct val="0"/>
              </a:spcAft>
              <a:defRPr sz="3200">
                <a:solidFill>
                  <a:schemeClr val="tx1"/>
                </a:solidFill>
                <a:latin typeface="Arial" charset="0"/>
                <a:ea typeface="ヒラギノ角ゴ Pro W3" pitchFamily="28" charset="-128"/>
              </a:defRPr>
            </a:lvl8pPr>
            <a:lvl9pPr marL="3886200" indent="-228600" eaLnBrk="0" fontAlgn="base" hangingPunct="0">
              <a:spcBef>
                <a:spcPct val="0"/>
              </a:spcBef>
              <a:spcAft>
                <a:spcPct val="0"/>
              </a:spcAft>
              <a:defRPr sz="3200">
                <a:solidFill>
                  <a:schemeClr val="tx1"/>
                </a:solidFill>
                <a:latin typeface="Arial" charset="0"/>
                <a:ea typeface="ヒラギノ角ゴ Pro W3" pitchFamily="28" charset="-128"/>
              </a:defRPr>
            </a:lvl9pPr>
          </a:lstStyle>
          <a:p>
            <a:pPr eaLnBrk="1" hangingPunct="1">
              <a:defRPr/>
            </a:pPr>
            <a:r>
              <a:rPr lang="sv-SE" sz="1400" smtClean="0">
                <a:solidFill>
                  <a:schemeClr val="bg1"/>
                </a:solidFill>
              </a:rPr>
              <a:t>Område medicin och akut</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ea typeface="ヒラギノ角ゴ Pro W3" pitchFamily="28" charset="-128"/>
        </a:defRPr>
      </a:lvl2pPr>
      <a:lvl3pPr algn="l" rtl="0" eaLnBrk="0" fontAlgn="base" hangingPunct="0">
        <a:spcBef>
          <a:spcPct val="0"/>
        </a:spcBef>
        <a:spcAft>
          <a:spcPct val="0"/>
        </a:spcAft>
        <a:defRPr sz="4400">
          <a:solidFill>
            <a:schemeClr val="tx2"/>
          </a:solidFill>
          <a:latin typeface="Arial" charset="0"/>
          <a:ea typeface="ヒラギノ角ゴ Pro W3" pitchFamily="28" charset="-128"/>
        </a:defRPr>
      </a:lvl3pPr>
      <a:lvl4pPr algn="l" rtl="0" eaLnBrk="0" fontAlgn="base" hangingPunct="0">
        <a:spcBef>
          <a:spcPct val="0"/>
        </a:spcBef>
        <a:spcAft>
          <a:spcPct val="0"/>
        </a:spcAft>
        <a:defRPr sz="4400">
          <a:solidFill>
            <a:schemeClr val="tx2"/>
          </a:solidFill>
          <a:latin typeface="Arial" charset="0"/>
          <a:ea typeface="ヒラギノ角ゴ Pro W3" pitchFamily="28" charset="-128"/>
        </a:defRPr>
      </a:lvl4pPr>
      <a:lvl5pPr algn="l" rtl="0" eaLnBrk="0" fontAlgn="base" hangingPunct="0">
        <a:spcBef>
          <a:spcPct val="0"/>
        </a:spcBef>
        <a:spcAft>
          <a:spcPct val="0"/>
        </a:spcAft>
        <a:defRPr sz="4400">
          <a:solidFill>
            <a:schemeClr val="tx2"/>
          </a:solidFill>
          <a:latin typeface="Arial" charset="0"/>
          <a:ea typeface="ヒラギノ角ゴ Pro W3" pitchFamily="28" charset="-128"/>
        </a:defRPr>
      </a:lvl5pPr>
      <a:lvl6pPr marL="457200" algn="l" rtl="0" fontAlgn="base">
        <a:spcBef>
          <a:spcPct val="0"/>
        </a:spcBef>
        <a:spcAft>
          <a:spcPct val="0"/>
        </a:spcAft>
        <a:defRPr sz="4400">
          <a:solidFill>
            <a:schemeClr val="tx2"/>
          </a:solidFill>
          <a:latin typeface="Arial" charset="0"/>
          <a:ea typeface="ヒラギノ角ゴ Pro W3" pitchFamily="28" charset="-128"/>
        </a:defRPr>
      </a:lvl6pPr>
      <a:lvl7pPr marL="914400" algn="l" rtl="0" fontAlgn="base">
        <a:spcBef>
          <a:spcPct val="0"/>
        </a:spcBef>
        <a:spcAft>
          <a:spcPct val="0"/>
        </a:spcAft>
        <a:defRPr sz="4400">
          <a:solidFill>
            <a:schemeClr val="tx2"/>
          </a:solidFill>
          <a:latin typeface="Arial" charset="0"/>
          <a:ea typeface="ヒラギノ角ゴ Pro W3" pitchFamily="28" charset="-128"/>
        </a:defRPr>
      </a:lvl7pPr>
      <a:lvl8pPr marL="1371600" algn="l" rtl="0" fontAlgn="base">
        <a:spcBef>
          <a:spcPct val="0"/>
        </a:spcBef>
        <a:spcAft>
          <a:spcPct val="0"/>
        </a:spcAft>
        <a:defRPr sz="4400">
          <a:solidFill>
            <a:schemeClr val="tx2"/>
          </a:solidFill>
          <a:latin typeface="Arial" charset="0"/>
          <a:ea typeface="ヒラギノ角ゴ Pro W3" pitchFamily="28" charset="-128"/>
        </a:defRPr>
      </a:lvl8pPr>
      <a:lvl9pPr marL="1828800" algn="l" rtl="0" fontAlgn="base">
        <a:spcBef>
          <a:spcPct val="0"/>
        </a:spcBef>
        <a:spcAft>
          <a:spcPct val="0"/>
        </a:spcAft>
        <a:defRPr sz="4400">
          <a:solidFill>
            <a:schemeClr val="tx2"/>
          </a:solidFill>
          <a:latin typeface="Arial" charset="0"/>
          <a:ea typeface="ヒラギノ角ゴ Pro W3" pitchFamily="28" charset="-128"/>
        </a:defRPr>
      </a:lvl9pPr>
    </p:titleStyle>
    <p:bodyStyle>
      <a:lvl1pPr marL="268288" indent="-268288" algn="l" rtl="0" eaLnBrk="0" fontAlgn="base" hangingPunct="0">
        <a:spcBef>
          <a:spcPct val="20000"/>
        </a:spcBef>
        <a:spcAft>
          <a:spcPct val="0"/>
        </a:spcAft>
        <a:buFont typeface="Arial" panose="020B0604020202020204" pitchFamily="34" charset="0"/>
        <a:defRPr sz="2400">
          <a:solidFill>
            <a:schemeClr val="tx1"/>
          </a:solidFill>
          <a:latin typeface="+mn-lt"/>
          <a:ea typeface="+mn-ea"/>
          <a:cs typeface="+mn-cs"/>
        </a:defRPr>
      </a:lvl1pPr>
      <a:lvl2pPr marL="268288" indent="-268288"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2pPr>
      <a:lvl3pPr marL="268288" indent="-268288"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268288" indent="-268288"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4pPr>
      <a:lvl5pPr marL="268288" indent="-268288"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5pPr>
      <a:lvl6pPr marL="2171700" indent="-190500" algn="l" rtl="0" fontAlgn="base">
        <a:spcBef>
          <a:spcPct val="20000"/>
        </a:spcBef>
        <a:spcAft>
          <a:spcPct val="0"/>
        </a:spcAft>
        <a:buChar char="»"/>
        <a:defRPr sz="2400">
          <a:solidFill>
            <a:schemeClr val="tx1"/>
          </a:solidFill>
          <a:latin typeface="+mn-lt"/>
          <a:ea typeface="+mn-ea"/>
        </a:defRPr>
      </a:lvl6pPr>
      <a:lvl7pPr marL="2628900" indent="-190500" algn="l" rtl="0" fontAlgn="base">
        <a:spcBef>
          <a:spcPct val="20000"/>
        </a:spcBef>
        <a:spcAft>
          <a:spcPct val="0"/>
        </a:spcAft>
        <a:buChar char="»"/>
        <a:defRPr sz="2400">
          <a:solidFill>
            <a:schemeClr val="tx1"/>
          </a:solidFill>
          <a:latin typeface="+mn-lt"/>
          <a:ea typeface="+mn-ea"/>
        </a:defRPr>
      </a:lvl7pPr>
      <a:lvl8pPr marL="3086100" indent="-190500" algn="l" rtl="0" fontAlgn="base">
        <a:spcBef>
          <a:spcPct val="20000"/>
        </a:spcBef>
        <a:spcAft>
          <a:spcPct val="0"/>
        </a:spcAft>
        <a:buChar char="»"/>
        <a:defRPr sz="2400">
          <a:solidFill>
            <a:schemeClr val="tx1"/>
          </a:solidFill>
          <a:latin typeface="+mn-lt"/>
          <a:ea typeface="+mn-ea"/>
        </a:defRPr>
      </a:lvl8pPr>
      <a:lvl9pPr marL="3543300" indent="-190500" algn="l" rtl="0" fontAlgn="base">
        <a:spcBef>
          <a:spcPct val="20000"/>
        </a:spcBef>
        <a:spcAft>
          <a:spcPct val="0"/>
        </a:spcAft>
        <a:buChar char="»"/>
        <a:defRPr sz="2400">
          <a:solidFill>
            <a:schemeClr val="tx1"/>
          </a:solidFill>
          <a:latin typeface="+mn-lt"/>
          <a:ea typeface="+mn-ea"/>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24.xml"/><Relationship Id="rId18" Type="http://schemas.openxmlformats.org/officeDocument/2006/relationships/slide" Target="slide13.xml"/><Relationship Id="rId26" Type="http://schemas.openxmlformats.org/officeDocument/2006/relationships/slide" Target="slide16.xml"/><Relationship Id="rId3" Type="http://schemas.openxmlformats.org/officeDocument/2006/relationships/slide" Target="slide33.xml"/><Relationship Id="rId21" Type="http://schemas.openxmlformats.org/officeDocument/2006/relationships/slide" Target="slide20.xml"/><Relationship Id="rId34" Type="http://schemas.openxmlformats.org/officeDocument/2006/relationships/slide" Target="slide31.xml"/><Relationship Id="rId7" Type="http://schemas.openxmlformats.org/officeDocument/2006/relationships/slide" Target="slide7.xml"/><Relationship Id="rId12" Type="http://schemas.openxmlformats.org/officeDocument/2006/relationships/slide" Target="slide23.xml"/><Relationship Id="rId17" Type="http://schemas.openxmlformats.org/officeDocument/2006/relationships/slide" Target="slide14.xml"/><Relationship Id="rId25" Type="http://schemas.openxmlformats.org/officeDocument/2006/relationships/slide" Target="slide15.xml"/><Relationship Id="rId33" Type="http://schemas.openxmlformats.org/officeDocument/2006/relationships/slide" Target="slide30.xml"/><Relationship Id="rId2" Type="http://schemas.openxmlformats.org/officeDocument/2006/relationships/slide" Target="slide2.xml"/><Relationship Id="rId16" Type="http://schemas.openxmlformats.org/officeDocument/2006/relationships/slide" Target="slide12.xml"/><Relationship Id="rId20" Type="http://schemas.openxmlformats.org/officeDocument/2006/relationships/slide" Target="slide18.xml"/><Relationship Id="rId29" Type="http://schemas.openxmlformats.org/officeDocument/2006/relationships/slide" Target="slide27.xml"/><Relationship Id="rId1" Type="http://schemas.openxmlformats.org/officeDocument/2006/relationships/slideLayout" Target="../slideLayouts/slideLayout3.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21.xml"/><Relationship Id="rId32" Type="http://schemas.openxmlformats.org/officeDocument/2006/relationships/slide" Target="slide29.xml"/><Relationship Id="rId37" Type="http://schemas.openxmlformats.org/officeDocument/2006/relationships/slide" Target="slide35.xml"/><Relationship Id="rId5" Type="http://schemas.openxmlformats.org/officeDocument/2006/relationships/slide" Target="slide5.xml"/><Relationship Id="rId15" Type="http://schemas.openxmlformats.org/officeDocument/2006/relationships/slide" Target="slide26.xml"/><Relationship Id="rId23" Type="http://schemas.openxmlformats.org/officeDocument/2006/relationships/slide" Target="slide19.xml"/><Relationship Id="rId28" Type="http://schemas.openxmlformats.org/officeDocument/2006/relationships/slide" Target="slide38.xml"/><Relationship Id="rId36" Type="http://schemas.openxmlformats.org/officeDocument/2006/relationships/slide" Target="slide34.xml"/><Relationship Id="rId10" Type="http://schemas.openxmlformats.org/officeDocument/2006/relationships/slide" Target="slide10.xml"/><Relationship Id="rId19" Type="http://schemas.openxmlformats.org/officeDocument/2006/relationships/slide" Target="slide17.xml"/><Relationship Id="rId31" Type="http://schemas.openxmlformats.org/officeDocument/2006/relationships/slide" Target="slide28.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25.xml"/><Relationship Id="rId22" Type="http://schemas.openxmlformats.org/officeDocument/2006/relationships/slide" Target="slide22.xml"/><Relationship Id="rId27" Type="http://schemas.openxmlformats.org/officeDocument/2006/relationships/slide" Target="slide36.xml"/><Relationship Id="rId30" Type="http://schemas.openxmlformats.org/officeDocument/2006/relationships/slide" Target="slide3.xml"/><Relationship Id="rId35" Type="http://schemas.openxmlformats.org/officeDocument/2006/relationships/slide" Target="slide32.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file:///\\vgregion.se\Hem\NU-A\asame5\_NU\Omr&#229;de%20medicin\Omr&#229;de%20medicin%20&#246;vergripande\Resultattavla\Uppgifter%20till%20tavlan%20bemanningsl&#228;kare%20&#246;ver%20&#229;ren%20inkl%20prognos.xlsx!data!%5bUppgifter%20till%20tavlan%20bemanningsl&#228;kare%20&#246;ver%20&#229;ren%20inkl%20prognos.xlsx%5ddata%20Diagram%202"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file:///\\vgregion.se\Hem\NU-A\asame5\_NU\Omr&#229;de%20medicin\Omr&#229;de%20medicin%20&#246;vergripande\Resultattavla\uppgifter%20till%20resultattavla%20omr&#229;de%20medicin%20och%20akut.xlsx!l&#228;kemedel%202014!%5buppgifter%20till%20resultattavla%20omr&#229;de%20medicin%20och%20akut.xlsx%5dl&#228;kemedel%202014%20Diagram%202"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file:///\\vgregion.se\Hem\NU-A\asame5\_NU\Omr&#229;de%20medicin\Omr&#229;de%20medicin%20&#246;vergripande\Resultattavla\uppgifter%20till%20resultattavla%20omr&#229;de%20medicin%20och%20akut.xlsx!l&#228;kemedel%202014!R2C2:R6C16" TargetMode="Externa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file:///\\vgregion.se\Hem\NU-A\asame5\_NU\Omr&#229;de%20medicin\Omr&#229;de%20medicin%20&#246;vergripande\Resultattavla\uppgifter%20till%20resultattavla%20omr&#229;de%20medicin%20och%20akut.xlsx!personal%202014!%5buppgifter%20till%20resultattavla%20omr&#229;de%20medicin%20och%20akut.xlsx%5dpersonal%202014%20Diagram%205"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file:///\\vgregion.se\Hem\NU-A\asame5\_NU\Omr&#229;de%20medicin\Omr&#229;de%20medicin%20&#246;vergripande\Resultattavla\uppgifter%20till%20resultattavla%20omr&#229;de%20medicin%20och%20akut.xlsx!personal%202014!R6C1:R9C15" TargetMode="Externa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467544" y="1628800"/>
            <a:ext cx="3600400" cy="2210713"/>
          </a:xfrm>
          <a:ln>
            <a:solidFill>
              <a:schemeClr val="tx1"/>
            </a:solidFill>
          </a:ln>
        </p:spPr>
        <p:txBody>
          <a:bodyPr>
            <a:noAutofit/>
          </a:bodyPr>
          <a:lstStyle/>
          <a:p>
            <a:pPr marL="457200" indent="-457200">
              <a:buFont typeface="Arial" panose="020B0604020202020204" pitchFamily="34" charset="0"/>
              <a:buChar char="•"/>
            </a:pPr>
            <a:endParaRPr lang="sv-SE" sz="500" dirty="0" smtClean="0">
              <a:latin typeface="Arial" panose="020B0604020202020204" pitchFamily="34" charset="0"/>
              <a:cs typeface="Arial" panose="020B0604020202020204" pitchFamily="34" charset="0"/>
              <a:hlinkClick r:id="" action="ppaction://noaction"/>
            </a:endParaRPr>
          </a:p>
          <a:p>
            <a:pPr marL="285750" indent="-192088">
              <a:buFont typeface="Arial" panose="020B0604020202020204" pitchFamily="34" charset="0"/>
              <a:buChar char="•"/>
            </a:pPr>
            <a:r>
              <a:rPr lang="sv-SE" sz="1200" dirty="0" smtClean="0">
                <a:latin typeface="Arial" panose="020B0604020202020204" pitchFamily="34" charset="0"/>
                <a:cs typeface="Arial" panose="020B0604020202020204" pitchFamily="34" charset="0"/>
                <a:hlinkClick r:id="rId2" action="ppaction://hlinksldjump"/>
              </a:rPr>
              <a:t>Väntande 1:a besök </a:t>
            </a:r>
            <a:endParaRPr lang="sv-SE" sz="1200" dirty="0" smtClean="0">
              <a:latin typeface="Arial" panose="020B0604020202020204" pitchFamily="34" charset="0"/>
              <a:cs typeface="Arial" panose="020B0604020202020204" pitchFamily="34" charset="0"/>
              <a:hlinkClick r:id="rId3" action="ppaction://hlinksldjump"/>
            </a:endParaRPr>
          </a:p>
          <a:p>
            <a:pPr marL="285750" indent="-192088">
              <a:buFont typeface="Arial" panose="020B0604020202020204" pitchFamily="34" charset="0"/>
              <a:buChar char="•"/>
            </a:pPr>
            <a:r>
              <a:rPr lang="sv-SE" sz="1200" dirty="0" smtClean="0">
                <a:latin typeface="Arial" panose="020B0604020202020204" pitchFamily="34" charset="0"/>
                <a:cs typeface="Arial" panose="020B0604020202020204" pitchFamily="34" charset="0"/>
                <a:hlinkClick r:id="rId4" action="ppaction://hlinksldjump"/>
              </a:rPr>
              <a:t>Väntande återbesök</a:t>
            </a:r>
            <a:endParaRPr lang="sv-SE" sz="1200" dirty="0" smtClean="0">
              <a:latin typeface="Arial" panose="020B0604020202020204" pitchFamily="34" charset="0"/>
              <a:cs typeface="Arial" panose="020B0604020202020204" pitchFamily="34" charset="0"/>
            </a:endParaRPr>
          </a:p>
          <a:p>
            <a:pPr marL="285750" indent="-192088">
              <a:buFont typeface="Arial" panose="020B0604020202020204" pitchFamily="34" charset="0"/>
              <a:buChar char="•"/>
            </a:pPr>
            <a:r>
              <a:rPr lang="sv-SE" sz="1200" dirty="0" smtClean="0">
                <a:latin typeface="Arial" panose="020B0604020202020204" pitchFamily="34" charset="0"/>
                <a:cs typeface="Arial" panose="020B0604020202020204" pitchFamily="34" charset="0"/>
                <a:hlinkClick r:id="rId5" action="ppaction://hlinksldjump"/>
              </a:rPr>
              <a:t>Målrelaterade ersättningar</a:t>
            </a:r>
            <a:endParaRPr lang="sv-SE" sz="1200" dirty="0" smtClean="0">
              <a:latin typeface="Arial" panose="020B0604020202020204" pitchFamily="34" charset="0"/>
              <a:cs typeface="Arial" panose="020B0604020202020204" pitchFamily="34" charset="0"/>
            </a:endParaRPr>
          </a:p>
          <a:p>
            <a:pPr marL="285750" indent="-192088">
              <a:buFont typeface="Arial" panose="020B0604020202020204" pitchFamily="34" charset="0"/>
              <a:buChar char="•"/>
            </a:pPr>
            <a:r>
              <a:rPr lang="sv-SE" sz="1200" dirty="0" smtClean="0">
                <a:latin typeface="Arial" panose="020B0604020202020204" pitchFamily="34" charset="0"/>
                <a:cs typeface="Arial" panose="020B0604020202020204" pitchFamily="34" charset="0"/>
                <a:hlinkClick r:id="rId6" action="ppaction://hlinksldjump"/>
              </a:rPr>
              <a:t>Andel upprättade läkemedelsberättelser</a:t>
            </a:r>
            <a:endParaRPr lang="sv-SE" sz="1200" dirty="0" smtClean="0">
              <a:latin typeface="Arial" panose="020B0604020202020204" pitchFamily="34" charset="0"/>
              <a:cs typeface="Arial" panose="020B0604020202020204" pitchFamily="34" charset="0"/>
            </a:endParaRPr>
          </a:p>
          <a:p>
            <a:pPr marL="285750" indent="-192088">
              <a:buFont typeface="Arial" panose="020B0604020202020204" pitchFamily="34" charset="0"/>
              <a:buChar char="•"/>
            </a:pPr>
            <a:r>
              <a:rPr lang="sv-SE" sz="1200" dirty="0" smtClean="0">
                <a:latin typeface="Arial" panose="020B0604020202020204" pitchFamily="34" charset="0"/>
                <a:cs typeface="Arial" panose="020B0604020202020204" pitchFamily="34" charset="0"/>
                <a:hlinkClick r:id="rId7" action="ppaction://hlinksldjump"/>
              </a:rPr>
              <a:t>Basala hygienrutiner/klädregler</a:t>
            </a:r>
            <a:endParaRPr lang="sv-SE" sz="1200" dirty="0" smtClean="0">
              <a:latin typeface="Arial" panose="020B0604020202020204" pitchFamily="34" charset="0"/>
              <a:cs typeface="Arial" panose="020B0604020202020204" pitchFamily="34" charset="0"/>
            </a:endParaRPr>
          </a:p>
          <a:p>
            <a:pPr marL="285750" indent="-192088">
              <a:buFont typeface="Arial" panose="020B0604020202020204" pitchFamily="34" charset="0"/>
              <a:buChar char="•"/>
            </a:pPr>
            <a:r>
              <a:rPr lang="sv-SE" sz="1200" dirty="0" smtClean="0">
                <a:latin typeface="Arial" panose="020B0604020202020204" pitchFamily="34" charset="0"/>
                <a:cs typeface="Arial" panose="020B0604020202020204" pitchFamily="34" charset="0"/>
                <a:hlinkClick r:id="rId8" action="ppaction://hlinksldjump"/>
              </a:rPr>
              <a:t>Vårdrelaterade infektioner</a:t>
            </a:r>
            <a:endParaRPr lang="sv-SE" sz="1200" dirty="0" smtClean="0">
              <a:latin typeface="Arial" panose="020B0604020202020204" pitchFamily="34" charset="0"/>
              <a:cs typeface="Arial" panose="020B0604020202020204" pitchFamily="34" charset="0"/>
            </a:endParaRPr>
          </a:p>
          <a:p>
            <a:pPr marL="285750" indent="-192088">
              <a:buFont typeface="Arial" panose="020B0604020202020204" pitchFamily="34" charset="0"/>
              <a:buChar char="•"/>
            </a:pPr>
            <a:r>
              <a:rPr lang="sv-SE" sz="1200" dirty="0" smtClean="0">
                <a:latin typeface="Arial" panose="020B0604020202020204" pitchFamily="34" charset="0"/>
                <a:cs typeface="Arial" panose="020B0604020202020204" pitchFamily="34" charset="0"/>
                <a:hlinkClick r:id="rId9" action="ppaction://hlinksldjump"/>
              </a:rPr>
              <a:t>Inkommande remisser</a:t>
            </a:r>
            <a:endParaRPr lang="sv-SE" sz="1200" dirty="0" smtClean="0">
              <a:latin typeface="Arial" panose="020B0604020202020204" pitchFamily="34" charset="0"/>
              <a:cs typeface="Arial" panose="020B0604020202020204" pitchFamily="34" charset="0"/>
            </a:endParaRPr>
          </a:p>
          <a:p>
            <a:pPr marL="285750" indent="-192088">
              <a:buFont typeface="Arial" panose="020B0604020202020204" pitchFamily="34" charset="0"/>
              <a:buChar char="•"/>
            </a:pPr>
            <a:r>
              <a:rPr lang="sv-SE" sz="1200" dirty="0" smtClean="0">
                <a:latin typeface="Arial" panose="020B0604020202020204" pitchFamily="34" charset="0"/>
                <a:cs typeface="Arial" panose="020B0604020202020204" pitchFamily="34" charset="0"/>
                <a:hlinkClick r:id="rId10" action="ppaction://hlinksldjump"/>
              </a:rPr>
              <a:t>Inkommande konsultremisser</a:t>
            </a:r>
            <a:endParaRPr lang="sv-SE" sz="1200" dirty="0" smtClean="0">
              <a:latin typeface="Arial" panose="020B0604020202020204" pitchFamily="34" charset="0"/>
              <a:cs typeface="Arial" panose="020B0604020202020204" pitchFamily="34" charset="0"/>
            </a:endParaRPr>
          </a:p>
          <a:p>
            <a:pPr marL="285750" indent="-192088">
              <a:buFont typeface="Arial" panose="020B0604020202020204" pitchFamily="34" charset="0"/>
              <a:buChar char="•"/>
            </a:pPr>
            <a:r>
              <a:rPr lang="sv-SE" sz="1200" dirty="0" smtClean="0">
                <a:latin typeface="Arial" panose="020B0604020202020204" pitchFamily="34" charset="0"/>
                <a:cs typeface="Arial" panose="020B0604020202020204" pitchFamily="34" charset="0"/>
                <a:hlinkClick r:id="rId11" action="ppaction://hlinksldjump"/>
              </a:rPr>
              <a:t>Andel PC vid antibiotika behandling</a:t>
            </a:r>
            <a:endParaRPr lang="sv-SE" sz="1400" dirty="0"/>
          </a:p>
        </p:txBody>
      </p:sp>
      <p:sp>
        <p:nvSpPr>
          <p:cNvPr id="4" name="Platshållare för innehåll 3"/>
          <p:cNvSpPr>
            <a:spLocks noGrp="1"/>
          </p:cNvSpPr>
          <p:nvPr>
            <p:ph sz="half" idx="2"/>
          </p:nvPr>
        </p:nvSpPr>
        <p:spPr>
          <a:xfrm>
            <a:off x="4572000" y="1642294"/>
            <a:ext cx="3744416" cy="2197220"/>
          </a:xfrm>
          <a:ln>
            <a:solidFill>
              <a:schemeClr val="tx1"/>
            </a:solidFill>
          </a:ln>
        </p:spPr>
        <p:txBody>
          <a:bodyPr>
            <a:normAutofit/>
          </a:bodyPr>
          <a:lstStyle/>
          <a:p>
            <a:pPr marL="363538" indent="-188913">
              <a:buFont typeface="Arial" panose="020B0604020202020204" pitchFamily="34" charset="0"/>
              <a:buChar char="•"/>
            </a:pPr>
            <a:endParaRPr lang="sv-SE" sz="300" dirty="0" smtClean="0">
              <a:hlinkClick r:id="rId12" action="ppaction://hlinksldjump"/>
            </a:endParaRPr>
          </a:p>
          <a:p>
            <a:pPr marL="363538" indent="-188913">
              <a:buFont typeface="Arial" panose="020B0604020202020204" pitchFamily="34" charset="0"/>
              <a:buChar char="•"/>
            </a:pPr>
            <a:r>
              <a:rPr lang="sv-SE" sz="1200" dirty="0" smtClean="0">
                <a:hlinkClick r:id="rId12" action="ppaction://hlinksldjump"/>
              </a:rPr>
              <a:t>Personalomsättning</a:t>
            </a:r>
            <a:endParaRPr lang="sv-SE" sz="1200" dirty="0" smtClean="0"/>
          </a:p>
          <a:p>
            <a:pPr marL="363538" indent="-188913">
              <a:buFont typeface="Arial" panose="020B0604020202020204" pitchFamily="34" charset="0"/>
              <a:buChar char="•"/>
            </a:pPr>
            <a:r>
              <a:rPr lang="sv-SE" sz="1200" dirty="0" smtClean="0">
                <a:hlinkClick r:id="rId13" action="ppaction://hlinksldjump"/>
              </a:rPr>
              <a:t>Övertid</a:t>
            </a:r>
            <a:endParaRPr lang="sv-SE" sz="1200" dirty="0" smtClean="0"/>
          </a:p>
          <a:p>
            <a:pPr marL="363538" indent="-188913">
              <a:buFont typeface="Arial" panose="020B0604020202020204" pitchFamily="34" charset="0"/>
              <a:buChar char="•"/>
            </a:pPr>
            <a:r>
              <a:rPr lang="sv-SE" sz="1200" dirty="0" smtClean="0">
                <a:hlinkClick r:id="rId14" action="ppaction://hlinksldjump"/>
              </a:rPr>
              <a:t>Sjukfrånvaro</a:t>
            </a:r>
            <a:endParaRPr lang="sv-SE" sz="1200" dirty="0" smtClean="0"/>
          </a:p>
          <a:p>
            <a:pPr marL="363538" indent="-188913">
              <a:buFont typeface="Arial" panose="020B0604020202020204" pitchFamily="34" charset="0"/>
              <a:buChar char="•"/>
            </a:pPr>
            <a:r>
              <a:rPr lang="sv-SE" sz="1200" dirty="0" smtClean="0">
                <a:hlinkClick r:id="rId15" action="ppaction://hlinksldjump"/>
              </a:rPr>
              <a:t>Andel enheter med medarbetarenkät handlingsplan</a:t>
            </a:r>
            <a:endParaRPr lang="sv-SE" sz="1200" dirty="0" smtClean="0"/>
          </a:p>
          <a:p>
            <a:pPr marL="0" indent="0"/>
            <a:endParaRPr lang="sv-SE" sz="2500" dirty="0" smtClean="0"/>
          </a:p>
          <a:p>
            <a:endParaRPr lang="sv-SE" dirty="0"/>
          </a:p>
        </p:txBody>
      </p:sp>
      <p:sp>
        <p:nvSpPr>
          <p:cNvPr id="5" name="Begränsare 4"/>
          <p:cNvSpPr/>
          <p:nvPr/>
        </p:nvSpPr>
        <p:spPr>
          <a:xfrm>
            <a:off x="6445876" y="109312"/>
            <a:ext cx="2607972" cy="5570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a:t>Klicka på länk för specifik bild eller välj att visa hela bildspelet</a:t>
            </a:r>
          </a:p>
        </p:txBody>
      </p:sp>
      <p:sp>
        <p:nvSpPr>
          <p:cNvPr id="7" name="textruta 6"/>
          <p:cNvSpPr txBox="1"/>
          <p:nvPr/>
        </p:nvSpPr>
        <p:spPr>
          <a:xfrm>
            <a:off x="179512" y="144960"/>
            <a:ext cx="7789110" cy="584775"/>
          </a:xfrm>
          <a:prstGeom prst="rect">
            <a:avLst/>
          </a:prstGeom>
          <a:noFill/>
        </p:spPr>
        <p:txBody>
          <a:bodyPr wrap="square" rtlCol="0">
            <a:spAutoFit/>
          </a:bodyPr>
          <a:lstStyle/>
          <a:p>
            <a:r>
              <a:rPr lang="sv-SE" dirty="0" smtClean="0">
                <a:solidFill>
                  <a:schemeClr val="bg1"/>
                </a:solidFill>
              </a:rPr>
              <a:t>Resultattavla </a:t>
            </a:r>
            <a:r>
              <a:rPr lang="sv-SE" sz="2400" dirty="0" smtClean="0">
                <a:solidFill>
                  <a:schemeClr val="bg1"/>
                </a:solidFill>
              </a:rPr>
              <a:t>Område medicin och akut</a:t>
            </a:r>
            <a:endParaRPr lang="sv-SE" sz="2400" dirty="0">
              <a:solidFill>
                <a:schemeClr val="bg1"/>
              </a:solidFill>
            </a:endParaRPr>
          </a:p>
        </p:txBody>
      </p:sp>
      <p:sp>
        <p:nvSpPr>
          <p:cNvPr id="12" name="textruta 11"/>
          <p:cNvSpPr txBox="1"/>
          <p:nvPr/>
        </p:nvSpPr>
        <p:spPr>
          <a:xfrm>
            <a:off x="471400" y="4525648"/>
            <a:ext cx="3596544" cy="1938992"/>
          </a:xfrm>
          <a:prstGeom prst="rect">
            <a:avLst/>
          </a:prstGeom>
          <a:noFill/>
          <a:ln>
            <a:solidFill>
              <a:schemeClr val="tx1"/>
            </a:solidFill>
          </a:ln>
        </p:spPr>
        <p:txBody>
          <a:bodyPr wrap="square" rtlCol="0">
            <a:spAutoFit/>
          </a:bodyPr>
          <a:lstStyle/>
          <a:p>
            <a:pPr marL="174625" indent="-174625">
              <a:buFont typeface="Arial" panose="020B0604020202020204" pitchFamily="34" charset="0"/>
              <a:buChar char="•"/>
            </a:pPr>
            <a:r>
              <a:rPr lang="sv-SE" sz="1200" dirty="0" smtClean="0">
                <a:cs typeface="Arial" panose="020B0604020202020204" pitchFamily="34" charset="0"/>
                <a:hlinkClick r:id="rId16" action="ppaction://hlinksldjump"/>
              </a:rPr>
              <a:t>Trycksår </a:t>
            </a:r>
            <a:endParaRPr lang="sv-SE" sz="1200" dirty="0">
              <a:cs typeface="Arial" panose="020B0604020202020204" pitchFamily="34" charset="0"/>
              <a:hlinkClick r:id="rId4" action="ppaction://hlinksldjump"/>
            </a:endParaRPr>
          </a:p>
          <a:p>
            <a:pPr marL="174625" indent="-174625">
              <a:buFont typeface="Arial" panose="020B0604020202020204" pitchFamily="34" charset="0"/>
              <a:buChar char="•"/>
            </a:pPr>
            <a:r>
              <a:rPr lang="sv-SE" sz="1200" dirty="0">
                <a:cs typeface="Arial" panose="020B0604020202020204" pitchFamily="34" charset="0"/>
                <a:hlinkClick r:id="rId17" action="ppaction://hlinksldjump"/>
              </a:rPr>
              <a:t>Riskbedömningar </a:t>
            </a:r>
            <a:r>
              <a:rPr lang="sv-SE" sz="1200" dirty="0" smtClean="0">
                <a:cs typeface="Arial" panose="020B0604020202020204" pitchFamily="34" charset="0"/>
                <a:hlinkClick r:id="rId17" action="ppaction://hlinksldjump"/>
              </a:rPr>
              <a:t>trycksår</a:t>
            </a:r>
            <a:r>
              <a:rPr lang="sv-SE" sz="1200" dirty="0" smtClean="0">
                <a:cs typeface="Arial" panose="020B0604020202020204" pitchFamily="34" charset="0"/>
              </a:rPr>
              <a:t>   </a:t>
            </a:r>
            <a:r>
              <a:rPr lang="sv-SE" sz="1200" dirty="0" smtClean="0">
                <a:cs typeface="Arial" panose="020B0604020202020204" pitchFamily="34" charset="0"/>
                <a:hlinkClick r:id="rId18" action="ppaction://hlinksldjump"/>
              </a:rPr>
              <a:t>Fallriskbedömning</a:t>
            </a:r>
            <a:endParaRPr lang="sv-SE" sz="1200" dirty="0">
              <a:cs typeface="Arial" panose="020B0604020202020204" pitchFamily="34" charset="0"/>
            </a:endParaRPr>
          </a:p>
          <a:p>
            <a:pPr marL="174625" indent="-174625">
              <a:buFont typeface="Arial" panose="020B0604020202020204" pitchFamily="34" charset="0"/>
              <a:buChar char="•"/>
            </a:pPr>
            <a:r>
              <a:rPr lang="sv-SE" sz="1200" dirty="0">
                <a:cs typeface="Arial" panose="020B0604020202020204" pitchFamily="34" charset="0"/>
                <a:hlinkClick r:id="rId19" action="ppaction://hlinksldjump"/>
              </a:rPr>
              <a:t>Medelvårdtid</a:t>
            </a:r>
            <a:endParaRPr lang="sv-SE" sz="1100" dirty="0">
              <a:cs typeface="Arial" panose="020B0604020202020204" pitchFamily="34" charset="0"/>
            </a:endParaRPr>
          </a:p>
          <a:p>
            <a:pPr marL="174625" indent="-174625">
              <a:buFont typeface="Arial" panose="020B0604020202020204" pitchFamily="34" charset="0"/>
              <a:buChar char="•"/>
            </a:pPr>
            <a:r>
              <a:rPr lang="sv-SE" sz="1200" dirty="0" smtClean="0">
                <a:cs typeface="Arial" panose="020B0604020202020204" pitchFamily="34" charset="0"/>
                <a:hlinkClick r:id="rId20" action="ppaction://hlinksldjump"/>
              </a:rPr>
              <a:t>Återinskrivningar</a:t>
            </a:r>
            <a:endParaRPr lang="sv-SE" sz="1200" dirty="0" smtClean="0">
              <a:cs typeface="Arial" panose="020B0604020202020204" pitchFamily="34" charset="0"/>
              <a:hlinkClick r:id="rId4" action="ppaction://hlinksldjump"/>
            </a:endParaRPr>
          </a:p>
          <a:p>
            <a:pPr marL="174625" indent="-174625">
              <a:buFont typeface="Arial" panose="020B0604020202020204" pitchFamily="34" charset="0"/>
              <a:buChar char="•"/>
            </a:pPr>
            <a:r>
              <a:rPr lang="sv-SE" sz="1200" dirty="0" smtClean="0">
                <a:cs typeface="Arial" panose="020B0604020202020204" pitchFamily="34" charset="0"/>
                <a:hlinkClick r:id="rId21" action="ppaction://hlinksldjump"/>
              </a:rPr>
              <a:t>TTL</a:t>
            </a:r>
            <a:r>
              <a:rPr lang="sv-SE" sz="1200" dirty="0">
                <a:cs typeface="Arial" panose="020B0604020202020204" pitchFamily="34" charset="0"/>
              </a:rPr>
              <a:t> </a:t>
            </a:r>
            <a:r>
              <a:rPr lang="sv-SE" sz="1200" dirty="0" smtClean="0">
                <a:cs typeface="Arial" panose="020B0604020202020204" pitchFamily="34" charset="0"/>
                <a:hlinkClick r:id="rId22" action="ppaction://hlinksldjump"/>
              </a:rPr>
              <a:t>TTA</a:t>
            </a:r>
            <a:endParaRPr lang="sv-SE" sz="1200" dirty="0">
              <a:cs typeface="Arial" panose="020B0604020202020204" pitchFamily="34" charset="0"/>
            </a:endParaRPr>
          </a:p>
          <a:p>
            <a:pPr marL="174625" indent="-174625">
              <a:buFont typeface="Arial" panose="020B0604020202020204" pitchFamily="34" charset="0"/>
              <a:buChar char="•"/>
            </a:pPr>
            <a:r>
              <a:rPr lang="sv-SE" sz="1200" dirty="0" smtClean="0">
                <a:cs typeface="Arial" panose="020B0604020202020204" pitchFamily="34" charset="0"/>
                <a:hlinkClick r:id="rId23" action="ppaction://hlinksldjump"/>
              </a:rPr>
              <a:t>Inflödet</a:t>
            </a:r>
            <a:endParaRPr lang="sv-SE" sz="1200" dirty="0" smtClean="0">
              <a:cs typeface="Arial" panose="020B0604020202020204" pitchFamily="34" charset="0"/>
              <a:hlinkClick r:id="rId4" action="ppaction://hlinksldjump"/>
            </a:endParaRPr>
          </a:p>
          <a:p>
            <a:pPr marL="174625" indent="-174625">
              <a:buFont typeface="Arial" panose="020B0604020202020204" pitchFamily="34" charset="0"/>
              <a:buChar char="•"/>
            </a:pPr>
            <a:r>
              <a:rPr lang="sv-SE" sz="1200" dirty="0" smtClean="0">
                <a:cs typeface="Arial" panose="020B0604020202020204" pitchFamily="34" charset="0"/>
                <a:hlinkClick r:id="rId24" action="ppaction://hlinksldjump"/>
              </a:rPr>
              <a:t>TGT</a:t>
            </a:r>
            <a:endParaRPr lang="sv-SE" sz="1200" dirty="0" smtClean="0">
              <a:cs typeface="Arial" panose="020B0604020202020204" pitchFamily="34" charset="0"/>
              <a:hlinkClick r:id="rId4" action="ppaction://hlinksldjump"/>
            </a:endParaRPr>
          </a:p>
          <a:p>
            <a:pPr marL="174625" indent="-174625">
              <a:buFont typeface="Arial" panose="020B0604020202020204" pitchFamily="34" charset="0"/>
              <a:buChar char="•"/>
            </a:pPr>
            <a:r>
              <a:rPr lang="sv-SE" sz="1200" dirty="0" smtClean="0">
                <a:cs typeface="Arial" panose="020B0604020202020204" pitchFamily="34" charset="0"/>
                <a:hlinkClick r:id="rId25" action="ppaction://hlinksldjump"/>
              </a:rPr>
              <a:t>Beläggning %</a:t>
            </a:r>
            <a:endParaRPr lang="sv-SE" sz="1200" dirty="0" smtClean="0">
              <a:cs typeface="Arial" panose="020B0604020202020204" pitchFamily="34" charset="0"/>
            </a:endParaRPr>
          </a:p>
          <a:p>
            <a:pPr marL="174625" indent="-174625">
              <a:buFont typeface="Arial" panose="020B0604020202020204" pitchFamily="34" charset="0"/>
              <a:buChar char="•"/>
            </a:pPr>
            <a:r>
              <a:rPr lang="sv-SE" sz="1200" dirty="0" smtClean="0">
                <a:cs typeface="Arial" panose="020B0604020202020204" pitchFamily="34" charset="0"/>
                <a:hlinkClick r:id="rId26" action="ppaction://hlinksldjump"/>
              </a:rPr>
              <a:t>Beläggning antal</a:t>
            </a:r>
            <a:endParaRPr lang="sv-SE" sz="1200" dirty="0" smtClean="0">
              <a:cs typeface="Arial" panose="020B0604020202020204" pitchFamily="34" charset="0"/>
            </a:endParaRPr>
          </a:p>
          <a:p>
            <a:pPr marL="174625" indent="-174625">
              <a:buFont typeface="Arial" panose="020B0604020202020204" pitchFamily="34" charset="0"/>
              <a:buChar char="•"/>
            </a:pPr>
            <a:r>
              <a:rPr lang="sv-SE" sz="1200" dirty="0" smtClean="0">
                <a:cs typeface="Arial" panose="020B0604020202020204" pitchFamily="34" charset="0"/>
              </a:rPr>
              <a:t>UK patienter i </a:t>
            </a:r>
            <a:r>
              <a:rPr lang="sv-SE" sz="1200" dirty="0" smtClean="0">
                <a:cs typeface="Arial" panose="020B0604020202020204" pitchFamily="34" charset="0"/>
                <a:hlinkClick r:id="rId27" action="ppaction://hlinksldjump"/>
              </a:rPr>
              <a:t>antal NU </a:t>
            </a:r>
            <a:r>
              <a:rPr lang="sv-SE" sz="1200" dirty="0" smtClean="0">
                <a:cs typeface="Arial" panose="020B0604020202020204" pitchFamily="34" charset="0"/>
              </a:rPr>
              <a:t>och </a:t>
            </a:r>
            <a:r>
              <a:rPr lang="sv-SE" sz="1200" dirty="0" smtClean="0">
                <a:cs typeface="Arial" panose="020B0604020202020204" pitchFamily="34" charset="0"/>
                <a:hlinkClick r:id="rId28" action="ppaction://hlinksldjump"/>
              </a:rPr>
              <a:t>omr.med.akut</a:t>
            </a:r>
            <a:endParaRPr lang="sv-SE" sz="1200" dirty="0">
              <a:cs typeface="Arial" panose="020B0604020202020204" pitchFamily="34" charset="0"/>
            </a:endParaRPr>
          </a:p>
        </p:txBody>
      </p:sp>
      <p:sp>
        <p:nvSpPr>
          <p:cNvPr id="13" name="textruta 12"/>
          <p:cNvSpPr txBox="1"/>
          <p:nvPr/>
        </p:nvSpPr>
        <p:spPr>
          <a:xfrm>
            <a:off x="4572000" y="4478049"/>
            <a:ext cx="3744416" cy="1831271"/>
          </a:xfrm>
          <a:prstGeom prst="rect">
            <a:avLst/>
          </a:prstGeom>
          <a:noFill/>
          <a:ln>
            <a:solidFill>
              <a:schemeClr val="tx1"/>
            </a:solidFill>
          </a:ln>
        </p:spPr>
        <p:txBody>
          <a:bodyPr wrap="square" rtlCol="0">
            <a:spAutoFit/>
          </a:bodyPr>
          <a:lstStyle/>
          <a:p>
            <a:endParaRPr lang="sv-SE" sz="500" dirty="0"/>
          </a:p>
          <a:p>
            <a:pPr marL="363538" indent="-188913">
              <a:buFont typeface="Arial" panose="020B0604020202020204" pitchFamily="34" charset="0"/>
              <a:buChar char="•"/>
            </a:pPr>
            <a:r>
              <a:rPr lang="sv-SE" sz="1200" dirty="0" smtClean="0">
                <a:hlinkClick r:id="rId29" action="ppaction://hlinksldjump"/>
              </a:rPr>
              <a:t>Kostnader bemanningsläkare</a:t>
            </a:r>
            <a:endParaRPr lang="sv-SE" sz="1200" dirty="0" smtClean="0">
              <a:hlinkClick r:id="rId30" action="ppaction://hlinksldjump"/>
            </a:endParaRPr>
          </a:p>
          <a:p>
            <a:pPr marL="363538" indent="-188913">
              <a:buFont typeface="Arial" panose="020B0604020202020204" pitchFamily="34" charset="0"/>
              <a:buChar char="•"/>
            </a:pPr>
            <a:r>
              <a:rPr lang="sv-SE" sz="1200" dirty="0" smtClean="0">
                <a:hlinkClick r:id="rId31" action="ppaction://hlinksldjump"/>
              </a:rPr>
              <a:t>DDD</a:t>
            </a:r>
            <a:endParaRPr lang="sv-SE" sz="1200" dirty="0" smtClean="0">
              <a:hlinkClick r:id="rId30" action="ppaction://hlinksldjump"/>
            </a:endParaRPr>
          </a:p>
          <a:p>
            <a:pPr marL="363538" indent="-188913">
              <a:buFont typeface="Arial" panose="020B0604020202020204" pitchFamily="34" charset="0"/>
              <a:buChar char="•"/>
            </a:pPr>
            <a:r>
              <a:rPr lang="sv-SE" sz="1200" dirty="0" smtClean="0">
                <a:hlinkClick r:id="rId32" action="ppaction://hlinksldjump"/>
              </a:rPr>
              <a:t>Läkemedel</a:t>
            </a:r>
            <a:endParaRPr lang="sv-SE" sz="1200" dirty="0" smtClean="0">
              <a:hlinkClick r:id="rId30" action="ppaction://hlinksldjump"/>
            </a:endParaRPr>
          </a:p>
          <a:p>
            <a:pPr marL="363538" indent="-188913">
              <a:buFont typeface="Arial" panose="020B0604020202020204" pitchFamily="34" charset="0"/>
              <a:buChar char="•"/>
            </a:pPr>
            <a:r>
              <a:rPr lang="sv-SE" sz="1200" dirty="0" smtClean="0">
                <a:hlinkClick r:id="rId33" action="ppaction://hlinksldjump"/>
              </a:rPr>
              <a:t>Personalkostnad</a:t>
            </a:r>
            <a:endParaRPr lang="sv-SE" sz="1200" dirty="0" smtClean="0">
              <a:hlinkClick r:id="rId30" action="ppaction://hlinksldjump"/>
            </a:endParaRPr>
          </a:p>
          <a:p>
            <a:pPr marL="363538" indent="-188913">
              <a:buFont typeface="Arial" panose="020B0604020202020204" pitchFamily="34" charset="0"/>
              <a:buChar char="•"/>
            </a:pPr>
            <a:r>
              <a:rPr lang="sv-SE" sz="1200" dirty="0" smtClean="0">
                <a:hlinkClick r:id="rId34" action="ppaction://hlinksldjump"/>
              </a:rPr>
              <a:t>Budget helår</a:t>
            </a:r>
            <a:endParaRPr lang="sv-SE" sz="1200" dirty="0" smtClean="0">
              <a:hlinkClick r:id="rId30" action="ppaction://hlinksldjump"/>
            </a:endParaRPr>
          </a:p>
          <a:p>
            <a:pPr marL="363538" indent="-188913">
              <a:buFont typeface="Arial" panose="020B0604020202020204" pitchFamily="34" charset="0"/>
              <a:buChar char="•"/>
            </a:pPr>
            <a:r>
              <a:rPr lang="sv-SE" sz="1200" dirty="0" smtClean="0">
                <a:hlinkClick r:id="rId35" action="ppaction://hlinksldjump"/>
              </a:rPr>
              <a:t>Slutenvård</a:t>
            </a:r>
            <a:endParaRPr lang="sv-SE" sz="1200" dirty="0"/>
          </a:p>
          <a:p>
            <a:pPr marL="363538" indent="-188913">
              <a:buFont typeface="Arial" panose="020B0604020202020204" pitchFamily="34" charset="0"/>
              <a:buChar char="•"/>
            </a:pPr>
            <a:r>
              <a:rPr lang="sv-SE" sz="1200" dirty="0" smtClean="0">
                <a:hlinkClick r:id="rId3" action="ppaction://hlinksldjump"/>
              </a:rPr>
              <a:t>Läkarbesök</a:t>
            </a:r>
            <a:r>
              <a:rPr lang="sv-SE" sz="1200" dirty="0" smtClean="0"/>
              <a:t>           </a:t>
            </a:r>
            <a:r>
              <a:rPr lang="sv-SE" sz="1200" dirty="0" smtClean="0">
                <a:hlinkClick r:id="rId36" action="ppaction://hlinksldjump"/>
              </a:rPr>
              <a:t>Sjukvårdande behandling</a:t>
            </a:r>
            <a:endParaRPr lang="sv-SE" sz="1200" dirty="0" smtClean="0"/>
          </a:p>
          <a:p>
            <a:pPr marL="363538" indent="-188913">
              <a:buFont typeface="Arial" panose="020B0604020202020204" pitchFamily="34" charset="0"/>
              <a:buChar char="•"/>
            </a:pPr>
            <a:r>
              <a:rPr lang="sv-SE" sz="1200" dirty="0" smtClean="0">
                <a:hlinkClick r:id="rId37" action="ppaction://hlinksldjump"/>
              </a:rPr>
              <a:t>Andel patienter som kommer till akuten vid varje ambulansutryckning </a:t>
            </a:r>
            <a:endParaRPr lang="sv-SE" sz="1200" dirty="0"/>
          </a:p>
        </p:txBody>
      </p:sp>
      <p:sp>
        <p:nvSpPr>
          <p:cNvPr id="14" name="Platshållare för innehåll 2"/>
          <p:cNvSpPr txBox="1">
            <a:spLocks/>
          </p:cNvSpPr>
          <p:nvPr/>
        </p:nvSpPr>
        <p:spPr bwMode="auto">
          <a:xfrm>
            <a:off x="467545" y="1124744"/>
            <a:ext cx="3600400" cy="517549"/>
          </a:xfrm>
          <a:prstGeom prst="rect">
            <a:avLst/>
          </a:prstGeom>
          <a:solidFill>
            <a:srgbClr val="69BFFF"/>
          </a:solidFill>
          <a:ln>
            <a:solidFill>
              <a:schemeClr val="tx1"/>
            </a:solidFill>
          </a:ln>
          <a:extLst/>
        </p:spPr>
        <p:txBody>
          <a:bodyPr vert="horz" wrap="square" lIns="0" tIns="0" rIns="0" bIns="0" numCol="1" anchor="t" anchorCtr="0" compatLnSpc="1">
            <a:prstTxWarp prst="textNoShape">
              <a:avLst/>
            </a:prstTxWarp>
            <a:normAutofit/>
          </a:bodyPr>
          <a:lstStyle>
            <a:lvl1pPr marL="268288" indent="-268288" algn="l" rtl="0" eaLnBrk="0" fontAlgn="base" hangingPunct="0">
              <a:spcBef>
                <a:spcPct val="20000"/>
              </a:spcBef>
              <a:spcAft>
                <a:spcPct val="0"/>
              </a:spcAft>
              <a:buFont typeface="Arial" panose="020B0604020202020204" pitchFamily="34" charset="0"/>
              <a:defRPr sz="2800">
                <a:solidFill>
                  <a:schemeClr val="tx1"/>
                </a:solidFill>
                <a:latin typeface="+mn-lt"/>
                <a:ea typeface="+mn-ea"/>
                <a:cs typeface="+mn-cs"/>
              </a:defRPr>
            </a:lvl1pPr>
            <a:lvl2pPr marL="268288" indent="-268288"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2pPr>
            <a:lvl3pPr marL="268288" indent="-268288"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3pPr>
            <a:lvl4pPr marL="268288" indent="-268288" algn="l" rtl="0" eaLnBrk="0" fontAlgn="base" hangingPunct="0">
              <a:spcBef>
                <a:spcPct val="20000"/>
              </a:spcBef>
              <a:spcAft>
                <a:spcPct val="0"/>
              </a:spcAft>
              <a:buFont typeface="Arial" panose="020B0604020202020204" pitchFamily="34" charset="0"/>
              <a:buChar char="•"/>
              <a:defRPr sz="1800">
                <a:solidFill>
                  <a:schemeClr val="tx1"/>
                </a:solidFill>
                <a:latin typeface="+mn-lt"/>
                <a:ea typeface="+mn-ea"/>
              </a:defRPr>
            </a:lvl4pPr>
            <a:lvl5pPr marL="268288" indent="-268288" algn="l" rtl="0" eaLnBrk="0" fontAlgn="base" hangingPunct="0">
              <a:spcBef>
                <a:spcPct val="20000"/>
              </a:spcBef>
              <a:spcAft>
                <a:spcPct val="0"/>
              </a:spcAft>
              <a:buFont typeface="Arial" panose="020B0604020202020204" pitchFamily="34" charset="0"/>
              <a:buChar char="•"/>
              <a:defRPr sz="1800">
                <a:solidFill>
                  <a:schemeClr val="tx1"/>
                </a:solidFill>
                <a:latin typeface="+mn-lt"/>
                <a:ea typeface="+mn-ea"/>
              </a:defRPr>
            </a:lvl5pPr>
            <a:lvl6pPr marL="2171700" indent="-190500" algn="l" rtl="0" fontAlgn="base">
              <a:spcBef>
                <a:spcPct val="20000"/>
              </a:spcBef>
              <a:spcAft>
                <a:spcPct val="0"/>
              </a:spcAft>
              <a:buChar char="»"/>
              <a:defRPr sz="1800">
                <a:solidFill>
                  <a:schemeClr val="tx1"/>
                </a:solidFill>
                <a:latin typeface="+mn-lt"/>
                <a:ea typeface="+mn-ea"/>
              </a:defRPr>
            </a:lvl6pPr>
            <a:lvl7pPr marL="2628900" indent="-190500" algn="l" rtl="0" fontAlgn="base">
              <a:spcBef>
                <a:spcPct val="20000"/>
              </a:spcBef>
              <a:spcAft>
                <a:spcPct val="0"/>
              </a:spcAft>
              <a:buChar char="»"/>
              <a:defRPr sz="1800">
                <a:solidFill>
                  <a:schemeClr val="tx1"/>
                </a:solidFill>
                <a:latin typeface="+mn-lt"/>
                <a:ea typeface="+mn-ea"/>
              </a:defRPr>
            </a:lvl7pPr>
            <a:lvl8pPr marL="3086100" indent="-190500" algn="l" rtl="0" fontAlgn="base">
              <a:spcBef>
                <a:spcPct val="20000"/>
              </a:spcBef>
              <a:spcAft>
                <a:spcPct val="0"/>
              </a:spcAft>
              <a:buChar char="»"/>
              <a:defRPr sz="1800">
                <a:solidFill>
                  <a:schemeClr val="tx1"/>
                </a:solidFill>
                <a:latin typeface="+mn-lt"/>
                <a:ea typeface="+mn-ea"/>
              </a:defRPr>
            </a:lvl8pPr>
            <a:lvl9pPr marL="3543300" indent="-190500" algn="l" rtl="0" fontAlgn="base">
              <a:spcBef>
                <a:spcPct val="20000"/>
              </a:spcBef>
              <a:spcAft>
                <a:spcPct val="0"/>
              </a:spcAft>
              <a:buChar char="»"/>
              <a:defRPr sz="1800">
                <a:solidFill>
                  <a:schemeClr val="tx1"/>
                </a:solidFill>
                <a:latin typeface="+mn-lt"/>
                <a:ea typeface="+mn-ea"/>
              </a:defRPr>
            </a:lvl9pPr>
          </a:lstStyle>
          <a:p>
            <a:pPr marL="0" indent="0" algn="ctr"/>
            <a:r>
              <a:rPr lang="sv-SE" sz="1700" b="1" kern="0" dirty="0" smtClean="0">
                <a:latin typeface="Arial" panose="020B0604020202020204" pitchFamily="34" charset="0"/>
                <a:cs typeface="Arial" panose="020B0604020202020204" pitchFamily="34" charset="0"/>
              </a:rPr>
              <a:t>Medborgarperspektivet</a:t>
            </a:r>
            <a:r>
              <a:rPr lang="sv-SE" sz="2400" b="1" kern="0" dirty="0" smtClean="0">
                <a:latin typeface="Arial" panose="020B0604020202020204" pitchFamily="34" charset="0"/>
                <a:cs typeface="Arial" panose="020B0604020202020204" pitchFamily="34" charset="0"/>
              </a:rPr>
              <a:t/>
            </a:r>
            <a:br>
              <a:rPr lang="sv-SE" sz="2400" b="1" kern="0" dirty="0" smtClean="0">
                <a:latin typeface="Arial" panose="020B0604020202020204" pitchFamily="34" charset="0"/>
                <a:cs typeface="Arial" panose="020B0604020202020204" pitchFamily="34" charset="0"/>
              </a:rPr>
            </a:br>
            <a:r>
              <a:rPr lang="sv-SE" sz="1300" kern="0" dirty="0" smtClean="0">
                <a:latin typeface="Arial" panose="020B0604020202020204" pitchFamily="34" charset="0"/>
                <a:cs typeface="Arial" panose="020B0604020202020204" pitchFamily="34" charset="0"/>
              </a:rPr>
              <a:t>Värde för patienten</a:t>
            </a:r>
          </a:p>
        </p:txBody>
      </p:sp>
      <p:sp>
        <p:nvSpPr>
          <p:cNvPr id="15" name="Platshållare för innehåll 2"/>
          <p:cNvSpPr txBox="1">
            <a:spLocks/>
          </p:cNvSpPr>
          <p:nvPr/>
        </p:nvSpPr>
        <p:spPr bwMode="auto">
          <a:xfrm>
            <a:off x="467544" y="3957769"/>
            <a:ext cx="3600400" cy="566753"/>
          </a:xfrm>
          <a:prstGeom prst="rect">
            <a:avLst/>
          </a:prstGeom>
          <a:solidFill>
            <a:srgbClr val="9BBCFF"/>
          </a:solidFill>
          <a:ln>
            <a:solidFill>
              <a:schemeClr val="tx1"/>
            </a:solidFill>
          </a:ln>
          <a:extLst/>
        </p:spPr>
        <p:txBody>
          <a:bodyPr vert="horz" wrap="square" lIns="0" tIns="0" rIns="0" bIns="0" numCol="1" anchor="t" anchorCtr="0" compatLnSpc="1">
            <a:prstTxWarp prst="textNoShape">
              <a:avLst/>
            </a:prstTxWarp>
            <a:normAutofit/>
          </a:bodyPr>
          <a:lstStyle>
            <a:lvl1pPr marL="268288" indent="-268288" algn="l" rtl="0" eaLnBrk="0" fontAlgn="base" hangingPunct="0">
              <a:spcBef>
                <a:spcPct val="20000"/>
              </a:spcBef>
              <a:spcAft>
                <a:spcPct val="0"/>
              </a:spcAft>
              <a:buFont typeface="Arial" panose="020B0604020202020204" pitchFamily="34" charset="0"/>
              <a:defRPr sz="2800">
                <a:solidFill>
                  <a:schemeClr val="tx1"/>
                </a:solidFill>
                <a:latin typeface="+mn-lt"/>
                <a:ea typeface="+mn-ea"/>
                <a:cs typeface="+mn-cs"/>
              </a:defRPr>
            </a:lvl1pPr>
            <a:lvl2pPr marL="268288" indent="-268288"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2pPr>
            <a:lvl3pPr marL="268288" indent="-268288"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3pPr>
            <a:lvl4pPr marL="268288" indent="-268288" algn="l" rtl="0" eaLnBrk="0" fontAlgn="base" hangingPunct="0">
              <a:spcBef>
                <a:spcPct val="20000"/>
              </a:spcBef>
              <a:spcAft>
                <a:spcPct val="0"/>
              </a:spcAft>
              <a:buFont typeface="Arial" panose="020B0604020202020204" pitchFamily="34" charset="0"/>
              <a:buChar char="•"/>
              <a:defRPr sz="1800">
                <a:solidFill>
                  <a:schemeClr val="tx1"/>
                </a:solidFill>
                <a:latin typeface="+mn-lt"/>
                <a:ea typeface="+mn-ea"/>
              </a:defRPr>
            </a:lvl4pPr>
            <a:lvl5pPr marL="268288" indent="-268288" algn="l" rtl="0" eaLnBrk="0" fontAlgn="base" hangingPunct="0">
              <a:spcBef>
                <a:spcPct val="20000"/>
              </a:spcBef>
              <a:spcAft>
                <a:spcPct val="0"/>
              </a:spcAft>
              <a:buFont typeface="Arial" panose="020B0604020202020204" pitchFamily="34" charset="0"/>
              <a:buChar char="•"/>
              <a:defRPr sz="1800">
                <a:solidFill>
                  <a:schemeClr val="tx1"/>
                </a:solidFill>
                <a:latin typeface="+mn-lt"/>
                <a:ea typeface="+mn-ea"/>
              </a:defRPr>
            </a:lvl5pPr>
            <a:lvl6pPr marL="2171700" indent="-190500" algn="l" rtl="0" fontAlgn="base">
              <a:spcBef>
                <a:spcPct val="20000"/>
              </a:spcBef>
              <a:spcAft>
                <a:spcPct val="0"/>
              </a:spcAft>
              <a:buChar char="»"/>
              <a:defRPr sz="1800">
                <a:solidFill>
                  <a:schemeClr val="tx1"/>
                </a:solidFill>
                <a:latin typeface="+mn-lt"/>
                <a:ea typeface="+mn-ea"/>
              </a:defRPr>
            </a:lvl6pPr>
            <a:lvl7pPr marL="2628900" indent="-190500" algn="l" rtl="0" fontAlgn="base">
              <a:spcBef>
                <a:spcPct val="20000"/>
              </a:spcBef>
              <a:spcAft>
                <a:spcPct val="0"/>
              </a:spcAft>
              <a:buChar char="»"/>
              <a:defRPr sz="1800">
                <a:solidFill>
                  <a:schemeClr val="tx1"/>
                </a:solidFill>
                <a:latin typeface="+mn-lt"/>
                <a:ea typeface="+mn-ea"/>
              </a:defRPr>
            </a:lvl7pPr>
            <a:lvl8pPr marL="3086100" indent="-190500" algn="l" rtl="0" fontAlgn="base">
              <a:spcBef>
                <a:spcPct val="20000"/>
              </a:spcBef>
              <a:spcAft>
                <a:spcPct val="0"/>
              </a:spcAft>
              <a:buChar char="»"/>
              <a:defRPr sz="1800">
                <a:solidFill>
                  <a:schemeClr val="tx1"/>
                </a:solidFill>
                <a:latin typeface="+mn-lt"/>
                <a:ea typeface="+mn-ea"/>
              </a:defRPr>
            </a:lvl8pPr>
            <a:lvl9pPr marL="3543300" indent="-190500" algn="l" rtl="0" fontAlgn="base">
              <a:spcBef>
                <a:spcPct val="20000"/>
              </a:spcBef>
              <a:spcAft>
                <a:spcPct val="0"/>
              </a:spcAft>
              <a:buChar char="»"/>
              <a:defRPr sz="1800">
                <a:solidFill>
                  <a:schemeClr val="tx1"/>
                </a:solidFill>
                <a:latin typeface="+mn-lt"/>
                <a:ea typeface="+mn-ea"/>
              </a:defRPr>
            </a:lvl9pPr>
          </a:lstStyle>
          <a:p>
            <a:pPr marL="0" indent="0" algn="ctr"/>
            <a:r>
              <a:rPr lang="sv-SE" sz="1700" b="1" kern="0" dirty="0" smtClean="0">
                <a:latin typeface="Arial" panose="020B0604020202020204" pitchFamily="34" charset="0"/>
                <a:cs typeface="Arial" panose="020B0604020202020204" pitchFamily="34" charset="0"/>
              </a:rPr>
              <a:t>Verksamhetsperspektivet</a:t>
            </a:r>
            <a:r>
              <a:rPr lang="sv-SE" sz="2400" b="1" kern="0" dirty="0" smtClean="0">
                <a:latin typeface="Arial" panose="020B0604020202020204" pitchFamily="34" charset="0"/>
                <a:cs typeface="Arial" panose="020B0604020202020204" pitchFamily="34" charset="0"/>
              </a:rPr>
              <a:t/>
            </a:r>
            <a:br>
              <a:rPr lang="sv-SE" sz="2400" b="1" kern="0" dirty="0" smtClean="0">
                <a:latin typeface="Arial" panose="020B0604020202020204" pitchFamily="34" charset="0"/>
                <a:cs typeface="Arial" panose="020B0604020202020204" pitchFamily="34" charset="0"/>
              </a:rPr>
            </a:br>
            <a:r>
              <a:rPr lang="sv-SE" sz="1300" kern="0" dirty="0" smtClean="0">
                <a:latin typeface="Arial" panose="020B0604020202020204" pitchFamily="34" charset="0"/>
                <a:cs typeface="Arial" panose="020B0604020202020204" pitchFamily="34" charset="0"/>
              </a:rPr>
              <a:t>Ständig förbättring</a:t>
            </a:r>
            <a:endParaRPr lang="sv-SE" kern="0" dirty="0" smtClean="0">
              <a:latin typeface="Arial" panose="020B0604020202020204" pitchFamily="34" charset="0"/>
              <a:cs typeface="Arial" panose="020B0604020202020204" pitchFamily="34" charset="0"/>
            </a:endParaRPr>
          </a:p>
          <a:p>
            <a:endParaRPr lang="sv-SE" sz="500" kern="0" dirty="0"/>
          </a:p>
        </p:txBody>
      </p:sp>
      <p:sp>
        <p:nvSpPr>
          <p:cNvPr id="16" name="Platshållare för innehåll 2"/>
          <p:cNvSpPr txBox="1">
            <a:spLocks/>
          </p:cNvSpPr>
          <p:nvPr/>
        </p:nvSpPr>
        <p:spPr bwMode="auto">
          <a:xfrm>
            <a:off x="4572000" y="1131864"/>
            <a:ext cx="3744416" cy="529292"/>
          </a:xfrm>
          <a:prstGeom prst="rect">
            <a:avLst/>
          </a:prstGeom>
          <a:solidFill>
            <a:srgbClr val="C1D6FF"/>
          </a:solidFill>
          <a:ln>
            <a:solidFill>
              <a:schemeClr val="tx1"/>
            </a:solidFill>
          </a:ln>
          <a:extLst/>
        </p:spPr>
        <p:txBody>
          <a:bodyPr vert="horz" wrap="square" lIns="0" tIns="0" rIns="0" bIns="0" numCol="1" anchor="t" anchorCtr="0" compatLnSpc="1">
            <a:prstTxWarp prst="textNoShape">
              <a:avLst/>
            </a:prstTxWarp>
            <a:normAutofit/>
          </a:bodyPr>
          <a:lstStyle>
            <a:lvl1pPr marL="268288" indent="-268288" algn="l" rtl="0" eaLnBrk="0" fontAlgn="base" hangingPunct="0">
              <a:spcBef>
                <a:spcPct val="20000"/>
              </a:spcBef>
              <a:spcAft>
                <a:spcPct val="0"/>
              </a:spcAft>
              <a:buFont typeface="Arial" panose="020B0604020202020204" pitchFamily="34" charset="0"/>
              <a:defRPr sz="2800">
                <a:solidFill>
                  <a:schemeClr val="tx1"/>
                </a:solidFill>
                <a:latin typeface="+mn-lt"/>
                <a:ea typeface="+mn-ea"/>
                <a:cs typeface="+mn-cs"/>
              </a:defRPr>
            </a:lvl1pPr>
            <a:lvl2pPr marL="268288" indent="-268288"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2pPr>
            <a:lvl3pPr marL="268288" indent="-268288"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3pPr>
            <a:lvl4pPr marL="268288" indent="-268288" algn="l" rtl="0" eaLnBrk="0" fontAlgn="base" hangingPunct="0">
              <a:spcBef>
                <a:spcPct val="20000"/>
              </a:spcBef>
              <a:spcAft>
                <a:spcPct val="0"/>
              </a:spcAft>
              <a:buFont typeface="Arial" panose="020B0604020202020204" pitchFamily="34" charset="0"/>
              <a:buChar char="•"/>
              <a:defRPr sz="1800">
                <a:solidFill>
                  <a:schemeClr val="tx1"/>
                </a:solidFill>
                <a:latin typeface="+mn-lt"/>
                <a:ea typeface="+mn-ea"/>
              </a:defRPr>
            </a:lvl4pPr>
            <a:lvl5pPr marL="268288" indent="-268288" algn="l" rtl="0" eaLnBrk="0" fontAlgn="base" hangingPunct="0">
              <a:spcBef>
                <a:spcPct val="20000"/>
              </a:spcBef>
              <a:spcAft>
                <a:spcPct val="0"/>
              </a:spcAft>
              <a:buFont typeface="Arial" panose="020B0604020202020204" pitchFamily="34" charset="0"/>
              <a:buChar char="•"/>
              <a:defRPr sz="1800">
                <a:solidFill>
                  <a:schemeClr val="tx1"/>
                </a:solidFill>
                <a:latin typeface="+mn-lt"/>
                <a:ea typeface="+mn-ea"/>
              </a:defRPr>
            </a:lvl5pPr>
            <a:lvl6pPr marL="2171700" indent="-190500" algn="l" rtl="0" fontAlgn="base">
              <a:spcBef>
                <a:spcPct val="20000"/>
              </a:spcBef>
              <a:spcAft>
                <a:spcPct val="0"/>
              </a:spcAft>
              <a:buChar char="»"/>
              <a:defRPr sz="1800">
                <a:solidFill>
                  <a:schemeClr val="tx1"/>
                </a:solidFill>
                <a:latin typeface="+mn-lt"/>
                <a:ea typeface="+mn-ea"/>
              </a:defRPr>
            </a:lvl6pPr>
            <a:lvl7pPr marL="2628900" indent="-190500" algn="l" rtl="0" fontAlgn="base">
              <a:spcBef>
                <a:spcPct val="20000"/>
              </a:spcBef>
              <a:spcAft>
                <a:spcPct val="0"/>
              </a:spcAft>
              <a:buChar char="»"/>
              <a:defRPr sz="1800">
                <a:solidFill>
                  <a:schemeClr val="tx1"/>
                </a:solidFill>
                <a:latin typeface="+mn-lt"/>
                <a:ea typeface="+mn-ea"/>
              </a:defRPr>
            </a:lvl7pPr>
            <a:lvl8pPr marL="3086100" indent="-190500" algn="l" rtl="0" fontAlgn="base">
              <a:spcBef>
                <a:spcPct val="20000"/>
              </a:spcBef>
              <a:spcAft>
                <a:spcPct val="0"/>
              </a:spcAft>
              <a:buChar char="»"/>
              <a:defRPr sz="1800">
                <a:solidFill>
                  <a:schemeClr val="tx1"/>
                </a:solidFill>
                <a:latin typeface="+mn-lt"/>
                <a:ea typeface="+mn-ea"/>
              </a:defRPr>
            </a:lvl8pPr>
            <a:lvl9pPr marL="3543300" indent="-190500" algn="l" rtl="0" fontAlgn="base">
              <a:spcBef>
                <a:spcPct val="20000"/>
              </a:spcBef>
              <a:spcAft>
                <a:spcPct val="0"/>
              </a:spcAft>
              <a:buChar char="»"/>
              <a:defRPr sz="1800">
                <a:solidFill>
                  <a:schemeClr val="tx1"/>
                </a:solidFill>
                <a:latin typeface="+mn-lt"/>
                <a:ea typeface="+mn-ea"/>
              </a:defRPr>
            </a:lvl9pPr>
          </a:lstStyle>
          <a:p>
            <a:pPr marL="0" indent="0" algn="ctr"/>
            <a:r>
              <a:rPr lang="sv-SE" sz="1700" b="1" kern="0" dirty="0" smtClean="0">
                <a:latin typeface="Arial" panose="020B0604020202020204" pitchFamily="34" charset="0"/>
                <a:cs typeface="Arial" panose="020B0604020202020204" pitchFamily="34" charset="0"/>
              </a:rPr>
              <a:t>Medarbetarperspektivet</a:t>
            </a:r>
            <a:r>
              <a:rPr lang="sv-SE" sz="2400" b="1" kern="0" dirty="0" smtClean="0">
                <a:latin typeface="Arial" panose="020B0604020202020204" pitchFamily="34" charset="0"/>
                <a:cs typeface="Arial" panose="020B0604020202020204" pitchFamily="34" charset="0"/>
              </a:rPr>
              <a:t/>
            </a:r>
            <a:br>
              <a:rPr lang="sv-SE" sz="2400" b="1" kern="0" dirty="0" smtClean="0">
                <a:latin typeface="Arial" panose="020B0604020202020204" pitchFamily="34" charset="0"/>
                <a:cs typeface="Arial" panose="020B0604020202020204" pitchFamily="34" charset="0"/>
              </a:rPr>
            </a:br>
            <a:r>
              <a:rPr lang="sv-SE" sz="1300" kern="0" dirty="0" smtClean="0">
                <a:latin typeface="Arial" panose="020B0604020202020204" pitchFamily="34" charset="0"/>
                <a:cs typeface="Arial" panose="020B0604020202020204" pitchFamily="34" charset="0"/>
              </a:rPr>
              <a:t>Medarbetarskap &amp; ledarskap</a:t>
            </a:r>
            <a:endParaRPr lang="sv-SE" kern="0" dirty="0" smtClean="0">
              <a:latin typeface="Arial" panose="020B0604020202020204" pitchFamily="34" charset="0"/>
              <a:cs typeface="Arial" panose="020B0604020202020204" pitchFamily="34" charset="0"/>
            </a:endParaRPr>
          </a:p>
        </p:txBody>
      </p:sp>
      <p:sp>
        <p:nvSpPr>
          <p:cNvPr id="17" name="Platshållare för innehåll 2"/>
          <p:cNvSpPr txBox="1">
            <a:spLocks/>
          </p:cNvSpPr>
          <p:nvPr/>
        </p:nvSpPr>
        <p:spPr bwMode="auto">
          <a:xfrm>
            <a:off x="4572000" y="3963196"/>
            <a:ext cx="3747900" cy="561326"/>
          </a:xfrm>
          <a:prstGeom prst="rect">
            <a:avLst/>
          </a:prstGeom>
          <a:solidFill>
            <a:srgbClr val="E5EEFF"/>
          </a:solidFill>
          <a:ln>
            <a:solidFill>
              <a:schemeClr val="tx1"/>
            </a:solidFill>
          </a:ln>
          <a:extLst/>
        </p:spPr>
        <p:txBody>
          <a:bodyPr vert="horz" wrap="square" lIns="0" tIns="0" rIns="0" bIns="0" numCol="1" anchor="t" anchorCtr="0" compatLnSpc="1">
            <a:prstTxWarp prst="textNoShape">
              <a:avLst/>
            </a:prstTxWarp>
            <a:normAutofit/>
          </a:bodyPr>
          <a:lstStyle>
            <a:lvl1pPr marL="268288" indent="-268288" algn="l" rtl="0" eaLnBrk="0" fontAlgn="base" hangingPunct="0">
              <a:spcBef>
                <a:spcPct val="20000"/>
              </a:spcBef>
              <a:spcAft>
                <a:spcPct val="0"/>
              </a:spcAft>
              <a:buFont typeface="Arial" panose="020B0604020202020204" pitchFamily="34" charset="0"/>
              <a:defRPr sz="2800">
                <a:solidFill>
                  <a:schemeClr val="tx1"/>
                </a:solidFill>
                <a:latin typeface="+mn-lt"/>
                <a:ea typeface="+mn-ea"/>
                <a:cs typeface="+mn-cs"/>
              </a:defRPr>
            </a:lvl1pPr>
            <a:lvl2pPr marL="268288" indent="-268288"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2pPr>
            <a:lvl3pPr marL="268288" indent="-268288"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3pPr>
            <a:lvl4pPr marL="268288" indent="-268288" algn="l" rtl="0" eaLnBrk="0" fontAlgn="base" hangingPunct="0">
              <a:spcBef>
                <a:spcPct val="20000"/>
              </a:spcBef>
              <a:spcAft>
                <a:spcPct val="0"/>
              </a:spcAft>
              <a:buFont typeface="Arial" panose="020B0604020202020204" pitchFamily="34" charset="0"/>
              <a:buChar char="•"/>
              <a:defRPr sz="1800">
                <a:solidFill>
                  <a:schemeClr val="tx1"/>
                </a:solidFill>
                <a:latin typeface="+mn-lt"/>
                <a:ea typeface="+mn-ea"/>
              </a:defRPr>
            </a:lvl4pPr>
            <a:lvl5pPr marL="268288" indent="-268288" algn="l" rtl="0" eaLnBrk="0" fontAlgn="base" hangingPunct="0">
              <a:spcBef>
                <a:spcPct val="20000"/>
              </a:spcBef>
              <a:spcAft>
                <a:spcPct val="0"/>
              </a:spcAft>
              <a:buFont typeface="Arial" panose="020B0604020202020204" pitchFamily="34" charset="0"/>
              <a:buChar char="•"/>
              <a:defRPr sz="1800">
                <a:solidFill>
                  <a:schemeClr val="tx1"/>
                </a:solidFill>
                <a:latin typeface="+mn-lt"/>
                <a:ea typeface="+mn-ea"/>
              </a:defRPr>
            </a:lvl5pPr>
            <a:lvl6pPr marL="2171700" indent="-190500" algn="l" rtl="0" fontAlgn="base">
              <a:spcBef>
                <a:spcPct val="20000"/>
              </a:spcBef>
              <a:spcAft>
                <a:spcPct val="0"/>
              </a:spcAft>
              <a:buChar char="»"/>
              <a:defRPr sz="1800">
                <a:solidFill>
                  <a:schemeClr val="tx1"/>
                </a:solidFill>
                <a:latin typeface="+mn-lt"/>
                <a:ea typeface="+mn-ea"/>
              </a:defRPr>
            </a:lvl6pPr>
            <a:lvl7pPr marL="2628900" indent="-190500" algn="l" rtl="0" fontAlgn="base">
              <a:spcBef>
                <a:spcPct val="20000"/>
              </a:spcBef>
              <a:spcAft>
                <a:spcPct val="0"/>
              </a:spcAft>
              <a:buChar char="»"/>
              <a:defRPr sz="1800">
                <a:solidFill>
                  <a:schemeClr val="tx1"/>
                </a:solidFill>
                <a:latin typeface="+mn-lt"/>
                <a:ea typeface="+mn-ea"/>
              </a:defRPr>
            </a:lvl7pPr>
            <a:lvl8pPr marL="3086100" indent="-190500" algn="l" rtl="0" fontAlgn="base">
              <a:spcBef>
                <a:spcPct val="20000"/>
              </a:spcBef>
              <a:spcAft>
                <a:spcPct val="0"/>
              </a:spcAft>
              <a:buChar char="»"/>
              <a:defRPr sz="1800">
                <a:solidFill>
                  <a:schemeClr val="tx1"/>
                </a:solidFill>
                <a:latin typeface="+mn-lt"/>
                <a:ea typeface="+mn-ea"/>
              </a:defRPr>
            </a:lvl8pPr>
            <a:lvl9pPr marL="3543300" indent="-190500" algn="l" rtl="0" fontAlgn="base">
              <a:spcBef>
                <a:spcPct val="20000"/>
              </a:spcBef>
              <a:spcAft>
                <a:spcPct val="0"/>
              </a:spcAft>
              <a:buChar char="»"/>
              <a:defRPr sz="1800">
                <a:solidFill>
                  <a:schemeClr val="tx1"/>
                </a:solidFill>
                <a:latin typeface="+mn-lt"/>
                <a:ea typeface="+mn-ea"/>
              </a:defRPr>
            </a:lvl9pPr>
          </a:lstStyle>
          <a:p>
            <a:pPr marL="0" indent="0" algn="ctr"/>
            <a:r>
              <a:rPr lang="sv-SE" sz="1700" b="1" kern="0" dirty="0" smtClean="0">
                <a:latin typeface="Arial" panose="020B0604020202020204" pitchFamily="34" charset="0"/>
                <a:cs typeface="Arial" panose="020B0604020202020204" pitchFamily="34" charset="0"/>
              </a:rPr>
              <a:t>Ekonomiperspektivet</a:t>
            </a:r>
            <a:r>
              <a:rPr lang="sv-SE" sz="2400" b="1" kern="0" dirty="0" smtClean="0">
                <a:latin typeface="Arial" panose="020B0604020202020204" pitchFamily="34" charset="0"/>
                <a:cs typeface="Arial" panose="020B0604020202020204" pitchFamily="34" charset="0"/>
              </a:rPr>
              <a:t/>
            </a:r>
            <a:br>
              <a:rPr lang="sv-SE" sz="2400" b="1" kern="0" dirty="0" smtClean="0">
                <a:latin typeface="Arial" panose="020B0604020202020204" pitchFamily="34" charset="0"/>
                <a:cs typeface="Arial" panose="020B0604020202020204" pitchFamily="34" charset="0"/>
              </a:rPr>
            </a:br>
            <a:r>
              <a:rPr lang="sv-SE" sz="1300" kern="0" dirty="0" smtClean="0">
                <a:latin typeface="Arial" panose="020B0604020202020204" pitchFamily="34" charset="0"/>
                <a:cs typeface="Arial" panose="020B0604020202020204" pitchFamily="34" charset="0"/>
              </a:rPr>
              <a:t>Effektiv verksamhet</a:t>
            </a:r>
            <a:endParaRPr lang="sv-SE" kern="0" dirty="0" smtClean="0">
              <a:latin typeface="Arial" panose="020B0604020202020204" pitchFamily="34" charset="0"/>
              <a:cs typeface="Arial" panose="020B0604020202020204" pitchFamily="34" charset="0"/>
            </a:endParaRPr>
          </a:p>
        </p:txBody>
      </p:sp>
      <p:sp>
        <p:nvSpPr>
          <p:cNvPr id="2" name="5-udd 1"/>
          <p:cNvSpPr/>
          <p:nvPr/>
        </p:nvSpPr>
        <p:spPr bwMode="auto">
          <a:xfrm>
            <a:off x="1421131" y="4585052"/>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11" name="textruta 10"/>
          <p:cNvSpPr txBox="1"/>
          <p:nvPr/>
        </p:nvSpPr>
        <p:spPr>
          <a:xfrm>
            <a:off x="0" y="618755"/>
            <a:ext cx="3096344" cy="584775"/>
          </a:xfrm>
          <a:prstGeom prst="rect">
            <a:avLst/>
          </a:prstGeom>
          <a:noFill/>
        </p:spPr>
        <p:txBody>
          <a:bodyPr wrap="square" rtlCol="0">
            <a:spAutoFit/>
          </a:bodyPr>
          <a:lstStyle/>
          <a:p>
            <a:r>
              <a:rPr lang="sv-SE" dirty="0"/>
              <a:t> </a:t>
            </a:r>
            <a:r>
              <a:rPr lang="sv-SE" dirty="0" smtClean="0"/>
              <a:t>  </a:t>
            </a:r>
            <a:r>
              <a:rPr lang="sv-SE" sz="1600" dirty="0" smtClean="0"/>
              <a:t>Mätetal i områdets styrkort</a:t>
            </a:r>
            <a:endParaRPr lang="sv-SE" dirty="0"/>
          </a:p>
        </p:txBody>
      </p:sp>
      <p:sp>
        <p:nvSpPr>
          <p:cNvPr id="18" name="5-udd 17"/>
          <p:cNvSpPr/>
          <p:nvPr/>
        </p:nvSpPr>
        <p:spPr bwMode="auto">
          <a:xfrm>
            <a:off x="251520" y="899646"/>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19" name="5-udd 18"/>
          <p:cNvSpPr/>
          <p:nvPr/>
        </p:nvSpPr>
        <p:spPr bwMode="auto">
          <a:xfrm>
            <a:off x="1907704" y="5140716"/>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0" name="5-udd 19"/>
          <p:cNvSpPr/>
          <p:nvPr/>
        </p:nvSpPr>
        <p:spPr bwMode="auto">
          <a:xfrm>
            <a:off x="2171022" y="1980602"/>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1" name="5-udd 20"/>
          <p:cNvSpPr/>
          <p:nvPr/>
        </p:nvSpPr>
        <p:spPr bwMode="auto">
          <a:xfrm>
            <a:off x="3226428" y="3517484"/>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2" name="5-udd 21"/>
          <p:cNvSpPr/>
          <p:nvPr/>
        </p:nvSpPr>
        <p:spPr bwMode="auto">
          <a:xfrm>
            <a:off x="3491880" y="2420888"/>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3" name="5-udd 22"/>
          <p:cNvSpPr/>
          <p:nvPr/>
        </p:nvSpPr>
        <p:spPr bwMode="auto">
          <a:xfrm>
            <a:off x="1460187" y="5329328"/>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4" name="5-udd 23"/>
          <p:cNvSpPr/>
          <p:nvPr/>
        </p:nvSpPr>
        <p:spPr bwMode="auto">
          <a:xfrm>
            <a:off x="1691680" y="4949826"/>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5" name="5-udd 24"/>
          <p:cNvSpPr/>
          <p:nvPr/>
        </p:nvSpPr>
        <p:spPr bwMode="auto">
          <a:xfrm>
            <a:off x="1763688" y="5857318"/>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6" name="5-udd 25"/>
          <p:cNvSpPr/>
          <p:nvPr/>
        </p:nvSpPr>
        <p:spPr bwMode="auto">
          <a:xfrm>
            <a:off x="5627406" y="1976414"/>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7" name="5-udd 26"/>
          <p:cNvSpPr/>
          <p:nvPr/>
        </p:nvSpPr>
        <p:spPr bwMode="auto">
          <a:xfrm>
            <a:off x="6372200" y="1784838"/>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8" name="5-udd 27"/>
          <p:cNvSpPr/>
          <p:nvPr/>
        </p:nvSpPr>
        <p:spPr bwMode="auto">
          <a:xfrm>
            <a:off x="5905530" y="2206205"/>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29" name="5-udd 28"/>
          <p:cNvSpPr/>
          <p:nvPr/>
        </p:nvSpPr>
        <p:spPr bwMode="auto">
          <a:xfrm>
            <a:off x="7452320" y="2420347"/>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30" name="5-udd 29"/>
          <p:cNvSpPr/>
          <p:nvPr/>
        </p:nvSpPr>
        <p:spPr bwMode="auto">
          <a:xfrm>
            <a:off x="7084042" y="4611946"/>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31" name="5-udd 30"/>
          <p:cNvSpPr/>
          <p:nvPr/>
        </p:nvSpPr>
        <p:spPr bwMode="auto">
          <a:xfrm>
            <a:off x="6804248" y="6069546"/>
            <a:ext cx="144016" cy="14401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Tree>
    <p:extLst>
      <p:ext uri="{BB962C8B-B14F-4D97-AF65-F5344CB8AC3E}">
        <p14:creationId xmlns:p14="http://schemas.microsoft.com/office/powerpoint/2010/main" val="1689141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a:solidFill>
                  <a:schemeClr val="bg1"/>
                </a:solidFill>
              </a:rPr>
              <a:t>Inkommande </a:t>
            </a:r>
            <a:r>
              <a:rPr lang="sv-SE" dirty="0" smtClean="0">
                <a:solidFill>
                  <a:schemeClr val="bg1"/>
                </a:solidFill>
              </a:rPr>
              <a:t>konsultremisser 2011 </a:t>
            </a:r>
            <a:r>
              <a:rPr lang="sv-SE" dirty="0">
                <a:solidFill>
                  <a:schemeClr val="bg1"/>
                </a:solidFill>
              </a:rPr>
              <a:t>– </a:t>
            </a:r>
            <a:r>
              <a:rPr lang="sv-SE" dirty="0" smtClean="0">
                <a:solidFill>
                  <a:schemeClr val="bg1"/>
                </a:solidFill>
              </a:rPr>
              <a:t>2014</a:t>
            </a:r>
            <a:r>
              <a:rPr lang="sv-SE" b="1" dirty="0">
                <a:solidFill>
                  <a:schemeClr val="bg1"/>
                </a:solidFill>
              </a:rPr>
              <a:t/>
            </a:r>
            <a:br>
              <a:rPr lang="sv-SE" b="1" dirty="0">
                <a:solidFill>
                  <a:schemeClr val="bg1"/>
                </a:solidFill>
              </a:rPr>
            </a:br>
            <a:endParaRPr lang="sv-SE" b="1" dirty="0">
              <a:solidFill>
                <a:schemeClr val="bg1"/>
              </a:solidFill>
            </a:endParaRPr>
          </a:p>
        </p:txBody>
      </p:sp>
      <p:sp>
        <p:nvSpPr>
          <p:cNvPr id="5" name="Vänster 4"/>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11" name="Diagram 10"/>
          <p:cNvGraphicFramePr>
            <a:graphicFrameLocks/>
          </p:cNvGraphicFramePr>
          <p:nvPr>
            <p:extLst>
              <p:ext uri="{D42A27DB-BD31-4B8C-83A1-F6EECF244321}">
                <p14:modId xmlns:p14="http://schemas.microsoft.com/office/powerpoint/2010/main" val="106961137"/>
              </p:ext>
            </p:extLst>
          </p:nvPr>
        </p:nvGraphicFramePr>
        <p:xfrm>
          <a:off x="4499992" y="836712"/>
          <a:ext cx="4644008" cy="27399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Diagram 11"/>
          <p:cNvGraphicFramePr>
            <a:graphicFrameLocks/>
          </p:cNvGraphicFramePr>
          <p:nvPr>
            <p:extLst>
              <p:ext uri="{D42A27DB-BD31-4B8C-83A1-F6EECF244321}">
                <p14:modId xmlns:p14="http://schemas.microsoft.com/office/powerpoint/2010/main" val="446075700"/>
              </p:ext>
            </p:extLst>
          </p:nvPr>
        </p:nvGraphicFramePr>
        <p:xfrm>
          <a:off x="0" y="3645024"/>
          <a:ext cx="9144000" cy="2808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Diagram 12"/>
          <p:cNvGraphicFramePr>
            <a:graphicFrameLocks/>
          </p:cNvGraphicFramePr>
          <p:nvPr>
            <p:extLst>
              <p:ext uri="{D42A27DB-BD31-4B8C-83A1-F6EECF244321}">
                <p14:modId xmlns:p14="http://schemas.microsoft.com/office/powerpoint/2010/main" val="1698605925"/>
              </p:ext>
            </p:extLst>
          </p:nvPr>
        </p:nvGraphicFramePr>
        <p:xfrm>
          <a:off x="1375" y="836712"/>
          <a:ext cx="4498617" cy="27363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80193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idx="4294967295"/>
          </p:nvPr>
        </p:nvSpPr>
        <p:spPr>
          <a:xfrm>
            <a:off x="214313" y="142875"/>
            <a:ext cx="5293791" cy="500063"/>
          </a:xfrm>
        </p:spPr>
        <p:txBody>
          <a:bodyPr/>
          <a:lstStyle/>
          <a:p>
            <a:r>
              <a:rPr lang="sv-SE" sz="2400" b="1" dirty="0" smtClean="0">
                <a:solidFill>
                  <a:schemeClr val="bg1"/>
                </a:solidFill>
              </a:rPr>
              <a:t>Andel PC vid antibiotikabehandling</a:t>
            </a:r>
            <a:br>
              <a:rPr lang="sv-SE" sz="2400" b="1" dirty="0" smtClean="0">
                <a:solidFill>
                  <a:schemeClr val="bg1"/>
                </a:solidFill>
              </a:rPr>
            </a:br>
            <a:endParaRPr lang="sv-SE" sz="2400" b="1" dirty="0" smtClean="0">
              <a:solidFill>
                <a:schemeClr val="bg1"/>
              </a:solidFill>
            </a:endParaRPr>
          </a:p>
        </p:txBody>
      </p:sp>
      <p:sp>
        <p:nvSpPr>
          <p:cNvPr id="3" name="Vänster 2"/>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6" name="Rubrik 1"/>
          <p:cNvSpPr txBox="1">
            <a:spLocks/>
          </p:cNvSpPr>
          <p:nvPr/>
        </p:nvSpPr>
        <p:spPr bwMode="auto">
          <a:xfrm>
            <a:off x="6300192" y="226007"/>
            <a:ext cx="2773511" cy="33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ea typeface="ヒラギノ角ゴ Pro W3" pitchFamily="28" charset="-128"/>
              </a:defRPr>
            </a:lvl2pPr>
            <a:lvl3pPr algn="l" rtl="0" eaLnBrk="0" fontAlgn="base" hangingPunct="0">
              <a:spcBef>
                <a:spcPct val="0"/>
              </a:spcBef>
              <a:spcAft>
                <a:spcPct val="0"/>
              </a:spcAft>
              <a:defRPr sz="4400">
                <a:solidFill>
                  <a:schemeClr val="tx2"/>
                </a:solidFill>
                <a:latin typeface="Arial" charset="0"/>
                <a:ea typeface="ヒラギノ角ゴ Pro W3" pitchFamily="28" charset="-128"/>
              </a:defRPr>
            </a:lvl3pPr>
            <a:lvl4pPr algn="l" rtl="0" eaLnBrk="0" fontAlgn="base" hangingPunct="0">
              <a:spcBef>
                <a:spcPct val="0"/>
              </a:spcBef>
              <a:spcAft>
                <a:spcPct val="0"/>
              </a:spcAft>
              <a:defRPr sz="4400">
                <a:solidFill>
                  <a:schemeClr val="tx2"/>
                </a:solidFill>
                <a:latin typeface="Arial" charset="0"/>
                <a:ea typeface="ヒラギノ角ゴ Pro W3" pitchFamily="28" charset="-128"/>
              </a:defRPr>
            </a:lvl4pPr>
            <a:lvl5pPr algn="l" rtl="0" eaLnBrk="0" fontAlgn="base" hangingPunct="0">
              <a:spcBef>
                <a:spcPct val="0"/>
              </a:spcBef>
              <a:spcAft>
                <a:spcPct val="0"/>
              </a:spcAft>
              <a:defRPr sz="4400">
                <a:solidFill>
                  <a:schemeClr val="tx2"/>
                </a:solidFill>
                <a:latin typeface="Arial" charset="0"/>
                <a:ea typeface="ヒラギノ角ゴ Pro W3" pitchFamily="28" charset="-128"/>
              </a:defRPr>
            </a:lvl5pPr>
            <a:lvl6pPr marL="457200" algn="l" rtl="0" fontAlgn="base">
              <a:spcBef>
                <a:spcPct val="0"/>
              </a:spcBef>
              <a:spcAft>
                <a:spcPct val="0"/>
              </a:spcAft>
              <a:defRPr sz="4400">
                <a:solidFill>
                  <a:schemeClr val="tx2"/>
                </a:solidFill>
                <a:latin typeface="Arial" charset="0"/>
                <a:ea typeface="ヒラギノ角ゴ Pro W3" pitchFamily="28" charset="-128"/>
              </a:defRPr>
            </a:lvl6pPr>
            <a:lvl7pPr marL="914400" algn="l" rtl="0" fontAlgn="base">
              <a:spcBef>
                <a:spcPct val="0"/>
              </a:spcBef>
              <a:spcAft>
                <a:spcPct val="0"/>
              </a:spcAft>
              <a:defRPr sz="4400">
                <a:solidFill>
                  <a:schemeClr val="tx2"/>
                </a:solidFill>
                <a:latin typeface="Arial" charset="0"/>
                <a:ea typeface="ヒラギノ角ゴ Pro W3" pitchFamily="28" charset="-128"/>
              </a:defRPr>
            </a:lvl7pPr>
            <a:lvl8pPr marL="1371600" algn="l" rtl="0" fontAlgn="base">
              <a:spcBef>
                <a:spcPct val="0"/>
              </a:spcBef>
              <a:spcAft>
                <a:spcPct val="0"/>
              </a:spcAft>
              <a:defRPr sz="4400">
                <a:solidFill>
                  <a:schemeClr val="tx2"/>
                </a:solidFill>
                <a:latin typeface="Arial" charset="0"/>
                <a:ea typeface="ヒラギノ角ゴ Pro W3" pitchFamily="28" charset="-128"/>
              </a:defRPr>
            </a:lvl8pPr>
            <a:lvl9pPr marL="1828800" algn="l" rtl="0" fontAlgn="base">
              <a:spcBef>
                <a:spcPct val="0"/>
              </a:spcBef>
              <a:spcAft>
                <a:spcPct val="0"/>
              </a:spcAft>
              <a:defRPr sz="4400">
                <a:solidFill>
                  <a:schemeClr val="tx2"/>
                </a:solidFill>
                <a:latin typeface="Arial" charset="0"/>
                <a:ea typeface="ヒラギノ角ゴ Pro W3" pitchFamily="28" charset="-128"/>
              </a:defRPr>
            </a:lvl9pPr>
          </a:lstStyle>
          <a:p>
            <a:r>
              <a:rPr lang="sv-SE" sz="1600" b="1" kern="0" dirty="0" smtClean="0">
                <a:solidFill>
                  <a:schemeClr val="bg1"/>
                </a:solidFill>
              </a:rPr>
              <a:t>Regionalt målvärde &gt; 70%</a:t>
            </a:r>
          </a:p>
        </p:txBody>
      </p:sp>
      <p:graphicFrame>
        <p:nvGraphicFramePr>
          <p:cNvPr id="7" name="Diagram 6"/>
          <p:cNvGraphicFramePr>
            <a:graphicFrameLocks/>
          </p:cNvGraphicFramePr>
          <p:nvPr>
            <p:extLst>
              <p:ext uri="{D42A27DB-BD31-4B8C-83A1-F6EECF244321}">
                <p14:modId xmlns:p14="http://schemas.microsoft.com/office/powerpoint/2010/main" val="4125775960"/>
              </p:ext>
            </p:extLst>
          </p:nvPr>
        </p:nvGraphicFramePr>
        <p:xfrm>
          <a:off x="0" y="908720"/>
          <a:ext cx="914400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647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idx="4294967295"/>
          </p:nvPr>
        </p:nvSpPr>
        <p:spPr>
          <a:xfrm>
            <a:off x="214313" y="142875"/>
            <a:ext cx="8750175" cy="500063"/>
          </a:xfrm>
        </p:spPr>
        <p:txBody>
          <a:bodyPr/>
          <a:lstStyle/>
          <a:p>
            <a:r>
              <a:rPr lang="sv-SE" sz="2400" b="1" dirty="0" smtClean="0">
                <a:solidFill>
                  <a:schemeClr val="bg1"/>
                </a:solidFill>
              </a:rPr>
              <a:t>Trycksår vid PPM mätning</a:t>
            </a:r>
            <a:br>
              <a:rPr lang="sv-SE" sz="2400" b="1" dirty="0" smtClean="0">
                <a:solidFill>
                  <a:schemeClr val="bg1"/>
                </a:solidFill>
              </a:rPr>
            </a:br>
            <a:endParaRPr lang="sv-SE" sz="2400" b="1" dirty="0" smtClean="0">
              <a:solidFill>
                <a:schemeClr val="bg1"/>
              </a:solidFill>
            </a:endParaRPr>
          </a:p>
        </p:txBody>
      </p:sp>
      <p:sp>
        <p:nvSpPr>
          <p:cNvPr id="6" name="Vänster 5"/>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7" name="5-udd 6"/>
          <p:cNvSpPr/>
          <p:nvPr/>
        </p:nvSpPr>
        <p:spPr bwMode="auto">
          <a:xfrm>
            <a:off x="8328492" y="142875"/>
            <a:ext cx="419972" cy="361473"/>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graphicFrame>
        <p:nvGraphicFramePr>
          <p:cNvPr id="8" name="Diagram 7"/>
          <p:cNvGraphicFramePr>
            <a:graphicFrameLocks/>
          </p:cNvGraphicFramePr>
          <p:nvPr>
            <p:extLst>
              <p:ext uri="{D42A27DB-BD31-4B8C-83A1-F6EECF244321}">
                <p14:modId xmlns:p14="http://schemas.microsoft.com/office/powerpoint/2010/main" val="1594504397"/>
              </p:ext>
            </p:extLst>
          </p:nvPr>
        </p:nvGraphicFramePr>
        <p:xfrm>
          <a:off x="0" y="908720"/>
          <a:ext cx="914400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2355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1"/>
          <p:cNvSpPr txBox="1">
            <a:spLocks/>
          </p:cNvSpPr>
          <p:nvPr/>
        </p:nvSpPr>
        <p:spPr bwMode="auto">
          <a:xfrm>
            <a:off x="214313" y="142875"/>
            <a:ext cx="87501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ea typeface="ヒラギノ角ゴ Pro W3" pitchFamily="28" charset="-128"/>
              </a:defRPr>
            </a:lvl2pPr>
            <a:lvl3pPr algn="l" rtl="0" eaLnBrk="0" fontAlgn="base" hangingPunct="0">
              <a:spcBef>
                <a:spcPct val="0"/>
              </a:spcBef>
              <a:spcAft>
                <a:spcPct val="0"/>
              </a:spcAft>
              <a:defRPr sz="4400">
                <a:solidFill>
                  <a:schemeClr val="tx2"/>
                </a:solidFill>
                <a:latin typeface="Arial" charset="0"/>
                <a:ea typeface="ヒラギノ角ゴ Pro W3" pitchFamily="28" charset="-128"/>
              </a:defRPr>
            </a:lvl3pPr>
            <a:lvl4pPr algn="l" rtl="0" eaLnBrk="0" fontAlgn="base" hangingPunct="0">
              <a:spcBef>
                <a:spcPct val="0"/>
              </a:spcBef>
              <a:spcAft>
                <a:spcPct val="0"/>
              </a:spcAft>
              <a:defRPr sz="4400">
                <a:solidFill>
                  <a:schemeClr val="tx2"/>
                </a:solidFill>
                <a:latin typeface="Arial" charset="0"/>
                <a:ea typeface="ヒラギノ角ゴ Pro W3" pitchFamily="28" charset="-128"/>
              </a:defRPr>
            </a:lvl4pPr>
            <a:lvl5pPr algn="l" rtl="0" eaLnBrk="0" fontAlgn="base" hangingPunct="0">
              <a:spcBef>
                <a:spcPct val="0"/>
              </a:spcBef>
              <a:spcAft>
                <a:spcPct val="0"/>
              </a:spcAft>
              <a:defRPr sz="4400">
                <a:solidFill>
                  <a:schemeClr val="tx2"/>
                </a:solidFill>
                <a:latin typeface="Arial" charset="0"/>
                <a:ea typeface="ヒラギノ角ゴ Pro W3" pitchFamily="28" charset="-128"/>
              </a:defRPr>
            </a:lvl5pPr>
            <a:lvl6pPr marL="457200" algn="l" rtl="0" fontAlgn="base">
              <a:spcBef>
                <a:spcPct val="0"/>
              </a:spcBef>
              <a:spcAft>
                <a:spcPct val="0"/>
              </a:spcAft>
              <a:defRPr sz="4400">
                <a:solidFill>
                  <a:schemeClr val="tx2"/>
                </a:solidFill>
                <a:latin typeface="Arial" charset="0"/>
                <a:ea typeface="ヒラギノ角ゴ Pro W3" pitchFamily="28" charset="-128"/>
              </a:defRPr>
            </a:lvl6pPr>
            <a:lvl7pPr marL="914400" algn="l" rtl="0" fontAlgn="base">
              <a:spcBef>
                <a:spcPct val="0"/>
              </a:spcBef>
              <a:spcAft>
                <a:spcPct val="0"/>
              </a:spcAft>
              <a:defRPr sz="4400">
                <a:solidFill>
                  <a:schemeClr val="tx2"/>
                </a:solidFill>
                <a:latin typeface="Arial" charset="0"/>
                <a:ea typeface="ヒラギノ角ゴ Pro W3" pitchFamily="28" charset="-128"/>
              </a:defRPr>
            </a:lvl7pPr>
            <a:lvl8pPr marL="1371600" algn="l" rtl="0" fontAlgn="base">
              <a:spcBef>
                <a:spcPct val="0"/>
              </a:spcBef>
              <a:spcAft>
                <a:spcPct val="0"/>
              </a:spcAft>
              <a:defRPr sz="4400">
                <a:solidFill>
                  <a:schemeClr val="tx2"/>
                </a:solidFill>
                <a:latin typeface="Arial" charset="0"/>
                <a:ea typeface="ヒラギノ角ゴ Pro W3" pitchFamily="28" charset="-128"/>
              </a:defRPr>
            </a:lvl8pPr>
            <a:lvl9pPr marL="1828800" algn="l" rtl="0" fontAlgn="base">
              <a:spcBef>
                <a:spcPct val="0"/>
              </a:spcBef>
              <a:spcAft>
                <a:spcPct val="0"/>
              </a:spcAft>
              <a:defRPr sz="4400">
                <a:solidFill>
                  <a:schemeClr val="tx2"/>
                </a:solidFill>
                <a:latin typeface="Arial" charset="0"/>
                <a:ea typeface="ヒラギノ角ゴ Pro W3" pitchFamily="28" charset="-128"/>
              </a:defRPr>
            </a:lvl9pPr>
          </a:lstStyle>
          <a:p>
            <a:r>
              <a:rPr lang="sv-SE" sz="2400" b="1" kern="0" dirty="0" smtClean="0">
                <a:solidFill>
                  <a:schemeClr val="bg1"/>
                </a:solidFill>
              </a:rPr>
              <a:t>Fallriskbedömning av patient äldre än 64 år</a:t>
            </a:r>
            <a:br>
              <a:rPr lang="sv-SE" sz="2400" b="1" kern="0" dirty="0" smtClean="0">
                <a:solidFill>
                  <a:schemeClr val="bg1"/>
                </a:solidFill>
              </a:rPr>
            </a:br>
            <a:endParaRPr lang="sv-SE" sz="2400" b="1" kern="0" dirty="0" smtClean="0">
              <a:solidFill>
                <a:schemeClr val="bg1"/>
              </a:solidFill>
            </a:endParaRPr>
          </a:p>
        </p:txBody>
      </p:sp>
      <p:sp>
        <p:nvSpPr>
          <p:cNvPr id="6" name="Vänster 5"/>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rId2" action="ppaction://hlinksldjump"/>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5" name="Diagram 4"/>
          <p:cNvGraphicFramePr>
            <a:graphicFrameLocks/>
          </p:cNvGraphicFramePr>
          <p:nvPr>
            <p:extLst>
              <p:ext uri="{D42A27DB-BD31-4B8C-83A1-F6EECF244321}">
                <p14:modId xmlns:p14="http://schemas.microsoft.com/office/powerpoint/2010/main" val="550691188"/>
              </p:ext>
            </p:extLst>
          </p:nvPr>
        </p:nvGraphicFramePr>
        <p:xfrm>
          <a:off x="0" y="836712"/>
          <a:ext cx="9108504" cy="56166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218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idx="4294967295"/>
          </p:nvPr>
        </p:nvSpPr>
        <p:spPr>
          <a:xfrm>
            <a:off x="214313" y="142875"/>
            <a:ext cx="8750175" cy="500063"/>
          </a:xfrm>
        </p:spPr>
        <p:txBody>
          <a:bodyPr/>
          <a:lstStyle/>
          <a:p>
            <a:r>
              <a:rPr lang="sv-SE" sz="2400" b="1" dirty="0" smtClean="0">
                <a:solidFill>
                  <a:schemeClr val="bg1"/>
                </a:solidFill>
              </a:rPr>
              <a:t>Trycksår Riskbedömningar av patient äldre än 69 år</a:t>
            </a:r>
            <a:br>
              <a:rPr lang="sv-SE" sz="2400" b="1" dirty="0" smtClean="0">
                <a:solidFill>
                  <a:schemeClr val="bg1"/>
                </a:solidFill>
              </a:rPr>
            </a:br>
            <a:endParaRPr lang="sv-SE" sz="2400" b="1" dirty="0" smtClean="0">
              <a:solidFill>
                <a:schemeClr val="bg1"/>
              </a:solidFill>
            </a:endParaRPr>
          </a:p>
        </p:txBody>
      </p:sp>
      <p:sp>
        <p:nvSpPr>
          <p:cNvPr id="4" name="Vänster 3"/>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5" name="5-udd 4"/>
          <p:cNvSpPr/>
          <p:nvPr/>
        </p:nvSpPr>
        <p:spPr bwMode="auto">
          <a:xfrm>
            <a:off x="8328492" y="142875"/>
            <a:ext cx="419972" cy="361473"/>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graphicFrame>
        <p:nvGraphicFramePr>
          <p:cNvPr id="6" name="Diagram 5"/>
          <p:cNvGraphicFramePr>
            <a:graphicFrameLocks/>
          </p:cNvGraphicFramePr>
          <p:nvPr>
            <p:extLst>
              <p:ext uri="{D42A27DB-BD31-4B8C-83A1-F6EECF244321}">
                <p14:modId xmlns:p14="http://schemas.microsoft.com/office/powerpoint/2010/main" val="3226346705"/>
              </p:ext>
            </p:extLst>
          </p:nvPr>
        </p:nvGraphicFramePr>
        <p:xfrm>
          <a:off x="0" y="836712"/>
          <a:ext cx="9143999" cy="56166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6689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idx="4294967295"/>
          </p:nvPr>
        </p:nvSpPr>
        <p:spPr>
          <a:xfrm>
            <a:off x="214313" y="142875"/>
            <a:ext cx="8750175" cy="500063"/>
          </a:xfrm>
        </p:spPr>
        <p:txBody>
          <a:bodyPr/>
          <a:lstStyle/>
          <a:p>
            <a:r>
              <a:rPr lang="sv-SE" sz="2400" b="1" dirty="0" smtClean="0">
                <a:solidFill>
                  <a:schemeClr val="bg1"/>
                </a:solidFill>
              </a:rPr>
              <a:t>Beläggning %</a:t>
            </a:r>
            <a:br>
              <a:rPr lang="sv-SE" sz="2400" b="1" dirty="0" smtClean="0">
                <a:solidFill>
                  <a:schemeClr val="bg1"/>
                </a:solidFill>
              </a:rPr>
            </a:br>
            <a:endParaRPr lang="sv-SE" sz="2400" b="1" dirty="0" smtClean="0">
              <a:solidFill>
                <a:schemeClr val="bg1"/>
              </a:solidFill>
            </a:endParaRPr>
          </a:p>
        </p:txBody>
      </p:sp>
      <p:sp>
        <p:nvSpPr>
          <p:cNvPr id="3" name="Vänster 2"/>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5" name="Chart 1029"/>
          <p:cNvGraphicFramePr>
            <a:graphicFrameLocks/>
          </p:cNvGraphicFramePr>
          <p:nvPr>
            <p:extLst>
              <p:ext uri="{D42A27DB-BD31-4B8C-83A1-F6EECF244321}">
                <p14:modId xmlns:p14="http://schemas.microsoft.com/office/powerpoint/2010/main" val="1273571487"/>
              </p:ext>
            </p:extLst>
          </p:nvPr>
        </p:nvGraphicFramePr>
        <p:xfrm>
          <a:off x="109537" y="1201102"/>
          <a:ext cx="8924925" cy="44557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6185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idx="4294967295"/>
          </p:nvPr>
        </p:nvSpPr>
        <p:spPr>
          <a:xfrm>
            <a:off x="214313" y="142875"/>
            <a:ext cx="8750175" cy="500063"/>
          </a:xfrm>
        </p:spPr>
        <p:txBody>
          <a:bodyPr/>
          <a:lstStyle/>
          <a:p>
            <a:r>
              <a:rPr lang="sv-SE" sz="2400" b="1" dirty="0" smtClean="0">
                <a:solidFill>
                  <a:schemeClr val="bg1"/>
                </a:solidFill>
              </a:rPr>
              <a:t>Beläggning antal</a:t>
            </a:r>
            <a:br>
              <a:rPr lang="sv-SE" sz="2400" b="1" dirty="0" smtClean="0">
                <a:solidFill>
                  <a:schemeClr val="bg1"/>
                </a:solidFill>
              </a:rPr>
            </a:br>
            <a:endParaRPr lang="sv-SE" sz="2400" b="1" dirty="0" smtClean="0">
              <a:solidFill>
                <a:schemeClr val="bg1"/>
              </a:solidFill>
            </a:endParaRPr>
          </a:p>
        </p:txBody>
      </p:sp>
      <p:sp>
        <p:nvSpPr>
          <p:cNvPr id="3" name="Vänster 2"/>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5" name="Chart 1031"/>
          <p:cNvGraphicFramePr>
            <a:graphicFrameLocks/>
          </p:cNvGraphicFramePr>
          <p:nvPr>
            <p:extLst>
              <p:ext uri="{D42A27DB-BD31-4B8C-83A1-F6EECF244321}">
                <p14:modId xmlns:p14="http://schemas.microsoft.com/office/powerpoint/2010/main" val="846560861"/>
              </p:ext>
            </p:extLst>
          </p:nvPr>
        </p:nvGraphicFramePr>
        <p:xfrm>
          <a:off x="14288" y="955357"/>
          <a:ext cx="9115424" cy="49472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8472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idx="4294967295"/>
          </p:nvPr>
        </p:nvSpPr>
        <p:spPr>
          <a:xfrm>
            <a:off x="214313" y="142875"/>
            <a:ext cx="8750175" cy="500063"/>
          </a:xfrm>
        </p:spPr>
        <p:txBody>
          <a:bodyPr/>
          <a:lstStyle/>
          <a:p>
            <a:r>
              <a:rPr lang="sv-SE" sz="2400" b="1" dirty="0" smtClean="0">
                <a:solidFill>
                  <a:schemeClr val="bg1"/>
                </a:solidFill>
              </a:rPr>
              <a:t>Medelvårdtid</a:t>
            </a:r>
          </a:p>
        </p:txBody>
      </p:sp>
      <p:sp>
        <p:nvSpPr>
          <p:cNvPr id="3" name="Vänster 2"/>
          <p:cNvSpPr/>
          <p:nvPr/>
        </p:nvSpPr>
        <p:spPr bwMode="auto">
          <a:xfrm>
            <a:off x="8172400" y="6453336"/>
            <a:ext cx="951324"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6" name="Diagram 5"/>
          <p:cNvGraphicFramePr>
            <a:graphicFrameLocks/>
          </p:cNvGraphicFramePr>
          <p:nvPr>
            <p:extLst>
              <p:ext uri="{D42A27DB-BD31-4B8C-83A1-F6EECF244321}">
                <p14:modId xmlns:p14="http://schemas.microsoft.com/office/powerpoint/2010/main" val="3469948718"/>
              </p:ext>
            </p:extLst>
          </p:nvPr>
        </p:nvGraphicFramePr>
        <p:xfrm>
          <a:off x="861472" y="1288941"/>
          <a:ext cx="7421056" cy="42801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6918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smtClean="0">
                <a:solidFill>
                  <a:schemeClr val="bg1"/>
                </a:solidFill>
              </a:rPr>
              <a:t>Återinskrivningar</a:t>
            </a:r>
            <a:endParaRPr lang="sv-SE" b="1" dirty="0">
              <a:solidFill>
                <a:schemeClr val="bg1"/>
              </a:solidFill>
            </a:endParaRPr>
          </a:p>
        </p:txBody>
      </p:sp>
      <p:sp>
        <p:nvSpPr>
          <p:cNvPr id="4" name="Vänster 3"/>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5" name="Rektangel 4"/>
          <p:cNvSpPr/>
          <p:nvPr/>
        </p:nvSpPr>
        <p:spPr>
          <a:xfrm>
            <a:off x="107504" y="5661248"/>
            <a:ext cx="9001000" cy="830997"/>
          </a:xfrm>
          <a:prstGeom prst="rect">
            <a:avLst/>
          </a:prstGeom>
        </p:spPr>
        <p:txBody>
          <a:bodyPr wrap="square">
            <a:spAutoFit/>
          </a:bodyPr>
          <a:lstStyle/>
          <a:p>
            <a:r>
              <a:rPr lang="sv-SE" sz="1200" dirty="0"/>
              <a:t>Antalet utskrivna sjukhusvårdtillfällen under viss tidsperiod där samma person över 65 år åter skrivits in i sluten vård inom samma område inom en månad. Villkor utskriven, till eget eller särskilt boende. Oplanerad inskrivning (en) inom 30 dagar från eget eller särskilt boende. Jämförelse med samtliga över 65 år utskrivna från området med samma utskrivningssätt inom samma tidsperiod. Vårdtider redovisas med median.</a:t>
            </a:r>
          </a:p>
        </p:txBody>
      </p:sp>
      <p:graphicFrame>
        <p:nvGraphicFramePr>
          <p:cNvPr id="6" name="Chart 1"/>
          <p:cNvGraphicFramePr>
            <a:graphicFrameLocks/>
          </p:cNvGraphicFramePr>
          <p:nvPr>
            <p:extLst>
              <p:ext uri="{D42A27DB-BD31-4B8C-83A1-F6EECF244321}">
                <p14:modId xmlns:p14="http://schemas.microsoft.com/office/powerpoint/2010/main" val="3293240065"/>
              </p:ext>
            </p:extLst>
          </p:nvPr>
        </p:nvGraphicFramePr>
        <p:xfrm>
          <a:off x="742789" y="1052513"/>
          <a:ext cx="7658422" cy="44647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6871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smtClean="0">
                <a:solidFill>
                  <a:schemeClr val="bg1"/>
                </a:solidFill>
              </a:rPr>
              <a:t>Inflödet på akuten								</a:t>
            </a:r>
            <a:endParaRPr lang="sv-SE" b="1" dirty="0">
              <a:solidFill>
                <a:schemeClr val="bg1"/>
              </a:solidFill>
            </a:endParaRPr>
          </a:p>
        </p:txBody>
      </p:sp>
      <p:sp>
        <p:nvSpPr>
          <p:cNvPr id="5" name="Vänster 4"/>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6" name="Diagram 5"/>
          <p:cNvGraphicFramePr>
            <a:graphicFrameLocks/>
          </p:cNvGraphicFramePr>
          <p:nvPr>
            <p:extLst>
              <p:ext uri="{D42A27DB-BD31-4B8C-83A1-F6EECF244321}">
                <p14:modId xmlns:p14="http://schemas.microsoft.com/office/powerpoint/2010/main" val="935602270"/>
              </p:ext>
            </p:extLst>
          </p:nvPr>
        </p:nvGraphicFramePr>
        <p:xfrm>
          <a:off x="783907" y="1562100"/>
          <a:ext cx="7576185" cy="373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285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ubrik 1"/>
          <p:cNvSpPr txBox="1">
            <a:spLocks/>
          </p:cNvSpPr>
          <p:nvPr/>
        </p:nvSpPr>
        <p:spPr bwMode="auto">
          <a:xfrm>
            <a:off x="214313" y="142875"/>
            <a:ext cx="88221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a:solidFill>
                  <a:schemeClr val="bg1"/>
                </a:solidFill>
              </a:rPr>
              <a:t>Antal väntande, just </a:t>
            </a:r>
            <a:r>
              <a:rPr lang="sv-SE" dirty="0" smtClean="0">
                <a:solidFill>
                  <a:schemeClr val="bg1"/>
                </a:solidFill>
              </a:rPr>
              <a:t>nu					    sid 1(2)</a:t>
            </a:r>
            <a:r>
              <a:rPr lang="sv-SE" b="1" dirty="0">
                <a:solidFill>
                  <a:schemeClr val="bg1"/>
                </a:solidFill>
              </a:rPr>
              <a:t/>
            </a:r>
            <a:br>
              <a:rPr lang="sv-SE" b="1" dirty="0">
                <a:solidFill>
                  <a:schemeClr val="bg1"/>
                </a:solidFill>
              </a:rPr>
            </a:br>
            <a:endParaRPr lang="sv-SE" b="1" dirty="0">
              <a:solidFill>
                <a:schemeClr val="bg1"/>
              </a:solidFill>
            </a:endParaRPr>
          </a:p>
        </p:txBody>
      </p:sp>
      <p:sp>
        <p:nvSpPr>
          <p:cNvPr id="4" name="Vänster 3"/>
          <p:cNvSpPr/>
          <p:nvPr/>
        </p:nvSpPr>
        <p:spPr bwMode="auto">
          <a:xfrm>
            <a:off x="8167650" y="6453336"/>
            <a:ext cx="976350" cy="504056"/>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pic>
        <p:nvPicPr>
          <p:cNvPr id="5" name="Bildobjekt 4"/>
          <p:cNvPicPr>
            <a:picLocks noChangeAspect="1"/>
          </p:cNvPicPr>
          <p:nvPr/>
        </p:nvPicPr>
        <p:blipFill>
          <a:blip r:embed="rId2"/>
          <a:stretch>
            <a:fillRect/>
          </a:stretch>
        </p:blipFill>
        <p:spPr>
          <a:xfrm>
            <a:off x="16389" y="836712"/>
            <a:ext cx="9127611" cy="561662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179512" y="260648"/>
            <a:ext cx="8750175" cy="54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smtClean="0">
                <a:solidFill>
                  <a:schemeClr val="bg1"/>
                </a:solidFill>
              </a:rPr>
              <a:t>TTL 60 percentilen								</a:t>
            </a:r>
            <a:endParaRPr lang="sv-SE" b="1" dirty="0">
              <a:solidFill>
                <a:schemeClr val="bg1"/>
              </a:solidFill>
            </a:endParaRPr>
          </a:p>
        </p:txBody>
      </p:sp>
      <p:sp>
        <p:nvSpPr>
          <p:cNvPr id="4" name="Vänster 3"/>
          <p:cNvSpPr/>
          <p:nvPr/>
        </p:nvSpPr>
        <p:spPr bwMode="auto">
          <a:xfrm>
            <a:off x="8166002" y="6464683"/>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5" name="Diagram 4"/>
          <p:cNvGraphicFramePr>
            <a:graphicFrameLocks/>
          </p:cNvGraphicFramePr>
          <p:nvPr>
            <p:extLst>
              <p:ext uri="{D42A27DB-BD31-4B8C-83A1-F6EECF244321}">
                <p14:modId xmlns:p14="http://schemas.microsoft.com/office/powerpoint/2010/main" val="2182022160"/>
              </p:ext>
            </p:extLst>
          </p:nvPr>
        </p:nvGraphicFramePr>
        <p:xfrm>
          <a:off x="347662" y="944880"/>
          <a:ext cx="8448676" cy="49682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3718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smtClean="0">
                <a:solidFill>
                  <a:schemeClr val="bg1"/>
                </a:solidFill>
              </a:rPr>
              <a:t>TGT 65:e percentilen								</a:t>
            </a:r>
            <a:endParaRPr lang="sv-SE" b="1" dirty="0">
              <a:solidFill>
                <a:schemeClr val="bg1"/>
              </a:solidFill>
            </a:endParaRPr>
          </a:p>
        </p:txBody>
      </p:sp>
      <p:sp>
        <p:nvSpPr>
          <p:cNvPr id="4" name="Vänster 3"/>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5" name="Diagram 4"/>
          <p:cNvGraphicFramePr>
            <a:graphicFrameLocks/>
          </p:cNvGraphicFramePr>
          <p:nvPr>
            <p:extLst>
              <p:ext uri="{D42A27DB-BD31-4B8C-83A1-F6EECF244321}">
                <p14:modId xmlns:p14="http://schemas.microsoft.com/office/powerpoint/2010/main" val="4015546982"/>
              </p:ext>
            </p:extLst>
          </p:nvPr>
        </p:nvGraphicFramePr>
        <p:xfrm>
          <a:off x="257175" y="1037272"/>
          <a:ext cx="8629650" cy="47834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4832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smtClean="0">
                <a:solidFill>
                  <a:schemeClr val="bg1"/>
                </a:solidFill>
              </a:rPr>
              <a:t>TTA</a:t>
            </a:r>
            <a:endParaRPr lang="sv-SE" b="1" dirty="0">
              <a:solidFill>
                <a:schemeClr val="bg1"/>
              </a:solidFill>
            </a:endParaRPr>
          </a:p>
        </p:txBody>
      </p:sp>
      <p:sp>
        <p:nvSpPr>
          <p:cNvPr id="4" name="Vänster 3"/>
          <p:cNvSpPr/>
          <p:nvPr/>
        </p:nvSpPr>
        <p:spPr bwMode="auto">
          <a:xfrm>
            <a:off x="8147700"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pic>
        <p:nvPicPr>
          <p:cNvPr id="2" name="Bildobjekt 1"/>
          <p:cNvPicPr>
            <a:picLocks noChangeAspect="1"/>
          </p:cNvPicPr>
          <p:nvPr/>
        </p:nvPicPr>
        <p:blipFill>
          <a:blip r:embed="rId2"/>
          <a:stretch>
            <a:fillRect/>
          </a:stretch>
        </p:blipFill>
        <p:spPr>
          <a:xfrm>
            <a:off x="533700" y="1345766"/>
            <a:ext cx="8076599" cy="4166467"/>
          </a:xfrm>
          <a:prstGeom prst="rect">
            <a:avLst/>
          </a:prstGeom>
        </p:spPr>
      </p:pic>
    </p:spTree>
    <p:extLst>
      <p:ext uri="{BB962C8B-B14F-4D97-AF65-F5344CB8AC3E}">
        <p14:creationId xmlns:p14="http://schemas.microsoft.com/office/powerpoint/2010/main" val="2787848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1.xml"/>
          <p:cNvGraphicFramePr>
            <a:graphicFrameLocks/>
          </p:cNvGraphicFramePr>
          <p:nvPr>
            <p:extLst>
              <p:ext uri="{D42A27DB-BD31-4B8C-83A1-F6EECF244321}">
                <p14:modId xmlns:p14="http://schemas.microsoft.com/office/powerpoint/2010/main" val="1593076272"/>
              </p:ext>
            </p:extLst>
          </p:nvPr>
        </p:nvGraphicFramePr>
        <p:xfrm>
          <a:off x="1193578" y="948105"/>
          <a:ext cx="6840760" cy="3612802"/>
        </p:xfrm>
        <a:graphic>
          <a:graphicData uri="http://schemas.openxmlformats.org/drawingml/2006/chart">
            <c:chart xmlns:c="http://schemas.openxmlformats.org/drawingml/2006/chart" xmlns:r="http://schemas.openxmlformats.org/officeDocument/2006/relationships" r:id="rId3"/>
          </a:graphicData>
        </a:graphic>
      </p:graphicFrame>
      <p:sp>
        <p:nvSpPr>
          <p:cNvPr id="3074" name="Rubrik 1"/>
          <p:cNvSpPr>
            <a:spLocks noGrp="1"/>
          </p:cNvSpPr>
          <p:nvPr>
            <p:ph type="title" idx="4294967295"/>
          </p:nvPr>
        </p:nvSpPr>
        <p:spPr>
          <a:xfrm>
            <a:off x="0" y="142875"/>
            <a:ext cx="8034338" cy="500063"/>
          </a:xfrm>
        </p:spPr>
        <p:txBody>
          <a:bodyPr/>
          <a:lstStyle/>
          <a:p>
            <a:pPr eaLnBrk="1" hangingPunct="1"/>
            <a:r>
              <a:rPr lang="sv-SE" altLang="sv-SE" sz="3200" b="1" dirty="0" smtClean="0">
                <a:solidFill>
                  <a:schemeClr val="bg1"/>
                </a:solidFill>
              </a:rPr>
              <a:t>	Personalomsättning avgångar</a:t>
            </a:r>
            <a:r>
              <a:rPr lang="sv-SE" altLang="sv-SE" sz="2400" b="1" dirty="0" smtClean="0">
                <a:solidFill>
                  <a:schemeClr val="bg1"/>
                </a:solidFill>
              </a:rPr>
              <a:t/>
            </a:r>
            <a:br>
              <a:rPr lang="sv-SE" altLang="sv-SE" sz="2400" b="1" dirty="0" smtClean="0">
                <a:solidFill>
                  <a:schemeClr val="bg1"/>
                </a:solidFill>
              </a:rPr>
            </a:br>
            <a:endParaRPr lang="sv-SE" altLang="sv-SE" sz="2400" b="1" dirty="0" smtClean="0">
              <a:solidFill>
                <a:schemeClr val="bg1"/>
              </a:solidFill>
            </a:endParaRPr>
          </a:p>
        </p:txBody>
      </p:sp>
      <p:sp>
        <p:nvSpPr>
          <p:cNvPr id="3076" name="textruta 1"/>
          <p:cNvSpPr txBox="1">
            <a:spLocks noChangeArrowheads="1"/>
          </p:cNvSpPr>
          <p:nvPr/>
        </p:nvSpPr>
        <p:spPr bwMode="auto">
          <a:xfrm>
            <a:off x="6660232" y="1772816"/>
            <a:ext cx="102905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ヒラギノ角ゴ Pro W3" pitchFamily="28" charset="-128"/>
              </a:defRPr>
            </a:lvl1pPr>
            <a:lvl2pPr marL="742950" indent="-285750">
              <a:defRPr sz="3200">
                <a:solidFill>
                  <a:schemeClr val="tx1"/>
                </a:solidFill>
                <a:latin typeface="Arial" panose="020B0604020202020204" pitchFamily="34" charset="0"/>
                <a:ea typeface="ヒラギノ角ゴ Pro W3" pitchFamily="28" charset="-128"/>
              </a:defRPr>
            </a:lvl2pPr>
            <a:lvl3pPr marL="1143000" indent="-228600">
              <a:defRPr sz="3200">
                <a:solidFill>
                  <a:schemeClr val="tx1"/>
                </a:solidFill>
                <a:latin typeface="Arial" panose="020B0604020202020204" pitchFamily="34" charset="0"/>
                <a:ea typeface="ヒラギノ角ゴ Pro W3" pitchFamily="28" charset="-128"/>
              </a:defRPr>
            </a:lvl3pPr>
            <a:lvl4pPr marL="1600200" indent="-228600">
              <a:defRPr sz="3200">
                <a:solidFill>
                  <a:schemeClr val="tx1"/>
                </a:solidFill>
                <a:latin typeface="Arial" panose="020B0604020202020204" pitchFamily="34" charset="0"/>
                <a:ea typeface="ヒラギノ角ゴ Pro W3" pitchFamily="28" charset="-128"/>
              </a:defRPr>
            </a:lvl4pPr>
            <a:lvl5pPr marL="2057400" indent="-228600">
              <a:defRPr sz="32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9pPr>
          </a:lstStyle>
          <a:p>
            <a:r>
              <a:rPr lang="sv-SE" altLang="sv-SE" sz="1100" b="1" dirty="0"/>
              <a:t>T.O.M. </a:t>
            </a:r>
            <a:r>
              <a:rPr lang="sv-SE" altLang="sv-SE" sz="1100" b="1" dirty="0" smtClean="0"/>
              <a:t>NOV</a:t>
            </a:r>
            <a:endParaRPr lang="sv-SE" altLang="sv-SE" sz="1100" b="1" dirty="0"/>
          </a:p>
        </p:txBody>
      </p:sp>
      <p:graphicFrame>
        <p:nvGraphicFramePr>
          <p:cNvPr id="3" name="Tabell 2"/>
          <p:cNvGraphicFramePr>
            <a:graphicFrameLocks noGrp="1"/>
          </p:cNvGraphicFramePr>
          <p:nvPr>
            <p:extLst>
              <p:ext uri="{D42A27DB-BD31-4B8C-83A1-F6EECF244321}">
                <p14:modId xmlns:p14="http://schemas.microsoft.com/office/powerpoint/2010/main" val="684800313"/>
              </p:ext>
            </p:extLst>
          </p:nvPr>
        </p:nvGraphicFramePr>
        <p:xfrm>
          <a:off x="539552" y="4725144"/>
          <a:ext cx="7494786" cy="1514475"/>
        </p:xfrm>
        <a:graphic>
          <a:graphicData uri="http://schemas.openxmlformats.org/drawingml/2006/table">
            <a:tbl>
              <a:tblPr/>
              <a:tblGrid>
                <a:gridCol w="3604362"/>
                <a:gridCol w="972606"/>
                <a:gridCol w="972606"/>
                <a:gridCol w="972606"/>
                <a:gridCol w="972606"/>
              </a:tblGrid>
              <a:tr h="171450">
                <a:tc gridSpan="5">
                  <a:txBody>
                    <a:bodyPr/>
                    <a:lstStyle/>
                    <a:p>
                      <a:pPr algn="l" fontAlgn="ctr"/>
                      <a:r>
                        <a:rPr lang="sv-SE" sz="1000" b="1" i="0" u="none" strike="noStrike">
                          <a:solidFill>
                            <a:srgbClr val="000000"/>
                          </a:solidFill>
                          <a:effectLst/>
                          <a:latin typeface="Tahoma" panose="020B0604030504040204" pitchFamily="34" charset="0"/>
                        </a:rPr>
                        <a:t>Antal avgångar per avgångskod</a:t>
                      </a:r>
                    </a:p>
                  </a:txBody>
                  <a:tcPr marL="9525" marR="9525" marT="9525" marB="0" anchor="ctr">
                    <a:lnL>
                      <a:noFill/>
                    </a:lnL>
                    <a:lnR>
                      <a:noFill/>
                    </a:lnR>
                    <a:lnT>
                      <a:noFill/>
                    </a:lnT>
                    <a:lnB w="12700" cap="flat" cmpd="sng" algn="ctr">
                      <a:solidFill>
                        <a:srgbClr val="C0C0C0"/>
                      </a:solidFill>
                      <a:prstDash val="solid"/>
                      <a:round/>
                      <a:headEnd type="none" w="med" len="med"/>
                      <a:tailEnd type="none" w="med" len="med"/>
                    </a:lnB>
                  </a:tcPr>
                </a:tc>
                <a:tc hMerge="1">
                  <a:txBody>
                    <a:bodyPr/>
                    <a:lstStyle/>
                    <a:p>
                      <a:endParaRPr lang="sv-SE"/>
                    </a:p>
                  </a:txBody>
                  <a:tcPr/>
                </a:tc>
                <a:tc hMerge="1">
                  <a:txBody>
                    <a:bodyPr/>
                    <a:lstStyle/>
                    <a:p>
                      <a:endParaRPr lang="sv-SE"/>
                    </a:p>
                  </a:txBody>
                  <a:tcPr/>
                </a:tc>
                <a:tc hMerge="1">
                  <a:txBody>
                    <a:bodyPr/>
                    <a:lstStyle/>
                    <a:p>
                      <a:endParaRPr lang="sv-SE"/>
                    </a:p>
                  </a:txBody>
                  <a:tcPr/>
                </a:tc>
                <a:tc hMerge="1">
                  <a:txBody>
                    <a:bodyPr/>
                    <a:lstStyle/>
                    <a:p>
                      <a:endParaRPr lang="sv-SE"/>
                    </a:p>
                  </a:txBody>
                  <a:tcPr/>
                </a:tc>
              </a:tr>
              <a:tr h="333375">
                <a:tc>
                  <a:txBody>
                    <a:bodyPr/>
                    <a:lstStyle/>
                    <a:p>
                      <a:pPr algn="l" fontAlgn="t"/>
                      <a:r>
                        <a:rPr lang="sv-SE" sz="800" b="1" i="0" u="none" strike="noStrike">
                          <a:solidFill>
                            <a:srgbClr val="000000"/>
                          </a:solidFill>
                          <a:effectLst/>
                          <a:latin typeface="Tahoma" panose="020B0604030504040204" pitchFamily="34" charset="0"/>
                        </a:rPr>
                        <a:t>Antal avgångar</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BFD2E2"/>
                    </a:solidFill>
                  </a:tcPr>
                </a:tc>
                <a:tc>
                  <a:txBody>
                    <a:bodyPr/>
                    <a:lstStyle/>
                    <a:p>
                      <a:pPr algn="r" fontAlgn="t"/>
                      <a:r>
                        <a:rPr lang="sv-SE" sz="800" b="1" i="0" u="none" strike="noStrike">
                          <a:solidFill>
                            <a:srgbClr val="000000"/>
                          </a:solidFill>
                          <a:effectLst/>
                          <a:latin typeface="Tahoma" panose="020B0604030504040204" pitchFamily="34" charset="0"/>
                        </a:rPr>
                        <a:t>2011</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FD2E2"/>
                    </a:solidFill>
                  </a:tcPr>
                </a:tc>
                <a:tc>
                  <a:txBody>
                    <a:bodyPr/>
                    <a:lstStyle/>
                    <a:p>
                      <a:pPr algn="r" fontAlgn="t"/>
                      <a:r>
                        <a:rPr lang="sv-SE" sz="800" b="1" i="0" u="none" strike="noStrike">
                          <a:solidFill>
                            <a:srgbClr val="000000"/>
                          </a:solidFill>
                          <a:effectLst/>
                          <a:latin typeface="Tahoma" panose="020B0604030504040204" pitchFamily="34" charset="0"/>
                        </a:rPr>
                        <a:t>2012</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FD2E2"/>
                    </a:solidFill>
                  </a:tcPr>
                </a:tc>
                <a:tc>
                  <a:txBody>
                    <a:bodyPr/>
                    <a:lstStyle/>
                    <a:p>
                      <a:pPr algn="r" fontAlgn="t"/>
                      <a:r>
                        <a:rPr lang="sv-SE" sz="800" b="1" i="0" u="none" strike="noStrike">
                          <a:solidFill>
                            <a:srgbClr val="000000"/>
                          </a:solidFill>
                          <a:effectLst/>
                          <a:latin typeface="Tahoma" panose="020B0604030504040204" pitchFamily="34" charset="0"/>
                        </a:rPr>
                        <a:t>2013</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FD2E2"/>
                    </a:solidFill>
                  </a:tcPr>
                </a:tc>
                <a:tc>
                  <a:txBody>
                    <a:bodyPr/>
                    <a:lstStyle/>
                    <a:p>
                      <a:pPr algn="r" fontAlgn="t"/>
                      <a:r>
                        <a:rPr lang="sv-SE" sz="800" b="1" i="0" u="none" strike="noStrike">
                          <a:solidFill>
                            <a:srgbClr val="FF0000"/>
                          </a:solidFill>
                          <a:effectLst/>
                          <a:latin typeface="Tahoma" panose="020B0604030504040204" pitchFamily="34" charset="0"/>
                        </a:rPr>
                        <a:t>2014 TOM NOV</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BFD2E2"/>
                    </a:solidFill>
                  </a:tcPr>
                </a:tc>
              </a:tr>
              <a:tr h="171450">
                <a:tc>
                  <a:txBody>
                    <a:bodyPr/>
                    <a:lstStyle/>
                    <a:p>
                      <a:pPr algn="l" fontAlgn="t"/>
                      <a:r>
                        <a:rPr lang="sv-SE" sz="800" b="0" i="0" u="none" strike="noStrike">
                          <a:solidFill>
                            <a:srgbClr val="000000"/>
                          </a:solidFill>
                          <a:effectLst/>
                          <a:latin typeface="Tahoma" panose="020B0604030504040204" pitchFamily="34" charset="0"/>
                        </a:rPr>
                        <a:t>31 Ändrad anst. förv. inom VG</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fontAlgn="t"/>
                      <a:r>
                        <a:rPr lang="sv-SE" sz="800" b="0" i="0" u="none" strike="noStrike">
                          <a:solidFill>
                            <a:srgbClr val="000000"/>
                          </a:solidFill>
                          <a:effectLst/>
                          <a:latin typeface="Tahoma" panose="020B0604030504040204" pitchFamily="34" charset="0"/>
                        </a:rPr>
                        <a:t>7</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24</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22</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24</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71450">
                <a:tc>
                  <a:txBody>
                    <a:bodyPr/>
                    <a:lstStyle/>
                    <a:p>
                      <a:pPr algn="l" fontAlgn="t"/>
                      <a:r>
                        <a:rPr lang="sv-SE" sz="800" b="0" i="0" u="none" strike="noStrike">
                          <a:solidFill>
                            <a:srgbClr val="000000"/>
                          </a:solidFill>
                          <a:effectLst/>
                          <a:latin typeface="Tahoma" panose="020B0604030504040204" pitchFamily="34" charset="0"/>
                        </a:rPr>
                        <a:t>43 Särskild avtalspension</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fontAlgn="t"/>
                      <a:r>
                        <a:rPr lang="sv-SE" sz="800" b="0" i="0" u="none" strike="noStrike">
                          <a:solidFill>
                            <a:srgbClr val="000000"/>
                          </a:solidFill>
                          <a:effectLst/>
                          <a:latin typeface="Tahoma" panose="020B0604030504040204" pitchFamily="34" charset="0"/>
                        </a:rPr>
                        <a:t>1</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0</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0</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0</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61925">
                <a:tc>
                  <a:txBody>
                    <a:bodyPr/>
                    <a:lstStyle/>
                    <a:p>
                      <a:pPr algn="l" fontAlgn="t"/>
                      <a:r>
                        <a:rPr lang="sv-SE" sz="800" b="0" i="0" u="none" strike="noStrike">
                          <a:solidFill>
                            <a:srgbClr val="000000"/>
                          </a:solidFill>
                          <a:effectLst/>
                          <a:latin typeface="Tahoma" panose="020B0604030504040204" pitchFamily="34" charset="0"/>
                        </a:rPr>
                        <a:t>44 Sjukersättning Hel</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fontAlgn="t"/>
                      <a:r>
                        <a:rPr lang="sv-SE" sz="800" b="0" i="0" u="none" strike="noStrike">
                          <a:solidFill>
                            <a:srgbClr val="000000"/>
                          </a:solidFill>
                          <a:effectLst/>
                          <a:latin typeface="Tahoma" panose="020B0604030504040204" pitchFamily="34" charset="0"/>
                        </a:rPr>
                        <a:t>0</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0</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1</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0</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71450">
                <a:tc>
                  <a:txBody>
                    <a:bodyPr/>
                    <a:lstStyle/>
                    <a:p>
                      <a:pPr algn="l" fontAlgn="t"/>
                      <a:r>
                        <a:rPr lang="sv-SE" sz="800" b="0" i="0" u="none" strike="noStrike">
                          <a:solidFill>
                            <a:srgbClr val="000000"/>
                          </a:solidFill>
                          <a:effectLst/>
                          <a:latin typeface="Tahoma" panose="020B0604030504040204" pitchFamily="34" charset="0"/>
                        </a:rPr>
                        <a:t>45 Ålderspension Hel</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fontAlgn="t"/>
                      <a:r>
                        <a:rPr lang="sv-SE" sz="800" b="0" i="0" u="none" strike="noStrike">
                          <a:solidFill>
                            <a:srgbClr val="000000"/>
                          </a:solidFill>
                          <a:effectLst/>
                          <a:latin typeface="Tahoma" panose="020B0604030504040204" pitchFamily="34" charset="0"/>
                        </a:rPr>
                        <a:t>28</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22</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26</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0" i="0" u="none" strike="noStrike">
                          <a:solidFill>
                            <a:srgbClr val="000000"/>
                          </a:solidFill>
                          <a:effectLst/>
                          <a:latin typeface="Tahoma" panose="020B0604030504040204" pitchFamily="34" charset="0"/>
                        </a:rPr>
                        <a:t>28</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71450">
                <a:tc>
                  <a:txBody>
                    <a:bodyPr/>
                    <a:lstStyle/>
                    <a:p>
                      <a:pPr algn="l" fontAlgn="t"/>
                      <a:r>
                        <a:rPr lang="sv-SE" sz="800" b="1" i="0" u="none" strike="noStrike" dirty="0">
                          <a:solidFill>
                            <a:srgbClr val="FF0000"/>
                          </a:solidFill>
                          <a:effectLst/>
                          <a:latin typeface="Tahoma" panose="020B0604030504040204" pitchFamily="34" charset="0"/>
                        </a:rPr>
                        <a:t>49 Egen begäran</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r" fontAlgn="t"/>
                      <a:r>
                        <a:rPr lang="sv-SE" sz="800" b="1" i="0" u="none" strike="noStrike" dirty="0">
                          <a:solidFill>
                            <a:srgbClr val="FF0000"/>
                          </a:solidFill>
                          <a:effectLst/>
                          <a:latin typeface="Tahoma" panose="020B0604030504040204" pitchFamily="34" charset="0"/>
                        </a:rPr>
                        <a:t>43</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1" i="0" u="none" strike="noStrike" dirty="0">
                          <a:solidFill>
                            <a:srgbClr val="FF0000"/>
                          </a:solidFill>
                          <a:effectLst/>
                          <a:latin typeface="Tahoma" panose="020B0604030504040204" pitchFamily="34" charset="0"/>
                        </a:rPr>
                        <a:t>55</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1" i="0" u="none" strike="noStrike" dirty="0">
                          <a:solidFill>
                            <a:srgbClr val="FF0000"/>
                          </a:solidFill>
                          <a:effectLst/>
                          <a:latin typeface="Tahoma" panose="020B0604030504040204" pitchFamily="34" charset="0"/>
                        </a:rPr>
                        <a:t>58</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fontAlgn="t"/>
                      <a:r>
                        <a:rPr lang="sv-SE" sz="800" b="1" i="0" u="none" strike="noStrike" dirty="0">
                          <a:solidFill>
                            <a:srgbClr val="FF0000"/>
                          </a:solidFill>
                          <a:effectLst/>
                          <a:latin typeface="Tahoma" panose="020B0604030504040204" pitchFamily="34" charset="0"/>
                        </a:rPr>
                        <a:t>104</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161925">
                <a:tc>
                  <a:txBody>
                    <a:bodyPr/>
                    <a:lstStyle/>
                    <a:p>
                      <a:pPr algn="l" fontAlgn="t"/>
                      <a:r>
                        <a:rPr lang="sv-SE" sz="800" b="1" i="0" u="none" strike="noStrike">
                          <a:solidFill>
                            <a:srgbClr val="000000"/>
                          </a:solidFill>
                          <a:effectLst/>
                          <a:latin typeface="Tahoma" panose="020B0604030504040204" pitchFamily="34" charset="0"/>
                        </a:rPr>
                        <a:t>Totalt</a:t>
                      </a:r>
                    </a:p>
                  </a:txBody>
                  <a:tcPr marL="9525" marR="9525" marT="9525" marB="0">
                    <a:lnL w="12700" cap="flat" cmpd="sng" algn="ctr">
                      <a:solidFill>
                        <a:srgbClr val="C0C0C0"/>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0C0C0"/>
                    </a:solidFill>
                  </a:tcPr>
                </a:tc>
                <a:tc>
                  <a:txBody>
                    <a:bodyPr/>
                    <a:lstStyle/>
                    <a:p>
                      <a:pPr algn="r" fontAlgn="t"/>
                      <a:r>
                        <a:rPr lang="sv-SE" sz="800" b="1" i="0" u="none" strike="noStrike">
                          <a:solidFill>
                            <a:srgbClr val="000000"/>
                          </a:solidFill>
                          <a:effectLst/>
                          <a:latin typeface="Tahoma" panose="020B0604030504040204" pitchFamily="34" charset="0"/>
                        </a:rPr>
                        <a:t>81</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algn="r" fontAlgn="t"/>
                      <a:r>
                        <a:rPr lang="sv-SE" sz="800" b="1" i="0" u="none" strike="noStrike">
                          <a:solidFill>
                            <a:srgbClr val="000000"/>
                          </a:solidFill>
                          <a:effectLst/>
                          <a:latin typeface="Tahoma" panose="020B0604030504040204" pitchFamily="34" charset="0"/>
                        </a:rPr>
                        <a:t>104</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algn="r" fontAlgn="t"/>
                      <a:r>
                        <a:rPr lang="sv-SE" sz="800" b="1" i="0" u="none" strike="noStrike">
                          <a:solidFill>
                            <a:srgbClr val="000000"/>
                          </a:solidFill>
                          <a:effectLst/>
                          <a:latin typeface="Tahoma" panose="020B0604030504040204" pitchFamily="34" charset="0"/>
                        </a:rPr>
                        <a:t>109</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c>
                  <a:txBody>
                    <a:bodyPr/>
                    <a:lstStyle/>
                    <a:p>
                      <a:pPr algn="r" fontAlgn="t"/>
                      <a:r>
                        <a:rPr lang="sv-SE" sz="800" b="1" i="0" u="none" strike="noStrike" dirty="0">
                          <a:solidFill>
                            <a:srgbClr val="000000"/>
                          </a:solidFill>
                          <a:effectLst/>
                          <a:latin typeface="Tahoma" panose="020B0604030504040204" pitchFamily="34" charset="0"/>
                        </a:rPr>
                        <a:t>158</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C0C0C0"/>
                    </a:solidFill>
                  </a:tcPr>
                </a:tc>
              </a:tr>
            </a:tbl>
          </a:graphicData>
        </a:graphic>
      </p:graphicFrame>
    </p:spTree>
    <p:extLst>
      <p:ext uri="{BB962C8B-B14F-4D97-AF65-F5344CB8AC3E}">
        <p14:creationId xmlns:p14="http://schemas.microsoft.com/office/powerpoint/2010/main" val="813289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ubrik 1"/>
          <p:cNvSpPr>
            <a:spLocks noGrp="1"/>
          </p:cNvSpPr>
          <p:nvPr>
            <p:ph type="title" idx="4294967295"/>
          </p:nvPr>
        </p:nvSpPr>
        <p:spPr>
          <a:xfrm>
            <a:off x="0" y="142875"/>
            <a:ext cx="8034338" cy="500063"/>
          </a:xfrm>
        </p:spPr>
        <p:txBody>
          <a:bodyPr/>
          <a:lstStyle/>
          <a:p>
            <a:pPr eaLnBrk="1" hangingPunct="1"/>
            <a:r>
              <a:rPr lang="sv-SE" altLang="sv-SE" sz="3200" b="1" dirty="0" smtClean="0">
                <a:solidFill>
                  <a:schemeClr val="bg1"/>
                </a:solidFill>
              </a:rPr>
              <a:t>	Övertid</a:t>
            </a:r>
            <a:r>
              <a:rPr lang="sv-SE" altLang="sv-SE" sz="2400" b="1" dirty="0" smtClean="0">
                <a:solidFill>
                  <a:schemeClr val="bg1"/>
                </a:solidFill>
              </a:rPr>
              <a:t/>
            </a:r>
            <a:br>
              <a:rPr lang="sv-SE" altLang="sv-SE" sz="2400" b="1" dirty="0" smtClean="0">
                <a:solidFill>
                  <a:schemeClr val="bg1"/>
                </a:solidFill>
              </a:rPr>
            </a:br>
            <a:endParaRPr lang="sv-SE" altLang="sv-SE" sz="2400" b="1" dirty="0" smtClean="0">
              <a:solidFill>
                <a:schemeClr val="bg1"/>
              </a:solidFill>
            </a:endParaRPr>
          </a:p>
        </p:txBody>
      </p:sp>
      <p:sp>
        <p:nvSpPr>
          <p:cNvPr id="2" name="textruta 1"/>
          <p:cNvSpPr txBox="1"/>
          <p:nvPr/>
        </p:nvSpPr>
        <p:spPr>
          <a:xfrm>
            <a:off x="6804248" y="3789040"/>
            <a:ext cx="2160240" cy="338554"/>
          </a:xfrm>
          <a:prstGeom prst="rect">
            <a:avLst/>
          </a:prstGeom>
          <a:noFill/>
        </p:spPr>
        <p:txBody>
          <a:bodyPr wrap="square" rtlCol="0">
            <a:spAutoFit/>
          </a:bodyPr>
          <a:lstStyle/>
          <a:p>
            <a:r>
              <a:rPr lang="sv-SE" sz="1600" dirty="0" smtClean="0"/>
              <a:t>Prel. Utveckling Nov.</a:t>
            </a:r>
            <a:endParaRPr lang="sv-SE" sz="1600" dirty="0"/>
          </a:p>
        </p:txBody>
      </p:sp>
      <p:graphicFrame>
        <p:nvGraphicFramePr>
          <p:cNvPr id="5" name="chart1.xml"/>
          <p:cNvGraphicFramePr>
            <a:graphicFrameLocks/>
          </p:cNvGraphicFramePr>
          <p:nvPr>
            <p:extLst>
              <p:ext uri="{D42A27DB-BD31-4B8C-83A1-F6EECF244321}">
                <p14:modId xmlns:p14="http://schemas.microsoft.com/office/powerpoint/2010/main" val="1394618505"/>
              </p:ext>
            </p:extLst>
          </p:nvPr>
        </p:nvGraphicFramePr>
        <p:xfrm>
          <a:off x="323528" y="1196752"/>
          <a:ext cx="8053709" cy="48245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3019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ubrik 1"/>
          <p:cNvSpPr>
            <a:spLocks noGrp="1"/>
          </p:cNvSpPr>
          <p:nvPr>
            <p:ph type="title" idx="4294967295"/>
          </p:nvPr>
        </p:nvSpPr>
        <p:spPr>
          <a:xfrm>
            <a:off x="0" y="142875"/>
            <a:ext cx="8034338" cy="500063"/>
          </a:xfrm>
        </p:spPr>
        <p:txBody>
          <a:bodyPr/>
          <a:lstStyle/>
          <a:p>
            <a:pPr eaLnBrk="1" hangingPunct="1"/>
            <a:r>
              <a:rPr lang="sv-SE" altLang="sv-SE" sz="3200" b="1" smtClean="0">
                <a:solidFill>
                  <a:schemeClr val="bg1"/>
                </a:solidFill>
              </a:rPr>
              <a:t>	Sjukfrånvaro</a:t>
            </a:r>
            <a:r>
              <a:rPr lang="sv-SE" altLang="sv-SE" sz="2400" b="1" smtClean="0">
                <a:solidFill>
                  <a:schemeClr val="bg1"/>
                </a:solidFill>
              </a:rPr>
              <a:t/>
            </a:r>
            <a:br>
              <a:rPr lang="sv-SE" altLang="sv-SE" sz="2400" b="1" smtClean="0">
                <a:solidFill>
                  <a:schemeClr val="bg1"/>
                </a:solidFill>
              </a:rPr>
            </a:br>
            <a:endParaRPr lang="sv-SE" altLang="sv-SE" sz="2400" b="1" smtClean="0">
              <a:solidFill>
                <a:schemeClr val="bg1"/>
              </a:solidFill>
            </a:endParaRPr>
          </a:p>
        </p:txBody>
      </p:sp>
      <p:sp>
        <p:nvSpPr>
          <p:cNvPr id="7171" name="Platshållare för innehåll 1"/>
          <p:cNvSpPr>
            <a:spLocks noGrp="1"/>
          </p:cNvSpPr>
          <p:nvPr>
            <p:ph idx="1"/>
          </p:nvPr>
        </p:nvSpPr>
        <p:spPr>
          <a:xfrm>
            <a:off x="539750" y="3886200"/>
            <a:ext cx="8034338" cy="2495128"/>
          </a:xfrm>
        </p:spPr>
        <p:txBody>
          <a:bodyPr/>
          <a:lstStyle/>
          <a:p>
            <a:endParaRPr lang="sv-SE" altLang="sv-SE" dirty="0" smtClean="0"/>
          </a:p>
        </p:txBody>
      </p:sp>
      <p:cxnSp>
        <p:nvCxnSpPr>
          <p:cNvPr id="7173" name="Rak 5"/>
          <p:cNvCxnSpPr>
            <a:cxnSpLocks noChangeShapeType="1"/>
          </p:cNvCxnSpPr>
          <p:nvPr/>
        </p:nvCxnSpPr>
        <p:spPr bwMode="auto">
          <a:xfrm>
            <a:off x="827584" y="3068960"/>
            <a:ext cx="7848872" cy="0"/>
          </a:xfrm>
          <a:prstGeom prst="line">
            <a:avLst/>
          </a:prstGeom>
          <a:noFill/>
          <a:ln w="2540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7174" name="textruta 2"/>
          <p:cNvSpPr txBox="1">
            <a:spLocks noChangeArrowheads="1"/>
          </p:cNvSpPr>
          <p:nvPr/>
        </p:nvSpPr>
        <p:spPr bwMode="auto">
          <a:xfrm>
            <a:off x="5940152" y="3343722"/>
            <a:ext cx="2447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ヒラギノ角ゴ Pro W3" pitchFamily="28" charset="-128"/>
              </a:defRPr>
            </a:lvl1pPr>
            <a:lvl2pPr marL="742950" indent="-285750">
              <a:defRPr sz="3200">
                <a:solidFill>
                  <a:schemeClr val="tx1"/>
                </a:solidFill>
                <a:latin typeface="Arial" panose="020B0604020202020204" pitchFamily="34" charset="0"/>
                <a:ea typeface="ヒラギノ角ゴ Pro W3" pitchFamily="28" charset="-128"/>
              </a:defRPr>
            </a:lvl2pPr>
            <a:lvl3pPr marL="1143000" indent="-228600">
              <a:defRPr sz="3200">
                <a:solidFill>
                  <a:schemeClr val="tx1"/>
                </a:solidFill>
                <a:latin typeface="Arial" panose="020B0604020202020204" pitchFamily="34" charset="0"/>
                <a:ea typeface="ヒラギノ角ゴ Pro W3" pitchFamily="28" charset="-128"/>
              </a:defRPr>
            </a:lvl3pPr>
            <a:lvl4pPr marL="1600200" indent="-228600">
              <a:defRPr sz="3200">
                <a:solidFill>
                  <a:schemeClr val="tx1"/>
                </a:solidFill>
                <a:latin typeface="Arial" panose="020B0604020202020204" pitchFamily="34" charset="0"/>
                <a:ea typeface="ヒラギノ角ゴ Pro W3" pitchFamily="28" charset="-128"/>
              </a:defRPr>
            </a:lvl4pPr>
            <a:lvl5pPr marL="2057400" indent="-228600">
              <a:defRPr sz="32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9pPr>
          </a:lstStyle>
          <a:p>
            <a:r>
              <a:rPr lang="sv-SE" altLang="sv-SE" sz="1600" b="1" dirty="0">
                <a:solidFill>
                  <a:srgbClr val="FF0000"/>
                </a:solidFill>
              </a:rPr>
              <a:t>12 mån rullande = </a:t>
            </a:r>
            <a:r>
              <a:rPr lang="sv-SE" altLang="sv-SE" sz="1600" b="1" dirty="0" smtClean="0">
                <a:solidFill>
                  <a:srgbClr val="FF0000"/>
                </a:solidFill>
              </a:rPr>
              <a:t>5,7%</a:t>
            </a:r>
            <a:endParaRPr lang="sv-SE" altLang="sv-SE" sz="1600" b="1" dirty="0">
              <a:solidFill>
                <a:srgbClr val="FF0000"/>
              </a:solidFill>
            </a:endParaRPr>
          </a:p>
        </p:txBody>
      </p:sp>
      <p:sp>
        <p:nvSpPr>
          <p:cNvPr id="4" name="textruta 3"/>
          <p:cNvSpPr txBox="1"/>
          <p:nvPr/>
        </p:nvSpPr>
        <p:spPr>
          <a:xfrm>
            <a:off x="32159" y="2942002"/>
            <a:ext cx="538530" cy="253916"/>
          </a:xfrm>
          <a:prstGeom prst="rect">
            <a:avLst/>
          </a:prstGeom>
          <a:noFill/>
        </p:spPr>
        <p:txBody>
          <a:bodyPr wrap="square" rtlCol="0">
            <a:spAutoFit/>
          </a:bodyPr>
          <a:lstStyle/>
          <a:p>
            <a:r>
              <a:rPr lang="sv-SE" sz="1050" b="1" dirty="0" smtClean="0">
                <a:solidFill>
                  <a:srgbClr val="FF0000"/>
                </a:solidFill>
              </a:rPr>
              <a:t>MÅL</a:t>
            </a:r>
            <a:endParaRPr lang="sv-SE" sz="1050" b="1" dirty="0">
              <a:solidFill>
                <a:srgbClr val="FF0000"/>
              </a:solidFill>
            </a:endParaRPr>
          </a:p>
        </p:txBody>
      </p:sp>
      <p:graphicFrame>
        <p:nvGraphicFramePr>
          <p:cNvPr id="8" name="chart1.xml"/>
          <p:cNvGraphicFramePr>
            <a:graphicFrameLocks/>
          </p:cNvGraphicFramePr>
          <p:nvPr>
            <p:extLst>
              <p:ext uri="{D42A27DB-BD31-4B8C-83A1-F6EECF244321}">
                <p14:modId xmlns:p14="http://schemas.microsoft.com/office/powerpoint/2010/main" val="2796015334"/>
              </p:ext>
            </p:extLst>
          </p:nvPr>
        </p:nvGraphicFramePr>
        <p:xfrm>
          <a:off x="971600" y="1052736"/>
          <a:ext cx="7416477" cy="51845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084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ubrik 1"/>
          <p:cNvSpPr>
            <a:spLocks noGrp="1"/>
          </p:cNvSpPr>
          <p:nvPr>
            <p:ph type="title" idx="4294967295"/>
          </p:nvPr>
        </p:nvSpPr>
        <p:spPr>
          <a:xfrm>
            <a:off x="0" y="142875"/>
            <a:ext cx="8034338" cy="500063"/>
          </a:xfrm>
        </p:spPr>
        <p:txBody>
          <a:bodyPr/>
          <a:lstStyle/>
          <a:p>
            <a:pPr eaLnBrk="1" hangingPunct="1"/>
            <a:r>
              <a:rPr lang="sv-SE" altLang="sv-SE" sz="3200" b="1" smtClean="0">
                <a:solidFill>
                  <a:schemeClr val="bg1"/>
                </a:solidFill>
              </a:rPr>
              <a:t>	</a:t>
            </a:r>
            <a:r>
              <a:rPr lang="sv-SE" altLang="sv-SE" sz="2400" b="1" smtClean="0">
                <a:solidFill>
                  <a:schemeClr val="bg1"/>
                </a:solidFill>
              </a:rPr>
              <a:t>Andel som har handlingsplan medarbetarenkät</a:t>
            </a:r>
            <a:r>
              <a:rPr lang="sv-SE" altLang="sv-SE" sz="1800" b="1" smtClean="0">
                <a:solidFill>
                  <a:schemeClr val="bg1"/>
                </a:solidFill>
              </a:rPr>
              <a:t/>
            </a:r>
            <a:br>
              <a:rPr lang="sv-SE" altLang="sv-SE" sz="1800" b="1" smtClean="0">
                <a:solidFill>
                  <a:schemeClr val="bg1"/>
                </a:solidFill>
              </a:rPr>
            </a:br>
            <a:endParaRPr lang="sv-SE" altLang="sv-SE" sz="2400" b="1" smtClean="0">
              <a:solidFill>
                <a:schemeClr val="bg1"/>
              </a:solidFill>
            </a:endParaRPr>
          </a:p>
        </p:txBody>
      </p:sp>
      <p:sp>
        <p:nvSpPr>
          <p:cNvPr id="9221" name="textruta 8050"/>
          <p:cNvSpPr txBox="1">
            <a:spLocks noChangeArrowheads="1"/>
          </p:cNvSpPr>
          <p:nvPr/>
        </p:nvSpPr>
        <p:spPr bwMode="auto">
          <a:xfrm>
            <a:off x="4500563" y="4076700"/>
            <a:ext cx="302418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ヒラギノ角ゴ Pro W3" pitchFamily="28" charset="-128"/>
              </a:defRPr>
            </a:lvl1pPr>
            <a:lvl2pPr marL="742950" indent="-285750">
              <a:defRPr sz="3200">
                <a:solidFill>
                  <a:schemeClr val="tx1"/>
                </a:solidFill>
                <a:latin typeface="Arial" panose="020B0604020202020204" pitchFamily="34" charset="0"/>
                <a:ea typeface="ヒラギノ角ゴ Pro W3" pitchFamily="28" charset="-128"/>
              </a:defRPr>
            </a:lvl2pPr>
            <a:lvl3pPr marL="1143000" indent="-228600">
              <a:defRPr sz="3200">
                <a:solidFill>
                  <a:schemeClr val="tx1"/>
                </a:solidFill>
                <a:latin typeface="Arial" panose="020B0604020202020204" pitchFamily="34" charset="0"/>
                <a:ea typeface="ヒラギノ角ゴ Pro W3" pitchFamily="28" charset="-128"/>
              </a:defRPr>
            </a:lvl3pPr>
            <a:lvl4pPr marL="1600200" indent="-228600">
              <a:defRPr sz="3200">
                <a:solidFill>
                  <a:schemeClr val="tx1"/>
                </a:solidFill>
                <a:latin typeface="Arial" panose="020B0604020202020204" pitchFamily="34" charset="0"/>
                <a:ea typeface="ヒラギノ角ゴ Pro W3" pitchFamily="28" charset="-128"/>
              </a:defRPr>
            </a:lvl4pPr>
            <a:lvl5pPr marL="2057400" indent="-228600">
              <a:defRPr sz="32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9pPr>
          </a:lstStyle>
          <a:p>
            <a:endParaRPr lang="sv-SE" altLang="sv-SE"/>
          </a:p>
        </p:txBody>
      </p:sp>
      <p:sp>
        <p:nvSpPr>
          <p:cNvPr id="9222" name="textruta 8052"/>
          <p:cNvSpPr txBox="1">
            <a:spLocks noChangeArrowheads="1"/>
          </p:cNvSpPr>
          <p:nvPr/>
        </p:nvSpPr>
        <p:spPr bwMode="auto">
          <a:xfrm>
            <a:off x="6660232" y="2996952"/>
            <a:ext cx="25557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anose="020B0604020202020204" pitchFamily="34" charset="0"/>
                <a:ea typeface="ヒラギノ角ゴ Pro W3" pitchFamily="28" charset="-128"/>
              </a:defRPr>
            </a:lvl1pPr>
            <a:lvl2pPr marL="742950" indent="-285750">
              <a:defRPr sz="3200">
                <a:solidFill>
                  <a:schemeClr val="tx1"/>
                </a:solidFill>
                <a:latin typeface="Arial" panose="020B0604020202020204" pitchFamily="34" charset="0"/>
                <a:ea typeface="ヒラギノ角ゴ Pro W3" pitchFamily="28" charset="-128"/>
              </a:defRPr>
            </a:lvl2pPr>
            <a:lvl3pPr marL="1143000" indent="-228600">
              <a:defRPr sz="3200">
                <a:solidFill>
                  <a:schemeClr val="tx1"/>
                </a:solidFill>
                <a:latin typeface="Arial" panose="020B0604020202020204" pitchFamily="34" charset="0"/>
                <a:ea typeface="ヒラギノ角ゴ Pro W3" pitchFamily="28" charset="-128"/>
              </a:defRPr>
            </a:lvl3pPr>
            <a:lvl4pPr marL="1600200" indent="-228600">
              <a:defRPr sz="3200">
                <a:solidFill>
                  <a:schemeClr val="tx1"/>
                </a:solidFill>
                <a:latin typeface="Arial" panose="020B0604020202020204" pitchFamily="34" charset="0"/>
                <a:ea typeface="ヒラギノ角ゴ Pro W3" pitchFamily="28" charset="-128"/>
              </a:defRPr>
            </a:lvl4pPr>
            <a:lvl5pPr marL="2057400" indent="-228600">
              <a:defRPr sz="32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9pPr>
          </a:lstStyle>
          <a:p>
            <a:r>
              <a:rPr lang="sv-SE" altLang="sv-SE" sz="2000" b="1" dirty="0">
                <a:solidFill>
                  <a:srgbClr val="FF0000"/>
                </a:solidFill>
                <a:latin typeface="Comic Sans MS" panose="030F0702030302020204" pitchFamily="66" charset="0"/>
              </a:rPr>
              <a:t>Registrerat läge </a:t>
            </a:r>
            <a:r>
              <a:rPr lang="sv-SE" altLang="sv-SE" sz="2000" b="1" dirty="0" smtClean="0">
                <a:solidFill>
                  <a:srgbClr val="FF0000"/>
                </a:solidFill>
                <a:latin typeface="Comic Sans MS" panose="030F0702030302020204" pitchFamily="66" charset="0"/>
              </a:rPr>
              <a:t>2014-12-12</a:t>
            </a:r>
            <a:endParaRPr lang="sv-SE" altLang="sv-SE" sz="2000" b="1" dirty="0">
              <a:solidFill>
                <a:srgbClr val="FF0000"/>
              </a:solidFill>
              <a:latin typeface="Comic Sans MS" panose="030F0702030302020204" pitchFamily="66" charset="0"/>
            </a:endParaRPr>
          </a:p>
        </p:txBody>
      </p:sp>
      <p:graphicFrame>
        <p:nvGraphicFramePr>
          <p:cNvPr id="3" name="Platshållare för innehåll 2"/>
          <p:cNvGraphicFramePr>
            <a:graphicFrameLocks noGrp="1"/>
          </p:cNvGraphicFramePr>
          <p:nvPr>
            <p:ph idx="1"/>
            <p:extLst>
              <p:ext uri="{D42A27DB-BD31-4B8C-83A1-F6EECF244321}">
                <p14:modId xmlns:p14="http://schemas.microsoft.com/office/powerpoint/2010/main" val="262258382"/>
              </p:ext>
            </p:extLst>
          </p:nvPr>
        </p:nvGraphicFramePr>
        <p:xfrm>
          <a:off x="251520" y="642938"/>
          <a:ext cx="5688631" cy="6117667"/>
        </p:xfrm>
        <a:graphic>
          <a:graphicData uri="http://schemas.openxmlformats.org/drawingml/2006/table">
            <a:tbl>
              <a:tblPr/>
              <a:tblGrid>
                <a:gridCol w="890019"/>
                <a:gridCol w="2609570"/>
                <a:gridCol w="1094521"/>
                <a:gridCol w="1094521"/>
              </a:tblGrid>
              <a:tr h="107350">
                <a:tc gridSpan="2">
                  <a:txBody>
                    <a:bodyPr/>
                    <a:lstStyle/>
                    <a:p>
                      <a:pPr algn="ctr" fontAlgn="b"/>
                      <a:r>
                        <a:rPr lang="sv-SE" sz="600" b="1" i="0" u="none" strike="noStrike" dirty="0" err="1">
                          <a:solidFill>
                            <a:srgbClr val="000000"/>
                          </a:solidFill>
                          <a:effectLst/>
                          <a:latin typeface="Tahoma" panose="020B0604030504040204" pitchFamily="34" charset="0"/>
                        </a:rPr>
                        <a:t>Uppföljningmedarbetarundersökning</a:t>
                      </a:r>
                      <a:r>
                        <a:rPr lang="sv-SE" sz="600" b="1" i="0" u="none" strike="noStrike" dirty="0">
                          <a:solidFill>
                            <a:srgbClr val="000000"/>
                          </a:solidFill>
                          <a:effectLst/>
                          <a:latin typeface="Tahoma" panose="020B060403050404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hMerge="1">
                  <a:txBody>
                    <a:bodyPr/>
                    <a:lstStyle/>
                    <a:p>
                      <a:endParaRPr lang="sv-SE"/>
                    </a:p>
                  </a:txBody>
                  <a:tcPr/>
                </a:tc>
                <a:tc rowSpan="2">
                  <a:txBody>
                    <a:bodyPr/>
                    <a:lstStyle/>
                    <a:p>
                      <a:pPr algn="ctr" fontAlgn="t"/>
                      <a:r>
                        <a:rPr lang="sv-SE" sz="600" b="1" i="0" u="none" strike="noStrike">
                          <a:solidFill>
                            <a:srgbClr val="FF0000"/>
                          </a:solidFill>
                          <a:effectLst/>
                          <a:latin typeface="Tahoma" panose="020B0604030504040204" pitchFamily="34" charset="0"/>
                        </a:rPr>
                        <a:t>Handlingsplan klar (JA/NEJ)</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66"/>
                    </a:solidFill>
                  </a:tcPr>
                </a:tc>
                <a:tc rowSpan="2">
                  <a:txBody>
                    <a:bodyPr/>
                    <a:lstStyle/>
                    <a:p>
                      <a:pPr algn="ctr" fontAlgn="t"/>
                      <a:r>
                        <a:rPr lang="sv-SE" sz="600" b="1" i="0" u="none" strike="noStrike">
                          <a:solidFill>
                            <a:srgbClr val="FF0000"/>
                          </a:solidFill>
                          <a:effectLst/>
                          <a:latin typeface="Tahoma" panose="020B0604030504040204" pitchFamily="34" charset="0"/>
                        </a:rPr>
                        <a:t>Andel genomförda aktiviteter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66"/>
                    </a:solidFill>
                  </a:tcPr>
                </a:tc>
              </a:tr>
              <a:tr h="104173">
                <a:tc gridSpan="2">
                  <a:txBody>
                    <a:bodyPr/>
                    <a:lstStyle/>
                    <a:p>
                      <a:pPr algn="ctr" fontAlgn="b"/>
                      <a:r>
                        <a:rPr lang="sv-SE" sz="700" b="1" i="0" u="none" strike="noStrike">
                          <a:solidFill>
                            <a:srgbClr val="000000"/>
                          </a:solidFill>
                          <a:effectLst/>
                          <a:latin typeface="Tahoma" panose="020B0604030504040204" pitchFamily="34" charset="0"/>
                        </a:rPr>
                        <a:t>område medicin och akut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sv-SE"/>
                    </a:p>
                  </a:txBody>
                  <a:tcPr/>
                </a:tc>
                <a:tc vMerge="1">
                  <a:txBody>
                    <a:bodyPr/>
                    <a:lstStyle/>
                    <a:p>
                      <a:endParaRPr lang="sv-SE"/>
                    </a:p>
                  </a:txBody>
                  <a:tcPr/>
                </a:tc>
                <a:tc vMerge="1">
                  <a:txBody>
                    <a:bodyPr/>
                    <a:lstStyle/>
                    <a:p>
                      <a:endParaRPr lang="sv-SE"/>
                    </a:p>
                  </a:txBody>
                  <a:tcPr/>
                </a:tc>
              </a:tr>
              <a:tr h="89291">
                <a:tc>
                  <a:txBody>
                    <a:bodyPr/>
                    <a:lstStyle/>
                    <a:p>
                      <a:pPr algn="l" fontAlgn="t"/>
                      <a:r>
                        <a:rPr lang="sv-SE" sz="600" b="1" i="0" u="none" strike="noStrike">
                          <a:solidFill>
                            <a:srgbClr val="000000"/>
                          </a:solidFill>
                          <a:effectLst/>
                          <a:latin typeface="Comic Sans MS" panose="030F0702030302020204" pitchFamily="66" charset="0"/>
                        </a:rPr>
                        <a:t>Akutklinik</a:t>
                      </a:r>
                    </a:p>
                  </a:txBody>
                  <a:tcPr marL="0" marR="0" marT="0" marB="0">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50110 Akutklinik Akutmott Näl</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50514 Ambulans Trestad Öst</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50515 Ambulans Trestad Väst</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50516 Akutklinik Ambulans Bohus Norr</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50517 Ambulans Bohus Väst</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50518 Ambulans Dalsland</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Akutklinik/Kliniknivå</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F2F1F1"/>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r>
              <a:tr h="89291">
                <a:tc gridSpan="3">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w="12700" cap="flat" cmpd="sng" algn="ctr">
                      <a:solidFill>
                        <a:srgbClr val="93B1CD"/>
                      </a:solidFill>
                      <a:prstDash val="solid"/>
                      <a:round/>
                      <a:headEnd type="none" w="med" len="med"/>
                      <a:tailEnd type="none" w="med" len="med"/>
                    </a:lnL>
                    <a:lnR>
                      <a:noFill/>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000000"/>
                    </a:solidFill>
                  </a:tcPr>
                </a:tc>
                <a:tc hMerge="1">
                  <a:txBody>
                    <a:bodyPr/>
                    <a:lstStyle/>
                    <a:p>
                      <a:endParaRPr lang="sv-SE"/>
                    </a:p>
                  </a:txBody>
                  <a:tcPr/>
                </a:tc>
                <a:tc hMerge="1">
                  <a:txBody>
                    <a:bodyPr/>
                    <a:lstStyle/>
                    <a:p>
                      <a:endParaRPr lang="sv-SE"/>
                    </a:p>
                  </a:txBody>
                  <a:tcPr/>
                </a:tc>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08599">
                <a:tc>
                  <a:txBody>
                    <a:bodyPr/>
                    <a:lstStyle/>
                    <a:p>
                      <a:pPr algn="l" fontAlgn="t"/>
                      <a:r>
                        <a:rPr lang="sv-SE" sz="600" b="1" i="0" u="none" strike="noStrike">
                          <a:solidFill>
                            <a:srgbClr val="000000"/>
                          </a:solidFill>
                          <a:effectLst/>
                          <a:latin typeface="Comic Sans MS" panose="030F0702030302020204" pitchFamily="66" charset="0"/>
                        </a:rPr>
                        <a:t>Akutmedicinkliniken</a:t>
                      </a:r>
                    </a:p>
                  </a:txBody>
                  <a:tcPr marL="0" marR="0" marT="0" marB="0">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19209 Med akut Mäva 3</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19210 Med akut Mäva 1</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19211 Med akut Mäva 2</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19229 Med akut avd 29 akutvård</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19252 Med akut avd 52 Med/Inf</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Akutmedicinkliniken/Kliniknivå</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F2F1F1"/>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9C6500"/>
                          </a:solidFill>
                          <a:effectLst/>
                          <a:latin typeface="Comic Sans MS" panose="030F0702030302020204" pitchFamily="66" charset="0"/>
                        </a:rPr>
                        <a:t>20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r>
              <a:tr h="89291">
                <a:tc>
                  <a:txBody>
                    <a:bodyPr/>
                    <a:lstStyle/>
                    <a:p>
                      <a:pPr algn="l" fontAlgn="t"/>
                      <a:r>
                        <a:rPr lang="sv-SE" sz="600" b="1" i="0" u="none" strike="noStrike">
                          <a:solidFill>
                            <a:srgbClr val="000000"/>
                          </a:solidFill>
                          <a:effectLst/>
                          <a:latin typeface="Comic Sans MS" panose="030F0702030302020204" pitchFamily="66" charset="0"/>
                        </a:rPr>
                        <a:t> </a:t>
                      </a:r>
                    </a:p>
                  </a:txBody>
                  <a:tcPr marL="0" marR="0" marT="0" marB="0">
                    <a:lnL w="12700" cap="flat" cmpd="sng" algn="ctr">
                      <a:solidFill>
                        <a:srgbClr val="93B1CD"/>
                      </a:solidFill>
                      <a:prstDash val="solid"/>
                      <a:round/>
                      <a:headEnd type="none" w="med" len="med"/>
                      <a:tailEnd type="none" w="med" len="med"/>
                    </a:lnL>
                    <a:lnR>
                      <a:noFill/>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000000"/>
                    </a:solidFill>
                  </a:tcPr>
                </a:tc>
                <a:tc>
                  <a:txBody>
                    <a:bodyPr/>
                    <a:lstStyle/>
                    <a:p>
                      <a:pPr algn="l"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000000"/>
                    </a:solidFill>
                  </a:tcPr>
                </a:tc>
                <a:tc>
                  <a:txBody>
                    <a:bodyPr/>
                    <a:lstStyle/>
                    <a:p>
                      <a:pPr algn="l"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08599">
                <a:tc>
                  <a:txBody>
                    <a:bodyPr/>
                    <a:lstStyle/>
                    <a:p>
                      <a:pPr algn="l" fontAlgn="t"/>
                      <a:r>
                        <a:rPr lang="sv-SE" sz="600" b="1" i="0" u="none" strike="noStrike">
                          <a:solidFill>
                            <a:srgbClr val="000000"/>
                          </a:solidFill>
                          <a:effectLst/>
                          <a:latin typeface="Comic Sans MS" panose="030F0702030302020204" pitchFamily="66" charset="0"/>
                        </a:rPr>
                        <a:t>Infektionskliniken</a:t>
                      </a:r>
                    </a:p>
                  </a:txBody>
                  <a:tcPr marL="0" marR="0" marT="0" marB="0">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12110 Inf mottagning</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12227 Inf avd 27</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12511 Inf läkare, gem</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Infektionskliniken/Kliniknivå</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F2F1F1"/>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89291">
                <a:tc gridSpan="3">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w="12700" cap="flat" cmpd="sng" algn="ctr">
                      <a:solidFill>
                        <a:srgbClr val="93B1CD"/>
                      </a:solidFill>
                      <a:prstDash val="solid"/>
                      <a:round/>
                      <a:headEnd type="none" w="med" len="med"/>
                      <a:tailEnd type="none" w="med" len="med"/>
                    </a:lnL>
                    <a:lnR>
                      <a:noFill/>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000000"/>
                    </a:solidFill>
                  </a:tcPr>
                </a:tc>
                <a:tc hMerge="1">
                  <a:txBody>
                    <a:bodyPr/>
                    <a:lstStyle/>
                    <a:p>
                      <a:endParaRPr lang="sv-SE"/>
                    </a:p>
                  </a:txBody>
                  <a:tcPr/>
                </a:tc>
                <a:tc hMerge="1">
                  <a:txBody>
                    <a:bodyPr/>
                    <a:lstStyle/>
                    <a:p>
                      <a:endParaRPr lang="sv-SE"/>
                    </a:p>
                  </a:txBody>
                  <a:tcPr/>
                </a:tc>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89291">
                <a:tc>
                  <a:txBody>
                    <a:bodyPr/>
                    <a:lstStyle/>
                    <a:p>
                      <a:pPr algn="l" fontAlgn="t"/>
                      <a:r>
                        <a:rPr lang="sv-SE" sz="600" b="1" i="0" u="none" strike="noStrike">
                          <a:solidFill>
                            <a:srgbClr val="000000"/>
                          </a:solidFill>
                          <a:effectLst/>
                          <a:latin typeface="Comic Sans MS" panose="030F0702030302020204" pitchFamily="66" charset="0"/>
                        </a:rPr>
                        <a:t>Kardiolog</a:t>
                      </a:r>
                    </a:p>
                  </a:txBody>
                  <a:tcPr marL="0" marR="0" marT="0" marB="0">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17111 Kard Hjärtmottagning</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9C6500"/>
                          </a:solidFill>
                          <a:effectLst/>
                          <a:latin typeface="Comic Sans MS" panose="030F0702030302020204" pitchFamily="66" charset="0"/>
                        </a:rPr>
                        <a:t>60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17243 Kard avd 43 hjärta</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17244 Kard avd 44</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17511 Kard läkare</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Kardiolog/Kliniknivå</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F2F1F1"/>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89291">
                <a:tc gridSpan="3">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w="12700" cap="flat" cmpd="sng" algn="ctr">
                      <a:solidFill>
                        <a:srgbClr val="93B1CD"/>
                      </a:solidFill>
                      <a:prstDash val="solid"/>
                      <a:round/>
                      <a:headEnd type="none" w="med" len="med"/>
                      <a:tailEnd type="none" w="med" len="med"/>
                    </a:lnL>
                    <a:lnR>
                      <a:noFill/>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000000"/>
                    </a:solidFill>
                  </a:tcPr>
                </a:tc>
                <a:tc hMerge="1">
                  <a:txBody>
                    <a:bodyPr/>
                    <a:lstStyle/>
                    <a:p>
                      <a:endParaRPr lang="sv-SE"/>
                    </a:p>
                  </a:txBody>
                  <a:tcPr/>
                </a:tc>
                <a:tc hMerge="1">
                  <a:txBody>
                    <a:bodyPr/>
                    <a:lstStyle/>
                    <a:p>
                      <a:endParaRPr lang="sv-SE"/>
                    </a:p>
                  </a:txBody>
                  <a:tcPr/>
                </a:tc>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08599">
                <a:tc>
                  <a:txBody>
                    <a:bodyPr/>
                    <a:lstStyle/>
                    <a:p>
                      <a:pPr algn="l" fontAlgn="t"/>
                      <a:r>
                        <a:rPr lang="sv-SE" sz="600" b="1" i="0" u="none" strike="noStrike">
                          <a:solidFill>
                            <a:srgbClr val="000000"/>
                          </a:solidFill>
                          <a:effectLst/>
                          <a:latin typeface="Comic Sans MS" panose="030F0702030302020204" pitchFamily="66" charset="0"/>
                        </a:rPr>
                        <a:t>Medicin gemensam</a:t>
                      </a:r>
                    </a:p>
                  </a:txBody>
                  <a:tcPr marL="0" marR="0" marT="0" marB="0">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18520 Medicin sekreterare US</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18521 Medicin sekreterare Näl</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18522 Medicin sekreterare Akutklinik</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9C6500"/>
                          </a:solidFill>
                          <a:effectLst/>
                          <a:latin typeface="Comic Sans MS" panose="030F0702030302020204" pitchFamily="66" charset="0"/>
                        </a:rPr>
                        <a:t>30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18600 Medicin gemensamt</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9C6500"/>
                          </a:solidFill>
                          <a:effectLst/>
                          <a:latin typeface="Comic Sans MS" panose="030F0702030302020204" pitchFamily="66" charset="0"/>
                        </a:rPr>
                        <a:t>50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Medicin gemensam/Kliniknivå</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F2F1F1"/>
                    </a:solidFill>
                  </a:tcPr>
                </a:tc>
                <a:tc>
                  <a:txBody>
                    <a:bodyPr/>
                    <a:lstStyle/>
                    <a:p>
                      <a:pPr algn="l" fontAlgn="b"/>
                      <a:r>
                        <a:rPr lang="sv-SE" sz="600" b="1" i="0" u="none" strike="noStrike">
                          <a:solidFill>
                            <a:srgbClr val="9C0006"/>
                          </a:solidFill>
                          <a:effectLst/>
                          <a:latin typeface="Comic Sans MS" panose="030F0702030302020204" pitchFamily="66" charset="0"/>
                        </a:rPr>
                        <a:t>Nej</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r>
              <a:tr h="89291">
                <a:tc>
                  <a:txBody>
                    <a:bodyPr/>
                    <a:lstStyle/>
                    <a:p>
                      <a:pPr algn="l" fontAlgn="t"/>
                      <a:r>
                        <a:rPr lang="sv-SE" sz="600" b="1" i="0" u="none" strike="noStrike">
                          <a:solidFill>
                            <a:srgbClr val="000000"/>
                          </a:solidFill>
                          <a:effectLst/>
                          <a:latin typeface="Comic Sans MS" panose="030F0702030302020204" pitchFamily="66" charset="0"/>
                        </a:rPr>
                        <a:t> </a:t>
                      </a:r>
                    </a:p>
                  </a:txBody>
                  <a:tcPr marL="0" marR="0" marT="0" marB="0">
                    <a:lnL w="12700" cap="flat" cmpd="sng" algn="ctr">
                      <a:solidFill>
                        <a:srgbClr val="93B1CD"/>
                      </a:solidFill>
                      <a:prstDash val="solid"/>
                      <a:round/>
                      <a:headEnd type="none" w="med" len="med"/>
                      <a:tailEnd type="none" w="med" len="med"/>
                    </a:lnL>
                    <a:lnR>
                      <a:noFill/>
                    </a:lnR>
                    <a:lnT>
                      <a:noFill/>
                    </a:lnT>
                    <a:lnB w="12700" cap="flat" cmpd="sng" algn="ctr">
                      <a:solidFill>
                        <a:srgbClr val="93B1CD"/>
                      </a:solidFill>
                      <a:prstDash val="solid"/>
                      <a:round/>
                      <a:headEnd type="none" w="med" len="med"/>
                      <a:tailEnd type="none" w="med" len="med"/>
                    </a:lnB>
                    <a:solidFill>
                      <a:srgbClr val="000000"/>
                    </a:solidFill>
                  </a:tcPr>
                </a:tc>
                <a:tc>
                  <a:txBody>
                    <a:bodyPr/>
                    <a:lstStyle/>
                    <a:p>
                      <a:pPr algn="l"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000000"/>
                    </a:solidFill>
                  </a:tcPr>
                </a:tc>
                <a:tc>
                  <a:txBody>
                    <a:bodyPr/>
                    <a:lstStyle/>
                    <a:p>
                      <a:pPr algn="l"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89291">
                <a:tc>
                  <a:txBody>
                    <a:bodyPr/>
                    <a:lstStyle/>
                    <a:p>
                      <a:pPr algn="l" fontAlgn="t"/>
                      <a:r>
                        <a:rPr lang="sv-SE" sz="600" b="1" i="0" u="none" strike="noStrike">
                          <a:solidFill>
                            <a:srgbClr val="000000"/>
                          </a:solidFill>
                          <a:effectLst/>
                          <a:latin typeface="Comic Sans MS" panose="030F0702030302020204" pitchFamily="66" charset="0"/>
                        </a:rPr>
                        <a:t>Neuro rehab</a:t>
                      </a:r>
                    </a:p>
                  </a:txBody>
                  <a:tcPr marL="0" marR="0" marT="0" marB="0">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10122 Med reumatologimottagning</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10123 Neuro rehab neurologimottagn</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10212 Neuro rehab avd 12</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9C6500"/>
                          </a:solidFill>
                          <a:effectLst/>
                          <a:latin typeface="Comic Sans MS" panose="030F0702030302020204" pitchFamily="66" charset="0"/>
                        </a:rPr>
                        <a:t>60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pl-PL" sz="600" b="1" i="0" u="none" strike="noStrike">
                          <a:solidFill>
                            <a:srgbClr val="000000"/>
                          </a:solidFill>
                          <a:effectLst/>
                          <a:latin typeface="Comic Sans MS" panose="030F0702030302020204" pitchFamily="66" charset="0"/>
                        </a:rPr>
                        <a:t>10253 Neuro rehab avd 53 neuro/strok</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pl-PL" sz="600" b="1" i="0" u="none" strike="noStrike">
                          <a:solidFill>
                            <a:srgbClr val="000000"/>
                          </a:solidFill>
                          <a:effectLst/>
                          <a:latin typeface="Comic Sans MS" panose="030F0702030302020204" pitchFamily="66" charset="0"/>
                        </a:rPr>
                        <a:t>10254 Neuro rehab avd 54 neurologi</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10531 Med psykologer</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10532 Neuro rehab sjukgymnastik Näl</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9C6500"/>
                          </a:solidFill>
                          <a:effectLst/>
                          <a:latin typeface="Comic Sans MS" panose="030F0702030302020204" pitchFamily="66" charset="0"/>
                        </a:rPr>
                        <a:t>50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10533 Med sjukgymnastik</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9C6500"/>
                          </a:solidFill>
                          <a:effectLst/>
                          <a:latin typeface="Comic Sans MS" panose="030F0702030302020204" pitchFamily="66" charset="0"/>
                        </a:rPr>
                        <a:t>60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10534 Neuro rehab arbetsterapin</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a:noFill/>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10537 Neuro rehab Kuratorsavdel</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9C6500"/>
                          </a:solidFill>
                          <a:effectLst/>
                          <a:latin typeface="Comic Sans MS" panose="030F0702030302020204" pitchFamily="66" charset="0"/>
                        </a:rPr>
                        <a:t>50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r>
              <a:tr h="89291">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a:noFill/>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Neuro rehab/Kliniknivå</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F2F1F1"/>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a:solidFill>
                            <a:srgbClr val="9C0006"/>
                          </a:solidFill>
                          <a:effectLst/>
                          <a:latin typeface="Comic Sans MS" panose="030F0702030302020204" pitchFamily="66"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r>
              <a:tr h="89291">
                <a:tc>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w="12700" cap="flat" cmpd="sng" algn="ctr">
                      <a:solidFill>
                        <a:srgbClr val="93B1CD"/>
                      </a:solidFill>
                      <a:prstDash val="solid"/>
                      <a:round/>
                      <a:headEnd type="none" w="med" len="med"/>
                      <a:tailEnd type="none" w="med" len="med"/>
                    </a:lnL>
                    <a:lnR>
                      <a:noFill/>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000000"/>
                    </a:solidFill>
                  </a:tcPr>
                </a:tc>
                <a:tc>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12700" cap="flat" cmpd="sng" algn="ctr">
                      <a:solidFill>
                        <a:srgbClr val="93B1CD"/>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89291">
                <a:tc rowSpan="15">
                  <a:txBody>
                    <a:bodyPr/>
                    <a:lstStyle/>
                    <a:p>
                      <a:pPr algn="l" fontAlgn="t"/>
                      <a:r>
                        <a:rPr lang="sv-SE" sz="600" b="1" i="0" u="none" strike="noStrike">
                          <a:solidFill>
                            <a:srgbClr val="000000"/>
                          </a:solidFill>
                          <a:effectLst/>
                          <a:latin typeface="Comic Sans MS" panose="030F0702030302020204" pitchFamily="66" charset="0"/>
                        </a:rPr>
                        <a:t>Specialistmedicin</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11110 Med mottagning, Näl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8DB4E2"/>
                    </a:solidFill>
                  </a:tcPr>
                </a:tc>
                <a:tc rowSpan="6">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6EFCE"/>
                    </a:solidFill>
                  </a:tcPr>
                </a:tc>
                <a:tc rowSpan="6">
                  <a:txBody>
                    <a:bodyPr/>
                    <a:lstStyle/>
                    <a:p>
                      <a:pPr algn="l"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6EFCE"/>
                    </a:solidFill>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11111 Med lungmottagning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8DB4E2"/>
                    </a:solidFill>
                  </a:tcPr>
                </a:tc>
                <a:tc vMerge="1">
                  <a:txBody>
                    <a:bodyPr/>
                    <a:lstStyle/>
                    <a:p>
                      <a:endParaRPr lang="sv-SE"/>
                    </a:p>
                  </a:txBody>
                  <a:tcPr/>
                </a:tc>
                <a:tc vMerge="1">
                  <a:txBody>
                    <a:bodyPr/>
                    <a:lstStyle/>
                    <a:p>
                      <a:endParaRPr lang="sv-SE"/>
                    </a:p>
                  </a:txBody>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11112 Med diabetesmottagning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8DB4E2"/>
                    </a:solidFill>
                  </a:tcPr>
                </a:tc>
                <a:tc vMerge="1">
                  <a:txBody>
                    <a:bodyPr/>
                    <a:lstStyle/>
                    <a:p>
                      <a:endParaRPr lang="sv-SE"/>
                    </a:p>
                  </a:txBody>
                  <a:tcPr/>
                </a:tc>
                <a:tc vMerge="1">
                  <a:txBody>
                    <a:bodyPr/>
                    <a:lstStyle/>
                    <a:p>
                      <a:endParaRPr lang="sv-SE"/>
                    </a:p>
                  </a:txBody>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11113 Med allergimottagning</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8DB4E2"/>
                    </a:solidFill>
                  </a:tcPr>
                </a:tc>
                <a:tc vMerge="1">
                  <a:txBody>
                    <a:bodyPr/>
                    <a:lstStyle/>
                    <a:p>
                      <a:endParaRPr lang="sv-SE"/>
                    </a:p>
                  </a:txBody>
                  <a:tcPr/>
                </a:tc>
                <a:tc vMerge="1">
                  <a:txBody>
                    <a:bodyPr/>
                    <a:lstStyle/>
                    <a:p>
                      <a:endParaRPr lang="sv-SE"/>
                    </a:p>
                  </a:txBody>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11120 Med mottagning, US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8DB4E2"/>
                    </a:solidFill>
                  </a:tcPr>
                </a:tc>
                <a:tc vMerge="1">
                  <a:txBody>
                    <a:bodyPr/>
                    <a:lstStyle/>
                    <a:p>
                      <a:endParaRPr lang="sv-SE"/>
                    </a:p>
                  </a:txBody>
                  <a:tcPr/>
                </a:tc>
                <a:tc vMerge="1">
                  <a:txBody>
                    <a:bodyPr/>
                    <a:lstStyle/>
                    <a:p>
                      <a:endParaRPr lang="sv-SE"/>
                    </a:p>
                  </a:txBody>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11536 Med dietister</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c vMerge="1">
                  <a:txBody>
                    <a:bodyPr/>
                    <a:lstStyle/>
                    <a:p>
                      <a:endParaRPr lang="sv-SE"/>
                    </a:p>
                  </a:txBody>
                  <a:tcPr/>
                </a:tc>
                <a:tc vMerge="1">
                  <a:txBody>
                    <a:bodyPr/>
                    <a:lstStyle/>
                    <a:p>
                      <a:endParaRPr lang="sv-SE"/>
                    </a:p>
                  </a:txBody>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11114 Med dialysmottagning</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EFCE"/>
                    </a:solidFill>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11122 Spec med hudmottagning</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FCE"/>
                    </a:solidFill>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11123 Spec med hematologi mott/dagv</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8DB4E2"/>
                    </a:solidFill>
                  </a:tcPr>
                </a:tc>
                <a:tc rowSpan="2">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6EFCE"/>
                    </a:solidFill>
                  </a:tcPr>
                </a:tc>
                <a:tc rowSpan="2">
                  <a:txBody>
                    <a:bodyPr/>
                    <a:lstStyle/>
                    <a:p>
                      <a:pPr algn="l"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6EFCE"/>
                    </a:solidFill>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11216 Spec med avd 16 hematologi</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c vMerge="1">
                  <a:txBody>
                    <a:bodyPr/>
                    <a:lstStyle/>
                    <a:p>
                      <a:endParaRPr lang="sv-SE"/>
                    </a:p>
                  </a:txBody>
                  <a:tcPr/>
                </a:tc>
                <a:tc vMerge="1">
                  <a:txBody>
                    <a:bodyPr/>
                    <a:lstStyle/>
                    <a:p>
                      <a:endParaRPr lang="sv-SE"/>
                    </a:p>
                  </a:txBody>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11242 Med avd 42 njur/gastro</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80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FCE"/>
                    </a:solidFill>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11251 Med avd 51 lunga</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80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11511 Med läkare</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11512 Spec med läkare hud</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100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Specialistmedicin/Kliniknivå</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F2F1F1"/>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89291">
                <a:tc>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w="12700" cap="flat" cmpd="sng" algn="ctr">
                      <a:solidFill>
                        <a:srgbClr val="93B1CD"/>
                      </a:solidFill>
                      <a:prstDash val="solid"/>
                      <a:round/>
                      <a:headEnd type="none" w="med" len="med"/>
                      <a:tailEnd type="none" w="med" len="med"/>
                    </a:lnL>
                    <a:lnR>
                      <a:noFill/>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000000"/>
                    </a:solidFill>
                  </a:tcPr>
                </a:tc>
                <a:tc>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000000"/>
                    </a:solidFill>
                  </a:tcPr>
                </a:tc>
                <a:tc>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89291">
                <a:tc rowSpan="2">
                  <a:txBody>
                    <a:bodyPr/>
                    <a:lstStyle/>
                    <a:p>
                      <a:pPr algn="l" fontAlgn="t"/>
                      <a:r>
                        <a:rPr lang="sv-SE" sz="600" b="1" i="0" u="none" strike="noStrike">
                          <a:solidFill>
                            <a:srgbClr val="000000"/>
                          </a:solidFill>
                          <a:effectLst/>
                          <a:latin typeface="Comic Sans MS" panose="030F0702030302020204" pitchFamily="66" charset="0"/>
                        </a:rPr>
                        <a:t>Vårdhygien</a:t>
                      </a:r>
                    </a:p>
                  </a:txBody>
                  <a:tcPr marL="0" marR="0" marT="0" marB="0">
                    <a:lnL w="12700" cap="flat" cmpd="sng" algn="ctr">
                      <a:solidFill>
                        <a:srgbClr val="93B1CD"/>
                      </a:solidFill>
                      <a:prstDash val="solid"/>
                      <a:round/>
                      <a:headEnd type="none" w="med" len="med"/>
                      <a:tailEnd type="none" w="med" len="med"/>
                    </a:lnL>
                    <a:lnR w="12700" cap="flat" cmpd="sng" algn="ctr">
                      <a:solidFill>
                        <a:srgbClr val="93B1CD"/>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t"/>
                      <a:r>
                        <a:rPr lang="sv-SE" sz="600" b="1" i="0" u="none" strike="noStrike">
                          <a:solidFill>
                            <a:srgbClr val="000000"/>
                          </a:solidFill>
                          <a:effectLst/>
                          <a:latin typeface="Comic Sans MS" panose="030F0702030302020204" pitchFamily="66" charset="0"/>
                        </a:rPr>
                        <a:t>22990 Vårdhygien</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BFD2E2"/>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89291">
                <a:tc vMerge="1">
                  <a:txBody>
                    <a:bodyPr/>
                    <a:lstStyle/>
                    <a:p>
                      <a:endParaRPr lang="sv-SE"/>
                    </a:p>
                  </a:txBody>
                  <a:tcPr/>
                </a:tc>
                <a:tc>
                  <a:txBody>
                    <a:bodyPr/>
                    <a:lstStyle/>
                    <a:p>
                      <a:pPr algn="l" fontAlgn="t"/>
                      <a:r>
                        <a:rPr lang="sv-SE" sz="600" b="1" i="0" u="none" strike="noStrike">
                          <a:solidFill>
                            <a:srgbClr val="000000"/>
                          </a:solidFill>
                          <a:effectLst/>
                          <a:latin typeface="Comic Sans MS" panose="030F0702030302020204" pitchFamily="66" charset="0"/>
                        </a:rPr>
                        <a:t>Vårdhygien</a:t>
                      </a:r>
                    </a:p>
                  </a:txBody>
                  <a:tcPr marL="0" marR="0" marT="0" marB="0">
                    <a:lnL w="12700" cap="flat" cmpd="sng" algn="ctr">
                      <a:solidFill>
                        <a:srgbClr val="93B1CD"/>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3B1CD"/>
                      </a:solidFill>
                      <a:prstDash val="solid"/>
                      <a:round/>
                      <a:headEnd type="none" w="med" len="med"/>
                      <a:tailEnd type="none" w="med" len="med"/>
                    </a:lnT>
                    <a:lnB w="12700" cap="flat" cmpd="sng" algn="ctr">
                      <a:solidFill>
                        <a:srgbClr val="93B1CD"/>
                      </a:solidFill>
                      <a:prstDash val="solid"/>
                      <a:round/>
                      <a:headEnd type="none" w="med" len="med"/>
                      <a:tailEnd type="none" w="med" len="med"/>
                    </a:lnB>
                    <a:solidFill>
                      <a:srgbClr val="F2F1F1"/>
                    </a:solidFill>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b"/>
                      <a:r>
                        <a:rPr lang="sv-SE" sz="600" b="1" i="0" u="none" strike="noStrike">
                          <a:solidFill>
                            <a:srgbClr val="006100"/>
                          </a:solidFill>
                          <a:effectLst/>
                          <a:latin typeface="Comic Sans MS" panose="030F0702030302020204" pitchFamily="66" charset="0"/>
                        </a:rPr>
                        <a:t>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89291">
                <a:tc>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w="12700" cap="flat" cmpd="sng" algn="ctr">
                      <a:solidFill>
                        <a:srgbClr val="93B1CD"/>
                      </a:solidFill>
                      <a:prstDash val="solid"/>
                      <a:round/>
                      <a:headEnd type="none" w="med" len="med"/>
                      <a:tailEnd type="none" w="med" len="med"/>
                    </a:lnL>
                    <a:lnR>
                      <a:noFill/>
                    </a:lnR>
                    <a:lnT w="12700" cap="flat" cmpd="sng" algn="ctr">
                      <a:solidFill>
                        <a:srgbClr val="93B1CD"/>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12700" cap="flat" cmpd="sng" algn="ctr">
                      <a:solidFill>
                        <a:srgbClr val="93B1CD"/>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t"/>
                      <a:r>
                        <a:rPr lang="sv-SE" sz="600" b="1" i="0" u="none" strike="noStrike">
                          <a:solidFill>
                            <a:srgbClr val="000000"/>
                          </a:solidFill>
                          <a:effectLst/>
                          <a:latin typeface="Comic Sans MS" panose="030F0702030302020204" pitchFamily="66" charset="0"/>
                        </a:rPr>
                        <a:t> </a:t>
                      </a:r>
                    </a:p>
                  </a:txBody>
                  <a:tcPr marL="0" marR="0" marT="0"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b"/>
                      <a:r>
                        <a:rPr lang="sv-SE" sz="600" b="1" i="0" u="none" strike="noStrike">
                          <a:solidFill>
                            <a:srgbClr val="000000"/>
                          </a:solidFill>
                          <a:effectLst/>
                          <a:latin typeface="Comic Sans MS" panose="030F0702030302020204" pitchFamily="66"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89291">
                <a:tc gridSpan="2">
                  <a:txBody>
                    <a:bodyPr/>
                    <a:lstStyle/>
                    <a:p>
                      <a:pPr algn="l" fontAlgn="b"/>
                      <a:r>
                        <a:rPr lang="sv-SE" sz="600" b="1" i="0" u="none" strike="noStrike" dirty="0">
                          <a:solidFill>
                            <a:srgbClr val="000000"/>
                          </a:solidFill>
                          <a:effectLst/>
                          <a:latin typeface="Comic Sans MS" panose="030F0702030302020204" pitchFamily="66" charset="0"/>
                        </a:rPr>
                        <a:t>OMRÅDE MEDICIN OCH AKUT/Områdesnivå</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FDFDF"/>
                    </a:solidFill>
                  </a:tcPr>
                </a:tc>
                <a:tc hMerge="1">
                  <a:txBody>
                    <a:bodyPr/>
                    <a:lstStyle/>
                    <a:p>
                      <a:endParaRPr lang="sv-SE"/>
                    </a:p>
                  </a:txBody>
                  <a:tcPr/>
                </a:tc>
                <a:tc>
                  <a:txBody>
                    <a:bodyPr/>
                    <a:lstStyle/>
                    <a:p>
                      <a:pPr algn="l" fontAlgn="b"/>
                      <a:r>
                        <a:rPr lang="sv-SE" sz="600" b="1" i="0" u="none" strike="noStrike">
                          <a:solidFill>
                            <a:srgbClr val="006100"/>
                          </a:solidFill>
                          <a:effectLst/>
                          <a:latin typeface="Comic Sans MS" panose="030F0702030302020204" pitchFamily="66" charset="0"/>
                        </a:rPr>
                        <a:t>Ja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c>
                  <a:txBody>
                    <a:bodyPr/>
                    <a:lstStyle/>
                    <a:p>
                      <a:pPr algn="l" fontAlgn="b"/>
                      <a:r>
                        <a:rPr lang="sv-SE" sz="600" b="1" i="0" u="none" strike="noStrike" dirty="0">
                          <a:solidFill>
                            <a:srgbClr val="9C0006"/>
                          </a:solidFill>
                          <a:effectLst/>
                          <a:latin typeface="Comic Sans MS" panose="030F0702030302020204" pitchFamily="66"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r>
            </a:tbl>
          </a:graphicData>
        </a:graphic>
      </p:graphicFrame>
    </p:spTree>
    <p:extLst>
      <p:ext uri="{BB962C8B-B14F-4D97-AF65-F5344CB8AC3E}">
        <p14:creationId xmlns:p14="http://schemas.microsoft.com/office/powerpoint/2010/main" val="2202283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smtClean="0">
                <a:solidFill>
                  <a:schemeClr val="bg1"/>
                </a:solidFill>
              </a:rPr>
              <a:t>Kostnad bemanningsläkare</a:t>
            </a:r>
            <a:endParaRPr lang="sv-SE" b="1" dirty="0">
              <a:solidFill>
                <a:schemeClr val="bg1"/>
              </a:solidFill>
            </a:endParaRPr>
          </a:p>
        </p:txBody>
      </p:sp>
      <p:sp>
        <p:nvSpPr>
          <p:cNvPr id="4" name="Vänster 3"/>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5" name="5-udd 4"/>
          <p:cNvSpPr/>
          <p:nvPr/>
        </p:nvSpPr>
        <p:spPr bwMode="auto">
          <a:xfrm>
            <a:off x="8328492" y="142875"/>
            <a:ext cx="419972" cy="361473"/>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sp>
        <p:nvSpPr>
          <p:cNvPr id="7" name="textruta 2"/>
          <p:cNvSpPr txBox="1">
            <a:spLocks noChangeArrowheads="1"/>
          </p:cNvSpPr>
          <p:nvPr/>
        </p:nvSpPr>
        <p:spPr bwMode="auto">
          <a:xfrm>
            <a:off x="551330" y="1513285"/>
            <a:ext cx="7777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a:cs typeface="ヒラギノ角ゴ Pro W3"/>
              </a:defRPr>
            </a:lvl1pPr>
            <a:lvl2pPr marL="742950" indent="-285750">
              <a:defRPr sz="2400">
                <a:solidFill>
                  <a:schemeClr val="tx1"/>
                </a:solidFill>
                <a:latin typeface="Arial" panose="020B0604020202020204" pitchFamily="34" charset="0"/>
                <a:ea typeface="ヒラギノ角ゴ Pro W3"/>
                <a:cs typeface="ヒラギノ角ゴ Pro W3"/>
              </a:defRPr>
            </a:lvl2pPr>
            <a:lvl3pPr marL="1143000" indent="-228600">
              <a:defRPr sz="2400">
                <a:solidFill>
                  <a:schemeClr val="tx1"/>
                </a:solidFill>
                <a:latin typeface="Arial" panose="020B0604020202020204" pitchFamily="34" charset="0"/>
                <a:ea typeface="ヒラギノ角ゴ Pro W3"/>
                <a:cs typeface="ヒラギノ角ゴ Pro W3"/>
              </a:defRPr>
            </a:lvl3pPr>
            <a:lvl4pPr marL="1600200" indent="-228600">
              <a:defRPr sz="2400">
                <a:solidFill>
                  <a:schemeClr val="tx1"/>
                </a:solidFill>
                <a:latin typeface="Arial" panose="020B0604020202020204" pitchFamily="34" charset="0"/>
                <a:ea typeface="ヒラギノ角ゴ Pro W3"/>
                <a:cs typeface="ヒラギノ角ゴ Pro W3"/>
              </a:defRPr>
            </a:lvl4pPr>
            <a:lvl5pPr marL="2057400" indent="-228600">
              <a:defRPr sz="2400">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r>
              <a:rPr lang="sv-SE" sz="2000" dirty="0"/>
              <a:t>Utfall </a:t>
            </a:r>
            <a:r>
              <a:rPr lang="sv-SE" sz="2000"/>
              <a:t>kostnader </a:t>
            </a:r>
            <a:r>
              <a:rPr lang="sv-SE" sz="2000" smtClean="0"/>
              <a:t>Bemanningsläkare </a:t>
            </a:r>
            <a:r>
              <a:rPr lang="sv-SE" sz="2000" dirty="0"/>
              <a:t>2010-2014 </a:t>
            </a:r>
            <a:r>
              <a:rPr lang="sv-SE" sz="1600" dirty="0"/>
              <a:t>inkl. prognos 2014</a:t>
            </a:r>
          </a:p>
        </p:txBody>
      </p:sp>
      <p:graphicFrame>
        <p:nvGraphicFramePr>
          <p:cNvPr id="3" name="Objekt 2"/>
          <p:cNvGraphicFramePr>
            <a:graphicFrameLocks noChangeAspect="1"/>
          </p:cNvGraphicFramePr>
          <p:nvPr>
            <p:extLst>
              <p:ext uri="{D42A27DB-BD31-4B8C-83A1-F6EECF244321}">
                <p14:modId xmlns:p14="http://schemas.microsoft.com/office/powerpoint/2010/main" val="1263229792"/>
              </p:ext>
            </p:extLst>
          </p:nvPr>
        </p:nvGraphicFramePr>
        <p:xfrm>
          <a:off x="919163" y="2139950"/>
          <a:ext cx="7273925" cy="3471863"/>
        </p:xfrm>
        <a:graphic>
          <a:graphicData uri="http://schemas.openxmlformats.org/presentationml/2006/ole">
            <mc:AlternateContent xmlns:mc="http://schemas.openxmlformats.org/markup-compatibility/2006">
              <mc:Choice xmlns:v="urn:schemas-microsoft-com:vml" Requires="v">
                <p:oleObj spid="_x0000_s16676" name="Kalkylblad" r:id="rId3" imgW="9991677" imgH="4771980" progId="Excel.Sheet.12">
                  <p:link updateAutomatic="1"/>
                </p:oleObj>
              </mc:Choice>
              <mc:Fallback>
                <p:oleObj name="Kalkylblad" r:id="rId3" imgW="9991677" imgH="4771980" progId="Excel.Sheet.12">
                  <p:link updateAutomatic="1"/>
                  <p:pic>
                    <p:nvPicPr>
                      <p:cNvPr id="0" name=""/>
                      <p:cNvPicPr/>
                      <p:nvPr/>
                    </p:nvPicPr>
                    <p:blipFill>
                      <a:blip r:embed="rId4"/>
                      <a:stretch>
                        <a:fillRect/>
                      </a:stretch>
                    </p:blipFill>
                    <p:spPr>
                      <a:xfrm>
                        <a:off x="919163" y="2139950"/>
                        <a:ext cx="7273925" cy="3471863"/>
                      </a:xfrm>
                      <a:prstGeom prst="rect">
                        <a:avLst/>
                      </a:prstGeom>
                    </p:spPr>
                  </p:pic>
                </p:oleObj>
              </mc:Fallback>
            </mc:AlternateContent>
          </a:graphicData>
        </a:graphic>
      </p:graphicFrame>
    </p:spTree>
    <p:extLst>
      <p:ext uri="{BB962C8B-B14F-4D97-AF65-F5344CB8AC3E}">
        <p14:creationId xmlns:p14="http://schemas.microsoft.com/office/powerpoint/2010/main" val="4558608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ea typeface="ヒラギノ角ゴ Pro W3" pitchFamily="28" charset="-128"/>
              </a:defRPr>
            </a:lvl2pPr>
            <a:lvl3pPr algn="l" rtl="0" eaLnBrk="0" fontAlgn="base" hangingPunct="0">
              <a:spcBef>
                <a:spcPct val="0"/>
              </a:spcBef>
              <a:spcAft>
                <a:spcPct val="0"/>
              </a:spcAft>
              <a:defRPr sz="4400">
                <a:solidFill>
                  <a:schemeClr val="tx2"/>
                </a:solidFill>
                <a:latin typeface="Arial" charset="0"/>
                <a:ea typeface="ヒラギノ角ゴ Pro W3" pitchFamily="28" charset="-128"/>
              </a:defRPr>
            </a:lvl3pPr>
            <a:lvl4pPr algn="l" rtl="0" eaLnBrk="0" fontAlgn="base" hangingPunct="0">
              <a:spcBef>
                <a:spcPct val="0"/>
              </a:spcBef>
              <a:spcAft>
                <a:spcPct val="0"/>
              </a:spcAft>
              <a:defRPr sz="4400">
                <a:solidFill>
                  <a:schemeClr val="tx2"/>
                </a:solidFill>
                <a:latin typeface="Arial" charset="0"/>
                <a:ea typeface="ヒラギノ角ゴ Pro W3" pitchFamily="28" charset="-128"/>
              </a:defRPr>
            </a:lvl4pPr>
            <a:lvl5pPr algn="l" rtl="0" eaLnBrk="0" fontAlgn="base" hangingPunct="0">
              <a:spcBef>
                <a:spcPct val="0"/>
              </a:spcBef>
              <a:spcAft>
                <a:spcPct val="0"/>
              </a:spcAft>
              <a:defRPr sz="4400">
                <a:solidFill>
                  <a:schemeClr val="tx2"/>
                </a:solidFill>
                <a:latin typeface="Arial" charset="0"/>
                <a:ea typeface="ヒラギノ角ゴ Pro W3" pitchFamily="28" charset="-128"/>
              </a:defRPr>
            </a:lvl5pPr>
            <a:lvl6pPr marL="457200" algn="l" rtl="0" fontAlgn="base">
              <a:spcBef>
                <a:spcPct val="0"/>
              </a:spcBef>
              <a:spcAft>
                <a:spcPct val="0"/>
              </a:spcAft>
              <a:defRPr sz="4400">
                <a:solidFill>
                  <a:schemeClr val="tx2"/>
                </a:solidFill>
                <a:latin typeface="Arial" charset="0"/>
                <a:ea typeface="ヒラギノ角ゴ Pro W3" pitchFamily="28" charset="-128"/>
              </a:defRPr>
            </a:lvl6pPr>
            <a:lvl7pPr marL="914400" algn="l" rtl="0" fontAlgn="base">
              <a:spcBef>
                <a:spcPct val="0"/>
              </a:spcBef>
              <a:spcAft>
                <a:spcPct val="0"/>
              </a:spcAft>
              <a:defRPr sz="4400">
                <a:solidFill>
                  <a:schemeClr val="tx2"/>
                </a:solidFill>
                <a:latin typeface="Arial" charset="0"/>
                <a:ea typeface="ヒラギノ角ゴ Pro W3" pitchFamily="28" charset="-128"/>
              </a:defRPr>
            </a:lvl7pPr>
            <a:lvl8pPr marL="1371600" algn="l" rtl="0" fontAlgn="base">
              <a:spcBef>
                <a:spcPct val="0"/>
              </a:spcBef>
              <a:spcAft>
                <a:spcPct val="0"/>
              </a:spcAft>
              <a:defRPr sz="4400">
                <a:solidFill>
                  <a:schemeClr val="tx2"/>
                </a:solidFill>
                <a:latin typeface="Arial" charset="0"/>
                <a:ea typeface="ヒラギノ角ゴ Pro W3" pitchFamily="28" charset="-128"/>
              </a:defRPr>
            </a:lvl8pPr>
            <a:lvl9pPr marL="1828800" algn="l" rtl="0" fontAlgn="base">
              <a:spcBef>
                <a:spcPct val="0"/>
              </a:spcBef>
              <a:spcAft>
                <a:spcPct val="0"/>
              </a:spcAft>
              <a:defRPr sz="4400">
                <a:solidFill>
                  <a:schemeClr val="tx2"/>
                </a:solidFill>
                <a:latin typeface="Arial" charset="0"/>
                <a:ea typeface="ヒラギノ角ゴ Pro W3" pitchFamily="28" charset="-128"/>
              </a:defRPr>
            </a:lvl9pPr>
          </a:lstStyle>
          <a:p>
            <a:r>
              <a:rPr lang="sv-SE" sz="2400" b="1" kern="0" dirty="0" smtClean="0">
                <a:solidFill>
                  <a:schemeClr val="bg1"/>
                </a:solidFill>
              </a:rPr>
              <a:t>DDD</a:t>
            </a:r>
          </a:p>
        </p:txBody>
      </p:sp>
      <p:sp>
        <p:nvSpPr>
          <p:cNvPr id="5" name="Vänster 4"/>
          <p:cNvSpPr/>
          <p:nvPr/>
        </p:nvSpPr>
        <p:spPr bwMode="auto">
          <a:xfrm>
            <a:off x="8147620"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7" name="Diagram 6"/>
          <p:cNvGraphicFramePr>
            <a:graphicFrameLocks/>
          </p:cNvGraphicFramePr>
          <p:nvPr>
            <p:extLst>
              <p:ext uri="{D42A27DB-BD31-4B8C-83A1-F6EECF244321}">
                <p14:modId xmlns:p14="http://schemas.microsoft.com/office/powerpoint/2010/main" val="35016486"/>
              </p:ext>
            </p:extLst>
          </p:nvPr>
        </p:nvGraphicFramePr>
        <p:xfrm>
          <a:off x="1943100" y="1652587"/>
          <a:ext cx="5257800" cy="3552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28982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ea typeface="ヒラギノ角ゴ Pro W3" pitchFamily="28" charset="-128"/>
              </a:defRPr>
            </a:lvl2pPr>
            <a:lvl3pPr algn="l" rtl="0" eaLnBrk="0" fontAlgn="base" hangingPunct="0">
              <a:spcBef>
                <a:spcPct val="0"/>
              </a:spcBef>
              <a:spcAft>
                <a:spcPct val="0"/>
              </a:spcAft>
              <a:defRPr sz="4400">
                <a:solidFill>
                  <a:schemeClr val="tx2"/>
                </a:solidFill>
                <a:latin typeface="Arial" charset="0"/>
                <a:ea typeface="ヒラギノ角ゴ Pro W3" pitchFamily="28" charset="-128"/>
              </a:defRPr>
            </a:lvl3pPr>
            <a:lvl4pPr algn="l" rtl="0" eaLnBrk="0" fontAlgn="base" hangingPunct="0">
              <a:spcBef>
                <a:spcPct val="0"/>
              </a:spcBef>
              <a:spcAft>
                <a:spcPct val="0"/>
              </a:spcAft>
              <a:defRPr sz="4400">
                <a:solidFill>
                  <a:schemeClr val="tx2"/>
                </a:solidFill>
                <a:latin typeface="Arial" charset="0"/>
                <a:ea typeface="ヒラギノ角ゴ Pro W3" pitchFamily="28" charset="-128"/>
              </a:defRPr>
            </a:lvl4pPr>
            <a:lvl5pPr algn="l" rtl="0" eaLnBrk="0" fontAlgn="base" hangingPunct="0">
              <a:spcBef>
                <a:spcPct val="0"/>
              </a:spcBef>
              <a:spcAft>
                <a:spcPct val="0"/>
              </a:spcAft>
              <a:defRPr sz="4400">
                <a:solidFill>
                  <a:schemeClr val="tx2"/>
                </a:solidFill>
                <a:latin typeface="Arial" charset="0"/>
                <a:ea typeface="ヒラギノ角ゴ Pro W3" pitchFamily="28" charset="-128"/>
              </a:defRPr>
            </a:lvl5pPr>
            <a:lvl6pPr marL="457200" algn="l" rtl="0" fontAlgn="base">
              <a:spcBef>
                <a:spcPct val="0"/>
              </a:spcBef>
              <a:spcAft>
                <a:spcPct val="0"/>
              </a:spcAft>
              <a:defRPr sz="4400">
                <a:solidFill>
                  <a:schemeClr val="tx2"/>
                </a:solidFill>
                <a:latin typeface="Arial" charset="0"/>
                <a:ea typeface="ヒラギノ角ゴ Pro W3" pitchFamily="28" charset="-128"/>
              </a:defRPr>
            </a:lvl6pPr>
            <a:lvl7pPr marL="914400" algn="l" rtl="0" fontAlgn="base">
              <a:spcBef>
                <a:spcPct val="0"/>
              </a:spcBef>
              <a:spcAft>
                <a:spcPct val="0"/>
              </a:spcAft>
              <a:defRPr sz="4400">
                <a:solidFill>
                  <a:schemeClr val="tx2"/>
                </a:solidFill>
                <a:latin typeface="Arial" charset="0"/>
                <a:ea typeface="ヒラギノ角ゴ Pro W3" pitchFamily="28" charset="-128"/>
              </a:defRPr>
            </a:lvl7pPr>
            <a:lvl8pPr marL="1371600" algn="l" rtl="0" fontAlgn="base">
              <a:spcBef>
                <a:spcPct val="0"/>
              </a:spcBef>
              <a:spcAft>
                <a:spcPct val="0"/>
              </a:spcAft>
              <a:defRPr sz="4400">
                <a:solidFill>
                  <a:schemeClr val="tx2"/>
                </a:solidFill>
                <a:latin typeface="Arial" charset="0"/>
                <a:ea typeface="ヒラギノ角ゴ Pro W3" pitchFamily="28" charset="-128"/>
              </a:defRPr>
            </a:lvl8pPr>
            <a:lvl9pPr marL="1828800" algn="l" rtl="0" fontAlgn="base">
              <a:spcBef>
                <a:spcPct val="0"/>
              </a:spcBef>
              <a:spcAft>
                <a:spcPct val="0"/>
              </a:spcAft>
              <a:defRPr sz="4400">
                <a:solidFill>
                  <a:schemeClr val="tx2"/>
                </a:solidFill>
                <a:latin typeface="Arial" charset="0"/>
                <a:ea typeface="ヒラギノ角ゴ Pro W3" pitchFamily="28" charset="-128"/>
              </a:defRPr>
            </a:lvl9pPr>
          </a:lstStyle>
          <a:p>
            <a:r>
              <a:rPr lang="sv-SE" sz="2400" b="1" kern="0" dirty="0" smtClean="0">
                <a:solidFill>
                  <a:schemeClr val="bg1"/>
                </a:solidFill>
              </a:rPr>
              <a:t>Läkemedel</a:t>
            </a:r>
          </a:p>
        </p:txBody>
      </p:sp>
      <p:sp>
        <p:nvSpPr>
          <p:cNvPr id="7" name="Vänster 6"/>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5" name="Objekt 4"/>
          <p:cNvGraphicFramePr>
            <a:graphicFrameLocks noChangeAspect="1"/>
          </p:cNvGraphicFramePr>
          <p:nvPr>
            <p:extLst>
              <p:ext uri="{D42A27DB-BD31-4B8C-83A1-F6EECF244321}">
                <p14:modId xmlns:p14="http://schemas.microsoft.com/office/powerpoint/2010/main" val="2927893195"/>
              </p:ext>
            </p:extLst>
          </p:nvPr>
        </p:nvGraphicFramePr>
        <p:xfrm>
          <a:off x="331788" y="1133475"/>
          <a:ext cx="8496300" cy="3781425"/>
        </p:xfrm>
        <a:graphic>
          <a:graphicData uri="http://schemas.openxmlformats.org/presentationml/2006/ole">
            <mc:AlternateContent xmlns:mc="http://schemas.openxmlformats.org/markup-compatibility/2006">
              <mc:Choice xmlns:v="urn:schemas-microsoft-com:vml" Requires="v">
                <p:oleObj spid="_x0000_s14869" name="Kalkylblad" r:id="rId3" imgW="8496221" imgH="3781350" progId="Excel.Sheet.12">
                  <p:link updateAutomatic="1"/>
                </p:oleObj>
              </mc:Choice>
              <mc:Fallback>
                <p:oleObj name="Kalkylblad" r:id="rId3" imgW="8496221" imgH="3781350" progId="Excel.Sheet.12">
                  <p:link updateAutomatic="1"/>
                  <p:pic>
                    <p:nvPicPr>
                      <p:cNvPr id="0" name=""/>
                      <p:cNvPicPr/>
                      <p:nvPr/>
                    </p:nvPicPr>
                    <p:blipFill>
                      <a:blip r:embed="rId4"/>
                      <a:stretch>
                        <a:fillRect/>
                      </a:stretch>
                    </p:blipFill>
                    <p:spPr>
                      <a:xfrm>
                        <a:off x="331788" y="1133475"/>
                        <a:ext cx="8496300" cy="3781425"/>
                      </a:xfrm>
                      <a:prstGeom prst="rect">
                        <a:avLst/>
                      </a:prstGeom>
                    </p:spPr>
                  </p:pic>
                </p:oleObj>
              </mc:Fallback>
            </mc:AlternateContent>
          </a:graphicData>
        </a:graphic>
      </p:graphicFrame>
      <p:graphicFrame>
        <p:nvGraphicFramePr>
          <p:cNvPr id="6" name="Objekt 5"/>
          <p:cNvGraphicFramePr>
            <a:graphicFrameLocks noChangeAspect="1"/>
          </p:cNvGraphicFramePr>
          <p:nvPr>
            <p:extLst>
              <p:ext uri="{D42A27DB-BD31-4B8C-83A1-F6EECF244321}">
                <p14:modId xmlns:p14="http://schemas.microsoft.com/office/powerpoint/2010/main" val="1390756588"/>
              </p:ext>
            </p:extLst>
          </p:nvPr>
        </p:nvGraphicFramePr>
        <p:xfrm>
          <a:off x="214313" y="5241982"/>
          <a:ext cx="8622977" cy="689390"/>
        </p:xfrm>
        <a:graphic>
          <a:graphicData uri="http://schemas.openxmlformats.org/presentationml/2006/ole">
            <mc:AlternateContent xmlns:mc="http://schemas.openxmlformats.org/markup-compatibility/2006">
              <mc:Choice xmlns:v="urn:schemas-microsoft-com:vml" Requires="v">
                <p:oleObj spid="_x0000_s14870" name="Kalkylblad" r:id="rId5" imgW="10258298" imgH="819180" progId="Excel.Sheet.12">
                  <p:link updateAutomatic="1"/>
                </p:oleObj>
              </mc:Choice>
              <mc:Fallback>
                <p:oleObj name="Kalkylblad" r:id="rId5" imgW="10258298" imgH="819180" progId="Excel.Sheet.12">
                  <p:link updateAutomatic="1"/>
                  <p:pic>
                    <p:nvPicPr>
                      <p:cNvPr id="0" name=""/>
                      <p:cNvPicPr/>
                      <p:nvPr/>
                    </p:nvPicPr>
                    <p:blipFill>
                      <a:blip r:embed="rId6"/>
                      <a:stretch>
                        <a:fillRect/>
                      </a:stretch>
                    </p:blipFill>
                    <p:spPr>
                      <a:xfrm>
                        <a:off x="214313" y="5241982"/>
                        <a:ext cx="8622977" cy="689390"/>
                      </a:xfrm>
                      <a:prstGeom prst="rect">
                        <a:avLst/>
                      </a:prstGeom>
                    </p:spPr>
                  </p:pic>
                </p:oleObj>
              </mc:Fallback>
            </mc:AlternateContent>
          </a:graphicData>
        </a:graphic>
      </p:graphicFrame>
    </p:spTree>
    <p:extLst>
      <p:ext uri="{BB962C8B-B14F-4D97-AF65-F5344CB8AC3E}">
        <p14:creationId xmlns:p14="http://schemas.microsoft.com/office/powerpoint/2010/main" val="3823698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änster 4"/>
          <p:cNvSpPr/>
          <p:nvPr/>
        </p:nvSpPr>
        <p:spPr bwMode="auto">
          <a:xfrm>
            <a:off x="8155858"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8" name="Rubrik 1"/>
          <p:cNvSpPr txBox="1">
            <a:spLocks/>
          </p:cNvSpPr>
          <p:nvPr/>
        </p:nvSpPr>
        <p:spPr bwMode="auto">
          <a:xfrm>
            <a:off x="214313" y="142875"/>
            <a:ext cx="87501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a:solidFill>
                  <a:schemeClr val="bg1"/>
                </a:solidFill>
              </a:rPr>
              <a:t>Antal väntande, just </a:t>
            </a:r>
            <a:r>
              <a:rPr lang="sv-SE" dirty="0" smtClean="0">
                <a:solidFill>
                  <a:schemeClr val="bg1"/>
                </a:solidFill>
              </a:rPr>
              <a:t>nu					    sid 2(2)</a:t>
            </a:r>
            <a:r>
              <a:rPr lang="sv-SE" b="1" dirty="0">
                <a:solidFill>
                  <a:schemeClr val="bg1"/>
                </a:solidFill>
              </a:rPr>
              <a:t/>
            </a:r>
            <a:br>
              <a:rPr lang="sv-SE" b="1" dirty="0">
                <a:solidFill>
                  <a:schemeClr val="bg1"/>
                </a:solidFill>
              </a:rPr>
            </a:br>
            <a:endParaRPr lang="sv-SE" b="1" dirty="0">
              <a:solidFill>
                <a:schemeClr val="bg1"/>
              </a:solidFill>
            </a:endParaRPr>
          </a:p>
        </p:txBody>
      </p:sp>
      <p:graphicFrame>
        <p:nvGraphicFramePr>
          <p:cNvPr id="7" name="Chart 2"/>
          <p:cNvGraphicFramePr>
            <a:graphicFrameLocks/>
          </p:cNvGraphicFramePr>
          <p:nvPr>
            <p:extLst>
              <p:ext uri="{D42A27DB-BD31-4B8C-83A1-F6EECF244321}">
                <p14:modId xmlns:p14="http://schemas.microsoft.com/office/powerpoint/2010/main" val="1555918772"/>
              </p:ext>
            </p:extLst>
          </p:nvPr>
        </p:nvGraphicFramePr>
        <p:xfrm>
          <a:off x="1" y="764704"/>
          <a:ext cx="9144000" cy="56886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ea typeface="ヒラギノ角ゴ Pro W3" pitchFamily="28" charset="-128"/>
              </a:defRPr>
            </a:lvl2pPr>
            <a:lvl3pPr algn="l" rtl="0" eaLnBrk="0" fontAlgn="base" hangingPunct="0">
              <a:spcBef>
                <a:spcPct val="0"/>
              </a:spcBef>
              <a:spcAft>
                <a:spcPct val="0"/>
              </a:spcAft>
              <a:defRPr sz="4400">
                <a:solidFill>
                  <a:schemeClr val="tx2"/>
                </a:solidFill>
                <a:latin typeface="Arial" charset="0"/>
                <a:ea typeface="ヒラギノ角ゴ Pro W3" pitchFamily="28" charset="-128"/>
              </a:defRPr>
            </a:lvl3pPr>
            <a:lvl4pPr algn="l" rtl="0" eaLnBrk="0" fontAlgn="base" hangingPunct="0">
              <a:spcBef>
                <a:spcPct val="0"/>
              </a:spcBef>
              <a:spcAft>
                <a:spcPct val="0"/>
              </a:spcAft>
              <a:defRPr sz="4400">
                <a:solidFill>
                  <a:schemeClr val="tx2"/>
                </a:solidFill>
                <a:latin typeface="Arial" charset="0"/>
                <a:ea typeface="ヒラギノ角ゴ Pro W3" pitchFamily="28" charset="-128"/>
              </a:defRPr>
            </a:lvl4pPr>
            <a:lvl5pPr algn="l" rtl="0" eaLnBrk="0" fontAlgn="base" hangingPunct="0">
              <a:spcBef>
                <a:spcPct val="0"/>
              </a:spcBef>
              <a:spcAft>
                <a:spcPct val="0"/>
              </a:spcAft>
              <a:defRPr sz="4400">
                <a:solidFill>
                  <a:schemeClr val="tx2"/>
                </a:solidFill>
                <a:latin typeface="Arial" charset="0"/>
                <a:ea typeface="ヒラギノ角ゴ Pro W3" pitchFamily="28" charset="-128"/>
              </a:defRPr>
            </a:lvl5pPr>
            <a:lvl6pPr marL="457200" algn="l" rtl="0" fontAlgn="base">
              <a:spcBef>
                <a:spcPct val="0"/>
              </a:spcBef>
              <a:spcAft>
                <a:spcPct val="0"/>
              </a:spcAft>
              <a:defRPr sz="4400">
                <a:solidFill>
                  <a:schemeClr val="tx2"/>
                </a:solidFill>
                <a:latin typeface="Arial" charset="0"/>
                <a:ea typeface="ヒラギノ角ゴ Pro W3" pitchFamily="28" charset="-128"/>
              </a:defRPr>
            </a:lvl6pPr>
            <a:lvl7pPr marL="914400" algn="l" rtl="0" fontAlgn="base">
              <a:spcBef>
                <a:spcPct val="0"/>
              </a:spcBef>
              <a:spcAft>
                <a:spcPct val="0"/>
              </a:spcAft>
              <a:defRPr sz="4400">
                <a:solidFill>
                  <a:schemeClr val="tx2"/>
                </a:solidFill>
                <a:latin typeface="Arial" charset="0"/>
                <a:ea typeface="ヒラギノ角ゴ Pro W3" pitchFamily="28" charset="-128"/>
              </a:defRPr>
            </a:lvl7pPr>
            <a:lvl8pPr marL="1371600" algn="l" rtl="0" fontAlgn="base">
              <a:spcBef>
                <a:spcPct val="0"/>
              </a:spcBef>
              <a:spcAft>
                <a:spcPct val="0"/>
              </a:spcAft>
              <a:defRPr sz="4400">
                <a:solidFill>
                  <a:schemeClr val="tx2"/>
                </a:solidFill>
                <a:latin typeface="Arial" charset="0"/>
                <a:ea typeface="ヒラギノ角ゴ Pro W3" pitchFamily="28" charset="-128"/>
              </a:defRPr>
            </a:lvl8pPr>
            <a:lvl9pPr marL="1828800" algn="l" rtl="0" fontAlgn="base">
              <a:spcBef>
                <a:spcPct val="0"/>
              </a:spcBef>
              <a:spcAft>
                <a:spcPct val="0"/>
              </a:spcAft>
              <a:defRPr sz="4400">
                <a:solidFill>
                  <a:schemeClr val="tx2"/>
                </a:solidFill>
                <a:latin typeface="Arial" charset="0"/>
                <a:ea typeface="ヒラギノ角ゴ Pro W3" pitchFamily="28" charset="-128"/>
              </a:defRPr>
            </a:lvl9pPr>
          </a:lstStyle>
          <a:p>
            <a:r>
              <a:rPr lang="sv-SE" sz="2400" b="1" kern="0" dirty="0" smtClean="0">
                <a:solidFill>
                  <a:schemeClr val="bg1"/>
                </a:solidFill>
              </a:rPr>
              <a:t>Personalkostnad</a:t>
            </a:r>
          </a:p>
        </p:txBody>
      </p:sp>
      <p:sp>
        <p:nvSpPr>
          <p:cNvPr id="7" name="Vänster 6"/>
          <p:cNvSpPr/>
          <p:nvPr/>
        </p:nvSpPr>
        <p:spPr bwMode="auto">
          <a:xfrm>
            <a:off x="8147620"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2646693656"/>
              </p:ext>
            </p:extLst>
          </p:nvPr>
        </p:nvGraphicFramePr>
        <p:xfrm>
          <a:off x="692150" y="1204913"/>
          <a:ext cx="7667625" cy="3314700"/>
        </p:xfrm>
        <a:graphic>
          <a:graphicData uri="http://schemas.openxmlformats.org/presentationml/2006/ole">
            <mc:AlternateContent xmlns:mc="http://schemas.openxmlformats.org/markup-compatibility/2006">
              <mc:Choice xmlns:v="urn:schemas-microsoft-com:vml" Requires="v">
                <p:oleObj spid="_x0000_s19898" name="Kalkylblad" r:id="rId3" imgW="7667723" imgH="3314790" progId="Excel.Sheet.12">
                  <p:link updateAutomatic="1"/>
                </p:oleObj>
              </mc:Choice>
              <mc:Fallback>
                <p:oleObj name="Kalkylblad" r:id="rId3" imgW="7667723" imgH="3314790" progId="Excel.Sheet.12">
                  <p:link updateAutomatic="1"/>
                  <p:pic>
                    <p:nvPicPr>
                      <p:cNvPr id="0" name=""/>
                      <p:cNvPicPr/>
                      <p:nvPr/>
                    </p:nvPicPr>
                    <p:blipFill>
                      <a:blip r:embed="rId4"/>
                      <a:stretch>
                        <a:fillRect/>
                      </a:stretch>
                    </p:blipFill>
                    <p:spPr>
                      <a:xfrm>
                        <a:off x="692150" y="1204913"/>
                        <a:ext cx="7667625" cy="3314700"/>
                      </a:xfrm>
                      <a:prstGeom prst="rect">
                        <a:avLst/>
                      </a:prstGeom>
                    </p:spPr>
                  </p:pic>
                </p:oleObj>
              </mc:Fallback>
            </mc:AlternateContent>
          </a:graphicData>
        </a:graphic>
      </p:graphicFrame>
      <p:graphicFrame>
        <p:nvGraphicFramePr>
          <p:cNvPr id="3" name="Objekt 2"/>
          <p:cNvGraphicFramePr>
            <a:graphicFrameLocks noChangeAspect="1"/>
          </p:cNvGraphicFramePr>
          <p:nvPr>
            <p:extLst>
              <p:ext uri="{D42A27DB-BD31-4B8C-83A1-F6EECF244321}">
                <p14:modId xmlns:p14="http://schemas.microsoft.com/office/powerpoint/2010/main" val="1993398386"/>
              </p:ext>
            </p:extLst>
          </p:nvPr>
        </p:nvGraphicFramePr>
        <p:xfrm>
          <a:off x="34240" y="5373216"/>
          <a:ext cx="9109760" cy="678487"/>
        </p:xfrm>
        <a:graphic>
          <a:graphicData uri="http://schemas.openxmlformats.org/presentationml/2006/ole">
            <mc:AlternateContent xmlns:mc="http://schemas.openxmlformats.org/markup-compatibility/2006">
              <mc:Choice xmlns:v="urn:schemas-microsoft-com:vml" Requires="v">
                <p:oleObj spid="_x0000_s19899" name="Kalkylblad" r:id="rId5" imgW="9210723" imgH="685800" progId="Excel.Sheet.12">
                  <p:link updateAutomatic="1"/>
                </p:oleObj>
              </mc:Choice>
              <mc:Fallback>
                <p:oleObj name="Kalkylblad" r:id="rId5" imgW="9210723" imgH="685800" progId="Excel.Sheet.12">
                  <p:link updateAutomatic="1"/>
                  <p:pic>
                    <p:nvPicPr>
                      <p:cNvPr id="0" name=""/>
                      <p:cNvPicPr/>
                      <p:nvPr/>
                    </p:nvPicPr>
                    <p:blipFill>
                      <a:blip r:embed="rId6"/>
                      <a:stretch>
                        <a:fillRect/>
                      </a:stretch>
                    </p:blipFill>
                    <p:spPr>
                      <a:xfrm>
                        <a:off x="34240" y="5373216"/>
                        <a:ext cx="9109760" cy="678487"/>
                      </a:xfrm>
                      <a:prstGeom prst="rect">
                        <a:avLst/>
                      </a:prstGeom>
                    </p:spPr>
                  </p:pic>
                </p:oleObj>
              </mc:Fallback>
            </mc:AlternateContent>
          </a:graphicData>
        </a:graphic>
      </p:graphicFrame>
    </p:spTree>
    <p:extLst>
      <p:ext uri="{BB962C8B-B14F-4D97-AF65-F5344CB8AC3E}">
        <p14:creationId xmlns:p14="http://schemas.microsoft.com/office/powerpoint/2010/main" val="1001543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ea typeface="ヒラギノ角ゴ Pro W3" pitchFamily="28" charset="-128"/>
              </a:defRPr>
            </a:lvl2pPr>
            <a:lvl3pPr algn="l" rtl="0" eaLnBrk="0" fontAlgn="base" hangingPunct="0">
              <a:spcBef>
                <a:spcPct val="0"/>
              </a:spcBef>
              <a:spcAft>
                <a:spcPct val="0"/>
              </a:spcAft>
              <a:defRPr sz="4400">
                <a:solidFill>
                  <a:schemeClr val="tx2"/>
                </a:solidFill>
                <a:latin typeface="Arial" charset="0"/>
                <a:ea typeface="ヒラギノ角ゴ Pro W3" pitchFamily="28" charset="-128"/>
              </a:defRPr>
            </a:lvl3pPr>
            <a:lvl4pPr algn="l" rtl="0" eaLnBrk="0" fontAlgn="base" hangingPunct="0">
              <a:spcBef>
                <a:spcPct val="0"/>
              </a:spcBef>
              <a:spcAft>
                <a:spcPct val="0"/>
              </a:spcAft>
              <a:defRPr sz="4400">
                <a:solidFill>
                  <a:schemeClr val="tx2"/>
                </a:solidFill>
                <a:latin typeface="Arial" charset="0"/>
                <a:ea typeface="ヒラギノ角ゴ Pro W3" pitchFamily="28" charset="-128"/>
              </a:defRPr>
            </a:lvl4pPr>
            <a:lvl5pPr algn="l" rtl="0" eaLnBrk="0" fontAlgn="base" hangingPunct="0">
              <a:spcBef>
                <a:spcPct val="0"/>
              </a:spcBef>
              <a:spcAft>
                <a:spcPct val="0"/>
              </a:spcAft>
              <a:defRPr sz="4400">
                <a:solidFill>
                  <a:schemeClr val="tx2"/>
                </a:solidFill>
                <a:latin typeface="Arial" charset="0"/>
                <a:ea typeface="ヒラギノ角ゴ Pro W3" pitchFamily="28" charset="-128"/>
              </a:defRPr>
            </a:lvl5pPr>
            <a:lvl6pPr marL="457200" algn="l" rtl="0" fontAlgn="base">
              <a:spcBef>
                <a:spcPct val="0"/>
              </a:spcBef>
              <a:spcAft>
                <a:spcPct val="0"/>
              </a:spcAft>
              <a:defRPr sz="4400">
                <a:solidFill>
                  <a:schemeClr val="tx2"/>
                </a:solidFill>
                <a:latin typeface="Arial" charset="0"/>
                <a:ea typeface="ヒラギノ角ゴ Pro W3" pitchFamily="28" charset="-128"/>
              </a:defRPr>
            </a:lvl6pPr>
            <a:lvl7pPr marL="914400" algn="l" rtl="0" fontAlgn="base">
              <a:spcBef>
                <a:spcPct val="0"/>
              </a:spcBef>
              <a:spcAft>
                <a:spcPct val="0"/>
              </a:spcAft>
              <a:defRPr sz="4400">
                <a:solidFill>
                  <a:schemeClr val="tx2"/>
                </a:solidFill>
                <a:latin typeface="Arial" charset="0"/>
                <a:ea typeface="ヒラギノ角ゴ Pro W3" pitchFamily="28" charset="-128"/>
              </a:defRPr>
            </a:lvl7pPr>
            <a:lvl8pPr marL="1371600" algn="l" rtl="0" fontAlgn="base">
              <a:spcBef>
                <a:spcPct val="0"/>
              </a:spcBef>
              <a:spcAft>
                <a:spcPct val="0"/>
              </a:spcAft>
              <a:defRPr sz="4400">
                <a:solidFill>
                  <a:schemeClr val="tx2"/>
                </a:solidFill>
                <a:latin typeface="Arial" charset="0"/>
                <a:ea typeface="ヒラギノ角ゴ Pro W3" pitchFamily="28" charset="-128"/>
              </a:defRPr>
            </a:lvl8pPr>
            <a:lvl9pPr marL="1828800" algn="l" rtl="0" fontAlgn="base">
              <a:spcBef>
                <a:spcPct val="0"/>
              </a:spcBef>
              <a:spcAft>
                <a:spcPct val="0"/>
              </a:spcAft>
              <a:defRPr sz="4400">
                <a:solidFill>
                  <a:schemeClr val="tx2"/>
                </a:solidFill>
                <a:latin typeface="Arial" charset="0"/>
                <a:ea typeface="ヒラギノ角ゴ Pro W3" pitchFamily="28" charset="-128"/>
              </a:defRPr>
            </a:lvl9pPr>
          </a:lstStyle>
          <a:p>
            <a:r>
              <a:rPr lang="sv-SE" sz="2400" b="1" kern="0" dirty="0" smtClean="0">
                <a:solidFill>
                  <a:schemeClr val="bg1"/>
                </a:solidFill>
              </a:rPr>
              <a:t>Budget helår</a:t>
            </a:r>
          </a:p>
        </p:txBody>
      </p:sp>
      <p:sp>
        <p:nvSpPr>
          <p:cNvPr id="6" name="Vänster 5"/>
          <p:cNvSpPr/>
          <p:nvPr/>
        </p:nvSpPr>
        <p:spPr bwMode="auto">
          <a:xfrm>
            <a:off x="8162233"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pic>
        <p:nvPicPr>
          <p:cNvPr id="2" name="Bildobjekt 1"/>
          <p:cNvPicPr>
            <a:picLocks noChangeAspect="1"/>
          </p:cNvPicPr>
          <p:nvPr/>
        </p:nvPicPr>
        <p:blipFill>
          <a:blip r:embed="rId2"/>
          <a:stretch>
            <a:fillRect/>
          </a:stretch>
        </p:blipFill>
        <p:spPr>
          <a:xfrm>
            <a:off x="3106088" y="908720"/>
            <a:ext cx="6061542" cy="3744932"/>
          </a:xfrm>
          <a:prstGeom prst="rect">
            <a:avLst/>
          </a:prstGeom>
        </p:spPr>
      </p:pic>
      <p:graphicFrame>
        <p:nvGraphicFramePr>
          <p:cNvPr id="7" name="Tabell 6"/>
          <p:cNvGraphicFramePr>
            <a:graphicFrameLocks noGrp="1"/>
          </p:cNvGraphicFramePr>
          <p:nvPr>
            <p:extLst>
              <p:ext uri="{D42A27DB-BD31-4B8C-83A1-F6EECF244321}">
                <p14:modId xmlns:p14="http://schemas.microsoft.com/office/powerpoint/2010/main" val="2091436534"/>
              </p:ext>
            </p:extLst>
          </p:nvPr>
        </p:nvGraphicFramePr>
        <p:xfrm>
          <a:off x="395536" y="3861048"/>
          <a:ext cx="2592288" cy="2435774"/>
        </p:xfrm>
        <a:graphic>
          <a:graphicData uri="http://schemas.openxmlformats.org/drawingml/2006/table">
            <a:tbl>
              <a:tblPr/>
              <a:tblGrid>
                <a:gridCol w="1838747"/>
                <a:gridCol w="753541"/>
              </a:tblGrid>
              <a:tr h="143586">
                <a:tc>
                  <a:txBody>
                    <a:bodyPr/>
                    <a:lstStyle/>
                    <a:p>
                      <a:pPr algn="l" fontAlgn="ctr"/>
                      <a:endParaRPr lang="sv-SE" sz="1000" b="1" i="0" u="none" strike="noStrike" dirty="0">
                        <a:solidFill>
                          <a:srgbClr val="000000"/>
                        </a:solidFill>
                        <a:effectLst/>
                        <a:latin typeface="Tahoma" panose="020B0604030504040204" pitchFamily="34" charset="0"/>
                      </a:endParaRPr>
                    </a:p>
                  </a:txBody>
                  <a:tcPr marL="9525" marR="9525" marT="9525" marB="0" anchor="ctr">
                    <a:lnL>
                      <a:noFill/>
                    </a:lnL>
                    <a:lnR>
                      <a:noFill/>
                    </a:lnR>
                    <a:lnT>
                      <a:noFill/>
                    </a:lnT>
                    <a:lnB>
                      <a:noFill/>
                    </a:lnB>
                  </a:tcPr>
                </a:tc>
                <a:tc>
                  <a:txBody>
                    <a:bodyPr/>
                    <a:lstStyle/>
                    <a:p>
                      <a:pPr algn="ctr" fontAlgn="b"/>
                      <a:r>
                        <a:rPr lang="sv-SE" sz="1000" b="1" i="0" u="none" strike="noStrike">
                          <a:solidFill>
                            <a:srgbClr val="000000"/>
                          </a:solidFill>
                          <a:effectLst/>
                          <a:latin typeface="Tahoma" panose="020B0604030504040204" pitchFamily="34" charset="0"/>
                        </a:rPr>
                        <a:t>Budget 2014</a:t>
                      </a:r>
                    </a:p>
                  </a:txBody>
                  <a:tcPr marL="9525" marR="9525" marT="9525" marB="0" anchor="b">
                    <a:lnL>
                      <a:noFill/>
                    </a:lnL>
                    <a:lnR>
                      <a:noFill/>
                    </a:lnR>
                    <a:lnT>
                      <a:noFill/>
                    </a:lnT>
                    <a:lnB>
                      <a:noFill/>
                    </a:lnB>
                  </a:tcPr>
                </a:tc>
              </a:tr>
              <a:tr h="152032">
                <a:tc>
                  <a:txBody>
                    <a:bodyPr/>
                    <a:lstStyle/>
                    <a:p>
                      <a:pPr algn="l" fontAlgn="ctr"/>
                      <a:endParaRPr lang="sv-SE" sz="1000" b="1" i="0" u="none" strike="noStrike">
                        <a:solidFill>
                          <a:srgbClr val="000000"/>
                        </a:solidFill>
                        <a:effectLst/>
                        <a:latin typeface="Tahoma" panose="020B0604030504040204" pitchFamily="34" charset="0"/>
                      </a:endParaRPr>
                    </a:p>
                  </a:txBody>
                  <a:tcPr marL="9525" marR="9525" marT="9525" marB="0" anchor="ctr">
                    <a:lnL>
                      <a:noFill/>
                    </a:lnL>
                    <a:lnR>
                      <a:noFill/>
                    </a:lnR>
                    <a:lnT>
                      <a:noFill/>
                    </a:lnT>
                    <a:lnB w="12700" cap="flat" cmpd="sng" algn="ctr">
                      <a:solidFill>
                        <a:srgbClr val="CCCCCC"/>
                      </a:solidFill>
                      <a:prstDash val="solid"/>
                      <a:round/>
                      <a:headEnd type="none" w="med" len="med"/>
                      <a:tailEnd type="none" w="med" len="med"/>
                    </a:lnB>
                  </a:tcPr>
                </a:tc>
                <a:tc>
                  <a:txBody>
                    <a:bodyPr/>
                    <a:lstStyle/>
                    <a:p>
                      <a:pPr algn="l" fontAlgn="b"/>
                      <a:endParaRPr lang="sv-SE" sz="1000" b="0" i="0" u="none" strike="noStrike">
                        <a:solidFill>
                          <a:srgbClr val="000000"/>
                        </a:solidFill>
                        <a:effectLst/>
                        <a:latin typeface="Tahoma" panose="020B0604030504040204" pitchFamily="34" charset="0"/>
                      </a:endParaRPr>
                    </a:p>
                  </a:txBody>
                  <a:tcPr marL="9525" marR="9525" marT="9525" marB="0" anchor="b">
                    <a:lnL>
                      <a:noFill/>
                    </a:lnL>
                    <a:lnR>
                      <a:noFill/>
                    </a:lnR>
                    <a:lnT>
                      <a:noFill/>
                    </a:lnT>
                    <a:lnB w="12700" cap="flat" cmpd="sng" algn="ctr">
                      <a:solidFill>
                        <a:srgbClr val="A2C4E0"/>
                      </a:solidFill>
                      <a:prstDash val="solid"/>
                      <a:round/>
                      <a:headEnd type="none" w="med" len="med"/>
                      <a:tailEnd type="none" w="med" len="med"/>
                    </a:lnB>
                  </a:tcPr>
                </a:tc>
              </a:tr>
              <a:tr h="152032">
                <a:tc>
                  <a:txBody>
                    <a:bodyPr/>
                    <a:lstStyle/>
                    <a:p>
                      <a:pPr algn="l" fontAlgn="t"/>
                      <a:r>
                        <a:rPr lang="sv-SE" sz="800" b="1" i="0" u="none" strike="noStrike" dirty="0">
                          <a:solidFill>
                            <a:srgbClr val="000000"/>
                          </a:solidFill>
                          <a:effectLst/>
                          <a:latin typeface="Tahoma" panose="020B0604030504040204" pitchFamily="34" charset="0"/>
                        </a:rPr>
                        <a:t>Personalkostnader</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-877 099</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Köpt vård</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-13 075</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Verksamhetsanknutna tjänster</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-79 096</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Hyror</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-180</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Lokalkostnader exkl hyror</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-1 193</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Sjukvårdsmaterial</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-39 606</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Hjälpmedel</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-4 668</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Förbrukningsmaterial</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-21 698</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Övriga omkostnader</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-47 191</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Läkemedel utom läkemedelsförmå</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-112 747</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52032">
                <a:tc>
                  <a:txBody>
                    <a:bodyPr/>
                    <a:lstStyle/>
                    <a:p>
                      <a:pPr algn="l" fontAlgn="t"/>
                      <a:r>
                        <a:rPr lang="sv-SE" sz="800" b="1" i="0" u="none" strike="noStrike">
                          <a:solidFill>
                            <a:srgbClr val="000000"/>
                          </a:solidFill>
                          <a:effectLst/>
                          <a:latin typeface="Tahoma" panose="020B0604030504040204" pitchFamily="34" charset="0"/>
                        </a:rPr>
                        <a:t>Läkemedel inom läkemedelsförmå</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-144 199</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12700" cap="flat" cmpd="sng" algn="ctr">
                      <a:solidFill>
                        <a:srgbClr val="A2C4E0"/>
                      </a:solidFill>
                      <a:prstDash val="solid"/>
                      <a:round/>
                      <a:headEnd type="none" w="med" len="med"/>
                      <a:tailEnd type="none" w="med" len="med"/>
                    </a:lnB>
                    <a:solidFill>
                      <a:srgbClr val="E6B8B7"/>
                    </a:solidFill>
                  </a:tcPr>
                </a:tc>
              </a:tr>
              <a:tr h="143586">
                <a:tc>
                  <a:txBody>
                    <a:bodyPr/>
                    <a:lstStyle/>
                    <a:p>
                      <a:pPr algn="l" fontAlgn="t"/>
                      <a:r>
                        <a:rPr lang="sv-SE" sz="800" b="1" i="0" u="none" strike="noStrike">
                          <a:solidFill>
                            <a:srgbClr val="000000"/>
                          </a:solidFill>
                          <a:effectLst/>
                          <a:latin typeface="Tahoma" panose="020B0604030504040204" pitchFamily="34" charset="0"/>
                        </a:rPr>
                        <a:t>Avskrivningar</a:t>
                      </a:r>
                    </a:p>
                  </a:txBody>
                  <a:tcPr marL="9525" marR="9525" marT="9525" marB="0">
                    <a:lnL w="12700" cap="flat" cmpd="sng" algn="ctr">
                      <a:solidFill>
                        <a:srgbClr val="CCCCCC"/>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t"/>
                      <a:r>
                        <a:rPr lang="sv-SE" sz="800" b="1" i="0" u="none" strike="noStrike">
                          <a:solidFill>
                            <a:srgbClr val="000000"/>
                          </a:solidFill>
                          <a:effectLst/>
                          <a:latin typeface="Tahoma" panose="020B0604030504040204" pitchFamily="34" charset="0"/>
                        </a:rPr>
                        <a:t>-13 109</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12700" cap="flat" cmpd="sng" algn="ctr">
                      <a:solidFill>
                        <a:srgbClr val="A2C4E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r>
              <a:tr h="143586">
                <a:tc>
                  <a:txBody>
                    <a:bodyPr/>
                    <a:lstStyle/>
                    <a:p>
                      <a:pPr algn="l" fontAlgn="t"/>
                      <a:r>
                        <a:rPr lang="sv-SE" sz="800" b="1" i="0" u="none" strike="noStrike">
                          <a:solidFill>
                            <a:srgbClr val="000000"/>
                          </a:solidFill>
                          <a:effectLst/>
                          <a:latin typeface="Tahoma" panose="020B0604030504040204" pitchFamily="34" charset="0"/>
                        </a:rPr>
                        <a:t>Summa</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A2C4E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DFDF"/>
                    </a:solidFill>
                  </a:tcPr>
                </a:tc>
                <a:tc>
                  <a:txBody>
                    <a:bodyPr/>
                    <a:lstStyle/>
                    <a:p>
                      <a:pPr algn="r" fontAlgn="t"/>
                      <a:r>
                        <a:rPr lang="sv-SE" sz="800" b="1" i="0" u="none" strike="noStrike" dirty="0">
                          <a:solidFill>
                            <a:srgbClr val="000000"/>
                          </a:solidFill>
                          <a:effectLst/>
                          <a:latin typeface="Tahoma" panose="020B0604030504040204" pitchFamily="34" charset="0"/>
                        </a:rPr>
                        <a:t>-1 353 861</a:t>
                      </a:r>
                    </a:p>
                  </a:txBody>
                  <a:tcPr marL="9525" marR="9525" marT="9525" marB="0">
                    <a:lnL w="12700" cap="flat" cmpd="sng" algn="ctr">
                      <a:solidFill>
                        <a:srgbClr val="A2C4E0"/>
                      </a:solidFill>
                      <a:prstDash val="solid"/>
                      <a:round/>
                      <a:headEnd type="none" w="med" len="med"/>
                      <a:tailEnd type="none" w="med" len="med"/>
                    </a:lnL>
                    <a:lnR w="12700" cap="flat" cmpd="sng" algn="ctr">
                      <a:solidFill>
                        <a:srgbClr val="A2C4E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r>
            </a:tbl>
          </a:graphicData>
        </a:graphic>
      </p:graphicFrame>
    </p:spTree>
    <p:extLst>
      <p:ext uri="{BB962C8B-B14F-4D97-AF65-F5344CB8AC3E}">
        <p14:creationId xmlns:p14="http://schemas.microsoft.com/office/powerpoint/2010/main" val="40393527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idx="4294967295"/>
          </p:nvPr>
        </p:nvSpPr>
        <p:spPr>
          <a:xfrm>
            <a:off x="214313" y="142875"/>
            <a:ext cx="8034337" cy="500063"/>
          </a:xfrm>
        </p:spPr>
        <p:txBody>
          <a:bodyPr/>
          <a:lstStyle/>
          <a:p>
            <a:r>
              <a:rPr lang="sv-SE" sz="2400" b="1" dirty="0" smtClean="0">
                <a:solidFill>
                  <a:schemeClr val="bg1"/>
                </a:solidFill>
              </a:rPr>
              <a:t>Slutenvårdstillfällen</a:t>
            </a:r>
            <a:br>
              <a:rPr lang="sv-SE" sz="2400" b="1" dirty="0" smtClean="0">
                <a:solidFill>
                  <a:schemeClr val="bg1"/>
                </a:solidFill>
              </a:rPr>
            </a:br>
            <a:endParaRPr lang="sv-SE" sz="2400" b="1" dirty="0" smtClean="0">
              <a:solidFill>
                <a:schemeClr val="bg1"/>
              </a:solidFill>
            </a:endParaRPr>
          </a:p>
        </p:txBody>
      </p:sp>
      <p:sp>
        <p:nvSpPr>
          <p:cNvPr id="5" name="Vänster 4"/>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6" name="Diagram 5"/>
          <p:cNvGraphicFramePr>
            <a:graphicFrameLocks/>
          </p:cNvGraphicFramePr>
          <p:nvPr>
            <p:extLst>
              <p:ext uri="{D42A27DB-BD31-4B8C-83A1-F6EECF244321}">
                <p14:modId xmlns:p14="http://schemas.microsoft.com/office/powerpoint/2010/main" val="1327720343"/>
              </p:ext>
            </p:extLst>
          </p:nvPr>
        </p:nvGraphicFramePr>
        <p:xfrm>
          <a:off x="0" y="764704"/>
          <a:ext cx="9144000" cy="56886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ubrik 1"/>
          <p:cNvSpPr>
            <a:spLocks noGrp="1"/>
          </p:cNvSpPr>
          <p:nvPr>
            <p:ph type="title" idx="4294967295"/>
          </p:nvPr>
        </p:nvSpPr>
        <p:spPr>
          <a:xfrm>
            <a:off x="214313" y="142875"/>
            <a:ext cx="8750175" cy="500063"/>
          </a:xfrm>
        </p:spPr>
        <p:txBody>
          <a:bodyPr/>
          <a:lstStyle/>
          <a:p>
            <a:r>
              <a:rPr lang="sv-SE" sz="2400" b="1" dirty="0" smtClean="0">
                <a:solidFill>
                  <a:schemeClr val="bg1"/>
                </a:solidFill>
              </a:rPr>
              <a:t>Öppenvård – Läkarbesök				  	</a:t>
            </a:r>
            <a:br>
              <a:rPr lang="sv-SE" sz="2400" b="1" dirty="0" smtClean="0">
                <a:solidFill>
                  <a:schemeClr val="bg1"/>
                </a:solidFill>
              </a:rPr>
            </a:br>
            <a:endParaRPr lang="sv-SE" sz="2400" b="1" dirty="0" smtClean="0">
              <a:solidFill>
                <a:schemeClr val="bg1"/>
              </a:solidFill>
            </a:endParaRPr>
          </a:p>
        </p:txBody>
      </p:sp>
      <p:sp>
        <p:nvSpPr>
          <p:cNvPr id="5" name="Vänster 4"/>
          <p:cNvSpPr/>
          <p:nvPr/>
        </p:nvSpPr>
        <p:spPr bwMode="auto">
          <a:xfrm>
            <a:off x="81723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7" name="Diagram 6"/>
          <p:cNvGraphicFramePr>
            <a:graphicFrameLocks/>
          </p:cNvGraphicFramePr>
          <p:nvPr>
            <p:extLst>
              <p:ext uri="{D42A27DB-BD31-4B8C-83A1-F6EECF244321}">
                <p14:modId xmlns:p14="http://schemas.microsoft.com/office/powerpoint/2010/main" val="291734456"/>
              </p:ext>
            </p:extLst>
          </p:nvPr>
        </p:nvGraphicFramePr>
        <p:xfrm>
          <a:off x="0" y="836712"/>
          <a:ext cx="9140200" cy="561662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smtClean="0">
                <a:solidFill>
                  <a:schemeClr val="bg1"/>
                </a:solidFill>
              </a:rPr>
              <a:t>Öppenvård - Sjukvårdande behandling	</a:t>
            </a:r>
            <a:r>
              <a:rPr lang="sv-SE" b="1" dirty="0">
                <a:solidFill>
                  <a:schemeClr val="bg1"/>
                </a:solidFill>
              </a:rPr>
              <a:t/>
            </a:r>
            <a:br>
              <a:rPr lang="sv-SE" b="1" dirty="0">
                <a:solidFill>
                  <a:schemeClr val="bg1"/>
                </a:solidFill>
              </a:rPr>
            </a:br>
            <a:endParaRPr lang="sv-SE" b="1" dirty="0">
              <a:solidFill>
                <a:schemeClr val="bg1"/>
              </a:solidFill>
            </a:endParaRPr>
          </a:p>
        </p:txBody>
      </p:sp>
      <p:sp>
        <p:nvSpPr>
          <p:cNvPr id="5" name="Vänster 4"/>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7" name="Diagram 6"/>
          <p:cNvGraphicFramePr>
            <a:graphicFrameLocks/>
          </p:cNvGraphicFramePr>
          <p:nvPr>
            <p:extLst>
              <p:ext uri="{D42A27DB-BD31-4B8C-83A1-F6EECF244321}">
                <p14:modId xmlns:p14="http://schemas.microsoft.com/office/powerpoint/2010/main" val="1417483870"/>
              </p:ext>
            </p:extLst>
          </p:nvPr>
        </p:nvGraphicFramePr>
        <p:xfrm>
          <a:off x="35496" y="836712"/>
          <a:ext cx="9073007" cy="561662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idx="4294967295"/>
          </p:nvPr>
        </p:nvSpPr>
        <p:spPr>
          <a:xfrm>
            <a:off x="179512" y="188640"/>
            <a:ext cx="8148980" cy="432047"/>
          </a:xfrm>
        </p:spPr>
        <p:txBody>
          <a:bodyPr/>
          <a:lstStyle/>
          <a:p>
            <a:r>
              <a:rPr lang="sv-SE" sz="2000" dirty="0" smtClean="0">
                <a:solidFill>
                  <a:schemeClr val="bg1"/>
                </a:solidFill>
              </a:rPr>
              <a:t>Andel patienter som kommer till akuten vid varje ambulansutryckning</a:t>
            </a:r>
            <a:r>
              <a:rPr lang="sv-SE" sz="2400" b="1" dirty="0" smtClean="0">
                <a:solidFill>
                  <a:schemeClr val="bg1"/>
                </a:solidFill>
              </a:rPr>
              <a:t/>
            </a:r>
            <a:br>
              <a:rPr lang="sv-SE" sz="2400" b="1" dirty="0" smtClean="0">
                <a:solidFill>
                  <a:schemeClr val="bg1"/>
                </a:solidFill>
              </a:rPr>
            </a:br>
            <a:endParaRPr lang="sv-SE" sz="2400" b="1" dirty="0" smtClean="0">
              <a:solidFill>
                <a:schemeClr val="bg1"/>
              </a:solidFill>
            </a:endParaRPr>
          </a:p>
        </p:txBody>
      </p:sp>
      <p:sp>
        <p:nvSpPr>
          <p:cNvPr id="3" name="Vänster 2"/>
          <p:cNvSpPr/>
          <p:nvPr/>
        </p:nvSpPr>
        <p:spPr bwMode="auto">
          <a:xfrm>
            <a:off x="8166228"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4" name="5-udd 3"/>
          <p:cNvSpPr/>
          <p:nvPr/>
        </p:nvSpPr>
        <p:spPr bwMode="auto">
          <a:xfrm>
            <a:off x="8328492" y="142875"/>
            <a:ext cx="419972" cy="361473"/>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graphicFrame>
        <p:nvGraphicFramePr>
          <p:cNvPr id="8" name="Diagram 7"/>
          <p:cNvGraphicFramePr>
            <a:graphicFrameLocks/>
          </p:cNvGraphicFramePr>
          <p:nvPr>
            <p:extLst>
              <p:ext uri="{D42A27DB-BD31-4B8C-83A1-F6EECF244321}">
                <p14:modId xmlns:p14="http://schemas.microsoft.com/office/powerpoint/2010/main" val="102746702"/>
              </p:ext>
            </p:extLst>
          </p:nvPr>
        </p:nvGraphicFramePr>
        <p:xfrm>
          <a:off x="0" y="836712"/>
          <a:ext cx="9134094" cy="56166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48519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smtClean="0">
                <a:solidFill>
                  <a:schemeClr val="bg1"/>
                </a:solidFill>
              </a:rPr>
              <a:t>Antal UK patienter i NU</a:t>
            </a:r>
            <a:endParaRPr lang="sv-SE" b="1" dirty="0">
              <a:solidFill>
                <a:schemeClr val="bg1"/>
              </a:solidFill>
            </a:endParaRPr>
          </a:p>
        </p:txBody>
      </p:sp>
      <p:sp>
        <p:nvSpPr>
          <p:cNvPr id="4" name="Vänster 3"/>
          <p:cNvSpPr/>
          <p:nvPr/>
        </p:nvSpPr>
        <p:spPr bwMode="auto">
          <a:xfrm>
            <a:off x="8147700"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3" name="textruta 2"/>
          <p:cNvSpPr txBox="1"/>
          <p:nvPr/>
        </p:nvSpPr>
        <p:spPr>
          <a:xfrm>
            <a:off x="576587" y="5805264"/>
            <a:ext cx="7963874" cy="523220"/>
          </a:xfrm>
          <a:prstGeom prst="rect">
            <a:avLst/>
          </a:prstGeom>
          <a:noFill/>
        </p:spPr>
        <p:txBody>
          <a:bodyPr wrap="square" rtlCol="0">
            <a:spAutoFit/>
          </a:bodyPr>
          <a:lstStyle/>
          <a:p>
            <a:r>
              <a:rPr lang="sv-SE" sz="1400" dirty="0" smtClean="0"/>
              <a:t>Grafen beskriver i genomsnitt per vecka och dag antalet </a:t>
            </a:r>
            <a:r>
              <a:rPr lang="sv-SE" sz="1400" dirty="0" err="1" smtClean="0"/>
              <a:t>uk</a:t>
            </a:r>
            <a:r>
              <a:rPr lang="sv-SE" sz="1400" dirty="0" smtClean="0"/>
              <a:t>-patienter samt </a:t>
            </a:r>
            <a:r>
              <a:rPr lang="sv-SE" sz="1400" dirty="0" err="1" smtClean="0"/>
              <a:t>uk</a:t>
            </a:r>
            <a:r>
              <a:rPr lang="sv-SE" sz="1400" dirty="0" smtClean="0"/>
              <a:t>-patienter där kommunen har betalningsansvar</a:t>
            </a:r>
            <a:endParaRPr lang="sv-SE" sz="1400" dirty="0"/>
          </a:p>
        </p:txBody>
      </p:sp>
      <p:graphicFrame>
        <p:nvGraphicFramePr>
          <p:cNvPr id="7" name="Diagram 6"/>
          <p:cNvGraphicFramePr>
            <a:graphicFrameLocks/>
          </p:cNvGraphicFramePr>
          <p:nvPr>
            <p:extLst>
              <p:ext uri="{D42A27DB-BD31-4B8C-83A1-F6EECF244321}">
                <p14:modId xmlns:p14="http://schemas.microsoft.com/office/powerpoint/2010/main" val="2286197947"/>
              </p:ext>
            </p:extLst>
          </p:nvPr>
        </p:nvGraphicFramePr>
        <p:xfrm>
          <a:off x="683569" y="1345518"/>
          <a:ext cx="7992888" cy="42437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1897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ubrik 1"/>
          <p:cNvSpPr>
            <a:spLocks noGrp="1"/>
          </p:cNvSpPr>
          <p:nvPr>
            <p:ph type="title" idx="4294967295"/>
          </p:nvPr>
        </p:nvSpPr>
        <p:spPr>
          <a:xfrm>
            <a:off x="214313" y="142875"/>
            <a:ext cx="8750175" cy="500063"/>
          </a:xfrm>
        </p:spPr>
        <p:txBody>
          <a:bodyPr/>
          <a:lstStyle/>
          <a:p>
            <a:r>
              <a:rPr lang="sv-SE" sz="2400" b="1" dirty="0" smtClean="0">
                <a:solidFill>
                  <a:schemeClr val="bg1"/>
                </a:solidFill>
              </a:rPr>
              <a:t>Beläggning %</a:t>
            </a:r>
            <a:br>
              <a:rPr lang="sv-SE" sz="2400" b="1" dirty="0" smtClean="0">
                <a:solidFill>
                  <a:schemeClr val="bg1"/>
                </a:solidFill>
              </a:rPr>
            </a:br>
            <a:endParaRPr lang="sv-SE" sz="2400" b="1" dirty="0" smtClean="0">
              <a:solidFill>
                <a:schemeClr val="bg1"/>
              </a:solidFill>
            </a:endParaRPr>
          </a:p>
        </p:txBody>
      </p:sp>
      <p:sp>
        <p:nvSpPr>
          <p:cNvPr id="3" name="Vänster 2"/>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5" name="Diagram 4"/>
          <p:cNvGraphicFramePr>
            <a:graphicFrameLocks/>
          </p:cNvGraphicFramePr>
          <p:nvPr>
            <p:extLst>
              <p:ext uri="{D42A27DB-BD31-4B8C-83A1-F6EECF244321}">
                <p14:modId xmlns:p14="http://schemas.microsoft.com/office/powerpoint/2010/main" val="4151573474"/>
              </p:ext>
            </p:extLst>
          </p:nvPr>
        </p:nvGraphicFramePr>
        <p:xfrm>
          <a:off x="714375" y="1165383"/>
          <a:ext cx="7715250" cy="45272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5729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sz="2000" dirty="0" smtClean="0">
                <a:solidFill>
                  <a:schemeClr val="bg1"/>
                </a:solidFill>
              </a:rPr>
              <a:t>Antal UK patienter på område medicin och akut</a:t>
            </a:r>
            <a:endParaRPr lang="sv-SE" sz="2000" b="1" dirty="0">
              <a:solidFill>
                <a:schemeClr val="bg1"/>
              </a:solidFill>
            </a:endParaRPr>
          </a:p>
        </p:txBody>
      </p:sp>
      <p:sp>
        <p:nvSpPr>
          <p:cNvPr id="4" name="Vänster 3"/>
          <p:cNvSpPr/>
          <p:nvPr/>
        </p:nvSpPr>
        <p:spPr bwMode="auto">
          <a:xfrm>
            <a:off x="8147700"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6" name="textruta 5"/>
          <p:cNvSpPr txBox="1"/>
          <p:nvPr/>
        </p:nvSpPr>
        <p:spPr>
          <a:xfrm>
            <a:off x="576587" y="5805264"/>
            <a:ext cx="7963874" cy="523220"/>
          </a:xfrm>
          <a:prstGeom prst="rect">
            <a:avLst/>
          </a:prstGeom>
          <a:noFill/>
        </p:spPr>
        <p:txBody>
          <a:bodyPr wrap="square" rtlCol="0">
            <a:spAutoFit/>
          </a:bodyPr>
          <a:lstStyle/>
          <a:p>
            <a:r>
              <a:rPr lang="sv-SE" sz="1400" dirty="0" smtClean="0"/>
              <a:t>Grafen beskriver i genomsnitt per vecka och dag antalet </a:t>
            </a:r>
            <a:r>
              <a:rPr lang="sv-SE" sz="1400" dirty="0" err="1" smtClean="0"/>
              <a:t>uk</a:t>
            </a:r>
            <a:r>
              <a:rPr lang="sv-SE" sz="1400" dirty="0" smtClean="0"/>
              <a:t>-patienter samt </a:t>
            </a:r>
            <a:r>
              <a:rPr lang="sv-SE" sz="1400" dirty="0" err="1" smtClean="0"/>
              <a:t>uk</a:t>
            </a:r>
            <a:r>
              <a:rPr lang="sv-SE" sz="1400" dirty="0" smtClean="0"/>
              <a:t>-patienter där kommunen har betalningsansvar</a:t>
            </a:r>
            <a:endParaRPr lang="sv-SE" sz="1400" dirty="0"/>
          </a:p>
        </p:txBody>
      </p:sp>
      <p:graphicFrame>
        <p:nvGraphicFramePr>
          <p:cNvPr id="8" name="Diagram 7"/>
          <p:cNvGraphicFramePr>
            <a:graphicFrameLocks/>
          </p:cNvGraphicFramePr>
          <p:nvPr>
            <p:extLst>
              <p:ext uri="{D42A27DB-BD31-4B8C-83A1-F6EECF244321}">
                <p14:modId xmlns:p14="http://schemas.microsoft.com/office/powerpoint/2010/main" val="4051827824"/>
              </p:ext>
            </p:extLst>
          </p:nvPr>
        </p:nvGraphicFramePr>
        <p:xfrm>
          <a:off x="1115616" y="1556792"/>
          <a:ext cx="6912768" cy="40324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2088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39750" y="0"/>
            <a:ext cx="6947736" cy="830997"/>
          </a:xfrm>
          <a:prstGeom prst="rect">
            <a:avLst/>
          </a:prstGeom>
          <a:noFill/>
        </p:spPr>
        <p:txBody>
          <a:bodyPr wrap="none" rtlCol="0">
            <a:spAutoFit/>
          </a:bodyPr>
          <a:lstStyle/>
          <a:p>
            <a:r>
              <a:rPr lang="sv-SE" sz="2400" dirty="0" smtClean="0">
                <a:solidFill>
                  <a:schemeClr val="bg1"/>
                </a:solidFill>
              </a:rPr>
              <a:t>Medelvårdtid/månad för område medicin och akut</a:t>
            </a:r>
          </a:p>
          <a:p>
            <a:r>
              <a:rPr lang="sv-SE" sz="2400" dirty="0" smtClean="0">
                <a:solidFill>
                  <a:schemeClr val="bg1"/>
                </a:solidFill>
              </a:rPr>
              <a:t>Mål: Minska medelvårdtiden 0,5 dagar</a:t>
            </a:r>
            <a:endParaRPr lang="sv-SE" sz="2400" dirty="0">
              <a:solidFill>
                <a:schemeClr val="bg1"/>
              </a:solidFill>
            </a:endParaRPr>
          </a:p>
        </p:txBody>
      </p:sp>
      <p:sp>
        <p:nvSpPr>
          <p:cNvPr id="6" name="textruta 5"/>
          <p:cNvSpPr txBox="1"/>
          <p:nvPr/>
        </p:nvSpPr>
        <p:spPr>
          <a:xfrm>
            <a:off x="1293188" y="5570076"/>
            <a:ext cx="6552728" cy="523220"/>
          </a:xfrm>
          <a:prstGeom prst="rect">
            <a:avLst/>
          </a:prstGeom>
          <a:noFill/>
        </p:spPr>
        <p:txBody>
          <a:bodyPr wrap="square" rtlCol="0">
            <a:spAutoFit/>
          </a:bodyPr>
          <a:lstStyle/>
          <a:p>
            <a:r>
              <a:rPr lang="sv-SE" sz="1400" dirty="0" smtClean="0"/>
              <a:t>Medelvårdtiden har sedan 2009 minskat med 1,8 dagar under de här fem åren som har mäts. Innebär 0,4 dagar per år</a:t>
            </a:r>
            <a:endParaRPr lang="sv-SE" sz="1400" dirty="0"/>
          </a:p>
        </p:txBody>
      </p:sp>
      <p:graphicFrame>
        <p:nvGraphicFramePr>
          <p:cNvPr id="7" name="Diagram 6"/>
          <p:cNvGraphicFramePr>
            <a:graphicFrameLocks/>
          </p:cNvGraphicFramePr>
          <p:nvPr>
            <p:extLst>
              <p:ext uri="{D42A27DB-BD31-4B8C-83A1-F6EECF244321}">
                <p14:modId xmlns:p14="http://schemas.microsoft.com/office/powerpoint/2010/main" val="1776381791"/>
              </p:ext>
            </p:extLst>
          </p:nvPr>
        </p:nvGraphicFramePr>
        <p:xfrm>
          <a:off x="899592" y="1052513"/>
          <a:ext cx="7560839" cy="381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ell 2"/>
          <p:cNvGraphicFramePr>
            <a:graphicFrameLocks noGrp="1"/>
          </p:cNvGraphicFramePr>
          <p:nvPr/>
        </p:nvGraphicFramePr>
        <p:xfrm>
          <a:off x="1896270" y="4852194"/>
          <a:ext cx="5321297" cy="466725"/>
        </p:xfrm>
        <a:graphic>
          <a:graphicData uri="http://schemas.openxmlformats.org/drawingml/2006/table">
            <a:tbl>
              <a:tblPr/>
              <a:tblGrid>
                <a:gridCol w="1665881"/>
                <a:gridCol w="609236"/>
                <a:gridCol w="609236"/>
                <a:gridCol w="609236"/>
                <a:gridCol w="609236"/>
                <a:gridCol w="609236"/>
                <a:gridCol w="609236"/>
              </a:tblGrid>
              <a:tr h="228600">
                <a:tc>
                  <a:txBody>
                    <a:bodyPr/>
                    <a:lstStyle/>
                    <a:p>
                      <a:pPr algn="l" fontAlgn="t"/>
                      <a:r>
                        <a:rPr lang="sv-SE" sz="1300" b="1" i="0" u="none" strike="noStrike">
                          <a:solidFill>
                            <a:srgbClr val="1F497D"/>
                          </a:solidFill>
                          <a:effectLst/>
                          <a:latin typeface="Calibri" panose="020F0502020204030204" pitchFamily="34" charset="0"/>
                        </a:rPr>
                        <a:t> </a:t>
                      </a:r>
                    </a:p>
                  </a:txBody>
                  <a:tcPr marL="0" marR="0" marT="0" marB="0">
                    <a:lnL>
                      <a:noFill/>
                    </a:lnL>
                    <a:lnR>
                      <a:noFill/>
                    </a:lnR>
                    <a:lnT>
                      <a:noFill/>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2009</a:t>
                      </a:r>
                    </a:p>
                  </a:txBody>
                  <a:tcPr marL="0" marR="0" marT="0" marB="0">
                    <a:lnL>
                      <a:noFill/>
                    </a:lnL>
                    <a:lnR>
                      <a:noFill/>
                    </a:lnR>
                    <a:lnT>
                      <a:noFill/>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2010</a:t>
                      </a:r>
                    </a:p>
                  </a:txBody>
                  <a:tcPr marL="0" marR="0" marT="0" marB="0">
                    <a:lnL>
                      <a:noFill/>
                    </a:lnL>
                    <a:lnR>
                      <a:noFill/>
                    </a:lnR>
                    <a:lnT>
                      <a:noFill/>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2011</a:t>
                      </a:r>
                    </a:p>
                  </a:txBody>
                  <a:tcPr marL="0" marR="0" marT="0" marB="0">
                    <a:lnL>
                      <a:noFill/>
                    </a:lnL>
                    <a:lnR>
                      <a:noFill/>
                    </a:lnR>
                    <a:lnT>
                      <a:noFill/>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2012</a:t>
                      </a:r>
                    </a:p>
                  </a:txBody>
                  <a:tcPr marL="0" marR="0" marT="0" marB="0">
                    <a:lnL>
                      <a:noFill/>
                    </a:lnL>
                    <a:lnR>
                      <a:noFill/>
                    </a:lnR>
                    <a:lnT>
                      <a:noFill/>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2013</a:t>
                      </a:r>
                    </a:p>
                  </a:txBody>
                  <a:tcPr marL="0" marR="0" marT="0" marB="0">
                    <a:lnL>
                      <a:noFill/>
                    </a:lnL>
                    <a:lnR>
                      <a:noFill/>
                    </a:lnR>
                    <a:lnT>
                      <a:noFill/>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2014</a:t>
                      </a:r>
                    </a:p>
                  </a:txBody>
                  <a:tcPr marL="0" marR="0" marT="0" marB="0">
                    <a:lnL>
                      <a:noFill/>
                    </a:lnL>
                    <a:lnR>
                      <a:noFill/>
                    </a:lnR>
                    <a:lnT>
                      <a:noFill/>
                    </a:lnT>
                    <a:lnB w="19050" cap="flat" cmpd="sng" algn="ctr">
                      <a:solidFill>
                        <a:srgbClr val="A7BFDE"/>
                      </a:solidFill>
                      <a:prstDash val="solid"/>
                      <a:round/>
                      <a:headEnd type="none" w="med" len="med"/>
                      <a:tailEnd type="none" w="med" len="med"/>
                    </a:lnB>
                  </a:tcPr>
                </a:tc>
              </a:tr>
              <a:tr h="238125">
                <a:tc>
                  <a:txBody>
                    <a:bodyPr/>
                    <a:lstStyle/>
                    <a:p>
                      <a:pPr algn="l" fontAlgn="t"/>
                      <a:r>
                        <a:rPr lang="sv-SE" sz="1300" b="1" i="0" u="none" strike="noStrike">
                          <a:solidFill>
                            <a:srgbClr val="1F497D"/>
                          </a:solidFill>
                          <a:effectLst/>
                          <a:latin typeface="Calibri" panose="020F0502020204030204" pitchFamily="34" charset="0"/>
                        </a:rPr>
                        <a:t>Procentuellt minskning</a:t>
                      </a:r>
                    </a:p>
                  </a:txBody>
                  <a:tcPr marL="0" marR="0" marT="0" marB="0">
                    <a:lnL>
                      <a:noFill/>
                    </a:lnL>
                    <a:lnR>
                      <a:noFill/>
                    </a:lnR>
                    <a:lnT w="19050" cap="flat" cmpd="sng" algn="ctr">
                      <a:solidFill>
                        <a:srgbClr val="A7BFDE"/>
                      </a:solidFill>
                      <a:prstDash val="solid"/>
                      <a:round/>
                      <a:headEnd type="none" w="med" len="med"/>
                      <a:tailEnd type="none" w="med" len="med"/>
                    </a:lnT>
                    <a:lnB w="19050" cap="flat" cmpd="sng" algn="ctr">
                      <a:solidFill>
                        <a:srgbClr val="A7BFDE"/>
                      </a:solidFill>
                      <a:prstDash val="solid"/>
                      <a:round/>
                      <a:headEnd type="none" w="med" len="med"/>
                      <a:tailEnd type="none" w="med" len="med"/>
                    </a:lnB>
                  </a:tcPr>
                </a:tc>
                <a:tc>
                  <a:txBody>
                    <a:bodyPr/>
                    <a:lstStyle/>
                    <a:p>
                      <a:pPr algn="l" fontAlgn="t"/>
                      <a:r>
                        <a:rPr lang="sv-SE" sz="1300" b="1" i="0" u="none" strike="noStrike">
                          <a:solidFill>
                            <a:srgbClr val="1F497D"/>
                          </a:solidFill>
                          <a:effectLst/>
                          <a:latin typeface="Calibri" panose="020F0502020204030204" pitchFamily="34" charset="0"/>
                        </a:rPr>
                        <a:t> </a:t>
                      </a:r>
                    </a:p>
                  </a:txBody>
                  <a:tcPr marL="0" marR="0" marT="0" marB="0">
                    <a:lnL>
                      <a:noFill/>
                    </a:lnL>
                    <a:lnR>
                      <a:noFill/>
                    </a:lnR>
                    <a:lnT w="19050" cap="flat" cmpd="sng" algn="ctr">
                      <a:solidFill>
                        <a:srgbClr val="A7BFDE"/>
                      </a:solidFill>
                      <a:prstDash val="solid"/>
                      <a:round/>
                      <a:headEnd type="none" w="med" len="med"/>
                      <a:tailEnd type="none" w="med" len="med"/>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7%</a:t>
                      </a:r>
                    </a:p>
                  </a:txBody>
                  <a:tcPr marL="0" marR="0" marT="0" marB="0">
                    <a:lnL>
                      <a:noFill/>
                    </a:lnL>
                    <a:lnR>
                      <a:noFill/>
                    </a:lnR>
                    <a:lnT w="19050" cap="flat" cmpd="sng" algn="ctr">
                      <a:solidFill>
                        <a:srgbClr val="A7BFDE"/>
                      </a:solidFill>
                      <a:prstDash val="solid"/>
                      <a:round/>
                      <a:headEnd type="none" w="med" len="med"/>
                      <a:tailEnd type="none" w="med" len="med"/>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6%</a:t>
                      </a:r>
                    </a:p>
                  </a:txBody>
                  <a:tcPr marL="0" marR="0" marT="0" marB="0">
                    <a:lnL>
                      <a:noFill/>
                    </a:lnL>
                    <a:lnR>
                      <a:noFill/>
                    </a:lnR>
                    <a:lnT w="19050" cap="flat" cmpd="sng" algn="ctr">
                      <a:solidFill>
                        <a:srgbClr val="A7BFDE"/>
                      </a:solidFill>
                      <a:prstDash val="solid"/>
                      <a:round/>
                      <a:headEnd type="none" w="med" len="med"/>
                      <a:tailEnd type="none" w="med" len="med"/>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9%</a:t>
                      </a:r>
                    </a:p>
                  </a:txBody>
                  <a:tcPr marL="0" marR="0" marT="0" marB="0">
                    <a:lnL>
                      <a:noFill/>
                    </a:lnL>
                    <a:lnR>
                      <a:noFill/>
                    </a:lnR>
                    <a:lnT w="19050" cap="flat" cmpd="sng" algn="ctr">
                      <a:solidFill>
                        <a:srgbClr val="A7BFDE"/>
                      </a:solidFill>
                      <a:prstDash val="solid"/>
                      <a:round/>
                      <a:headEnd type="none" w="med" len="med"/>
                      <a:tailEnd type="none" w="med" len="med"/>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a:solidFill>
                            <a:srgbClr val="1F497D"/>
                          </a:solidFill>
                          <a:effectLst/>
                          <a:latin typeface="Calibri" panose="020F0502020204030204" pitchFamily="34" charset="0"/>
                        </a:rPr>
                        <a:t>3%</a:t>
                      </a:r>
                    </a:p>
                  </a:txBody>
                  <a:tcPr marL="0" marR="0" marT="0" marB="0">
                    <a:lnL>
                      <a:noFill/>
                    </a:lnL>
                    <a:lnR>
                      <a:noFill/>
                    </a:lnR>
                    <a:lnT w="19050" cap="flat" cmpd="sng" algn="ctr">
                      <a:solidFill>
                        <a:srgbClr val="A7BFDE"/>
                      </a:solidFill>
                      <a:prstDash val="solid"/>
                      <a:round/>
                      <a:headEnd type="none" w="med" len="med"/>
                      <a:tailEnd type="none" w="med" len="med"/>
                    </a:lnT>
                    <a:lnB w="19050" cap="flat" cmpd="sng" algn="ctr">
                      <a:solidFill>
                        <a:srgbClr val="A7BFDE"/>
                      </a:solidFill>
                      <a:prstDash val="solid"/>
                      <a:round/>
                      <a:headEnd type="none" w="med" len="med"/>
                      <a:tailEnd type="none" w="med" len="med"/>
                    </a:lnB>
                  </a:tcPr>
                </a:tc>
                <a:tc>
                  <a:txBody>
                    <a:bodyPr/>
                    <a:lstStyle/>
                    <a:p>
                      <a:pPr algn="r" fontAlgn="t"/>
                      <a:r>
                        <a:rPr lang="sv-SE" sz="1300" b="1" i="0" u="none" strike="noStrike" dirty="0">
                          <a:solidFill>
                            <a:srgbClr val="1F497D"/>
                          </a:solidFill>
                          <a:effectLst/>
                          <a:latin typeface="Calibri" panose="020F0502020204030204" pitchFamily="34" charset="0"/>
                        </a:rPr>
                        <a:t>2%</a:t>
                      </a:r>
                    </a:p>
                  </a:txBody>
                  <a:tcPr marL="0" marR="0" marT="0" marB="0">
                    <a:lnL>
                      <a:noFill/>
                    </a:lnL>
                    <a:lnR>
                      <a:noFill/>
                    </a:lnR>
                    <a:lnT w="19050" cap="flat" cmpd="sng" algn="ctr">
                      <a:solidFill>
                        <a:srgbClr val="A7BFDE"/>
                      </a:solidFill>
                      <a:prstDash val="solid"/>
                      <a:round/>
                      <a:headEnd type="none" w="med" len="med"/>
                      <a:tailEnd type="none" w="med" len="med"/>
                    </a:lnT>
                    <a:lnB w="19050" cap="flat" cmpd="sng" algn="ctr">
                      <a:solidFill>
                        <a:srgbClr val="A7BFD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7943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179513" y="12696"/>
            <a:ext cx="4752528" cy="62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pPr>
            <a:r>
              <a:rPr lang="sv-SE" sz="2800" dirty="0" smtClean="0">
                <a:solidFill>
                  <a:schemeClr val="bg1"/>
                </a:solidFill>
              </a:rPr>
              <a:t>Återbesök</a:t>
            </a:r>
          </a:p>
          <a:p>
            <a:pPr>
              <a:spcBef>
                <a:spcPct val="0"/>
              </a:spcBef>
            </a:pPr>
            <a:r>
              <a:rPr lang="sv-SE" sz="2000" dirty="0" smtClean="0">
                <a:solidFill>
                  <a:schemeClr val="bg1"/>
                </a:solidFill>
              </a:rPr>
              <a:t>Antal </a:t>
            </a:r>
            <a:r>
              <a:rPr lang="sv-SE" sz="2000" dirty="0">
                <a:solidFill>
                  <a:schemeClr val="bg1"/>
                </a:solidFill>
              </a:rPr>
              <a:t>patienter </a:t>
            </a:r>
            <a:r>
              <a:rPr lang="sv-SE" sz="2000" dirty="0" smtClean="0">
                <a:solidFill>
                  <a:schemeClr val="bg1"/>
                </a:solidFill>
              </a:rPr>
              <a:t>som överskridit </a:t>
            </a:r>
            <a:r>
              <a:rPr lang="sv-SE" sz="2000" dirty="0">
                <a:solidFill>
                  <a:schemeClr val="bg1"/>
                </a:solidFill>
              </a:rPr>
              <a:t>&gt;30 </a:t>
            </a:r>
            <a:r>
              <a:rPr lang="sv-SE" sz="2000" dirty="0" smtClean="0">
                <a:solidFill>
                  <a:schemeClr val="bg1"/>
                </a:solidFill>
              </a:rPr>
              <a:t>dagar</a:t>
            </a:r>
            <a:endParaRPr lang="sv-SE" sz="2000" dirty="0">
              <a:solidFill>
                <a:schemeClr val="bg1"/>
              </a:solidFill>
            </a:endParaRPr>
          </a:p>
        </p:txBody>
      </p:sp>
      <p:sp>
        <p:nvSpPr>
          <p:cNvPr id="4" name="Vänster 3"/>
          <p:cNvSpPr/>
          <p:nvPr/>
        </p:nvSpPr>
        <p:spPr bwMode="auto">
          <a:xfrm>
            <a:off x="8159696"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5" name="5-udd 4"/>
          <p:cNvSpPr/>
          <p:nvPr/>
        </p:nvSpPr>
        <p:spPr bwMode="auto">
          <a:xfrm>
            <a:off x="8328492" y="142875"/>
            <a:ext cx="419972" cy="361473"/>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graphicFrame>
        <p:nvGraphicFramePr>
          <p:cNvPr id="6" name="Diagram 5"/>
          <p:cNvGraphicFramePr>
            <a:graphicFrameLocks/>
          </p:cNvGraphicFramePr>
          <p:nvPr>
            <p:extLst>
              <p:ext uri="{D42A27DB-BD31-4B8C-83A1-F6EECF244321}">
                <p14:modId xmlns:p14="http://schemas.microsoft.com/office/powerpoint/2010/main" val="3733472405"/>
              </p:ext>
            </p:extLst>
          </p:nvPr>
        </p:nvGraphicFramePr>
        <p:xfrm>
          <a:off x="0" y="836712"/>
          <a:ext cx="9127561" cy="561662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smtClean="0">
                <a:solidFill>
                  <a:schemeClr val="bg1"/>
                </a:solidFill>
              </a:rPr>
              <a:t>Målrelaterade ersättningar</a:t>
            </a:r>
            <a:endParaRPr lang="sv-SE" b="1" dirty="0">
              <a:solidFill>
                <a:schemeClr val="bg1"/>
              </a:solidFill>
            </a:endParaRPr>
          </a:p>
        </p:txBody>
      </p:sp>
      <p:sp>
        <p:nvSpPr>
          <p:cNvPr id="4" name="Vänster 3"/>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pic>
        <p:nvPicPr>
          <p:cNvPr id="2" name="Bildobjekt 1"/>
          <p:cNvPicPr>
            <a:picLocks noChangeAspect="1"/>
          </p:cNvPicPr>
          <p:nvPr/>
        </p:nvPicPr>
        <p:blipFill>
          <a:blip r:embed="rId2"/>
          <a:stretch>
            <a:fillRect/>
          </a:stretch>
        </p:blipFill>
        <p:spPr>
          <a:xfrm>
            <a:off x="0" y="769876"/>
            <a:ext cx="9144000" cy="5709270"/>
          </a:xfrm>
          <a:prstGeom prst="rect">
            <a:avLst/>
          </a:prstGeom>
        </p:spPr>
      </p:pic>
    </p:spTree>
    <p:extLst>
      <p:ext uri="{BB962C8B-B14F-4D97-AF65-F5344CB8AC3E}">
        <p14:creationId xmlns:p14="http://schemas.microsoft.com/office/powerpoint/2010/main" val="3058159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ubrik 1"/>
          <p:cNvSpPr txBox="1">
            <a:spLocks/>
          </p:cNvSpPr>
          <p:nvPr/>
        </p:nvSpPr>
        <p:spPr bwMode="auto">
          <a:xfrm>
            <a:off x="214313" y="142875"/>
            <a:ext cx="5365799"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sz="1600" dirty="0">
                <a:solidFill>
                  <a:schemeClr val="bg1"/>
                </a:solidFill>
              </a:rPr>
              <a:t>Andel upprättade </a:t>
            </a:r>
            <a:r>
              <a:rPr lang="sv-SE" sz="1600" dirty="0" smtClean="0">
                <a:solidFill>
                  <a:schemeClr val="bg1"/>
                </a:solidFill>
              </a:rPr>
              <a:t>läkemedelsberättelser / Prel. läkarepikris</a:t>
            </a:r>
            <a:r>
              <a:rPr lang="sv-SE" b="1" dirty="0">
                <a:solidFill>
                  <a:schemeClr val="bg1"/>
                </a:solidFill>
              </a:rPr>
              <a:t/>
            </a:r>
            <a:br>
              <a:rPr lang="sv-SE" b="1" dirty="0">
                <a:solidFill>
                  <a:schemeClr val="bg1"/>
                </a:solidFill>
              </a:rPr>
            </a:br>
            <a:endParaRPr lang="sv-SE" b="1" dirty="0">
              <a:solidFill>
                <a:schemeClr val="bg1"/>
              </a:solidFill>
            </a:endParaRPr>
          </a:p>
        </p:txBody>
      </p:sp>
      <p:sp>
        <p:nvSpPr>
          <p:cNvPr id="16387" name="textruta 3"/>
          <p:cNvSpPr txBox="1">
            <a:spLocks noChangeArrowheads="1"/>
          </p:cNvSpPr>
          <p:nvPr/>
        </p:nvSpPr>
        <p:spPr bwMode="auto">
          <a:xfrm>
            <a:off x="7271792" y="142875"/>
            <a:ext cx="1872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eaLnBrk="1" hangingPunct="1">
              <a:spcBef>
                <a:spcPct val="0"/>
              </a:spcBef>
              <a:buFontTx/>
              <a:buNone/>
            </a:pPr>
            <a:r>
              <a:rPr lang="sv-SE" sz="1400" dirty="0">
                <a:solidFill>
                  <a:schemeClr val="bg1"/>
                </a:solidFill>
              </a:rPr>
              <a:t>Målvärde 2014   9</a:t>
            </a:r>
            <a:r>
              <a:rPr lang="sv-SE" sz="1400" dirty="0" smtClean="0">
                <a:solidFill>
                  <a:schemeClr val="bg1"/>
                </a:solidFill>
              </a:rPr>
              <a:t>0%</a:t>
            </a:r>
            <a:endParaRPr lang="sv-SE" sz="1400" dirty="0">
              <a:solidFill>
                <a:schemeClr val="bg1"/>
              </a:solidFill>
            </a:endParaRPr>
          </a:p>
        </p:txBody>
      </p:sp>
      <p:sp>
        <p:nvSpPr>
          <p:cNvPr id="6" name="Vänster 5"/>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sp>
        <p:nvSpPr>
          <p:cNvPr id="7" name="5-udd 6"/>
          <p:cNvSpPr/>
          <p:nvPr/>
        </p:nvSpPr>
        <p:spPr bwMode="auto">
          <a:xfrm>
            <a:off x="5552768" y="61210"/>
            <a:ext cx="419972" cy="361473"/>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Arial" charset="0"/>
              <a:ea typeface="ヒラギノ角ゴ Pro W3" pitchFamily="28" charset="-128"/>
            </a:endParaRPr>
          </a:p>
        </p:txBody>
      </p:sp>
      <p:graphicFrame>
        <p:nvGraphicFramePr>
          <p:cNvPr id="8" name="Diagram 7"/>
          <p:cNvGraphicFramePr>
            <a:graphicFrameLocks/>
          </p:cNvGraphicFramePr>
          <p:nvPr>
            <p:extLst>
              <p:ext uri="{D42A27DB-BD31-4B8C-83A1-F6EECF244321}">
                <p14:modId xmlns:p14="http://schemas.microsoft.com/office/powerpoint/2010/main" val="1189784054"/>
              </p:ext>
            </p:extLst>
          </p:nvPr>
        </p:nvGraphicFramePr>
        <p:xfrm>
          <a:off x="0" y="836712"/>
          <a:ext cx="9144000" cy="561662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a:solidFill>
                  <a:schemeClr val="bg1"/>
                </a:solidFill>
              </a:rPr>
              <a:t>Följsamhet till basala hygienrutiner och klädregler</a:t>
            </a:r>
            <a:r>
              <a:rPr lang="sv-SE" b="1" dirty="0">
                <a:solidFill>
                  <a:schemeClr val="bg1"/>
                </a:solidFill>
              </a:rPr>
              <a:t/>
            </a:r>
            <a:br>
              <a:rPr lang="sv-SE" b="1" dirty="0">
                <a:solidFill>
                  <a:schemeClr val="bg1"/>
                </a:solidFill>
              </a:rPr>
            </a:br>
            <a:endParaRPr lang="sv-SE" b="1" dirty="0">
              <a:solidFill>
                <a:schemeClr val="bg1"/>
              </a:solidFill>
            </a:endParaRPr>
          </a:p>
        </p:txBody>
      </p:sp>
      <p:sp>
        <p:nvSpPr>
          <p:cNvPr id="4" name="Vänster 3"/>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6" name="Diagram 5"/>
          <p:cNvGraphicFramePr>
            <a:graphicFrameLocks/>
          </p:cNvGraphicFramePr>
          <p:nvPr>
            <p:extLst>
              <p:ext uri="{D42A27DB-BD31-4B8C-83A1-F6EECF244321}">
                <p14:modId xmlns:p14="http://schemas.microsoft.com/office/powerpoint/2010/main" val="1362820956"/>
              </p:ext>
            </p:extLst>
          </p:nvPr>
        </p:nvGraphicFramePr>
        <p:xfrm>
          <a:off x="0" y="836712"/>
          <a:ext cx="9143999" cy="56166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0838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panose="020B0604020202020204" pitchFamily="34" charset="0"/>
                <a:ea typeface="ヒラギノ角ゴ Pro W3" pitchFamily="28" charset="-128"/>
              </a:defRPr>
            </a:lvl1pPr>
            <a:lvl2pPr marL="742950" indent="-285750" eaLnBrk="0" hangingPunct="0">
              <a:defRPr sz="3200">
                <a:solidFill>
                  <a:schemeClr val="tx1"/>
                </a:solidFill>
                <a:latin typeface="Arial" panose="020B0604020202020204" pitchFamily="34" charset="0"/>
                <a:ea typeface="ヒラギノ角ゴ Pro W3" pitchFamily="28" charset="-128"/>
              </a:defRPr>
            </a:lvl2pPr>
            <a:lvl3pPr marL="1143000" indent="-228600" eaLnBrk="0" hangingPunct="0">
              <a:defRPr sz="3200">
                <a:solidFill>
                  <a:schemeClr val="tx1"/>
                </a:solidFill>
                <a:latin typeface="Arial" panose="020B0604020202020204" pitchFamily="34" charset="0"/>
                <a:ea typeface="ヒラギノ角ゴ Pro W3" pitchFamily="28" charset="-128"/>
              </a:defRPr>
            </a:lvl3pPr>
            <a:lvl4pPr marL="1600200" indent="-228600" eaLnBrk="0" hangingPunct="0">
              <a:defRPr sz="3200">
                <a:solidFill>
                  <a:schemeClr val="tx1"/>
                </a:solidFill>
                <a:latin typeface="Arial" panose="020B0604020202020204" pitchFamily="34" charset="0"/>
                <a:ea typeface="ヒラギノ角ゴ Pro W3" pitchFamily="28" charset="-128"/>
              </a:defRPr>
            </a:lvl4pPr>
            <a:lvl5pPr marL="2057400" indent="-228600" eaLnBrk="0" hangingPunct="0">
              <a:defRPr sz="32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ヒラギノ角ゴ Pro W3" pitchFamily="28" charset="-128"/>
              </a:defRPr>
            </a:lvl9pPr>
          </a:lstStyle>
          <a:p>
            <a:r>
              <a:rPr lang="sv-SE" sz="2000" b="1">
                <a:solidFill>
                  <a:schemeClr val="bg1"/>
                </a:solidFill>
              </a:rPr>
              <a:t>Punktprevalensmätningar VRI Område medicin och akut</a:t>
            </a:r>
            <a:r>
              <a:rPr lang="sv-SE" sz="2400" b="1">
                <a:solidFill>
                  <a:schemeClr val="bg1"/>
                </a:solidFill>
              </a:rPr>
              <a:t/>
            </a:r>
            <a:br>
              <a:rPr lang="sv-SE" sz="2400" b="1">
                <a:solidFill>
                  <a:schemeClr val="bg1"/>
                </a:solidFill>
              </a:rPr>
            </a:br>
            <a:endParaRPr lang="sv-SE" sz="2400" b="1">
              <a:solidFill>
                <a:schemeClr val="bg1"/>
              </a:solidFill>
            </a:endParaRPr>
          </a:p>
        </p:txBody>
      </p:sp>
      <p:sp>
        <p:nvSpPr>
          <p:cNvPr id="4" name="Vänster 3"/>
          <p:cNvSpPr/>
          <p:nvPr/>
        </p:nvSpPr>
        <p:spPr bwMode="auto">
          <a:xfrm>
            <a:off x="8176134" y="6432550"/>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5" name="Diagram 4"/>
          <p:cNvGraphicFramePr>
            <a:graphicFrameLocks/>
          </p:cNvGraphicFramePr>
          <p:nvPr>
            <p:extLst>
              <p:ext uri="{D42A27DB-BD31-4B8C-83A1-F6EECF244321}">
                <p14:modId xmlns:p14="http://schemas.microsoft.com/office/powerpoint/2010/main" val="2525614928"/>
              </p:ext>
            </p:extLst>
          </p:nvPr>
        </p:nvGraphicFramePr>
        <p:xfrm>
          <a:off x="107504" y="908720"/>
          <a:ext cx="8928992" cy="55238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809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ubrik 1"/>
          <p:cNvSpPr txBox="1">
            <a:spLocks/>
          </p:cNvSpPr>
          <p:nvPr/>
        </p:nvSpPr>
        <p:spPr bwMode="auto">
          <a:xfrm>
            <a:off x="214313" y="142875"/>
            <a:ext cx="8034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defRPr sz="2400">
                <a:solidFill>
                  <a:schemeClr val="tx1"/>
                </a:solidFill>
                <a:latin typeface="Arial" panose="020B0604020202020204" pitchFamily="34" charset="0"/>
                <a:ea typeface="ヒラギノ角ゴ Pro W3" pitchFamily="28" charset="-128"/>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3pPr>
            <a:lvl4pPr marL="16002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4pPr>
            <a:lvl5pPr marL="2057400" indent="-228600">
              <a:spcBef>
                <a:spcPct val="20000"/>
              </a:spcBef>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Arial" panose="020B0604020202020204" pitchFamily="34" charset="0"/>
                <a:ea typeface="ヒラギノ角ゴ Pro W3" pitchFamily="28" charset="-128"/>
              </a:defRPr>
            </a:lvl9pPr>
          </a:lstStyle>
          <a:p>
            <a:pPr>
              <a:spcBef>
                <a:spcPct val="0"/>
              </a:spcBef>
              <a:buFontTx/>
              <a:buNone/>
            </a:pPr>
            <a:r>
              <a:rPr lang="sv-SE" dirty="0">
                <a:solidFill>
                  <a:schemeClr val="bg1"/>
                </a:solidFill>
              </a:rPr>
              <a:t>Inkommande </a:t>
            </a:r>
            <a:r>
              <a:rPr lang="sv-SE" dirty="0" smtClean="0">
                <a:solidFill>
                  <a:schemeClr val="bg1"/>
                </a:solidFill>
              </a:rPr>
              <a:t>remisser exkl. konsultremisser 2010 </a:t>
            </a:r>
            <a:r>
              <a:rPr lang="sv-SE" dirty="0">
                <a:solidFill>
                  <a:schemeClr val="bg1"/>
                </a:solidFill>
              </a:rPr>
              <a:t>– </a:t>
            </a:r>
            <a:r>
              <a:rPr lang="sv-SE" dirty="0" smtClean="0">
                <a:solidFill>
                  <a:schemeClr val="bg1"/>
                </a:solidFill>
              </a:rPr>
              <a:t>2014</a:t>
            </a:r>
            <a:r>
              <a:rPr lang="sv-SE" b="1" dirty="0">
                <a:solidFill>
                  <a:schemeClr val="bg1"/>
                </a:solidFill>
              </a:rPr>
              <a:t/>
            </a:r>
            <a:br>
              <a:rPr lang="sv-SE" b="1" dirty="0">
                <a:solidFill>
                  <a:schemeClr val="bg1"/>
                </a:solidFill>
              </a:rPr>
            </a:br>
            <a:endParaRPr lang="sv-SE" b="1" dirty="0">
              <a:solidFill>
                <a:schemeClr val="bg1"/>
              </a:solidFill>
            </a:endParaRPr>
          </a:p>
        </p:txBody>
      </p:sp>
      <p:sp>
        <p:nvSpPr>
          <p:cNvPr id="6" name="Vänster 5"/>
          <p:cNvSpPr/>
          <p:nvPr/>
        </p:nvSpPr>
        <p:spPr bwMode="auto">
          <a:xfrm>
            <a:off x="8176134" y="6453336"/>
            <a:ext cx="967866" cy="476672"/>
          </a:xfrm>
          <a:prstGeom prst="lef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sv-SE" sz="1400" b="0" i="0" u="none" strike="noStrike" cap="none" normalizeH="0" baseline="0" dirty="0" smtClean="0">
                <a:ln>
                  <a:noFill/>
                </a:ln>
                <a:solidFill>
                  <a:schemeClr val="tx1"/>
                </a:solidFill>
                <a:effectLst/>
                <a:latin typeface="Arial" charset="0"/>
                <a:ea typeface="ヒラギノ角ゴ Pro W3" pitchFamily="28" charset="-128"/>
                <a:hlinkClick r:id="" action="ppaction://hlinkshowjump?jump=firstslide"/>
              </a:rPr>
              <a:t>Tillbaka</a:t>
            </a:r>
            <a:endParaRPr kumimoji="0" lang="sv-SE" sz="1400" b="0" i="0" u="none" strike="noStrike" cap="none" normalizeH="0" baseline="0" dirty="0" smtClean="0">
              <a:ln>
                <a:noFill/>
              </a:ln>
              <a:solidFill>
                <a:schemeClr val="tx1"/>
              </a:solidFill>
              <a:effectLst/>
              <a:latin typeface="Arial" charset="0"/>
              <a:ea typeface="ヒラギノ角ゴ Pro W3" pitchFamily="28" charset="-128"/>
            </a:endParaRPr>
          </a:p>
        </p:txBody>
      </p:sp>
      <p:graphicFrame>
        <p:nvGraphicFramePr>
          <p:cNvPr id="8" name="Diagram 7"/>
          <p:cNvGraphicFramePr>
            <a:graphicFrameLocks/>
          </p:cNvGraphicFramePr>
          <p:nvPr>
            <p:extLst>
              <p:ext uri="{D42A27DB-BD31-4B8C-83A1-F6EECF244321}">
                <p14:modId xmlns:p14="http://schemas.microsoft.com/office/powerpoint/2010/main" val="108937482"/>
              </p:ext>
            </p:extLst>
          </p:nvPr>
        </p:nvGraphicFramePr>
        <p:xfrm>
          <a:off x="0" y="836711"/>
          <a:ext cx="4644007" cy="27363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Diagram 10"/>
          <p:cNvGraphicFramePr>
            <a:graphicFrameLocks/>
          </p:cNvGraphicFramePr>
          <p:nvPr>
            <p:extLst>
              <p:ext uri="{D42A27DB-BD31-4B8C-83A1-F6EECF244321}">
                <p14:modId xmlns:p14="http://schemas.microsoft.com/office/powerpoint/2010/main" val="3213390738"/>
              </p:ext>
            </p:extLst>
          </p:nvPr>
        </p:nvGraphicFramePr>
        <p:xfrm>
          <a:off x="4716016" y="836712"/>
          <a:ext cx="4427984" cy="27350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Diagram 11"/>
          <p:cNvGraphicFramePr>
            <a:graphicFrameLocks/>
          </p:cNvGraphicFramePr>
          <p:nvPr>
            <p:extLst>
              <p:ext uri="{D42A27DB-BD31-4B8C-83A1-F6EECF244321}">
                <p14:modId xmlns:p14="http://schemas.microsoft.com/office/powerpoint/2010/main" val="2078615829"/>
              </p:ext>
            </p:extLst>
          </p:nvPr>
        </p:nvGraphicFramePr>
        <p:xfrm>
          <a:off x="0" y="3645024"/>
          <a:ext cx="9144000" cy="28083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4052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4_Tom presentation">
  <a:themeElements>
    <a:clrScheme name="Tom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m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smtClean="0">
            <a:ln>
              <a:noFill/>
            </a:ln>
            <a:solidFill>
              <a:schemeClr val="tx1"/>
            </a:solidFill>
            <a:effectLst/>
            <a:latin typeface="Arial" charset="0"/>
            <a:ea typeface="ヒラギノ角ゴ Pro W3"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smtClean="0">
            <a:ln>
              <a:noFill/>
            </a:ln>
            <a:solidFill>
              <a:schemeClr val="tx1"/>
            </a:solidFill>
            <a:effectLst/>
            <a:latin typeface="Arial" charset="0"/>
            <a:ea typeface="ヒラギノ角ゴ Pro W3" pitchFamily="28" charset="-128"/>
          </a:defRPr>
        </a:defPPr>
      </a:lstStyle>
    </a:lnDef>
  </a:objectDefaults>
  <a:extraClrSchemeLst>
    <a:extraClrScheme>
      <a:clrScheme name="Tom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m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m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m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m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m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m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m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m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m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m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m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flat"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flat"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flat"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flat"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17265</TotalTime>
  <Words>1016</Words>
  <Application>Microsoft Office PowerPoint</Application>
  <PresentationFormat>Bildspel på skärmen (4:3)</PresentationFormat>
  <Paragraphs>454</Paragraphs>
  <Slides>39</Slides>
  <Notes>13</Notes>
  <HiddenSlides>0</HiddenSlides>
  <MMClips>0</MMClips>
  <ScaleCrop>false</ScaleCrop>
  <HeadingPairs>
    <vt:vector size="8" baseType="variant">
      <vt:variant>
        <vt:lpstr>Använt teckensnitt</vt:lpstr>
      </vt:variant>
      <vt:variant>
        <vt:i4>5</vt:i4>
      </vt:variant>
      <vt:variant>
        <vt:lpstr>Tema</vt:lpstr>
      </vt:variant>
      <vt:variant>
        <vt:i4>1</vt:i4>
      </vt:variant>
      <vt:variant>
        <vt:lpstr>Länkar</vt:lpstr>
      </vt:variant>
      <vt:variant>
        <vt:i4>5</vt:i4>
      </vt:variant>
      <vt:variant>
        <vt:lpstr>Bildrubriker</vt:lpstr>
      </vt:variant>
      <vt:variant>
        <vt:i4>39</vt:i4>
      </vt:variant>
    </vt:vector>
  </HeadingPairs>
  <TitlesOfParts>
    <vt:vector size="50" baseType="lpstr">
      <vt:lpstr>Arial</vt:lpstr>
      <vt:lpstr>Calibri</vt:lpstr>
      <vt:lpstr>Comic Sans MS</vt:lpstr>
      <vt:lpstr>Tahoma</vt:lpstr>
      <vt:lpstr>ヒラギノ角ゴ Pro W3</vt:lpstr>
      <vt:lpstr>4_Tom presentation</vt:lpstr>
      <vt:lpstr>\\vgregion.se\Hem\NU-A\asame5\_NU\Område medicin\Område medicin övergripande\Resultattavla\Uppgifter till tavlan bemanningsläkare över åren inkl prognos.xlsx!data![Uppgifter till tavlan bemanningsläkare över åren inkl prognos.xlsx]data Diagram 2</vt:lpstr>
      <vt:lpstr>\\vgregion.se\Hem\NU-A\asame5\_NU\Område medicin\Område medicin övergripande\Resultattavla\uppgifter till resultattavla område medicin och akut.xlsx!läkemedel 2014![uppgifter till resultattavla område medicin och akut.xlsx]läkemedel 2014 Diagram 2</vt:lpstr>
      <vt:lpstr>\\vgregion.se\Hem\NU-A\asame5\_NU\Område medicin\Område medicin övergripande\Resultattavla\uppgifter till resultattavla område medicin och akut.xlsx!läkemedel 2014!R2C2:R6C16</vt:lpstr>
      <vt:lpstr>\\vgregion.se\Hem\NU-A\asame5\_NU\Område medicin\Område medicin övergripande\Resultattavla\uppgifter till resultattavla område medicin och akut.xlsx!personal 2014![uppgifter till resultattavla område medicin och akut.xlsx]personal 2014 Diagram 5</vt:lpstr>
      <vt:lpstr>\\vgregion.se\Hem\NU-A\asame5\_NU\Område medicin\Område medicin övergripande\Resultattavla\uppgifter till resultattavla område medicin och akut.xlsx!personal 2014!R6C1:R9C15</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Andel PC vid antibiotikabehandling </vt:lpstr>
      <vt:lpstr>Trycksår vid PPM mätning </vt:lpstr>
      <vt:lpstr>PowerPoint-presentation</vt:lpstr>
      <vt:lpstr>Trycksår Riskbedömningar av patient äldre än 69 år </vt:lpstr>
      <vt:lpstr>Beläggning % </vt:lpstr>
      <vt:lpstr>Beläggning antal </vt:lpstr>
      <vt:lpstr>Medelvårdtid</vt:lpstr>
      <vt:lpstr>PowerPoint-presentation</vt:lpstr>
      <vt:lpstr>PowerPoint-presentation</vt:lpstr>
      <vt:lpstr>PowerPoint-presentation</vt:lpstr>
      <vt:lpstr>PowerPoint-presentation</vt:lpstr>
      <vt:lpstr>PowerPoint-presentation</vt:lpstr>
      <vt:lpstr> Personalomsättning avgångar </vt:lpstr>
      <vt:lpstr> Övertid </vt:lpstr>
      <vt:lpstr> Sjukfrånvaro </vt:lpstr>
      <vt:lpstr> Andel som har handlingsplan medarbetarenkät </vt:lpstr>
      <vt:lpstr>PowerPoint-presentation</vt:lpstr>
      <vt:lpstr>PowerPoint-presentation</vt:lpstr>
      <vt:lpstr>PowerPoint-presentation</vt:lpstr>
      <vt:lpstr>PowerPoint-presentation</vt:lpstr>
      <vt:lpstr>PowerPoint-presentation</vt:lpstr>
      <vt:lpstr>Slutenvårdstillfällen </vt:lpstr>
      <vt:lpstr>Öppenvård – Läkarbesök        </vt:lpstr>
      <vt:lpstr>PowerPoint-presentation</vt:lpstr>
      <vt:lpstr>Andel patienter som kommer till akuten vid varje ambulansutryckning </vt:lpstr>
      <vt:lpstr>PowerPoint-presentation</vt:lpstr>
      <vt:lpstr>Beläggning % </vt:lpstr>
      <vt:lpstr>PowerPoint-presentation</vt:lpstr>
      <vt:lpstr>PowerPoint-presentation</vt:lpstr>
    </vt:vector>
  </TitlesOfParts>
  <Manager/>
  <Company>NU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 VÖK och V-plan</dc:title>
  <dc:subject/>
  <dc:creator>PO</dc:creator>
  <cp:keywords/>
  <dc:description/>
  <cp:lastModifiedBy>Peter Berglund</cp:lastModifiedBy>
  <cp:revision>979</cp:revision>
  <cp:lastPrinted>2015-02-11T07:22:46Z</cp:lastPrinted>
  <dcterms:created xsi:type="dcterms:W3CDTF">2008-03-23T11:02:03Z</dcterms:created>
  <dcterms:modified xsi:type="dcterms:W3CDTF">2015-02-11T07:22:49Z</dcterms:modified>
  <cp:category/>
</cp:coreProperties>
</file>