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28C-0951-4935-B1EB-BFC18ADCFA75}" type="datetimeFigureOut">
              <a:rPr lang="it-IT" smtClean="0"/>
              <a:pPr/>
              <a:t>20/02/2018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AD32-792F-443E-8809-189466EF2E9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Autofit/>
          </a:bodyPr>
          <a:lstStyle/>
          <a:p>
            <a:r>
              <a:rPr lang="it-IT" sz="4800" dirty="0" smtClean="0">
                <a:latin typeface="Cooper Black" pitchFamily="18" charset="0"/>
              </a:rPr>
              <a:t>Face Detection </a:t>
            </a:r>
            <a:br>
              <a:rPr lang="it-IT" sz="4800" dirty="0" smtClean="0">
                <a:latin typeface="Cooper Black" pitchFamily="18" charset="0"/>
              </a:rPr>
            </a:br>
            <a:r>
              <a:rPr lang="it-IT" sz="4800" dirty="0" err="1" smtClean="0">
                <a:latin typeface="Cooper Black" pitchFamily="18" charset="0"/>
              </a:rPr>
              <a:t>using</a:t>
            </a:r>
            <a:r>
              <a:rPr lang="it-IT" sz="4800" dirty="0" smtClean="0">
                <a:latin typeface="Cooper Black" pitchFamily="18" charset="0"/>
              </a:rPr>
              <a:t> the </a:t>
            </a:r>
            <a:r>
              <a:rPr lang="it-IT" sz="4800" dirty="0" err="1" smtClean="0">
                <a:latin typeface="Cooper Black" pitchFamily="18" charset="0"/>
              </a:rPr>
              <a:t>Viola-Jones</a:t>
            </a:r>
            <a:r>
              <a:rPr lang="it-IT" sz="4800" dirty="0" smtClean="0">
                <a:latin typeface="Cooper Black" pitchFamily="18" charset="0"/>
              </a:rPr>
              <a:t> </a:t>
            </a:r>
            <a:r>
              <a:rPr lang="it-IT" sz="4800" dirty="0" err="1" smtClean="0">
                <a:latin typeface="Cooper Black" pitchFamily="18" charset="0"/>
              </a:rPr>
              <a:t>method</a:t>
            </a:r>
            <a:endParaRPr lang="it-IT" sz="4800" dirty="0">
              <a:latin typeface="Cooper Black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1752600"/>
          </a:xfrm>
        </p:spPr>
        <p:txBody>
          <a:bodyPr/>
          <a:lstStyle/>
          <a:p>
            <a:pPr>
              <a:buClr>
                <a:srgbClr val="0000FF"/>
              </a:buCl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 err="1" smtClean="0">
                <a:solidFill>
                  <a:schemeClr val="tx1"/>
                </a:solidFill>
              </a:rPr>
              <a:t>Davide</a:t>
            </a:r>
            <a:r>
              <a:rPr lang="en-GB" dirty="0" smtClean="0">
                <a:solidFill>
                  <a:schemeClr val="tx1"/>
                </a:solidFill>
              </a:rPr>
              <a:t> Rossi</a:t>
            </a:r>
          </a:p>
          <a:p>
            <a:r>
              <a:rPr lang="it-IT" dirty="0" err="1" smtClean="0">
                <a:solidFill>
                  <a:schemeClr val="tx1"/>
                </a:solidFill>
              </a:rPr>
              <a:t>Machine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Learning</a:t>
            </a:r>
            <a:r>
              <a:rPr lang="it-IT" dirty="0" smtClean="0">
                <a:solidFill>
                  <a:schemeClr val="tx1"/>
                </a:solidFill>
              </a:rPr>
              <a:t> Project, 2018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23528" y="1124744"/>
            <a:ext cx="8568952" cy="539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 dirty="0" smtClean="0"/>
              <a:t>Three major contributions/phases of the algorithm :</a:t>
            </a:r>
            <a:r>
              <a:rPr lang="en-GB" sz="2800" dirty="0" smtClean="0"/>
              <a:t> </a:t>
            </a: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 smtClean="0"/>
          </a:p>
          <a:p>
            <a:pPr lvl="1"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 smtClean="0"/>
              <a:t>Feature extraction and feature evaluation: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	Rectangular features are used, with a new image 	representation their calculation is very fast.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 smtClean="0"/>
          </a:p>
          <a:p>
            <a:pPr lvl="1"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 smtClean="0"/>
              <a:t>Classification using boosting: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	Classifier training and feature selection using a 	slight 	variation of a method called </a:t>
            </a:r>
            <a:r>
              <a:rPr lang="en-GB" sz="2800" dirty="0" err="1" smtClean="0"/>
              <a:t>AdaBoost</a:t>
            </a:r>
            <a:r>
              <a:rPr lang="en-GB" sz="2800" dirty="0" smtClean="0"/>
              <a:t>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 smtClean="0"/>
          </a:p>
          <a:p>
            <a:pPr lvl="1"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 smtClean="0"/>
              <a:t>Multi-scale detection algorithm:</a:t>
            </a:r>
          </a:p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	</a:t>
            </a:r>
            <a:r>
              <a:rPr lang="en-GB" sz="2800" dirty="0" smtClean="0"/>
              <a:t>	A combination of simple classifiers is very effective</a:t>
            </a:r>
            <a:endParaRPr lang="en-GB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987824" y="188640"/>
            <a:ext cx="3106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err="1" smtClean="0"/>
              <a:t>Introduction</a:t>
            </a:r>
            <a:endParaRPr lang="it-IT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699792" y="260648"/>
            <a:ext cx="3539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err="1" smtClean="0"/>
              <a:t>Integral</a:t>
            </a:r>
            <a:r>
              <a:rPr lang="it-IT" sz="4400" b="1" dirty="0" smtClean="0"/>
              <a:t> </a:t>
            </a:r>
            <a:r>
              <a:rPr lang="it-IT" sz="4400" b="1" dirty="0" err="1" smtClean="0"/>
              <a:t>Image</a:t>
            </a:r>
            <a:endParaRPr lang="it-IT" sz="4400" b="1" dirty="0"/>
          </a:p>
        </p:txBody>
      </p:sp>
      <p:sp>
        <p:nvSpPr>
          <p:cNvPr id="14338" name="AutoShape 2" descr="I(x,y)=\sum _{\begin{smallmatrix}x'\leq x\\y'\leq y\end{smallmatrix}}i(x',y'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340" name="AutoShape 4" descr="I(x,y)=\sum _{\begin{smallmatrix}x'\leq x\\y'\leq y\end{smallmatrix}}i(x',y'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342" name="AutoShape 6" descr="I(x,y)=\sum _{\begin{smallmatrix}x'\leq x\\y'\leq y\end{smallmatrix}}i(x',y'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268760"/>
            <a:ext cx="354966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tangolo 12"/>
          <p:cNvSpPr/>
          <p:nvPr/>
        </p:nvSpPr>
        <p:spPr>
          <a:xfrm>
            <a:off x="395536" y="119675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I</a:t>
            </a:r>
            <a:r>
              <a:rPr lang="en-US" sz="2400" dirty="0" smtClean="0"/>
              <a:t>ntegral Image at </a:t>
            </a:r>
            <a:r>
              <a:rPr lang="en-US" sz="2400" dirty="0"/>
              <a:t>any point (</a:t>
            </a:r>
            <a:r>
              <a:rPr lang="en-US" sz="2400" i="1" dirty="0"/>
              <a:t>x</a:t>
            </a:r>
            <a:r>
              <a:rPr lang="en-US" sz="2400" dirty="0"/>
              <a:t>, </a:t>
            </a:r>
            <a:r>
              <a:rPr lang="en-US" sz="2400" i="1" dirty="0"/>
              <a:t>y</a:t>
            </a:r>
            <a:r>
              <a:rPr lang="en-US" sz="2400" dirty="0"/>
              <a:t>) in the summed-area table is the sum of all the pixels above and to the left of (</a:t>
            </a:r>
            <a:r>
              <a:rPr lang="en-US" sz="2400" i="1" dirty="0"/>
              <a:t>x</a:t>
            </a:r>
            <a:r>
              <a:rPr lang="en-US" sz="2400" dirty="0"/>
              <a:t>, </a:t>
            </a:r>
            <a:r>
              <a:rPr lang="en-US" sz="2400" i="1" dirty="0"/>
              <a:t>y</a:t>
            </a:r>
            <a:r>
              <a:rPr lang="en-US" sz="2400" dirty="0"/>
              <a:t>), inclusive</a:t>
            </a:r>
            <a:endParaRPr lang="it-IT" sz="2400" dirty="0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96952"/>
            <a:ext cx="4392488" cy="34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tangolo 14"/>
          <p:cNvSpPr/>
          <p:nvPr/>
        </p:nvSpPr>
        <p:spPr>
          <a:xfrm>
            <a:off x="4932040" y="3068960"/>
            <a:ext cx="406794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useful</a:t>
            </a:r>
            <a:r>
              <a:rPr lang="it-IT" sz="2400" dirty="0" smtClean="0"/>
              <a:t> </a:t>
            </a:r>
            <a:r>
              <a:rPr lang="it-IT" sz="2400" dirty="0" err="1" smtClean="0"/>
              <a:t>because</a:t>
            </a:r>
            <a:r>
              <a:rPr lang="it-IT" sz="2400" dirty="0" smtClean="0"/>
              <a:t> the sum </a:t>
            </a:r>
            <a:r>
              <a:rPr lang="it-IT" sz="2400" dirty="0" err="1" smtClean="0"/>
              <a:t>of</a:t>
            </a:r>
            <a:r>
              <a:rPr lang="it-IT" sz="2400" dirty="0" smtClean="0"/>
              <a:t> </a:t>
            </a:r>
            <a:r>
              <a:rPr lang="it-IT" sz="2400" dirty="0" err="1" smtClean="0"/>
              <a:t>every</a:t>
            </a:r>
            <a:r>
              <a:rPr lang="it-IT" sz="2400" dirty="0" smtClean="0"/>
              <a:t> pixel in a </a:t>
            </a:r>
            <a:r>
              <a:rPr lang="it-IT" sz="2400" dirty="0" err="1" smtClean="0"/>
              <a:t>rectangular</a:t>
            </a:r>
            <a:r>
              <a:rPr lang="it-IT" sz="2400" dirty="0" smtClean="0"/>
              <a:t> can </a:t>
            </a:r>
            <a:r>
              <a:rPr lang="it-IT" sz="2400" dirty="0" err="1" smtClean="0"/>
              <a:t>be</a:t>
            </a:r>
            <a:r>
              <a:rPr lang="it-IT" sz="2400" dirty="0" smtClean="0"/>
              <a:t> </a:t>
            </a:r>
            <a:r>
              <a:rPr lang="it-IT" sz="2400" dirty="0" err="1" smtClean="0"/>
              <a:t>obtained</a:t>
            </a:r>
            <a:r>
              <a:rPr lang="it-IT" sz="2400" dirty="0" smtClean="0"/>
              <a:t> </a:t>
            </a:r>
            <a:r>
              <a:rPr lang="it-IT" sz="2400" dirty="0" err="1" smtClean="0"/>
              <a:t>only</a:t>
            </a:r>
            <a:r>
              <a:rPr lang="it-IT" sz="2400" dirty="0" smtClean="0"/>
              <a:t> </a:t>
            </a:r>
            <a:r>
              <a:rPr lang="it-IT" sz="2400" dirty="0" err="1" smtClean="0"/>
              <a:t>with</a:t>
            </a:r>
            <a:r>
              <a:rPr lang="it-IT" sz="2400" dirty="0" smtClean="0"/>
              <a:t> a sum </a:t>
            </a:r>
            <a:r>
              <a:rPr lang="it-IT" sz="2400" dirty="0" err="1" smtClean="0"/>
              <a:t>of</a:t>
            </a:r>
            <a:r>
              <a:rPr lang="it-IT" sz="2400" dirty="0" smtClean="0"/>
              <a:t> 4 pixel </a:t>
            </a:r>
            <a:r>
              <a:rPr lang="it-IT" sz="2400" dirty="0" err="1" smtClean="0"/>
              <a:t>of</a:t>
            </a:r>
            <a:r>
              <a:rPr lang="it-IT" sz="2400" dirty="0" smtClean="0"/>
              <a:t> the </a:t>
            </a:r>
            <a:r>
              <a:rPr lang="it-IT" sz="2400" dirty="0" err="1" smtClean="0"/>
              <a:t>integral</a:t>
            </a:r>
            <a:r>
              <a:rPr lang="it-IT" sz="2400" dirty="0" smtClean="0"/>
              <a:t> </a:t>
            </a:r>
            <a:r>
              <a:rPr lang="it-IT" sz="2400" dirty="0" err="1" smtClean="0"/>
              <a:t>image</a:t>
            </a:r>
            <a:r>
              <a:rPr lang="it-IT" sz="2400" dirty="0" smtClean="0"/>
              <a:t>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internal</a:t>
            </a:r>
            <a:r>
              <a:rPr lang="it-IT" sz="2400" dirty="0" smtClean="0"/>
              <a:t> sum </a:t>
            </a:r>
            <a:r>
              <a:rPr lang="it-IT" sz="2400" dirty="0" err="1" smtClean="0"/>
              <a:t>of</a:t>
            </a:r>
            <a:r>
              <a:rPr lang="it-IT" sz="2400" dirty="0" smtClean="0"/>
              <a:t> D </a:t>
            </a:r>
            <a:r>
              <a:rPr lang="it-IT" sz="2400" dirty="0" err="1" smtClean="0"/>
              <a:t>is</a:t>
            </a:r>
            <a:endParaRPr lang="it-IT" sz="2400" dirty="0" smtClean="0"/>
          </a:p>
          <a:p>
            <a:r>
              <a:rPr lang="it-IT" sz="2400" dirty="0" smtClean="0"/>
              <a:t> </a:t>
            </a:r>
            <a:r>
              <a:rPr lang="it-IT" sz="2400" u="sng" dirty="0"/>
              <a:t>𝐷= 4−3−2+1 </a:t>
            </a:r>
            <a:r>
              <a:rPr lang="it-IT" sz="2400" dirty="0" smtClean="0"/>
              <a:t>in </a:t>
            </a:r>
            <a:r>
              <a:rPr lang="it-IT" sz="2400" dirty="0" err="1" smtClean="0"/>
              <a:t>fact</a:t>
            </a:r>
            <a:r>
              <a:rPr lang="it-IT" sz="2400" dirty="0" smtClean="0"/>
              <a:t> :</a:t>
            </a:r>
          </a:p>
          <a:p>
            <a:r>
              <a:rPr lang="it-IT" sz="2400" dirty="0" smtClean="0"/>
              <a:t>4</a:t>
            </a:r>
            <a:r>
              <a:rPr lang="it-IT" sz="2400" dirty="0"/>
              <a:t>−3−2+1= </a:t>
            </a:r>
            <a:r>
              <a:rPr lang="it-IT" sz="2400" dirty="0" smtClean="0"/>
              <a:t>(𝐴</a:t>
            </a:r>
            <a:r>
              <a:rPr lang="it-IT" sz="2400" dirty="0"/>
              <a:t>+𝐵+𝐶+</a:t>
            </a:r>
            <a:r>
              <a:rPr lang="it-IT" sz="2400" dirty="0" smtClean="0"/>
              <a:t>𝐷) − (𝐴</a:t>
            </a:r>
            <a:r>
              <a:rPr lang="it-IT" sz="2400" dirty="0"/>
              <a:t>+</a:t>
            </a:r>
            <a:r>
              <a:rPr lang="it-IT" sz="2400" dirty="0" smtClean="0"/>
              <a:t>𝐶)− (𝐴</a:t>
            </a:r>
            <a:r>
              <a:rPr lang="it-IT" sz="2400" dirty="0"/>
              <a:t>+</a:t>
            </a:r>
            <a:r>
              <a:rPr lang="it-IT" sz="2400" dirty="0" smtClean="0"/>
              <a:t>𝐵)+</a:t>
            </a:r>
            <a:r>
              <a:rPr lang="it-IT" sz="2400" dirty="0"/>
              <a:t>𝐴=𝐷 </a:t>
            </a:r>
            <a:endParaRPr lang="it-IT" sz="2400" dirty="0" smtClean="0"/>
          </a:p>
          <a:p>
            <a:endParaRPr lang="it-IT" sz="2000" dirty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03848" y="188640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 smtClean="0"/>
              <a:t>Features</a:t>
            </a:r>
            <a:endParaRPr lang="it-IT" sz="4400" b="1" dirty="0"/>
          </a:p>
        </p:txBody>
      </p:sp>
      <p:sp>
        <p:nvSpPr>
          <p:cNvPr id="5" name="Rettangolo 4"/>
          <p:cNvSpPr/>
          <p:nvPr/>
        </p:nvSpPr>
        <p:spPr>
          <a:xfrm>
            <a:off x="179512" y="1052736"/>
            <a:ext cx="5040560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Four basic types.</a:t>
            </a:r>
          </a:p>
          <a:p>
            <a:pPr lvl="1">
              <a:spcBef>
                <a:spcPts val="450"/>
              </a:spcBef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They are easy to calculate.</a:t>
            </a:r>
          </a:p>
          <a:p>
            <a:pPr lvl="1">
              <a:spcBef>
                <a:spcPts val="450"/>
              </a:spcBef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white areas are subtracted from the black ones.</a:t>
            </a:r>
          </a:p>
          <a:p>
            <a:pPr lvl="1">
              <a:spcBef>
                <a:spcPts val="450"/>
              </a:spcBef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special representation of the sample called the </a:t>
            </a:r>
            <a:r>
              <a:rPr lang="en-GB" sz="2400" b="1" dirty="0"/>
              <a:t>integral image</a:t>
            </a:r>
            <a:r>
              <a:rPr lang="en-GB" sz="2400" dirty="0"/>
              <a:t> makes feature extraction faster.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340768"/>
            <a:ext cx="3581400" cy="246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Rettangolo 6"/>
          <p:cNvSpPr/>
          <p:nvPr/>
        </p:nvSpPr>
        <p:spPr>
          <a:xfrm>
            <a:off x="467544" y="4221088"/>
            <a:ext cx="8496944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Features are extracted from sub windows of a sample image.</a:t>
            </a:r>
          </a:p>
          <a:p>
            <a:pPr lvl="1">
              <a:spcBef>
                <a:spcPts val="450"/>
              </a:spcBef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base size for a sub window is 24 by 24 pixels.</a:t>
            </a:r>
          </a:p>
          <a:p>
            <a:pPr lvl="1">
              <a:spcBef>
                <a:spcPts val="450"/>
              </a:spcBef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Each of the four feature types are scaled and shifted across all possible combinations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-In a 24 pixel by 24 pixel sub window there are ~160,000 possible features to be calculated.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187624" y="188640"/>
            <a:ext cx="6946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err="1" smtClean="0"/>
              <a:t>Learning</a:t>
            </a:r>
            <a:r>
              <a:rPr lang="it-IT" sz="4400" b="1" dirty="0" smtClean="0"/>
              <a:t> </a:t>
            </a:r>
            <a:r>
              <a:rPr lang="it-IT" sz="4400" b="1" dirty="0" err="1" smtClean="0"/>
              <a:t>with</a:t>
            </a:r>
            <a:r>
              <a:rPr lang="it-IT" sz="4400" b="1" dirty="0" smtClean="0"/>
              <a:t> </a:t>
            </a:r>
            <a:r>
              <a:rPr lang="it-IT" sz="4400" b="1" dirty="0" err="1" smtClean="0"/>
              <a:t>many</a:t>
            </a:r>
            <a:r>
              <a:rPr lang="it-IT" sz="4400" b="1" dirty="0" smtClean="0"/>
              <a:t> </a:t>
            </a:r>
            <a:r>
              <a:rPr lang="it-IT" sz="4400" b="1" dirty="0" err="1" smtClean="0"/>
              <a:t>Features</a:t>
            </a:r>
            <a:endParaRPr lang="it-IT" sz="4400" b="1" dirty="0"/>
          </a:p>
        </p:txBody>
      </p:sp>
      <p:sp>
        <p:nvSpPr>
          <p:cNvPr id="5" name="Rettangolo 4"/>
          <p:cNvSpPr/>
          <p:nvPr/>
        </p:nvSpPr>
        <p:spPr>
          <a:xfrm>
            <a:off x="539552" y="1268760"/>
            <a:ext cx="799288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We have 160,000 features – how can we learn a classifier with only a few hundred training examples without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6" name="Rettangolo 5"/>
          <p:cNvSpPr/>
          <p:nvPr/>
        </p:nvSpPr>
        <p:spPr>
          <a:xfrm>
            <a:off x="0" y="2204864"/>
            <a:ext cx="5256584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Learn a single simple classifier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Classify the data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Look at where it makes errors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Reweight the data so that the inputs where we made errors get higher weight in the learning process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Now learn a 2</a:t>
            </a:r>
            <a:r>
              <a:rPr lang="en-US" baseline="30000" dirty="0" smtClean="0"/>
              <a:t>nd</a:t>
            </a:r>
            <a:r>
              <a:rPr lang="en-US" dirty="0" smtClean="0"/>
              <a:t> simple classifier on the weighted data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Combine the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classifier and weight the data according to where they make errors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Learn a 3</a:t>
            </a:r>
            <a:r>
              <a:rPr lang="en-US" baseline="30000" dirty="0" smtClean="0"/>
              <a:t>rd</a:t>
            </a:r>
            <a:r>
              <a:rPr lang="en-US" dirty="0" smtClean="0"/>
              <a:t> classifier on the weighted data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… and so on until we learn T simple classifiers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Final classifier is the combination of all T classifiers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This procedure is called “Boosting” – works very well in practice.</a:t>
            </a:r>
            <a:endParaRPr lang="en-US" dirty="0"/>
          </a:p>
        </p:txBody>
      </p:sp>
      <p:pic>
        <p:nvPicPr>
          <p:cNvPr id="7" name="Picture 3" descr="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636912"/>
            <a:ext cx="3486319" cy="2708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39552" y="188640"/>
            <a:ext cx="8051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Boosting with Single Feature </a:t>
            </a:r>
            <a:r>
              <a:rPr lang="en-US" sz="3600" b="1" dirty="0" err="1" smtClean="0"/>
              <a:t>Perceptrons</a:t>
            </a:r>
            <a:endParaRPr lang="it-IT" sz="3600" b="1" dirty="0"/>
          </a:p>
        </p:txBody>
      </p:sp>
      <p:sp>
        <p:nvSpPr>
          <p:cNvPr id="5" name="Rettangolo 4"/>
          <p:cNvSpPr/>
          <p:nvPr/>
        </p:nvSpPr>
        <p:spPr>
          <a:xfrm>
            <a:off x="539552" y="836712"/>
            <a:ext cx="8208912" cy="593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Viola-Jones version of Boosting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“simple” (weak) classifier = single-feature </a:t>
            </a:r>
            <a:r>
              <a:rPr lang="en-US" dirty="0" err="1" smtClean="0"/>
              <a:t>perceptron</a:t>
            </a:r>
            <a:r>
              <a:rPr lang="en-US" dirty="0" smtClean="0"/>
              <a:t>: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			       =    1    (if   w</a:t>
            </a:r>
            <a:r>
              <a:rPr lang="en-US" baseline="-25000" dirty="0" smtClean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+ </a:t>
            </a:r>
            <a:r>
              <a:rPr lang="en-US" dirty="0" smtClean="0">
                <a:solidFill>
                  <a:schemeClr val="tx1"/>
                </a:solidFill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</a:rPr>
              <a:t>d+1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&gt;0)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o(x</a:t>
            </a:r>
            <a:r>
              <a:rPr lang="en-US" baseline="-25000" dirty="0" smtClean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)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			   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			       =    -1   (otherwise)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With K features (e.g., K = 160,000) we have 160,000 different single-feature </a:t>
            </a:r>
            <a:r>
              <a:rPr lang="en-US" dirty="0" err="1" smtClean="0"/>
              <a:t>perceptrons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At each </a:t>
            </a:r>
            <a:r>
              <a:rPr lang="en-US" b="1" dirty="0" smtClean="0"/>
              <a:t>stage of boosting 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given reweighted data from previous stage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Train all K (160,000) single-feature </a:t>
            </a:r>
            <a:r>
              <a:rPr lang="en-US" dirty="0" err="1" smtClean="0"/>
              <a:t>perceptrons</a:t>
            </a:r>
            <a:endParaRPr lang="en-US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Select the single best classifier at this stage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Combine it with the other previously selected classifiers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Reweight the data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Learn all K classifiers again, select the best, combine, reweight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Repeat until you have T classifiers selected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Hugely computationally intensive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Learning K </a:t>
            </a:r>
            <a:r>
              <a:rPr lang="en-US" dirty="0" err="1" smtClean="0"/>
              <a:t>perceptrons</a:t>
            </a:r>
            <a:r>
              <a:rPr lang="en-US" dirty="0" smtClean="0"/>
              <a:t> T times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K = 160,000 and T = 1000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592" y="1556792"/>
            <a:ext cx="5976664" cy="12241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83671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At each stage we select the best classifier on the current iteration and combine it with the set of classifiers learned so far, but </a:t>
            </a:r>
            <a:r>
              <a:rPr lang="en-US" b="1" dirty="0" smtClean="0"/>
              <a:t>how are the classifier combined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Take the weight*feature for each classifier, sum these up, and compare to a threshold (very simple)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Boosting algorithm automatically provides the appropriate weight for each classifier and the threshold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This version of boosting is known as the </a:t>
            </a:r>
            <a:r>
              <a:rPr lang="en-US" dirty="0" err="1" smtClean="0"/>
              <a:t>AdaBoost</a:t>
            </a:r>
            <a:r>
              <a:rPr lang="en-US" dirty="0" smtClean="0"/>
              <a:t> algorithm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331640" y="188640"/>
            <a:ext cx="665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How is classifier combining done?</a:t>
            </a:r>
            <a:endParaRPr lang="it-IT" sz="3600" b="1" dirty="0"/>
          </a:p>
        </p:txBody>
      </p:sp>
      <p:sp>
        <p:nvSpPr>
          <p:cNvPr id="7" name="Rettangolo 6"/>
          <p:cNvSpPr/>
          <p:nvPr/>
        </p:nvSpPr>
        <p:spPr>
          <a:xfrm>
            <a:off x="323528" y="3933056"/>
            <a:ext cx="4104456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Referred here as a degenerate decision tree.</a:t>
            </a:r>
          </a:p>
          <a:p>
            <a:pPr lvl="1">
              <a:spcBef>
                <a:spcPts val="4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Very fast evaluation.</a:t>
            </a:r>
          </a:p>
          <a:p>
            <a:pPr lvl="1">
              <a:spcBef>
                <a:spcPts val="4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Quick rejection of sub windows when testing</a:t>
            </a:r>
            <a:r>
              <a:rPr lang="en-GB" dirty="0" smtClean="0"/>
              <a:t>.</a:t>
            </a:r>
            <a:endParaRPr lang="en-GB" sz="2000" dirty="0" smtClean="0"/>
          </a:p>
          <a:p>
            <a:pPr>
              <a:spcBef>
                <a:spcPts val="500"/>
              </a:spcBef>
              <a:buClr>
                <a:srgbClr val="0099CC"/>
              </a:buClr>
              <a:buSzPct val="80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Reduction of false positives.</a:t>
            </a:r>
          </a:p>
          <a:p>
            <a:pPr lvl="1">
              <a:spcBef>
                <a:spcPts val="450"/>
              </a:spcBef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Each node is trained with the false positives of the prior. </a:t>
            </a:r>
            <a:endParaRPr lang="en-GB" sz="2000" dirty="0" smtClean="0"/>
          </a:p>
        </p:txBody>
      </p:sp>
      <p:sp>
        <p:nvSpPr>
          <p:cNvPr id="8" name="CasellaDiTesto 7"/>
          <p:cNvSpPr txBox="1"/>
          <p:nvPr/>
        </p:nvSpPr>
        <p:spPr>
          <a:xfrm>
            <a:off x="2483768" y="3212976"/>
            <a:ext cx="406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 smtClean="0"/>
              <a:t>Cascade</a:t>
            </a:r>
            <a:r>
              <a:rPr lang="it-IT" sz="3600" b="1" dirty="0" smtClean="0"/>
              <a:t> </a:t>
            </a:r>
            <a:r>
              <a:rPr lang="it-IT" sz="3600" b="1" dirty="0" err="1" smtClean="0"/>
              <a:t>of</a:t>
            </a:r>
            <a:r>
              <a:rPr lang="it-IT" sz="3600" b="1" dirty="0" smtClean="0"/>
              <a:t> </a:t>
            </a:r>
            <a:r>
              <a:rPr lang="it-IT" sz="3600" b="1" dirty="0" err="1" smtClean="0"/>
              <a:t>Classifier</a:t>
            </a:r>
            <a:endParaRPr lang="it-IT" sz="36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005064"/>
            <a:ext cx="4067635" cy="232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53477" y="1335760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Basic classifier operates on 24 x 24 </a:t>
            </a:r>
            <a:r>
              <a:rPr lang="en-US" sz="2400" dirty="0" err="1" smtClean="0"/>
              <a:t>subwindows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Scaling: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Scale the detector (rather than the images)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Features can easily be evaluated at any scale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Scale by factors of 1.25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Location: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Move detector around the image (e.g., 1 pixel increments)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Final Detections: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real face may result in multiple nearby detections </a:t>
            </a:r>
            <a:r>
              <a:rPr lang="en-US" sz="2400" dirty="0" smtClean="0"/>
              <a:t>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907704" y="188640"/>
            <a:ext cx="5736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/>
              <a:t>Detection in </a:t>
            </a:r>
            <a:r>
              <a:rPr lang="it-IT" sz="4400" b="1" dirty="0" err="1" smtClean="0"/>
              <a:t>Real</a:t>
            </a:r>
            <a:r>
              <a:rPr lang="it-IT" sz="4400" b="1" dirty="0" smtClean="0"/>
              <a:t> </a:t>
            </a:r>
            <a:r>
              <a:rPr lang="it-IT" sz="4400" b="1" dirty="0" err="1" smtClean="0"/>
              <a:t>Image</a:t>
            </a:r>
            <a:endParaRPr lang="it-IT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529</Words>
  <Application>Microsoft Office PowerPoint</Application>
  <PresentationFormat>Presentazione su schermo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Face Detection  using the Viola-Jones method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 using the Viola-Jones method</dc:title>
  <dc:creator>User</dc:creator>
  <cp:lastModifiedBy>User</cp:lastModifiedBy>
  <cp:revision>14</cp:revision>
  <dcterms:created xsi:type="dcterms:W3CDTF">2018-02-20T18:12:54Z</dcterms:created>
  <dcterms:modified xsi:type="dcterms:W3CDTF">2018-02-20T22:15:09Z</dcterms:modified>
</cp:coreProperties>
</file>