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29890-6DC3-48B0-9070-1022838139B6}" type="datetimeFigureOut">
              <a:rPr lang="ro-RO"/>
              <a:pPr>
                <a:defRPr/>
              </a:pPr>
              <a:t>10.05.2019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FE6CC-D951-47AC-A77E-FB10ECD253B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541B-A1C1-46EA-BFEE-211E30D7BAFF}" type="datetimeFigureOut">
              <a:rPr lang="ro-RO"/>
              <a:pPr>
                <a:defRPr/>
              </a:pPr>
              <a:t>10.05.2019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0CD50-FFF3-41F7-8709-C15F05981E0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0853B-1C7B-49C0-9BFB-3725C8EF0D98}" type="datetimeFigureOut">
              <a:rPr lang="ro-RO"/>
              <a:pPr>
                <a:defRPr/>
              </a:pPr>
              <a:t>10.05.2019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9EB0A-5048-48D8-AC0A-EE049A86654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82AB4-F2BB-44EC-B82B-3EBD04187F7A}" type="datetimeFigureOut">
              <a:rPr lang="ro-RO"/>
              <a:pPr>
                <a:defRPr/>
              </a:pPr>
              <a:t>10.05.2019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7044B-8178-4976-8BA9-FC2BFEFC97D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80455-5CE6-4AC1-88BD-8333149EF9AC}" type="datetimeFigureOut">
              <a:rPr lang="ro-RO"/>
              <a:pPr>
                <a:defRPr/>
              </a:pPr>
              <a:t>10.05.2019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3A912-52FD-456D-8A1C-D1DCDBCBEE74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96456-6817-4AFF-85EC-9500A7C75AAA}" type="datetimeFigureOut">
              <a:rPr lang="ro-RO"/>
              <a:pPr>
                <a:defRPr/>
              </a:pPr>
              <a:t>10.05.2019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F51D2-7FE9-4C8E-BB32-536F2EEB634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19FA4-F5D0-44B2-9D23-7D223ADF5661}" type="datetimeFigureOut">
              <a:rPr lang="ro-RO"/>
              <a:pPr>
                <a:defRPr/>
              </a:pPr>
              <a:t>10.05.2019</a:t>
            </a:fld>
            <a:endParaRPr lang="ro-R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A5D1B-1467-49DD-9D72-690179A5BCA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33203-BBB3-416E-815A-3531CB181416}" type="datetimeFigureOut">
              <a:rPr lang="ro-RO"/>
              <a:pPr>
                <a:defRPr/>
              </a:pPr>
              <a:t>10.05.2019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873FF-1BFB-4456-97C0-888CE2C627D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75F22-41FD-4D1E-A802-B5E5FF767D0C}" type="datetimeFigureOut">
              <a:rPr lang="ro-RO"/>
              <a:pPr>
                <a:defRPr/>
              </a:pPr>
              <a:t>10.05.2019</a:t>
            </a:fld>
            <a:endParaRPr lang="ro-RO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8D2A1-5F3F-44AC-9D51-EE6A10A5A70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8B5E3-DCD7-4EB5-AD86-4CAE03D0B58B}" type="datetimeFigureOut">
              <a:rPr lang="ro-RO"/>
              <a:pPr>
                <a:defRPr/>
              </a:pPr>
              <a:t>10.05.2019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F5141-7B2C-4F4C-B04F-4E89A247E6A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BA0C8-EE00-46B0-AD85-C84548F328AA}" type="datetimeFigureOut">
              <a:rPr lang="ro-RO"/>
              <a:pPr>
                <a:defRPr/>
              </a:pPr>
              <a:t>10.05.2019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AD58F-93BC-4373-951F-BF03F55581B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o-RO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940227-7717-4B19-A6DD-41A415EC38AA}" type="datetimeFigureOut">
              <a:rPr lang="ro-RO"/>
              <a:pPr>
                <a:defRPr/>
              </a:pPr>
              <a:t>10.05.2019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0E0737-1AF9-4A96-8B26-4AB66E2410A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it-IT" sz="1400" b="1" dirty="0" smtClean="0">
                <a:solidFill>
                  <a:srgbClr val="000000"/>
                </a:solidFill>
                <a:latin typeface="Arial" charset="0"/>
              </a:rPr>
              <a:t>RELAŢIILE INTERSPECIFICE (INTERPOPULAŢIONALE)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785786" y="3886200"/>
            <a:ext cx="7786742" cy="685800"/>
          </a:xfrm>
        </p:spPr>
        <p:txBody>
          <a:bodyPr/>
          <a:lstStyle/>
          <a:p>
            <a:pPr algn="r" eaLnBrk="1" hangingPunct="1"/>
            <a:r>
              <a:rPr lang="vi-VN" sz="1000" dirty="0" smtClean="0">
                <a:solidFill>
                  <a:schemeClr val="tx1"/>
                </a:solidFill>
              </a:rPr>
              <a:t>(Adaptat după Manualul de Ecologie şi protecţia mediului, clasa a X-a, Irina Teodorescu, Geta Rîşnoveanu, Claudia Manuela Neguţ)</a:t>
            </a:r>
          </a:p>
          <a:p>
            <a:pPr eaLnBrk="1" hangingPunct="1"/>
            <a:endParaRPr lang="ro-RO" sz="10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52" name="Rectangle 1"/>
          <p:cNvSpPr>
            <a:spLocks noChangeArrowheads="1"/>
          </p:cNvSpPr>
          <p:nvPr/>
        </p:nvSpPr>
        <p:spPr bwMode="auto">
          <a:xfrm>
            <a:off x="214313" y="571500"/>
            <a:ext cx="86058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ro-RO" sz="1000" b="1" i="1" dirty="0" smtClean="0"/>
              <a:t>Examenul de bacalaureat naţional 2019</a:t>
            </a:r>
            <a:endParaRPr lang="ro-RO" sz="1000" b="1" i="1" dirty="0"/>
          </a:p>
          <a:p>
            <a:pPr algn="r" eaLnBrk="0" hangingPunct="0"/>
            <a:r>
              <a:rPr lang="ro-RO" sz="1000" b="1" i="1" dirty="0"/>
              <a:t>Proba de evaluare a competenţelor digitale  - document de lucru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4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391025" cy="4949825"/>
          </a:xfrm>
        </p:spPr>
        <p:txBody>
          <a:bodyPr/>
          <a:lstStyle/>
          <a:p>
            <a:pPr marL="0" indent="542925" algn="just">
              <a:buNone/>
            </a:pPr>
            <a:r>
              <a:rPr lang="vi-VN" sz="1200" dirty="0" smtClean="0">
                <a:solidFill>
                  <a:srgbClr val="000000"/>
                </a:solidFill>
                <a:ea typeface="Calibri" pitchFamily="34" charset="0"/>
                <a:cs typeface="Arial" charset="0"/>
              </a:rPr>
              <a:t>În cadrul ecosistemului, orice populaţie se află în interrelaţie cu componentele fizico-chimice şi biotice, care o influenţează şi pe care, la rândul său, le influenţează. Relaţiile interspecifice reprezintă trăsătura fundamentală a biocenozei.</a:t>
            </a:r>
          </a:p>
          <a:p>
            <a:pPr marL="0" indent="542925" algn="just">
              <a:buNone/>
            </a:pPr>
            <a:r>
              <a:rPr lang="vi-VN" sz="1200" dirty="0" smtClean="0">
                <a:solidFill>
                  <a:srgbClr val="000000"/>
                </a:solidFill>
                <a:ea typeface="Calibri" pitchFamily="34" charset="0"/>
                <a:cs typeface="Arial" charset="0"/>
              </a:rPr>
              <a:t>Ele orientează acţiunea selecţiei naturale, determină o anumită organizare a biocenozei, intensitatea şi amploarea transferului de materie, energie şi informaţie, precum şi productivitatea biologică a biocenozei.</a:t>
            </a:r>
          </a:p>
          <a:p>
            <a:pPr marL="0" indent="542925" algn="just">
              <a:buNone/>
            </a:pPr>
            <a:r>
              <a:rPr lang="vi-VN" sz="1200" dirty="0" smtClean="0">
                <a:solidFill>
                  <a:srgbClr val="000000"/>
                </a:solidFill>
                <a:ea typeface="Calibri" pitchFamily="34" charset="0"/>
                <a:cs typeface="Arial" charset="0"/>
              </a:rPr>
              <a:t>Relaţiile interspecifice pot fi directe sau indirecte, obligatorii sau neobligatorii, permanente sau temporare. </a:t>
            </a:r>
          </a:p>
          <a:p>
            <a:pPr marL="0" indent="542925" algn="just">
              <a:buNone/>
            </a:pPr>
            <a:r>
              <a:rPr lang="vi-VN" sz="1200" dirty="0" smtClean="0">
                <a:solidFill>
                  <a:srgbClr val="000000"/>
                </a:solidFill>
                <a:ea typeface="Calibri" pitchFamily="34" charset="0"/>
                <a:cs typeface="Arial" charset="0"/>
              </a:rPr>
              <a:t>Semnificaţia relaţiilor interspecifice depinde de punctul de vedere din care sunt privite: prin prisma rolului lor pentru indivizii implicaţi în relaţie sau prin prisma rolului lor pentru populaţiile ce includ aceşti indivizi.</a:t>
            </a:r>
          </a:p>
          <a:p>
            <a:pPr marL="0" indent="542925" algn="just">
              <a:buNone/>
            </a:pPr>
            <a:r>
              <a:rPr lang="vi-VN" sz="1200" dirty="0" smtClean="0">
                <a:solidFill>
                  <a:srgbClr val="000000"/>
                </a:solidFill>
                <a:ea typeface="Calibri" pitchFamily="34" charset="0"/>
                <a:cs typeface="Arial" charset="0"/>
              </a:rPr>
              <a:t>De exemplu interrelaţia prădător-pradă, parazit-gazdă, din punctul de vedere al indivizilor este negativă (-) pentru pradă sau gazdă şi pozitivă (+) pentru prădător sau parazit, pe când din punctul de vedere al populaţiilor, este pozitivă atât pentru pradă/gazdă cât şi pentru prădător/parazit, fiind factor de selecţie, de menţinere şi perfecţionare a adaptărilor legate de apărare, factor de reglare a efectivului populaţiilor.</a:t>
            </a:r>
          </a:p>
          <a:p>
            <a:pPr marL="0" indent="542925" algn="just">
              <a:buFont typeface="Arial" charset="0"/>
              <a:buNone/>
            </a:pPr>
            <a:endParaRPr lang="vi-VN" sz="1200" dirty="0" smtClean="0">
              <a:solidFill>
                <a:srgbClr val="000000"/>
              </a:solidFill>
              <a:ea typeface="Calibri" pitchFamily="34" charset="0"/>
              <a:cs typeface="Arial" charset="0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539750" y="260350"/>
            <a:ext cx="835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000" dirty="0" smtClean="0"/>
              <a:t>Examenul de bacalaureat naţional 2019</a:t>
            </a:r>
            <a:endParaRPr lang="ro-RO" sz="1000" dirty="0"/>
          </a:p>
          <a:p>
            <a:r>
              <a:rPr lang="ro-RO" sz="1000" dirty="0"/>
              <a:t>Proba de evaluare a competenţelor digitale  - document de lucru</a:t>
            </a:r>
            <a:endParaRPr lang="en-GB" sz="1000" dirty="0"/>
          </a:p>
        </p:txBody>
      </p:sp>
      <p:pic>
        <p:nvPicPr>
          <p:cNvPr id="5" name="Imagin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142984"/>
            <a:ext cx="37528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5268912"/>
          </a:xfrm>
        </p:spPr>
        <p:txBody>
          <a:bodyPr/>
          <a:lstStyle/>
          <a:p>
            <a:pPr>
              <a:buNone/>
            </a:pPr>
            <a:r>
              <a:rPr lang="ro-RO" sz="1200" dirty="0" smtClean="0">
                <a:latin typeface="Arial" pitchFamily="34" charset="0"/>
                <a:cs typeface="Arial" pitchFamily="34" charset="0"/>
              </a:rPr>
              <a:t>Verifică-ţi cunoştinţele!</a:t>
            </a:r>
          </a:p>
          <a:p>
            <a:pPr lvl="0">
              <a:buFont typeface="+mj-lt"/>
              <a:buAutoNum type="arabicPeriod"/>
            </a:pPr>
            <a:r>
              <a:rPr lang="ro-RO" sz="1200" dirty="0" smtClean="0">
                <a:latin typeface="Arial" pitchFamily="34" charset="0"/>
                <a:cs typeface="Arial" pitchFamily="34" charset="0"/>
              </a:rPr>
              <a:t>Completează spaţiile libere: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+mj-lt"/>
              <a:buAutoNum type="alphaLcParenR"/>
            </a:pPr>
            <a:r>
              <a:rPr lang="ro-RO" sz="1200" dirty="0" smtClean="0">
                <a:latin typeface="Arial" pitchFamily="34" charset="0"/>
                <a:cs typeface="Arial" pitchFamily="34" charset="0"/>
              </a:rPr>
              <a:t>Relaţiile </a:t>
            </a:r>
            <a:r>
              <a:rPr lang="ro-RO" sz="1200" dirty="0" err="1" smtClean="0">
                <a:latin typeface="Arial" pitchFamily="34" charset="0"/>
                <a:cs typeface="Arial" pitchFamily="34" charset="0"/>
              </a:rPr>
              <a:t>interspecifice</a:t>
            </a:r>
            <a:r>
              <a:rPr lang="ro-RO" sz="1200" dirty="0" smtClean="0">
                <a:latin typeface="Arial" pitchFamily="34" charset="0"/>
                <a:cs typeface="Arial" pitchFamily="34" charset="0"/>
              </a:rPr>
              <a:t> sunt rezultatul adaptărilor reciproce ale populaţiilor, apărute prin …. în cursul evoluţiei lor comune;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+mj-lt"/>
              <a:buAutoNum type="alphaLcParenR"/>
            </a:pPr>
            <a:r>
              <a:rPr lang="ro-RO" sz="1200" dirty="0" smtClean="0">
                <a:latin typeface="Arial" pitchFamily="34" charset="0"/>
                <a:cs typeface="Arial" pitchFamily="34" charset="0"/>
              </a:rPr>
              <a:t>Mutualismul, numit şi ….este o relaţie … între două organisme, din care amândouă profită (au avantaj reciproc);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+mj-lt"/>
              <a:buAutoNum type="alphaLcParenR"/>
            </a:pPr>
            <a:r>
              <a:rPr lang="ro-RO" sz="1200" dirty="0" smtClean="0">
                <a:latin typeface="Arial" pitchFamily="34" charset="0"/>
                <a:cs typeface="Arial" pitchFamily="34" charset="0"/>
              </a:rPr>
              <a:t>Plantele au relaţii mutuale cu unele …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[…]</a:t>
            </a:r>
            <a:r>
              <a:rPr lang="ro-RO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buFont typeface="+mj-lt"/>
              <a:buAutoNum type="arabicPeriod"/>
            </a:pPr>
            <a:r>
              <a:rPr lang="ro-RO" sz="1200" dirty="0" smtClean="0">
                <a:latin typeface="Arial" pitchFamily="34" charset="0"/>
                <a:cs typeface="Arial" pitchFamily="34" charset="0"/>
              </a:rPr>
              <a:t>Relaţiile </a:t>
            </a:r>
            <a:r>
              <a:rPr lang="ro-RO" sz="1200" dirty="0" err="1" smtClean="0">
                <a:latin typeface="Arial" pitchFamily="34" charset="0"/>
                <a:cs typeface="Arial" pitchFamily="34" charset="0"/>
              </a:rPr>
              <a:t>interspecifice</a:t>
            </a:r>
            <a:r>
              <a:rPr lang="ro-RO" sz="1200" dirty="0" smtClean="0">
                <a:latin typeface="Arial" pitchFamily="34" charset="0"/>
                <a:cs typeface="Arial" pitchFamily="34" charset="0"/>
              </a:rPr>
              <a:t> defavorabile cel puţin unui partener sunt:</a:t>
            </a:r>
          </a:p>
          <a:p>
            <a:pPr lvl="1">
              <a:buFont typeface="+mj-lt"/>
              <a:buAutoNum type="alphaLcParenR"/>
            </a:pPr>
            <a:r>
              <a:rPr lang="ro-RO" sz="1200" dirty="0" err="1" smtClean="0">
                <a:latin typeface="Arial" pitchFamily="34" charset="0"/>
                <a:cs typeface="Arial" pitchFamily="34" charset="0"/>
              </a:rPr>
              <a:t>amensalismul</a:t>
            </a:r>
            <a:r>
              <a:rPr lang="ro-RO" sz="1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buFont typeface="+mj-lt"/>
              <a:buAutoNum type="alphaLcParenR"/>
            </a:pPr>
            <a:r>
              <a:rPr lang="ro-RO" sz="1200" dirty="0" err="1" smtClean="0">
                <a:latin typeface="Arial" pitchFamily="34" charset="0"/>
                <a:cs typeface="Arial" pitchFamily="34" charset="0"/>
              </a:rPr>
              <a:t>comensalismul</a:t>
            </a:r>
            <a:r>
              <a:rPr lang="ro-RO" sz="1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buFont typeface="+mj-lt"/>
              <a:buAutoNum type="alphaLcParenR"/>
            </a:pPr>
            <a:r>
              <a:rPr lang="ro-RO" sz="1200" dirty="0" smtClean="0">
                <a:latin typeface="Arial" pitchFamily="34" charset="0"/>
                <a:cs typeface="Arial" pitchFamily="34" charset="0"/>
              </a:rPr>
              <a:t>parazitismul;</a:t>
            </a:r>
          </a:p>
          <a:p>
            <a:pPr lvl="1">
              <a:buFont typeface="+mj-lt"/>
              <a:buAutoNum type="alphaLcParenR"/>
            </a:pPr>
            <a:r>
              <a:rPr lang="ro-RO" sz="1200" dirty="0" err="1" smtClean="0">
                <a:latin typeface="Arial" pitchFamily="34" charset="0"/>
                <a:cs typeface="Arial" pitchFamily="34" charset="0"/>
              </a:rPr>
              <a:t>prădătorismul</a:t>
            </a:r>
            <a:r>
              <a:rPr lang="ro-RO" sz="1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buFont typeface="+mj-lt"/>
              <a:buAutoNum type="alphaLcParenR"/>
            </a:pPr>
            <a:r>
              <a:rPr lang="ro-RO" sz="1200" dirty="0" smtClean="0">
                <a:latin typeface="Arial" pitchFamily="34" charset="0"/>
                <a:cs typeface="Arial" pitchFamily="34" charset="0"/>
              </a:rPr>
              <a:t>competiţia.</a:t>
            </a:r>
          </a:p>
          <a:p>
            <a:pPr lvl="0">
              <a:buFont typeface="+mj-lt"/>
              <a:buAutoNum type="arabicPeriod"/>
            </a:pPr>
            <a:r>
              <a:rPr lang="ro-RO" sz="1200" dirty="0" smtClean="0">
                <a:latin typeface="Arial" pitchFamily="34" charset="0"/>
                <a:cs typeface="Arial" pitchFamily="34" charset="0"/>
              </a:rPr>
              <a:t>Relaţiile </a:t>
            </a:r>
            <a:r>
              <a:rPr lang="ro-RO" sz="1200" dirty="0" err="1" smtClean="0">
                <a:latin typeface="Arial" pitchFamily="34" charset="0"/>
                <a:cs typeface="Arial" pitchFamily="34" charset="0"/>
              </a:rPr>
              <a:t>interspecifice</a:t>
            </a:r>
            <a:r>
              <a:rPr lang="ro-RO" sz="1200" dirty="0" smtClean="0">
                <a:latin typeface="Arial" pitchFamily="34" charset="0"/>
                <a:cs typeface="Arial" pitchFamily="34" charset="0"/>
              </a:rPr>
              <a:t> stabilite în funcţie de rolul lor pentru populaţie sunt:</a:t>
            </a:r>
          </a:p>
          <a:p>
            <a:pPr lvl="1">
              <a:buFont typeface="+mj-lt"/>
              <a:buAutoNum type="alphaLcParenR"/>
            </a:pPr>
            <a:r>
              <a:rPr lang="ro-RO" sz="1200" dirty="0" smtClean="0">
                <a:latin typeface="Arial" pitchFamily="34" charset="0"/>
                <a:cs typeface="Arial" pitchFamily="34" charset="0"/>
              </a:rPr>
              <a:t>trofice;</a:t>
            </a:r>
          </a:p>
          <a:p>
            <a:pPr lvl="1">
              <a:buFont typeface="+mj-lt"/>
              <a:buAutoNum type="alphaLcParenR"/>
            </a:pPr>
            <a:r>
              <a:rPr lang="ro-RO" sz="1200" dirty="0" smtClean="0">
                <a:latin typeface="Arial" pitchFamily="34" charset="0"/>
                <a:cs typeface="Arial" pitchFamily="34" charset="0"/>
              </a:rPr>
              <a:t>legate de apărare;</a:t>
            </a:r>
          </a:p>
          <a:p>
            <a:pPr lvl="1">
              <a:buFont typeface="+mj-lt"/>
              <a:buAutoNum type="alphaLcParenR"/>
            </a:pPr>
            <a:r>
              <a:rPr lang="ro-RO" sz="1200" dirty="0" smtClean="0">
                <a:latin typeface="Arial" pitchFamily="34" charset="0"/>
                <a:cs typeface="Arial" pitchFamily="34" charset="0"/>
              </a:rPr>
              <a:t>legate de răspândire;</a:t>
            </a:r>
          </a:p>
          <a:p>
            <a:pPr lvl="1">
              <a:buFont typeface="+mj-lt"/>
              <a:buAutoNum type="alphaLcParenR"/>
            </a:pPr>
            <a:r>
              <a:rPr lang="ro-RO" sz="1200" dirty="0" smtClean="0">
                <a:latin typeface="Arial" pitchFamily="34" charset="0"/>
                <a:cs typeface="Arial" pitchFamily="34" charset="0"/>
              </a:rPr>
              <a:t>parazitism;</a:t>
            </a:r>
          </a:p>
          <a:p>
            <a:pPr lvl="1">
              <a:buFont typeface="+mj-lt"/>
              <a:buAutoNum type="alphaLcParenR"/>
            </a:pPr>
            <a:r>
              <a:rPr lang="ro-RO" sz="1200" dirty="0" smtClean="0">
                <a:latin typeface="Arial" pitchFamily="34" charset="0"/>
                <a:cs typeface="Arial" pitchFamily="34" charset="0"/>
              </a:rPr>
              <a:t>de concurenţă.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539750" y="260350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000" dirty="0" smtClean="0"/>
              <a:t>Examenul de bacalaureat </a:t>
            </a:r>
            <a:r>
              <a:rPr lang="ro-RO" sz="1000" smtClean="0"/>
              <a:t>naţional 2019</a:t>
            </a:r>
            <a:endParaRPr lang="ro-RO" sz="1000" dirty="0"/>
          </a:p>
          <a:p>
            <a:r>
              <a:rPr lang="ro-RO" sz="1000" dirty="0"/>
              <a:t>Proba de evaluare a competenţelor digitale  - document de lucru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1DB3984ECB3C4BB356DED4F168FBB2" ma:contentTypeVersion="2" ma:contentTypeDescription="Create a new document." ma:contentTypeScope="" ma:versionID="2ec6a5c063ad53d7a329f228a57b6b1b">
  <xsd:schema xmlns:xsd="http://www.w3.org/2001/XMLSchema" xmlns:xs="http://www.w3.org/2001/XMLSchema" xmlns:p="http://schemas.microsoft.com/office/2006/metadata/properties" xmlns:ns2="343c011c-a436-43fd-8a16-0f3c9be2690f" targetNamespace="http://schemas.microsoft.com/office/2006/metadata/properties" ma:root="true" ma:fieldsID="581d64c318903348a7ba69ff5bc08cbc" ns2:_="">
    <xsd:import namespace="343c011c-a436-43fd-8a16-0f3c9be269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3c011c-a436-43fd-8a16-0f3c9be269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17E745-F208-4E30-8028-700A0AD04CE7}"/>
</file>

<file path=customXml/itemProps2.xml><?xml version="1.0" encoding="utf-8"?>
<ds:datastoreItem xmlns:ds="http://schemas.openxmlformats.org/officeDocument/2006/customXml" ds:itemID="{89962C5C-BCC8-4208-8D78-FB0019B5F0EA}"/>
</file>

<file path=customXml/itemProps3.xml><?xml version="1.0" encoding="utf-8"?>
<ds:datastoreItem xmlns:ds="http://schemas.openxmlformats.org/officeDocument/2006/customXml" ds:itemID="{81CB3544-04AF-4945-B0DB-9BC736FEFFAE}"/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364</Words>
  <Application>Microsoft Office PowerPoint</Application>
  <PresentationFormat>Expunere pe ecran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3</vt:i4>
      </vt:variant>
    </vt:vector>
  </HeadingPairs>
  <TitlesOfParts>
    <vt:vector size="4" baseType="lpstr">
      <vt:lpstr>Office Theme</vt:lpstr>
      <vt:lpstr>RELAŢIILE INTERSPECIFICE (INTERPOPULAŢIONALE)</vt:lpstr>
      <vt:lpstr>Prezentare PowerPoint</vt:lpstr>
      <vt:lpstr>Prezentare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SALARIUL</dc:title>
  <dc:creator>CNEE</dc:creator>
  <cp:lastModifiedBy>admin</cp:lastModifiedBy>
  <cp:revision>71</cp:revision>
  <dcterms:created xsi:type="dcterms:W3CDTF">2010-01-11T15:51:42Z</dcterms:created>
  <dcterms:modified xsi:type="dcterms:W3CDTF">2019-05-10T08:43:33Z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0x010100DC1DB3984ECB3C4BB356DED4F168FBB2</vt:lpwstr>
  </property>
</Properties>
</file>