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95" r:id="rId4"/>
    <p:sldId id="296" r:id="rId5"/>
    <p:sldId id="269" r:id="rId6"/>
    <p:sldId id="263" r:id="rId7"/>
    <p:sldId id="300" r:id="rId8"/>
    <p:sldId id="303" r:id="rId9"/>
    <p:sldId id="306" r:id="rId10"/>
    <p:sldId id="307" r:id="rId11"/>
    <p:sldId id="311" r:id="rId12"/>
    <p:sldId id="301" r:id="rId13"/>
    <p:sldId id="310" r:id="rId14"/>
    <p:sldId id="279" r:id="rId15"/>
    <p:sldId id="312" r:id="rId16"/>
    <p:sldId id="313" r:id="rId17"/>
    <p:sldId id="293" r:id="rId18"/>
    <p:sldId id="297" r:id="rId19"/>
    <p:sldId id="298" r:id="rId20"/>
    <p:sldId id="26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CDFFCC"/>
    <a:srgbClr val="89EC78"/>
    <a:srgbClr val="009A04"/>
    <a:srgbClr val="67A567"/>
    <a:srgbClr val="99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1584" autoAdjust="0"/>
  </p:normalViewPr>
  <p:slideViewPr>
    <p:cSldViewPr>
      <p:cViewPr varScale="1">
        <p:scale>
          <a:sx n="61" d="100"/>
          <a:sy n="61" d="100"/>
        </p:scale>
        <p:origin x="1674" y="60"/>
      </p:cViewPr>
      <p:guideLst>
        <p:guide orient="horz" pos="2160"/>
        <p:guide pos="2880"/>
      </p:guideLst>
    </p:cSldViewPr>
  </p:slideViewPr>
  <p:outlineViewPr>
    <p:cViewPr>
      <p:scale>
        <a:sx n="33" d="100"/>
        <a:sy n="33" d="100"/>
      </p:scale>
      <p:origin x="0" y="-18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tx1">
                  <a:lumMod val="65000"/>
                  <a:lumOff val="35000"/>
                </a:schemeClr>
              </a:solidFill>
            </c:spPr>
          </c:dPt>
          <c:dPt>
            <c:idx val="1"/>
            <c:bubble3D val="0"/>
            <c:spPr>
              <a:solidFill>
                <a:srgbClr val="00CC99"/>
              </a:solidFill>
            </c:spPr>
          </c:dPt>
          <c:dPt>
            <c:idx val="2"/>
            <c:bubble3D val="0"/>
            <c:spPr>
              <a:solidFill>
                <a:srgbClr val="89EC78"/>
              </a:solidFill>
            </c:spPr>
          </c:dPt>
          <c:cat>
            <c:strRef>
              <c:f>Sheet1!$A$2:$A$5</c:f>
              <c:strCache>
                <c:ptCount val="4"/>
                <c:pt idx="0">
                  <c:v>Others</c:v>
                </c:pt>
                <c:pt idx="1">
                  <c:v>HMM</c:v>
                </c:pt>
                <c:pt idx="2">
                  <c:v>FMM</c:v>
                </c:pt>
                <c:pt idx="3">
                  <c:v>BMM</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23229-43EF-4C8E-A3C3-B89C2418DD04}" type="datetimeFigureOut">
              <a:rPr lang="zh-CN" altLang="en-US" smtClean="0"/>
              <a:t>2015/1/14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01B9C9-D352-4D75-8D0F-AE582FE31DAB}" type="slidenum">
              <a:rPr lang="zh-CN" altLang="en-US" smtClean="0"/>
              <a:t>‹#›</a:t>
            </a:fld>
            <a:endParaRPr lang="zh-CN" altLang="en-US"/>
          </a:p>
        </p:txBody>
      </p:sp>
    </p:spTree>
    <p:extLst>
      <p:ext uri="{BB962C8B-B14F-4D97-AF65-F5344CB8AC3E}">
        <p14:creationId xmlns:p14="http://schemas.microsoft.com/office/powerpoint/2010/main" val="14157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大家好，我们组的选题是中文分词。</a:t>
            </a:r>
            <a:endParaRPr lang="zh-CN" altLang="en-US" sz="1200"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a:t>
            </a:fld>
            <a:endParaRPr lang="zh-CN" altLang="en-US"/>
          </a:p>
        </p:txBody>
      </p:sp>
    </p:spTree>
    <p:extLst>
      <p:ext uri="{BB962C8B-B14F-4D97-AF65-F5344CB8AC3E}">
        <p14:creationId xmlns:p14="http://schemas.microsoft.com/office/powerpoint/2010/main" val="4202476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在这里，</a:t>
            </a:r>
            <a:r>
              <a:rPr lang="en-US" altLang="zh-CN" sz="1200" kern="1200" dirty="0" err="1" smtClean="0">
                <a:solidFill>
                  <a:schemeClr val="tx1"/>
                </a:solidFill>
                <a:effectLst/>
                <a:latin typeface="+mn-lt"/>
                <a:ea typeface="+mn-ea"/>
                <a:cs typeface="+mn-cs"/>
              </a:rPr>
              <a:t>viterbi</a:t>
            </a:r>
            <a:r>
              <a:rPr lang="zh-CN" altLang="en-US" sz="1200" kern="1200" dirty="0" smtClean="0">
                <a:solidFill>
                  <a:schemeClr val="tx1"/>
                </a:solidFill>
                <a:effectLst/>
                <a:latin typeface="+mn-lt"/>
                <a:ea typeface="+mn-ea"/>
                <a:cs typeface="+mn-cs"/>
              </a:rPr>
              <a:t>算法的大致过程主要分为四个步骤，给定一个可观察序列，长度为</a:t>
            </a:r>
            <a:r>
              <a:rPr lang="en-US" altLang="zh-CN"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，首先计算初始概率，然后开始循环计算得到各个中间状态也就是问题空间大小为</a:t>
            </a:r>
            <a:r>
              <a:rPr lang="en-US" altLang="zh-CN" sz="1200" kern="1200" dirty="0" smtClean="0">
                <a:solidFill>
                  <a:schemeClr val="tx1"/>
                </a:solidFill>
                <a:effectLst/>
                <a:latin typeface="+mn-lt"/>
                <a:ea typeface="+mn-ea"/>
                <a:cs typeface="+mn-cs"/>
              </a:rPr>
              <a:t>t(t&lt;=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的情况下的最大概率，一直到</a:t>
            </a:r>
            <a:r>
              <a:rPr lang="en-US" altLang="zh-CN" sz="1200" kern="1200" dirty="0" smtClean="0">
                <a:solidFill>
                  <a:schemeClr val="tx1"/>
                </a:solidFill>
                <a:effectLst/>
                <a:latin typeface="+mn-lt"/>
                <a:ea typeface="+mn-ea"/>
                <a:cs typeface="+mn-cs"/>
              </a:rPr>
              <a:t>P(C1C2…Ci|O1O2…</a:t>
            </a:r>
            <a:r>
              <a:rPr lang="en-US" altLang="zh-CN" sz="1200" kern="1200" dirty="0" err="1" smtClean="0">
                <a:solidFill>
                  <a:schemeClr val="tx1"/>
                </a:solidFill>
                <a:effectLst/>
                <a:latin typeface="+mn-lt"/>
                <a:ea typeface="+mn-ea"/>
                <a:cs typeface="+mn-cs"/>
              </a:rPr>
              <a:t>Oi</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，同时过程中使用一个数组</a:t>
            </a:r>
            <a:r>
              <a:rPr lang="en-US" altLang="zh-CN" sz="1200" kern="1200" dirty="0" smtClean="0">
                <a:solidFill>
                  <a:schemeClr val="tx1"/>
                </a:solidFill>
                <a:effectLst/>
                <a:latin typeface="+mn-lt"/>
                <a:ea typeface="+mn-ea"/>
                <a:cs typeface="+mn-cs"/>
              </a:rPr>
              <a:t>path</a:t>
            </a:r>
            <a:r>
              <a:rPr lang="zh-CN" altLang="en-US" sz="1200" kern="1200" dirty="0" smtClean="0">
                <a:solidFill>
                  <a:schemeClr val="tx1"/>
                </a:solidFill>
                <a:effectLst/>
                <a:latin typeface="+mn-lt"/>
                <a:ea typeface="+mn-ea"/>
                <a:cs typeface="+mn-cs"/>
              </a:rPr>
              <a:t>记录取得概率最大值时的</a:t>
            </a:r>
            <a:r>
              <a:rPr lang="en-US" altLang="zh-CN" sz="1200" kern="1200" smtClean="0">
                <a:solidFill>
                  <a:schemeClr val="tx1"/>
                </a:solidFill>
                <a:effectLst/>
                <a:latin typeface="+mn-lt"/>
                <a:ea typeface="+mn-ea"/>
                <a:cs typeface="+mn-cs"/>
              </a:rPr>
              <a:t>Ct-1</a:t>
            </a:r>
            <a:r>
              <a:rPr lang="zh-CN" altLang="en-US" sz="1200" kern="120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值。接着就是开始计算最大可能的隐含状态序列，从</a:t>
            </a:r>
            <a:r>
              <a:rPr lang="en-US" altLang="zh-CN" sz="1200" kern="1200" dirty="0" err="1" smtClean="0">
                <a:solidFill>
                  <a:schemeClr val="tx1"/>
                </a:solidFill>
                <a:effectLst/>
                <a:latin typeface="+mn-lt"/>
                <a:ea typeface="+mn-ea"/>
                <a:cs typeface="+mn-cs"/>
              </a:rPr>
              <a:t>Oi</a:t>
            </a:r>
            <a:r>
              <a:rPr lang="zh-CN" altLang="en-US" sz="1200" kern="1200" dirty="0" smtClean="0">
                <a:solidFill>
                  <a:schemeClr val="tx1"/>
                </a:solidFill>
                <a:effectLst/>
                <a:latin typeface="+mn-lt"/>
                <a:ea typeface="+mn-ea"/>
                <a:cs typeface="+mn-cs"/>
              </a:rPr>
              <a:t>开始，利用</a:t>
            </a:r>
            <a:r>
              <a:rPr lang="en-US" altLang="zh-CN" sz="1200" kern="1200" dirty="0" smtClean="0">
                <a:solidFill>
                  <a:schemeClr val="tx1"/>
                </a:solidFill>
                <a:effectLst/>
                <a:latin typeface="+mn-lt"/>
                <a:ea typeface="+mn-ea"/>
                <a:cs typeface="+mn-cs"/>
              </a:rPr>
              <a:t>path</a:t>
            </a:r>
            <a:r>
              <a:rPr lang="zh-CN" altLang="en-US" sz="1200" kern="1200" dirty="0" smtClean="0">
                <a:solidFill>
                  <a:schemeClr val="tx1"/>
                </a:solidFill>
                <a:effectLst/>
                <a:latin typeface="+mn-lt"/>
                <a:ea typeface="+mn-ea"/>
                <a:cs typeface="+mn-cs"/>
              </a:rPr>
              <a:t>数组进行回溯，找出隐藏序列，如果隐藏状态是</a:t>
            </a:r>
            <a:r>
              <a:rPr lang="en-US" altLang="zh-CN" sz="1200" kern="1200" dirty="0" smtClean="0">
                <a:solidFill>
                  <a:schemeClr val="tx1"/>
                </a:solidFill>
                <a:effectLst/>
                <a:latin typeface="+mn-lt"/>
                <a:ea typeface="+mn-ea"/>
                <a:cs typeface="+mn-cs"/>
              </a:rPr>
              <a:t>E</a:t>
            </a:r>
            <a:r>
              <a:rPr lang="zh-CN" altLang="en-US"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，则分成一个词语。</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10</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核心算法也都介绍了一遍，那么分词的过程是怎样的呢？第一步当然就是先对训练集进行训练，得到三个状态矩阵，然后处理测试数据，将其转换为可观察序列，然后利用</a:t>
            </a:r>
            <a:r>
              <a:rPr lang="en-US" altLang="zh-CN" sz="1200" kern="1200" dirty="0" err="1" smtClean="0">
                <a:solidFill>
                  <a:schemeClr val="tx1"/>
                </a:solidFill>
                <a:effectLst/>
                <a:latin typeface="+mn-lt"/>
                <a:ea typeface="+mn-ea"/>
                <a:cs typeface="+mn-cs"/>
              </a:rPr>
              <a:t>viterbi</a:t>
            </a:r>
            <a:r>
              <a:rPr lang="zh-CN" altLang="en-US" sz="1200" kern="1200" dirty="0" smtClean="0">
                <a:solidFill>
                  <a:schemeClr val="tx1"/>
                </a:solidFill>
                <a:effectLst/>
                <a:latin typeface="+mn-lt"/>
                <a:ea typeface="+mn-ea"/>
                <a:cs typeface="+mn-cs"/>
              </a:rPr>
              <a:t>算法求解最大概率的隐含状态序列，再对是</a:t>
            </a:r>
            <a:r>
              <a:rPr lang="en-US" altLang="zh-CN" sz="1200" kern="1200" dirty="0" smtClean="0">
                <a:solidFill>
                  <a:schemeClr val="tx1"/>
                </a:solidFill>
                <a:effectLst/>
                <a:latin typeface="+mn-lt"/>
                <a:ea typeface="+mn-ea"/>
                <a:cs typeface="+mn-cs"/>
              </a:rPr>
              <a:t>E</a:t>
            </a:r>
            <a:r>
              <a:rPr lang="zh-CN" altLang="en-US"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这两个状态插入分隔符号，分词结束。</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11</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a:t>
            </a:r>
            <a:r>
              <a:rPr lang="zh-CN" altLang="zh-CN" sz="1200" kern="1200" dirty="0" smtClean="0">
                <a:solidFill>
                  <a:schemeClr val="tx1"/>
                </a:solidFill>
                <a:effectLst/>
                <a:latin typeface="+mn-lt"/>
                <a:ea typeface="+mn-ea"/>
                <a:cs typeface="+mn-cs"/>
              </a:rPr>
              <a:t>正向最大匹配的大致思想是，给定一个需要分词的中文字符串，从左至右将待分词文本中的几个连续字符与词表中的词进行匹配，如果是一个词就记录下来，否则通过减少一个单字，继续比较，一直还剩下一个单字则终止，如果该单字串无法切分，则作为未登录处理。</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12</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逆向最大匹配基本原理和正向最大匹配大致相同，只是匹配的方向相反，大致思想是，给定一个需要分词的中文字符串，从右至左将待分词文本中的几个连续字符与词表中的词进行匹配，如果是一个词就记录下来，否则通过减少一个单字，继续比较，一直还剩下一个单字则终止，如果该单字串无法切分，则作为未登录处理。</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13</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第三部分就是我们组设计的分词系统的一个简单的展示。。。</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14</a:t>
            </a:fld>
            <a:endParaRPr lang="zh-CN" altLang="en-US"/>
          </a:p>
        </p:txBody>
      </p:sp>
    </p:spTree>
    <p:extLst>
      <p:ext uri="{BB962C8B-B14F-4D97-AF65-F5344CB8AC3E}">
        <p14:creationId xmlns:p14="http://schemas.microsoft.com/office/powerpoint/2010/main" val="3567489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15</a:t>
            </a:fld>
            <a:endParaRPr lang="zh-CN" altLang="en-US"/>
          </a:p>
        </p:txBody>
      </p:sp>
    </p:spTree>
    <p:extLst>
      <p:ext uri="{BB962C8B-B14F-4D97-AF65-F5344CB8AC3E}">
        <p14:creationId xmlns:p14="http://schemas.microsoft.com/office/powerpoint/2010/main" val="356748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16</a:t>
            </a:fld>
            <a:endParaRPr lang="zh-CN" altLang="en-US"/>
          </a:p>
        </p:txBody>
      </p:sp>
    </p:spTree>
    <p:extLst>
      <p:ext uri="{BB962C8B-B14F-4D97-AF65-F5344CB8AC3E}">
        <p14:creationId xmlns:p14="http://schemas.microsoft.com/office/powerpoint/2010/main" val="3567489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HMM</a:t>
            </a:r>
            <a:r>
              <a:rPr lang="zh-CN" altLang="en-US" sz="1200" b="0" i="0" kern="1200" dirty="0" smtClean="0">
                <a:solidFill>
                  <a:schemeClr val="tx1"/>
                </a:solidFill>
                <a:effectLst/>
                <a:latin typeface="+mn-lt"/>
                <a:ea typeface="+mn-ea"/>
                <a:cs typeface="+mn-cs"/>
              </a:rPr>
              <a:t>分词的“自由度”太大造成的，当然这种较大的“自由度”也有好处，对于人名的分词处理效果比较好，</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17</a:t>
            </a:fld>
            <a:endParaRPr lang="zh-CN" altLang="en-US"/>
          </a:p>
        </p:txBody>
      </p:sp>
    </p:spTree>
    <p:extLst>
      <p:ext uri="{BB962C8B-B14F-4D97-AF65-F5344CB8AC3E}">
        <p14:creationId xmlns:p14="http://schemas.microsoft.com/office/powerpoint/2010/main" val="383676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结果还可以。。。</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18</a:t>
            </a:fld>
            <a:endParaRPr lang="zh-CN" altLang="en-US"/>
          </a:p>
        </p:txBody>
      </p:sp>
    </p:spTree>
    <p:extLst>
      <p:ext uri="{BB962C8B-B14F-4D97-AF65-F5344CB8AC3E}">
        <p14:creationId xmlns:p14="http://schemas.microsoft.com/office/powerpoint/2010/main" val="383676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召回率比较高。。。基于</a:t>
            </a:r>
            <a:r>
              <a:rPr lang="en-US" altLang="zh-CN" dirty="0" smtClean="0"/>
              <a:t>HMM</a:t>
            </a:r>
            <a:r>
              <a:rPr lang="zh-CN" altLang="en-US" smtClean="0"/>
              <a:t>模型的分词算法主要依赖于训练语料，而正向最大匹配和逆向最大匹配则主要依赖于词典的大小</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19</a:t>
            </a:fld>
            <a:endParaRPr lang="zh-CN" altLang="en-US"/>
          </a:p>
        </p:txBody>
      </p:sp>
    </p:spTree>
    <p:extLst>
      <p:ext uri="{BB962C8B-B14F-4D97-AF65-F5344CB8AC3E}">
        <p14:creationId xmlns:p14="http://schemas.microsoft.com/office/powerpoint/2010/main" val="383676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接下来我会从这四个方面进行介绍，第一个部分是背景介绍，第二个部分是我们使用的分词算法的一个介绍，第三部分是我们系统的一个展示，最后一个部分是关于我们得到的结果的一个评估和讨论</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2</a:t>
            </a:fld>
            <a:endParaRPr lang="zh-CN" altLang="en-US"/>
          </a:p>
        </p:txBody>
      </p:sp>
    </p:spTree>
    <p:extLst>
      <p:ext uri="{BB962C8B-B14F-4D97-AF65-F5344CB8AC3E}">
        <p14:creationId xmlns:p14="http://schemas.microsoft.com/office/powerpoint/2010/main" val="411298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20</a:t>
            </a:fld>
            <a:endParaRPr lang="zh-CN" altLang="en-US"/>
          </a:p>
        </p:txBody>
      </p:sp>
    </p:spTree>
    <p:extLst>
      <p:ext uri="{BB962C8B-B14F-4D97-AF65-F5344CB8AC3E}">
        <p14:creationId xmlns:p14="http://schemas.microsoft.com/office/powerpoint/2010/main" val="380142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第一个问题，什么是中文分词呢？我们知道对于英文来说，单词之间本来就是分开的，不需要再进行分词，而对于中文来说一句话中每个字都是连在一起的，我们给定一个要分词的句子，通过分词系统或者说分词算法最后能够将这个句子分割成一个个的词语的过程就是中文分词。。。比如像这样。。。。语言信息处理，分成：语言</a:t>
            </a:r>
            <a:r>
              <a:rPr lang="en-US" altLang="zh-CN" dirty="0" smtClean="0"/>
              <a:t>/</a:t>
            </a:r>
            <a:r>
              <a:rPr lang="zh-CN" altLang="en-US" dirty="0" smtClean="0"/>
              <a:t>信息</a:t>
            </a:r>
            <a:r>
              <a:rPr lang="en-US" altLang="zh-CN" dirty="0" smtClean="0"/>
              <a:t>/</a:t>
            </a:r>
            <a:r>
              <a:rPr lang="zh-CN" altLang="en-US" dirty="0" smtClean="0"/>
              <a:t>处理</a:t>
            </a:r>
            <a:r>
              <a:rPr lang="zh-CN" altLang="en-US" baseline="0" dirty="0" smtClean="0"/>
              <a:t>，鉴萍老师美丽大方分成：鉴萍</a:t>
            </a:r>
            <a:r>
              <a:rPr lang="en-US" altLang="zh-CN" baseline="0" dirty="0" smtClean="0"/>
              <a:t>/</a:t>
            </a:r>
            <a:r>
              <a:rPr lang="zh-CN" altLang="en-US" baseline="0" dirty="0" smtClean="0"/>
              <a:t>老师</a:t>
            </a:r>
            <a:r>
              <a:rPr lang="en-US" altLang="zh-CN" baseline="0" dirty="0" smtClean="0"/>
              <a:t>/</a:t>
            </a:r>
            <a:r>
              <a:rPr lang="zh-CN" altLang="en-US" baseline="0" dirty="0" smtClean="0"/>
              <a:t>美丽</a:t>
            </a:r>
            <a:r>
              <a:rPr lang="en-US" altLang="zh-CN" baseline="0" dirty="0" smtClean="0"/>
              <a:t>/</a:t>
            </a:r>
            <a:r>
              <a:rPr lang="zh-CN" altLang="en-US" baseline="0" dirty="0" smtClean="0"/>
              <a:t>大方。再者诚实是一种美德可以分成：诚实</a:t>
            </a:r>
            <a:r>
              <a:rPr lang="en-US" altLang="zh-CN" baseline="0" dirty="0" smtClean="0"/>
              <a:t>/</a:t>
            </a:r>
            <a:r>
              <a:rPr lang="zh-CN" altLang="en-US" baseline="0" dirty="0" smtClean="0"/>
              <a:t>是</a:t>
            </a:r>
            <a:r>
              <a:rPr lang="en-US" altLang="zh-CN" baseline="0" dirty="0" smtClean="0"/>
              <a:t>/</a:t>
            </a:r>
            <a:r>
              <a:rPr lang="zh-CN" altLang="en-US" baseline="0" dirty="0" smtClean="0"/>
              <a:t>一种</a:t>
            </a:r>
            <a:r>
              <a:rPr lang="en-US" altLang="zh-CN" baseline="0" dirty="0" smtClean="0"/>
              <a:t>/</a:t>
            </a:r>
            <a:r>
              <a:rPr lang="zh-CN" altLang="en-US" baseline="0" dirty="0" smtClean="0"/>
              <a:t>美德</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3</a:t>
            </a:fld>
            <a:endParaRPr lang="zh-CN" altLang="en-US"/>
          </a:p>
        </p:txBody>
      </p:sp>
    </p:spTree>
    <p:extLst>
      <p:ext uri="{BB962C8B-B14F-4D97-AF65-F5344CB8AC3E}">
        <p14:creationId xmlns:p14="http://schemas.microsoft.com/office/powerpoint/2010/main" val="2637303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为什么要做分词呢？因为分词是信息检索，信息抽取，信息分类等的一个基础。并且分词的应用也有很多，比如多音字识别和文本校对等等。。。</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4</a:t>
            </a:fld>
            <a:endParaRPr lang="zh-CN" altLang="en-US"/>
          </a:p>
        </p:txBody>
      </p:sp>
    </p:spTree>
    <p:extLst>
      <p:ext uri="{BB962C8B-B14F-4D97-AF65-F5344CB8AC3E}">
        <p14:creationId xmlns:p14="http://schemas.microsoft.com/office/powerpoint/2010/main" val="263730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但是如何来做中文分词，中文分词有什么样的挑战？中文分词最大的挑战是消除歧义。何为歧义呢，举个例子来说。。。这个学生会打篮球，可以被分成这个</a:t>
            </a:r>
            <a:r>
              <a:rPr lang="en-US" altLang="zh-CN" dirty="0" smtClean="0"/>
              <a:t>/</a:t>
            </a:r>
            <a:r>
              <a:rPr lang="zh-CN" altLang="en-US" dirty="0" smtClean="0"/>
              <a:t>学生</a:t>
            </a:r>
            <a:r>
              <a:rPr lang="en-US" altLang="zh-CN" dirty="0" smtClean="0"/>
              <a:t>/</a:t>
            </a:r>
            <a:r>
              <a:rPr lang="zh-CN" altLang="en-US" dirty="0" smtClean="0"/>
              <a:t>会</a:t>
            </a:r>
            <a:r>
              <a:rPr lang="en-US" altLang="zh-CN" dirty="0" smtClean="0"/>
              <a:t>/</a:t>
            </a:r>
            <a:r>
              <a:rPr lang="zh-CN" altLang="en-US" dirty="0" smtClean="0"/>
              <a:t>打篮球，也可以分成这个</a:t>
            </a:r>
            <a:r>
              <a:rPr lang="en-US" altLang="zh-CN" dirty="0" smtClean="0"/>
              <a:t>/</a:t>
            </a:r>
            <a:r>
              <a:rPr lang="zh-CN" altLang="en-US" dirty="0" smtClean="0"/>
              <a:t>学生会</a:t>
            </a:r>
            <a:r>
              <a:rPr lang="en-US" altLang="zh-CN" dirty="0" smtClean="0"/>
              <a:t>/</a:t>
            </a:r>
            <a:r>
              <a:rPr lang="zh-CN" altLang="en-US" dirty="0" smtClean="0"/>
              <a:t>打篮球</a:t>
            </a:r>
            <a:endParaRPr lang="zh-CN" altLang="en-US" dirty="0"/>
          </a:p>
        </p:txBody>
      </p:sp>
      <p:sp>
        <p:nvSpPr>
          <p:cNvPr id="4" name="灯片编号占位符 3"/>
          <p:cNvSpPr>
            <a:spLocks noGrp="1"/>
          </p:cNvSpPr>
          <p:nvPr>
            <p:ph type="sldNum" sz="quarter" idx="10"/>
          </p:nvPr>
        </p:nvSpPr>
        <p:spPr/>
        <p:txBody>
          <a:bodyPr/>
          <a:lstStyle/>
          <a:p>
            <a:fld id="{0F01B9C9-D352-4D75-8D0F-AE582FE31DAB}" type="slidenum">
              <a:rPr lang="zh-CN" altLang="en-US" smtClean="0"/>
              <a:t>5</a:t>
            </a:fld>
            <a:endParaRPr lang="zh-CN" altLang="en-US"/>
          </a:p>
        </p:txBody>
      </p:sp>
    </p:spTree>
    <p:extLst>
      <p:ext uri="{BB962C8B-B14F-4D97-AF65-F5344CB8AC3E}">
        <p14:creationId xmlns:p14="http://schemas.microsoft.com/office/powerpoint/2010/main" val="285325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在我们组设计的中文分词系统中，使用三种算法，一种是基于</a:t>
            </a:r>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模型的分词算法，基于</a:t>
            </a:r>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模型的算法是一种基于统计的方法，而另外两种算法分别是正向最大匹配和逆向最大匹配是基于词典的方法。其实还有一种基于规则的方法，基本思想是语义分析，句法分析，利用句法信息和语义信息对文本进行分词。自动推理，并完成对未登录词的补充是其优点。但是这种方法现在发展还不成熟，需要继续发展和研究。</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6</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对于隐马尔科夫模型来说，包括两个状态集合，可观察状态</a:t>
            </a:r>
            <a:r>
              <a:rPr lang="en-US" altLang="zh-CN" sz="1200" kern="1200" dirty="0" smtClean="0">
                <a:solidFill>
                  <a:schemeClr val="tx1"/>
                </a:solidFill>
                <a:effectLst/>
                <a:latin typeface="+mn-lt"/>
                <a:ea typeface="+mn-ea"/>
                <a:cs typeface="+mn-cs"/>
              </a:rPr>
              <a:t>O</a:t>
            </a:r>
            <a:r>
              <a:rPr lang="zh-CN" altLang="en-US" sz="1200" kern="1200" dirty="0" smtClean="0">
                <a:solidFill>
                  <a:schemeClr val="tx1"/>
                </a:solidFill>
                <a:effectLst/>
                <a:latin typeface="+mn-lt"/>
                <a:ea typeface="+mn-ea"/>
                <a:cs typeface="+mn-cs"/>
              </a:rPr>
              <a:t>和隐含状态</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，在中文分词当中，隐含状态集合包括</a:t>
            </a:r>
            <a:r>
              <a:rPr lang="en-US" altLang="zh-CN" sz="1200" kern="1200" dirty="0" smtClean="0">
                <a:solidFill>
                  <a:schemeClr val="tx1"/>
                </a:solidFill>
                <a:effectLst/>
                <a:latin typeface="+mn-lt"/>
                <a:ea typeface="+mn-ea"/>
                <a:cs typeface="+mn-cs"/>
              </a:rPr>
              <a:t>{B,M,E,S}</a:t>
            </a:r>
            <a:r>
              <a:rPr lang="zh-CN" altLang="en-US" sz="1200" kern="1200" dirty="0" smtClean="0">
                <a:solidFill>
                  <a:schemeClr val="tx1"/>
                </a:solidFill>
                <a:effectLst/>
                <a:latin typeface="+mn-lt"/>
                <a:ea typeface="+mn-ea"/>
                <a:cs typeface="+mn-cs"/>
              </a:rPr>
              <a:t>这四个状态，这四个状态的意思分别是，</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表示一个词的开始单字，</a:t>
            </a:r>
            <a:r>
              <a:rPr lang="en-US" altLang="zh-CN" sz="1200" kern="1200" dirty="0" smtClean="0">
                <a:solidFill>
                  <a:schemeClr val="tx1"/>
                </a:solidFill>
                <a:effectLst/>
                <a:latin typeface="+mn-lt"/>
                <a:ea typeface="+mn-ea"/>
                <a:cs typeface="+mn-cs"/>
              </a:rPr>
              <a:t>M</a:t>
            </a:r>
            <a:r>
              <a:rPr lang="zh-CN" altLang="en-US" sz="1200" kern="1200" dirty="0" smtClean="0">
                <a:solidFill>
                  <a:schemeClr val="tx1"/>
                </a:solidFill>
                <a:effectLst/>
                <a:latin typeface="+mn-lt"/>
                <a:ea typeface="+mn-ea"/>
                <a:cs typeface="+mn-cs"/>
              </a:rPr>
              <a:t>表示位于词中间的单字，</a:t>
            </a:r>
            <a:r>
              <a:rPr lang="en-US" altLang="zh-CN" sz="1200" kern="1200" dirty="0" smtClean="0">
                <a:solidFill>
                  <a:schemeClr val="tx1"/>
                </a:solidFill>
                <a:effectLst/>
                <a:latin typeface="+mn-lt"/>
                <a:ea typeface="+mn-ea"/>
                <a:cs typeface="+mn-cs"/>
              </a:rPr>
              <a:t>E</a:t>
            </a:r>
            <a:r>
              <a:rPr lang="zh-CN" altLang="en-US" sz="1200" kern="1200" dirty="0" smtClean="0">
                <a:solidFill>
                  <a:schemeClr val="tx1"/>
                </a:solidFill>
                <a:effectLst/>
                <a:latin typeface="+mn-lt"/>
                <a:ea typeface="+mn-ea"/>
                <a:cs typeface="+mn-cs"/>
              </a:rPr>
              <a:t>表示的是词的结束单字，</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表示的是单字成词，像右边这句话</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。可观察状态</a:t>
            </a:r>
            <a:r>
              <a:rPr lang="en-US" altLang="zh-CN" sz="1200" kern="1200" dirty="0" smtClean="0">
                <a:solidFill>
                  <a:schemeClr val="tx1"/>
                </a:solidFill>
                <a:effectLst/>
                <a:latin typeface="+mn-lt"/>
                <a:ea typeface="+mn-ea"/>
                <a:cs typeface="+mn-cs"/>
              </a:rPr>
              <a:t>O</a:t>
            </a:r>
            <a:r>
              <a:rPr lang="zh-CN" altLang="en-US" sz="1200" kern="1200" dirty="0" smtClean="0">
                <a:solidFill>
                  <a:schemeClr val="tx1"/>
                </a:solidFill>
                <a:effectLst/>
                <a:latin typeface="+mn-lt"/>
                <a:ea typeface="+mn-ea"/>
                <a:cs typeface="+mn-cs"/>
              </a:rPr>
              <a:t>，就像右边这句话，对这句话的每个字进行一个编码，得到</a:t>
            </a:r>
            <a:r>
              <a:rPr lang="en-US" altLang="zh-CN" sz="1200" kern="1200" dirty="0" smtClean="0">
                <a:solidFill>
                  <a:schemeClr val="tx1"/>
                </a:solidFill>
                <a:effectLst/>
                <a:latin typeface="+mn-lt"/>
                <a:ea typeface="+mn-ea"/>
                <a:cs typeface="+mn-cs"/>
              </a:rPr>
              <a:t>O1-O10</a:t>
            </a:r>
            <a:r>
              <a:rPr lang="zh-CN" altLang="en-US" sz="1200" kern="1200" dirty="0" smtClean="0">
                <a:solidFill>
                  <a:schemeClr val="tx1"/>
                </a:solidFill>
                <a:effectLst/>
                <a:latin typeface="+mn-lt"/>
                <a:ea typeface="+mn-ea"/>
                <a:cs typeface="+mn-cs"/>
              </a:rPr>
              <a:t>就是可观察状态。对于</a:t>
            </a:r>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模型要求解的问题，就是给定可观察序列，求得其隐含状态序列，就像这句话的隐含状态序列是</a:t>
            </a:r>
            <a:r>
              <a:rPr lang="en-US" altLang="zh-CN" sz="1200" kern="1200" dirty="0" smtClean="0">
                <a:solidFill>
                  <a:schemeClr val="tx1"/>
                </a:solidFill>
                <a:effectLst/>
                <a:latin typeface="+mn-lt"/>
                <a:ea typeface="+mn-ea"/>
                <a:cs typeface="+mn-cs"/>
              </a:rPr>
              <a:t>BBEBESBMES</a:t>
            </a:r>
            <a:r>
              <a:rPr lang="zh-CN" altLang="en-US" sz="1200" kern="1200" dirty="0" smtClean="0">
                <a:solidFill>
                  <a:schemeClr val="tx1"/>
                </a:solidFill>
                <a:effectLst/>
                <a:latin typeface="+mn-lt"/>
                <a:ea typeface="+mn-ea"/>
                <a:cs typeface="+mn-cs"/>
              </a:rPr>
              <a:t>，因为如果我们求得了这个隐含状态序列那么就可以很容易分词了，只需要把状态</a:t>
            </a:r>
            <a:r>
              <a:rPr lang="en-US" altLang="zh-CN" sz="1200" kern="1200" dirty="0" smtClean="0">
                <a:solidFill>
                  <a:schemeClr val="tx1"/>
                </a:solidFill>
                <a:effectLst/>
                <a:latin typeface="+mn-lt"/>
                <a:ea typeface="+mn-ea"/>
                <a:cs typeface="+mn-cs"/>
              </a:rPr>
              <a:t>E</a:t>
            </a:r>
            <a:r>
              <a:rPr lang="zh-CN" altLang="en-US"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分隔开即可。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那么这个问题就归结为求解</a:t>
            </a:r>
            <a:r>
              <a:rPr lang="en-US" altLang="zh-CN" sz="1200" kern="1200" dirty="0" smtClean="0">
                <a:solidFill>
                  <a:schemeClr val="tx1"/>
                </a:solidFill>
                <a:effectLst/>
                <a:latin typeface="+mn-lt"/>
                <a:ea typeface="+mn-ea"/>
                <a:cs typeface="+mn-cs"/>
              </a:rPr>
              <a:t>P(C|O)</a:t>
            </a:r>
            <a:r>
              <a:rPr lang="zh-CN" altLang="en-US" sz="1200" kern="1200" dirty="0" smtClean="0">
                <a:solidFill>
                  <a:schemeClr val="tx1"/>
                </a:solidFill>
                <a:effectLst/>
                <a:latin typeface="+mn-lt"/>
                <a:ea typeface="+mn-ea"/>
                <a:cs typeface="+mn-cs"/>
              </a:rPr>
              <a:t>取得最大概率时候的隐含状态序列。</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根据贝叶斯公式，我们可以得到</a:t>
            </a:r>
            <a:r>
              <a:rPr lang="en-US" altLang="zh-CN" sz="1200" kern="1200" dirty="0" smtClean="0">
                <a:solidFill>
                  <a:schemeClr val="tx1"/>
                </a:solidFill>
                <a:effectLst/>
                <a:latin typeface="+mn-lt"/>
                <a:ea typeface="+mn-ea"/>
                <a:cs typeface="+mn-cs"/>
              </a:rPr>
              <a:t>P(C|O)=P(O|C)*P(C)/P(O)</a:t>
            </a:r>
            <a:r>
              <a:rPr lang="zh-CN" altLang="en-US"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P(O)</a:t>
            </a:r>
            <a:r>
              <a:rPr lang="zh-CN" altLang="en-US" sz="1200" kern="1200" dirty="0" smtClean="0">
                <a:solidFill>
                  <a:schemeClr val="tx1"/>
                </a:solidFill>
                <a:effectLst/>
                <a:latin typeface="+mn-lt"/>
                <a:ea typeface="+mn-ea"/>
                <a:cs typeface="+mn-cs"/>
              </a:rPr>
              <a:t>都一样，因此可以忽略，再根据独立性假设，最后可以将</a:t>
            </a:r>
            <a:r>
              <a:rPr lang="en-US" altLang="zh-CN" sz="1200" kern="1200" dirty="0" smtClean="0">
                <a:solidFill>
                  <a:schemeClr val="tx1"/>
                </a:solidFill>
                <a:effectLst/>
                <a:latin typeface="+mn-lt"/>
                <a:ea typeface="+mn-ea"/>
                <a:cs typeface="+mn-cs"/>
              </a:rPr>
              <a:t>P(C|O)</a:t>
            </a:r>
            <a:r>
              <a:rPr lang="zh-CN" altLang="en-US" sz="1200" kern="1200" dirty="0" smtClean="0">
                <a:solidFill>
                  <a:schemeClr val="tx1"/>
                </a:solidFill>
                <a:effectLst/>
                <a:latin typeface="+mn-lt"/>
                <a:ea typeface="+mn-ea"/>
                <a:cs typeface="+mn-cs"/>
              </a:rPr>
              <a:t>化成如下公式，在这个公式当中，又包含了</a:t>
            </a:r>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模型的三个状态矩阵，</a:t>
            </a:r>
            <a:r>
              <a:rPr lang="en-US" altLang="zh-CN" sz="1200" kern="1200" dirty="0" smtClean="0">
                <a:solidFill>
                  <a:schemeClr val="tx1"/>
                </a:solidFill>
                <a:effectLst/>
                <a:latin typeface="+mn-lt"/>
                <a:ea typeface="+mn-ea"/>
                <a:cs typeface="+mn-cs"/>
              </a:rPr>
              <a:t>P(Ci)</a:t>
            </a:r>
            <a:r>
              <a:rPr lang="zh-CN" altLang="en-US" sz="1200" kern="1200" dirty="0" smtClean="0">
                <a:solidFill>
                  <a:schemeClr val="tx1"/>
                </a:solidFill>
                <a:effectLst/>
                <a:latin typeface="+mn-lt"/>
                <a:ea typeface="+mn-ea"/>
                <a:cs typeface="+mn-cs"/>
              </a:rPr>
              <a:t>表示的是初始概率矩阵，</a:t>
            </a:r>
            <a:r>
              <a:rPr lang="en-US" altLang="zh-CN" sz="1200" kern="1200" dirty="0" smtClean="0">
                <a:solidFill>
                  <a:schemeClr val="tx1"/>
                </a:solidFill>
                <a:effectLst/>
                <a:latin typeface="+mn-lt"/>
                <a:ea typeface="+mn-ea"/>
                <a:cs typeface="+mn-cs"/>
              </a:rPr>
              <a:t>P(Ci|Ci-1)</a:t>
            </a:r>
            <a:r>
              <a:rPr lang="zh-CN" altLang="en-US" sz="1200" kern="1200" dirty="0" smtClean="0">
                <a:solidFill>
                  <a:schemeClr val="tx1"/>
                </a:solidFill>
                <a:effectLst/>
                <a:latin typeface="+mn-lt"/>
                <a:ea typeface="+mn-ea"/>
                <a:cs typeface="+mn-cs"/>
              </a:rPr>
              <a:t>表示的是状态转移矩阵，</a:t>
            </a:r>
            <a:r>
              <a:rPr lang="en-US" altLang="zh-CN" sz="1200" kern="1200" dirty="0" smtClean="0">
                <a:solidFill>
                  <a:schemeClr val="tx1"/>
                </a:solidFill>
                <a:effectLst/>
                <a:latin typeface="+mn-lt"/>
                <a:ea typeface="+mn-ea"/>
                <a:cs typeface="+mn-cs"/>
              </a:rPr>
              <a:t>P(</a:t>
            </a:r>
            <a:r>
              <a:rPr lang="en-US" altLang="zh-CN" sz="1200" kern="1200" dirty="0" err="1" smtClean="0">
                <a:solidFill>
                  <a:schemeClr val="tx1"/>
                </a:solidFill>
                <a:effectLst/>
                <a:latin typeface="+mn-lt"/>
                <a:ea typeface="+mn-ea"/>
                <a:cs typeface="+mn-cs"/>
              </a:rPr>
              <a:t>Oi|Ci</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表示的是混淆矩阵，或者说发射矩阵。这三个状态概率矩阵都是通过训练语料得到。</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7</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这里列举的是这三个状态矩阵的公式。采用的是最大似然估计的方法，对于</a:t>
            </a:r>
            <a:r>
              <a:rPr lang="en-US" altLang="zh-CN" sz="1200" kern="1200" dirty="0" smtClean="0">
                <a:solidFill>
                  <a:schemeClr val="tx1"/>
                </a:solidFill>
                <a:effectLst/>
                <a:latin typeface="+mn-lt"/>
                <a:ea typeface="+mn-ea"/>
                <a:cs typeface="+mn-cs"/>
              </a:rPr>
              <a:t>Pi</a:t>
            </a:r>
            <a:r>
              <a:rPr lang="zh-CN" altLang="en-US" sz="1200" kern="1200" dirty="0" smtClean="0">
                <a:solidFill>
                  <a:schemeClr val="tx1"/>
                </a:solidFill>
                <a:effectLst/>
                <a:latin typeface="+mn-lt"/>
                <a:ea typeface="+mn-ea"/>
                <a:cs typeface="+mn-cs"/>
              </a:rPr>
              <a:t>，是初始概率矩阵，表示的是</a:t>
            </a:r>
            <a:r>
              <a:rPr lang="en-US" altLang="zh-CN" sz="1200" kern="1200" dirty="0" smtClean="0">
                <a:solidFill>
                  <a:schemeClr val="tx1"/>
                </a:solidFill>
                <a:effectLst/>
                <a:latin typeface="+mn-lt"/>
                <a:ea typeface="+mn-ea"/>
                <a:cs typeface="+mn-cs"/>
              </a:rPr>
              <a:t>BMES</a:t>
            </a:r>
            <a:r>
              <a:rPr lang="zh-CN" altLang="en-US" sz="1200" kern="1200" dirty="0" smtClean="0">
                <a:solidFill>
                  <a:schemeClr val="tx1"/>
                </a:solidFill>
                <a:effectLst/>
                <a:latin typeface="+mn-lt"/>
                <a:ea typeface="+mn-ea"/>
                <a:cs typeface="+mn-cs"/>
              </a:rPr>
              <a:t>各个状态出现的概率，转移矩阵</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表示的是</a:t>
            </a:r>
            <a:r>
              <a:rPr lang="en-US" altLang="zh-CN" sz="1200" kern="1200" dirty="0" smtClean="0">
                <a:solidFill>
                  <a:schemeClr val="tx1"/>
                </a:solidFill>
                <a:effectLst/>
                <a:latin typeface="+mn-lt"/>
                <a:ea typeface="+mn-ea"/>
                <a:cs typeface="+mn-cs"/>
              </a:rPr>
              <a:t>BMES</a:t>
            </a:r>
            <a:r>
              <a:rPr lang="zh-CN" altLang="en-US" sz="1200" kern="1200" dirty="0" smtClean="0">
                <a:solidFill>
                  <a:schemeClr val="tx1"/>
                </a:solidFill>
                <a:effectLst/>
                <a:latin typeface="+mn-lt"/>
                <a:ea typeface="+mn-ea"/>
                <a:cs typeface="+mn-cs"/>
              </a:rPr>
              <a:t>各个状态之间的转换概率，发射矩阵</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表示的在</a:t>
            </a:r>
            <a:r>
              <a:rPr lang="en-US" altLang="zh-CN" sz="1200" kern="1200" dirty="0" smtClean="0">
                <a:solidFill>
                  <a:schemeClr val="tx1"/>
                </a:solidFill>
                <a:effectLst/>
                <a:latin typeface="+mn-lt"/>
                <a:ea typeface="+mn-ea"/>
                <a:cs typeface="+mn-cs"/>
              </a:rPr>
              <a:t>BMES</a:t>
            </a:r>
            <a:r>
              <a:rPr lang="zh-CN" altLang="en-US" sz="1200" kern="1200" dirty="0" smtClean="0">
                <a:solidFill>
                  <a:schemeClr val="tx1"/>
                </a:solidFill>
                <a:effectLst/>
                <a:latin typeface="+mn-lt"/>
                <a:ea typeface="+mn-ea"/>
                <a:cs typeface="+mn-cs"/>
              </a:rPr>
              <a:t>各个状态各汉字出现的概率，这里各个汉字指的是训练语料中出现的所有汉字。但是</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矩阵可能会出现很多为</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的数据项，所以需要对矩阵</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进行加</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平滑操作。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通过训练语料，得到了这三个状态矩阵，同时前面也推导出计算</a:t>
            </a:r>
            <a:r>
              <a:rPr lang="en-US" altLang="zh-CN" sz="1200" kern="1200" dirty="0" smtClean="0">
                <a:solidFill>
                  <a:schemeClr val="tx1"/>
                </a:solidFill>
                <a:effectLst/>
                <a:latin typeface="+mn-lt"/>
                <a:ea typeface="+mn-ea"/>
                <a:cs typeface="+mn-cs"/>
              </a:rPr>
              <a:t>P(C|O)</a:t>
            </a:r>
            <a:r>
              <a:rPr lang="zh-CN" altLang="en-US" sz="1200" kern="1200" dirty="0" smtClean="0">
                <a:solidFill>
                  <a:schemeClr val="tx1"/>
                </a:solidFill>
                <a:effectLst/>
                <a:latin typeface="+mn-lt"/>
                <a:ea typeface="+mn-ea"/>
                <a:cs typeface="+mn-cs"/>
              </a:rPr>
              <a:t>的公式。如何来求某个可观察序列的隐含状态序列呢，这个被称为</a:t>
            </a:r>
            <a:r>
              <a:rPr lang="en-US" altLang="zh-CN" sz="1200" kern="1200" dirty="0" smtClean="0">
                <a:solidFill>
                  <a:schemeClr val="tx1"/>
                </a:solidFill>
                <a:effectLst/>
                <a:latin typeface="+mn-lt"/>
                <a:ea typeface="+mn-ea"/>
                <a:cs typeface="+mn-cs"/>
              </a:rPr>
              <a:t>HMM</a:t>
            </a:r>
            <a:r>
              <a:rPr lang="zh-CN" altLang="en-US" sz="1200" kern="1200" dirty="0" smtClean="0">
                <a:solidFill>
                  <a:schemeClr val="tx1"/>
                </a:solidFill>
                <a:effectLst/>
                <a:latin typeface="+mn-lt"/>
                <a:ea typeface="+mn-ea"/>
                <a:cs typeface="+mn-cs"/>
              </a:rPr>
              <a:t>模型的解码问题，一个很简单的想法就是穷举所有可能的隐含序列，然后计算这所有可能的隐含序列在这个可观察序列条件下的概率</a:t>
            </a:r>
            <a:r>
              <a:rPr lang="en-US" altLang="zh-CN" sz="1200" kern="1200" dirty="0" smtClean="0">
                <a:solidFill>
                  <a:schemeClr val="tx1"/>
                </a:solidFill>
                <a:effectLst/>
                <a:latin typeface="+mn-lt"/>
                <a:ea typeface="+mn-ea"/>
                <a:cs typeface="+mn-cs"/>
              </a:rPr>
              <a:t>P(C|O)</a:t>
            </a:r>
            <a:r>
              <a:rPr lang="zh-CN" altLang="en-US" sz="1200" kern="1200" dirty="0" smtClean="0">
                <a:solidFill>
                  <a:schemeClr val="tx1"/>
                </a:solidFill>
                <a:effectLst/>
                <a:latin typeface="+mn-lt"/>
                <a:ea typeface="+mn-ea"/>
                <a:cs typeface="+mn-cs"/>
              </a:rPr>
              <a:t>，选择概率取得最大的那个隐含序列分类作为该可观察序列的隐含状态序列。但是很显然，这种方法效率太低了。我们采用了</a:t>
            </a:r>
            <a:r>
              <a:rPr lang="en-US" altLang="zh-CN" sz="1200" kern="1200" dirty="0" err="1" smtClean="0">
                <a:solidFill>
                  <a:schemeClr val="tx1"/>
                </a:solidFill>
                <a:effectLst/>
                <a:latin typeface="+mn-lt"/>
                <a:ea typeface="+mn-ea"/>
                <a:cs typeface="+mn-cs"/>
              </a:rPr>
              <a:t>viterbi</a:t>
            </a:r>
            <a:r>
              <a:rPr lang="zh-CN" altLang="en-US" sz="1200" kern="1200" dirty="0" smtClean="0">
                <a:solidFill>
                  <a:schemeClr val="tx1"/>
                </a:solidFill>
                <a:effectLst/>
                <a:latin typeface="+mn-lt"/>
                <a:ea typeface="+mn-ea"/>
                <a:cs typeface="+mn-cs"/>
              </a:rPr>
              <a:t>算法来找到一个最可能的隐藏状态序列，也就是概率最大的隐藏状态序列。</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8</a:t>
            </a:fld>
            <a:endParaRPr lang="zh-CN" altLang="en-US"/>
          </a:p>
        </p:txBody>
      </p:sp>
    </p:spTree>
    <p:extLst>
      <p:ext uri="{BB962C8B-B14F-4D97-AF65-F5344CB8AC3E}">
        <p14:creationId xmlns:p14="http://schemas.microsoft.com/office/powerpoint/2010/main" val="25243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Viterbi</a:t>
            </a:r>
            <a:r>
              <a:rPr lang="zh-CN" altLang="en-US" sz="1200" kern="1200" dirty="0" smtClean="0">
                <a:solidFill>
                  <a:schemeClr val="tx1"/>
                </a:solidFill>
                <a:effectLst/>
                <a:latin typeface="+mn-lt"/>
                <a:ea typeface="+mn-ea"/>
                <a:cs typeface="+mn-cs"/>
              </a:rPr>
              <a:t>算法是一种动态规划算法，其本质类似于</a:t>
            </a:r>
            <a:r>
              <a:rPr lang="en-US" altLang="zh-CN" sz="1200" kern="1200" dirty="0" smtClean="0">
                <a:solidFill>
                  <a:schemeClr val="tx1"/>
                </a:solidFill>
                <a:effectLst/>
                <a:latin typeface="+mn-lt"/>
                <a:ea typeface="+mn-ea"/>
                <a:cs typeface="+mn-cs"/>
              </a:rPr>
              <a:t>TSP</a:t>
            </a:r>
            <a:r>
              <a:rPr lang="zh-CN" altLang="en-US" sz="1200" kern="1200" dirty="0" smtClean="0">
                <a:solidFill>
                  <a:schemeClr val="tx1"/>
                </a:solidFill>
                <a:effectLst/>
                <a:latin typeface="+mn-lt"/>
                <a:ea typeface="+mn-ea"/>
                <a:cs typeface="+mn-cs"/>
              </a:rPr>
              <a:t>，也就是旅行商问题，都是求多个重叠子问题的一个最优解。具体来说就是，如果要求解问题空间大小为</a:t>
            </a:r>
            <a:r>
              <a:rPr lang="en-US" altLang="zh-CN" sz="1200" kern="1200" dirty="0" smtClean="0">
                <a:solidFill>
                  <a:schemeClr val="tx1"/>
                </a:solidFill>
                <a:effectLst/>
                <a:latin typeface="+mn-lt"/>
                <a:ea typeface="+mn-ea"/>
                <a:cs typeface="+mn-cs"/>
              </a:rPr>
              <a:t>t</a:t>
            </a:r>
            <a:r>
              <a:rPr lang="zh-CN" altLang="en-US" sz="1200" kern="1200" dirty="0" smtClean="0">
                <a:solidFill>
                  <a:schemeClr val="tx1"/>
                </a:solidFill>
                <a:effectLst/>
                <a:latin typeface="+mn-lt"/>
                <a:ea typeface="+mn-ea"/>
                <a:cs typeface="+mn-cs"/>
              </a:rPr>
              <a:t>的最优解，那么该最优解肯定是在问题空间大小为</a:t>
            </a:r>
            <a:r>
              <a:rPr lang="en-US" altLang="zh-CN" sz="1200" kern="1200" dirty="0" smtClean="0">
                <a:solidFill>
                  <a:schemeClr val="tx1"/>
                </a:solidFill>
                <a:effectLst/>
                <a:latin typeface="+mn-lt"/>
                <a:ea typeface="+mn-ea"/>
                <a:cs typeface="+mn-cs"/>
              </a:rPr>
              <a:t>t-1</a:t>
            </a:r>
            <a:r>
              <a:rPr lang="zh-CN" altLang="en-US" sz="1200" kern="1200" dirty="0" smtClean="0">
                <a:solidFill>
                  <a:schemeClr val="tx1"/>
                </a:solidFill>
                <a:effectLst/>
                <a:latin typeface="+mn-lt"/>
                <a:ea typeface="+mn-ea"/>
                <a:cs typeface="+mn-cs"/>
              </a:rPr>
              <a:t>是最优解的情况下获得的。在前面已经推导过</a:t>
            </a:r>
            <a:r>
              <a:rPr lang="en-US" altLang="zh-CN" sz="1200" kern="1200" dirty="0" smtClean="0">
                <a:solidFill>
                  <a:schemeClr val="tx1"/>
                </a:solidFill>
                <a:effectLst/>
                <a:latin typeface="+mn-lt"/>
                <a:ea typeface="+mn-ea"/>
                <a:cs typeface="+mn-cs"/>
              </a:rPr>
              <a:t>P(C|O)</a:t>
            </a:r>
            <a:r>
              <a:rPr lang="zh-CN" altLang="en-US" sz="1200" kern="1200" dirty="0" smtClean="0">
                <a:solidFill>
                  <a:schemeClr val="tx1"/>
                </a:solidFill>
                <a:effectLst/>
                <a:latin typeface="+mn-lt"/>
                <a:ea typeface="+mn-ea"/>
                <a:cs typeface="+mn-cs"/>
              </a:rPr>
              <a:t>的求解公式，为了构造成问题空间大小为</a:t>
            </a:r>
            <a:r>
              <a:rPr lang="en-US" altLang="zh-CN"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i-1</a:t>
            </a:r>
            <a:r>
              <a:rPr lang="zh-CN" altLang="en-US" sz="1200" kern="1200" dirty="0" smtClean="0">
                <a:solidFill>
                  <a:schemeClr val="tx1"/>
                </a:solidFill>
                <a:effectLst/>
                <a:latin typeface="+mn-lt"/>
                <a:ea typeface="+mn-ea"/>
                <a:cs typeface="+mn-cs"/>
              </a:rPr>
              <a:t>的情况，得到这样一个公式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，这里若要求给定的可观察序列的最大可能的隐含状态序列，长度为</a:t>
            </a:r>
            <a:r>
              <a:rPr lang="en-US" altLang="zh-CN"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，则归结为求解前</a:t>
            </a:r>
            <a:r>
              <a:rPr lang="en-US" altLang="zh-CN" sz="1200" kern="1200" dirty="0" smtClean="0">
                <a:solidFill>
                  <a:schemeClr val="tx1"/>
                </a:solidFill>
                <a:effectLst/>
                <a:latin typeface="+mn-lt"/>
                <a:ea typeface="+mn-ea"/>
                <a:cs typeface="+mn-cs"/>
              </a:rPr>
              <a:t>i-1</a:t>
            </a:r>
            <a:r>
              <a:rPr lang="zh-CN" altLang="en-US" sz="1200" kern="1200" dirty="0" smtClean="0">
                <a:solidFill>
                  <a:schemeClr val="tx1"/>
                </a:solidFill>
                <a:effectLst/>
                <a:latin typeface="+mn-lt"/>
                <a:ea typeface="+mn-ea"/>
                <a:cs typeface="+mn-cs"/>
              </a:rPr>
              <a:t>个可观察状态构成的序列的最大可能的隐含状态序列了。。在这个公式中，</a:t>
            </a:r>
            <a:r>
              <a:rPr lang="en-US" altLang="zh-CN" sz="1200" kern="1200" dirty="0" smtClean="0">
                <a:solidFill>
                  <a:schemeClr val="tx1"/>
                </a:solidFill>
                <a:effectLst/>
                <a:latin typeface="+mn-lt"/>
                <a:ea typeface="+mn-ea"/>
                <a:cs typeface="+mn-cs"/>
              </a:rPr>
              <a:t>P(Ci|Ci-1)</a:t>
            </a:r>
            <a:r>
              <a:rPr lang="zh-CN" altLang="en-US" sz="1200" kern="1200" dirty="0" smtClean="0">
                <a:solidFill>
                  <a:schemeClr val="tx1"/>
                </a:solidFill>
                <a:effectLst/>
                <a:latin typeface="+mn-lt"/>
                <a:ea typeface="+mn-ea"/>
                <a:cs typeface="+mn-cs"/>
              </a:rPr>
              <a:t>就是转移矩阵，</a:t>
            </a:r>
            <a:r>
              <a:rPr lang="en-US" altLang="zh-CN" sz="1200" kern="1200" dirty="0" smtClean="0">
                <a:solidFill>
                  <a:schemeClr val="tx1"/>
                </a:solidFill>
                <a:effectLst/>
                <a:latin typeface="+mn-lt"/>
                <a:ea typeface="+mn-ea"/>
                <a:cs typeface="+mn-cs"/>
              </a:rPr>
              <a:t>P(</a:t>
            </a:r>
            <a:r>
              <a:rPr lang="en-US" altLang="zh-CN" sz="1200" kern="1200" dirty="0" err="1" smtClean="0">
                <a:solidFill>
                  <a:schemeClr val="tx1"/>
                </a:solidFill>
                <a:effectLst/>
                <a:latin typeface="+mn-lt"/>
                <a:ea typeface="+mn-ea"/>
                <a:cs typeface="+mn-cs"/>
              </a:rPr>
              <a:t>Oi|Ci</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就是发射矩阵。。。</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01B9C9-D352-4D75-8D0F-AE582FE31DAB}" type="slidenum">
              <a:rPr lang="zh-CN" altLang="en-US" smtClean="0"/>
              <a:t>9</a:t>
            </a:fld>
            <a:endParaRPr lang="zh-CN" altLang="en-US"/>
          </a:p>
        </p:txBody>
      </p:sp>
    </p:spTree>
    <p:extLst>
      <p:ext uri="{BB962C8B-B14F-4D97-AF65-F5344CB8AC3E}">
        <p14:creationId xmlns:p14="http://schemas.microsoft.com/office/powerpoint/2010/main" val="25243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6" name="矩形 5"/>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graphicFrame>
        <p:nvGraphicFramePr>
          <p:cNvPr id="7" name="表格 6"/>
          <p:cNvGraphicFramePr>
            <a:graphicFrameLocks noGrp="1"/>
          </p:cNvGraphicFramePr>
          <p:nvPr userDrawn="1">
            <p:extLst>
              <p:ext uri="{D42A27DB-BD31-4B8C-83A1-F6EECF244321}">
                <p14:modId xmlns:p14="http://schemas.microsoft.com/office/powerpoint/2010/main" val="1782219949"/>
              </p:ext>
            </p:extLst>
          </p:nvPr>
        </p:nvGraphicFramePr>
        <p:xfrm>
          <a:off x="0" y="1268760"/>
          <a:ext cx="1691680" cy="3168000"/>
        </p:xfrm>
        <a:graphic>
          <a:graphicData uri="http://schemas.openxmlformats.org/drawingml/2006/table">
            <a:tbl>
              <a:tblPr>
                <a:tableStyleId>{2D5ABB26-0587-4C30-8999-92F81FD0307C}</a:tableStyleId>
              </a:tblPr>
              <a:tblGrid>
                <a:gridCol w="1691680"/>
              </a:tblGrid>
              <a:tr h="792000">
                <a:tc>
                  <a:txBody>
                    <a:bodyPr/>
                    <a:lstStyle/>
                    <a:p>
                      <a:pPr algn="ctr"/>
                      <a:r>
                        <a:rPr lang="en-US" altLang="zh-CN" dirty="0" smtClean="0"/>
                        <a:t>Background</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Algorithm</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Discussion</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userDrawn="1"/>
        </p:nvCxnSpPr>
        <p:spPr>
          <a:xfrm>
            <a:off x="1907704" y="1268760"/>
            <a:ext cx="62646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5604" y="2856838"/>
            <a:ext cx="1691680" cy="788186"/>
            <a:chOff x="0" y="1272662"/>
            <a:chExt cx="1691680" cy="788186"/>
          </a:xfrm>
        </p:grpSpPr>
        <p:sp>
          <p:nvSpPr>
            <p:cNvPr id="11" name="矩形 10"/>
            <p:cNvSpPr/>
            <p:nvPr userDrawn="1"/>
          </p:nvSpPr>
          <p:spPr>
            <a:xfrm>
              <a:off x="0" y="1272662"/>
              <a:ext cx="1691680" cy="788186"/>
            </a:xfrm>
            <a:prstGeom prst="rect">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Demonstration</a:t>
              </a:r>
              <a:endParaRPr lang="zh-CN" altLang="en-US" dirty="0"/>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903374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6" name="矩形 5"/>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graphicFrame>
        <p:nvGraphicFramePr>
          <p:cNvPr id="7" name="表格 6"/>
          <p:cNvGraphicFramePr>
            <a:graphicFrameLocks noGrp="1"/>
          </p:cNvGraphicFramePr>
          <p:nvPr userDrawn="1">
            <p:extLst>
              <p:ext uri="{D42A27DB-BD31-4B8C-83A1-F6EECF244321}">
                <p14:modId xmlns:p14="http://schemas.microsoft.com/office/powerpoint/2010/main" val="264033216"/>
              </p:ext>
            </p:extLst>
          </p:nvPr>
        </p:nvGraphicFramePr>
        <p:xfrm>
          <a:off x="0" y="1268760"/>
          <a:ext cx="1691680" cy="3168000"/>
        </p:xfrm>
        <a:graphic>
          <a:graphicData uri="http://schemas.openxmlformats.org/drawingml/2006/table">
            <a:tbl>
              <a:tblPr>
                <a:tableStyleId>{2D5ABB26-0587-4C30-8999-92F81FD0307C}</a:tableStyleId>
              </a:tblPr>
              <a:tblGrid>
                <a:gridCol w="1691680"/>
              </a:tblGrid>
              <a:tr h="792000">
                <a:tc>
                  <a:txBody>
                    <a:bodyPr/>
                    <a:lstStyle/>
                    <a:p>
                      <a:pPr algn="ctr"/>
                      <a:r>
                        <a:rPr lang="en-US" altLang="zh-CN" dirty="0" smtClean="0"/>
                        <a:t>Background</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Algorithm</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Demonstration</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userDrawn="1"/>
        </p:nvCxnSpPr>
        <p:spPr>
          <a:xfrm>
            <a:off x="1907704" y="1268760"/>
            <a:ext cx="62646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0" y="3645024"/>
            <a:ext cx="1691680" cy="788186"/>
            <a:chOff x="0" y="1272662"/>
            <a:chExt cx="1691680" cy="788186"/>
          </a:xfrm>
        </p:grpSpPr>
        <p:sp>
          <p:nvSpPr>
            <p:cNvPr id="11" name="矩形 10"/>
            <p:cNvSpPr/>
            <p:nvPr userDrawn="1"/>
          </p:nvSpPr>
          <p:spPr>
            <a:xfrm>
              <a:off x="0" y="1272662"/>
              <a:ext cx="1691680" cy="788186"/>
            </a:xfrm>
            <a:prstGeom prst="rect">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Discussion</a:t>
              </a:r>
              <a:endParaRPr lang="zh-CN" altLang="en-US" dirty="0"/>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71228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6" name="矩形 5"/>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graphicFrame>
        <p:nvGraphicFramePr>
          <p:cNvPr id="7" name="表格 6"/>
          <p:cNvGraphicFramePr>
            <a:graphicFrameLocks noGrp="1"/>
          </p:cNvGraphicFramePr>
          <p:nvPr userDrawn="1">
            <p:extLst>
              <p:ext uri="{D42A27DB-BD31-4B8C-83A1-F6EECF244321}">
                <p14:modId xmlns:p14="http://schemas.microsoft.com/office/powerpoint/2010/main" val="2086978404"/>
              </p:ext>
            </p:extLst>
          </p:nvPr>
        </p:nvGraphicFramePr>
        <p:xfrm>
          <a:off x="0" y="1268760"/>
          <a:ext cx="1691680" cy="3960000"/>
        </p:xfrm>
        <a:graphic>
          <a:graphicData uri="http://schemas.openxmlformats.org/drawingml/2006/table">
            <a:tbl>
              <a:tblPr>
                <a:tableStyleId>{2D5ABB26-0587-4C30-8999-92F81FD0307C}</a:tableStyleId>
              </a:tblPr>
              <a:tblGrid>
                <a:gridCol w="1691680"/>
              </a:tblGrid>
              <a:tr h="792000">
                <a:tc>
                  <a:txBody>
                    <a:bodyPr/>
                    <a:lstStyle/>
                    <a:p>
                      <a:pPr algn="ctr"/>
                      <a:r>
                        <a:rPr lang="en-US" altLang="zh-CN" dirty="0" smtClean="0"/>
                        <a:t>Index</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Summary</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Graphs</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Tables</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userDrawn="1"/>
        </p:nvCxnSpPr>
        <p:spPr>
          <a:xfrm>
            <a:off x="1907704" y="1268760"/>
            <a:ext cx="62646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23824" y="4437112"/>
            <a:ext cx="1691680" cy="788186"/>
            <a:chOff x="0" y="1272662"/>
            <a:chExt cx="1691680" cy="788186"/>
          </a:xfrm>
        </p:grpSpPr>
        <p:sp>
          <p:nvSpPr>
            <p:cNvPr id="11" name="矩形 10"/>
            <p:cNvSpPr/>
            <p:nvPr userDrawn="1"/>
          </p:nvSpPr>
          <p:spPr>
            <a:xfrm>
              <a:off x="0" y="1272662"/>
              <a:ext cx="1691680" cy="788186"/>
            </a:xfrm>
            <a:prstGeom prst="rect">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Various</a:t>
              </a:r>
              <a:endParaRPr lang="zh-CN" altLang="en-US" dirty="0"/>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90630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6" name="矩形 5"/>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直接连接符 8"/>
          <p:cNvCxnSpPr/>
          <p:nvPr userDrawn="1"/>
        </p:nvCxnSpPr>
        <p:spPr>
          <a:xfrm>
            <a:off x="1907704" y="1268760"/>
            <a:ext cx="62646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userDrawn="1">
            <p:extLst>
              <p:ext uri="{D42A27DB-BD31-4B8C-83A1-F6EECF244321}">
                <p14:modId xmlns:p14="http://schemas.microsoft.com/office/powerpoint/2010/main" val="2095900467"/>
              </p:ext>
            </p:extLst>
          </p:nvPr>
        </p:nvGraphicFramePr>
        <p:xfrm>
          <a:off x="0" y="1268760"/>
          <a:ext cx="1691680" cy="3168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Algorithm</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Demonstration</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Discussion</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5" name="组合 14"/>
          <p:cNvGrpSpPr/>
          <p:nvPr userDrawn="1"/>
        </p:nvGrpSpPr>
        <p:grpSpPr>
          <a:xfrm>
            <a:off x="-5604" y="1268760"/>
            <a:ext cx="1691680" cy="788186"/>
            <a:chOff x="0" y="1272662"/>
            <a:chExt cx="1691680" cy="788186"/>
          </a:xfrm>
        </p:grpSpPr>
        <p:sp>
          <p:nvSpPr>
            <p:cNvPr id="16" name="矩形 15"/>
            <p:cNvSpPr/>
            <p:nvPr userDrawn="1"/>
          </p:nvSpPr>
          <p:spPr>
            <a:xfrm>
              <a:off x="0" y="1272662"/>
              <a:ext cx="1691680" cy="788186"/>
            </a:xfrm>
            <a:prstGeom prst="rect">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Background</a:t>
              </a:r>
              <a:endParaRPr lang="zh-CN" altLang="en-US" dirty="0"/>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标题 4"/>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549187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6" name="矩形 5"/>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graphicFrame>
        <p:nvGraphicFramePr>
          <p:cNvPr id="7" name="表格 6"/>
          <p:cNvGraphicFramePr>
            <a:graphicFrameLocks noGrp="1"/>
          </p:cNvGraphicFramePr>
          <p:nvPr userDrawn="1">
            <p:extLst>
              <p:ext uri="{D42A27DB-BD31-4B8C-83A1-F6EECF244321}">
                <p14:modId xmlns:p14="http://schemas.microsoft.com/office/powerpoint/2010/main" val="3834630393"/>
              </p:ext>
            </p:extLst>
          </p:nvPr>
        </p:nvGraphicFramePr>
        <p:xfrm>
          <a:off x="0" y="1268760"/>
          <a:ext cx="1691680" cy="3168000"/>
        </p:xfrm>
        <a:graphic>
          <a:graphicData uri="http://schemas.openxmlformats.org/drawingml/2006/table">
            <a:tbl>
              <a:tblPr>
                <a:tableStyleId>{2D5ABB26-0587-4C30-8999-92F81FD0307C}</a:tableStyleId>
              </a:tblPr>
              <a:tblGrid>
                <a:gridCol w="1691680"/>
              </a:tblGrid>
              <a:tr h="792000">
                <a:tc>
                  <a:txBody>
                    <a:bodyPr/>
                    <a:lstStyle/>
                    <a:p>
                      <a:pPr algn="ctr"/>
                      <a:r>
                        <a:rPr lang="en-US" altLang="zh-CN" dirty="0" smtClean="0"/>
                        <a:t>Background</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Demonstration</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dirty="0" smtClean="0"/>
                        <a:t>Discussion</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userDrawn="1"/>
        </p:nvCxnSpPr>
        <p:spPr>
          <a:xfrm>
            <a:off x="1907704" y="1268760"/>
            <a:ext cx="62646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0" y="2064750"/>
            <a:ext cx="1691680" cy="788186"/>
            <a:chOff x="0" y="1272662"/>
            <a:chExt cx="1691680" cy="788186"/>
          </a:xfrm>
        </p:grpSpPr>
        <p:sp>
          <p:nvSpPr>
            <p:cNvPr id="11" name="矩形 10"/>
            <p:cNvSpPr/>
            <p:nvPr userDrawn="1"/>
          </p:nvSpPr>
          <p:spPr>
            <a:xfrm>
              <a:off x="0" y="1272662"/>
              <a:ext cx="1691680" cy="788186"/>
            </a:xfrm>
            <a:prstGeom prst="rect">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Algorithm</a:t>
              </a:r>
              <a:endParaRPr lang="zh-CN" altLang="en-US" dirty="0"/>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90872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63" r:id="rId11"/>
    <p:sldLayoutId id="2147483664" r:id="rId12"/>
    <p:sldLayoutId id="2147483656" r:id="rId13"/>
    <p:sldLayoutId id="2147483657" r:id="rId14"/>
    <p:sldLayoutId id="2147483658" r:id="rId15"/>
    <p:sldLayoutId id="2147483659"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3696" y="814355"/>
            <a:ext cx="7672040" cy="1800200"/>
          </a:xfrm>
          <a:prstGeom prst="rect">
            <a:avLst/>
          </a:prstGeom>
          <a:solidFill>
            <a:schemeClr val="bg1"/>
          </a:solidFill>
        </p:spPr>
        <p:txBody>
          <a:bodyPr wrap="square" rtlCol="0">
            <a:spAutoFit/>
          </a:bodyPr>
          <a:lstStyle/>
          <a:p>
            <a:endParaRPr lang="zh-CN" altLang="en-US" dirty="0"/>
          </a:p>
        </p:txBody>
      </p:sp>
      <p:sp>
        <p:nvSpPr>
          <p:cNvPr id="5" name="文本框 4"/>
          <p:cNvSpPr txBox="1"/>
          <p:nvPr/>
        </p:nvSpPr>
        <p:spPr>
          <a:xfrm>
            <a:off x="889732" y="2132856"/>
            <a:ext cx="7138652" cy="707886"/>
          </a:xfrm>
          <a:prstGeom prst="rect">
            <a:avLst/>
          </a:prstGeom>
          <a:noFill/>
        </p:spPr>
        <p:txBody>
          <a:bodyPr wrap="square" rtlCol="0">
            <a:spAutoFit/>
          </a:bodyPr>
          <a:lstStyle/>
          <a:p>
            <a:pPr algn="ctr"/>
            <a:r>
              <a:rPr lang="en-US" altLang="zh-CN" sz="4000" dirty="0" smtClean="0">
                <a:latin typeface="Calibri" pitchFamily="34" charset="0"/>
              </a:rPr>
              <a:t>Chinese word segmentation</a:t>
            </a:r>
            <a:endParaRPr lang="en-US" altLang="zh-CN" sz="4000" dirty="0" smtClean="0">
              <a:latin typeface="Calibri" pitchFamily="34" charset="0"/>
              <a:ea typeface="微软雅黑" pitchFamily="34" charset="-122"/>
              <a:cs typeface="Segoe UI" panose="020B0502040204020203" pitchFamily="34" charset="0"/>
            </a:endParaRPr>
          </a:p>
        </p:txBody>
      </p:sp>
      <p:sp>
        <p:nvSpPr>
          <p:cNvPr id="2" name="矩形 1"/>
          <p:cNvSpPr/>
          <p:nvPr/>
        </p:nvSpPr>
        <p:spPr>
          <a:xfrm>
            <a:off x="0" y="6285508"/>
            <a:ext cx="9144000" cy="572492"/>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95536" y="3284984"/>
            <a:ext cx="8280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7338" y="115888"/>
            <a:ext cx="10572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189250" y="5301208"/>
            <a:ext cx="5631222" cy="369332"/>
          </a:xfrm>
          <a:prstGeom prst="rect">
            <a:avLst/>
          </a:prstGeom>
          <a:noFill/>
        </p:spPr>
        <p:txBody>
          <a:bodyPr wrap="none" rtlCol="0">
            <a:spAutoFit/>
          </a:bodyPr>
          <a:lstStyle/>
          <a:p>
            <a:r>
              <a:rPr lang="en-US" altLang="zh-CN" dirty="0" smtClean="0"/>
              <a:t>Group: </a:t>
            </a:r>
            <a:r>
              <a:rPr lang="en-US" altLang="zh-CN" dirty="0" err="1" smtClean="0"/>
              <a:t>Mingxin</a:t>
            </a:r>
            <a:r>
              <a:rPr lang="en-US" altLang="zh-CN" dirty="0" smtClean="0"/>
              <a:t> Chen, </a:t>
            </a:r>
            <a:r>
              <a:rPr lang="en-US" altLang="zh-CN" dirty="0" err="1"/>
              <a:t>M</a:t>
            </a:r>
            <a:r>
              <a:rPr lang="en-US" altLang="zh-CN" dirty="0" err="1" smtClean="0"/>
              <a:t>ingwei</a:t>
            </a:r>
            <a:r>
              <a:rPr lang="en-US" altLang="zh-CN" dirty="0" smtClean="0"/>
              <a:t> Wei, Bin Jiang, </a:t>
            </a:r>
            <a:r>
              <a:rPr lang="en-US" altLang="zh-CN" dirty="0"/>
              <a:t>A</a:t>
            </a:r>
            <a:r>
              <a:rPr lang="en-US" altLang="zh-CN" dirty="0" smtClean="0"/>
              <a:t>nge  Tong</a:t>
            </a:r>
            <a:endParaRPr lang="zh-CN" altLang="en-US" dirty="0"/>
          </a:p>
        </p:txBody>
      </p:sp>
      <p:sp>
        <p:nvSpPr>
          <p:cNvPr id="9" name="TextBox 8"/>
          <p:cNvSpPr txBox="1"/>
          <p:nvPr/>
        </p:nvSpPr>
        <p:spPr>
          <a:xfrm>
            <a:off x="6179875" y="4653136"/>
            <a:ext cx="2496581" cy="369332"/>
          </a:xfrm>
          <a:prstGeom prst="rect">
            <a:avLst/>
          </a:prstGeom>
          <a:noFill/>
        </p:spPr>
        <p:txBody>
          <a:bodyPr wrap="none" rtlCol="0">
            <a:spAutoFit/>
          </a:bodyPr>
          <a:lstStyle/>
          <a:p>
            <a:r>
              <a:rPr lang="en-US" altLang="zh-CN" dirty="0" smtClean="0"/>
              <a:t>Presenter: </a:t>
            </a:r>
            <a:r>
              <a:rPr lang="en-US" altLang="zh-CN" dirty="0" err="1"/>
              <a:t>M</a:t>
            </a:r>
            <a:r>
              <a:rPr lang="en-US" altLang="zh-CN" dirty="0" err="1" smtClean="0"/>
              <a:t>ingxin</a:t>
            </a:r>
            <a:r>
              <a:rPr lang="en-US" altLang="zh-CN" dirty="0" smtClean="0"/>
              <a:t> Chen</a:t>
            </a:r>
            <a:endParaRPr lang="zh-CN" altLang="en-US" dirty="0"/>
          </a:p>
        </p:txBody>
      </p:sp>
    </p:spTree>
    <p:extLst>
      <p:ext uri="{BB962C8B-B14F-4D97-AF65-F5344CB8AC3E}">
        <p14:creationId xmlns:p14="http://schemas.microsoft.com/office/powerpoint/2010/main" val="378173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07704" y="1700808"/>
            <a:ext cx="6336704" cy="3960440"/>
          </a:xfrm>
          <a:prstGeom prst="roundRect">
            <a:avLst>
              <a:gd name="adj" fmla="val 4854"/>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t>Viterbi Algorithm</a:t>
            </a:r>
            <a:endParaRPr lang="zh-CN" altLang="en-US" sz="2800" dirty="0">
              <a:latin typeface="Calibri"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TextBox 10"/>
              <p:cNvSpPr txBox="1"/>
              <p:nvPr/>
            </p:nvSpPr>
            <p:spPr>
              <a:xfrm>
                <a:off x="2041087" y="2132856"/>
                <a:ext cx="6336704" cy="369332"/>
              </a:xfrm>
              <a:prstGeom prst="rect">
                <a:avLst/>
              </a:prstGeom>
              <a:noFill/>
            </p:spPr>
            <p:txBody>
              <a:bodyPr wrap="square" rtlCol="0">
                <a:spAutoFit/>
              </a:bodyPr>
              <a:lstStyle/>
              <a:p>
                <a:r>
                  <a:rPr lang="en-US" altLang="zh-CN" sz="1600" dirty="0" smtClean="0"/>
                  <a:t>Calculate the initial probability</a:t>
                </a:r>
                <a:r>
                  <a:rPr lang="en-US" altLang="zh-CN" dirty="0" smtClean="0"/>
                  <a:t>: </a:t>
                </a:r>
                <a14:m>
                  <m:oMath xmlns:m="http://schemas.openxmlformats.org/officeDocument/2006/math">
                    <m:r>
                      <a:rPr lang="en-US" altLang="zh-CN" sz="1400" b="0" i="1" smtClean="0">
                        <a:latin typeface="Cambria Math"/>
                      </a:rPr>
                      <m:t>𝑃</m:t>
                    </m:r>
                    <m:d>
                      <m:dPr>
                        <m:ctrlPr>
                          <a:rPr lang="en-US" altLang="zh-CN" sz="1400" b="0" i="1" smtClean="0">
                            <a:latin typeface="Cambria Math" panose="02040503050406030204" pitchFamily="18" charset="0"/>
                          </a:rPr>
                        </m:ctrlPr>
                      </m:dPr>
                      <m:e>
                        <m:r>
                          <a:rPr lang="en-US" altLang="zh-CN" sz="1400" b="0" i="1" smtClean="0">
                            <a:latin typeface="Cambria Math"/>
                          </a:rPr>
                          <m:t>𝐶</m:t>
                        </m:r>
                        <m:r>
                          <a:rPr lang="en-US" altLang="zh-CN" sz="1400" b="0" i="1" smtClean="0">
                            <a:latin typeface="Cambria Math"/>
                          </a:rPr>
                          <m:t>1</m:t>
                        </m:r>
                      </m:e>
                      <m:e>
                        <m:r>
                          <a:rPr lang="en-US" altLang="zh-CN" sz="1400" b="0" i="1" smtClean="0">
                            <a:latin typeface="Cambria Math"/>
                          </a:rPr>
                          <m:t>𝑂</m:t>
                        </m:r>
                        <m:r>
                          <a:rPr lang="en-US" altLang="zh-CN" sz="1400" b="0" i="1" smtClean="0">
                            <a:latin typeface="Cambria Math"/>
                          </a:rPr>
                          <m:t>1</m:t>
                        </m:r>
                      </m:e>
                    </m:d>
                    <m:r>
                      <a:rPr lang="en-US" altLang="zh-CN" sz="1400" b="0" i="1" smtClean="0">
                        <a:latin typeface="Cambria Math"/>
                      </a:rPr>
                      <m:t>=</m:t>
                    </m:r>
                    <m:r>
                      <a:rPr lang="en-US" altLang="zh-CN" sz="1400" b="0" i="1" smtClean="0">
                        <a:latin typeface="Cambria Math"/>
                      </a:rPr>
                      <m:t>𝑃</m:t>
                    </m:r>
                    <m:d>
                      <m:dPr>
                        <m:ctrlPr>
                          <a:rPr lang="en-US" altLang="zh-CN" sz="1400" b="0" i="1" smtClean="0">
                            <a:latin typeface="Cambria Math" panose="02040503050406030204" pitchFamily="18" charset="0"/>
                          </a:rPr>
                        </m:ctrlPr>
                      </m:dPr>
                      <m:e>
                        <m:r>
                          <a:rPr lang="en-US" altLang="zh-CN" sz="1400" b="0" i="1" smtClean="0">
                            <a:latin typeface="Cambria Math"/>
                          </a:rPr>
                          <m:t>𝐶</m:t>
                        </m:r>
                        <m:r>
                          <a:rPr lang="en-US" altLang="zh-CN" sz="1400" b="0" i="1" smtClean="0">
                            <a:latin typeface="Cambria Math"/>
                          </a:rPr>
                          <m:t>1</m:t>
                        </m:r>
                      </m:e>
                    </m:d>
                    <m:r>
                      <a:rPr lang="en-US" altLang="zh-CN" sz="1400" b="0" i="1" smtClean="0">
                        <a:latin typeface="Cambria Math"/>
                      </a:rPr>
                      <m:t>∗</m:t>
                    </m:r>
                    <m:r>
                      <a:rPr lang="en-US" altLang="zh-CN" sz="1400" b="0" i="1" smtClean="0">
                        <a:latin typeface="Cambria Math"/>
                      </a:rPr>
                      <m:t>𝑃</m:t>
                    </m:r>
                    <m:r>
                      <a:rPr lang="en-US" altLang="zh-CN" sz="1400" b="0" i="1" smtClean="0">
                        <a:latin typeface="Cambria Math"/>
                      </a:rPr>
                      <m:t>(</m:t>
                    </m:r>
                    <m:r>
                      <a:rPr lang="en-US" altLang="zh-CN" sz="1400" b="0" i="1" smtClean="0">
                        <a:latin typeface="Cambria Math"/>
                      </a:rPr>
                      <m:t>𝑂</m:t>
                    </m:r>
                    <m:r>
                      <a:rPr lang="en-US" altLang="zh-CN" sz="1400" b="0" i="1" smtClean="0">
                        <a:latin typeface="Cambria Math"/>
                      </a:rPr>
                      <m:t>1|</m:t>
                    </m:r>
                    <m:r>
                      <a:rPr lang="en-US" altLang="zh-CN" sz="1400" b="0" i="1" smtClean="0">
                        <a:latin typeface="Cambria Math"/>
                      </a:rPr>
                      <m:t>𝐶</m:t>
                    </m:r>
                    <m:r>
                      <a:rPr lang="en-US" altLang="zh-CN" sz="1400" b="0" i="1" smtClean="0">
                        <a:latin typeface="Cambria Math"/>
                      </a:rPr>
                      <m:t>1)</m:t>
                    </m:r>
                  </m:oMath>
                </a14:m>
                <a:endParaRPr lang="zh-CN" alt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041087" y="2132856"/>
                <a:ext cx="6336704" cy="369332"/>
              </a:xfrm>
              <a:prstGeom prst="rect">
                <a:avLst/>
              </a:prstGeom>
              <a:blipFill rotWithShape="1">
                <a:blip r:embed="rId3"/>
                <a:stretch>
                  <a:fillRect l="-577"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43578" y="2722911"/>
                <a:ext cx="6632877" cy="850105"/>
              </a:xfrm>
              <a:prstGeom prst="rect">
                <a:avLst/>
              </a:prstGeom>
              <a:noFill/>
            </p:spPr>
            <p:txBody>
              <a:bodyPr wrap="square" rtlCol="0">
                <a:spAutoFit/>
              </a:bodyPr>
              <a:lstStyle/>
              <a:p>
                <a:r>
                  <a:rPr lang="en-US" altLang="zh-CN" sz="1600" dirty="0" smtClean="0"/>
                  <a:t>Calculate</a:t>
                </a:r>
                <a14:m>
                  <m:oMath xmlns:m="http://schemas.openxmlformats.org/officeDocument/2006/math">
                    <m:r>
                      <a:rPr lang="en-US" altLang="zh-CN" sz="1400" i="1" smtClean="0">
                        <a:solidFill>
                          <a:schemeClr val="tx1"/>
                        </a:solidFill>
                        <a:latin typeface="Cambria Math"/>
                      </a:rPr>
                      <m:t>𝑃</m:t>
                    </m:r>
                    <m:d>
                      <m:dPr>
                        <m:ctrlPr>
                          <a:rPr lang="en-US" altLang="zh-CN" sz="1400" i="1">
                            <a:solidFill>
                              <a:schemeClr val="tx1"/>
                            </a:solidFill>
                            <a:latin typeface="Cambria Math" panose="02040503050406030204" pitchFamily="18" charset="0"/>
                          </a:rPr>
                        </m:ctrlPr>
                      </m:dPr>
                      <m:e>
                        <m:d>
                          <m:dPr>
                            <m:ctrlPr>
                              <a:rPr lang="en-US" altLang="zh-CN" sz="1400" i="1">
                                <a:solidFill>
                                  <a:schemeClr val="tx1"/>
                                </a:solidFill>
                                <a:latin typeface="Cambria Math" panose="02040503050406030204" pitchFamily="18" charset="0"/>
                              </a:rPr>
                            </m:ctrlPr>
                          </m:dPr>
                          <m:e>
                            <m:r>
                              <a:rPr lang="en-US" altLang="zh-CN" sz="1400" i="1">
                                <a:solidFill>
                                  <a:schemeClr val="tx1"/>
                                </a:solidFill>
                                <a:latin typeface="Cambria Math"/>
                              </a:rPr>
                              <m:t>𝐶</m:t>
                            </m:r>
                            <m:r>
                              <a:rPr lang="en-US" altLang="zh-CN" sz="1400" i="1">
                                <a:solidFill>
                                  <a:schemeClr val="tx1"/>
                                </a:solidFill>
                                <a:latin typeface="Cambria Math"/>
                              </a:rPr>
                              <m:t>1,</m:t>
                            </m:r>
                            <m:r>
                              <a:rPr lang="en-US" altLang="zh-CN" sz="1400" i="1">
                                <a:solidFill>
                                  <a:schemeClr val="tx1"/>
                                </a:solidFill>
                                <a:latin typeface="Cambria Math"/>
                              </a:rPr>
                              <m:t>𝐶</m:t>
                            </m:r>
                            <m:r>
                              <a:rPr lang="en-US" altLang="zh-CN" sz="1400" i="1">
                                <a:solidFill>
                                  <a:schemeClr val="tx1"/>
                                </a:solidFill>
                                <a:latin typeface="Cambria Math"/>
                              </a:rPr>
                              <m:t>2.. </m:t>
                            </m:r>
                            <m:r>
                              <a:rPr lang="en-US" altLang="zh-CN" sz="1400" i="1">
                                <a:solidFill>
                                  <a:schemeClr val="tx1"/>
                                </a:solidFill>
                                <a:latin typeface="Cambria Math"/>
                              </a:rPr>
                              <m:t>𝐶𝑡</m:t>
                            </m:r>
                          </m:e>
                          <m:e>
                            <m:r>
                              <a:rPr lang="en-US" altLang="zh-CN" sz="1400" i="1">
                                <a:solidFill>
                                  <a:schemeClr val="tx1"/>
                                </a:solidFill>
                                <a:latin typeface="Cambria Math"/>
                              </a:rPr>
                              <m:t>𝑂</m:t>
                            </m:r>
                            <m:r>
                              <a:rPr lang="en-US" altLang="zh-CN" sz="1400" i="1">
                                <a:solidFill>
                                  <a:schemeClr val="tx1"/>
                                </a:solidFill>
                                <a:latin typeface="Cambria Math"/>
                              </a:rPr>
                              <m:t>1,</m:t>
                            </m:r>
                            <m:r>
                              <a:rPr lang="en-US" altLang="zh-CN" sz="1400" i="1">
                                <a:solidFill>
                                  <a:schemeClr val="tx1"/>
                                </a:solidFill>
                                <a:latin typeface="Cambria Math"/>
                              </a:rPr>
                              <m:t>𝑂</m:t>
                            </m:r>
                            <m:r>
                              <a:rPr lang="en-US" altLang="zh-CN" sz="1400" i="1">
                                <a:solidFill>
                                  <a:schemeClr val="tx1"/>
                                </a:solidFill>
                                <a:latin typeface="Cambria Math"/>
                              </a:rPr>
                              <m:t>2..</m:t>
                            </m:r>
                            <m:r>
                              <a:rPr lang="en-US" altLang="zh-CN" sz="1400" i="1">
                                <a:solidFill>
                                  <a:schemeClr val="tx1"/>
                                </a:solidFill>
                                <a:latin typeface="Cambria Math"/>
                              </a:rPr>
                              <m:t>𝑂𝑡</m:t>
                            </m:r>
                          </m:e>
                        </m:d>
                      </m:e>
                    </m:d>
                    <m:r>
                      <a:rPr lang="en-US" altLang="zh-CN" sz="1400" b="0" i="1" smtClean="0">
                        <a:solidFill>
                          <a:schemeClr val="tx1"/>
                        </a:solidFill>
                        <a:latin typeface="Cambria Math"/>
                      </a:rPr>
                      <m:t>=</m:t>
                    </m:r>
                    <m:r>
                      <a:rPr lang="en-US" altLang="zh-CN" sz="1400" i="1">
                        <a:latin typeface="Cambria Math"/>
                      </a:rPr>
                      <m:t>𝑎𝑟𝑔𝑚𝑎𝑥</m:t>
                    </m:r>
                    <m:r>
                      <a:rPr lang="en-US" altLang="zh-CN" sz="1400" i="1">
                        <a:latin typeface="Cambria Math"/>
                      </a:rPr>
                      <m:t> </m:t>
                    </m:r>
                    <m:r>
                      <a:rPr lang="en-US" altLang="zh-CN" sz="1400" i="1">
                        <a:latin typeface="Cambria Math"/>
                      </a:rPr>
                      <m:t>𝐶</m:t>
                    </m:r>
                    <m:r>
                      <a:rPr lang="en-US" altLang="zh-CN" sz="1400" i="1">
                        <a:latin typeface="Cambria Math"/>
                      </a:rPr>
                      <m:t>  </m:t>
                    </m:r>
                    <m:r>
                      <a:rPr lang="zh-CN" altLang="en-US" sz="1400" i="1">
                        <a:solidFill>
                          <a:schemeClr val="tx1"/>
                        </a:solidFill>
                        <a:latin typeface="Cambria Math"/>
                      </a:rPr>
                      <m:t>𝑃</m:t>
                    </m:r>
                    <m:r>
                      <a:rPr lang="en-US" altLang="zh-CN" sz="1400" i="1">
                        <a:solidFill>
                          <a:schemeClr val="tx1"/>
                        </a:solidFill>
                        <a:latin typeface="Cambria Math"/>
                      </a:rPr>
                      <m:t>((</m:t>
                    </m:r>
                    <m:r>
                      <a:rPr lang="zh-CN" altLang="en-US" sz="1400" i="1">
                        <a:solidFill>
                          <a:schemeClr val="tx1"/>
                        </a:solidFill>
                        <a:latin typeface="Cambria Math"/>
                      </a:rPr>
                      <m:t>𝐶</m:t>
                    </m:r>
                    <m:r>
                      <a:rPr lang="en-US" altLang="zh-CN" sz="1400" i="1">
                        <a:solidFill>
                          <a:schemeClr val="tx1"/>
                        </a:solidFill>
                        <a:latin typeface="Cambria Math"/>
                      </a:rPr>
                      <m:t>1,</m:t>
                    </m:r>
                    <m:r>
                      <a:rPr lang="zh-CN" altLang="en-US" sz="1400" i="1">
                        <a:solidFill>
                          <a:schemeClr val="tx1"/>
                        </a:solidFill>
                        <a:latin typeface="Cambria Math"/>
                      </a:rPr>
                      <m:t>𝐶</m:t>
                    </m:r>
                    <m:r>
                      <a:rPr lang="en-US" altLang="zh-CN" sz="1400" i="1">
                        <a:solidFill>
                          <a:schemeClr val="tx1"/>
                        </a:solidFill>
                        <a:latin typeface="Cambria Math"/>
                      </a:rPr>
                      <m:t>2,…,</m:t>
                    </m:r>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a:rPr>
                          <m:t>𝐶</m:t>
                        </m:r>
                      </m:e>
                      <m:sub>
                        <m:r>
                          <a:rPr lang="en-US" altLang="zh-CN" sz="1400" b="0" i="1" smtClean="0">
                            <a:solidFill>
                              <a:schemeClr val="tx1"/>
                            </a:solidFill>
                            <a:latin typeface="Cambria Math"/>
                          </a:rPr>
                          <m:t>𝑡</m:t>
                        </m:r>
                        <m:r>
                          <a:rPr lang="en-US" altLang="zh-CN" sz="1400" b="0" i="1" smtClean="0">
                            <a:solidFill>
                              <a:schemeClr val="tx1"/>
                            </a:solidFill>
                            <a:latin typeface="Cambria Math"/>
                          </a:rPr>
                          <m:t>−1</m:t>
                        </m:r>
                      </m:sub>
                    </m:sSub>
                    <m:r>
                      <a:rPr lang="en-US" altLang="zh-CN" sz="1400" i="1">
                        <a:solidFill>
                          <a:schemeClr val="tx1"/>
                        </a:solidFill>
                        <a:latin typeface="Cambria Math"/>
                      </a:rPr>
                      <m:t>)│</m:t>
                    </m:r>
                    <m:r>
                      <a:rPr lang="zh-CN" altLang="en-US" sz="1400" i="1">
                        <a:solidFill>
                          <a:schemeClr val="tx1"/>
                        </a:solidFill>
                        <a:latin typeface="Cambria Math"/>
                      </a:rPr>
                      <m:t>𝑂</m:t>
                    </m:r>
                    <m:r>
                      <a:rPr lang="en-US" altLang="zh-CN" sz="1400" i="1">
                        <a:solidFill>
                          <a:schemeClr val="tx1"/>
                        </a:solidFill>
                        <a:latin typeface="Cambria Math"/>
                      </a:rPr>
                      <m:t>1,</m:t>
                    </m:r>
                    <m:r>
                      <a:rPr lang="zh-CN" altLang="en-US" sz="1400" i="1">
                        <a:solidFill>
                          <a:schemeClr val="tx1"/>
                        </a:solidFill>
                        <a:latin typeface="Cambria Math"/>
                      </a:rPr>
                      <m:t>𝑂</m:t>
                    </m:r>
                    <m:r>
                      <a:rPr lang="en-US" altLang="zh-CN" sz="1400" i="1">
                        <a:solidFill>
                          <a:schemeClr val="tx1"/>
                        </a:solidFill>
                        <a:latin typeface="Cambria Math"/>
                      </a:rPr>
                      <m:t>2,…</m:t>
                    </m:r>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a:rPr>
                          <m:t>𝑂</m:t>
                        </m:r>
                      </m:e>
                      <m:sub>
                        <m:r>
                          <a:rPr lang="en-US" altLang="zh-CN" sz="1400" b="0" i="1" smtClean="0">
                            <a:solidFill>
                              <a:schemeClr val="tx1"/>
                            </a:solidFill>
                            <a:latin typeface="Cambria Math"/>
                          </a:rPr>
                          <m:t>𝑡</m:t>
                        </m:r>
                        <m:r>
                          <a:rPr lang="en-US" altLang="zh-CN" sz="1400" b="0" i="1" smtClean="0">
                            <a:solidFill>
                              <a:schemeClr val="tx1"/>
                            </a:solidFill>
                            <a:latin typeface="Cambria Math"/>
                          </a:rPr>
                          <m:t>−1</m:t>
                        </m:r>
                      </m:sub>
                    </m:sSub>
                    <m:r>
                      <a:rPr lang="en-US" altLang="zh-CN" sz="1400" i="1">
                        <a:solidFill>
                          <a:schemeClr val="tx1"/>
                        </a:solidFill>
                        <a:latin typeface="Cambria Math"/>
                      </a:rPr>
                      <m:t>)))</m:t>
                    </m:r>
                    <m:r>
                      <a:rPr lang="en-US" altLang="zh-CN" sz="1400" i="1" dirty="0">
                        <a:solidFill>
                          <a:schemeClr val="tx1"/>
                        </a:solidFill>
                        <a:latin typeface="Cambria Math"/>
                      </a:rPr>
                      <m:t>∗</m:t>
                    </m:r>
                    <m:r>
                      <a:rPr lang="en-US" altLang="zh-CN" sz="1400" i="1" dirty="0">
                        <a:solidFill>
                          <a:schemeClr val="tx1"/>
                        </a:solidFill>
                        <a:latin typeface="Cambria Math"/>
                      </a:rPr>
                      <m:t>𝑃</m:t>
                    </m:r>
                    <m:d>
                      <m:dPr>
                        <m:ctrlPr>
                          <a:rPr lang="en-US" altLang="zh-CN" sz="1400" i="1" dirty="0">
                            <a:solidFill>
                              <a:schemeClr val="tx1"/>
                            </a:solidFill>
                            <a:latin typeface="Cambria Math" panose="02040503050406030204" pitchFamily="18" charset="0"/>
                          </a:rPr>
                        </m:ctrlPr>
                      </m:dPr>
                      <m:e>
                        <m:sSub>
                          <m:sSubPr>
                            <m:ctrlPr>
                              <a:rPr lang="en-US" altLang="zh-CN" sz="1400" i="1" dirty="0">
                                <a:solidFill>
                                  <a:schemeClr val="tx1"/>
                                </a:solidFill>
                                <a:latin typeface="Cambria Math" panose="02040503050406030204" pitchFamily="18" charset="0"/>
                              </a:rPr>
                            </m:ctrlPr>
                          </m:sSubPr>
                          <m:e>
                            <m:r>
                              <a:rPr lang="en-US" altLang="zh-CN" sz="1400" i="1" dirty="0">
                                <a:solidFill>
                                  <a:schemeClr val="tx1"/>
                                </a:solidFill>
                                <a:latin typeface="Cambria Math"/>
                              </a:rPr>
                              <m:t>𝐶</m:t>
                            </m:r>
                          </m:e>
                          <m:sub>
                            <m:r>
                              <a:rPr lang="en-US" altLang="zh-CN" sz="1400" b="0" i="1" dirty="0" smtClean="0">
                                <a:solidFill>
                                  <a:schemeClr val="tx1"/>
                                </a:solidFill>
                                <a:latin typeface="Cambria Math"/>
                              </a:rPr>
                              <m:t>𝑡</m:t>
                            </m:r>
                          </m:sub>
                        </m:sSub>
                      </m:e>
                      <m:e>
                        <m:sSub>
                          <m:sSubPr>
                            <m:ctrlPr>
                              <a:rPr lang="en-US" altLang="zh-CN" sz="1400" i="1" dirty="0">
                                <a:solidFill>
                                  <a:schemeClr val="tx1"/>
                                </a:solidFill>
                                <a:latin typeface="Cambria Math" panose="02040503050406030204" pitchFamily="18" charset="0"/>
                              </a:rPr>
                            </m:ctrlPr>
                          </m:sSubPr>
                          <m:e>
                            <m:r>
                              <a:rPr lang="en-US" altLang="zh-CN" sz="1400" i="1" dirty="0">
                                <a:solidFill>
                                  <a:schemeClr val="tx1"/>
                                </a:solidFill>
                                <a:latin typeface="Cambria Math"/>
                              </a:rPr>
                              <m:t>𝐶</m:t>
                            </m:r>
                          </m:e>
                          <m:sub>
                            <m:r>
                              <a:rPr lang="en-US" altLang="zh-CN" sz="1400" b="0" i="1" dirty="0" smtClean="0">
                                <a:solidFill>
                                  <a:schemeClr val="tx1"/>
                                </a:solidFill>
                                <a:latin typeface="Cambria Math"/>
                              </a:rPr>
                              <m:t>𝑡</m:t>
                            </m:r>
                            <m:r>
                              <a:rPr lang="en-US" altLang="zh-CN" sz="1400" i="1" dirty="0">
                                <a:solidFill>
                                  <a:schemeClr val="tx1"/>
                                </a:solidFill>
                                <a:latin typeface="Cambria Math"/>
                              </a:rPr>
                              <m:t>−1</m:t>
                            </m:r>
                          </m:sub>
                        </m:sSub>
                      </m:e>
                    </m:d>
                    <m:r>
                      <m:rPr>
                        <m:nor/>
                      </m:rPr>
                      <a:rPr lang="zh-CN" altLang="en-US" sz="1400" dirty="0">
                        <a:solidFill>
                          <a:schemeClr val="tx1"/>
                        </a:solidFill>
                      </a:rPr>
                      <m:t> </m:t>
                    </m:r>
                    <m:r>
                      <a:rPr lang="en-US" altLang="zh-CN" sz="1400" i="1" dirty="0">
                        <a:solidFill>
                          <a:schemeClr val="tx1"/>
                        </a:solidFill>
                        <a:latin typeface="Cambria Math"/>
                      </a:rPr>
                      <m:t>∗</m:t>
                    </m:r>
                    <m:r>
                      <m:rPr>
                        <m:nor/>
                      </m:rPr>
                      <a:rPr lang="en-US" altLang="zh-CN" sz="1400" dirty="0">
                        <a:solidFill>
                          <a:schemeClr val="tx1"/>
                        </a:solidFill>
                      </a:rPr>
                      <m:t> </m:t>
                    </m:r>
                    <m:r>
                      <a:rPr lang="en-US" altLang="zh-CN" sz="1400" i="1" dirty="0">
                        <a:solidFill>
                          <a:schemeClr val="tx1"/>
                        </a:solidFill>
                        <a:latin typeface="Cambria Math"/>
                      </a:rPr>
                      <m:t>𝑃</m:t>
                    </m:r>
                    <m:d>
                      <m:dPr>
                        <m:ctrlPr>
                          <a:rPr lang="en-US" altLang="zh-CN" sz="1400" i="1" dirty="0">
                            <a:solidFill>
                              <a:schemeClr val="tx1"/>
                            </a:solidFill>
                            <a:latin typeface="Cambria Math" panose="02040503050406030204" pitchFamily="18" charset="0"/>
                          </a:rPr>
                        </m:ctrlPr>
                      </m:dPr>
                      <m:e>
                        <m:r>
                          <a:rPr lang="en-US" altLang="zh-CN" sz="1400" i="1" dirty="0">
                            <a:solidFill>
                              <a:schemeClr val="tx1"/>
                            </a:solidFill>
                            <a:latin typeface="Cambria Math"/>
                          </a:rPr>
                          <m:t>𝑂</m:t>
                        </m:r>
                        <m:r>
                          <a:rPr lang="en-US" altLang="zh-CN" sz="1400" b="0" i="1" dirty="0" smtClean="0">
                            <a:solidFill>
                              <a:schemeClr val="tx1"/>
                            </a:solidFill>
                            <a:latin typeface="Cambria Math"/>
                          </a:rPr>
                          <m:t>𝑡</m:t>
                        </m:r>
                      </m:e>
                      <m:e>
                        <m:r>
                          <a:rPr lang="en-US" altLang="zh-CN" sz="1400" i="1" dirty="0">
                            <a:solidFill>
                              <a:schemeClr val="tx1"/>
                            </a:solidFill>
                            <a:latin typeface="Cambria Math"/>
                          </a:rPr>
                          <m:t>𝐶</m:t>
                        </m:r>
                        <m:r>
                          <a:rPr lang="en-US" altLang="zh-CN" sz="1400" b="0" i="1" dirty="0" smtClean="0">
                            <a:solidFill>
                              <a:schemeClr val="tx1"/>
                            </a:solidFill>
                            <a:latin typeface="Cambria Math"/>
                          </a:rPr>
                          <m:t>𝑡</m:t>
                        </m:r>
                      </m:e>
                    </m:d>
                  </m:oMath>
                </a14:m>
                <a:r>
                  <a:rPr lang="en-US" altLang="zh-CN" sz="1400" dirty="0"/>
                  <a:t>,</a:t>
                </a:r>
                <a:r>
                  <a:rPr lang="en-US" altLang="zh-CN" sz="1600" dirty="0"/>
                  <a:t> </a:t>
                </a:r>
                <a:endParaRPr lang="en-US" altLang="zh-CN" sz="1600" dirty="0" smtClean="0"/>
              </a:p>
              <a:p>
                <a:r>
                  <a:rPr lang="en-US" altLang="zh-CN" sz="1600" dirty="0" smtClean="0"/>
                  <a:t>using an array path to record the value of Ct when taking the maximum</a:t>
                </a:r>
                <a:endParaRPr lang="zh-CN" altLang="en-US" sz="1600"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043578" y="2722911"/>
                <a:ext cx="6632877" cy="850105"/>
              </a:xfrm>
              <a:prstGeom prst="rect">
                <a:avLst/>
              </a:prstGeom>
              <a:blipFill rotWithShape="1">
                <a:blip r:embed="rId4"/>
                <a:stretch>
                  <a:fillRect l="-460" t="-2158" b="-7194"/>
                </a:stretch>
              </a:blipFill>
            </p:spPr>
            <p:txBody>
              <a:bodyPr/>
              <a:lstStyle/>
              <a:p>
                <a:r>
                  <a:rPr lang="zh-CN" altLang="en-US">
                    <a:noFill/>
                  </a:rPr>
                  <a:t> </a:t>
                </a:r>
              </a:p>
            </p:txBody>
          </p:sp>
        </mc:Fallback>
      </mc:AlternateContent>
      <p:sp>
        <p:nvSpPr>
          <p:cNvPr id="14" name="TextBox 13"/>
          <p:cNvSpPr txBox="1"/>
          <p:nvPr/>
        </p:nvSpPr>
        <p:spPr>
          <a:xfrm>
            <a:off x="2051720" y="3708321"/>
            <a:ext cx="6336704" cy="584775"/>
          </a:xfrm>
          <a:prstGeom prst="rect">
            <a:avLst/>
          </a:prstGeom>
          <a:noFill/>
        </p:spPr>
        <p:txBody>
          <a:bodyPr wrap="square" rtlCol="0">
            <a:spAutoFit/>
          </a:bodyPr>
          <a:lstStyle/>
          <a:p>
            <a:r>
              <a:rPr lang="en-US" altLang="zh-CN" sz="1600" dirty="0" smtClean="0"/>
              <a:t>Get the maximum sequence</a:t>
            </a:r>
            <a:r>
              <a:rPr lang="en-US" altLang="zh-CN" dirty="0" smtClean="0"/>
              <a:t>: </a:t>
            </a:r>
            <a:r>
              <a:rPr lang="zh-CN" altLang="en-US" sz="1400" dirty="0" smtClean="0"/>
              <a:t>𝑎𝑟𝑔𝑚𝑎𝑥 </a:t>
            </a:r>
            <a:r>
              <a:rPr lang="zh-CN" altLang="en-US" sz="1400" dirty="0"/>
              <a:t>𝐶 𝑃</a:t>
            </a:r>
            <a:r>
              <a:rPr lang="en-US" altLang="zh-CN" sz="1400" dirty="0"/>
              <a:t>((</a:t>
            </a:r>
            <a:r>
              <a:rPr lang="zh-CN" altLang="en-US" sz="1400" dirty="0"/>
              <a:t>𝐶</a:t>
            </a:r>
            <a:r>
              <a:rPr lang="en-US" altLang="zh-CN" sz="1400" dirty="0"/>
              <a:t>1,</a:t>
            </a:r>
            <a:r>
              <a:rPr lang="zh-CN" altLang="en-US" sz="1400" dirty="0"/>
              <a:t>𝐶</a:t>
            </a:r>
            <a:r>
              <a:rPr lang="en-US" altLang="zh-CN" sz="1400" dirty="0"/>
              <a:t>2.. </a:t>
            </a:r>
            <a:r>
              <a:rPr lang="zh-CN" altLang="en-US" sz="1400" dirty="0"/>
              <a:t>𝐶𝑖│𝑂</a:t>
            </a:r>
            <a:r>
              <a:rPr lang="en-US" altLang="zh-CN" sz="1400" dirty="0"/>
              <a:t>1,</a:t>
            </a:r>
            <a:r>
              <a:rPr lang="zh-CN" altLang="en-US" sz="1400" dirty="0"/>
              <a:t>𝑂</a:t>
            </a:r>
            <a:r>
              <a:rPr lang="en-US" altLang="zh-CN" sz="1400" dirty="0"/>
              <a:t>2..</a:t>
            </a:r>
            <a:r>
              <a:rPr lang="zh-CN" altLang="en-US" sz="1400" dirty="0"/>
              <a:t>𝑂𝑖</a:t>
            </a:r>
            <a:r>
              <a:rPr lang="en-US" altLang="zh-CN" sz="1400" dirty="0" smtClean="0"/>
              <a:t>)), </a:t>
            </a:r>
          </a:p>
          <a:p>
            <a:r>
              <a:rPr lang="en-US" altLang="zh-CN" sz="1400" dirty="0" smtClean="0"/>
              <a:t>we can get the value of Ci when P taking the maximum.</a:t>
            </a:r>
            <a:endParaRPr lang="en-US" altLang="zh-CN" sz="1400" dirty="0"/>
          </a:p>
        </p:txBody>
      </p:sp>
      <p:sp>
        <p:nvSpPr>
          <p:cNvPr id="16" name="TextBox 15"/>
          <p:cNvSpPr txBox="1"/>
          <p:nvPr/>
        </p:nvSpPr>
        <p:spPr>
          <a:xfrm>
            <a:off x="2051720" y="4437112"/>
            <a:ext cx="6804756" cy="830997"/>
          </a:xfrm>
          <a:prstGeom prst="rect">
            <a:avLst/>
          </a:prstGeom>
          <a:noFill/>
        </p:spPr>
        <p:txBody>
          <a:bodyPr wrap="square" rtlCol="0">
            <a:spAutoFit/>
          </a:bodyPr>
          <a:lstStyle/>
          <a:p>
            <a:r>
              <a:rPr lang="en-US" altLang="zh-CN" sz="1600" dirty="0" smtClean="0"/>
              <a:t>backtracking:</a:t>
            </a:r>
          </a:p>
          <a:p>
            <a:r>
              <a:rPr lang="en-US" altLang="zh-CN" sz="1600" dirty="0" smtClean="0"/>
              <a:t>Using the path array to backtrack and get the hidden sequence.</a:t>
            </a:r>
          </a:p>
          <a:p>
            <a:r>
              <a:rPr lang="en-US" altLang="zh-CN" sz="1600" dirty="0" smtClean="0"/>
              <a:t>If the value is E or S then can be divided into a word. </a:t>
            </a:r>
            <a:endParaRPr lang="zh-CN" altLang="en-US" sz="1400" dirty="0"/>
          </a:p>
        </p:txBody>
      </p:sp>
      <p:sp>
        <p:nvSpPr>
          <p:cNvPr id="3" name="TextBox 2"/>
          <p:cNvSpPr txBox="1"/>
          <p:nvPr/>
        </p:nvSpPr>
        <p:spPr>
          <a:xfrm>
            <a:off x="2339752" y="1484784"/>
            <a:ext cx="894284" cy="369332"/>
          </a:xfrm>
          <a:prstGeom prst="rect">
            <a:avLst/>
          </a:prstGeom>
          <a:solidFill>
            <a:schemeClr val="tx1">
              <a:lumMod val="65000"/>
              <a:lumOff val="35000"/>
            </a:schemeClr>
          </a:solidFill>
        </p:spPr>
        <p:txBody>
          <a:bodyPr wrap="none" rtlCol="0">
            <a:spAutoFit/>
          </a:bodyPr>
          <a:lstStyle/>
          <a:p>
            <a:r>
              <a:rPr lang="en-US" altLang="zh-CN" dirty="0">
                <a:solidFill>
                  <a:schemeClr val="bg1"/>
                </a:solidFill>
              </a:rPr>
              <a:t>P</a:t>
            </a:r>
            <a:r>
              <a:rPr lang="en-US" altLang="zh-CN" dirty="0" smtClean="0">
                <a:solidFill>
                  <a:schemeClr val="bg1"/>
                </a:solidFill>
              </a:rPr>
              <a:t>rocess</a:t>
            </a:r>
            <a:endParaRPr lang="zh-CN" altLang="en-US" dirty="0">
              <a:solidFill>
                <a:schemeClr val="bg1"/>
              </a:solidFill>
            </a:endParaRPr>
          </a:p>
        </p:txBody>
      </p:sp>
    </p:spTree>
    <p:extLst>
      <p:ext uri="{BB962C8B-B14F-4D97-AF65-F5344CB8AC3E}">
        <p14:creationId xmlns:p14="http://schemas.microsoft.com/office/powerpoint/2010/main" val="256199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t>A Pure-HMM Segmentation</a:t>
            </a:r>
            <a:endParaRPr lang="zh-CN" altLang="en-US" sz="2800" dirty="0">
              <a:latin typeface="Calibri" pitchFamily="34" charset="0"/>
              <a:ea typeface="微软雅黑" panose="020B0503020204020204" pitchFamily="34" charset="-122"/>
            </a:endParaRPr>
          </a:p>
        </p:txBody>
      </p:sp>
      <p:sp>
        <p:nvSpPr>
          <p:cNvPr id="14" name="椭圆形标注 13"/>
          <p:cNvSpPr/>
          <p:nvPr/>
        </p:nvSpPr>
        <p:spPr>
          <a:xfrm>
            <a:off x="7164288" y="711034"/>
            <a:ext cx="1387525" cy="845758"/>
          </a:xfrm>
          <a:prstGeom prst="wedgeEllipseCallout">
            <a:avLst>
              <a:gd name="adj1" fmla="val -53845"/>
              <a:gd name="adj2" fmla="val 40449"/>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Example</a:t>
            </a:r>
            <a:endParaRPr lang="zh-CN" altLang="en-US" dirty="0"/>
          </a:p>
        </p:txBody>
      </p:sp>
      <p:sp>
        <p:nvSpPr>
          <p:cNvPr id="15" name="圆角矩形 14"/>
          <p:cNvSpPr/>
          <p:nvPr/>
        </p:nvSpPr>
        <p:spPr>
          <a:xfrm>
            <a:off x="2555776" y="2560371"/>
            <a:ext cx="3785254" cy="792088"/>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Process test set</a:t>
            </a:r>
          </a:p>
          <a:p>
            <a:pPr algn="ctr"/>
            <a:r>
              <a:rPr lang="en-US" altLang="zh-CN" sz="1600" dirty="0" smtClean="0"/>
              <a:t>Remove punctuation, spaces and ..</a:t>
            </a:r>
          </a:p>
        </p:txBody>
      </p:sp>
      <p:sp>
        <p:nvSpPr>
          <p:cNvPr id="16" name="左大括号 15"/>
          <p:cNvSpPr/>
          <p:nvPr/>
        </p:nvSpPr>
        <p:spPr>
          <a:xfrm>
            <a:off x="6485046" y="2564904"/>
            <a:ext cx="288032" cy="864096"/>
          </a:xfrm>
          <a:prstGeom prst="leftBrace">
            <a:avLst/>
          </a:prstGeom>
          <a:ln w="222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6807338" y="2735342"/>
            <a:ext cx="1261884" cy="523220"/>
          </a:xfrm>
          <a:prstGeom prst="rect">
            <a:avLst/>
          </a:prstGeom>
          <a:noFill/>
        </p:spPr>
        <p:txBody>
          <a:bodyPr wrap="none" rtlCol="0">
            <a:spAutoFit/>
          </a:bodyPr>
          <a:lstStyle/>
          <a:p>
            <a:r>
              <a:rPr lang="zh-CN" altLang="en-US" sz="1400" dirty="0" smtClean="0"/>
              <a:t>语言信息处理</a:t>
            </a:r>
            <a:endParaRPr lang="en-US" altLang="zh-CN" sz="1400" dirty="0" smtClean="0"/>
          </a:p>
          <a:p>
            <a:r>
              <a:rPr lang="zh-CN" altLang="en-US" sz="1400" dirty="0" smtClean="0"/>
              <a:t>中文分词</a:t>
            </a:r>
            <a:endParaRPr lang="zh-CN" altLang="en-US" sz="1400" dirty="0"/>
          </a:p>
        </p:txBody>
      </p:sp>
      <p:sp>
        <p:nvSpPr>
          <p:cNvPr id="21" name="圆角矩形 20"/>
          <p:cNvSpPr/>
          <p:nvPr/>
        </p:nvSpPr>
        <p:spPr>
          <a:xfrm>
            <a:off x="3131840" y="3668127"/>
            <a:ext cx="2664296" cy="726718"/>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Change sentence to codes</a:t>
            </a:r>
          </a:p>
          <a:p>
            <a:pPr algn="ctr"/>
            <a:r>
              <a:rPr lang="en-US" altLang="zh-CN" sz="1600" dirty="0" smtClean="0"/>
              <a:t>That means O</a:t>
            </a:r>
          </a:p>
        </p:txBody>
      </p:sp>
      <p:sp>
        <p:nvSpPr>
          <p:cNvPr id="22" name="左大括号 21"/>
          <p:cNvSpPr/>
          <p:nvPr/>
        </p:nvSpPr>
        <p:spPr>
          <a:xfrm>
            <a:off x="6012160" y="3573016"/>
            <a:ext cx="288032" cy="864096"/>
          </a:xfrm>
          <a:prstGeom prst="leftBrace">
            <a:avLst/>
          </a:prstGeom>
          <a:ln w="222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228184" y="3769876"/>
            <a:ext cx="2029723" cy="523220"/>
          </a:xfrm>
          <a:prstGeom prst="rect">
            <a:avLst/>
          </a:prstGeom>
          <a:noFill/>
        </p:spPr>
        <p:txBody>
          <a:bodyPr wrap="none" rtlCol="0">
            <a:spAutoFit/>
          </a:bodyPr>
          <a:lstStyle/>
          <a:p>
            <a:r>
              <a:rPr lang="en-US" altLang="zh-CN" sz="1400" dirty="0" smtClean="0"/>
              <a:t>122 123 133 143 185 104</a:t>
            </a:r>
          </a:p>
          <a:p>
            <a:r>
              <a:rPr lang="en-US" altLang="zh-CN" sz="1400" dirty="0" smtClean="0"/>
              <a:t>384 654 343 212</a:t>
            </a:r>
          </a:p>
        </p:txBody>
      </p:sp>
      <p:sp>
        <p:nvSpPr>
          <p:cNvPr id="24" name="圆角矩形 23"/>
          <p:cNvSpPr/>
          <p:nvPr/>
        </p:nvSpPr>
        <p:spPr>
          <a:xfrm>
            <a:off x="3623083" y="4653136"/>
            <a:ext cx="3456384" cy="792088"/>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Observe O, calculate </a:t>
            </a:r>
            <a:r>
              <a:rPr lang="en-US" altLang="zh-CN" sz="1600" dirty="0"/>
              <a:t>h</a:t>
            </a:r>
            <a:r>
              <a:rPr lang="en-US" altLang="zh-CN" sz="1600" dirty="0" smtClean="0"/>
              <a:t>idden sequence by using </a:t>
            </a:r>
            <a:r>
              <a:rPr lang="en-US" altLang="zh-CN" sz="1600" dirty="0" err="1" smtClean="0"/>
              <a:t>viterbi</a:t>
            </a:r>
            <a:r>
              <a:rPr lang="en-US" altLang="zh-CN" sz="1600" dirty="0" smtClean="0"/>
              <a:t> (0:B 1:M 2:E 3:S)</a:t>
            </a:r>
          </a:p>
        </p:txBody>
      </p:sp>
      <p:sp>
        <p:nvSpPr>
          <p:cNvPr id="25" name="圆角矩形 24"/>
          <p:cNvSpPr/>
          <p:nvPr/>
        </p:nvSpPr>
        <p:spPr>
          <a:xfrm>
            <a:off x="4171122" y="5805264"/>
            <a:ext cx="2271344" cy="576064"/>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Give the last result</a:t>
            </a:r>
          </a:p>
        </p:txBody>
      </p:sp>
      <p:sp>
        <p:nvSpPr>
          <p:cNvPr id="26" name="左大括号 25"/>
          <p:cNvSpPr/>
          <p:nvPr/>
        </p:nvSpPr>
        <p:spPr>
          <a:xfrm>
            <a:off x="6586482" y="5733256"/>
            <a:ext cx="288032" cy="864096"/>
          </a:xfrm>
          <a:prstGeom prst="leftBrace">
            <a:avLst/>
          </a:prstGeom>
          <a:ln w="222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6900390" y="5924772"/>
            <a:ext cx="1560042" cy="523220"/>
          </a:xfrm>
          <a:prstGeom prst="rect">
            <a:avLst/>
          </a:prstGeom>
          <a:noFill/>
        </p:spPr>
        <p:txBody>
          <a:bodyPr wrap="none" rtlCol="0">
            <a:spAutoFit/>
          </a:bodyPr>
          <a:lstStyle/>
          <a:p>
            <a:r>
              <a:rPr lang="zh-CN" altLang="en-US" sz="1400" dirty="0" smtClean="0"/>
              <a:t>语言 </a:t>
            </a:r>
            <a:r>
              <a:rPr lang="en-US" altLang="zh-CN" sz="1400" dirty="0" smtClean="0"/>
              <a:t>/ </a:t>
            </a:r>
            <a:r>
              <a:rPr lang="zh-CN" altLang="en-US" sz="1400" dirty="0" smtClean="0"/>
              <a:t>信息 </a:t>
            </a:r>
            <a:r>
              <a:rPr lang="en-US" altLang="zh-CN" sz="1400" dirty="0" smtClean="0"/>
              <a:t>/ </a:t>
            </a:r>
            <a:r>
              <a:rPr lang="zh-CN" altLang="en-US" sz="1400" dirty="0" smtClean="0"/>
              <a:t>处理</a:t>
            </a:r>
            <a:endParaRPr lang="en-US" altLang="zh-CN" sz="1400" dirty="0" smtClean="0"/>
          </a:p>
          <a:p>
            <a:r>
              <a:rPr lang="zh-CN" altLang="en-US" sz="1400" dirty="0" smtClean="0"/>
              <a:t>中文 </a:t>
            </a:r>
            <a:r>
              <a:rPr lang="en-US" altLang="zh-CN" sz="1400" dirty="0" smtClean="0"/>
              <a:t>/ </a:t>
            </a:r>
            <a:r>
              <a:rPr lang="zh-CN" altLang="en-US" sz="1400" dirty="0" smtClean="0"/>
              <a:t>分词</a:t>
            </a:r>
            <a:endParaRPr lang="zh-CN" altLang="en-US" sz="1400" dirty="0"/>
          </a:p>
        </p:txBody>
      </p:sp>
      <p:sp>
        <p:nvSpPr>
          <p:cNvPr id="29" name="左大括号 28"/>
          <p:cNvSpPr/>
          <p:nvPr/>
        </p:nvSpPr>
        <p:spPr>
          <a:xfrm>
            <a:off x="7223483" y="4581128"/>
            <a:ext cx="288032" cy="864096"/>
          </a:xfrm>
          <a:prstGeom prst="leftBrace">
            <a:avLst/>
          </a:prstGeom>
          <a:ln w="222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7511515" y="4725144"/>
            <a:ext cx="732893" cy="523220"/>
          </a:xfrm>
          <a:prstGeom prst="rect">
            <a:avLst/>
          </a:prstGeom>
          <a:noFill/>
        </p:spPr>
        <p:txBody>
          <a:bodyPr wrap="none" rtlCol="0">
            <a:spAutoFit/>
          </a:bodyPr>
          <a:lstStyle/>
          <a:p>
            <a:r>
              <a:rPr lang="en-US" altLang="zh-CN" sz="1400" dirty="0" smtClean="0"/>
              <a:t>020202</a:t>
            </a:r>
          </a:p>
          <a:p>
            <a:r>
              <a:rPr lang="en-US" altLang="zh-CN" sz="1400" dirty="0" smtClean="0"/>
              <a:t>0202</a:t>
            </a:r>
          </a:p>
        </p:txBody>
      </p:sp>
      <p:sp>
        <p:nvSpPr>
          <p:cNvPr id="31" name="椭圆 30"/>
          <p:cNvSpPr/>
          <p:nvPr/>
        </p:nvSpPr>
        <p:spPr>
          <a:xfrm>
            <a:off x="2483768" y="2416355"/>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p:cNvSpPr/>
          <p:nvPr/>
        </p:nvSpPr>
        <p:spPr>
          <a:xfrm>
            <a:off x="2987824" y="3501008"/>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3" name="椭圆 32"/>
          <p:cNvSpPr/>
          <p:nvPr/>
        </p:nvSpPr>
        <p:spPr>
          <a:xfrm>
            <a:off x="3491880" y="4509120"/>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4" name="椭圆 33"/>
          <p:cNvSpPr/>
          <p:nvPr/>
        </p:nvSpPr>
        <p:spPr>
          <a:xfrm>
            <a:off x="4027106" y="5661248"/>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18" name="右箭头 17"/>
          <p:cNvSpPr/>
          <p:nvPr/>
        </p:nvSpPr>
        <p:spPr>
          <a:xfrm rot="3717347">
            <a:off x="1081922" y="4439541"/>
            <a:ext cx="3677056" cy="336185"/>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044743" y="1675437"/>
            <a:ext cx="3895409" cy="432048"/>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Process train set and get the P, A, B matrix </a:t>
            </a:r>
          </a:p>
        </p:txBody>
      </p:sp>
      <p:sp>
        <p:nvSpPr>
          <p:cNvPr id="36" name="椭圆 35"/>
          <p:cNvSpPr/>
          <p:nvPr/>
        </p:nvSpPr>
        <p:spPr>
          <a:xfrm>
            <a:off x="1951265" y="1484784"/>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7" name="左大括号 36"/>
          <p:cNvSpPr/>
          <p:nvPr/>
        </p:nvSpPr>
        <p:spPr>
          <a:xfrm>
            <a:off x="6156176" y="1484784"/>
            <a:ext cx="288032" cy="864096"/>
          </a:xfrm>
          <a:prstGeom prst="leftBrace">
            <a:avLst/>
          </a:prstGeom>
          <a:ln w="222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502436" y="1556792"/>
            <a:ext cx="373820" cy="738664"/>
          </a:xfrm>
          <a:prstGeom prst="rect">
            <a:avLst/>
          </a:prstGeom>
          <a:noFill/>
        </p:spPr>
        <p:txBody>
          <a:bodyPr wrap="none" rtlCol="0">
            <a:spAutoFit/>
          </a:bodyPr>
          <a:lstStyle/>
          <a:p>
            <a:r>
              <a:rPr lang="en-US" altLang="zh-CN" sz="1400" dirty="0" smtClean="0"/>
              <a:t>Pi</a:t>
            </a:r>
            <a:endParaRPr lang="en-US" altLang="zh-CN" sz="1400" dirty="0"/>
          </a:p>
          <a:p>
            <a:r>
              <a:rPr lang="en-US" altLang="zh-CN" sz="1400" dirty="0" err="1" smtClean="0"/>
              <a:t>Aij</a:t>
            </a:r>
            <a:endParaRPr lang="en-US" altLang="zh-CN" sz="1400" dirty="0" smtClean="0"/>
          </a:p>
          <a:p>
            <a:r>
              <a:rPr lang="en-US" altLang="zh-CN" sz="1400" dirty="0" err="1" smtClean="0"/>
              <a:t>Bij</a:t>
            </a:r>
            <a:endParaRPr lang="en-US" altLang="zh-CN" sz="1400" dirty="0" smtClean="0"/>
          </a:p>
        </p:txBody>
      </p:sp>
    </p:spTree>
    <p:extLst>
      <p:ext uri="{BB962C8B-B14F-4D97-AF65-F5344CB8AC3E}">
        <p14:creationId xmlns:p14="http://schemas.microsoft.com/office/powerpoint/2010/main" val="240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a:latin typeface="Calibri" pitchFamily="34" charset="0"/>
                <a:ea typeface="微软雅黑" panose="020B0503020204020204" pitchFamily="34" charset="-122"/>
              </a:rPr>
              <a:t>Forward Maximum </a:t>
            </a:r>
            <a:r>
              <a:rPr lang="en-US" altLang="zh-CN" sz="2800" dirty="0" smtClean="0">
                <a:latin typeface="Calibri" pitchFamily="34" charset="0"/>
                <a:ea typeface="微软雅黑" panose="020B0503020204020204" pitchFamily="34" charset="-122"/>
              </a:rPr>
              <a:t>Matching Algorithm</a:t>
            </a:r>
            <a:endParaRPr lang="zh-CN" altLang="en-US" sz="2800" dirty="0">
              <a:latin typeface="Calibri" pitchFamily="34" charset="0"/>
              <a:ea typeface="微软雅黑" panose="020B0503020204020204" pitchFamily="34" charset="-122"/>
            </a:endParaRPr>
          </a:p>
        </p:txBody>
      </p:sp>
      <p:sp>
        <p:nvSpPr>
          <p:cNvPr id="4" name="矩形 3"/>
          <p:cNvSpPr/>
          <p:nvPr/>
        </p:nvSpPr>
        <p:spPr>
          <a:xfrm>
            <a:off x="4776957" y="1671606"/>
            <a:ext cx="1314146" cy="64807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Initialize</a:t>
            </a:r>
          </a:p>
          <a:p>
            <a:pPr algn="ctr"/>
            <a:r>
              <a:rPr lang="en-US" altLang="zh-CN" sz="1400" dirty="0" smtClean="0">
                <a:solidFill>
                  <a:schemeClr val="bg1"/>
                </a:solidFill>
              </a:rPr>
              <a:t>S1, S2,MAXLEN</a:t>
            </a:r>
            <a:endParaRPr lang="zh-CN" altLang="en-US" sz="1400" dirty="0">
              <a:solidFill>
                <a:schemeClr val="bg1"/>
              </a:solidFill>
            </a:endParaRPr>
          </a:p>
        </p:txBody>
      </p:sp>
      <p:sp>
        <p:nvSpPr>
          <p:cNvPr id="5" name="流程图: 决策 4"/>
          <p:cNvSpPr/>
          <p:nvPr/>
        </p:nvSpPr>
        <p:spPr>
          <a:xfrm>
            <a:off x="4497926" y="2541871"/>
            <a:ext cx="1872208" cy="588797"/>
          </a:xfrm>
          <a:prstGeom prst="flowChartDecision">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S1 is null?</a:t>
            </a:r>
            <a:endParaRPr lang="zh-CN" altLang="en-US" sz="1400" dirty="0"/>
          </a:p>
        </p:txBody>
      </p:sp>
      <p:sp>
        <p:nvSpPr>
          <p:cNvPr id="7" name="矩形 6"/>
          <p:cNvSpPr/>
          <p:nvPr/>
        </p:nvSpPr>
        <p:spPr>
          <a:xfrm>
            <a:off x="4171461" y="3356992"/>
            <a:ext cx="2522709" cy="60366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Fetch w from left of S1, </a:t>
            </a:r>
          </a:p>
          <a:p>
            <a:pPr algn="ctr"/>
            <a:r>
              <a:rPr lang="en-US" altLang="zh-CN" sz="1400" dirty="0" smtClean="0">
                <a:solidFill>
                  <a:schemeClr val="bg1"/>
                </a:solidFill>
              </a:rPr>
              <a:t>w </a:t>
            </a:r>
            <a:r>
              <a:rPr lang="en-US" altLang="zh-CN" sz="1400" dirty="0">
                <a:solidFill>
                  <a:schemeClr val="bg1"/>
                </a:solidFill>
              </a:rPr>
              <a:t>is</a:t>
            </a:r>
            <a:r>
              <a:rPr lang="en-US" altLang="zh-CN" sz="1400" dirty="0" smtClean="0">
                <a:solidFill>
                  <a:schemeClr val="bg1"/>
                </a:solidFill>
              </a:rPr>
              <a:t>n’t longer than MAXLEN</a:t>
            </a:r>
            <a:endParaRPr lang="zh-CN" altLang="en-US" sz="1400" dirty="0">
              <a:solidFill>
                <a:schemeClr val="bg1"/>
              </a:solidFill>
            </a:endParaRPr>
          </a:p>
        </p:txBody>
      </p:sp>
      <p:sp>
        <p:nvSpPr>
          <p:cNvPr id="8" name="流程图: 决策 7"/>
          <p:cNvSpPr/>
          <p:nvPr/>
        </p:nvSpPr>
        <p:spPr>
          <a:xfrm>
            <a:off x="4478517" y="4240293"/>
            <a:ext cx="1900419" cy="564079"/>
          </a:xfrm>
          <a:prstGeom prst="flowChartDecision">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a:t>
            </a:r>
            <a:r>
              <a:rPr lang="en-US" altLang="zh-CN" sz="1400" dirty="0" smtClean="0"/>
              <a:t> is in DIT?</a:t>
            </a:r>
            <a:endParaRPr lang="zh-CN" altLang="en-US" sz="1400" dirty="0"/>
          </a:p>
        </p:txBody>
      </p:sp>
      <p:sp>
        <p:nvSpPr>
          <p:cNvPr id="9" name="矩形 8"/>
          <p:cNvSpPr/>
          <p:nvPr/>
        </p:nvSpPr>
        <p:spPr>
          <a:xfrm>
            <a:off x="4007811" y="5026827"/>
            <a:ext cx="2826314" cy="41839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Cut the rightmost character of w</a:t>
            </a:r>
            <a:endParaRPr lang="zh-CN" altLang="en-US" sz="1400" dirty="0">
              <a:solidFill>
                <a:schemeClr val="bg1"/>
              </a:solidFill>
            </a:endParaRPr>
          </a:p>
        </p:txBody>
      </p:sp>
      <p:sp>
        <p:nvSpPr>
          <p:cNvPr id="10" name="流程图: 决策 9"/>
          <p:cNvSpPr/>
          <p:nvPr/>
        </p:nvSpPr>
        <p:spPr>
          <a:xfrm>
            <a:off x="4016387" y="5728601"/>
            <a:ext cx="2812571" cy="568844"/>
          </a:xfrm>
          <a:prstGeom prst="flowChartDecision">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a:t>
            </a:r>
            <a:r>
              <a:rPr lang="en-US" altLang="zh-CN" sz="1400" dirty="0" smtClean="0"/>
              <a:t> is single word?</a:t>
            </a:r>
            <a:endParaRPr lang="zh-CN" altLang="en-US" sz="1400" dirty="0"/>
          </a:p>
        </p:txBody>
      </p:sp>
      <p:sp>
        <p:nvSpPr>
          <p:cNvPr id="11" name="矩形 10"/>
          <p:cNvSpPr/>
          <p:nvPr/>
        </p:nvSpPr>
        <p:spPr>
          <a:xfrm>
            <a:off x="2150731" y="4187038"/>
            <a:ext cx="1557173" cy="67058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S1 = S1 - W</a:t>
            </a:r>
          </a:p>
          <a:p>
            <a:pPr algn="ctr"/>
            <a:r>
              <a:rPr lang="en-US" altLang="zh-CN" sz="1400" dirty="0" smtClean="0">
                <a:solidFill>
                  <a:schemeClr val="bg1"/>
                </a:solidFill>
              </a:rPr>
              <a:t>S2 = S2 + W + ’/’</a:t>
            </a:r>
            <a:endParaRPr lang="zh-CN" altLang="en-US" sz="1400" dirty="0">
              <a:solidFill>
                <a:schemeClr val="bg1"/>
              </a:solidFill>
            </a:endParaRPr>
          </a:p>
        </p:txBody>
      </p:sp>
      <p:cxnSp>
        <p:nvCxnSpPr>
          <p:cNvPr id="14" name="直接箭头连接符 13"/>
          <p:cNvCxnSpPr>
            <a:stCxn id="4" idx="2"/>
            <a:endCxn id="5" idx="0"/>
          </p:cNvCxnSpPr>
          <p:nvPr/>
        </p:nvCxnSpPr>
        <p:spPr>
          <a:xfrm>
            <a:off x="5434030" y="2319678"/>
            <a:ext cx="0" cy="222193"/>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09125" y="2638247"/>
            <a:ext cx="935283" cy="39604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Output S2</a:t>
            </a:r>
            <a:endParaRPr lang="zh-CN" altLang="en-US" sz="1400" dirty="0">
              <a:solidFill>
                <a:schemeClr val="bg1"/>
              </a:solidFill>
            </a:endParaRPr>
          </a:p>
        </p:txBody>
      </p:sp>
      <p:sp>
        <p:nvSpPr>
          <p:cNvPr id="18" name="TextBox 17"/>
          <p:cNvSpPr txBox="1"/>
          <p:nvPr/>
        </p:nvSpPr>
        <p:spPr>
          <a:xfrm>
            <a:off x="6660232" y="2483604"/>
            <a:ext cx="296876" cy="369332"/>
          </a:xfrm>
          <a:prstGeom prst="rect">
            <a:avLst/>
          </a:prstGeom>
          <a:noFill/>
        </p:spPr>
        <p:txBody>
          <a:bodyPr wrap="none" rtlCol="0">
            <a:spAutoFit/>
          </a:bodyPr>
          <a:lstStyle/>
          <a:p>
            <a:r>
              <a:rPr lang="en-US" altLang="zh-CN" dirty="0" smtClean="0"/>
              <a:t>Y</a:t>
            </a:r>
            <a:endParaRPr lang="zh-CN" altLang="en-US" dirty="0"/>
          </a:p>
        </p:txBody>
      </p:sp>
      <p:cxnSp>
        <p:nvCxnSpPr>
          <p:cNvPr id="73" name="直接箭头连接符 72"/>
          <p:cNvCxnSpPr>
            <a:stCxn id="5" idx="2"/>
            <a:endCxn id="7" idx="0"/>
          </p:cNvCxnSpPr>
          <p:nvPr/>
        </p:nvCxnSpPr>
        <p:spPr>
          <a:xfrm flipH="1">
            <a:off x="5432816" y="3130668"/>
            <a:ext cx="1214" cy="226324"/>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 idx="2"/>
            <a:endCxn id="8" idx="0"/>
          </p:cNvCxnSpPr>
          <p:nvPr/>
        </p:nvCxnSpPr>
        <p:spPr>
          <a:xfrm flipH="1">
            <a:off x="5428727" y="3960660"/>
            <a:ext cx="4089" cy="279633"/>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8" idx="2"/>
            <a:endCxn id="9" idx="0"/>
          </p:cNvCxnSpPr>
          <p:nvPr/>
        </p:nvCxnSpPr>
        <p:spPr>
          <a:xfrm flipH="1">
            <a:off x="5420968" y="4804372"/>
            <a:ext cx="7759" cy="222455"/>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 idx="2"/>
            <a:endCxn id="10" idx="0"/>
          </p:cNvCxnSpPr>
          <p:nvPr/>
        </p:nvCxnSpPr>
        <p:spPr>
          <a:xfrm>
            <a:off x="5420968" y="5445224"/>
            <a:ext cx="1705" cy="283377"/>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5" idx="3"/>
            <a:endCxn id="16" idx="1"/>
          </p:cNvCxnSpPr>
          <p:nvPr/>
        </p:nvCxnSpPr>
        <p:spPr>
          <a:xfrm flipV="1">
            <a:off x="6370134" y="2836269"/>
            <a:ext cx="938991" cy="1"/>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 idx="1"/>
          </p:cNvCxnSpPr>
          <p:nvPr/>
        </p:nvCxnSpPr>
        <p:spPr>
          <a:xfrm flipH="1" flipV="1">
            <a:off x="3707904" y="4522332"/>
            <a:ext cx="770613" cy="1"/>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1" idx="0"/>
            <a:endCxn id="5" idx="1"/>
          </p:cNvCxnSpPr>
          <p:nvPr/>
        </p:nvCxnSpPr>
        <p:spPr>
          <a:xfrm rot="5400000" flipH="1" flipV="1">
            <a:off x="3038238" y="2727350"/>
            <a:ext cx="1350768" cy="1568608"/>
          </a:xfrm>
          <a:prstGeom prst="bentConnector2">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0" idx="1"/>
            <a:endCxn id="11" idx="2"/>
          </p:cNvCxnSpPr>
          <p:nvPr/>
        </p:nvCxnSpPr>
        <p:spPr>
          <a:xfrm rot="10800000">
            <a:off x="2929319" y="4857625"/>
            <a:ext cx="1087069" cy="1155398"/>
          </a:xfrm>
          <a:prstGeom prst="bentConnector2">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10" idx="3"/>
            <a:endCxn id="8" idx="3"/>
          </p:cNvCxnSpPr>
          <p:nvPr/>
        </p:nvCxnSpPr>
        <p:spPr>
          <a:xfrm flipH="1" flipV="1">
            <a:off x="6378936" y="4522333"/>
            <a:ext cx="450022" cy="1490690"/>
          </a:xfrm>
          <a:prstGeom prst="bentConnector3">
            <a:avLst>
              <a:gd name="adj1" fmla="val -92837"/>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80112" y="3020702"/>
            <a:ext cx="333746" cy="369332"/>
          </a:xfrm>
          <a:prstGeom prst="rect">
            <a:avLst/>
          </a:prstGeom>
          <a:noFill/>
        </p:spPr>
        <p:txBody>
          <a:bodyPr wrap="none" rtlCol="0">
            <a:spAutoFit/>
          </a:bodyPr>
          <a:lstStyle/>
          <a:p>
            <a:r>
              <a:rPr lang="en-US" altLang="zh-CN" dirty="0" smtClean="0"/>
              <a:t>N</a:t>
            </a:r>
            <a:endParaRPr lang="zh-CN" altLang="en-US" dirty="0"/>
          </a:p>
        </p:txBody>
      </p:sp>
      <p:sp>
        <p:nvSpPr>
          <p:cNvPr id="106" name="TextBox 105"/>
          <p:cNvSpPr txBox="1"/>
          <p:nvPr/>
        </p:nvSpPr>
        <p:spPr>
          <a:xfrm>
            <a:off x="3996099" y="4211796"/>
            <a:ext cx="296876" cy="369332"/>
          </a:xfrm>
          <a:prstGeom prst="rect">
            <a:avLst/>
          </a:prstGeom>
          <a:noFill/>
        </p:spPr>
        <p:txBody>
          <a:bodyPr wrap="none" rtlCol="0">
            <a:spAutoFit/>
          </a:bodyPr>
          <a:lstStyle/>
          <a:p>
            <a:r>
              <a:rPr lang="en-US" altLang="zh-CN" dirty="0" smtClean="0"/>
              <a:t>Y</a:t>
            </a:r>
            <a:endParaRPr lang="zh-CN" altLang="en-US" dirty="0"/>
          </a:p>
        </p:txBody>
      </p:sp>
      <p:sp>
        <p:nvSpPr>
          <p:cNvPr id="107" name="TextBox 106"/>
          <p:cNvSpPr txBox="1"/>
          <p:nvPr/>
        </p:nvSpPr>
        <p:spPr>
          <a:xfrm>
            <a:off x="3347864" y="5661248"/>
            <a:ext cx="296876" cy="369332"/>
          </a:xfrm>
          <a:prstGeom prst="rect">
            <a:avLst/>
          </a:prstGeom>
          <a:noFill/>
        </p:spPr>
        <p:txBody>
          <a:bodyPr wrap="none" rtlCol="0">
            <a:spAutoFit/>
          </a:bodyPr>
          <a:lstStyle/>
          <a:p>
            <a:r>
              <a:rPr lang="en-US" altLang="zh-CN" dirty="0" smtClean="0"/>
              <a:t>Y</a:t>
            </a:r>
            <a:endParaRPr lang="zh-CN" altLang="en-US" dirty="0"/>
          </a:p>
        </p:txBody>
      </p:sp>
      <p:sp>
        <p:nvSpPr>
          <p:cNvPr id="108" name="TextBox 107"/>
          <p:cNvSpPr txBox="1"/>
          <p:nvPr/>
        </p:nvSpPr>
        <p:spPr>
          <a:xfrm>
            <a:off x="6812632" y="5661248"/>
            <a:ext cx="333746" cy="369332"/>
          </a:xfrm>
          <a:prstGeom prst="rect">
            <a:avLst/>
          </a:prstGeom>
          <a:noFill/>
        </p:spPr>
        <p:txBody>
          <a:bodyPr wrap="none" rtlCol="0">
            <a:spAutoFit/>
          </a:bodyPr>
          <a:lstStyle/>
          <a:p>
            <a:r>
              <a:rPr lang="en-US" altLang="zh-CN" dirty="0" smtClean="0"/>
              <a:t>N</a:t>
            </a:r>
            <a:endParaRPr lang="zh-CN" altLang="en-US" dirty="0"/>
          </a:p>
        </p:txBody>
      </p:sp>
      <p:sp>
        <p:nvSpPr>
          <p:cNvPr id="109" name="TextBox 108"/>
          <p:cNvSpPr txBox="1"/>
          <p:nvPr/>
        </p:nvSpPr>
        <p:spPr>
          <a:xfrm>
            <a:off x="5652120" y="4653136"/>
            <a:ext cx="333746" cy="369332"/>
          </a:xfrm>
          <a:prstGeom prst="rect">
            <a:avLst/>
          </a:prstGeom>
          <a:noFill/>
        </p:spPr>
        <p:txBody>
          <a:bodyPr wrap="non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3781440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latin typeface="Calibri" pitchFamily="34" charset="0"/>
                <a:ea typeface="微软雅黑" panose="020B0503020204020204" pitchFamily="34" charset="-122"/>
              </a:rPr>
              <a:t>Backward </a:t>
            </a:r>
            <a:r>
              <a:rPr lang="en-US" altLang="zh-CN" sz="2800" dirty="0">
                <a:latin typeface="Calibri" pitchFamily="34" charset="0"/>
                <a:ea typeface="微软雅黑" panose="020B0503020204020204" pitchFamily="34" charset="-122"/>
              </a:rPr>
              <a:t>Maximum </a:t>
            </a:r>
            <a:r>
              <a:rPr lang="en-US" altLang="zh-CN" sz="2800" dirty="0" smtClean="0">
                <a:latin typeface="Calibri" pitchFamily="34" charset="0"/>
                <a:ea typeface="微软雅黑" panose="020B0503020204020204" pitchFamily="34" charset="-122"/>
              </a:rPr>
              <a:t>Matching Algorithm</a:t>
            </a:r>
            <a:endParaRPr lang="zh-CN" altLang="en-US" sz="2800" dirty="0">
              <a:latin typeface="Calibri" pitchFamily="34" charset="0"/>
              <a:ea typeface="微软雅黑" panose="020B0503020204020204" pitchFamily="34" charset="-122"/>
            </a:endParaRPr>
          </a:p>
        </p:txBody>
      </p:sp>
      <p:sp>
        <p:nvSpPr>
          <p:cNvPr id="4" name="矩形 3"/>
          <p:cNvSpPr/>
          <p:nvPr/>
        </p:nvSpPr>
        <p:spPr>
          <a:xfrm>
            <a:off x="4776957" y="1671606"/>
            <a:ext cx="1314146" cy="64807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Initialize</a:t>
            </a:r>
          </a:p>
          <a:p>
            <a:pPr algn="ctr"/>
            <a:r>
              <a:rPr lang="en-US" altLang="zh-CN" sz="1400" dirty="0" smtClean="0">
                <a:solidFill>
                  <a:schemeClr val="bg1"/>
                </a:solidFill>
              </a:rPr>
              <a:t>S1, S2,MAXLEN</a:t>
            </a:r>
            <a:endParaRPr lang="zh-CN" altLang="en-US" sz="1400" dirty="0">
              <a:solidFill>
                <a:schemeClr val="bg1"/>
              </a:solidFill>
            </a:endParaRPr>
          </a:p>
        </p:txBody>
      </p:sp>
      <p:sp>
        <p:nvSpPr>
          <p:cNvPr id="5" name="流程图: 决策 4"/>
          <p:cNvSpPr/>
          <p:nvPr/>
        </p:nvSpPr>
        <p:spPr>
          <a:xfrm>
            <a:off x="4497926" y="2541871"/>
            <a:ext cx="1872208" cy="588797"/>
          </a:xfrm>
          <a:prstGeom prst="flowChartDecision">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S1 is null?</a:t>
            </a:r>
            <a:endParaRPr lang="zh-CN" altLang="en-US" sz="1400" dirty="0"/>
          </a:p>
        </p:txBody>
      </p:sp>
      <p:sp>
        <p:nvSpPr>
          <p:cNvPr id="7" name="矩形 6"/>
          <p:cNvSpPr/>
          <p:nvPr/>
        </p:nvSpPr>
        <p:spPr>
          <a:xfrm>
            <a:off x="4171461" y="3356992"/>
            <a:ext cx="2522709" cy="60366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Fetch w from </a:t>
            </a:r>
            <a:r>
              <a:rPr lang="en-US" altLang="zh-CN" sz="1400" dirty="0">
                <a:solidFill>
                  <a:schemeClr val="bg1"/>
                </a:solidFill>
              </a:rPr>
              <a:t>right</a:t>
            </a:r>
            <a:r>
              <a:rPr lang="en-US" altLang="zh-CN" sz="1400" dirty="0" smtClean="0">
                <a:solidFill>
                  <a:schemeClr val="bg1"/>
                </a:solidFill>
              </a:rPr>
              <a:t> of S1, </a:t>
            </a:r>
          </a:p>
          <a:p>
            <a:pPr algn="ctr"/>
            <a:r>
              <a:rPr lang="en-US" altLang="zh-CN" sz="1400" dirty="0" smtClean="0">
                <a:solidFill>
                  <a:schemeClr val="bg1"/>
                </a:solidFill>
              </a:rPr>
              <a:t>w </a:t>
            </a:r>
            <a:r>
              <a:rPr lang="en-US" altLang="zh-CN" sz="1400" dirty="0">
                <a:solidFill>
                  <a:schemeClr val="bg1"/>
                </a:solidFill>
              </a:rPr>
              <a:t>is</a:t>
            </a:r>
            <a:r>
              <a:rPr lang="en-US" altLang="zh-CN" sz="1400" dirty="0" smtClean="0">
                <a:solidFill>
                  <a:schemeClr val="bg1"/>
                </a:solidFill>
              </a:rPr>
              <a:t>n’t longer than MAXLEN</a:t>
            </a:r>
            <a:endParaRPr lang="zh-CN" altLang="en-US" sz="1400" dirty="0">
              <a:solidFill>
                <a:schemeClr val="bg1"/>
              </a:solidFill>
            </a:endParaRPr>
          </a:p>
        </p:txBody>
      </p:sp>
      <p:sp>
        <p:nvSpPr>
          <p:cNvPr id="8" name="流程图: 决策 7"/>
          <p:cNvSpPr/>
          <p:nvPr/>
        </p:nvSpPr>
        <p:spPr>
          <a:xfrm>
            <a:off x="4478517" y="4240293"/>
            <a:ext cx="1900419" cy="564079"/>
          </a:xfrm>
          <a:prstGeom prst="flowChartDecision">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a:t>
            </a:r>
            <a:r>
              <a:rPr lang="en-US" altLang="zh-CN" sz="1400" dirty="0" smtClean="0"/>
              <a:t> is in DIT?</a:t>
            </a:r>
            <a:endParaRPr lang="zh-CN" altLang="en-US" sz="1400" dirty="0"/>
          </a:p>
        </p:txBody>
      </p:sp>
      <p:sp>
        <p:nvSpPr>
          <p:cNvPr id="9" name="矩形 8"/>
          <p:cNvSpPr/>
          <p:nvPr/>
        </p:nvSpPr>
        <p:spPr>
          <a:xfrm>
            <a:off x="4007811" y="5026827"/>
            <a:ext cx="2826314" cy="41839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Cut the leftmost character of w</a:t>
            </a:r>
            <a:endParaRPr lang="zh-CN" altLang="en-US" sz="1400" dirty="0">
              <a:solidFill>
                <a:schemeClr val="bg1"/>
              </a:solidFill>
            </a:endParaRPr>
          </a:p>
        </p:txBody>
      </p:sp>
      <p:sp>
        <p:nvSpPr>
          <p:cNvPr id="10" name="流程图: 决策 9"/>
          <p:cNvSpPr/>
          <p:nvPr/>
        </p:nvSpPr>
        <p:spPr>
          <a:xfrm>
            <a:off x="4016387" y="5728601"/>
            <a:ext cx="2812571" cy="568844"/>
          </a:xfrm>
          <a:prstGeom prst="flowChartDecision">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a:t>
            </a:r>
            <a:r>
              <a:rPr lang="en-US" altLang="zh-CN" sz="1400" dirty="0" smtClean="0"/>
              <a:t> is single word?</a:t>
            </a:r>
            <a:endParaRPr lang="zh-CN" altLang="en-US" sz="1400" dirty="0"/>
          </a:p>
        </p:txBody>
      </p:sp>
      <p:sp>
        <p:nvSpPr>
          <p:cNvPr id="11" name="矩形 10"/>
          <p:cNvSpPr/>
          <p:nvPr/>
        </p:nvSpPr>
        <p:spPr>
          <a:xfrm>
            <a:off x="2150731" y="4187038"/>
            <a:ext cx="1557173" cy="670587"/>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S1 = S1 - W</a:t>
            </a:r>
          </a:p>
          <a:p>
            <a:pPr algn="ctr"/>
            <a:r>
              <a:rPr lang="en-US" altLang="zh-CN" sz="1400" dirty="0" smtClean="0">
                <a:solidFill>
                  <a:schemeClr val="bg1"/>
                </a:solidFill>
              </a:rPr>
              <a:t>S2 = ‘/’+W +S2</a:t>
            </a:r>
            <a:endParaRPr lang="zh-CN" altLang="en-US" sz="1400" dirty="0">
              <a:solidFill>
                <a:schemeClr val="bg1"/>
              </a:solidFill>
            </a:endParaRPr>
          </a:p>
        </p:txBody>
      </p:sp>
      <p:cxnSp>
        <p:nvCxnSpPr>
          <p:cNvPr id="14" name="直接箭头连接符 13"/>
          <p:cNvCxnSpPr>
            <a:stCxn id="4" idx="2"/>
            <a:endCxn id="5" idx="0"/>
          </p:cNvCxnSpPr>
          <p:nvPr/>
        </p:nvCxnSpPr>
        <p:spPr>
          <a:xfrm>
            <a:off x="5434030" y="2319678"/>
            <a:ext cx="0" cy="222193"/>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09125" y="2638247"/>
            <a:ext cx="935283" cy="39604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Output S2</a:t>
            </a:r>
            <a:endParaRPr lang="zh-CN" altLang="en-US" sz="1400" dirty="0">
              <a:solidFill>
                <a:schemeClr val="bg1"/>
              </a:solidFill>
            </a:endParaRPr>
          </a:p>
        </p:txBody>
      </p:sp>
      <p:sp>
        <p:nvSpPr>
          <p:cNvPr id="18" name="TextBox 17"/>
          <p:cNvSpPr txBox="1"/>
          <p:nvPr/>
        </p:nvSpPr>
        <p:spPr>
          <a:xfrm>
            <a:off x="6660232" y="2483604"/>
            <a:ext cx="296876" cy="369332"/>
          </a:xfrm>
          <a:prstGeom prst="rect">
            <a:avLst/>
          </a:prstGeom>
          <a:noFill/>
        </p:spPr>
        <p:txBody>
          <a:bodyPr wrap="none" rtlCol="0">
            <a:spAutoFit/>
          </a:bodyPr>
          <a:lstStyle/>
          <a:p>
            <a:r>
              <a:rPr lang="en-US" altLang="zh-CN" dirty="0" smtClean="0"/>
              <a:t>Y</a:t>
            </a:r>
            <a:endParaRPr lang="zh-CN" altLang="en-US" dirty="0"/>
          </a:p>
        </p:txBody>
      </p:sp>
      <p:cxnSp>
        <p:nvCxnSpPr>
          <p:cNvPr id="73" name="直接箭头连接符 72"/>
          <p:cNvCxnSpPr>
            <a:stCxn id="5" idx="2"/>
            <a:endCxn id="7" idx="0"/>
          </p:cNvCxnSpPr>
          <p:nvPr/>
        </p:nvCxnSpPr>
        <p:spPr>
          <a:xfrm flipH="1">
            <a:off x="5432816" y="3130668"/>
            <a:ext cx="1214" cy="226324"/>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 idx="2"/>
            <a:endCxn id="8" idx="0"/>
          </p:cNvCxnSpPr>
          <p:nvPr/>
        </p:nvCxnSpPr>
        <p:spPr>
          <a:xfrm flipH="1">
            <a:off x="5428727" y="3960660"/>
            <a:ext cx="4089" cy="279633"/>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8" idx="2"/>
            <a:endCxn id="9" idx="0"/>
          </p:cNvCxnSpPr>
          <p:nvPr/>
        </p:nvCxnSpPr>
        <p:spPr>
          <a:xfrm flipH="1">
            <a:off x="5420968" y="4804372"/>
            <a:ext cx="7759" cy="222455"/>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 idx="2"/>
            <a:endCxn id="10" idx="0"/>
          </p:cNvCxnSpPr>
          <p:nvPr/>
        </p:nvCxnSpPr>
        <p:spPr>
          <a:xfrm>
            <a:off x="5420968" y="5445224"/>
            <a:ext cx="1705" cy="283377"/>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5" idx="3"/>
            <a:endCxn id="16" idx="1"/>
          </p:cNvCxnSpPr>
          <p:nvPr/>
        </p:nvCxnSpPr>
        <p:spPr>
          <a:xfrm flipV="1">
            <a:off x="6370134" y="2836269"/>
            <a:ext cx="938991" cy="1"/>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 idx="1"/>
          </p:cNvCxnSpPr>
          <p:nvPr/>
        </p:nvCxnSpPr>
        <p:spPr>
          <a:xfrm flipH="1" flipV="1">
            <a:off x="3707904" y="4522332"/>
            <a:ext cx="770613" cy="1"/>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1" idx="0"/>
            <a:endCxn id="5" idx="1"/>
          </p:cNvCxnSpPr>
          <p:nvPr/>
        </p:nvCxnSpPr>
        <p:spPr>
          <a:xfrm rot="5400000" flipH="1" flipV="1">
            <a:off x="3038238" y="2727350"/>
            <a:ext cx="1350768" cy="1568608"/>
          </a:xfrm>
          <a:prstGeom prst="bentConnector2">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0" idx="1"/>
            <a:endCxn id="11" idx="2"/>
          </p:cNvCxnSpPr>
          <p:nvPr/>
        </p:nvCxnSpPr>
        <p:spPr>
          <a:xfrm rot="10800000">
            <a:off x="2929319" y="4857625"/>
            <a:ext cx="1087069" cy="1155398"/>
          </a:xfrm>
          <a:prstGeom prst="bentConnector2">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10" idx="3"/>
            <a:endCxn id="8" idx="3"/>
          </p:cNvCxnSpPr>
          <p:nvPr/>
        </p:nvCxnSpPr>
        <p:spPr>
          <a:xfrm flipH="1" flipV="1">
            <a:off x="6378936" y="4522333"/>
            <a:ext cx="450022" cy="1490690"/>
          </a:xfrm>
          <a:prstGeom prst="bentConnector3">
            <a:avLst>
              <a:gd name="adj1" fmla="val -92837"/>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80112" y="3020702"/>
            <a:ext cx="333746" cy="369332"/>
          </a:xfrm>
          <a:prstGeom prst="rect">
            <a:avLst/>
          </a:prstGeom>
          <a:noFill/>
        </p:spPr>
        <p:txBody>
          <a:bodyPr wrap="none" rtlCol="0">
            <a:spAutoFit/>
          </a:bodyPr>
          <a:lstStyle/>
          <a:p>
            <a:r>
              <a:rPr lang="en-US" altLang="zh-CN" dirty="0" smtClean="0"/>
              <a:t>N</a:t>
            </a:r>
            <a:endParaRPr lang="zh-CN" altLang="en-US" dirty="0"/>
          </a:p>
        </p:txBody>
      </p:sp>
      <p:sp>
        <p:nvSpPr>
          <p:cNvPr id="106" name="TextBox 105"/>
          <p:cNvSpPr txBox="1"/>
          <p:nvPr/>
        </p:nvSpPr>
        <p:spPr>
          <a:xfrm>
            <a:off x="3996099" y="4211796"/>
            <a:ext cx="296876" cy="369332"/>
          </a:xfrm>
          <a:prstGeom prst="rect">
            <a:avLst/>
          </a:prstGeom>
          <a:noFill/>
        </p:spPr>
        <p:txBody>
          <a:bodyPr wrap="none" rtlCol="0">
            <a:spAutoFit/>
          </a:bodyPr>
          <a:lstStyle/>
          <a:p>
            <a:r>
              <a:rPr lang="en-US" altLang="zh-CN" dirty="0" smtClean="0"/>
              <a:t>Y</a:t>
            </a:r>
            <a:endParaRPr lang="zh-CN" altLang="en-US" dirty="0"/>
          </a:p>
        </p:txBody>
      </p:sp>
      <p:sp>
        <p:nvSpPr>
          <p:cNvPr id="107" name="TextBox 106"/>
          <p:cNvSpPr txBox="1"/>
          <p:nvPr/>
        </p:nvSpPr>
        <p:spPr>
          <a:xfrm>
            <a:off x="3347864" y="5661248"/>
            <a:ext cx="296876" cy="369332"/>
          </a:xfrm>
          <a:prstGeom prst="rect">
            <a:avLst/>
          </a:prstGeom>
          <a:noFill/>
        </p:spPr>
        <p:txBody>
          <a:bodyPr wrap="none" rtlCol="0">
            <a:spAutoFit/>
          </a:bodyPr>
          <a:lstStyle/>
          <a:p>
            <a:r>
              <a:rPr lang="en-US" altLang="zh-CN" dirty="0" smtClean="0"/>
              <a:t>Y</a:t>
            </a:r>
            <a:endParaRPr lang="zh-CN" altLang="en-US" dirty="0"/>
          </a:p>
        </p:txBody>
      </p:sp>
      <p:sp>
        <p:nvSpPr>
          <p:cNvPr id="108" name="TextBox 107"/>
          <p:cNvSpPr txBox="1"/>
          <p:nvPr/>
        </p:nvSpPr>
        <p:spPr>
          <a:xfrm>
            <a:off x="6812632" y="5661248"/>
            <a:ext cx="333746" cy="369332"/>
          </a:xfrm>
          <a:prstGeom prst="rect">
            <a:avLst/>
          </a:prstGeom>
          <a:noFill/>
        </p:spPr>
        <p:txBody>
          <a:bodyPr wrap="none" rtlCol="0">
            <a:spAutoFit/>
          </a:bodyPr>
          <a:lstStyle/>
          <a:p>
            <a:r>
              <a:rPr lang="en-US" altLang="zh-CN" dirty="0" smtClean="0"/>
              <a:t>N</a:t>
            </a:r>
            <a:endParaRPr lang="zh-CN" altLang="en-US" dirty="0"/>
          </a:p>
        </p:txBody>
      </p:sp>
      <p:sp>
        <p:nvSpPr>
          <p:cNvPr id="109" name="TextBox 108"/>
          <p:cNvSpPr txBox="1"/>
          <p:nvPr/>
        </p:nvSpPr>
        <p:spPr>
          <a:xfrm>
            <a:off x="5652120" y="4653136"/>
            <a:ext cx="333746" cy="369332"/>
          </a:xfrm>
          <a:prstGeom prst="rect">
            <a:avLst/>
          </a:prstGeom>
          <a:noFill/>
        </p:spPr>
        <p:txBody>
          <a:bodyPr wrap="non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91895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
          <p:cNvSpPr txBox="1"/>
          <p:nvPr/>
        </p:nvSpPr>
        <p:spPr>
          <a:xfrm>
            <a:off x="1907704" y="548680"/>
            <a:ext cx="6336704" cy="523220"/>
          </a:xfrm>
          <a:prstGeom prst="rect">
            <a:avLst/>
          </a:prstGeom>
          <a:noFill/>
        </p:spPr>
        <p:txBody>
          <a:bodyPr wrap="square" rtlCol="0">
            <a:spAutoFit/>
          </a:bodyPr>
          <a:lstStyle/>
          <a:p>
            <a:r>
              <a:rPr lang="en-US" altLang="zh-CN" sz="2800" dirty="0">
                <a:latin typeface="Calibri" pitchFamily="34" charset="0"/>
                <a:ea typeface="微软雅黑" panose="020B0503020204020204" pitchFamily="34" charset="-122"/>
              </a:rPr>
              <a:t>D</a:t>
            </a:r>
            <a:r>
              <a:rPr lang="en-US" altLang="zh-CN" sz="2800" dirty="0" smtClean="0">
                <a:latin typeface="Calibri" pitchFamily="34" charset="0"/>
                <a:ea typeface="微软雅黑" panose="020B0503020204020204" pitchFamily="34" charset="-122"/>
              </a:rPr>
              <a:t>emo</a:t>
            </a:r>
            <a:endParaRPr lang="zh-CN" altLang="en-US" dirty="0">
              <a:latin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666425"/>
            <a:ext cx="956109" cy="9704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628800"/>
            <a:ext cx="475252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8544" y="2320645"/>
            <a:ext cx="538443" cy="538443"/>
          </a:xfrm>
          <a:prstGeom prst="rect">
            <a:avLst/>
          </a:prstGeom>
        </p:spPr>
      </p:pic>
    </p:spTree>
    <p:extLst>
      <p:ext uri="{BB962C8B-B14F-4D97-AF65-F5344CB8AC3E}">
        <p14:creationId xmlns:p14="http://schemas.microsoft.com/office/powerpoint/2010/main" val="132706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2"/>
                                        </p:tgtEl>
                                      </p:cBhvr>
                                    </p:animEffect>
                                    <p:animScale>
                                      <p:cBhvr>
                                        <p:cTn id="11" dur="250" autoRev="1" fill="hold"/>
                                        <p:tgtEl>
                                          <p:spTgt spid="12"/>
                                        </p:tgtEl>
                                      </p:cBhvr>
                                      <p:by x="105000" y="105000"/>
                                    </p:animScale>
                                  </p:childTnLst>
                                </p:cTn>
                              </p:par>
                            </p:childTnLst>
                          </p:cTn>
                        </p:par>
                        <p:par>
                          <p:cTn id="12" fill="hold">
                            <p:stCondLst>
                              <p:cond delay="500"/>
                            </p:stCondLst>
                            <p:childTnLst>
                              <p:par>
                                <p:cTn id="13" presetID="1" presetClass="exit" presetSubtype="0" fill="hold" nodeType="after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fade">
                                      <p:cBhvr>
                                        <p:cTn id="1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
          <p:cNvSpPr txBox="1"/>
          <p:nvPr/>
        </p:nvSpPr>
        <p:spPr>
          <a:xfrm>
            <a:off x="1907704" y="548680"/>
            <a:ext cx="6336704" cy="523220"/>
          </a:xfrm>
          <a:prstGeom prst="rect">
            <a:avLst/>
          </a:prstGeom>
          <a:noFill/>
        </p:spPr>
        <p:txBody>
          <a:bodyPr wrap="square" rtlCol="0">
            <a:spAutoFit/>
          </a:bodyPr>
          <a:lstStyle/>
          <a:p>
            <a:r>
              <a:rPr lang="en-US" altLang="zh-CN" sz="2800" dirty="0">
                <a:latin typeface="Calibri" pitchFamily="34" charset="0"/>
                <a:ea typeface="微软雅黑" panose="020B0503020204020204" pitchFamily="34" charset="-122"/>
              </a:rPr>
              <a:t>D</a:t>
            </a:r>
            <a:r>
              <a:rPr lang="en-US" altLang="zh-CN" sz="2800" dirty="0" smtClean="0">
                <a:latin typeface="Calibri" pitchFamily="34" charset="0"/>
                <a:ea typeface="微软雅黑" panose="020B0503020204020204" pitchFamily="34" charset="-122"/>
              </a:rPr>
              <a:t>emo</a:t>
            </a:r>
            <a:endParaRPr lang="zh-CN" altLang="en-US" dirty="0">
              <a:latin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546" y="1412777"/>
            <a:ext cx="3525678" cy="3205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79" y="4725144"/>
            <a:ext cx="6725937"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3754653"/>
            <a:ext cx="394427" cy="394427"/>
          </a:xfrm>
          <a:prstGeom prst="rect">
            <a:avLst/>
          </a:prstGeom>
        </p:spPr>
      </p:pic>
    </p:spTree>
    <p:extLst>
      <p:ext uri="{BB962C8B-B14F-4D97-AF65-F5344CB8AC3E}">
        <p14:creationId xmlns:p14="http://schemas.microsoft.com/office/powerpoint/2010/main" val="403104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par>
                          <p:cTn id="12" fill="hold">
                            <p:stCondLst>
                              <p:cond delay="500"/>
                            </p:stCondLst>
                            <p:childTnLst>
                              <p:par>
                                <p:cTn id="13" presetID="1" presetClass="exit" presetSubtype="0" fill="hold" nodeType="after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0-#ppt_w/2"/>
                                          </p:val>
                                        </p:tav>
                                        <p:tav tm="100000">
                                          <p:val>
                                            <p:strVal val="#ppt_x"/>
                                          </p:val>
                                        </p:tav>
                                      </p:tavLst>
                                    </p:anim>
                                    <p:anim calcmode="lin" valueType="num">
                                      <p:cBhvr additive="base">
                                        <p:cTn id="1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
          <p:cNvSpPr txBox="1"/>
          <p:nvPr/>
        </p:nvSpPr>
        <p:spPr>
          <a:xfrm>
            <a:off x="1907704" y="548680"/>
            <a:ext cx="6336704" cy="523220"/>
          </a:xfrm>
          <a:prstGeom prst="rect">
            <a:avLst/>
          </a:prstGeom>
          <a:noFill/>
        </p:spPr>
        <p:txBody>
          <a:bodyPr wrap="square" rtlCol="0">
            <a:spAutoFit/>
          </a:bodyPr>
          <a:lstStyle/>
          <a:p>
            <a:r>
              <a:rPr lang="en-US" altLang="zh-CN" sz="2800" dirty="0">
                <a:latin typeface="Calibri" pitchFamily="34" charset="0"/>
                <a:ea typeface="微软雅黑" panose="020B0503020204020204" pitchFamily="34" charset="-122"/>
              </a:rPr>
              <a:t>D</a:t>
            </a:r>
            <a:r>
              <a:rPr lang="en-US" altLang="zh-CN" sz="2800" dirty="0" smtClean="0">
                <a:latin typeface="Calibri" pitchFamily="34" charset="0"/>
                <a:ea typeface="微软雅黑" panose="020B0503020204020204" pitchFamily="34" charset="-122"/>
              </a:rPr>
              <a:t>emo</a:t>
            </a:r>
            <a:endParaRPr lang="zh-CN" altLang="en-US" dirty="0">
              <a:latin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892" y="1628799"/>
            <a:ext cx="4614327" cy="4194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635896" y="2522372"/>
            <a:ext cx="936104" cy="28803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75856" y="3726220"/>
            <a:ext cx="3456384" cy="128695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572" y="1645480"/>
            <a:ext cx="4612647" cy="419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572000" y="2533005"/>
            <a:ext cx="936104" cy="28803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75856" y="3742137"/>
            <a:ext cx="3456384" cy="127103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7392" y="1628800"/>
            <a:ext cx="4614326" cy="4194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5495048" y="2524796"/>
            <a:ext cx="936104" cy="27739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75856" y="3726221"/>
            <a:ext cx="3456384" cy="128695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102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anim calcmode="lin" valueType="num">
                                      <p:cBhvr>
                                        <p:cTn id="23" dur="500" fill="hold"/>
                                        <p:tgtEl>
                                          <p:spTgt spid="2051"/>
                                        </p:tgtEl>
                                        <p:attrNameLst>
                                          <p:attrName>ppt_x</p:attrName>
                                        </p:attrNameLst>
                                      </p:cBhvr>
                                      <p:tavLst>
                                        <p:tav tm="0">
                                          <p:val>
                                            <p:strVal val="#ppt_x"/>
                                          </p:val>
                                        </p:tav>
                                        <p:tav tm="100000">
                                          <p:val>
                                            <p:strVal val="#ppt_x"/>
                                          </p:val>
                                        </p:tav>
                                      </p:tavLst>
                                    </p:anim>
                                    <p:anim calcmode="lin" valueType="num">
                                      <p:cBhvr>
                                        <p:cTn id="24" dur="5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Effect transition="in" filter="fade">
                                      <p:cBhvr>
                                        <p:cTn id="37" dur="500"/>
                                        <p:tgtEl>
                                          <p:spTgt spid="2052"/>
                                        </p:tgtEl>
                                      </p:cBhvr>
                                    </p:animEffect>
                                    <p:anim calcmode="lin" valueType="num">
                                      <p:cBhvr>
                                        <p:cTn id="38" dur="500" fill="hold"/>
                                        <p:tgtEl>
                                          <p:spTgt spid="2052"/>
                                        </p:tgtEl>
                                        <p:attrNameLst>
                                          <p:attrName>ppt_x</p:attrName>
                                        </p:attrNameLst>
                                      </p:cBhvr>
                                      <p:tavLst>
                                        <p:tav tm="0">
                                          <p:val>
                                            <p:strVal val="#ppt_x"/>
                                          </p:val>
                                        </p:tav>
                                        <p:tav tm="100000">
                                          <p:val>
                                            <p:strVal val="#ppt_x"/>
                                          </p:val>
                                        </p:tav>
                                      </p:tavLst>
                                    </p:anim>
                                    <p:anim calcmode="lin" valueType="num">
                                      <p:cBhvr>
                                        <p:cTn id="39"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latin typeface="Calibri" pitchFamily="34" charset="0"/>
                <a:ea typeface="微软雅黑" panose="020B0503020204020204" pitchFamily="34" charset="-122"/>
              </a:rPr>
              <a:t>Score of HMM</a:t>
            </a:r>
            <a:endParaRPr lang="zh-CN" altLang="en-US" dirty="0">
              <a:latin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624012"/>
            <a:ext cx="40386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992173" y="4197338"/>
            <a:ext cx="504056" cy="360040"/>
          </a:xfrm>
          <a:prstGeom prst="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形标注 12"/>
          <p:cNvSpPr/>
          <p:nvPr/>
        </p:nvSpPr>
        <p:spPr>
          <a:xfrm>
            <a:off x="5527983" y="2802168"/>
            <a:ext cx="1996927" cy="1253662"/>
          </a:xfrm>
          <a:prstGeom prst="wedgeEllipseCallout">
            <a:avLst>
              <a:gd name="adj1" fmla="val -53845"/>
              <a:gd name="adj2" fmla="val 40449"/>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The result is </a:t>
            </a:r>
            <a:r>
              <a:rPr lang="en-US" altLang="zh-CN" dirty="0"/>
              <a:t>not very satisfactory</a:t>
            </a:r>
            <a:endParaRPr lang="zh-CN" altLang="en-US" dirty="0"/>
          </a:p>
        </p:txBody>
      </p:sp>
    </p:spTree>
    <p:extLst>
      <p:ext uri="{BB962C8B-B14F-4D97-AF65-F5344CB8AC3E}">
        <p14:creationId xmlns:p14="http://schemas.microsoft.com/office/powerpoint/2010/main" val="240060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619225"/>
            <a:ext cx="46577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latin typeface="Calibri" pitchFamily="34" charset="0"/>
                <a:ea typeface="微软雅黑" panose="020B0503020204020204" pitchFamily="34" charset="-122"/>
              </a:rPr>
              <a:t>Score of FMM</a:t>
            </a:r>
            <a:endParaRPr lang="zh-CN" altLang="en-US" dirty="0">
              <a:latin typeface="Calibri" pitchFamily="34" charset="0"/>
            </a:endParaRPr>
          </a:p>
        </p:txBody>
      </p:sp>
      <p:sp>
        <p:nvSpPr>
          <p:cNvPr id="2" name="矩形 1"/>
          <p:cNvSpPr/>
          <p:nvPr/>
        </p:nvSpPr>
        <p:spPr>
          <a:xfrm>
            <a:off x="4992173" y="4197338"/>
            <a:ext cx="504056" cy="360040"/>
          </a:xfrm>
          <a:prstGeom prst="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形标注 12"/>
          <p:cNvSpPr/>
          <p:nvPr/>
        </p:nvSpPr>
        <p:spPr>
          <a:xfrm>
            <a:off x="5496229" y="3212976"/>
            <a:ext cx="1368152" cy="845364"/>
          </a:xfrm>
          <a:prstGeom prst="wedgeEllipseCallout">
            <a:avLst>
              <a:gd name="adj1" fmla="val -49841"/>
              <a:gd name="adj2" fmla="val 48355"/>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not bad</a:t>
            </a:r>
            <a:endParaRPr lang="zh-CN" altLang="en-US" dirty="0"/>
          </a:p>
        </p:txBody>
      </p:sp>
    </p:spTree>
    <p:extLst>
      <p:ext uri="{BB962C8B-B14F-4D97-AF65-F5344CB8AC3E}">
        <p14:creationId xmlns:p14="http://schemas.microsoft.com/office/powerpoint/2010/main" val="300649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628775"/>
            <a:ext cx="40576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latin typeface="Calibri" pitchFamily="34" charset="0"/>
                <a:ea typeface="微软雅黑" panose="020B0503020204020204" pitchFamily="34" charset="-122"/>
              </a:rPr>
              <a:t>Score of BMM</a:t>
            </a:r>
            <a:endParaRPr lang="zh-CN" altLang="en-US" dirty="0">
              <a:latin typeface="Calibri" pitchFamily="34" charset="0"/>
            </a:endParaRPr>
          </a:p>
        </p:txBody>
      </p:sp>
      <p:sp>
        <p:nvSpPr>
          <p:cNvPr id="2" name="矩形 1"/>
          <p:cNvSpPr/>
          <p:nvPr/>
        </p:nvSpPr>
        <p:spPr>
          <a:xfrm>
            <a:off x="4992173" y="4197338"/>
            <a:ext cx="504056" cy="360040"/>
          </a:xfrm>
          <a:prstGeom prst="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形标注 12"/>
          <p:cNvSpPr/>
          <p:nvPr/>
        </p:nvSpPr>
        <p:spPr>
          <a:xfrm>
            <a:off x="5496228" y="3068960"/>
            <a:ext cx="1884083" cy="989380"/>
          </a:xfrm>
          <a:prstGeom prst="wedgeEllipseCallout">
            <a:avLst>
              <a:gd name="adj1" fmla="val -49841"/>
              <a:gd name="adj2" fmla="val 48355"/>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Recall rate is </a:t>
            </a:r>
            <a:r>
              <a:rPr lang="en-US" altLang="zh-CN" dirty="0" smtClean="0"/>
              <a:t>high.</a:t>
            </a:r>
            <a:endParaRPr lang="zh-CN" altLang="en-US" dirty="0"/>
          </a:p>
        </p:txBody>
      </p:sp>
    </p:spTree>
    <p:extLst>
      <p:ext uri="{BB962C8B-B14F-4D97-AF65-F5344CB8AC3E}">
        <p14:creationId xmlns:p14="http://schemas.microsoft.com/office/powerpoint/2010/main" val="238161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c 13"/>
          <p:cNvSpPr/>
          <p:nvPr/>
        </p:nvSpPr>
        <p:spPr>
          <a:xfrm>
            <a:off x="-3429000" y="3634"/>
            <a:ext cx="6858000" cy="6858000"/>
          </a:xfrm>
          <a:prstGeom prst="arc">
            <a:avLst>
              <a:gd name="adj1" fmla="val 16200000"/>
              <a:gd name="adj2" fmla="val 5370932"/>
            </a:avLst>
          </a:prstGeom>
          <a:solidFill>
            <a:schemeClr val="bg1"/>
          </a:solidFill>
          <a:ln>
            <a:solidFill>
              <a:srgbClr val="00B05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dirty="0">
              <a:solidFill>
                <a:prstClr val="black"/>
              </a:solidFill>
              <a:latin typeface="Microsoft YaHei" pitchFamily="34" charset="-122"/>
              <a:ea typeface="Microsoft YaHei" pitchFamily="34" charset="-122"/>
            </a:endParaRPr>
          </a:p>
        </p:txBody>
      </p:sp>
      <p:sp>
        <p:nvSpPr>
          <p:cNvPr id="16" name="TextBox 15"/>
          <p:cNvSpPr txBox="1">
            <a:spLocks noChangeArrowheads="1"/>
          </p:cNvSpPr>
          <p:nvPr/>
        </p:nvSpPr>
        <p:spPr bwMode="auto">
          <a:xfrm flipH="1">
            <a:off x="3138488" y="1279525"/>
            <a:ext cx="3840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00000"/>
            </a:pPr>
            <a:r>
              <a:rPr lang="en-US" altLang="zh-CN" sz="2800" dirty="0">
                <a:ea typeface="Microsoft YaHei" pitchFamily="34" charset="-122"/>
                <a:sym typeface="Calibri" pitchFamily="34" charset="0"/>
              </a:rPr>
              <a:t>B</a:t>
            </a:r>
            <a:r>
              <a:rPr lang="en-US" altLang="zh-CN" sz="2800" dirty="0" smtClean="0">
                <a:ea typeface="Microsoft YaHei" pitchFamily="34" charset="-122"/>
                <a:sym typeface="Calibri" pitchFamily="34" charset="0"/>
              </a:rPr>
              <a:t>ackground</a:t>
            </a:r>
            <a:endParaRPr lang="zh-CN" altLang="en-US" sz="2800" dirty="0">
              <a:ea typeface="Microsoft YaHei" pitchFamily="34" charset="-122"/>
              <a:sym typeface="Calibri" pitchFamily="34" charset="0"/>
            </a:endParaRPr>
          </a:p>
        </p:txBody>
      </p:sp>
      <p:sp>
        <p:nvSpPr>
          <p:cNvPr id="17" name="TextBox 16"/>
          <p:cNvSpPr txBox="1">
            <a:spLocks noChangeArrowheads="1"/>
          </p:cNvSpPr>
          <p:nvPr/>
        </p:nvSpPr>
        <p:spPr bwMode="auto">
          <a:xfrm flipH="1">
            <a:off x="3619256" y="2579636"/>
            <a:ext cx="3840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00000"/>
            </a:pPr>
            <a:r>
              <a:rPr lang="en-US" altLang="zh-CN" sz="2800" dirty="0">
                <a:ea typeface="Microsoft YaHei" pitchFamily="34" charset="-122"/>
                <a:sym typeface="Calibri" pitchFamily="34" charset="0"/>
              </a:rPr>
              <a:t>Algorithm</a:t>
            </a:r>
            <a:endParaRPr lang="zh-CN" altLang="en-US" sz="2800" dirty="0">
              <a:ea typeface="Microsoft YaHei" pitchFamily="34" charset="-122"/>
              <a:sym typeface="Calibri" pitchFamily="34" charset="0"/>
            </a:endParaRPr>
          </a:p>
        </p:txBody>
      </p:sp>
      <p:sp>
        <p:nvSpPr>
          <p:cNvPr id="18" name="TextBox 17"/>
          <p:cNvSpPr txBox="1">
            <a:spLocks noChangeArrowheads="1"/>
          </p:cNvSpPr>
          <p:nvPr/>
        </p:nvSpPr>
        <p:spPr bwMode="auto">
          <a:xfrm flipH="1">
            <a:off x="3627438" y="3835400"/>
            <a:ext cx="3840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00000"/>
            </a:pPr>
            <a:r>
              <a:rPr lang="en-US" altLang="zh-CN" sz="2800" dirty="0">
                <a:ea typeface="Microsoft YaHei" pitchFamily="34" charset="-122"/>
                <a:sym typeface="Calibri" pitchFamily="34" charset="0"/>
              </a:rPr>
              <a:t>Demonstration</a:t>
            </a:r>
            <a:endParaRPr lang="zh-CN" altLang="en-US" sz="2800" dirty="0">
              <a:ea typeface="Microsoft YaHei" pitchFamily="34" charset="-122"/>
              <a:sym typeface="Calibri" pitchFamily="34" charset="0"/>
            </a:endParaRPr>
          </a:p>
        </p:txBody>
      </p:sp>
      <p:sp>
        <p:nvSpPr>
          <p:cNvPr id="19" name="TextBox 18"/>
          <p:cNvSpPr txBox="1">
            <a:spLocks noChangeArrowheads="1"/>
          </p:cNvSpPr>
          <p:nvPr/>
        </p:nvSpPr>
        <p:spPr bwMode="auto">
          <a:xfrm flipH="1">
            <a:off x="3194050" y="5113338"/>
            <a:ext cx="3444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00000"/>
            </a:pPr>
            <a:r>
              <a:rPr lang="en-US" altLang="zh-CN" sz="2800" dirty="0">
                <a:ea typeface="Microsoft YaHei" pitchFamily="34" charset="-122"/>
                <a:sym typeface="Calibri" pitchFamily="34" charset="0"/>
              </a:rPr>
              <a:t>Discussion</a:t>
            </a:r>
            <a:endParaRPr lang="zh-CN" altLang="en-US" sz="2800" dirty="0">
              <a:ea typeface="Microsoft YaHei" pitchFamily="34" charset="-122"/>
              <a:sym typeface="Calibri" pitchFamily="34" charset="0"/>
            </a:endParaRPr>
          </a:p>
        </p:txBody>
      </p:sp>
      <p:sp>
        <p:nvSpPr>
          <p:cNvPr id="20" name="Oval 14"/>
          <p:cNvSpPr/>
          <p:nvPr/>
        </p:nvSpPr>
        <p:spPr>
          <a:xfrm>
            <a:off x="2721676" y="1370363"/>
            <a:ext cx="311727" cy="311727"/>
          </a:xfrm>
          <a:prstGeom prst="ellipse">
            <a:avLst/>
          </a:prstGeom>
          <a:solidFill>
            <a:srgbClr val="99FFC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n w="0"/>
              <a:solidFill>
                <a:schemeClr val="tx1"/>
              </a:solidFill>
              <a:effectLst>
                <a:outerShdw blurRad="38100" dist="19050" dir="2700000" algn="tl" rotWithShape="0">
                  <a:schemeClr val="dk1">
                    <a:alpha val="40000"/>
                  </a:schemeClr>
                </a:outerShdw>
              </a:effectLst>
              <a:latin typeface="Microsoft YaHei" pitchFamily="34" charset="-122"/>
              <a:ea typeface="Microsoft YaHei" pitchFamily="34" charset="-122"/>
            </a:endParaRPr>
          </a:p>
        </p:txBody>
      </p:sp>
      <p:sp>
        <p:nvSpPr>
          <p:cNvPr id="21" name="Oval 15"/>
          <p:cNvSpPr/>
          <p:nvPr/>
        </p:nvSpPr>
        <p:spPr>
          <a:xfrm>
            <a:off x="3220192" y="2638879"/>
            <a:ext cx="311727" cy="311727"/>
          </a:xfrm>
          <a:prstGeom prst="ellipse">
            <a:avLst/>
          </a:prstGeom>
          <a:solidFill>
            <a:srgbClr val="99FFC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Microsoft YaHei" pitchFamily="34" charset="-122"/>
              <a:ea typeface="Microsoft YaHei" pitchFamily="34" charset="-122"/>
            </a:endParaRPr>
          </a:p>
        </p:txBody>
      </p:sp>
      <p:sp>
        <p:nvSpPr>
          <p:cNvPr id="22" name="Oval 16"/>
          <p:cNvSpPr/>
          <p:nvPr/>
        </p:nvSpPr>
        <p:spPr>
          <a:xfrm>
            <a:off x="3222174" y="3907395"/>
            <a:ext cx="311727" cy="311727"/>
          </a:xfrm>
          <a:prstGeom prst="ellipse">
            <a:avLst/>
          </a:prstGeom>
          <a:solidFill>
            <a:srgbClr val="99FFC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Microsoft YaHei" pitchFamily="34" charset="-122"/>
              <a:ea typeface="Microsoft YaHei" pitchFamily="34" charset="-122"/>
            </a:endParaRPr>
          </a:p>
        </p:txBody>
      </p:sp>
      <p:sp>
        <p:nvSpPr>
          <p:cNvPr id="23" name="Oval 17"/>
          <p:cNvSpPr/>
          <p:nvPr/>
        </p:nvSpPr>
        <p:spPr>
          <a:xfrm>
            <a:off x="2733551" y="5175910"/>
            <a:ext cx="311727" cy="311727"/>
          </a:xfrm>
          <a:prstGeom prst="ellipse">
            <a:avLst/>
          </a:prstGeom>
          <a:solidFill>
            <a:srgbClr val="99FFC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Microsoft YaHei" pitchFamily="34" charset="-122"/>
              <a:ea typeface="Microsoft YaHei" pitchFamily="34" charset="-122"/>
            </a:endParaRPr>
          </a:p>
        </p:txBody>
      </p:sp>
      <p:sp>
        <p:nvSpPr>
          <p:cNvPr id="24" name="Arc 18"/>
          <p:cNvSpPr/>
          <p:nvPr/>
        </p:nvSpPr>
        <p:spPr>
          <a:xfrm>
            <a:off x="-1524000" y="1905000"/>
            <a:ext cx="3048000" cy="3048000"/>
          </a:xfrm>
          <a:prstGeom prst="arc">
            <a:avLst>
              <a:gd name="adj1" fmla="val 16200000"/>
              <a:gd name="adj2" fmla="val 5359794"/>
            </a:avLst>
          </a:prstGeom>
          <a:solidFill>
            <a:schemeClr val="bg1"/>
          </a:solidFill>
          <a:ln>
            <a:solidFill>
              <a:srgbClr val="00B050"/>
            </a:solidFill>
          </a:ln>
          <a:effectLst>
            <a:innerShdw blurRad="3048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Microsoft YaHei" pitchFamily="34" charset="-122"/>
              <a:ea typeface="Microsoft YaHei" pitchFamily="34" charset="-122"/>
            </a:endParaRPr>
          </a:p>
        </p:txBody>
      </p:sp>
      <p:grpSp>
        <p:nvGrpSpPr>
          <p:cNvPr id="25" name="Group 24"/>
          <p:cNvGrpSpPr>
            <a:grpSpLocks/>
          </p:cNvGrpSpPr>
          <p:nvPr/>
        </p:nvGrpSpPr>
        <p:grpSpPr bwMode="auto">
          <a:xfrm rot="5400000">
            <a:off x="-3128963" y="3314701"/>
            <a:ext cx="6245225" cy="228600"/>
            <a:chOff x="-3200400" y="3314700"/>
            <a:chExt cx="6246420" cy="228600"/>
          </a:xfrm>
          <a:solidFill>
            <a:srgbClr val="00CC99"/>
          </a:solidFill>
          <a:effectLst/>
        </p:grpSpPr>
        <p:sp>
          <p:nvSpPr>
            <p:cNvPr id="26" name="Rounded Rectangle 12"/>
            <p:cNvSpPr/>
            <p:nvPr/>
          </p:nvSpPr>
          <p:spPr>
            <a:xfrm rot="5400000">
              <a:off x="1331520" y="1828800"/>
              <a:ext cx="228600" cy="3200400"/>
            </a:xfrm>
            <a:prstGeom prst="roundRect">
              <a:avLst>
                <a:gd name="adj" fmla="val 35051"/>
              </a:avLst>
            </a:prstGeom>
            <a:grpFill/>
            <a:ln>
              <a:noFill/>
            </a:ln>
            <a:effectLst/>
            <a:scene3d>
              <a:camera prst="orthographicFront">
                <a:rot lat="0" lon="0" rev="0"/>
              </a:camera>
              <a:lightRig rig="soft" dir="t">
                <a:rot lat="0" lon="0" rev="0"/>
              </a:lightRig>
            </a:scene3d>
            <a:sp3d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Microsoft YaHei" pitchFamily="34" charset="-122"/>
                <a:ea typeface="Microsoft YaHei" pitchFamily="34" charset="-122"/>
              </a:endParaRPr>
            </a:p>
          </p:txBody>
        </p:sp>
        <p:sp>
          <p:nvSpPr>
            <p:cNvPr id="27" name="Rounded Rectangle 23"/>
            <p:cNvSpPr/>
            <p:nvPr/>
          </p:nvSpPr>
          <p:spPr>
            <a:xfrm rot="5400000">
              <a:off x="-1714500" y="1828800"/>
              <a:ext cx="228600" cy="3200400"/>
            </a:xfrm>
            <a:prstGeom prst="roundRect">
              <a:avLst>
                <a:gd name="adj" fmla="val 35051"/>
              </a:avLst>
            </a:prstGeom>
            <a:grpFill/>
            <a:ln>
              <a:noFill/>
            </a:ln>
            <a:effectLst/>
            <a:scene3d>
              <a:camera prst="orthographicFront">
                <a:rot lat="0" lon="0" rev="0"/>
              </a:camera>
              <a:lightRig rig="soft" dir="t">
                <a:rot lat="0" lon="0" rev="0"/>
              </a:lightRig>
            </a:scene3d>
            <a:sp3d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latin typeface="Microsoft YaHei" pitchFamily="34" charset="-122"/>
                <a:ea typeface="Microsoft YaHei" pitchFamily="34" charset="-122"/>
              </a:endParaRPr>
            </a:p>
          </p:txBody>
        </p:sp>
      </p:grpSp>
    </p:spTree>
    <p:extLst>
      <p:ext uri="{BB962C8B-B14F-4D97-AF65-F5344CB8AC3E}">
        <p14:creationId xmlns:p14="http://schemas.microsoft.com/office/powerpoint/2010/main" val="24720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7380000">
                                      <p:cBhvr>
                                        <p:cTn id="6" dur="1000" fill="hold"/>
                                        <p:tgtEl>
                                          <p:spTgt spid="25"/>
                                        </p:tgtEl>
                                        <p:attrNameLst>
                                          <p:attrName>r</p:attrName>
                                        </p:attrNameLst>
                                      </p:cBhvr>
                                    </p:animRot>
                                  </p:childTnLst>
                                </p:cTn>
                              </p:par>
                              <p:par>
                                <p:cTn id="7" presetID="10"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1320000">
                                      <p:cBhvr>
                                        <p:cTn id="13" dur="500" fill="hold"/>
                                        <p:tgtEl>
                                          <p:spTgt spid="25"/>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1320000">
                                      <p:cBhvr>
                                        <p:cTn id="20" dur="500" fill="hold"/>
                                        <p:tgtEl>
                                          <p:spTgt spid="25"/>
                                        </p:tgtEl>
                                        <p:attrNameLst>
                                          <p:attrName>r</p:attrName>
                                        </p:attrNameLst>
                                      </p:cBhvr>
                                    </p:animRo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nodeType="clickEffect">
                                  <p:stCondLst>
                                    <p:cond delay="0"/>
                                  </p:stCondLst>
                                  <p:childTnLst>
                                    <p:animRot by="1320000">
                                      <p:cBhvr>
                                        <p:cTn id="27" dur="500" fill="hold"/>
                                        <p:tgtEl>
                                          <p:spTgt spid="25"/>
                                        </p:tgtEl>
                                        <p:attrNameLst>
                                          <p:attrName>r</p:attrName>
                                        </p:attrNameLst>
                                      </p:cBhvr>
                                    </p:animRo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4149080"/>
            <a:ext cx="9144000" cy="1080120"/>
          </a:xfrm>
          <a:prstGeom prst="rect">
            <a:avLst/>
          </a:prstGeom>
          <a:solidFill>
            <a:schemeClr val="bg1"/>
          </a:solidFill>
        </p:spPr>
        <p:txBody>
          <a:bodyPr wrap="square" rtlCol="0">
            <a:spAutoFit/>
          </a:bodyPr>
          <a:lstStyle/>
          <a:p>
            <a:endParaRPr lang="zh-CN" altLang="en-US" dirty="0"/>
          </a:p>
        </p:txBody>
      </p:sp>
      <p:sp>
        <p:nvSpPr>
          <p:cNvPr id="5" name="文本框 4"/>
          <p:cNvSpPr txBox="1"/>
          <p:nvPr/>
        </p:nvSpPr>
        <p:spPr>
          <a:xfrm>
            <a:off x="467544" y="3645024"/>
            <a:ext cx="6984776" cy="707886"/>
          </a:xfrm>
          <a:prstGeom prst="rect">
            <a:avLst/>
          </a:prstGeom>
          <a:noFill/>
        </p:spPr>
        <p:txBody>
          <a:bodyPr wrap="square" rtlCol="0">
            <a:spAutoFit/>
          </a:bodyPr>
          <a:lstStyle/>
          <a:p>
            <a:r>
              <a:rPr lang="en-US" altLang="zh-CN" sz="4000" dirty="0" smtClean="0">
                <a:latin typeface="Calibri" pitchFamily="34" charset="0"/>
                <a:ea typeface="+mj-ea"/>
                <a:cs typeface="Segoe UI" panose="020B0502040204020203" pitchFamily="34" charset="0"/>
              </a:rPr>
              <a:t>T</a:t>
            </a:r>
            <a:r>
              <a:rPr lang="en-US" altLang="zh-CN" sz="4000" smtClean="0">
                <a:latin typeface="Calibri" pitchFamily="34" charset="0"/>
                <a:ea typeface="+mj-ea"/>
                <a:cs typeface="Segoe UI" panose="020B0502040204020203" pitchFamily="34" charset="0"/>
              </a:rPr>
              <a:t>hanks</a:t>
            </a:r>
            <a:r>
              <a:rPr lang="zh-CN" altLang="en-US" sz="4000" dirty="0" smtClean="0">
                <a:latin typeface="Calibri" pitchFamily="34" charset="0"/>
                <a:ea typeface="+mj-ea"/>
                <a:cs typeface="Segoe UI" panose="020B0502040204020203" pitchFamily="34" charset="0"/>
              </a:rPr>
              <a:t>！</a:t>
            </a:r>
            <a:endParaRPr lang="zh-CN" altLang="en-US" sz="4000" dirty="0">
              <a:latin typeface="Calibri" pitchFamily="34" charset="0"/>
              <a:ea typeface="+mj-ea"/>
              <a:cs typeface="Segoe UI" panose="020B0502040204020203" pitchFamily="34" charset="0"/>
            </a:endParaRPr>
          </a:p>
        </p:txBody>
      </p:sp>
      <p:sp>
        <p:nvSpPr>
          <p:cNvPr id="6" name="矩形 5"/>
          <p:cNvSpPr/>
          <p:nvPr/>
        </p:nvSpPr>
        <p:spPr>
          <a:xfrm>
            <a:off x="0" y="6285508"/>
            <a:ext cx="9144000" cy="572492"/>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67544" y="4503023"/>
            <a:ext cx="72728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52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latin typeface="Calibri" pitchFamily="34" charset="0"/>
                <a:ea typeface="微软雅黑" panose="020B0503020204020204" pitchFamily="34" charset="-122"/>
              </a:rPr>
              <a:t>What is Chinese word segmentation?</a:t>
            </a:r>
            <a:endParaRPr lang="zh-CN" altLang="en-US" dirty="0">
              <a:latin typeface="Calibri" pitchFamily="34" charset="0"/>
            </a:endParaRPr>
          </a:p>
        </p:txBody>
      </p:sp>
      <p:sp>
        <p:nvSpPr>
          <p:cNvPr id="6" name="任意多边形 5"/>
          <p:cNvSpPr/>
          <p:nvPr/>
        </p:nvSpPr>
        <p:spPr>
          <a:xfrm>
            <a:off x="1966221" y="2107628"/>
            <a:ext cx="1567694" cy="74411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0" y="10000"/>
                </a:lnTo>
                <a:lnTo>
                  <a:pt x="0" y="0"/>
                </a:lnTo>
                <a:close/>
              </a:path>
            </a:pathLst>
          </a:custGeom>
          <a:solidFill>
            <a:schemeClr val="tx1">
              <a:lumMod val="65000"/>
              <a:lumOff val="3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sentence</a:t>
            </a:r>
            <a:endParaRPr lang="zh-CN" altLang="en-US" sz="1800" kern="1200" dirty="0">
              <a:solidFill>
                <a:schemeClr val="bg1"/>
              </a:solidFill>
            </a:endParaRPr>
          </a:p>
        </p:txBody>
      </p:sp>
      <p:sp>
        <p:nvSpPr>
          <p:cNvPr id="8" name="任意多边形 7"/>
          <p:cNvSpPr/>
          <p:nvPr/>
        </p:nvSpPr>
        <p:spPr>
          <a:xfrm>
            <a:off x="4377329" y="1700808"/>
            <a:ext cx="1583064" cy="1557754"/>
          </a:xfrm>
          <a:custGeom>
            <a:avLst/>
            <a:gdLst>
              <a:gd name="connsiteX0" fmla="*/ 0 w 1583065"/>
              <a:gd name="connsiteY0" fmla="*/ 1387644 h 2775287"/>
              <a:gd name="connsiteX1" fmla="*/ 791533 w 1583065"/>
              <a:gd name="connsiteY1" fmla="*/ 0 h 2775287"/>
              <a:gd name="connsiteX2" fmla="*/ 1583066 w 1583065"/>
              <a:gd name="connsiteY2" fmla="*/ 1387644 h 2775287"/>
              <a:gd name="connsiteX3" fmla="*/ 791533 w 1583065"/>
              <a:gd name="connsiteY3" fmla="*/ 2775288 h 2775287"/>
              <a:gd name="connsiteX4" fmla="*/ 0 w 1583065"/>
              <a:gd name="connsiteY4" fmla="*/ 1387644 h 2775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3065" h="2775287">
                <a:moveTo>
                  <a:pt x="0" y="1387644"/>
                </a:moveTo>
                <a:cubicBezTo>
                  <a:pt x="0" y="621269"/>
                  <a:pt x="354381" y="0"/>
                  <a:pt x="791533" y="0"/>
                </a:cubicBezTo>
                <a:cubicBezTo>
                  <a:pt x="1228685" y="0"/>
                  <a:pt x="1583066" y="621269"/>
                  <a:pt x="1583066" y="1387644"/>
                </a:cubicBezTo>
                <a:cubicBezTo>
                  <a:pt x="1583066" y="2154019"/>
                  <a:pt x="1228685" y="2775288"/>
                  <a:pt x="791533" y="2775288"/>
                </a:cubicBezTo>
                <a:cubicBezTo>
                  <a:pt x="354381" y="2775288"/>
                  <a:pt x="0" y="2154019"/>
                  <a:pt x="0" y="1387644"/>
                </a:cubicBezTo>
                <a:close/>
              </a:path>
            </a:pathLst>
          </a:custGeom>
          <a:solidFill>
            <a:srgbClr val="00CC99"/>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08035" tIns="482631" rIns="308035" bIns="482631"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rPr>
              <a:t>process</a:t>
            </a:r>
            <a:endParaRPr lang="zh-CN" altLang="en-US" sz="2000" kern="1200" dirty="0">
              <a:solidFill>
                <a:schemeClr val="bg1"/>
              </a:solidFill>
            </a:endParaRPr>
          </a:p>
        </p:txBody>
      </p:sp>
      <p:sp>
        <p:nvSpPr>
          <p:cNvPr id="9" name="任意多边形 8"/>
          <p:cNvSpPr/>
          <p:nvPr/>
        </p:nvSpPr>
        <p:spPr>
          <a:xfrm>
            <a:off x="6171247" y="2306347"/>
            <a:ext cx="447008" cy="346676"/>
          </a:xfrm>
          <a:custGeom>
            <a:avLst/>
            <a:gdLst>
              <a:gd name="connsiteX0" fmla="*/ 0 w 447008"/>
              <a:gd name="connsiteY0" fmla="*/ 104583 h 522916"/>
              <a:gd name="connsiteX1" fmla="*/ 223504 w 447008"/>
              <a:gd name="connsiteY1" fmla="*/ 104583 h 522916"/>
              <a:gd name="connsiteX2" fmla="*/ 223504 w 447008"/>
              <a:gd name="connsiteY2" fmla="*/ 0 h 522916"/>
              <a:gd name="connsiteX3" fmla="*/ 447008 w 447008"/>
              <a:gd name="connsiteY3" fmla="*/ 261458 h 522916"/>
              <a:gd name="connsiteX4" fmla="*/ 223504 w 447008"/>
              <a:gd name="connsiteY4" fmla="*/ 522916 h 522916"/>
              <a:gd name="connsiteX5" fmla="*/ 223504 w 447008"/>
              <a:gd name="connsiteY5" fmla="*/ 418333 h 522916"/>
              <a:gd name="connsiteX6" fmla="*/ 0 w 447008"/>
              <a:gd name="connsiteY6" fmla="*/ 418333 h 522916"/>
              <a:gd name="connsiteX7" fmla="*/ 0 w 447008"/>
              <a:gd name="connsiteY7" fmla="*/ 104583 h 5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08" h="522916">
                <a:moveTo>
                  <a:pt x="0" y="104583"/>
                </a:moveTo>
                <a:lnTo>
                  <a:pt x="223504" y="104583"/>
                </a:lnTo>
                <a:lnTo>
                  <a:pt x="223504" y="0"/>
                </a:lnTo>
                <a:lnTo>
                  <a:pt x="447008" y="261458"/>
                </a:lnTo>
                <a:lnTo>
                  <a:pt x="223504" y="522916"/>
                </a:lnTo>
                <a:lnTo>
                  <a:pt x="223504" y="418333"/>
                </a:lnTo>
                <a:lnTo>
                  <a:pt x="0" y="418333"/>
                </a:lnTo>
                <a:lnTo>
                  <a:pt x="0" y="104583"/>
                </a:lnTo>
                <a:close/>
              </a:path>
            </a:pathLst>
          </a:custGeom>
          <a:solidFill>
            <a:schemeClr val="bg1">
              <a:lumMod val="65000"/>
            </a:schemeClr>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0" tIns="104583" rIns="134102" bIns="104583" numCol="1" spcCol="1270" anchor="ctr" anchorCtr="0">
            <a:noAutofit/>
          </a:bodyPr>
          <a:lstStyle/>
          <a:p>
            <a:pPr lvl="0" algn="ctr" defTabSz="977900">
              <a:lnSpc>
                <a:spcPct val="90000"/>
              </a:lnSpc>
              <a:spcBef>
                <a:spcPct val="0"/>
              </a:spcBef>
              <a:spcAft>
                <a:spcPct val="35000"/>
              </a:spcAft>
            </a:pPr>
            <a:endParaRPr lang="zh-CN" altLang="en-US" sz="2200" kern="1200"/>
          </a:p>
        </p:txBody>
      </p:sp>
      <p:sp>
        <p:nvSpPr>
          <p:cNvPr id="10" name="任意多边形 9"/>
          <p:cNvSpPr/>
          <p:nvPr/>
        </p:nvSpPr>
        <p:spPr>
          <a:xfrm>
            <a:off x="6803807" y="2120933"/>
            <a:ext cx="1344843" cy="71750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0" y="10000"/>
                </a:lnTo>
                <a:lnTo>
                  <a:pt x="0" y="0"/>
                </a:lnTo>
                <a:close/>
              </a:path>
            </a:pathLst>
          </a:custGeom>
          <a:solidFill>
            <a:schemeClr val="tx1">
              <a:lumMod val="65000"/>
              <a:lumOff val="3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words</a:t>
            </a:r>
            <a:endParaRPr lang="zh-CN" altLang="en-US" sz="1800" kern="1200" dirty="0">
              <a:solidFill>
                <a:schemeClr val="bg1"/>
              </a:solidFill>
            </a:endParaRPr>
          </a:p>
        </p:txBody>
      </p:sp>
      <p:sp>
        <p:nvSpPr>
          <p:cNvPr id="11" name="任意多边形 10"/>
          <p:cNvSpPr/>
          <p:nvPr/>
        </p:nvSpPr>
        <p:spPr>
          <a:xfrm>
            <a:off x="3799056" y="2306347"/>
            <a:ext cx="447008" cy="346676"/>
          </a:xfrm>
          <a:custGeom>
            <a:avLst/>
            <a:gdLst>
              <a:gd name="connsiteX0" fmla="*/ 0 w 447008"/>
              <a:gd name="connsiteY0" fmla="*/ 104583 h 522916"/>
              <a:gd name="connsiteX1" fmla="*/ 223504 w 447008"/>
              <a:gd name="connsiteY1" fmla="*/ 104583 h 522916"/>
              <a:gd name="connsiteX2" fmla="*/ 223504 w 447008"/>
              <a:gd name="connsiteY2" fmla="*/ 0 h 522916"/>
              <a:gd name="connsiteX3" fmla="*/ 447008 w 447008"/>
              <a:gd name="connsiteY3" fmla="*/ 261458 h 522916"/>
              <a:gd name="connsiteX4" fmla="*/ 223504 w 447008"/>
              <a:gd name="connsiteY4" fmla="*/ 522916 h 522916"/>
              <a:gd name="connsiteX5" fmla="*/ 223504 w 447008"/>
              <a:gd name="connsiteY5" fmla="*/ 418333 h 522916"/>
              <a:gd name="connsiteX6" fmla="*/ 0 w 447008"/>
              <a:gd name="connsiteY6" fmla="*/ 418333 h 522916"/>
              <a:gd name="connsiteX7" fmla="*/ 0 w 447008"/>
              <a:gd name="connsiteY7" fmla="*/ 104583 h 5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08" h="522916">
                <a:moveTo>
                  <a:pt x="0" y="104583"/>
                </a:moveTo>
                <a:lnTo>
                  <a:pt x="223504" y="104583"/>
                </a:lnTo>
                <a:lnTo>
                  <a:pt x="223504" y="0"/>
                </a:lnTo>
                <a:lnTo>
                  <a:pt x="447008" y="261458"/>
                </a:lnTo>
                <a:lnTo>
                  <a:pt x="223504" y="522916"/>
                </a:lnTo>
                <a:lnTo>
                  <a:pt x="223504" y="418333"/>
                </a:lnTo>
                <a:lnTo>
                  <a:pt x="0" y="418333"/>
                </a:lnTo>
                <a:lnTo>
                  <a:pt x="0" y="104583"/>
                </a:lnTo>
                <a:close/>
              </a:path>
            </a:pathLst>
          </a:custGeom>
          <a:solidFill>
            <a:schemeClr val="bg1">
              <a:lumMod val="65000"/>
            </a:schemeClr>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0" tIns="104583" rIns="134102" bIns="104583" numCol="1" spcCol="1270" anchor="ctr" anchorCtr="0">
            <a:noAutofit/>
          </a:bodyPr>
          <a:lstStyle/>
          <a:p>
            <a:pPr lvl="0" algn="ctr" defTabSz="977900">
              <a:lnSpc>
                <a:spcPct val="90000"/>
              </a:lnSpc>
              <a:spcBef>
                <a:spcPct val="0"/>
              </a:spcBef>
              <a:spcAft>
                <a:spcPct val="35000"/>
              </a:spcAft>
            </a:pPr>
            <a:endParaRPr lang="zh-CN" altLang="en-US" sz="2200" kern="1200"/>
          </a:p>
        </p:txBody>
      </p:sp>
      <p:graphicFrame>
        <p:nvGraphicFramePr>
          <p:cNvPr id="12" name="表格 11"/>
          <p:cNvGraphicFramePr>
            <a:graphicFrameLocks noGrp="1"/>
          </p:cNvGraphicFramePr>
          <p:nvPr>
            <p:extLst>
              <p:ext uri="{D42A27DB-BD31-4B8C-83A1-F6EECF244321}">
                <p14:modId xmlns:p14="http://schemas.microsoft.com/office/powerpoint/2010/main" val="1990441281"/>
              </p:ext>
            </p:extLst>
          </p:nvPr>
        </p:nvGraphicFramePr>
        <p:xfrm>
          <a:off x="2076400" y="4519406"/>
          <a:ext cx="6096000" cy="1357866"/>
        </p:xfrm>
        <a:graphic>
          <a:graphicData uri="http://schemas.openxmlformats.org/drawingml/2006/table">
            <a:tbl>
              <a:tblPr>
                <a:tableStyleId>{5C22544A-7EE6-4342-B048-85BDC9FD1C3A}</a:tableStyleId>
              </a:tblPr>
              <a:tblGrid>
                <a:gridCol w="3048000"/>
                <a:gridCol w="3048000"/>
              </a:tblGrid>
              <a:tr h="452622">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400" dirty="0" smtClean="0">
                          <a:solidFill>
                            <a:schemeClr val="tx1">
                              <a:lumMod val="95000"/>
                              <a:lumOff val="5000"/>
                            </a:schemeClr>
                          </a:solidFill>
                          <a:latin typeface="Calibri Light" panose="020F0302020204030204" pitchFamily="34" charset="0"/>
                        </a:rPr>
                        <a:t>语言信息处理</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400" dirty="0" smtClean="0">
                          <a:solidFill>
                            <a:schemeClr val="tx1">
                              <a:lumMod val="95000"/>
                              <a:lumOff val="5000"/>
                            </a:schemeClr>
                          </a:solidFill>
                          <a:latin typeface="Calibri Light" panose="020F0302020204030204" pitchFamily="34" charset="0"/>
                        </a:rPr>
                        <a:t>语言</a:t>
                      </a:r>
                      <a:r>
                        <a:rPr lang="zh-CN" altLang="en-US" sz="1400" baseline="0" dirty="0" smtClean="0">
                          <a:solidFill>
                            <a:schemeClr val="tx1">
                              <a:lumMod val="95000"/>
                              <a:lumOff val="5000"/>
                            </a:schemeClr>
                          </a:solidFill>
                          <a:latin typeface="Calibri Light" panose="020F0302020204030204" pitchFamily="34" charset="0"/>
                        </a:rPr>
                        <a:t> </a:t>
                      </a:r>
                      <a:r>
                        <a:rPr lang="en-US" altLang="zh-CN" sz="1400" baseline="0" dirty="0" smtClean="0">
                          <a:solidFill>
                            <a:schemeClr val="tx1">
                              <a:lumMod val="95000"/>
                              <a:lumOff val="5000"/>
                            </a:schemeClr>
                          </a:solidFill>
                          <a:latin typeface="Calibri Light" panose="020F0302020204030204" pitchFamily="34" charset="0"/>
                        </a:rPr>
                        <a:t>/ </a:t>
                      </a:r>
                      <a:r>
                        <a:rPr lang="zh-CN" altLang="en-US" sz="1400" baseline="0" dirty="0" smtClean="0">
                          <a:solidFill>
                            <a:schemeClr val="tx1">
                              <a:lumMod val="95000"/>
                              <a:lumOff val="5000"/>
                            </a:schemeClr>
                          </a:solidFill>
                          <a:latin typeface="Calibri Light" panose="020F0302020204030204" pitchFamily="34" charset="0"/>
                        </a:rPr>
                        <a:t>信息 </a:t>
                      </a:r>
                      <a:r>
                        <a:rPr lang="en-US" altLang="zh-CN" sz="1400" baseline="0" dirty="0" smtClean="0">
                          <a:solidFill>
                            <a:schemeClr val="tx1">
                              <a:lumMod val="95000"/>
                              <a:lumOff val="5000"/>
                            </a:schemeClr>
                          </a:solidFill>
                          <a:latin typeface="Calibri Light" panose="020F0302020204030204" pitchFamily="34" charset="0"/>
                        </a:rPr>
                        <a:t>/ </a:t>
                      </a:r>
                      <a:r>
                        <a:rPr lang="zh-CN" altLang="en-US" sz="1400" baseline="0" dirty="0" smtClean="0">
                          <a:solidFill>
                            <a:schemeClr val="tx1">
                              <a:lumMod val="95000"/>
                              <a:lumOff val="5000"/>
                            </a:schemeClr>
                          </a:solidFill>
                          <a:latin typeface="Calibri Light" panose="020F0302020204030204" pitchFamily="34" charset="0"/>
                        </a:rPr>
                        <a:t>处理</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r>
              <a:tr h="452622">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400" dirty="0" smtClean="0">
                          <a:solidFill>
                            <a:schemeClr val="tx1">
                              <a:lumMod val="95000"/>
                              <a:lumOff val="5000"/>
                            </a:schemeClr>
                          </a:solidFill>
                          <a:latin typeface="Calibri Light" panose="020F0302020204030204" pitchFamily="34" charset="0"/>
                        </a:rPr>
                        <a:t>鉴萍老师美丽大方</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DFFCC"/>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400" dirty="0" smtClean="0">
                          <a:solidFill>
                            <a:schemeClr val="tx1">
                              <a:lumMod val="95000"/>
                              <a:lumOff val="5000"/>
                            </a:schemeClr>
                          </a:solidFill>
                          <a:latin typeface="Calibri Light" panose="020F0302020204030204" pitchFamily="34" charset="0"/>
                        </a:rPr>
                        <a:t>鉴萍</a:t>
                      </a:r>
                      <a:r>
                        <a:rPr lang="zh-CN" altLang="en-US" sz="1400" baseline="0" dirty="0" smtClean="0">
                          <a:solidFill>
                            <a:schemeClr val="tx1">
                              <a:lumMod val="95000"/>
                              <a:lumOff val="5000"/>
                            </a:schemeClr>
                          </a:solidFill>
                          <a:latin typeface="Calibri Light" panose="020F0302020204030204" pitchFamily="34" charset="0"/>
                        </a:rPr>
                        <a:t> </a:t>
                      </a:r>
                      <a:r>
                        <a:rPr lang="en-US" altLang="zh-CN" sz="1400" baseline="0" dirty="0" smtClean="0">
                          <a:solidFill>
                            <a:schemeClr val="tx1">
                              <a:lumMod val="95000"/>
                              <a:lumOff val="5000"/>
                            </a:schemeClr>
                          </a:solidFill>
                          <a:latin typeface="Calibri Light" panose="020F0302020204030204" pitchFamily="34" charset="0"/>
                        </a:rPr>
                        <a:t>/ </a:t>
                      </a:r>
                      <a:r>
                        <a:rPr lang="zh-CN" altLang="en-US" sz="1400" baseline="0" dirty="0" smtClean="0">
                          <a:solidFill>
                            <a:schemeClr val="tx1">
                              <a:lumMod val="95000"/>
                              <a:lumOff val="5000"/>
                            </a:schemeClr>
                          </a:solidFill>
                          <a:latin typeface="Calibri Light" panose="020F0302020204030204" pitchFamily="34" charset="0"/>
                        </a:rPr>
                        <a:t>老师 </a:t>
                      </a:r>
                      <a:r>
                        <a:rPr lang="en-US" altLang="zh-CN" sz="1400" baseline="0" dirty="0" smtClean="0">
                          <a:solidFill>
                            <a:schemeClr val="tx1">
                              <a:lumMod val="95000"/>
                              <a:lumOff val="5000"/>
                            </a:schemeClr>
                          </a:solidFill>
                          <a:latin typeface="Calibri Light" panose="020F0302020204030204" pitchFamily="34" charset="0"/>
                        </a:rPr>
                        <a:t>/ </a:t>
                      </a:r>
                      <a:r>
                        <a:rPr lang="zh-CN" altLang="en-US" sz="1400" baseline="0" dirty="0" smtClean="0">
                          <a:solidFill>
                            <a:schemeClr val="tx1">
                              <a:lumMod val="95000"/>
                              <a:lumOff val="5000"/>
                            </a:schemeClr>
                          </a:solidFill>
                          <a:latin typeface="Calibri Light" panose="020F0302020204030204" pitchFamily="34" charset="0"/>
                        </a:rPr>
                        <a:t>美丽 </a:t>
                      </a:r>
                      <a:r>
                        <a:rPr lang="en-US" altLang="zh-CN" sz="1400" baseline="0" dirty="0" smtClean="0">
                          <a:solidFill>
                            <a:schemeClr val="tx1">
                              <a:lumMod val="95000"/>
                              <a:lumOff val="5000"/>
                            </a:schemeClr>
                          </a:solidFill>
                          <a:latin typeface="Calibri Light" panose="020F0302020204030204" pitchFamily="34" charset="0"/>
                        </a:rPr>
                        <a:t>/ </a:t>
                      </a:r>
                      <a:r>
                        <a:rPr lang="zh-CN" altLang="en-US" sz="1400" baseline="0" dirty="0" smtClean="0">
                          <a:solidFill>
                            <a:schemeClr val="tx1">
                              <a:lumMod val="95000"/>
                              <a:lumOff val="5000"/>
                            </a:schemeClr>
                          </a:solidFill>
                          <a:latin typeface="Calibri Light" panose="020F0302020204030204" pitchFamily="34" charset="0"/>
                        </a:rPr>
                        <a:t>大方</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DFFCC"/>
                    </a:solidFill>
                  </a:tcPr>
                </a:tc>
              </a:tr>
              <a:tr h="452622">
                <a:tc>
                  <a:txBody>
                    <a:bodyPr/>
                    <a:lstStyle/>
                    <a:p>
                      <a:pPr marL="285750" indent="-285750" algn="l">
                        <a:buFont typeface="Arial" pitchFamily="34" charset="0"/>
                        <a:buChar char="•"/>
                      </a:pPr>
                      <a:r>
                        <a:rPr lang="zh-CN" altLang="en-US" sz="1400" dirty="0" smtClean="0">
                          <a:solidFill>
                            <a:schemeClr val="tx1">
                              <a:lumMod val="95000"/>
                              <a:lumOff val="5000"/>
                            </a:schemeClr>
                          </a:solidFill>
                          <a:latin typeface="Calibri Light" panose="020F0302020204030204" pitchFamily="34" charset="0"/>
                        </a:rPr>
                        <a:t>诚实是一种美德</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c>
                  <a:txBody>
                    <a:bodyPr/>
                    <a:lstStyle/>
                    <a:p>
                      <a:pPr marL="285750" indent="-285750" algn="l">
                        <a:buFont typeface="Arial" pitchFamily="34" charset="0"/>
                        <a:buChar char="•"/>
                      </a:pPr>
                      <a:r>
                        <a:rPr lang="zh-CN" altLang="en-US" sz="1400" dirty="0" smtClean="0">
                          <a:solidFill>
                            <a:schemeClr val="tx1">
                              <a:lumMod val="95000"/>
                              <a:lumOff val="5000"/>
                            </a:schemeClr>
                          </a:solidFill>
                          <a:latin typeface="Calibri Light" panose="020F0302020204030204" pitchFamily="34" charset="0"/>
                        </a:rPr>
                        <a:t>诚实 </a:t>
                      </a:r>
                      <a:r>
                        <a:rPr lang="en-US" altLang="zh-CN" sz="1400" dirty="0" smtClean="0">
                          <a:solidFill>
                            <a:schemeClr val="tx1">
                              <a:lumMod val="95000"/>
                              <a:lumOff val="5000"/>
                            </a:schemeClr>
                          </a:solidFill>
                          <a:latin typeface="Calibri Light" panose="020F0302020204030204" pitchFamily="34" charset="0"/>
                        </a:rPr>
                        <a:t>/ </a:t>
                      </a:r>
                      <a:r>
                        <a:rPr lang="zh-CN" altLang="en-US" sz="1400" dirty="0" smtClean="0">
                          <a:solidFill>
                            <a:schemeClr val="tx1">
                              <a:lumMod val="95000"/>
                              <a:lumOff val="5000"/>
                            </a:schemeClr>
                          </a:solidFill>
                          <a:latin typeface="Calibri Light" panose="020F0302020204030204" pitchFamily="34" charset="0"/>
                        </a:rPr>
                        <a:t>是 </a:t>
                      </a:r>
                      <a:r>
                        <a:rPr lang="en-US" altLang="zh-CN" sz="1400" dirty="0" smtClean="0">
                          <a:solidFill>
                            <a:schemeClr val="tx1">
                              <a:lumMod val="95000"/>
                              <a:lumOff val="5000"/>
                            </a:schemeClr>
                          </a:solidFill>
                          <a:latin typeface="Calibri Light" panose="020F0302020204030204" pitchFamily="34" charset="0"/>
                        </a:rPr>
                        <a:t>/ </a:t>
                      </a:r>
                      <a:r>
                        <a:rPr lang="zh-CN" altLang="en-US" sz="1400" dirty="0" smtClean="0">
                          <a:solidFill>
                            <a:schemeClr val="tx1">
                              <a:lumMod val="95000"/>
                              <a:lumOff val="5000"/>
                            </a:schemeClr>
                          </a:solidFill>
                          <a:latin typeface="Calibri Light" panose="020F0302020204030204" pitchFamily="34" charset="0"/>
                        </a:rPr>
                        <a:t>一种 </a:t>
                      </a:r>
                      <a:r>
                        <a:rPr lang="en-US" altLang="zh-CN" sz="1400" dirty="0" smtClean="0">
                          <a:solidFill>
                            <a:schemeClr val="tx1">
                              <a:lumMod val="95000"/>
                              <a:lumOff val="5000"/>
                            </a:schemeClr>
                          </a:solidFill>
                          <a:latin typeface="Calibri Light" panose="020F0302020204030204" pitchFamily="34" charset="0"/>
                        </a:rPr>
                        <a:t>/ </a:t>
                      </a:r>
                      <a:r>
                        <a:rPr lang="zh-CN" altLang="en-US" sz="1400" dirty="0" smtClean="0">
                          <a:solidFill>
                            <a:schemeClr val="tx1">
                              <a:lumMod val="95000"/>
                              <a:lumOff val="5000"/>
                            </a:schemeClr>
                          </a:solidFill>
                          <a:latin typeface="Calibri Light" panose="020F0302020204030204" pitchFamily="34" charset="0"/>
                        </a:rPr>
                        <a:t>美德</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r>
            </a:tbl>
          </a:graphicData>
        </a:graphic>
      </p:graphicFrame>
      <p:sp>
        <p:nvSpPr>
          <p:cNvPr id="13" name="TextBox 12"/>
          <p:cNvSpPr txBox="1"/>
          <p:nvPr/>
        </p:nvSpPr>
        <p:spPr>
          <a:xfrm>
            <a:off x="3923928" y="3779748"/>
            <a:ext cx="2760212" cy="369332"/>
          </a:xfrm>
          <a:prstGeom prst="rect">
            <a:avLst/>
          </a:prstGeom>
          <a:noFill/>
        </p:spPr>
        <p:txBody>
          <a:bodyPr wrap="square" rtlCol="0">
            <a:spAutoFit/>
          </a:bodyPr>
          <a:lstStyle/>
          <a:p>
            <a:pPr algn="ctr"/>
            <a:r>
              <a:rPr lang="en-US" altLang="zh-CN" dirty="0"/>
              <a:t>l</a:t>
            </a:r>
            <a:r>
              <a:rPr lang="en-US" altLang="zh-CN" dirty="0" smtClean="0"/>
              <a:t>ike … this …</a:t>
            </a:r>
            <a:endParaRPr lang="zh-CN" altLang="en-US" dirty="0"/>
          </a:p>
        </p:txBody>
      </p:sp>
    </p:spTree>
    <p:extLst>
      <p:ext uri="{BB962C8B-B14F-4D97-AF65-F5344CB8AC3E}">
        <p14:creationId xmlns:p14="http://schemas.microsoft.com/office/powerpoint/2010/main" val="79240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7704" y="548680"/>
            <a:ext cx="6552728" cy="523220"/>
          </a:xfrm>
          <a:prstGeom prst="rect">
            <a:avLst/>
          </a:prstGeom>
          <a:noFill/>
        </p:spPr>
        <p:txBody>
          <a:bodyPr wrap="square" rtlCol="0">
            <a:spAutoFit/>
          </a:bodyPr>
          <a:lstStyle/>
          <a:p>
            <a:r>
              <a:rPr lang="en-US" altLang="zh-CN" sz="2800" dirty="0" smtClean="0">
                <a:latin typeface="Calibri" pitchFamily="34" charset="0"/>
                <a:ea typeface="微软雅黑" panose="020B0503020204020204" pitchFamily="34" charset="-122"/>
              </a:rPr>
              <a:t>Why segment?</a:t>
            </a:r>
            <a:endParaRPr lang="zh-CN" altLang="en-US" dirty="0">
              <a:latin typeface="Calibri" pitchFamily="34" charset="0"/>
            </a:endParaRPr>
          </a:p>
        </p:txBody>
      </p:sp>
      <p:sp>
        <p:nvSpPr>
          <p:cNvPr id="14" name="椭圆形标注 13"/>
          <p:cNvSpPr/>
          <p:nvPr/>
        </p:nvSpPr>
        <p:spPr>
          <a:xfrm>
            <a:off x="6856882" y="402386"/>
            <a:ext cx="1996927" cy="1253662"/>
          </a:xfrm>
          <a:prstGeom prst="wedgeEllipseCallout">
            <a:avLst>
              <a:gd name="adj1" fmla="val -53845"/>
              <a:gd name="adj2" fmla="val 40449"/>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Great Significance!</a:t>
            </a:r>
            <a:endParaRPr lang="zh-CN"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409448329"/>
              </p:ext>
            </p:extLst>
          </p:nvPr>
        </p:nvGraphicFramePr>
        <p:xfrm>
          <a:off x="2051720" y="1851965"/>
          <a:ext cx="6096000" cy="1127760"/>
        </p:xfrm>
        <a:graphic>
          <a:graphicData uri="http://schemas.openxmlformats.org/drawingml/2006/table">
            <a:tbl>
              <a:tblPr bandRow="1">
                <a:tableStyleId>{5C22544A-7EE6-4342-B048-85BDC9FD1C3A}</a:tableStyleId>
              </a:tblPr>
              <a:tblGrid>
                <a:gridCol w="5328592"/>
                <a:gridCol w="767408"/>
              </a:tblGrid>
              <a:tr h="228885">
                <a:tc>
                  <a:txBody>
                    <a:bodyPr/>
                    <a:lstStyle/>
                    <a:p>
                      <a:pPr algn="l">
                        <a:spcAft>
                          <a:spcPts val="600"/>
                        </a:spcAft>
                      </a:pPr>
                      <a:r>
                        <a:rPr lang="en-US" altLang="zh-CN" sz="1800" dirty="0" smtClean="0">
                          <a:solidFill>
                            <a:schemeClr val="bg1"/>
                          </a:solidFill>
                        </a:rPr>
                        <a:t>valuations</a:t>
                      </a:r>
                      <a:endParaRPr lang="zh-CN" altLang="en-US" sz="1800" dirty="0">
                        <a:solidFill>
                          <a:schemeClr val="bg1"/>
                        </a:solidFill>
                      </a:endParaRPr>
                    </a:p>
                  </a:txBody>
                  <a:tcPr anchor="ctr">
                    <a:solidFill>
                      <a:schemeClr val="tx1">
                        <a:lumMod val="65000"/>
                        <a:lumOff val="35000"/>
                      </a:schemeClr>
                    </a:solidFill>
                  </a:tcPr>
                </a:tc>
                <a:tc>
                  <a:txBody>
                    <a:bodyPr/>
                    <a:lstStyle/>
                    <a:p>
                      <a:endParaRPr lang="zh-CN" altLang="en-US" dirty="0"/>
                    </a:p>
                  </a:txBody>
                  <a:tcPr>
                    <a:noFill/>
                  </a:tcPr>
                </a:tc>
              </a:tr>
              <a:tr h="563203">
                <a:tc gridSpan="2">
                  <a:txBody>
                    <a:bodyPr/>
                    <a:lstStyle/>
                    <a:p>
                      <a:pPr>
                        <a:lnSpc>
                          <a:spcPct val="100000"/>
                        </a:lnSpc>
                        <a:spcBef>
                          <a:spcPts val="0"/>
                        </a:spcBef>
                      </a:pPr>
                      <a:endParaRPr lang="en-US" altLang="zh-CN" sz="800" dirty="0" smtClean="0"/>
                    </a:p>
                    <a:p>
                      <a:pPr>
                        <a:lnSpc>
                          <a:spcPct val="100000"/>
                        </a:lnSpc>
                        <a:spcBef>
                          <a:spcPts val="0"/>
                        </a:spcBef>
                      </a:pPr>
                      <a:r>
                        <a:rPr lang="en-US" altLang="zh-CN" sz="1600" dirty="0" smtClean="0"/>
                        <a:t>The basic of </a:t>
                      </a:r>
                      <a:r>
                        <a:rPr lang="en-US" altLang="zh-CN" sz="1800" b="0" i="0" kern="1200" dirty="0" smtClean="0">
                          <a:solidFill>
                            <a:schemeClr val="dk1"/>
                          </a:solidFill>
                          <a:effectLst/>
                          <a:latin typeface="+mn-lt"/>
                          <a:ea typeface="+mn-ea"/>
                          <a:cs typeface="+mn-cs"/>
                        </a:rPr>
                        <a:t>information retrieval,</a:t>
                      </a:r>
                      <a:r>
                        <a:rPr lang="en-US" altLang="zh-CN" sz="1800" b="0" i="0" kern="1200" baseline="0" dirty="0" smtClean="0">
                          <a:solidFill>
                            <a:schemeClr val="dk1"/>
                          </a:solidFill>
                          <a:effectLst/>
                          <a:latin typeface="+mn-lt"/>
                          <a:ea typeface="+mn-ea"/>
                          <a:cs typeface="+mn-cs"/>
                        </a:rPr>
                        <a:t> information </a:t>
                      </a:r>
                      <a:r>
                        <a:rPr lang="en-US" altLang="zh-CN" sz="1800" b="0" i="0" kern="1200" dirty="0" smtClean="0">
                          <a:solidFill>
                            <a:schemeClr val="dk1"/>
                          </a:solidFill>
                          <a:effectLst/>
                          <a:latin typeface="+mn-lt"/>
                          <a:ea typeface="+mn-ea"/>
                          <a:cs typeface="+mn-cs"/>
                        </a:rPr>
                        <a:t>extraction, information classification and so on.</a:t>
                      </a:r>
                      <a:endParaRPr lang="zh-CN" altLang="en-US" sz="1600" dirty="0"/>
                    </a:p>
                  </a:txBody>
                  <a:tcPr>
                    <a:noFill/>
                  </a:tcPr>
                </a:tc>
                <a:tc hMerge="1">
                  <a:txBody>
                    <a:bodyPr/>
                    <a:lstStyle/>
                    <a:p>
                      <a:endParaRPr lang="zh-CN" altLang="en-US"/>
                    </a:p>
                  </a:txBody>
                  <a:tcPr/>
                </a:tc>
              </a:tr>
            </a:tbl>
          </a:graphicData>
        </a:graphic>
      </p:graphicFrame>
      <p:cxnSp>
        <p:nvCxnSpPr>
          <p:cNvPr id="16" name="直接连接符 15"/>
          <p:cNvCxnSpPr/>
          <p:nvPr/>
        </p:nvCxnSpPr>
        <p:spPr>
          <a:xfrm>
            <a:off x="2051720" y="3148109"/>
            <a:ext cx="53285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ext uri="{D42A27DB-BD31-4B8C-83A1-F6EECF244321}">
                <p14:modId xmlns:p14="http://schemas.microsoft.com/office/powerpoint/2010/main" val="2141289500"/>
              </p:ext>
            </p:extLst>
          </p:nvPr>
        </p:nvGraphicFramePr>
        <p:xfrm>
          <a:off x="2051720" y="3443282"/>
          <a:ext cx="6096000" cy="1402080"/>
        </p:xfrm>
        <a:graphic>
          <a:graphicData uri="http://schemas.openxmlformats.org/drawingml/2006/table">
            <a:tbl>
              <a:tblPr bandRow="1">
                <a:tableStyleId>{5C22544A-7EE6-4342-B048-85BDC9FD1C3A}</a:tableStyleId>
              </a:tblPr>
              <a:tblGrid>
                <a:gridCol w="5328592"/>
                <a:gridCol w="767408"/>
              </a:tblGrid>
              <a:tr h="228885">
                <a:tc>
                  <a:txBody>
                    <a:bodyPr/>
                    <a:lstStyle/>
                    <a:p>
                      <a:pPr algn="l">
                        <a:spcAft>
                          <a:spcPts val="600"/>
                        </a:spcAft>
                      </a:pPr>
                      <a:r>
                        <a:rPr lang="en-US" altLang="zh-CN" sz="1800" dirty="0" smtClean="0">
                          <a:solidFill>
                            <a:schemeClr val="bg1"/>
                          </a:solidFill>
                        </a:rPr>
                        <a:t>applications</a:t>
                      </a:r>
                      <a:endParaRPr lang="zh-CN" altLang="en-US" sz="1800" dirty="0">
                        <a:solidFill>
                          <a:schemeClr val="bg1"/>
                        </a:solidFill>
                      </a:endParaRPr>
                    </a:p>
                  </a:txBody>
                  <a:tcPr anchor="ctr">
                    <a:solidFill>
                      <a:schemeClr val="tx1">
                        <a:lumMod val="65000"/>
                        <a:lumOff val="35000"/>
                      </a:schemeClr>
                    </a:solidFill>
                  </a:tcPr>
                </a:tc>
                <a:tc>
                  <a:txBody>
                    <a:bodyPr/>
                    <a:lstStyle/>
                    <a:p>
                      <a:endParaRPr lang="zh-CN" altLang="en-US" dirty="0"/>
                    </a:p>
                  </a:txBody>
                  <a:tcPr>
                    <a:noFill/>
                  </a:tcPr>
                </a:tc>
              </a:tr>
              <a:tr h="563203">
                <a:tc gridSpan="2">
                  <a:txBody>
                    <a:bodyPr/>
                    <a:lstStyle/>
                    <a:p>
                      <a:pPr marL="171450" indent="-171450">
                        <a:lnSpc>
                          <a:spcPct val="100000"/>
                        </a:lnSpc>
                        <a:spcBef>
                          <a:spcPts val="0"/>
                        </a:spcBef>
                        <a:buFont typeface="Arial" pitchFamily="34" charset="0"/>
                        <a:buChar char="•"/>
                      </a:pPr>
                      <a:endParaRPr lang="en-US" altLang="zh-CN" sz="800" dirty="0" smtClean="0"/>
                    </a:p>
                    <a:p>
                      <a:pPr marL="285750" indent="-285750">
                        <a:lnSpc>
                          <a:spcPct val="150000"/>
                        </a:lnSpc>
                        <a:spcBef>
                          <a:spcPts val="0"/>
                        </a:spcBef>
                        <a:buFont typeface="Arial" pitchFamily="34" charset="0"/>
                        <a:buChar char="•"/>
                      </a:pPr>
                      <a:r>
                        <a:rPr lang="en-US" altLang="zh-CN" sz="1800" b="0" i="0" kern="1200" dirty="0" smtClean="0">
                          <a:solidFill>
                            <a:schemeClr val="dk1"/>
                          </a:solidFill>
                          <a:effectLst/>
                          <a:latin typeface="+mn-lt"/>
                          <a:ea typeface="+mn-ea"/>
                          <a:cs typeface="+mn-cs"/>
                        </a:rPr>
                        <a:t>Polyphone recognition (</a:t>
                      </a:r>
                      <a:r>
                        <a:rPr lang="zh-CN" altLang="en-US" sz="1800" b="0" i="0" kern="1200" dirty="0" smtClean="0">
                          <a:solidFill>
                            <a:schemeClr val="dk1"/>
                          </a:solidFill>
                          <a:effectLst/>
                          <a:latin typeface="+mn-lt"/>
                          <a:ea typeface="+mn-ea"/>
                          <a:cs typeface="+mn-cs"/>
                        </a:rPr>
                        <a:t>多音字识别</a:t>
                      </a:r>
                      <a:r>
                        <a:rPr lang="en-US" altLang="zh-CN" sz="1800" b="0" i="0" kern="1200" dirty="0" smtClean="0">
                          <a:solidFill>
                            <a:schemeClr val="dk1"/>
                          </a:solidFill>
                          <a:effectLst/>
                          <a:latin typeface="+mn-lt"/>
                          <a:ea typeface="+mn-ea"/>
                          <a:cs typeface="+mn-cs"/>
                        </a:rPr>
                        <a:t>)</a:t>
                      </a:r>
                    </a:p>
                    <a:p>
                      <a:pPr marL="285750" indent="-285750">
                        <a:lnSpc>
                          <a:spcPct val="150000"/>
                        </a:lnSpc>
                        <a:spcBef>
                          <a:spcPts val="0"/>
                        </a:spcBef>
                        <a:buFont typeface="Arial" pitchFamily="34" charset="0"/>
                        <a:buChar char="•"/>
                      </a:pPr>
                      <a:r>
                        <a:rPr lang="en-US" altLang="zh-CN" sz="1800" b="0" i="0" kern="1200" dirty="0" smtClean="0">
                          <a:solidFill>
                            <a:schemeClr val="dk1"/>
                          </a:solidFill>
                          <a:effectLst/>
                          <a:latin typeface="+mn-lt"/>
                          <a:ea typeface="+mn-ea"/>
                          <a:cs typeface="+mn-cs"/>
                        </a:rPr>
                        <a:t>Text proofreading (</a:t>
                      </a:r>
                      <a:r>
                        <a:rPr lang="zh-CN" altLang="en-US" sz="1800" b="0" i="0" kern="1200" dirty="0" smtClean="0">
                          <a:solidFill>
                            <a:schemeClr val="dk1"/>
                          </a:solidFill>
                          <a:effectLst/>
                          <a:latin typeface="+mn-lt"/>
                          <a:ea typeface="+mn-ea"/>
                          <a:cs typeface="+mn-cs"/>
                        </a:rPr>
                        <a:t>文本校对</a:t>
                      </a:r>
                      <a:r>
                        <a:rPr lang="en-US" altLang="zh-CN" sz="1800" b="0" i="0" kern="1200" dirty="0" smtClean="0">
                          <a:solidFill>
                            <a:schemeClr val="dk1"/>
                          </a:solidFill>
                          <a:effectLst/>
                          <a:latin typeface="+mn-lt"/>
                          <a:ea typeface="+mn-ea"/>
                          <a:cs typeface="+mn-cs"/>
                        </a:rPr>
                        <a:t>)  </a:t>
                      </a:r>
                      <a:r>
                        <a:rPr lang="en-US" altLang="zh-CN" sz="1800" b="0" i="0" kern="1200" dirty="0" err="1" smtClean="0">
                          <a:solidFill>
                            <a:schemeClr val="dk1"/>
                          </a:solidFill>
                          <a:effectLst/>
                          <a:latin typeface="+mn-lt"/>
                          <a:ea typeface="+mn-ea"/>
                          <a:cs typeface="+mn-cs"/>
                        </a:rPr>
                        <a:t>eg</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于预</a:t>
                      </a:r>
                      <a:r>
                        <a:rPr lang="zh-CN" altLang="en-US" sz="1800" b="0" i="0" kern="1200" baseline="0" dirty="0" smtClean="0">
                          <a:solidFill>
                            <a:schemeClr val="dk1"/>
                          </a:solidFill>
                          <a:effectLst/>
                          <a:latin typeface="+mn-lt"/>
                          <a:ea typeface="+mn-ea"/>
                          <a:cs typeface="+mn-cs"/>
                        </a:rPr>
                        <a:t> </a:t>
                      </a:r>
                      <a:r>
                        <a:rPr lang="en-US" altLang="zh-CN" sz="1800" b="0" i="0" kern="1200" baseline="0" dirty="0" smtClean="0">
                          <a:solidFill>
                            <a:schemeClr val="dk1"/>
                          </a:solidFill>
                          <a:effectLst/>
                          <a:latin typeface="+mn-lt"/>
                          <a:ea typeface="+mn-ea"/>
                          <a:cs typeface="+mn-cs"/>
                        </a:rPr>
                        <a:t>&gt;&gt; </a:t>
                      </a:r>
                      <a:r>
                        <a:rPr lang="zh-CN" altLang="en-US" sz="1800" b="0" i="0" kern="1200" baseline="0" dirty="0" smtClean="0">
                          <a:solidFill>
                            <a:schemeClr val="dk1"/>
                          </a:solidFill>
                          <a:effectLst/>
                          <a:latin typeface="+mn-lt"/>
                          <a:ea typeface="+mn-ea"/>
                          <a:cs typeface="+mn-cs"/>
                        </a:rPr>
                        <a:t>干预</a:t>
                      </a:r>
                      <a:r>
                        <a:rPr lang="en-US" altLang="zh-CN" sz="1800" b="0" i="0" kern="1200" dirty="0" smtClean="0">
                          <a:solidFill>
                            <a:schemeClr val="dk1"/>
                          </a:solidFill>
                          <a:effectLst/>
                          <a:latin typeface="+mn-lt"/>
                          <a:ea typeface="+mn-ea"/>
                          <a:cs typeface="+mn-cs"/>
                        </a:rPr>
                        <a:t>]</a:t>
                      </a:r>
                    </a:p>
                  </a:txBody>
                  <a:tcPr>
                    <a:noFill/>
                  </a:tcPr>
                </a:tc>
                <a:tc hMerge="1">
                  <a:txBody>
                    <a:bodyPr/>
                    <a:lstStyle/>
                    <a:p>
                      <a:endParaRPr lang="zh-CN" altLang="en-US"/>
                    </a:p>
                  </a:txBody>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140875680"/>
              </p:ext>
            </p:extLst>
          </p:nvPr>
        </p:nvGraphicFramePr>
        <p:xfrm>
          <a:off x="2051720" y="5308349"/>
          <a:ext cx="6096000" cy="928963"/>
        </p:xfrm>
        <a:graphic>
          <a:graphicData uri="http://schemas.openxmlformats.org/drawingml/2006/table">
            <a:tbl>
              <a:tblPr bandRow="1">
                <a:tableStyleId>{5C22544A-7EE6-4342-B048-85BDC9FD1C3A}</a:tableStyleId>
              </a:tblPr>
              <a:tblGrid>
                <a:gridCol w="5328592"/>
                <a:gridCol w="767408"/>
              </a:tblGrid>
              <a:tr h="228885">
                <a:tc>
                  <a:txBody>
                    <a:bodyPr/>
                    <a:lstStyle/>
                    <a:p>
                      <a:pPr algn="l">
                        <a:spcAft>
                          <a:spcPts val="600"/>
                        </a:spcAft>
                      </a:pPr>
                      <a:r>
                        <a:rPr lang="en-US" altLang="zh-CN" sz="1800" dirty="0" smtClean="0">
                          <a:solidFill>
                            <a:schemeClr val="bg1"/>
                          </a:solidFill>
                        </a:rPr>
                        <a:t>and</a:t>
                      </a:r>
                      <a:r>
                        <a:rPr lang="en-US" altLang="zh-CN" sz="1800" baseline="0" dirty="0" smtClean="0">
                          <a:solidFill>
                            <a:schemeClr val="bg1"/>
                          </a:solidFill>
                        </a:rPr>
                        <a:t> more …</a:t>
                      </a:r>
                      <a:endParaRPr lang="zh-CN" altLang="en-US" sz="1800" dirty="0">
                        <a:solidFill>
                          <a:schemeClr val="bg1"/>
                        </a:solidFill>
                      </a:endParaRPr>
                    </a:p>
                  </a:txBody>
                  <a:tcPr anchor="ctr">
                    <a:solidFill>
                      <a:schemeClr val="tx1">
                        <a:lumMod val="65000"/>
                        <a:lumOff val="35000"/>
                      </a:schemeClr>
                    </a:solidFill>
                  </a:tcPr>
                </a:tc>
                <a:tc>
                  <a:txBody>
                    <a:bodyPr/>
                    <a:lstStyle/>
                    <a:p>
                      <a:endParaRPr lang="zh-CN" altLang="en-US" dirty="0"/>
                    </a:p>
                  </a:txBody>
                  <a:tcPr>
                    <a:noFill/>
                  </a:tcPr>
                </a:tc>
              </a:tr>
              <a:tr h="563203">
                <a:tc gridSpan="2">
                  <a:txBody>
                    <a:bodyPr/>
                    <a:lstStyle/>
                    <a:p>
                      <a:pPr marL="0" indent="0">
                        <a:lnSpc>
                          <a:spcPct val="100000"/>
                        </a:lnSpc>
                        <a:spcBef>
                          <a:spcPts val="0"/>
                        </a:spcBef>
                        <a:buFontTx/>
                        <a:buNone/>
                      </a:pPr>
                      <a:r>
                        <a:rPr lang="en-US" altLang="zh-CN" sz="1800" b="0" i="0" kern="1200" dirty="0" smtClean="0">
                          <a:solidFill>
                            <a:schemeClr val="dk1"/>
                          </a:solidFill>
                          <a:effectLst/>
                          <a:latin typeface="+mn-lt"/>
                          <a:ea typeface="+mn-ea"/>
                          <a:cs typeface="+mn-cs"/>
                        </a:rPr>
                        <a:t>……</a:t>
                      </a:r>
                    </a:p>
                  </a:txBody>
                  <a:tcPr>
                    <a:noFill/>
                  </a:tcPr>
                </a:tc>
                <a:tc hMerge="1">
                  <a:txBody>
                    <a:bodyPr/>
                    <a:lstStyle/>
                    <a:p>
                      <a:endParaRPr lang="zh-CN" altLang="en-US"/>
                    </a:p>
                  </a:txBody>
                  <a:tcPr/>
                </a:tc>
              </a:tr>
            </a:tbl>
          </a:graphicData>
        </a:graphic>
      </p:graphicFrame>
      <p:cxnSp>
        <p:nvCxnSpPr>
          <p:cNvPr id="20" name="直接连接符 19"/>
          <p:cNvCxnSpPr/>
          <p:nvPr/>
        </p:nvCxnSpPr>
        <p:spPr>
          <a:xfrm>
            <a:off x="2051720" y="5020317"/>
            <a:ext cx="53285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7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7704" y="548680"/>
            <a:ext cx="6336704" cy="523220"/>
          </a:xfrm>
          <a:prstGeom prst="rect">
            <a:avLst/>
          </a:prstGeom>
          <a:noFill/>
        </p:spPr>
        <p:txBody>
          <a:bodyPr wrap="square" rtlCol="0">
            <a:spAutoFit/>
          </a:bodyPr>
          <a:lstStyle/>
          <a:p>
            <a:r>
              <a:rPr lang="en-US" altLang="zh-CN" sz="2800" dirty="0"/>
              <a:t>C</a:t>
            </a:r>
            <a:r>
              <a:rPr lang="en-US" altLang="zh-CN" sz="2800" dirty="0" smtClean="0"/>
              <a:t>hallenge</a:t>
            </a:r>
            <a:endParaRPr lang="zh-CN" altLang="en-US" dirty="0"/>
          </a:p>
        </p:txBody>
      </p:sp>
      <p:sp>
        <p:nvSpPr>
          <p:cNvPr id="3" name="圆角矩形 2"/>
          <p:cNvSpPr/>
          <p:nvPr/>
        </p:nvSpPr>
        <p:spPr>
          <a:xfrm>
            <a:off x="4499992" y="2398059"/>
            <a:ext cx="3744416" cy="576064"/>
          </a:xfrm>
          <a:prstGeom prst="roundRect">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a:t>
            </a:r>
            <a:r>
              <a:rPr lang="en-US" altLang="zh-CN" dirty="0"/>
              <a:t>solve the </a:t>
            </a:r>
            <a:r>
              <a:rPr lang="en-US" altLang="zh-CN" dirty="0" smtClean="0"/>
              <a:t>ambiguity, of course!!!</a:t>
            </a:r>
            <a:endParaRPr lang="zh-CN" altLang="en-US" dirty="0"/>
          </a:p>
        </p:txBody>
      </p:sp>
      <p:sp>
        <p:nvSpPr>
          <p:cNvPr id="5" name="等腰三角形 4"/>
          <p:cNvSpPr/>
          <p:nvPr/>
        </p:nvSpPr>
        <p:spPr>
          <a:xfrm flipV="1">
            <a:off x="7884368" y="2960948"/>
            <a:ext cx="144016" cy="108012"/>
          </a:xfrm>
          <a:prstGeom prst="triangl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79712" y="1605429"/>
            <a:ext cx="5328592" cy="576064"/>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What is challenge of Chinese word segmentation?</a:t>
            </a:r>
            <a:endParaRPr lang="zh-CN" altLang="en-US" dirty="0"/>
          </a:p>
        </p:txBody>
      </p:sp>
      <p:sp>
        <p:nvSpPr>
          <p:cNvPr id="7" name="等腰三角形 6"/>
          <p:cNvSpPr/>
          <p:nvPr/>
        </p:nvSpPr>
        <p:spPr>
          <a:xfrm flipV="1">
            <a:off x="2339752" y="2168860"/>
            <a:ext cx="144016" cy="10801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979712" y="3189605"/>
            <a:ext cx="4176464" cy="576064"/>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So .. What do you mean  … ambiguity?</a:t>
            </a:r>
            <a:endParaRPr lang="zh-CN" altLang="en-US" dirty="0"/>
          </a:p>
        </p:txBody>
      </p:sp>
      <p:sp>
        <p:nvSpPr>
          <p:cNvPr id="9" name="等腰三角形 8"/>
          <p:cNvSpPr/>
          <p:nvPr/>
        </p:nvSpPr>
        <p:spPr>
          <a:xfrm flipV="1">
            <a:off x="2339752" y="3753036"/>
            <a:ext cx="144016" cy="10801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499992" y="3910227"/>
            <a:ext cx="3744416" cy="1571001"/>
          </a:xfrm>
          <a:prstGeom prst="roundRect">
            <a:avLst>
              <a:gd name="adj" fmla="val 7172"/>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Like this ..</a:t>
            </a:r>
          </a:p>
          <a:p>
            <a:r>
              <a:rPr lang="zh-CN" altLang="en-US" sz="1600" dirty="0" smtClean="0">
                <a:latin typeface="+mn-ea"/>
              </a:rPr>
              <a:t>这个学生会打篮球</a:t>
            </a:r>
            <a:endParaRPr lang="en-US" altLang="zh-CN" sz="1600" dirty="0" smtClean="0">
              <a:latin typeface="+mn-ea"/>
            </a:endParaRPr>
          </a:p>
          <a:p>
            <a:pPr marL="285750" indent="-285750">
              <a:buFont typeface="Arial" pitchFamily="34" charset="0"/>
              <a:buChar char="•"/>
            </a:pPr>
            <a:r>
              <a:rPr lang="zh-CN" altLang="en-US" sz="1600" dirty="0" smtClean="0">
                <a:latin typeface="+mn-ea"/>
              </a:rPr>
              <a:t>这个 </a:t>
            </a:r>
            <a:r>
              <a:rPr lang="en-US" altLang="zh-CN" sz="1600" dirty="0" smtClean="0">
                <a:latin typeface="+mn-ea"/>
              </a:rPr>
              <a:t>/ </a:t>
            </a:r>
            <a:r>
              <a:rPr lang="zh-CN" altLang="en-US" sz="1600" dirty="0" smtClean="0">
                <a:latin typeface="+mn-ea"/>
              </a:rPr>
              <a:t>学生 </a:t>
            </a:r>
            <a:r>
              <a:rPr lang="en-US" altLang="zh-CN" sz="1600" dirty="0" smtClean="0">
                <a:latin typeface="+mn-ea"/>
              </a:rPr>
              <a:t>/ </a:t>
            </a:r>
            <a:r>
              <a:rPr lang="zh-CN" altLang="en-US" sz="1600" dirty="0" smtClean="0">
                <a:latin typeface="+mn-ea"/>
              </a:rPr>
              <a:t>会 </a:t>
            </a:r>
            <a:r>
              <a:rPr lang="en-US" altLang="zh-CN" sz="1600" dirty="0" smtClean="0">
                <a:latin typeface="+mn-ea"/>
              </a:rPr>
              <a:t>/</a:t>
            </a:r>
            <a:r>
              <a:rPr lang="zh-CN" altLang="en-US" sz="1600" dirty="0">
                <a:latin typeface="+mn-ea"/>
              </a:rPr>
              <a:t> </a:t>
            </a:r>
            <a:r>
              <a:rPr lang="zh-CN" altLang="en-US" sz="1600" dirty="0" smtClean="0">
                <a:latin typeface="+mn-ea"/>
              </a:rPr>
              <a:t>打 </a:t>
            </a:r>
            <a:r>
              <a:rPr lang="en-US" altLang="zh-CN" sz="1600" dirty="0" smtClean="0">
                <a:latin typeface="+mn-ea"/>
              </a:rPr>
              <a:t>/ </a:t>
            </a:r>
            <a:r>
              <a:rPr lang="zh-CN" altLang="en-US" sz="1600" dirty="0" smtClean="0">
                <a:latin typeface="+mn-ea"/>
              </a:rPr>
              <a:t>篮球</a:t>
            </a:r>
            <a:endParaRPr lang="en-US" altLang="zh-CN" sz="1600" dirty="0" smtClean="0">
              <a:latin typeface="+mn-ea"/>
            </a:endParaRPr>
          </a:p>
          <a:p>
            <a:pPr marL="285750" indent="-285750">
              <a:buFont typeface="Arial" pitchFamily="34" charset="0"/>
              <a:buChar char="•"/>
            </a:pPr>
            <a:r>
              <a:rPr lang="zh-CN" altLang="en-US" sz="1600" dirty="0" smtClean="0">
                <a:latin typeface="+mn-ea"/>
              </a:rPr>
              <a:t>这个 </a:t>
            </a:r>
            <a:r>
              <a:rPr lang="en-US" altLang="zh-CN" sz="1600" dirty="0" smtClean="0">
                <a:latin typeface="+mn-ea"/>
              </a:rPr>
              <a:t>/ </a:t>
            </a:r>
            <a:r>
              <a:rPr lang="zh-CN" altLang="en-US" sz="1600" dirty="0" smtClean="0">
                <a:latin typeface="+mn-ea"/>
              </a:rPr>
              <a:t>学生会 </a:t>
            </a:r>
            <a:r>
              <a:rPr lang="en-US" altLang="zh-CN" sz="1600" dirty="0" smtClean="0">
                <a:latin typeface="+mn-ea"/>
              </a:rPr>
              <a:t>/ </a:t>
            </a:r>
            <a:r>
              <a:rPr lang="zh-CN" altLang="en-US" sz="1600" dirty="0" smtClean="0">
                <a:latin typeface="+mn-ea"/>
              </a:rPr>
              <a:t>打 </a:t>
            </a:r>
            <a:r>
              <a:rPr lang="en-US" altLang="zh-CN" sz="1600" dirty="0" smtClean="0">
                <a:latin typeface="+mn-ea"/>
              </a:rPr>
              <a:t>/ </a:t>
            </a:r>
            <a:r>
              <a:rPr lang="zh-CN" altLang="en-US" sz="1600" dirty="0" smtClean="0">
                <a:latin typeface="+mn-ea"/>
              </a:rPr>
              <a:t>篮球</a:t>
            </a:r>
            <a:endParaRPr lang="zh-CN" altLang="en-US" sz="1600" dirty="0">
              <a:latin typeface="+mn-ea"/>
            </a:endParaRPr>
          </a:p>
        </p:txBody>
      </p:sp>
      <p:sp>
        <p:nvSpPr>
          <p:cNvPr id="11" name="等腰三角形 10"/>
          <p:cNvSpPr/>
          <p:nvPr/>
        </p:nvSpPr>
        <p:spPr>
          <a:xfrm flipV="1">
            <a:off x="7884368" y="5469353"/>
            <a:ext cx="144016" cy="108012"/>
          </a:xfrm>
          <a:prstGeom prst="triangl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979712" y="5517232"/>
            <a:ext cx="1584176" cy="576064"/>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OK, I got it.</a:t>
            </a:r>
            <a:endParaRPr lang="zh-CN" altLang="en-US" dirty="0"/>
          </a:p>
        </p:txBody>
      </p:sp>
      <p:sp>
        <p:nvSpPr>
          <p:cNvPr id="13" name="等腰三角形 12"/>
          <p:cNvSpPr/>
          <p:nvPr/>
        </p:nvSpPr>
        <p:spPr>
          <a:xfrm flipV="1">
            <a:off x="2267744" y="6081042"/>
            <a:ext cx="144016" cy="10801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979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a:latin typeface="Calibri" pitchFamily="34" charset="0"/>
                <a:ea typeface="微软雅黑" panose="020B0503020204020204" pitchFamily="34" charset="-122"/>
              </a:rPr>
              <a:t>Algorithm classification</a:t>
            </a:r>
            <a:endParaRPr lang="zh-CN" altLang="en-US" sz="2800" dirty="0">
              <a:latin typeface="Calibri" pitchFamily="34" charset="0"/>
              <a:ea typeface="微软雅黑" panose="020B0503020204020204" pitchFamily="34" charset="-122"/>
            </a:endParaRPr>
          </a:p>
        </p:txBody>
      </p:sp>
      <p:graphicFrame>
        <p:nvGraphicFramePr>
          <p:cNvPr id="2" name="图表 1"/>
          <p:cNvGraphicFramePr/>
          <p:nvPr>
            <p:extLst>
              <p:ext uri="{D42A27DB-BD31-4B8C-83A1-F6EECF244321}">
                <p14:modId xmlns:p14="http://schemas.microsoft.com/office/powerpoint/2010/main" val="4023281313"/>
              </p:ext>
            </p:extLst>
          </p:nvPr>
        </p:nvGraphicFramePr>
        <p:xfrm>
          <a:off x="2557067" y="1556792"/>
          <a:ext cx="5685294" cy="417646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677358" y="5733256"/>
            <a:ext cx="2622834" cy="369332"/>
          </a:xfrm>
          <a:prstGeom prst="rect">
            <a:avLst/>
          </a:prstGeom>
          <a:noFill/>
        </p:spPr>
        <p:txBody>
          <a:bodyPr wrap="none" rtlCol="0">
            <a:spAutoFit/>
          </a:bodyPr>
          <a:lstStyle/>
          <a:p>
            <a:r>
              <a:rPr lang="en-US" altLang="zh-CN" dirty="0" smtClean="0"/>
              <a:t>Algorithms in our solution</a:t>
            </a:r>
            <a:endParaRPr lang="zh-CN" altLang="en-US" dirty="0"/>
          </a:p>
        </p:txBody>
      </p:sp>
    </p:spTree>
    <p:extLst>
      <p:ext uri="{BB962C8B-B14F-4D97-AF65-F5344CB8AC3E}">
        <p14:creationId xmlns:p14="http://schemas.microsoft.com/office/powerpoint/2010/main" val="392445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a:t>Hidden</a:t>
            </a:r>
            <a:r>
              <a:rPr lang="en-US" altLang="zh-CN" sz="2800" dirty="0" smtClean="0">
                <a:latin typeface="Calibri" pitchFamily="34" charset="0"/>
                <a:ea typeface="微软雅黑" panose="020B0503020204020204" pitchFamily="34" charset="-122"/>
              </a:rPr>
              <a:t> </a:t>
            </a:r>
            <a:r>
              <a:rPr lang="en-US" altLang="zh-CN" sz="2800" dirty="0">
                <a:latin typeface="Calibri" pitchFamily="34" charset="0"/>
                <a:ea typeface="微软雅黑" panose="020B0503020204020204" pitchFamily="34" charset="-122"/>
              </a:rPr>
              <a:t>Markov </a:t>
            </a:r>
            <a:r>
              <a:rPr lang="en-US" altLang="zh-CN" sz="2800" dirty="0" smtClean="0">
                <a:latin typeface="Calibri" pitchFamily="34" charset="0"/>
                <a:ea typeface="微软雅黑" panose="020B0503020204020204" pitchFamily="34" charset="-122"/>
              </a:rPr>
              <a:t>Model Algorithm</a:t>
            </a:r>
            <a:endParaRPr lang="zh-CN" altLang="en-US" sz="2800" dirty="0">
              <a:latin typeface="Calibri"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938073" y="1510100"/>
                <a:ext cx="6234327" cy="369332"/>
              </a:xfrm>
              <a:prstGeom prst="rect">
                <a:avLst/>
              </a:prstGeom>
              <a:solidFill>
                <a:schemeClr val="tx1">
                  <a:lumMod val="65000"/>
                  <a:lumOff val="35000"/>
                </a:schemeClr>
              </a:solidFill>
            </p:spPr>
            <p:txBody>
              <a:bodyPr wrap="square" rtlCol="0">
                <a:spAutoFit/>
              </a:bodyPr>
              <a:lstStyle/>
              <a:p>
                <a:pPr algn="ctr"/>
                <a:r>
                  <a:rPr lang="en-US" altLang="zh-CN" dirty="0" smtClean="0">
                    <a:solidFill>
                      <a:schemeClr val="bg1"/>
                    </a:solidFill>
                  </a:rPr>
                  <a:t>We define </a:t>
                </a:r>
                <a14:m>
                  <m:oMath xmlns:m="http://schemas.openxmlformats.org/officeDocument/2006/math">
                    <m:r>
                      <m:rPr>
                        <m:sty m:val="p"/>
                      </m:rPr>
                      <a:rPr lang="en-US" altLang="zh-CN">
                        <a:solidFill>
                          <a:schemeClr val="bg1"/>
                        </a:solidFill>
                        <a:latin typeface="Cambria Math"/>
                      </a:rPr>
                      <m:t>C</m:t>
                    </m:r>
                    <m:r>
                      <a:rPr lang="en-US" altLang="zh-CN" b="0" i="0" smtClean="0">
                        <a:solidFill>
                          <a:schemeClr val="bg1"/>
                        </a:solidFill>
                        <a:latin typeface="Cambria Math"/>
                      </a:rPr>
                      <m:t>=</m:t>
                    </m:r>
                    <m:d>
                      <m:dPr>
                        <m:begChr m:val="{"/>
                        <m:endChr m:val="}"/>
                        <m:ctrlPr>
                          <a:rPr lang="en-US" altLang="zh-CN" i="1" smtClean="0">
                            <a:solidFill>
                              <a:schemeClr val="bg1"/>
                            </a:solidFill>
                            <a:latin typeface="Cambria Math" panose="02040503050406030204" pitchFamily="18" charset="0"/>
                          </a:rPr>
                        </m:ctrlPr>
                      </m:dPr>
                      <m:e>
                        <m:r>
                          <a:rPr lang="en-US" altLang="zh-CN" b="0" i="1" smtClean="0">
                            <a:solidFill>
                              <a:schemeClr val="bg1"/>
                            </a:solidFill>
                            <a:latin typeface="Cambria Math"/>
                          </a:rPr>
                          <m:t>𝐵</m:t>
                        </m:r>
                        <m:r>
                          <a:rPr lang="en-US" altLang="zh-CN" b="0" i="1" smtClean="0">
                            <a:solidFill>
                              <a:schemeClr val="bg1"/>
                            </a:solidFill>
                            <a:latin typeface="Cambria Math"/>
                          </a:rPr>
                          <m:t>,</m:t>
                        </m:r>
                        <m:r>
                          <a:rPr lang="en-US" altLang="zh-CN" b="0" i="1" smtClean="0">
                            <a:solidFill>
                              <a:schemeClr val="bg1"/>
                            </a:solidFill>
                            <a:latin typeface="Cambria Math"/>
                          </a:rPr>
                          <m:t>𝑀</m:t>
                        </m:r>
                        <m:r>
                          <a:rPr lang="en-US" altLang="zh-CN" b="0" i="1" smtClean="0">
                            <a:solidFill>
                              <a:schemeClr val="bg1"/>
                            </a:solidFill>
                            <a:latin typeface="Cambria Math"/>
                          </a:rPr>
                          <m:t>,</m:t>
                        </m:r>
                        <m:r>
                          <a:rPr lang="en-US" altLang="zh-CN" b="0" i="1" smtClean="0">
                            <a:solidFill>
                              <a:schemeClr val="bg1"/>
                            </a:solidFill>
                            <a:latin typeface="Cambria Math"/>
                          </a:rPr>
                          <m:t>𝐸</m:t>
                        </m:r>
                        <m:r>
                          <a:rPr lang="en-US" altLang="zh-CN" b="0" i="1" smtClean="0">
                            <a:solidFill>
                              <a:schemeClr val="bg1"/>
                            </a:solidFill>
                            <a:latin typeface="Cambria Math"/>
                          </a:rPr>
                          <m:t>,</m:t>
                        </m:r>
                        <m:r>
                          <a:rPr lang="en-US" altLang="zh-CN" b="0" i="1" smtClean="0">
                            <a:solidFill>
                              <a:schemeClr val="bg1"/>
                            </a:solidFill>
                            <a:latin typeface="Cambria Math"/>
                          </a:rPr>
                          <m:t>𝑆</m:t>
                        </m:r>
                      </m:e>
                    </m:d>
                  </m:oMath>
                </a14:m>
                <a:r>
                  <a:rPr lang="zh-CN" altLang="en-US" dirty="0" smtClean="0">
                    <a:solidFill>
                      <a:schemeClr val="bg1"/>
                    </a:solidFill>
                  </a:rPr>
                  <a:t>，</a:t>
                </a:r>
                <a14:m>
                  <m:oMath xmlns:m="http://schemas.openxmlformats.org/officeDocument/2006/math">
                    <m:r>
                      <a:rPr lang="en-US" altLang="zh-CN" b="0" i="1" dirty="0" smtClean="0">
                        <a:solidFill>
                          <a:schemeClr val="bg1"/>
                        </a:solidFill>
                        <a:latin typeface="Cambria Math"/>
                      </a:rPr>
                      <m:t>𝑂</m:t>
                    </m:r>
                    <m:r>
                      <a:rPr lang="en-US" altLang="zh-CN" b="0" i="1" dirty="0" smtClean="0">
                        <a:solidFill>
                          <a:schemeClr val="bg1"/>
                        </a:solidFill>
                        <a:latin typeface="Cambria Math"/>
                      </a:rPr>
                      <m:t>=</m:t>
                    </m:r>
                    <m:r>
                      <a:rPr lang="en-US" altLang="zh-CN" b="0" i="1" dirty="0" smtClean="0">
                        <a:solidFill>
                          <a:schemeClr val="bg1"/>
                        </a:solidFill>
                        <a:latin typeface="Cambria Math"/>
                      </a:rPr>
                      <m:t>𝑂</m:t>
                    </m:r>
                    <m:r>
                      <a:rPr lang="en-US" altLang="zh-CN" b="0" i="1" dirty="0" smtClean="0">
                        <a:solidFill>
                          <a:schemeClr val="bg1"/>
                        </a:solidFill>
                        <a:latin typeface="Cambria Math"/>
                      </a:rPr>
                      <m:t>1</m:t>
                    </m:r>
                    <m:r>
                      <a:rPr lang="en-US" altLang="zh-CN" b="0" i="1" dirty="0" smtClean="0">
                        <a:solidFill>
                          <a:schemeClr val="bg1"/>
                        </a:solidFill>
                        <a:latin typeface="Cambria Math"/>
                      </a:rPr>
                      <m:t>𝑂</m:t>
                    </m:r>
                    <m:r>
                      <a:rPr lang="en-US" altLang="zh-CN" b="0" i="1" dirty="0" smtClean="0">
                        <a:solidFill>
                          <a:schemeClr val="bg1"/>
                        </a:solidFill>
                        <a:latin typeface="Cambria Math"/>
                      </a:rPr>
                      <m:t>2..</m:t>
                    </m:r>
                    <m:r>
                      <a:rPr lang="en-US" altLang="zh-CN" b="0" i="1" dirty="0" smtClean="0">
                        <a:solidFill>
                          <a:schemeClr val="bg1"/>
                        </a:solidFill>
                        <a:latin typeface="Cambria Math"/>
                      </a:rPr>
                      <m:t>𝑂𝑖</m:t>
                    </m:r>
                  </m:oMath>
                </a14:m>
                <a:endParaRPr lang="zh-CN" altLang="en-US"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938073" y="1510100"/>
                <a:ext cx="6234327" cy="369332"/>
              </a:xfrm>
              <a:prstGeom prst="rect">
                <a:avLst/>
              </a:prstGeom>
              <a:blipFill rotWithShape="1">
                <a:blip r:embed="rId3"/>
                <a:stretch>
                  <a:fillRect t="-13333" b="-28333"/>
                </a:stretch>
              </a:blipFill>
            </p:spPr>
            <p:txBody>
              <a:bodyPr/>
              <a:lstStyle/>
              <a:p>
                <a:r>
                  <a:rPr lang="zh-CN" altLang="en-US">
                    <a:noFill/>
                  </a:rPr>
                  <a:t> </a:t>
                </a:r>
              </a:p>
            </p:txBody>
          </p:sp>
        </mc:Fallback>
      </mc:AlternateContent>
      <p:sp>
        <p:nvSpPr>
          <p:cNvPr id="3" name="TextBox 2"/>
          <p:cNvSpPr txBox="1"/>
          <p:nvPr/>
        </p:nvSpPr>
        <p:spPr>
          <a:xfrm>
            <a:off x="5479034" y="2420888"/>
            <a:ext cx="2693366" cy="1200329"/>
          </a:xfrm>
          <a:prstGeom prst="rect">
            <a:avLst/>
          </a:prstGeom>
          <a:solidFill>
            <a:schemeClr val="tx1">
              <a:lumMod val="65000"/>
              <a:lumOff val="35000"/>
            </a:schemeClr>
          </a:solidFill>
        </p:spPr>
        <p:txBody>
          <a:bodyPr wrap="none" rtlCol="0">
            <a:spAutoFit/>
          </a:bodyPr>
          <a:lstStyle/>
          <a:p>
            <a:pPr>
              <a:lnSpc>
                <a:spcPct val="150000"/>
              </a:lnSpc>
            </a:pPr>
            <a:r>
              <a:rPr lang="en-US" altLang="zh-CN" sz="1600" dirty="0" smtClean="0">
                <a:solidFill>
                  <a:schemeClr val="bg1"/>
                </a:solidFill>
              </a:rPr>
              <a:t>O1O2O3O4O5O6O7O8O9O10</a:t>
            </a:r>
          </a:p>
          <a:p>
            <a:pPr>
              <a:lnSpc>
                <a:spcPct val="150000"/>
              </a:lnSpc>
            </a:pPr>
            <a:r>
              <a:rPr lang="zh-CN" altLang="en-US" sz="1600" dirty="0" smtClean="0">
                <a:solidFill>
                  <a:schemeClr val="bg1"/>
                </a:solidFill>
              </a:rPr>
              <a:t>你</a:t>
            </a:r>
            <a:r>
              <a:rPr lang="en-US" altLang="zh-CN" sz="1600" dirty="0" smtClean="0">
                <a:solidFill>
                  <a:schemeClr val="bg1"/>
                </a:solidFill>
              </a:rPr>
              <a:t>/</a:t>
            </a:r>
            <a:r>
              <a:rPr lang="zh-CN" altLang="en-US" sz="1600" dirty="0" smtClean="0">
                <a:solidFill>
                  <a:schemeClr val="bg1"/>
                </a:solidFill>
              </a:rPr>
              <a:t>现在</a:t>
            </a:r>
            <a:r>
              <a:rPr lang="en-US" altLang="zh-CN" sz="1600" dirty="0" smtClean="0">
                <a:solidFill>
                  <a:schemeClr val="bg1"/>
                </a:solidFill>
              </a:rPr>
              <a:t>/</a:t>
            </a:r>
            <a:r>
              <a:rPr lang="zh-CN" altLang="en-US" sz="1600" dirty="0" smtClean="0">
                <a:solidFill>
                  <a:schemeClr val="bg1"/>
                </a:solidFill>
              </a:rPr>
              <a:t>应该</a:t>
            </a:r>
            <a:r>
              <a:rPr lang="en-US" altLang="zh-CN" sz="1600" dirty="0" smtClean="0">
                <a:solidFill>
                  <a:schemeClr val="bg1"/>
                </a:solidFill>
              </a:rPr>
              <a:t>/</a:t>
            </a:r>
            <a:r>
              <a:rPr lang="zh-CN" altLang="en-US" sz="1600" dirty="0" smtClean="0">
                <a:solidFill>
                  <a:schemeClr val="bg1"/>
                </a:solidFill>
              </a:rPr>
              <a:t>去</a:t>
            </a:r>
            <a:r>
              <a:rPr lang="en-US" altLang="zh-CN" sz="1600" dirty="0" smtClean="0">
                <a:solidFill>
                  <a:schemeClr val="bg1"/>
                </a:solidFill>
              </a:rPr>
              <a:t>/</a:t>
            </a:r>
            <a:r>
              <a:rPr lang="zh-CN" altLang="en-US" sz="1600" dirty="0" smtClean="0">
                <a:solidFill>
                  <a:schemeClr val="bg1"/>
                </a:solidFill>
              </a:rPr>
              <a:t>幼儿园</a:t>
            </a:r>
            <a:r>
              <a:rPr lang="en-US" altLang="zh-CN" sz="1600" dirty="0" smtClean="0">
                <a:solidFill>
                  <a:schemeClr val="bg1"/>
                </a:solidFill>
              </a:rPr>
              <a:t>/</a:t>
            </a:r>
            <a:r>
              <a:rPr lang="zh-CN" altLang="en-US" sz="1600" dirty="0" smtClean="0">
                <a:solidFill>
                  <a:schemeClr val="bg1"/>
                </a:solidFill>
              </a:rPr>
              <a:t>了</a:t>
            </a:r>
            <a:endParaRPr lang="en-US" altLang="zh-CN" sz="1600" dirty="0" smtClean="0">
              <a:solidFill>
                <a:schemeClr val="bg1"/>
              </a:solidFill>
            </a:endParaRPr>
          </a:p>
          <a:p>
            <a:pPr>
              <a:lnSpc>
                <a:spcPct val="150000"/>
              </a:lnSpc>
            </a:pPr>
            <a:r>
              <a:rPr lang="en-US" altLang="zh-CN" sz="1600" dirty="0" smtClean="0">
                <a:solidFill>
                  <a:schemeClr val="bg1"/>
                </a:solidFill>
              </a:rPr>
              <a:t> B    BE      </a:t>
            </a:r>
            <a:r>
              <a:rPr lang="en-US" altLang="zh-CN" sz="1600" dirty="0" err="1" smtClean="0">
                <a:solidFill>
                  <a:schemeClr val="bg1"/>
                </a:solidFill>
              </a:rPr>
              <a:t>BE</a:t>
            </a:r>
            <a:r>
              <a:rPr lang="en-US" altLang="zh-CN" sz="1600" dirty="0" smtClean="0">
                <a:solidFill>
                  <a:schemeClr val="bg1"/>
                </a:solidFill>
              </a:rPr>
              <a:t>      S     BME     S</a:t>
            </a:r>
            <a:endParaRPr lang="zh-CN" altLang="en-US" sz="1600"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1835696" y="4221088"/>
                <a:ext cx="7232942" cy="1986634"/>
              </a:xfrm>
              <a:prstGeom prst="rect">
                <a:avLst/>
              </a:prstGeom>
              <a:noFill/>
            </p:spPr>
            <p:txBody>
              <a:bodyPr wrap="none" rtlCol="0">
                <a:spAutoFit/>
              </a:bodyPr>
              <a:lstStyle/>
              <a:p>
                <a:pPr>
                  <a:lnSpc>
                    <a:spcPct val="150000"/>
                  </a:lnSpc>
                </a:pPr>
                <a:r>
                  <a:rPr lang="en-US" altLang="zh-CN" sz="1600" dirty="0" smtClean="0"/>
                  <a:t>Give us O, we should calculate C</a:t>
                </a:r>
              </a:p>
              <a:p>
                <a:pPr>
                  <a:lnSpc>
                    <a:spcPct val="150000"/>
                  </a:lnSpc>
                </a:pPr>
                <a:r>
                  <a:rPr lang="en-US" altLang="zh-CN" sz="1600" dirty="0" smtClean="0"/>
                  <a:t>That means we calculate </a:t>
                </a:r>
                <a14:m>
                  <m:oMath xmlns:m="http://schemas.openxmlformats.org/officeDocument/2006/math">
                    <m:r>
                      <a:rPr lang="en-US" altLang="zh-CN" sz="1600" b="0" i="1" smtClean="0">
                        <a:latin typeface="Cambria Math"/>
                      </a:rPr>
                      <m:t>𝑎𝑟𝑔𝑚𝑎𝑥</m:t>
                    </m:r>
                    <m:r>
                      <a:rPr lang="en-US" altLang="zh-CN" sz="1600" b="0" i="1" smtClean="0">
                        <a:latin typeface="Cambria Math"/>
                      </a:rPr>
                      <m:t> </m:t>
                    </m:r>
                    <m:r>
                      <a:rPr lang="en-US" altLang="zh-CN" sz="1600" b="0" i="1" smtClean="0">
                        <a:latin typeface="Cambria Math"/>
                      </a:rPr>
                      <m:t>𝐶</m:t>
                    </m:r>
                    <m:r>
                      <a:rPr lang="en-US" altLang="zh-CN" sz="1600" b="0" i="1" smtClean="0">
                        <a:latin typeface="Cambria Math"/>
                      </a:rPr>
                      <m:t> </m:t>
                    </m:r>
                    <m:r>
                      <a:rPr lang="en-US" altLang="zh-CN" sz="1600" b="0" i="1" smtClean="0">
                        <a:latin typeface="Cambria Math"/>
                      </a:rPr>
                      <m:t>𝑃</m:t>
                    </m:r>
                    <m:d>
                      <m:dPr>
                        <m:ctrlPr>
                          <a:rPr lang="en-US" altLang="zh-CN" sz="1600" b="0" i="1" smtClean="0">
                            <a:latin typeface="Cambria Math" panose="02040503050406030204" pitchFamily="18" charset="0"/>
                          </a:rPr>
                        </m:ctrlPr>
                      </m:dPr>
                      <m:e>
                        <m:d>
                          <m:dPr>
                            <m:ctrlPr>
                              <a:rPr lang="en-US" altLang="zh-CN" sz="1600" b="0" i="1" smtClean="0">
                                <a:latin typeface="Cambria Math" panose="02040503050406030204" pitchFamily="18" charset="0"/>
                              </a:rPr>
                            </m:ctrlPr>
                          </m:dPr>
                          <m:e>
                            <m:r>
                              <a:rPr lang="en-US" altLang="zh-CN" sz="1600" b="0" i="1" smtClean="0">
                                <a:latin typeface="Cambria Math"/>
                              </a:rPr>
                              <m:t>𝐶</m:t>
                            </m:r>
                            <m:r>
                              <a:rPr lang="en-US" altLang="zh-CN" sz="1600" b="0" i="1" smtClean="0">
                                <a:latin typeface="Cambria Math"/>
                              </a:rPr>
                              <m:t>1,</m:t>
                            </m:r>
                            <m:r>
                              <a:rPr lang="en-US" altLang="zh-CN" sz="1600" b="0" i="1" smtClean="0">
                                <a:latin typeface="Cambria Math"/>
                              </a:rPr>
                              <m:t>𝐶</m:t>
                            </m:r>
                            <m:r>
                              <a:rPr lang="en-US" altLang="zh-CN" sz="1600" b="0" i="1" smtClean="0">
                                <a:latin typeface="Cambria Math"/>
                              </a:rPr>
                              <m:t>2.. </m:t>
                            </m:r>
                            <m:r>
                              <a:rPr lang="en-US" altLang="zh-CN" sz="1600" b="0" i="1" smtClean="0">
                                <a:latin typeface="Cambria Math"/>
                              </a:rPr>
                              <m:t>𝐶𝑖</m:t>
                            </m:r>
                          </m:e>
                          <m:e>
                            <m:r>
                              <a:rPr lang="en-US" altLang="zh-CN" sz="1600" b="0" i="1" smtClean="0">
                                <a:latin typeface="Cambria Math"/>
                              </a:rPr>
                              <m:t>𝑂</m:t>
                            </m:r>
                            <m:r>
                              <a:rPr lang="en-US" altLang="zh-CN" sz="1600" b="0" i="1" smtClean="0">
                                <a:latin typeface="Cambria Math"/>
                              </a:rPr>
                              <m:t>1,</m:t>
                            </m:r>
                            <m:r>
                              <a:rPr lang="en-US" altLang="zh-CN" sz="1600" b="0" i="1" smtClean="0">
                                <a:latin typeface="Cambria Math"/>
                              </a:rPr>
                              <m:t>𝑂</m:t>
                            </m:r>
                            <m:r>
                              <a:rPr lang="en-US" altLang="zh-CN" sz="1600" b="0" i="1" smtClean="0">
                                <a:latin typeface="Cambria Math"/>
                              </a:rPr>
                              <m:t>2..</m:t>
                            </m:r>
                            <m:r>
                              <a:rPr lang="en-US" altLang="zh-CN" sz="1600" b="0" i="1" smtClean="0">
                                <a:latin typeface="Cambria Math"/>
                              </a:rPr>
                              <m:t>𝑂𝑖</m:t>
                            </m:r>
                          </m:e>
                        </m:d>
                      </m:e>
                    </m:d>
                    <m:r>
                      <a:rPr lang="en-US" altLang="zh-CN" sz="1600" b="0" i="1" smtClean="0">
                        <a:latin typeface="Cambria Math"/>
                      </a:rPr>
                      <m:t>=</m:t>
                    </m:r>
                    <m:r>
                      <a:rPr lang="en-US" altLang="zh-CN" sz="1600" b="0" i="1" smtClean="0">
                        <a:latin typeface="Cambria Math"/>
                      </a:rPr>
                      <m:t>𝑃</m:t>
                    </m:r>
                    <m:d>
                      <m:dPr>
                        <m:ctrlPr>
                          <a:rPr lang="en-US" altLang="zh-CN" sz="1600" b="0" i="1" smtClean="0">
                            <a:latin typeface="Cambria Math" panose="02040503050406030204" pitchFamily="18" charset="0"/>
                          </a:rPr>
                        </m:ctrlPr>
                      </m:dPr>
                      <m:e>
                        <m:r>
                          <a:rPr lang="en-US" altLang="zh-CN" sz="1600" b="0" i="1" smtClean="0">
                            <a:latin typeface="Cambria Math"/>
                          </a:rPr>
                          <m:t>𝐶</m:t>
                        </m:r>
                      </m:e>
                      <m:e>
                        <m:r>
                          <a:rPr lang="en-US" altLang="zh-CN" sz="1600" b="0" i="1" smtClean="0">
                            <a:latin typeface="Cambria Math"/>
                          </a:rPr>
                          <m:t>𝑂</m:t>
                        </m:r>
                      </m:e>
                    </m:d>
                  </m:oMath>
                </a14:m>
                <a:r>
                  <a:rPr lang="en-US" altLang="zh-CN" sz="1600" dirty="0" smtClean="0"/>
                  <a:t> (1)</a:t>
                </a:r>
              </a:p>
              <a:p>
                <a:pPr>
                  <a:lnSpc>
                    <a:spcPct val="150000"/>
                  </a:lnSpc>
                </a:pPr>
                <a:r>
                  <a:rPr lang="en-US" altLang="zh-CN" sz="1600" dirty="0" smtClean="0"/>
                  <a:t>Simplify (1), we get </a:t>
                </a:r>
                <a14:m>
                  <m:oMath xmlns:m="http://schemas.openxmlformats.org/officeDocument/2006/math">
                    <m:r>
                      <a:rPr lang="en-US" altLang="zh-CN" sz="1600" i="1">
                        <a:latin typeface="Cambria Math"/>
                      </a:rPr>
                      <m:t>𝑎𝑟𝑔𝑚𝑎𝑥</m:t>
                    </m:r>
                    <m:r>
                      <a:rPr lang="en-US" altLang="zh-CN" sz="1600" i="1">
                        <a:latin typeface="Cambria Math"/>
                      </a:rPr>
                      <m:t> </m:t>
                    </m:r>
                    <m:r>
                      <a:rPr lang="en-US" altLang="zh-CN" sz="1600" i="1">
                        <a:latin typeface="Cambria Math"/>
                      </a:rPr>
                      <m:t>𝐶</m:t>
                    </m:r>
                    <m:r>
                      <a:rPr lang="en-US" altLang="zh-CN" sz="1600" i="1">
                        <a:latin typeface="Cambria Math"/>
                      </a:rPr>
                      <m:t> </m:t>
                    </m:r>
                    <m:r>
                      <a:rPr lang="en-US" altLang="zh-CN" sz="1600" i="1">
                        <a:latin typeface="Cambria Math"/>
                      </a:rPr>
                      <m:t>𝑃</m:t>
                    </m:r>
                    <m:d>
                      <m:dPr>
                        <m:ctrlPr>
                          <a:rPr lang="en-US" altLang="zh-CN" sz="1600" i="1" smtClean="0">
                            <a:latin typeface="Cambria Math" panose="02040503050406030204" pitchFamily="18" charset="0"/>
                          </a:rPr>
                        </m:ctrlPr>
                      </m:dPr>
                      <m:e>
                        <m:r>
                          <a:rPr lang="en-US" altLang="zh-CN" sz="1600" b="0" i="1" smtClean="0">
                            <a:latin typeface="Cambria Math"/>
                          </a:rPr>
                          <m:t>𝑂</m:t>
                        </m:r>
                      </m:e>
                      <m:e>
                        <m:r>
                          <a:rPr lang="en-US" altLang="zh-CN" sz="1600" b="0" i="1" smtClean="0">
                            <a:latin typeface="Cambria Math"/>
                          </a:rPr>
                          <m:t>𝐶</m:t>
                        </m:r>
                      </m:e>
                    </m:d>
                    <m:r>
                      <a:rPr lang="en-US" altLang="zh-CN" sz="1600" b="0" i="1" smtClean="0">
                        <a:latin typeface="Cambria Math"/>
                      </a:rPr>
                      <m:t>𝑃</m:t>
                    </m:r>
                    <m:d>
                      <m:dPr>
                        <m:ctrlPr>
                          <a:rPr lang="en-US" altLang="zh-CN" sz="1600" b="0" i="1" smtClean="0">
                            <a:latin typeface="Cambria Math" panose="02040503050406030204" pitchFamily="18" charset="0"/>
                          </a:rPr>
                        </m:ctrlPr>
                      </m:dPr>
                      <m:e>
                        <m:r>
                          <a:rPr lang="en-US" altLang="zh-CN" sz="1600" b="0" i="1" smtClean="0">
                            <a:latin typeface="Cambria Math"/>
                          </a:rPr>
                          <m:t>𝐶</m:t>
                        </m:r>
                      </m:e>
                    </m:d>
                  </m:oMath>
                </a14:m>
                <a:r>
                  <a:rPr lang="en-US" altLang="zh-CN" sz="1600" dirty="0" smtClean="0"/>
                  <a:t> (2)</a:t>
                </a:r>
              </a:p>
              <a:p>
                <a:pPr>
                  <a:lnSpc>
                    <a:spcPct val="150000"/>
                  </a:lnSpc>
                </a:pPr>
                <a:r>
                  <a:rPr lang="en-US" altLang="zh-CN" sz="1600" dirty="0" smtClean="0"/>
                  <a:t>Analysis (2), we get final formula:</a:t>
                </a:r>
              </a:p>
              <a:p>
                <a:pPr>
                  <a:lnSpc>
                    <a:spcPct val="150000"/>
                  </a:lnSpc>
                </a:pPr>
                <a14:m>
                  <m:oMathPara xmlns:m="http://schemas.openxmlformats.org/officeDocument/2006/math">
                    <m:oMathParaPr>
                      <m:jc m:val="left"/>
                    </m:oMathParaPr>
                    <m:oMath xmlns:m="http://schemas.openxmlformats.org/officeDocument/2006/math">
                      <m:r>
                        <m:rPr>
                          <m:sty m:val="p"/>
                        </m:rPr>
                        <a:rPr lang="en-US" altLang="zh-CN" sz="1600" dirty="0">
                          <a:latin typeface="Cambria Math"/>
                        </a:rPr>
                        <m:t>ar</m:t>
                      </m:r>
                      <m:r>
                        <m:rPr>
                          <m:sty m:val="p"/>
                        </m:rPr>
                        <a:rPr lang="en-US" altLang="zh-CN" sz="1600" b="0" i="0" dirty="0" smtClean="0">
                          <a:latin typeface="Cambria Math"/>
                        </a:rPr>
                        <m:t>gmax</m:t>
                      </m:r>
                      <m:r>
                        <a:rPr lang="en-US" altLang="zh-CN" sz="1600" b="0" i="0" dirty="0" smtClean="0">
                          <a:latin typeface="Cambria Math"/>
                        </a:rPr>
                        <m:t> </m:t>
                      </m:r>
                      <m:r>
                        <m:rPr>
                          <m:sty m:val="p"/>
                        </m:rPr>
                        <a:rPr lang="en-US" altLang="zh-CN" sz="1600" b="0" i="0" dirty="0" smtClean="0">
                          <a:latin typeface="Cambria Math"/>
                        </a:rPr>
                        <m:t>C</m:t>
                      </m:r>
                      <m:r>
                        <a:rPr lang="en-US" altLang="zh-CN" sz="1600" b="0" i="0" dirty="0" smtClean="0">
                          <a:latin typeface="Cambria Math"/>
                        </a:rPr>
                        <m:t>  </m:t>
                      </m:r>
                      <m:r>
                        <m:rPr>
                          <m:sty m:val="p"/>
                        </m:rPr>
                        <a:rPr lang="en-US" altLang="zh-CN" sz="1600" b="0" i="0" dirty="0" smtClean="0">
                          <a:latin typeface="Cambria Math"/>
                        </a:rPr>
                        <m:t>P</m:t>
                      </m:r>
                      <m:d>
                        <m:dPr>
                          <m:ctrlPr>
                            <a:rPr lang="en-US" altLang="zh-CN" sz="1600" b="0" i="1" dirty="0" smtClean="0">
                              <a:latin typeface="Cambria Math" panose="02040503050406030204" pitchFamily="18" charset="0"/>
                            </a:rPr>
                          </m:ctrlPr>
                        </m:dPr>
                        <m:e>
                          <m:r>
                            <a:rPr lang="en-US" altLang="zh-CN" sz="1600" b="0" i="1" dirty="0" smtClean="0">
                              <a:latin typeface="Cambria Math"/>
                            </a:rPr>
                            <m:t>𝑂</m:t>
                          </m:r>
                          <m:r>
                            <a:rPr lang="en-US" altLang="zh-CN" sz="1600" b="0" i="1" dirty="0" smtClean="0">
                              <a:latin typeface="Cambria Math"/>
                            </a:rPr>
                            <m:t>1</m:t>
                          </m:r>
                        </m:e>
                        <m:e>
                          <m:r>
                            <a:rPr lang="en-US" altLang="zh-CN" sz="1600" b="0" i="1" dirty="0" smtClean="0">
                              <a:latin typeface="Cambria Math"/>
                            </a:rPr>
                            <m:t>𝐶</m:t>
                          </m:r>
                          <m:r>
                            <a:rPr lang="en-US" altLang="zh-CN" sz="1600" b="0" i="1" dirty="0" smtClean="0">
                              <a:latin typeface="Cambria Math"/>
                            </a:rPr>
                            <m:t>1</m:t>
                          </m:r>
                        </m:e>
                      </m:d>
                      <m:r>
                        <a:rPr lang="en-US" altLang="zh-CN" sz="1600" b="0" i="1" dirty="0" smtClean="0">
                          <a:latin typeface="Cambria Math"/>
                        </a:rPr>
                        <m:t>𝑃</m:t>
                      </m:r>
                      <m:d>
                        <m:dPr>
                          <m:ctrlPr>
                            <a:rPr lang="en-US" altLang="zh-CN" sz="1600" b="0" i="1" dirty="0" smtClean="0">
                              <a:latin typeface="Cambria Math" panose="02040503050406030204" pitchFamily="18" charset="0"/>
                            </a:rPr>
                          </m:ctrlPr>
                        </m:dPr>
                        <m:e>
                          <m:r>
                            <a:rPr lang="en-US" altLang="zh-CN" sz="1600" b="0" i="1" dirty="0" smtClean="0">
                              <a:latin typeface="Cambria Math"/>
                            </a:rPr>
                            <m:t>𝑂</m:t>
                          </m:r>
                          <m:r>
                            <a:rPr lang="en-US" altLang="zh-CN" sz="1600" b="0" i="1" dirty="0" smtClean="0">
                              <a:latin typeface="Cambria Math"/>
                            </a:rPr>
                            <m:t>2</m:t>
                          </m:r>
                        </m:e>
                        <m:e>
                          <m:r>
                            <a:rPr lang="en-US" altLang="zh-CN" sz="1600" b="0" i="1" dirty="0" smtClean="0">
                              <a:latin typeface="Cambria Math"/>
                            </a:rPr>
                            <m:t>𝐶</m:t>
                          </m:r>
                          <m:r>
                            <a:rPr lang="en-US" altLang="zh-CN" sz="1600" b="0" i="1" dirty="0" smtClean="0">
                              <a:latin typeface="Cambria Math"/>
                            </a:rPr>
                            <m:t>2</m:t>
                          </m:r>
                        </m:e>
                      </m:d>
                      <m:r>
                        <a:rPr lang="en-US" altLang="zh-CN" sz="1600" b="0" i="1" dirty="0" smtClean="0">
                          <a:latin typeface="Cambria Math"/>
                        </a:rPr>
                        <m:t>..</m:t>
                      </m:r>
                      <m:r>
                        <a:rPr lang="en-US" altLang="zh-CN" sz="1600" b="0" i="1" dirty="0" smtClean="0">
                          <a:latin typeface="Cambria Math"/>
                        </a:rPr>
                        <m:t>𝑃</m:t>
                      </m:r>
                      <m:d>
                        <m:dPr>
                          <m:ctrlPr>
                            <a:rPr lang="en-US" altLang="zh-CN" sz="1600" b="0" i="1" dirty="0" smtClean="0">
                              <a:latin typeface="Cambria Math" panose="02040503050406030204" pitchFamily="18" charset="0"/>
                            </a:rPr>
                          </m:ctrlPr>
                        </m:dPr>
                        <m:e>
                          <m:r>
                            <a:rPr lang="en-US" altLang="zh-CN" sz="1600" b="0" i="1" dirty="0" smtClean="0">
                              <a:latin typeface="Cambria Math"/>
                            </a:rPr>
                            <m:t>𝑂𝑖</m:t>
                          </m:r>
                        </m:e>
                        <m:e>
                          <m:r>
                            <a:rPr lang="en-US" altLang="zh-CN" sz="1600" b="0" i="1" dirty="0" smtClean="0">
                              <a:latin typeface="Cambria Math"/>
                            </a:rPr>
                            <m:t>𝐶𝑖</m:t>
                          </m:r>
                        </m:e>
                      </m:d>
                      <m:r>
                        <a:rPr lang="en-US" altLang="zh-CN" sz="1600" b="0" i="1" dirty="0" smtClean="0">
                          <a:latin typeface="Cambria Math"/>
                        </a:rPr>
                        <m:t>∗</m:t>
                      </m:r>
                      <m:r>
                        <a:rPr lang="en-US" altLang="zh-CN" sz="1600" b="0" i="1" dirty="0" smtClean="0">
                          <a:latin typeface="Cambria Math"/>
                        </a:rPr>
                        <m:t>𝑃</m:t>
                      </m:r>
                      <m:d>
                        <m:dPr>
                          <m:ctrlPr>
                            <a:rPr lang="en-US" altLang="zh-CN" sz="1600" b="0" i="1" dirty="0" smtClean="0">
                              <a:latin typeface="Cambria Math" panose="02040503050406030204" pitchFamily="18" charset="0"/>
                            </a:rPr>
                          </m:ctrlPr>
                        </m:dPr>
                        <m:e>
                          <m:r>
                            <a:rPr lang="en-US" altLang="zh-CN" sz="1600" b="0" i="1" dirty="0" smtClean="0">
                              <a:latin typeface="Cambria Math"/>
                            </a:rPr>
                            <m:t>𝐶</m:t>
                          </m:r>
                          <m:r>
                            <a:rPr lang="en-US" altLang="zh-CN" sz="1600" b="0" i="1" dirty="0" smtClean="0">
                              <a:latin typeface="Cambria Math"/>
                            </a:rPr>
                            <m:t>1</m:t>
                          </m:r>
                        </m:e>
                      </m:d>
                      <m:r>
                        <a:rPr lang="en-US" altLang="zh-CN" sz="1600" b="0" i="1" dirty="0" smtClean="0">
                          <a:latin typeface="Cambria Math"/>
                        </a:rPr>
                        <m:t>𝑃</m:t>
                      </m:r>
                      <m:d>
                        <m:dPr>
                          <m:ctrlPr>
                            <a:rPr lang="en-US" altLang="zh-CN" sz="1600" b="0" i="1" dirty="0" smtClean="0">
                              <a:latin typeface="Cambria Math" panose="02040503050406030204" pitchFamily="18" charset="0"/>
                            </a:rPr>
                          </m:ctrlPr>
                        </m:dPr>
                        <m:e>
                          <m:r>
                            <a:rPr lang="en-US" altLang="zh-CN" sz="1600" b="0" i="1" dirty="0" smtClean="0">
                              <a:latin typeface="Cambria Math"/>
                            </a:rPr>
                            <m:t>𝐶</m:t>
                          </m:r>
                          <m:r>
                            <a:rPr lang="en-US" altLang="zh-CN" sz="1600" b="0" i="1" dirty="0" smtClean="0">
                              <a:latin typeface="Cambria Math"/>
                            </a:rPr>
                            <m:t>2</m:t>
                          </m:r>
                        </m:e>
                        <m:e>
                          <m:r>
                            <a:rPr lang="en-US" altLang="zh-CN" sz="1600" b="0" i="1" dirty="0" smtClean="0">
                              <a:latin typeface="Cambria Math"/>
                            </a:rPr>
                            <m:t>𝐶</m:t>
                          </m:r>
                          <m:r>
                            <a:rPr lang="en-US" altLang="zh-CN" sz="1600" b="0" i="1" dirty="0" smtClean="0">
                              <a:latin typeface="Cambria Math"/>
                            </a:rPr>
                            <m:t>1</m:t>
                          </m:r>
                        </m:e>
                      </m:d>
                      <m:r>
                        <a:rPr lang="en-US" altLang="zh-CN" sz="1600" b="0" i="1" dirty="0" smtClean="0">
                          <a:latin typeface="Cambria Math"/>
                        </a:rPr>
                        <m:t>𝑃</m:t>
                      </m:r>
                      <m:d>
                        <m:dPr>
                          <m:ctrlPr>
                            <a:rPr lang="en-US" altLang="zh-CN" sz="1600" b="0" i="1" dirty="0" smtClean="0">
                              <a:latin typeface="Cambria Math" panose="02040503050406030204" pitchFamily="18" charset="0"/>
                            </a:rPr>
                          </m:ctrlPr>
                        </m:dPr>
                        <m:e>
                          <m:r>
                            <a:rPr lang="en-US" altLang="zh-CN" sz="1600" b="0" i="1" dirty="0" smtClean="0">
                              <a:latin typeface="Cambria Math"/>
                            </a:rPr>
                            <m:t>𝐶</m:t>
                          </m:r>
                          <m:r>
                            <a:rPr lang="en-US" altLang="zh-CN" sz="1600" b="0" i="1" dirty="0" smtClean="0">
                              <a:latin typeface="Cambria Math"/>
                            </a:rPr>
                            <m:t>3</m:t>
                          </m:r>
                        </m:e>
                        <m:e>
                          <m:r>
                            <a:rPr lang="en-US" altLang="zh-CN" sz="1600" b="0" i="1" dirty="0" smtClean="0">
                              <a:latin typeface="Cambria Math"/>
                            </a:rPr>
                            <m:t>𝐶</m:t>
                          </m:r>
                          <m:r>
                            <a:rPr lang="en-US" altLang="zh-CN" sz="1600" b="0" i="1" dirty="0" smtClean="0">
                              <a:latin typeface="Cambria Math"/>
                            </a:rPr>
                            <m:t>2</m:t>
                          </m:r>
                        </m:e>
                      </m:d>
                      <m:r>
                        <a:rPr lang="en-US" altLang="zh-CN" sz="1600" b="0" i="1" dirty="0" smtClean="0">
                          <a:latin typeface="Cambria Math"/>
                        </a:rPr>
                        <m:t>..</m:t>
                      </m:r>
                      <m:r>
                        <a:rPr lang="en-US" altLang="zh-CN" sz="1600" b="0" i="1" dirty="0" smtClean="0">
                          <a:latin typeface="Cambria Math"/>
                        </a:rPr>
                        <m:t>𝑃</m:t>
                      </m:r>
                      <m:d>
                        <m:dPr>
                          <m:ctrlPr>
                            <a:rPr lang="en-US" altLang="zh-CN" sz="1600" b="0" i="1" dirty="0" smtClean="0">
                              <a:latin typeface="Cambria Math" panose="02040503050406030204" pitchFamily="18" charset="0"/>
                            </a:rPr>
                          </m:ctrlPr>
                        </m:dPr>
                        <m:e>
                          <m:sSub>
                            <m:sSubPr>
                              <m:ctrlPr>
                                <a:rPr lang="en-US" altLang="zh-CN" sz="1600" b="0" i="1" dirty="0" smtClean="0">
                                  <a:latin typeface="Cambria Math" panose="02040503050406030204" pitchFamily="18" charset="0"/>
                                </a:rPr>
                              </m:ctrlPr>
                            </m:sSubPr>
                            <m:e>
                              <m:r>
                                <a:rPr lang="en-US" altLang="zh-CN" sz="1600" b="0" i="1" dirty="0" smtClean="0">
                                  <a:latin typeface="Cambria Math"/>
                                </a:rPr>
                                <m:t>𝐶</m:t>
                              </m:r>
                            </m:e>
                            <m:sub>
                              <m:r>
                                <a:rPr lang="en-US" altLang="zh-CN" sz="1600" b="0" i="1" dirty="0" smtClean="0">
                                  <a:latin typeface="Cambria Math"/>
                                </a:rPr>
                                <m:t>𝑖</m:t>
                              </m:r>
                            </m:sub>
                          </m:sSub>
                        </m:e>
                        <m:e>
                          <m:sSub>
                            <m:sSubPr>
                              <m:ctrlPr>
                                <a:rPr lang="en-US" altLang="zh-CN" sz="1600" b="0" i="1" dirty="0" smtClean="0">
                                  <a:latin typeface="Cambria Math" panose="02040503050406030204" pitchFamily="18" charset="0"/>
                                </a:rPr>
                              </m:ctrlPr>
                            </m:sSubPr>
                            <m:e>
                              <m:r>
                                <a:rPr lang="en-US" altLang="zh-CN" sz="1600" b="0" i="1" dirty="0" smtClean="0">
                                  <a:latin typeface="Cambria Math"/>
                                </a:rPr>
                                <m:t>𝐶</m:t>
                              </m:r>
                            </m:e>
                            <m:sub>
                              <m:r>
                                <a:rPr lang="en-US" altLang="zh-CN" sz="1600" b="0" i="1" dirty="0" smtClean="0">
                                  <a:latin typeface="Cambria Math"/>
                                </a:rPr>
                                <m:t>𝑖</m:t>
                              </m:r>
                              <m:r>
                                <a:rPr lang="en-US" altLang="zh-CN" sz="1600" b="0" i="1" dirty="0" smtClean="0">
                                  <a:latin typeface="Cambria Math"/>
                                </a:rPr>
                                <m:t>−1</m:t>
                              </m:r>
                            </m:sub>
                          </m:sSub>
                        </m:e>
                      </m:d>
                    </m:oMath>
                  </m:oMathPara>
                </a14:m>
                <a:endParaRPr lang="en-US" altLang="zh-CN" sz="16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835696" y="4221088"/>
                <a:ext cx="7232942" cy="1986634"/>
              </a:xfrm>
              <a:prstGeom prst="rect">
                <a:avLst/>
              </a:prstGeom>
              <a:blipFill rotWithShape="1">
                <a:blip r:embed="rId4"/>
                <a:stretch>
                  <a:fillRect l="-421"/>
                </a:stretch>
              </a:blipFill>
            </p:spPr>
            <p:txBody>
              <a:bodyPr/>
              <a:lstStyle/>
              <a:p>
                <a:r>
                  <a:rPr lang="zh-CN" altLang="en-US">
                    <a:noFill/>
                  </a:rPr>
                  <a:t> </a:t>
                </a:r>
              </a:p>
            </p:txBody>
          </p:sp>
        </mc:Fallback>
      </mc:AlternateContent>
      <p:graphicFrame>
        <p:nvGraphicFramePr>
          <p:cNvPr id="30" name="表格 29"/>
          <p:cNvGraphicFramePr>
            <a:graphicFrameLocks noGrp="1"/>
          </p:cNvGraphicFramePr>
          <p:nvPr>
            <p:extLst>
              <p:ext uri="{D42A27DB-BD31-4B8C-83A1-F6EECF244321}">
                <p14:modId xmlns:p14="http://schemas.microsoft.com/office/powerpoint/2010/main" val="2060021258"/>
              </p:ext>
            </p:extLst>
          </p:nvPr>
        </p:nvGraphicFramePr>
        <p:xfrm>
          <a:off x="1965604" y="2060848"/>
          <a:ext cx="3257502" cy="1810488"/>
        </p:xfrm>
        <a:graphic>
          <a:graphicData uri="http://schemas.openxmlformats.org/drawingml/2006/table">
            <a:tbl>
              <a:tblPr>
                <a:tableStyleId>{5C22544A-7EE6-4342-B048-85BDC9FD1C3A}</a:tableStyleId>
              </a:tblPr>
              <a:tblGrid>
                <a:gridCol w="1097262"/>
                <a:gridCol w="2160240"/>
              </a:tblGrid>
              <a:tr h="452622">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solidFill>
                            <a:schemeClr val="tx1">
                              <a:lumMod val="95000"/>
                              <a:lumOff val="5000"/>
                            </a:schemeClr>
                          </a:solidFill>
                          <a:latin typeface="Calibri Light" panose="020F0302020204030204" pitchFamily="34" charset="0"/>
                        </a:rPr>
                        <a:t>B</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solidFill>
                            <a:schemeClr val="tx1">
                              <a:lumMod val="95000"/>
                              <a:lumOff val="5000"/>
                            </a:schemeClr>
                          </a:solidFill>
                          <a:latin typeface="Calibri Light" panose="020F0302020204030204" pitchFamily="34" charset="0"/>
                        </a:rPr>
                        <a:t>Begin</a:t>
                      </a:r>
                      <a:r>
                        <a:rPr lang="en-US" altLang="zh-CN" sz="1400" baseline="0" dirty="0" smtClean="0">
                          <a:solidFill>
                            <a:schemeClr val="tx1">
                              <a:lumMod val="95000"/>
                              <a:lumOff val="5000"/>
                            </a:schemeClr>
                          </a:solidFill>
                          <a:latin typeface="Calibri Light" panose="020F0302020204030204" pitchFamily="34" charset="0"/>
                        </a:rPr>
                        <a:t> of word</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r>
              <a:tr h="452622">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solidFill>
                            <a:schemeClr val="tx1">
                              <a:lumMod val="95000"/>
                              <a:lumOff val="5000"/>
                            </a:schemeClr>
                          </a:solidFill>
                          <a:latin typeface="Calibri Light" panose="020F0302020204030204" pitchFamily="34" charset="0"/>
                        </a:rPr>
                        <a:t>M</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DFFCC"/>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solidFill>
                            <a:schemeClr val="tx1">
                              <a:lumMod val="95000"/>
                              <a:lumOff val="5000"/>
                            </a:schemeClr>
                          </a:solidFill>
                          <a:latin typeface="Calibri Light" panose="020F0302020204030204" pitchFamily="34" charset="0"/>
                        </a:rPr>
                        <a:t>Middle</a:t>
                      </a:r>
                      <a:r>
                        <a:rPr lang="en-US" altLang="zh-CN" sz="1400" baseline="0" dirty="0" smtClean="0">
                          <a:solidFill>
                            <a:schemeClr val="tx1">
                              <a:lumMod val="95000"/>
                              <a:lumOff val="5000"/>
                            </a:schemeClr>
                          </a:solidFill>
                          <a:latin typeface="Calibri Light" panose="020F0302020204030204" pitchFamily="34" charset="0"/>
                        </a:rPr>
                        <a:t> of word</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DFFCC"/>
                    </a:solidFill>
                  </a:tcPr>
                </a:tc>
              </a:tr>
              <a:tr h="452622">
                <a:tc>
                  <a:txBody>
                    <a:bodyPr/>
                    <a:lstStyle/>
                    <a:p>
                      <a:pPr marL="285750" indent="-285750" algn="l">
                        <a:buFont typeface="Arial" pitchFamily="34" charset="0"/>
                        <a:buChar char="•"/>
                      </a:pPr>
                      <a:r>
                        <a:rPr lang="en-US" altLang="zh-CN" sz="1400" dirty="0" smtClean="0">
                          <a:solidFill>
                            <a:schemeClr val="tx1">
                              <a:lumMod val="95000"/>
                              <a:lumOff val="5000"/>
                            </a:schemeClr>
                          </a:solidFill>
                          <a:latin typeface="Calibri Light" panose="020F0302020204030204" pitchFamily="34" charset="0"/>
                        </a:rPr>
                        <a:t>E</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c>
                  <a:txBody>
                    <a:bodyPr/>
                    <a:lstStyle/>
                    <a:p>
                      <a:pPr marL="285750" indent="-285750" algn="l">
                        <a:buFont typeface="Arial" pitchFamily="34" charset="0"/>
                        <a:buChar char="•"/>
                      </a:pPr>
                      <a:r>
                        <a:rPr lang="en-US" altLang="zh-CN" sz="1400" dirty="0" smtClean="0">
                          <a:solidFill>
                            <a:schemeClr val="tx1">
                              <a:lumMod val="95000"/>
                              <a:lumOff val="5000"/>
                            </a:schemeClr>
                          </a:solidFill>
                          <a:latin typeface="Calibri Light" panose="020F0302020204030204" pitchFamily="34" charset="0"/>
                        </a:rPr>
                        <a:t>End of</a:t>
                      </a:r>
                      <a:r>
                        <a:rPr lang="en-US" altLang="zh-CN" sz="1400" baseline="0" dirty="0" smtClean="0">
                          <a:solidFill>
                            <a:schemeClr val="tx1">
                              <a:lumMod val="95000"/>
                              <a:lumOff val="5000"/>
                            </a:schemeClr>
                          </a:solidFill>
                          <a:latin typeface="Calibri Light" panose="020F0302020204030204" pitchFamily="34" charset="0"/>
                        </a:rPr>
                        <a:t> word</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D"/>
                    </a:solidFill>
                  </a:tcPr>
                </a:tc>
              </a:tr>
              <a:tr h="452622">
                <a:tc>
                  <a:txBody>
                    <a:bodyPr/>
                    <a:lstStyle/>
                    <a:p>
                      <a:pPr marL="285750" indent="-285750" algn="l">
                        <a:buFont typeface="Arial" pitchFamily="34" charset="0"/>
                        <a:buChar char="•"/>
                      </a:pPr>
                      <a:r>
                        <a:rPr lang="en-US" altLang="zh-CN" sz="1400" dirty="0" smtClean="0">
                          <a:solidFill>
                            <a:schemeClr val="tx1">
                              <a:lumMod val="95000"/>
                              <a:lumOff val="5000"/>
                            </a:schemeClr>
                          </a:solidFill>
                          <a:latin typeface="Calibri Light" panose="020F0302020204030204" pitchFamily="34" charset="0"/>
                        </a:rPr>
                        <a:t>S</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DFFCC"/>
                    </a:solidFill>
                  </a:tcPr>
                </a:tc>
                <a:tc>
                  <a:txBody>
                    <a:bodyPr/>
                    <a:lstStyle/>
                    <a:p>
                      <a:pPr marL="285750" indent="-285750" algn="l">
                        <a:buFont typeface="Arial" pitchFamily="34" charset="0"/>
                        <a:buChar char="•"/>
                      </a:pPr>
                      <a:r>
                        <a:rPr lang="en-US" altLang="zh-CN" sz="1400" dirty="0" smtClean="0">
                          <a:solidFill>
                            <a:schemeClr val="tx1">
                              <a:lumMod val="95000"/>
                              <a:lumOff val="5000"/>
                            </a:schemeClr>
                          </a:solidFill>
                          <a:latin typeface="Calibri Light" panose="020F0302020204030204" pitchFamily="34" charset="0"/>
                        </a:rPr>
                        <a:t>Single word</a:t>
                      </a:r>
                      <a:endParaRPr lang="zh-CN" altLang="en-US" sz="1400" dirty="0">
                        <a:solidFill>
                          <a:schemeClr val="tx1">
                            <a:lumMod val="95000"/>
                            <a:lumOff val="5000"/>
                          </a:schemeClr>
                        </a:solidFill>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DFFCC"/>
                    </a:solidFill>
                  </a:tcPr>
                </a:tc>
              </a:tr>
            </a:tbl>
          </a:graphicData>
        </a:graphic>
      </p:graphicFrame>
    </p:spTree>
    <p:extLst>
      <p:ext uri="{BB962C8B-B14F-4D97-AF65-F5344CB8AC3E}">
        <p14:creationId xmlns:p14="http://schemas.microsoft.com/office/powerpoint/2010/main" val="458872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t>A Pure-HMM Segmentation</a:t>
            </a:r>
            <a:endParaRPr lang="zh-CN" altLang="en-US" sz="2800" dirty="0">
              <a:latin typeface="Calibri" pitchFamily="34" charset="0"/>
              <a:ea typeface="微软雅黑" panose="020B0503020204020204" pitchFamily="34" charset="-122"/>
            </a:endParaRPr>
          </a:p>
        </p:txBody>
      </p:sp>
      <p:sp>
        <p:nvSpPr>
          <p:cNvPr id="4" name="TextBox 3"/>
          <p:cNvSpPr txBox="1"/>
          <p:nvPr/>
        </p:nvSpPr>
        <p:spPr>
          <a:xfrm>
            <a:off x="1907704" y="1412776"/>
            <a:ext cx="6336704" cy="369332"/>
          </a:xfrm>
          <a:prstGeom prst="rect">
            <a:avLst/>
          </a:prstGeom>
          <a:solidFill>
            <a:schemeClr val="tx1">
              <a:lumMod val="65000"/>
              <a:lumOff val="35000"/>
            </a:schemeClr>
          </a:solidFill>
        </p:spPr>
        <p:txBody>
          <a:bodyPr wrap="square" rtlCol="0">
            <a:spAutoFit/>
          </a:bodyPr>
          <a:lstStyle/>
          <a:p>
            <a:pPr algn="ctr"/>
            <a:r>
              <a:rPr lang="en-US" altLang="zh-CN" dirty="0" smtClean="0">
                <a:solidFill>
                  <a:schemeClr val="bg1"/>
                </a:solidFill>
              </a:rPr>
              <a:t>We calculate three matrix</a:t>
            </a:r>
            <a:endParaRPr lang="zh-CN" altLang="en-US" dirty="0">
              <a:solidFill>
                <a:schemeClr val="bg1"/>
              </a:solidFill>
            </a:endParaRPr>
          </a:p>
        </p:txBody>
      </p:sp>
      <mc:AlternateContent xmlns:mc="http://schemas.openxmlformats.org/markup-compatibility/2006">
        <mc:Choice xmlns:a14="http://schemas.microsoft.com/office/drawing/2010/main" Requires="a14">
          <p:sp>
            <p:nvSpPr>
              <p:cNvPr id="5" name="TextBox 4"/>
              <p:cNvSpPr txBox="1"/>
              <p:nvPr/>
            </p:nvSpPr>
            <p:spPr>
              <a:xfrm>
                <a:off x="2750793" y="3212976"/>
                <a:ext cx="5302862" cy="893963"/>
              </a:xfrm>
              <a:prstGeom prst="rect">
                <a:avLst/>
              </a:prstGeom>
              <a:noFill/>
            </p:spPr>
            <p:txBody>
              <a:bodyPr wrap="none" rtlCol="0">
                <a:spAutoFit/>
              </a:bodyPr>
              <a:lstStyle/>
              <a:p>
                <a:r>
                  <a:rPr lang="en-US" altLang="zh-CN" sz="1600" dirty="0" smtClean="0"/>
                  <a:t> state-transition matrix</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𝐴𝑖𝑗</m:t>
                      </m:r>
                      <m:r>
                        <a:rPr lang="en-US" altLang="zh-CN" sz="1600" b="0" i="1" smtClean="0">
                          <a:latin typeface="Cambria Math"/>
                        </a:rPr>
                        <m:t>=</m:t>
                      </m:r>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𝑗</m:t>
                              </m:r>
                            </m:sub>
                          </m:sSub>
                        </m:e>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m:t>
                      </m:r>
                      <m:f>
                        <m:fPr>
                          <m:ctrlPr>
                            <a:rPr lang="en-US" altLang="zh-CN" sz="1600" b="0" i="1" smtClean="0">
                              <a:latin typeface="Cambria Math" panose="02040503050406030204" pitchFamily="18" charset="0"/>
                            </a:rPr>
                          </m:ctrlPr>
                        </m:fPr>
                        <m:num>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𝑗</m:t>
                                  </m:r>
                                </m:sub>
                              </m:sSub>
                            </m:e>
                          </m:d>
                        </m:num>
                        <m:den>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den>
                      </m:f>
                      <m:r>
                        <a:rPr lang="en-US" altLang="zh-CN" sz="1600" b="0" i="1" smtClean="0">
                          <a:latin typeface="Cambria Math"/>
                        </a:rPr>
                        <m:t>=</m:t>
                      </m:r>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𝑗</m:t>
                              </m:r>
                            </m:sub>
                          </m:sSub>
                        </m:e>
                      </m:d>
                      <m:r>
                        <a:rPr lang="en-US" altLang="zh-CN" sz="1600" b="0" i="1" smtClean="0">
                          <a:latin typeface="Cambria Math"/>
                        </a:rPr>
                        <m:t>/</m:t>
                      </m:r>
                      <m:r>
                        <a:rPr lang="en-US" altLang="zh-CN" sz="1600" i="1">
                          <a:latin typeface="Cambria Math"/>
                        </a:rPr>
                        <m:t>𝐶𝑜𝑢𝑛𝑡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𝐶</m:t>
                              </m:r>
                            </m:e>
                            <m:sub>
                              <m:r>
                                <a:rPr lang="en-US" altLang="zh-CN" sz="1600" i="1">
                                  <a:latin typeface="Cambria Math"/>
                                </a:rPr>
                                <m:t>𝑖</m:t>
                              </m:r>
                            </m:sub>
                          </m:sSub>
                        </m:e>
                      </m:d>
                    </m:oMath>
                  </m:oMathPara>
                </a14:m>
                <a:endParaRPr lang="zh-CN" altLang="en-US" sz="1600" dirty="0"/>
              </a:p>
            </p:txBody>
          </p:sp>
        </mc:Choice>
        <mc:Fallback>
          <p:sp>
            <p:nvSpPr>
              <p:cNvPr id="5" name="TextBox 4"/>
              <p:cNvSpPr txBox="1">
                <a:spLocks noRot="1" noChangeAspect="1" noMove="1" noResize="1" noEditPoints="1" noAdjustHandles="1" noChangeArrowheads="1" noChangeShapeType="1" noTextEdit="1"/>
              </p:cNvSpPr>
              <p:nvPr/>
            </p:nvSpPr>
            <p:spPr>
              <a:xfrm>
                <a:off x="2750793" y="3212976"/>
                <a:ext cx="5302862" cy="893963"/>
              </a:xfrm>
              <a:prstGeom prst="rect">
                <a:avLst/>
              </a:prstGeom>
              <a:blipFill rotWithShape="0">
                <a:blip r:embed="rId3"/>
                <a:stretch>
                  <a:fillRect t="-20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776903" y="4575060"/>
                <a:ext cx="5489836" cy="1423851"/>
              </a:xfrm>
              <a:prstGeom prst="rect">
                <a:avLst/>
              </a:prstGeom>
              <a:noFill/>
            </p:spPr>
            <p:txBody>
              <a:bodyPr wrap="none" rtlCol="0">
                <a:spAutoFit/>
              </a:bodyPr>
              <a:lstStyle/>
              <a:p>
                <a:r>
                  <a:rPr lang="en-US" altLang="zh-CN" sz="1600" dirty="0" smtClean="0"/>
                  <a:t>emitter matrix</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𝐵𝑖𝑗</m:t>
                      </m:r>
                      <m:r>
                        <a:rPr lang="en-US" altLang="zh-CN" sz="1600" b="0" i="1" smtClean="0">
                          <a:latin typeface="Cambria Math"/>
                        </a:rPr>
                        <m:t>=</m:t>
                      </m:r>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𝑂</m:t>
                              </m:r>
                            </m:e>
                            <m:sub>
                              <m:r>
                                <a:rPr lang="en-US" altLang="zh-CN" sz="1600" b="0" i="1" smtClean="0">
                                  <a:latin typeface="Cambria Math"/>
                                </a:rPr>
                                <m:t>𝑗</m:t>
                              </m:r>
                            </m:sub>
                          </m:sSub>
                        </m:e>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m:t>
                      </m:r>
                      <m:f>
                        <m:fPr>
                          <m:ctrlPr>
                            <a:rPr lang="en-US" altLang="zh-CN" sz="1600" b="0" i="1" smtClean="0">
                              <a:latin typeface="Cambria Math" panose="02040503050406030204" pitchFamily="18" charset="0"/>
                            </a:rPr>
                          </m:ctrlPr>
                        </m:fPr>
                        <m:num>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𝑂</m:t>
                                  </m:r>
                                </m:e>
                                <m:sub>
                                  <m:r>
                                    <a:rPr lang="en-US" altLang="zh-CN" sz="1600" b="0" i="1" smtClean="0">
                                      <a:latin typeface="Cambria Math"/>
                                    </a:rPr>
                                    <m:t>𝑗</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num>
                        <m:den>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den>
                      </m:f>
                      <m:r>
                        <a:rPr lang="en-US" altLang="zh-CN" sz="1600" b="0" i="1" smtClean="0">
                          <a:latin typeface="Cambria Math"/>
                        </a:rPr>
                        <m:t>=</m:t>
                      </m:r>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𝑂</m:t>
                              </m:r>
                            </m:e>
                            <m:sub>
                              <m:r>
                                <a:rPr lang="en-US" altLang="zh-CN" sz="1600" b="0" i="1" smtClean="0">
                                  <a:latin typeface="Cambria Math"/>
                                </a:rPr>
                                <m:t>𝑗</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m:t>
                      </m:r>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oMath>
                  </m:oMathPara>
                </a14:m>
                <a:endParaRPr lang="en-US" altLang="zh-CN" sz="1600" dirty="0" smtClean="0"/>
              </a:p>
              <a:p>
                <a:r>
                  <a:rPr lang="en-US" altLang="zh-CN" sz="1600" dirty="0" smtClean="0"/>
                  <a:t>Add 1 smooth</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𝐵𝑖𝑗</m:t>
                      </m:r>
                      <m:r>
                        <a:rPr lang="en-US" altLang="zh-CN" sz="1600" b="0" i="1" smtClean="0">
                          <a:latin typeface="Cambria Math"/>
                        </a:rPr>
                        <m:t>=</m:t>
                      </m:r>
                      <m:r>
                        <a:rPr lang="en-US" altLang="zh-CN" sz="1600" b="0" i="1" smtClean="0">
                          <a:latin typeface="Cambria Math"/>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𝑂</m:t>
                              </m:r>
                            </m:e>
                            <m:sub>
                              <m:r>
                                <a:rPr lang="en-US" altLang="zh-CN" sz="1600" b="0" i="1" smtClean="0">
                                  <a:latin typeface="Cambria Math"/>
                                </a:rPr>
                                <m:t>𝑗</m:t>
                              </m:r>
                            </m:sub>
                          </m:sSub>
                        </m:e>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m:t>
                      </m:r>
                      <m:d>
                        <m:dPr>
                          <m:ctrlPr>
                            <a:rPr lang="en-US" altLang="zh-CN" sz="1600" b="0" i="1" smtClean="0">
                              <a:latin typeface="Cambria Math" panose="02040503050406030204" pitchFamily="18" charset="0"/>
                            </a:rPr>
                          </m:ctrlPr>
                        </m:dPr>
                        <m:e>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𝑂</m:t>
                                  </m:r>
                                </m:e>
                                <m:sub>
                                  <m:r>
                                    <a:rPr lang="en-US" altLang="zh-CN" sz="1600" b="0" i="1" smtClean="0">
                                      <a:latin typeface="Cambria Math"/>
                                    </a:rPr>
                                    <m:t>𝑗</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+1</m:t>
                          </m:r>
                        </m:e>
                      </m:d>
                      <m:r>
                        <a:rPr lang="en-US" altLang="zh-CN" sz="1600" b="0" i="1" smtClean="0">
                          <a:latin typeface="Cambria Math"/>
                        </a:rPr>
                        <m:t>/(</m:t>
                      </m:r>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m:t>
                      </m:r>
                      <m:r>
                        <a:rPr lang="en-US" altLang="zh-CN" sz="1600" b="0" i="1" smtClean="0">
                          <a:latin typeface="Cambria Math"/>
                        </a:rPr>
                        <m:t>𝑁</m:t>
                      </m:r>
                      <m:r>
                        <a:rPr lang="en-US" altLang="zh-CN" sz="1600" b="0" i="1" smtClean="0">
                          <a:latin typeface="Cambria Math"/>
                        </a:rPr>
                        <m:t>)</m:t>
                      </m:r>
                    </m:oMath>
                  </m:oMathPara>
                </a14:m>
                <a:endParaRPr lang="zh-CN" altLang="en-US" sz="1600" dirty="0"/>
              </a:p>
            </p:txBody>
          </p:sp>
        </mc:Choice>
        <mc:Fallback>
          <p:sp>
            <p:nvSpPr>
              <p:cNvPr id="7" name="TextBox 6"/>
              <p:cNvSpPr txBox="1">
                <a:spLocks noRot="1" noChangeAspect="1" noMove="1" noResize="1" noEditPoints="1" noAdjustHandles="1" noChangeArrowheads="1" noChangeShapeType="1" noTextEdit="1"/>
              </p:cNvSpPr>
              <p:nvPr/>
            </p:nvSpPr>
            <p:spPr>
              <a:xfrm>
                <a:off x="2776903" y="4575060"/>
                <a:ext cx="5489836" cy="1423851"/>
              </a:xfrm>
              <a:prstGeom prst="rect">
                <a:avLst/>
              </a:prstGeom>
              <a:blipFill rotWithShape="0">
                <a:blip r:embed="rId4"/>
                <a:stretch>
                  <a:fillRect l="-667" t="-1288" b="-12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771800" y="1982625"/>
                <a:ext cx="3247812" cy="934808"/>
              </a:xfrm>
              <a:prstGeom prst="rect">
                <a:avLst/>
              </a:prstGeom>
              <a:noFill/>
            </p:spPr>
            <p:txBody>
              <a:bodyPr wrap="none" rtlCol="0">
                <a:spAutoFit/>
              </a:bodyPr>
              <a:lstStyle/>
              <a:p>
                <a:r>
                  <a:rPr lang="en-US" altLang="zh-CN" sz="1600" dirty="0" smtClean="0"/>
                  <a:t>initial probability matrix</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𝑃𝑖</m:t>
                      </m:r>
                      <m:r>
                        <a:rPr lang="en-US" altLang="zh-CN" sz="1600" b="0" i="1" smtClean="0">
                          <a:latin typeface="Cambria Math"/>
                        </a:rPr>
                        <m:t>=</m:t>
                      </m:r>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𝑖</m:t>
                              </m:r>
                            </m:sub>
                          </m:sSub>
                        </m:e>
                      </m:d>
                      <m:r>
                        <a:rPr lang="en-US" altLang="zh-CN" sz="1600" b="0" i="1" smtClean="0">
                          <a:latin typeface="Cambria Math"/>
                        </a:rPr>
                        <m:t>/</m:t>
                      </m:r>
                      <m:nary>
                        <m:naryPr>
                          <m:chr m:val="∑"/>
                          <m:subHide m:val="on"/>
                          <m:supHide m:val="on"/>
                          <m:ctrlPr>
                            <a:rPr lang="en-US" altLang="zh-CN" sz="1600" b="0" i="1" smtClean="0">
                              <a:latin typeface="Cambria Math" panose="02040503050406030204" pitchFamily="18" charset="0"/>
                            </a:rPr>
                          </m:ctrlPr>
                        </m:naryPr>
                        <m:sub/>
                        <m:sup/>
                        <m:e>
                          <m:r>
                            <a:rPr lang="en-US" altLang="zh-CN" sz="1600" b="0" i="1" smtClean="0">
                              <a:latin typeface="Cambria Math"/>
                            </a:rPr>
                            <m:t>𝐶𝑜𝑢𝑛𝑡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𝑗</m:t>
                                  </m:r>
                                </m:sub>
                              </m:sSub>
                            </m:e>
                          </m:d>
                        </m:e>
                      </m:nary>
                    </m:oMath>
                  </m:oMathPara>
                </a14:m>
                <a:endParaRPr lang="zh-CN" altLang="en-US" sz="1600" dirty="0"/>
              </a:p>
            </p:txBody>
          </p:sp>
        </mc:Choice>
        <mc:Fallback>
          <p:sp>
            <p:nvSpPr>
              <p:cNvPr id="8" name="TextBox 7"/>
              <p:cNvSpPr txBox="1">
                <a:spLocks noRot="1" noChangeAspect="1" noMove="1" noResize="1" noEditPoints="1" noAdjustHandles="1" noChangeArrowheads="1" noChangeShapeType="1" noTextEdit="1"/>
              </p:cNvSpPr>
              <p:nvPr/>
            </p:nvSpPr>
            <p:spPr>
              <a:xfrm>
                <a:off x="2771800" y="1982625"/>
                <a:ext cx="3247812" cy="934808"/>
              </a:xfrm>
              <a:prstGeom prst="rect">
                <a:avLst/>
              </a:prstGeom>
              <a:blipFill rotWithShape="0">
                <a:blip r:embed="rId5"/>
                <a:stretch>
                  <a:fillRect l="-1128" t="-1948"/>
                </a:stretch>
              </a:blipFill>
            </p:spPr>
            <p:txBody>
              <a:bodyPr/>
              <a:lstStyle/>
              <a:p>
                <a:r>
                  <a:rPr lang="zh-CN" altLang="en-US">
                    <a:noFill/>
                  </a:rPr>
                  <a:t> </a:t>
                </a:r>
              </a:p>
            </p:txBody>
          </p:sp>
        </mc:Fallback>
      </mc:AlternateContent>
      <p:sp>
        <p:nvSpPr>
          <p:cNvPr id="9" name="椭圆 8"/>
          <p:cNvSpPr/>
          <p:nvPr/>
        </p:nvSpPr>
        <p:spPr>
          <a:xfrm>
            <a:off x="2266053" y="2162024"/>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11" name="直接连接符 10"/>
          <p:cNvCxnSpPr/>
          <p:nvPr/>
        </p:nvCxnSpPr>
        <p:spPr>
          <a:xfrm>
            <a:off x="1907704" y="3022718"/>
            <a:ext cx="63367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267744" y="3501008"/>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13" name="直接连接符 12"/>
          <p:cNvCxnSpPr/>
          <p:nvPr/>
        </p:nvCxnSpPr>
        <p:spPr>
          <a:xfrm>
            <a:off x="1907704" y="4437112"/>
            <a:ext cx="63367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2267744" y="5013176"/>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Tree>
    <p:extLst>
      <p:ext uri="{BB962C8B-B14F-4D97-AF65-F5344CB8AC3E}">
        <p14:creationId xmlns:p14="http://schemas.microsoft.com/office/powerpoint/2010/main" val="1792909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
          <p:cNvSpPr txBox="1"/>
          <p:nvPr/>
        </p:nvSpPr>
        <p:spPr>
          <a:xfrm>
            <a:off x="1907704" y="548680"/>
            <a:ext cx="6336704" cy="523220"/>
          </a:xfrm>
          <a:prstGeom prst="rect">
            <a:avLst/>
          </a:prstGeom>
          <a:noFill/>
        </p:spPr>
        <p:txBody>
          <a:bodyPr wrap="square" rtlCol="0">
            <a:spAutoFit/>
          </a:bodyPr>
          <a:lstStyle/>
          <a:p>
            <a:r>
              <a:rPr lang="en-US" altLang="zh-CN" sz="2800" dirty="0" smtClean="0"/>
              <a:t>Viterbi Algorithm</a:t>
            </a:r>
            <a:endParaRPr lang="zh-CN" altLang="en-US" sz="2800" dirty="0">
              <a:latin typeface="Calibri"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TextBox 9"/>
              <p:cNvSpPr txBox="1"/>
              <p:nvPr/>
            </p:nvSpPr>
            <p:spPr>
              <a:xfrm>
                <a:off x="1942899" y="4422570"/>
                <a:ext cx="6592446" cy="878638"/>
              </a:xfrm>
              <a:prstGeom prst="rect">
                <a:avLst/>
              </a:prstGeom>
              <a:solidFill>
                <a:schemeClr val="tx1">
                  <a:lumMod val="65000"/>
                  <a:lumOff val="35000"/>
                </a:schemeClr>
              </a:solid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en-US" altLang="zh-CN" sz="1600" i="1">
                          <a:solidFill>
                            <a:schemeClr val="bg1"/>
                          </a:solidFill>
                          <a:latin typeface="Cambria Math"/>
                        </a:rPr>
                        <m:t>𝑎𝑟𝑔𝑚𝑎𝑥</m:t>
                      </m:r>
                      <m:r>
                        <a:rPr lang="en-US" altLang="zh-CN" sz="1600" i="1">
                          <a:solidFill>
                            <a:schemeClr val="bg1"/>
                          </a:solidFill>
                          <a:latin typeface="Cambria Math"/>
                        </a:rPr>
                        <m:t> </m:t>
                      </m:r>
                      <m:r>
                        <a:rPr lang="en-US" altLang="zh-CN" sz="1600" i="1">
                          <a:solidFill>
                            <a:schemeClr val="bg1"/>
                          </a:solidFill>
                          <a:latin typeface="Cambria Math"/>
                        </a:rPr>
                        <m:t>𝐶</m:t>
                      </m:r>
                      <m:r>
                        <a:rPr lang="en-US" altLang="zh-CN" sz="1600" i="1">
                          <a:solidFill>
                            <a:schemeClr val="bg1"/>
                          </a:solidFill>
                          <a:latin typeface="Cambria Math"/>
                        </a:rPr>
                        <m:t> </m:t>
                      </m:r>
                      <m:r>
                        <a:rPr lang="en-US" altLang="zh-CN" sz="1600" i="1">
                          <a:solidFill>
                            <a:schemeClr val="bg1"/>
                          </a:solidFill>
                          <a:latin typeface="Cambria Math"/>
                        </a:rPr>
                        <m:t>𝑃</m:t>
                      </m:r>
                      <m:d>
                        <m:dPr>
                          <m:ctrlPr>
                            <a:rPr lang="en-US" altLang="zh-CN" sz="1600" i="1">
                              <a:solidFill>
                                <a:schemeClr val="bg1"/>
                              </a:solidFill>
                              <a:latin typeface="Cambria Math" panose="02040503050406030204" pitchFamily="18" charset="0"/>
                            </a:rPr>
                          </m:ctrlPr>
                        </m:dPr>
                        <m:e>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a:rPr>
                                <m:t>𝐶</m:t>
                              </m:r>
                              <m:r>
                                <a:rPr lang="en-US" altLang="zh-CN" sz="1600" i="1">
                                  <a:solidFill>
                                    <a:schemeClr val="bg1"/>
                                  </a:solidFill>
                                  <a:latin typeface="Cambria Math"/>
                                </a:rPr>
                                <m:t>1,</m:t>
                              </m:r>
                              <m:r>
                                <a:rPr lang="en-US" altLang="zh-CN" sz="1600" i="1">
                                  <a:solidFill>
                                    <a:schemeClr val="bg1"/>
                                  </a:solidFill>
                                  <a:latin typeface="Cambria Math"/>
                                </a:rPr>
                                <m:t>𝐶</m:t>
                              </m:r>
                              <m:r>
                                <a:rPr lang="en-US" altLang="zh-CN" sz="1600" i="1">
                                  <a:solidFill>
                                    <a:schemeClr val="bg1"/>
                                  </a:solidFill>
                                  <a:latin typeface="Cambria Math"/>
                                </a:rPr>
                                <m:t>2.. </m:t>
                              </m:r>
                              <m:r>
                                <a:rPr lang="en-US" altLang="zh-CN" sz="1600" i="1">
                                  <a:solidFill>
                                    <a:schemeClr val="bg1"/>
                                  </a:solidFill>
                                  <a:latin typeface="Cambria Math"/>
                                </a:rPr>
                                <m:t>𝐶𝑖</m:t>
                              </m:r>
                            </m:e>
                            <m:e>
                              <m:r>
                                <a:rPr lang="en-US" altLang="zh-CN" sz="1600" i="1">
                                  <a:solidFill>
                                    <a:schemeClr val="bg1"/>
                                  </a:solidFill>
                                  <a:latin typeface="Cambria Math"/>
                                </a:rPr>
                                <m:t>𝑂</m:t>
                              </m:r>
                              <m:r>
                                <a:rPr lang="en-US" altLang="zh-CN" sz="1600" i="1">
                                  <a:solidFill>
                                    <a:schemeClr val="bg1"/>
                                  </a:solidFill>
                                  <a:latin typeface="Cambria Math"/>
                                </a:rPr>
                                <m:t>1,</m:t>
                              </m:r>
                              <m:r>
                                <a:rPr lang="en-US" altLang="zh-CN" sz="1600" i="1">
                                  <a:solidFill>
                                    <a:schemeClr val="bg1"/>
                                  </a:solidFill>
                                  <a:latin typeface="Cambria Math"/>
                                </a:rPr>
                                <m:t>𝑂</m:t>
                              </m:r>
                              <m:r>
                                <a:rPr lang="en-US" altLang="zh-CN" sz="1600" i="1">
                                  <a:solidFill>
                                    <a:schemeClr val="bg1"/>
                                  </a:solidFill>
                                  <a:latin typeface="Cambria Math"/>
                                </a:rPr>
                                <m:t>2..</m:t>
                              </m:r>
                              <m:r>
                                <a:rPr lang="en-US" altLang="zh-CN" sz="1600" i="1">
                                  <a:solidFill>
                                    <a:schemeClr val="bg1"/>
                                  </a:solidFill>
                                  <a:latin typeface="Cambria Math"/>
                                </a:rPr>
                                <m:t>𝑂𝑖</m:t>
                              </m:r>
                            </m:e>
                          </m:d>
                        </m:e>
                      </m:d>
                    </m:oMath>
                  </m:oMathPara>
                </a14:m>
                <a:endParaRPr lang="en-US" altLang="zh-CN" sz="1600" dirty="0" smtClean="0"/>
              </a:p>
              <a:p>
                <a:pPr>
                  <a:lnSpc>
                    <a:spcPct val="150000"/>
                  </a:lnSpc>
                </a:pPr>
                <a14:m>
                  <m:oMathPara xmlns:m="http://schemas.openxmlformats.org/officeDocument/2006/math">
                    <m:oMathParaPr>
                      <m:jc m:val="left"/>
                    </m:oMathParaPr>
                    <m:oMath xmlns:m="http://schemas.openxmlformats.org/officeDocument/2006/math">
                      <m:r>
                        <a:rPr lang="en-US" altLang="zh-CN" sz="1600" i="1">
                          <a:solidFill>
                            <a:schemeClr val="bg1"/>
                          </a:solidFill>
                          <a:latin typeface="Cambria Math"/>
                        </a:rPr>
                        <m:t>=</m:t>
                      </m:r>
                      <m:r>
                        <m:rPr>
                          <m:sty m:val="p"/>
                        </m:rPr>
                        <a:rPr lang="en-US" altLang="zh-CN" sz="1600" dirty="0">
                          <a:solidFill>
                            <a:schemeClr val="bg1"/>
                          </a:solidFill>
                          <a:latin typeface="Cambria Math"/>
                        </a:rPr>
                        <m:t>argmax</m:t>
                      </m:r>
                      <m:r>
                        <a:rPr lang="en-US" altLang="zh-CN" sz="1600" dirty="0">
                          <a:solidFill>
                            <a:schemeClr val="bg1"/>
                          </a:solidFill>
                          <a:latin typeface="Cambria Math"/>
                        </a:rPr>
                        <m:t> </m:t>
                      </m:r>
                      <m:r>
                        <m:rPr>
                          <m:sty m:val="p"/>
                        </m:rPr>
                        <a:rPr lang="en-US" altLang="zh-CN" sz="1600" dirty="0">
                          <a:solidFill>
                            <a:schemeClr val="bg1"/>
                          </a:solidFill>
                          <a:latin typeface="Cambria Math"/>
                        </a:rPr>
                        <m:t>C</m:t>
                      </m:r>
                      <m:r>
                        <a:rPr lang="en-US" altLang="zh-CN" sz="1600" dirty="0">
                          <a:solidFill>
                            <a:schemeClr val="bg1"/>
                          </a:solidFill>
                          <a:latin typeface="Cambria Math"/>
                        </a:rPr>
                        <m:t>  </m:t>
                      </m:r>
                      <m:r>
                        <a:rPr lang="en-US" altLang="zh-CN" sz="1600" i="1" dirty="0">
                          <a:solidFill>
                            <a:schemeClr val="bg1"/>
                          </a:solidFill>
                          <a:latin typeface="Cambria Math"/>
                        </a:rPr>
                        <m:t>𝑃</m:t>
                      </m:r>
                      <m:d>
                        <m:dPr>
                          <m:ctrlPr>
                            <a:rPr lang="en-US" altLang="zh-CN" sz="1600" i="1" dirty="0">
                              <a:solidFill>
                                <a:schemeClr val="bg1"/>
                              </a:solidFill>
                              <a:latin typeface="Cambria Math" panose="02040503050406030204" pitchFamily="18" charset="0"/>
                            </a:rPr>
                          </m:ctrlPr>
                        </m:dPr>
                        <m:e>
                          <m:r>
                            <a:rPr lang="en-US" altLang="zh-CN" sz="1600" i="1" dirty="0">
                              <a:solidFill>
                                <a:schemeClr val="bg1"/>
                              </a:solidFill>
                              <a:latin typeface="Cambria Math"/>
                            </a:rPr>
                            <m:t>(</m:t>
                          </m:r>
                          <m:r>
                            <a:rPr lang="en-US" altLang="zh-CN" sz="1600" i="1" dirty="0">
                              <a:solidFill>
                                <a:schemeClr val="bg1"/>
                              </a:solidFill>
                              <a:latin typeface="Cambria Math"/>
                            </a:rPr>
                            <m:t>𝐶</m:t>
                          </m:r>
                          <m:r>
                            <a:rPr lang="en-US" altLang="zh-CN" sz="1600" i="1" dirty="0">
                              <a:solidFill>
                                <a:schemeClr val="bg1"/>
                              </a:solidFill>
                              <a:latin typeface="Cambria Math"/>
                            </a:rPr>
                            <m:t>1,</m:t>
                          </m:r>
                          <m:r>
                            <a:rPr lang="en-US" altLang="zh-CN" sz="1600" i="1" dirty="0">
                              <a:solidFill>
                                <a:schemeClr val="bg1"/>
                              </a:solidFill>
                              <a:latin typeface="Cambria Math"/>
                            </a:rPr>
                            <m:t>𝐶</m:t>
                          </m:r>
                          <m:r>
                            <a:rPr lang="en-US" altLang="zh-CN" sz="1600" i="1" dirty="0">
                              <a:solidFill>
                                <a:schemeClr val="bg1"/>
                              </a:solidFill>
                              <a:latin typeface="Cambria Math"/>
                            </a:rPr>
                            <m:t>2,…,</m:t>
                          </m:r>
                          <m:sSub>
                            <m:sSubPr>
                              <m:ctrlPr>
                                <a:rPr lang="en-US" altLang="zh-CN" sz="1600" i="1" dirty="0">
                                  <a:solidFill>
                                    <a:schemeClr val="bg1"/>
                                  </a:solidFill>
                                  <a:latin typeface="Cambria Math" panose="02040503050406030204" pitchFamily="18" charset="0"/>
                                </a:rPr>
                              </m:ctrlPr>
                            </m:sSubPr>
                            <m:e>
                              <m:r>
                                <a:rPr lang="en-US" altLang="zh-CN" sz="1600" i="1" dirty="0">
                                  <a:solidFill>
                                    <a:schemeClr val="bg1"/>
                                  </a:solidFill>
                                  <a:latin typeface="Cambria Math"/>
                                </a:rPr>
                                <m:t>𝐶</m:t>
                              </m:r>
                            </m:e>
                            <m:sub>
                              <m:r>
                                <a:rPr lang="en-US" altLang="zh-CN" sz="1600" i="1" dirty="0">
                                  <a:solidFill>
                                    <a:schemeClr val="bg1"/>
                                  </a:solidFill>
                                  <a:latin typeface="Cambria Math"/>
                                </a:rPr>
                                <m:t>𝑖</m:t>
                              </m:r>
                              <m:r>
                                <a:rPr lang="en-US" altLang="zh-CN" sz="1600" i="1" dirty="0">
                                  <a:solidFill>
                                    <a:schemeClr val="bg1"/>
                                  </a:solidFill>
                                  <a:latin typeface="Cambria Math"/>
                                </a:rPr>
                                <m:t>−1</m:t>
                              </m:r>
                            </m:sub>
                          </m:sSub>
                        </m:e>
                        <m:e>
                          <m:r>
                            <a:rPr lang="en-US" altLang="zh-CN" sz="1600" i="1" dirty="0">
                              <a:solidFill>
                                <a:schemeClr val="bg1"/>
                              </a:solidFill>
                              <a:latin typeface="Cambria Math"/>
                            </a:rPr>
                            <m:t>𝑂</m:t>
                          </m:r>
                          <m:r>
                            <a:rPr lang="en-US" altLang="zh-CN" sz="1600" i="1" dirty="0">
                              <a:solidFill>
                                <a:schemeClr val="bg1"/>
                              </a:solidFill>
                              <a:latin typeface="Cambria Math"/>
                            </a:rPr>
                            <m:t>1,</m:t>
                          </m:r>
                          <m:r>
                            <a:rPr lang="en-US" altLang="zh-CN" sz="1600" i="1" dirty="0">
                              <a:solidFill>
                                <a:schemeClr val="bg1"/>
                              </a:solidFill>
                              <a:latin typeface="Cambria Math"/>
                            </a:rPr>
                            <m:t>𝑂</m:t>
                          </m:r>
                          <m:r>
                            <a:rPr lang="en-US" altLang="zh-CN" sz="1600" i="1" dirty="0">
                              <a:solidFill>
                                <a:schemeClr val="bg1"/>
                              </a:solidFill>
                              <a:latin typeface="Cambria Math"/>
                            </a:rPr>
                            <m:t>2,…</m:t>
                          </m:r>
                          <m:sSub>
                            <m:sSubPr>
                              <m:ctrlPr>
                                <a:rPr lang="en-US" altLang="zh-CN" sz="1600" i="1" dirty="0">
                                  <a:solidFill>
                                    <a:schemeClr val="bg1"/>
                                  </a:solidFill>
                                  <a:latin typeface="Cambria Math" panose="02040503050406030204" pitchFamily="18" charset="0"/>
                                </a:rPr>
                              </m:ctrlPr>
                            </m:sSubPr>
                            <m:e>
                              <m:r>
                                <a:rPr lang="en-US" altLang="zh-CN" sz="1600" i="1" dirty="0">
                                  <a:solidFill>
                                    <a:schemeClr val="bg1"/>
                                  </a:solidFill>
                                  <a:latin typeface="Cambria Math"/>
                                </a:rPr>
                                <m:t>𝑂</m:t>
                              </m:r>
                            </m:e>
                            <m:sub>
                              <m:r>
                                <a:rPr lang="en-US" altLang="zh-CN" sz="1600" i="1" dirty="0">
                                  <a:solidFill>
                                    <a:schemeClr val="bg1"/>
                                  </a:solidFill>
                                  <a:latin typeface="Cambria Math"/>
                                </a:rPr>
                                <m:t>𝑖</m:t>
                              </m:r>
                              <m:r>
                                <a:rPr lang="en-US" altLang="zh-CN" sz="1600" i="1" dirty="0">
                                  <a:solidFill>
                                    <a:schemeClr val="bg1"/>
                                  </a:solidFill>
                                  <a:latin typeface="Cambria Math"/>
                                </a:rPr>
                                <m:t>−1</m:t>
                              </m:r>
                            </m:sub>
                          </m:sSub>
                          <m:r>
                            <a:rPr lang="en-US" altLang="zh-CN" sz="1600" i="1" dirty="0">
                              <a:solidFill>
                                <a:schemeClr val="bg1"/>
                              </a:solidFill>
                              <a:latin typeface="Cambria Math"/>
                            </a:rPr>
                            <m:t>)</m:t>
                          </m:r>
                        </m:e>
                      </m:d>
                      <m:r>
                        <a:rPr lang="en-US" altLang="zh-CN" sz="1600" i="1" dirty="0">
                          <a:solidFill>
                            <a:schemeClr val="bg1"/>
                          </a:solidFill>
                          <a:latin typeface="Cambria Math"/>
                        </a:rPr>
                        <m:t>∗</m:t>
                      </m:r>
                      <m:r>
                        <a:rPr lang="en-US" altLang="zh-CN" sz="1600" i="1" dirty="0">
                          <a:solidFill>
                            <a:schemeClr val="bg1"/>
                          </a:solidFill>
                          <a:latin typeface="Cambria Math"/>
                        </a:rPr>
                        <m:t>𝑃</m:t>
                      </m:r>
                      <m:d>
                        <m:dPr>
                          <m:ctrlPr>
                            <a:rPr lang="en-US" altLang="zh-CN" sz="1600" i="1" dirty="0">
                              <a:solidFill>
                                <a:schemeClr val="bg1"/>
                              </a:solidFill>
                              <a:latin typeface="Cambria Math" panose="02040503050406030204" pitchFamily="18" charset="0"/>
                            </a:rPr>
                          </m:ctrlPr>
                        </m:dPr>
                        <m:e>
                          <m:sSub>
                            <m:sSubPr>
                              <m:ctrlPr>
                                <a:rPr lang="en-US" altLang="zh-CN" sz="1600" i="1" dirty="0">
                                  <a:solidFill>
                                    <a:schemeClr val="bg1"/>
                                  </a:solidFill>
                                  <a:latin typeface="Cambria Math" panose="02040503050406030204" pitchFamily="18" charset="0"/>
                                </a:rPr>
                              </m:ctrlPr>
                            </m:sSubPr>
                            <m:e>
                              <m:r>
                                <a:rPr lang="en-US" altLang="zh-CN" sz="1600" i="1" dirty="0">
                                  <a:solidFill>
                                    <a:schemeClr val="bg1"/>
                                  </a:solidFill>
                                  <a:latin typeface="Cambria Math"/>
                                </a:rPr>
                                <m:t>𝐶</m:t>
                              </m:r>
                            </m:e>
                            <m:sub>
                              <m:r>
                                <a:rPr lang="en-US" altLang="zh-CN" sz="1600" i="1" dirty="0">
                                  <a:solidFill>
                                    <a:schemeClr val="bg1"/>
                                  </a:solidFill>
                                  <a:latin typeface="Cambria Math"/>
                                </a:rPr>
                                <m:t>𝑖</m:t>
                              </m:r>
                            </m:sub>
                          </m:sSub>
                        </m:e>
                        <m:e>
                          <m:sSub>
                            <m:sSubPr>
                              <m:ctrlPr>
                                <a:rPr lang="en-US" altLang="zh-CN" sz="1600" i="1" dirty="0">
                                  <a:solidFill>
                                    <a:schemeClr val="bg1"/>
                                  </a:solidFill>
                                  <a:latin typeface="Cambria Math" panose="02040503050406030204" pitchFamily="18" charset="0"/>
                                </a:rPr>
                              </m:ctrlPr>
                            </m:sSubPr>
                            <m:e>
                              <m:r>
                                <a:rPr lang="en-US" altLang="zh-CN" sz="1600" i="1" dirty="0">
                                  <a:solidFill>
                                    <a:schemeClr val="bg1"/>
                                  </a:solidFill>
                                  <a:latin typeface="Cambria Math"/>
                                </a:rPr>
                                <m:t>𝐶</m:t>
                              </m:r>
                            </m:e>
                            <m:sub>
                              <m:r>
                                <a:rPr lang="en-US" altLang="zh-CN" sz="1600" i="1" dirty="0">
                                  <a:solidFill>
                                    <a:schemeClr val="bg1"/>
                                  </a:solidFill>
                                  <a:latin typeface="Cambria Math"/>
                                </a:rPr>
                                <m:t>𝑖</m:t>
                              </m:r>
                              <m:r>
                                <a:rPr lang="en-US" altLang="zh-CN" sz="1600" i="1" dirty="0">
                                  <a:solidFill>
                                    <a:schemeClr val="bg1"/>
                                  </a:solidFill>
                                  <a:latin typeface="Cambria Math"/>
                                </a:rPr>
                                <m:t>−1</m:t>
                              </m:r>
                            </m:sub>
                          </m:sSub>
                        </m:e>
                      </m:d>
                      <m:r>
                        <m:rPr>
                          <m:nor/>
                        </m:rPr>
                        <a:rPr lang="zh-CN" altLang="en-US" sz="1600" dirty="0">
                          <a:solidFill>
                            <a:schemeClr val="bg1"/>
                          </a:solidFill>
                        </a:rPr>
                        <m:t> </m:t>
                      </m:r>
                      <m:r>
                        <a:rPr lang="en-US" altLang="zh-CN" sz="1600" i="1" dirty="0">
                          <a:solidFill>
                            <a:schemeClr val="bg1"/>
                          </a:solidFill>
                          <a:latin typeface="Cambria Math"/>
                        </a:rPr>
                        <m:t>∗</m:t>
                      </m:r>
                      <m:r>
                        <m:rPr>
                          <m:nor/>
                        </m:rPr>
                        <a:rPr lang="en-US" altLang="zh-CN" sz="1600" dirty="0">
                          <a:solidFill>
                            <a:schemeClr val="bg1"/>
                          </a:solidFill>
                        </a:rPr>
                        <m:t> </m:t>
                      </m:r>
                      <m:r>
                        <a:rPr lang="en-US" altLang="zh-CN" sz="1600" i="1" dirty="0">
                          <a:solidFill>
                            <a:schemeClr val="bg1"/>
                          </a:solidFill>
                          <a:latin typeface="Cambria Math"/>
                        </a:rPr>
                        <m:t>𝑃</m:t>
                      </m:r>
                      <m:d>
                        <m:dPr>
                          <m:ctrlPr>
                            <a:rPr lang="en-US" altLang="zh-CN" sz="1600" i="1" dirty="0">
                              <a:solidFill>
                                <a:schemeClr val="bg1"/>
                              </a:solidFill>
                              <a:latin typeface="Cambria Math" panose="02040503050406030204" pitchFamily="18" charset="0"/>
                            </a:rPr>
                          </m:ctrlPr>
                        </m:dPr>
                        <m:e>
                          <m:r>
                            <a:rPr lang="en-US" altLang="zh-CN" sz="1600" i="1" dirty="0">
                              <a:solidFill>
                                <a:schemeClr val="bg1"/>
                              </a:solidFill>
                              <a:latin typeface="Cambria Math"/>
                            </a:rPr>
                            <m:t>𝑂𝑖</m:t>
                          </m:r>
                        </m:e>
                        <m:e>
                          <m:r>
                            <a:rPr lang="en-US" altLang="zh-CN" sz="1600" i="1" dirty="0">
                              <a:solidFill>
                                <a:schemeClr val="bg1"/>
                              </a:solidFill>
                              <a:latin typeface="Cambria Math"/>
                            </a:rPr>
                            <m:t>𝐶𝑖</m:t>
                          </m:r>
                        </m:e>
                      </m:d>
                    </m:oMath>
                  </m:oMathPara>
                </a14:m>
                <a:endParaRPr lang="zh-CN" altLang="en-US" sz="16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42899" y="4422570"/>
                <a:ext cx="6592446" cy="87863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942899" y="2233492"/>
                <a:ext cx="6592446" cy="1432636"/>
              </a:xfrm>
              <a:prstGeom prst="rect">
                <a:avLst/>
              </a:prstGeom>
              <a:noFill/>
              <a:ln>
                <a:solidFill>
                  <a:srgbClr val="00CC99"/>
                </a:solidFill>
              </a:ln>
              <a:effectLst/>
            </p:spPr>
            <p:txBody>
              <a:bodyPr wrap="none" rtlCol="0">
                <a:spAutoFit/>
              </a:bodyPr>
              <a:lstStyle/>
              <a:p>
                <a:pPr>
                  <a:lnSpc>
                    <a:spcPct val="150000"/>
                  </a:lnSpc>
                </a:pPr>
                <a14:m>
                  <m:oMathPara xmlns:m="http://schemas.openxmlformats.org/officeDocument/2006/math">
                    <m:oMathParaPr>
                      <m:jc m:val="left"/>
                    </m:oMathParaPr>
                    <m:oMath xmlns:m="http://schemas.openxmlformats.org/officeDocument/2006/math">
                      <m:r>
                        <a:rPr lang="en-US" altLang="zh-CN" sz="1600" i="1" smtClean="0">
                          <a:solidFill>
                            <a:schemeClr val="tx1"/>
                          </a:solidFill>
                          <a:latin typeface="Cambria Math"/>
                        </a:rPr>
                        <m:t>𝑎𝑟𝑔𝑚𝑎𝑥</m:t>
                      </m:r>
                      <m:r>
                        <a:rPr lang="en-US" altLang="zh-CN" sz="1600" i="1" smtClean="0">
                          <a:solidFill>
                            <a:schemeClr val="tx1"/>
                          </a:solidFill>
                          <a:latin typeface="Cambria Math"/>
                        </a:rPr>
                        <m:t> </m:t>
                      </m:r>
                      <m:r>
                        <a:rPr lang="en-US" altLang="zh-CN" sz="1600" i="1" smtClean="0">
                          <a:solidFill>
                            <a:schemeClr val="tx1"/>
                          </a:solidFill>
                          <a:latin typeface="Cambria Math"/>
                        </a:rPr>
                        <m:t>𝐶</m:t>
                      </m:r>
                      <m:r>
                        <a:rPr lang="en-US" altLang="zh-CN" sz="1600" i="1" smtClean="0">
                          <a:solidFill>
                            <a:schemeClr val="tx1"/>
                          </a:solidFill>
                          <a:latin typeface="Cambria Math"/>
                        </a:rPr>
                        <m:t> </m:t>
                      </m:r>
                      <m:r>
                        <a:rPr lang="en-US" altLang="zh-CN" sz="1600" i="1" smtClean="0">
                          <a:solidFill>
                            <a:schemeClr val="tx1"/>
                          </a:solidFill>
                          <a:latin typeface="Cambria Math"/>
                        </a:rPr>
                        <m:t>𝑃</m:t>
                      </m:r>
                      <m:d>
                        <m:dPr>
                          <m:ctrlPr>
                            <a:rPr lang="en-US" altLang="zh-CN" sz="1600" i="1">
                              <a:solidFill>
                                <a:schemeClr val="tx1"/>
                              </a:solidFill>
                              <a:latin typeface="Cambria Math" panose="02040503050406030204" pitchFamily="18" charset="0"/>
                            </a:rPr>
                          </m:ctrlPr>
                        </m:dPr>
                        <m:e>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a:rPr>
                                <m:t>𝐶</m:t>
                              </m:r>
                              <m:r>
                                <a:rPr lang="en-US" altLang="zh-CN" sz="1600" i="1">
                                  <a:solidFill>
                                    <a:schemeClr val="tx1"/>
                                  </a:solidFill>
                                  <a:latin typeface="Cambria Math"/>
                                </a:rPr>
                                <m:t>1,</m:t>
                              </m:r>
                              <m:r>
                                <a:rPr lang="en-US" altLang="zh-CN" sz="1600" i="1">
                                  <a:solidFill>
                                    <a:schemeClr val="tx1"/>
                                  </a:solidFill>
                                  <a:latin typeface="Cambria Math"/>
                                </a:rPr>
                                <m:t>𝐶</m:t>
                              </m:r>
                              <m:r>
                                <a:rPr lang="en-US" altLang="zh-CN" sz="1600" i="1">
                                  <a:solidFill>
                                    <a:schemeClr val="tx1"/>
                                  </a:solidFill>
                                  <a:latin typeface="Cambria Math"/>
                                </a:rPr>
                                <m:t>2.. </m:t>
                              </m:r>
                              <m:r>
                                <a:rPr lang="en-US" altLang="zh-CN" sz="1600" i="1">
                                  <a:solidFill>
                                    <a:schemeClr val="tx1"/>
                                  </a:solidFill>
                                  <a:latin typeface="Cambria Math"/>
                                </a:rPr>
                                <m:t>𝐶𝑖</m:t>
                              </m:r>
                            </m:e>
                            <m:e>
                              <m:r>
                                <a:rPr lang="en-US" altLang="zh-CN" sz="1600" i="1">
                                  <a:solidFill>
                                    <a:schemeClr val="tx1"/>
                                  </a:solidFill>
                                  <a:latin typeface="Cambria Math"/>
                                </a:rPr>
                                <m:t>𝑂</m:t>
                              </m:r>
                              <m:r>
                                <a:rPr lang="en-US" altLang="zh-CN" sz="1600" i="1">
                                  <a:solidFill>
                                    <a:schemeClr val="tx1"/>
                                  </a:solidFill>
                                  <a:latin typeface="Cambria Math"/>
                                </a:rPr>
                                <m:t>1,</m:t>
                              </m:r>
                              <m:r>
                                <a:rPr lang="en-US" altLang="zh-CN" sz="1600" i="1">
                                  <a:solidFill>
                                    <a:schemeClr val="tx1"/>
                                  </a:solidFill>
                                  <a:latin typeface="Cambria Math"/>
                                </a:rPr>
                                <m:t>𝑂</m:t>
                              </m:r>
                              <m:r>
                                <a:rPr lang="en-US" altLang="zh-CN" sz="1600" i="1">
                                  <a:solidFill>
                                    <a:schemeClr val="tx1"/>
                                  </a:solidFill>
                                  <a:latin typeface="Cambria Math"/>
                                </a:rPr>
                                <m:t>2..</m:t>
                              </m:r>
                              <m:r>
                                <a:rPr lang="en-US" altLang="zh-CN" sz="1600" i="1">
                                  <a:solidFill>
                                    <a:schemeClr val="tx1"/>
                                  </a:solidFill>
                                  <a:latin typeface="Cambria Math"/>
                                </a:rPr>
                                <m:t>𝑂𝑖</m:t>
                              </m:r>
                            </m:e>
                          </m:d>
                        </m:e>
                      </m:d>
                      <m:r>
                        <a:rPr lang="en-US" altLang="zh-CN" sz="1600" b="0" i="0" dirty="0" smtClean="0">
                          <a:solidFill>
                            <a:schemeClr val="tx1"/>
                          </a:solidFill>
                          <a:latin typeface="Cambria Math"/>
                          <a:ea typeface="Cambria Math" panose="02040503050406030204" pitchFamily="18" charset="0"/>
                        </a:rPr>
                        <m:t> </m:t>
                      </m:r>
                    </m:oMath>
                  </m:oMathPara>
                </a14:m>
                <a:endParaRPr lang="en-US" altLang="zh-CN" sz="1600" b="0" i="0" dirty="0" smtClean="0">
                  <a:solidFill>
                    <a:schemeClr val="tx1"/>
                  </a:solidFill>
                  <a:latin typeface="Cambria Math"/>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sz="1200" b="0" i="1" dirty="0" smtClean="0">
                          <a:solidFill>
                            <a:schemeClr val="tx1"/>
                          </a:solidFill>
                          <a:latin typeface="Cambria Math"/>
                          <a:ea typeface="Cambria Math" panose="02040503050406030204" pitchFamily="18" charset="0"/>
                        </a:rPr>
                        <m:t>=</m:t>
                      </m:r>
                      <m:r>
                        <m:rPr>
                          <m:sty m:val="p"/>
                        </m:rPr>
                        <a:rPr lang="en-US" altLang="zh-CN" sz="1200" dirty="0">
                          <a:solidFill>
                            <a:schemeClr val="tx1"/>
                          </a:solidFill>
                          <a:latin typeface="Cambria Math" panose="02040503050406030204" pitchFamily="18" charset="0"/>
                          <a:ea typeface="Cambria Math" panose="02040503050406030204" pitchFamily="18" charset="0"/>
                        </a:rPr>
                        <m:t>argmax</m:t>
                      </m:r>
                      <m:r>
                        <a:rPr lang="en-US" altLang="zh-CN" sz="1200" dirty="0">
                          <a:solidFill>
                            <a:schemeClr val="tx1"/>
                          </a:solidFill>
                          <a:latin typeface="Cambria Math" panose="02040503050406030204" pitchFamily="18" charset="0"/>
                          <a:ea typeface="Cambria Math" panose="02040503050406030204" pitchFamily="18" charset="0"/>
                        </a:rPr>
                        <m:t> </m:t>
                      </m:r>
                      <m:r>
                        <m:rPr>
                          <m:sty m:val="p"/>
                        </m:rPr>
                        <a:rPr lang="en-US" altLang="zh-CN" sz="1200" dirty="0">
                          <a:solidFill>
                            <a:schemeClr val="tx1"/>
                          </a:solidFill>
                          <a:latin typeface="Cambria Math" panose="02040503050406030204" pitchFamily="18" charset="0"/>
                          <a:ea typeface="Cambria Math" panose="02040503050406030204" pitchFamily="18" charset="0"/>
                        </a:rPr>
                        <m:t>C</m:t>
                      </m:r>
                      <m:r>
                        <a:rPr lang="en-US" altLang="zh-CN" sz="1200" dirty="0">
                          <a:solidFill>
                            <a:schemeClr val="tx1"/>
                          </a:solidFill>
                          <a:latin typeface="Cambria Math" panose="02040503050406030204" pitchFamily="18" charset="0"/>
                          <a:ea typeface="Cambria Math" panose="02040503050406030204" pitchFamily="18" charset="0"/>
                        </a:rPr>
                        <m:t>  </m:t>
                      </m:r>
                      <m:r>
                        <m:rPr>
                          <m:sty m:val="p"/>
                        </m:rPr>
                        <a:rPr lang="en-US" altLang="zh-CN" sz="1200" dirty="0">
                          <a:solidFill>
                            <a:schemeClr val="tx1"/>
                          </a:solidFill>
                          <a:latin typeface="Cambria Math" panose="02040503050406030204" pitchFamily="18" charset="0"/>
                          <a:ea typeface="Cambria Math" panose="02040503050406030204" pitchFamily="18" charset="0"/>
                        </a:rPr>
                        <m:t>P</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r>
                            <a:rPr lang="en-US" altLang="zh-CN" sz="1200" i="1" dirty="0">
                              <a:solidFill>
                                <a:schemeClr val="tx1"/>
                              </a:solidFill>
                              <a:latin typeface="Cambria Math" panose="02040503050406030204" pitchFamily="18" charset="0"/>
                              <a:ea typeface="Cambria Math" panose="02040503050406030204" pitchFamily="18" charset="0"/>
                            </a:rPr>
                            <m:t>𝑂</m:t>
                          </m:r>
                          <m:r>
                            <a:rPr lang="en-US" altLang="zh-CN" sz="1200" i="1" dirty="0">
                              <a:solidFill>
                                <a:schemeClr val="tx1"/>
                              </a:solidFill>
                              <a:latin typeface="Cambria Math" panose="02040503050406030204" pitchFamily="18" charset="0"/>
                              <a:ea typeface="Cambria Math" panose="02040503050406030204" pitchFamily="18" charset="0"/>
                            </a:rPr>
                            <m:t>1</m:t>
                          </m:r>
                        </m:e>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1</m:t>
                          </m:r>
                        </m:e>
                      </m:d>
                      <m:r>
                        <a:rPr lang="en-US" altLang="zh-CN" sz="1200" i="1" dirty="0">
                          <a:solidFill>
                            <a:schemeClr val="tx1"/>
                          </a:solidFill>
                          <a:latin typeface="Cambria Math" panose="02040503050406030204" pitchFamily="18" charset="0"/>
                          <a:ea typeface="Cambria Math" panose="02040503050406030204" pitchFamily="18" charset="0"/>
                        </a:rPr>
                        <m:t>𝑃</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r>
                            <a:rPr lang="en-US" altLang="zh-CN" sz="1200" i="1" dirty="0">
                              <a:solidFill>
                                <a:schemeClr val="tx1"/>
                              </a:solidFill>
                              <a:latin typeface="Cambria Math" panose="02040503050406030204" pitchFamily="18" charset="0"/>
                              <a:ea typeface="Cambria Math" panose="02040503050406030204" pitchFamily="18" charset="0"/>
                            </a:rPr>
                            <m:t>𝑂</m:t>
                          </m:r>
                          <m:r>
                            <a:rPr lang="en-US" altLang="zh-CN" sz="1200" i="1" dirty="0">
                              <a:solidFill>
                                <a:schemeClr val="tx1"/>
                              </a:solidFill>
                              <a:latin typeface="Cambria Math" panose="02040503050406030204" pitchFamily="18" charset="0"/>
                              <a:ea typeface="Cambria Math" panose="02040503050406030204" pitchFamily="18" charset="0"/>
                            </a:rPr>
                            <m:t>2</m:t>
                          </m:r>
                        </m:e>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2</m:t>
                          </m:r>
                        </m:e>
                      </m:d>
                      <m:r>
                        <a:rPr lang="en-US" altLang="zh-CN" sz="1200" i="1" dirty="0">
                          <a:solidFill>
                            <a:schemeClr val="tx1"/>
                          </a:solidFill>
                          <a:latin typeface="Cambria Math" panose="02040503050406030204" pitchFamily="18" charset="0"/>
                          <a:ea typeface="Cambria Math" panose="02040503050406030204" pitchFamily="18" charset="0"/>
                        </a:rPr>
                        <m:t>..</m:t>
                      </m:r>
                      <m:r>
                        <a:rPr lang="en-US" altLang="zh-CN" sz="1200" i="1" dirty="0">
                          <a:solidFill>
                            <a:schemeClr val="tx1"/>
                          </a:solidFill>
                          <a:latin typeface="Cambria Math" panose="02040503050406030204" pitchFamily="18" charset="0"/>
                          <a:ea typeface="Cambria Math" panose="02040503050406030204" pitchFamily="18" charset="0"/>
                        </a:rPr>
                        <m:t>𝑃</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r>
                            <a:rPr lang="en-US" altLang="zh-CN" sz="1200" i="1" dirty="0">
                              <a:solidFill>
                                <a:schemeClr val="tx1"/>
                              </a:solidFill>
                              <a:latin typeface="Cambria Math" panose="02040503050406030204" pitchFamily="18" charset="0"/>
                              <a:ea typeface="Cambria Math" panose="02040503050406030204" pitchFamily="18" charset="0"/>
                            </a:rPr>
                            <m:t>𝑂𝑖</m:t>
                          </m:r>
                        </m:e>
                        <m:e>
                          <m:r>
                            <a:rPr lang="en-US" altLang="zh-CN" sz="1200" i="1" dirty="0">
                              <a:solidFill>
                                <a:schemeClr val="tx1"/>
                              </a:solidFill>
                              <a:latin typeface="Cambria Math" panose="02040503050406030204" pitchFamily="18" charset="0"/>
                              <a:ea typeface="Cambria Math" panose="02040503050406030204" pitchFamily="18" charset="0"/>
                            </a:rPr>
                            <m:t>𝐶𝑖</m:t>
                          </m:r>
                        </m:e>
                      </m:d>
                      <m:r>
                        <a:rPr lang="en-US" altLang="zh-CN" sz="1200" i="1" dirty="0">
                          <a:solidFill>
                            <a:schemeClr val="tx1"/>
                          </a:solidFill>
                          <a:latin typeface="Cambria Math" panose="02040503050406030204" pitchFamily="18" charset="0"/>
                          <a:ea typeface="Cambria Math" panose="02040503050406030204" pitchFamily="18" charset="0"/>
                        </a:rPr>
                        <m:t>∗</m:t>
                      </m:r>
                      <m:r>
                        <a:rPr lang="en-US" altLang="zh-CN" sz="1200" i="1" dirty="0">
                          <a:solidFill>
                            <a:schemeClr val="tx1"/>
                          </a:solidFill>
                          <a:latin typeface="Cambria Math" panose="02040503050406030204" pitchFamily="18" charset="0"/>
                          <a:ea typeface="Cambria Math" panose="02040503050406030204" pitchFamily="18" charset="0"/>
                        </a:rPr>
                        <m:t>𝑃</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1</m:t>
                          </m:r>
                        </m:e>
                      </m:d>
                      <m:r>
                        <a:rPr lang="en-US" altLang="zh-CN" sz="1200" i="1" dirty="0">
                          <a:solidFill>
                            <a:schemeClr val="tx1"/>
                          </a:solidFill>
                          <a:latin typeface="Cambria Math" panose="02040503050406030204" pitchFamily="18" charset="0"/>
                          <a:ea typeface="Cambria Math" panose="02040503050406030204" pitchFamily="18" charset="0"/>
                        </a:rPr>
                        <m:t>𝑃</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2</m:t>
                          </m:r>
                        </m:e>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1</m:t>
                          </m:r>
                        </m:e>
                      </m:d>
                      <m:r>
                        <a:rPr lang="en-US" altLang="zh-CN" sz="1200" i="1" dirty="0">
                          <a:solidFill>
                            <a:schemeClr val="tx1"/>
                          </a:solidFill>
                          <a:latin typeface="Cambria Math" panose="02040503050406030204" pitchFamily="18" charset="0"/>
                          <a:ea typeface="Cambria Math" panose="02040503050406030204" pitchFamily="18" charset="0"/>
                        </a:rPr>
                        <m:t>𝑃</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3</m:t>
                          </m:r>
                        </m:e>
                        <m:e>
                          <m:r>
                            <a:rPr lang="en-US" altLang="zh-CN" sz="1200" i="1" dirty="0">
                              <a:solidFill>
                                <a:schemeClr val="tx1"/>
                              </a:solidFill>
                              <a:latin typeface="Cambria Math" panose="02040503050406030204" pitchFamily="18" charset="0"/>
                              <a:ea typeface="Cambria Math" panose="02040503050406030204" pitchFamily="18" charset="0"/>
                            </a:rPr>
                            <m:t>𝐶</m:t>
                          </m:r>
                          <m:r>
                            <a:rPr lang="en-US" altLang="zh-CN" sz="1200" i="1" dirty="0">
                              <a:solidFill>
                                <a:schemeClr val="tx1"/>
                              </a:solidFill>
                              <a:latin typeface="Cambria Math" panose="02040503050406030204" pitchFamily="18" charset="0"/>
                              <a:ea typeface="Cambria Math" panose="02040503050406030204" pitchFamily="18" charset="0"/>
                            </a:rPr>
                            <m:t>2</m:t>
                          </m:r>
                        </m:e>
                      </m:d>
                      <m:r>
                        <a:rPr lang="en-US" altLang="zh-CN" sz="1200" i="1" dirty="0">
                          <a:solidFill>
                            <a:schemeClr val="tx1"/>
                          </a:solidFill>
                          <a:latin typeface="Cambria Math" panose="02040503050406030204" pitchFamily="18" charset="0"/>
                          <a:ea typeface="Cambria Math" panose="02040503050406030204" pitchFamily="18" charset="0"/>
                        </a:rPr>
                        <m:t>..</m:t>
                      </m:r>
                      <m:r>
                        <a:rPr lang="en-US" altLang="zh-CN" sz="1200" i="1" dirty="0">
                          <a:solidFill>
                            <a:schemeClr val="tx1"/>
                          </a:solidFill>
                          <a:latin typeface="Cambria Math" panose="02040503050406030204" pitchFamily="18" charset="0"/>
                          <a:ea typeface="Cambria Math" panose="02040503050406030204" pitchFamily="18" charset="0"/>
                        </a:rPr>
                        <m:t>𝑃</m:t>
                      </m:r>
                      <m:d>
                        <m:dPr>
                          <m:ctrlPr>
                            <a:rPr lang="en-US" altLang="zh-CN" sz="1200" i="1" dirty="0">
                              <a:solidFill>
                                <a:schemeClr val="tx1"/>
                              </a:solidFill>
                              <a:latin typeface="Cambria Math" panose="02040503050406030204" pitchFamily="18" charset="0"/>
                              <a:ea typeface="Cambria Math" panose="02040503050406030204" pitchFamily="18" charset="0"/>
                            </a:rPr>
                          </m:ctrlPr>
                        </m:dPr>
                        <m:e>
                          <m:sSub>
                            <m:sSubPr>
                              <m:ctrlPr>
                                <a:rPr lang="en-US" altLang="zh-CN" sz="1200" i="1" dirty="0">
                                  <a:solidFill>
                                    <a:schemeClr val="tx1"/>
                                  </a:solidFill>
                                  <a:latin typeface="Cambria Math" panose="02040503050406030204" pitchFamily="18" charset="0"/>
                                  <a:ea typeface="Cambria Math" panose="02040503050406030204" pitchFamily="18" charset="0"/>
                                </a:rPr>
                              </m:ctrlPr>
                            </m:sSubPr>
                            <m:e>
                              <m:r>
                                <a:rPr lang="en-US" altLang="zh-CN" sz="1200" i="1" dirty="0">
                                  <a:solidFill>
                                    <a:schemeClr val="tx1"/>
                                  </a:solidFill>
                                  <a:latin typeface="Cambria Math" panose="02040503050406030204" pitchFamily="18" charset="0"/>
                                  <a:ea typeface="Cambria Math" panose="02040503050406030204" pitchFamily="18" charset="0"/>
                                </a:rPr>
                                <m:t>𝐶</m:t>
                              </m:r>
                            </m:e>
                            <m:sub>
                              <m:r>
                                <a:rPr lang="en-US" altLang="zh-CN" sz="1200" i="1" dirty="0">
                                  <a:solidFill>
                                    <a:schemeClr val="tx1"/>
                                  </a:solidFill>
                                  <a:latin typeface="Cambria Math" panose="02040503050406030204" pitchFamily="18" charset="0"/>
                                  <a:ea typeface="Cambria Math" panose="02040503050406030204" pitchFamily="18" charset="0"/>
                                </a:rPr>
                                <m:t>𝑖</m:t>
                              </m:r>
                            </m:sub>
                          </m:sSub>
                        </m:e>
                        <m:e>
                          <m:sSub>
                            <m:sSubPr>
                              <m:ctrlPr>
                                <a:rPr lang="en-US" altLang="zh-CN" sz="1200" i="1" dirty="0">
                                  <a:solidFill>
                                    <a:schemeClr val="tx1"/>
                                  </a:solidFill>
                                  <a:latin typeface="Cambria Math" panose="02040503050406030204" pitchFamily="18" charset="0"/>
                                  <a:ea typeface="Cambria Math" panose="02040503050406030204" pitchFamily="18" charset="0"/>
                                </a:rPr>
                              </m:ctrlPr>
                            </m:sSubPr>
                            <m:e>
                              <m:r>
                                <a:rPr lang="en-US" altLang="zh-CN" sz="1200" i="1" dirty="0">
                                  <a:solidFill>
                                    <a:schemeClr val="tx1"/>
                                  </a:solidFill>
                                  <a:latin typeface="Cambria Math" panose="02040503050406030204" pitchFamily="18" charset="0"/>
                                  <a:ea typeface="Cambria Math" panose="02040503050406030204" pitchFamily="18" charset="0"/>
                                </a:rPr>
                                <m:t>𝐶</m:t>
                              </m:r>
                            </m:e>
                            <m:sub>
                              <m:r>
                                <a:rPr lang="en-US" altLang="zh-CN" sz="1200" i="1" dirty="0">
                                  <a:solidFill>
                                    <a:schemeClr val="tx1"/>
                                  </a:solidFill>
                                  <a:latin typeface="Cambria Math" panose="02040503050406030204" pitchFamily="18" charset="0"/>
                                  <a:ea typeface="Cambria Math" panose="02040503050406030204" pitchFamily="18" charset="0"/>
                                </a:rPr>
                                <m:t>𝑖</m:t>
                              </m:r>
                              <m:r>
                                <a:rPr lang="en-US" altLang="zh-CN" sz="1200" i="1" dirty="0">
                                  <a:solidFill>
                                    <a:schemeClr val="tx1"/>
                                  </a:solidFill>
                                  <a:latin typeface="Cambria Math" panose="02040503050406030204" pitchFamily="18" charset="0"/>
                                  <a:ea typeface="Cambria Math" panose="02040503050406030204" pitchFamily="18" charset="0"/>
                                </a:rPr>
                                <m:t>−1</m:t>
                              </m:r>
                            </m:sub>
                          </m:sSub>
                        </m:e>
                      </m:d>
                    </m:oMath>
                  </m:oMathPara>
                </a14:m>
                <a:endParaRPr lang="zh-CN" altLang="en-US" sz="1200" dirty="0">
                  <a:solidFill>
                    <a:schemeClr val="tx1"/>
                  </a:solidFill>
                  <a:latin typeface="Cambria Math" panose="02040503050406030204" pitchFamily="18" charset="0"/>
                </a:endParaRPr>
              </a:p>
              <a:p>
                <a:pPr>
                  <a:lnSpc>
                    <a:spcPct val="150000"/>
                  </a:lnSpc>
                </a:pPr>
                <a14:m>
                  <m:oMath xmlns:m="http://schemas.openxmlformats.org/officeDocument/2006/math">
                    <m:r>
                      <a:rPr lang="en-US" altLang="zh-CN" sz="1200" dirty="0">
                        <a:solidFill>
                          <a:schemeClr val="tx1"/>
                        </a:solidFill>
                        <a:latin typeface="Cambria Math"/>
                      </a:rPr>
                      <m:t>=</m:t>
                    </m:r>
                    <m:r>
                      <m:rPr>
                        <m:sty m:val="p"/>
                      </m:rPr>
                      <a:rPr lang="en-US" altLang="zh-CN" sz="1200" dirty="0">
                        <a:solidFill>
                          <a:schemeClr val="tx1"/>
                        </a:solidFill>
                        <a:latin typeface="Cambria Math"/>
                      </a:rPr>
                      <m:t>argmax</m:t>
                    </m:r>
                    <m:r>
                      <a:rPr lang="en-US" altLang="zh-CN" sz="1200" dirty="0">
                        <a:solidFill>
                          <a:schemeClr val="tx1"/>
                        </a:solidFill>
                        <a:latin typeface="Cambria Math"/>
                      </a:rPr>
                      <m:t> </m:t>
                    </m:r>
                    <m:r>
                      <m:rPr>
                        <m:sty m:val="p"/>
                      </m:rPr>
                      <a:rPr lang="en-US" altLang="zh-CN" sz="1200" dirty="0">
                        <a:solidFill>
                          <a:schemeClr val="tx1"/>
                        </a:solidFill>
                        <a:latin typeface="Cambria Math"/>
                      </a:rPr>
                      <m:t>C</m:t>
                    </m:r>
                    <m:r>
                      <a:rPr lang="en-US" altLang="zh-CN" sz="1200" dirty="0">
                        <a:solidFill>
                          <a:schemeClr val="tx1"/>
                        </a:solidFill>
                        <a:latin typeface="Cambria Math"/>
                      </a:rPr>
                      <m:t>  </m:t>
                    </m:r>
                    <m:r>
                      <m:rPr>
                        <m:sty m:val="p"/>
                      </m:rPr>
                      <a:rPr lang="en-US" altLang="zh-CN" sz="1200" dirty="0">
                        <a:solidFill>
                          <a:schemeClr val="tx1"/>
                        </a:solidFill>
                        <a:latin typeface="Cambria Math"/>
                      </a:rPr>
                      <m:t>P</m:t>
                    </m:r>
                    <m:d>
                      <m:dPr>
                        <m:ctrlPr>
                          <a:rPr lang="en-US" altLang="zh-CN" sz="1200" i="1" dirty="0">
                            <a:solidFill>
                              <a:schemeClr val="tx1"/>
                            </a:solidFill>
                            <a:latin typeface="Cambria Math" panose="02040503050406030204" pitchFamily="18" charset="0"/>
                          </a:rPr>
                        </m:ctrlPr>
                      </m:dPr>
                      <m:e>
                        <m:r>
                          <a:rPr lang="en-US" altLang="zh-CN" sz="1200" i="1" dirty="0">
                            <a:solidFill>
                              <a:schemeClr val="tx1"/>
                            </a:solidFill>
                            <a:latin typeface="Cambria Math"/>
                          </a:rPr>
                          <m:t>𝑂</m:t>
                        </m:r>
                        <m:r>
                          <a:rPr lang="en-US" altLang="zh-CN" sz="1200" i="1" dirty="0">
                            <a:solidFill>
                              <a:schemeClr val="tx1"/>
                            </a:solidFill>
                            <a:latin typeface="Cambria Math"/>
                          </a:rPr>
                          <m:t>1</m:t>
                        </m:r>
                      </m:e>
                      <m:e>
                        <m:r>
                          <a:rPr lang="en-US" altLang="zh-CN" sz="1200" i="1" dirty="0">
                            <a:solidFill>
                              <a:schemeClr val="tx1"/>
                            </a:solidFill>
                            <a:latin typeface="Cambria Math"/>
                          </a:rPr>
                          <m:t>𝐶</m:t>
                        </m:r>
                        <m:r>
                          <a:rPr lang="en-US" altLang="zh-CN" sz="1200" i="1" dirty="0">
                            <a:solidFill>
                              <a:schemeClr val="tx1"/>
                            </a:solidFill>
                            <a:latin typeface="Cambria Math"/>
                          </a:rPr>
                          <m:t>1</m:t>
                        </m:r>
                      </m:e>
                    </m:d>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r>
                          <a:rPr lang="en-US" altLang="zh-CN" sz="1200" i="1" dirty="0">
                            <a:solidFill>
                              <a:schemeClr val="tx1"/>
                            </a:solidFill>
                            <a:latin typeface="Cambria Math"/>
                          </a:rPr>
                          <m:t>𝑂</m:t>
                        </m:r>
                        <m:r>
                          <a:rPr lang="en-US" altLang="zh-CN" sz="1200" i="1" dirty="0">
                            <a:solidFill>
                              <a:schemeClr val="tx1"/>
                            </a:solidFill>
                            <a:latin typeface="Cambria Math"/>
                          </a:rPr>
                          <m:t>2</m:t>
                        </m:r>
                      </m:e>
                      <m:e>
                        <m:r>
                          <a:rPr lang="en-US" altLang="zh-CN" sz="1200" i="1" dirty="0">
                            <a:solidFill>
                              <a:schemeClr val="tx1"/>
                            </a:solidFill>
                            <a:latin typeface="Cambria Math"/>
                          </a:rPr>
                          <m:t>𝐶</m:t>
                        </m:r>
                        <m:r>
                          <a:rPr lang="en-US" altLang="zh-CN" sz="1200" i="1" dirty="0">
                            <a:solidFill>
                              <a:schemeClr val="tx1"/>
                            </a:solidFill>
                            <a:latin typeface="Cambria Math"/>
                          </a:rPr>
                          <m:t>2</m:t>
                        </m:r>
                      </m:e>
                    </m:d>
                    <m:r>
                      <a:rPr lang="en-US" altLang="zh-CN" sz="1200" i="1" dirty="0">
                        <a:solidFill>
                          <a:schemeClr val="tx1"/>
                        </a:solidFill>
                        <a:latin typeface="Cambria Math"/>
                      </a:rPr>
                      <m:t>..</m:t>
                    </m:r>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sSub>
                          <m:sSubPr>
                            <m:ctrlPr>
                              <a:rPr lang="en-US" altLang="zh-CN" sz="1200" i="1" dirty="0">
                                <a:solidFill>
                                  <a:schemeClr val="tx1"/>
                                </a:solidFill>
                                <a:latin typeface="Cambria Math" panose="02040503050406030204" pitchFamily="18" charset="0"/>
                              </a:rPr>
                            </m:ctrlPr>
                          </m:sSubPr>
                          <m:e>
                            <m:r>
                              <a:rPr lang="en-US" altLang="zh-CN" sz="1200" i="1" dirty="0">
                                <a:solidFill>
                                  <a:schemeClr val="tx1"/>
                                </a:solidFill>
                                <a:latin typeface="Cambria Math"/>
                              </a:rPr>
                              <m:t>𝑂</m:t>
                            </m:r>
                          </m:e>
                          <m:sub>
                            <m:r>
                              <a:rPr lang="en-US" altLang="zh-CN" sz="1200" i="1" dirty="0">
                                <a:solidFill>
                                  <a:schemeClr val="tx1"/>
                                </a:solidFill>
                                <a:latin typeface="Cambria Math"/>
                              </a:rPr>
                              <m:t>𝑖</m:t>
                            </m:r>
                            <m:r>
                              <a:rPr lang="en-US" altLang="zh-CN" sz="1200" i="1" dirty="0">
                                <a:solidFill>
                                  <a:schemeClr val="tx1"/>
                                </a:solidFill>
                                <a:latin typeface="Cambria Math"/>
                              </a:rPr>
                              <m:t>−1</m:t>
                            </m:r>
                          </m:sub>
                        </m:sSub>
                      </m:e>
                      <m:e>
                        <m:sSub>
                          <m:sSubPr>
                            <m:ctrlPr>
                              <a:rPr lang="en-US" altLang="zh-CN" sz="1200" i="1" dirty="0">
                                <a:solidFill>
                                  <a:schemeClr val="tx1"/>
                                </a:solidFill>
                                <a:latin typeface="Cambria Math" panose="02040503050406030204" pitchFamily="18" charset="0"/>
                              </a:rPr>
                            </m:ctrlPr>
                          </m:sSubPr>
                          <m:e>
                            <m:r>
                              <a:rPr lang="en-US" altLang="zh-CN" sz="1200" i="1" dirty="0">
                                <a:solidFill>
                                  <a:schemeClr val="tx1"/>
                                </a:solidFill>
                                <a:latin typeface="Cambria Math"/>
                              </a:rPr>
                              <m:t>𝐶</m:t>
                            </m:r>
                          </m:e>
                          <m:sub>
                            <m:r>
                              <a:rPr lang="en-US" altLang="zh-CN" sz="1200" i="1" dirty="0">
                                <a:solidFill>
                                  <a:schemeClr val="tx1"/>
                                </a:solidFill>
                                <a:latin typeface="Cambria Math"/>
                              </a:rPr>
                              <m:t>𝑖</m:t>
                            </m:r>
                            <m:r>
                              <a:rPr lang="en-US" altLang="zh-CN" sz="1200" i="1" dirty="0">
                                <a:solidFill>
                                  <a:schemeClr val="tx1"/>
                                </a:solidFill>
                                <a:latin typeface="Cambria Math"/>
                              </a:rPr>
                              <m:t>−1</m:t>
                            </m:r>
                          </m:sub>
                        </m:sSub>
                      </m:e>
                    </m:d>
                    <m:r>
                      <a:rPr lang="en-US" altLang="zh-CN" sz="1200" i="1" dirty="0">
                        <a:solidFill>
                          <a:schemeClr val="tx1"/>
                        </a:solidFill>
                        <a:latin typeface="Cambria Math"/>
                      </a:rPr>
                      <m:t>∗</m:t>
                    </m:r>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r>
                          <a:rPr lang="en-US" altLang="zh-CN" sz="1200" i="1" dirty="0">
                            <a:solidFill>
                              <a:schemeClr val="tx1"/>
                            </a:solidFill>
                            <a:latin typeface="Cambria Math"/>
                          </a:rPr>
                          <m:t>𝐶</m:t>
                        </m:r>
                        <m:r>
                          <a:rPr lang="en-US" altLang="zh-CN" sz="1200" i="1" dirty="0">
                            <a:solidFill>
                              <a:schemeClr val="tx1"/>
                            </a:solidFill>
                            <a:latin typeface="Cambria Math"/>
                          </a:rPr>
                          <m:t>1</m:t>
                        </m:r>
                      </m:e>
                    </m:d>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r>
                          <a:rPr lang="en-US" altLang="zh-CN" sz="1200" i="1" dirty="0">
                            <a:solidFill>
                              <a:schemeClr val="tx1"/>
                            </a:solidFill>
                            <a:latin typeface="Cambria Math"/>
                          </a:rPr>
                          <m:t>𝐶</m:t>
                        </m:r>
                        <m:r>
                          <a:rPr lang="en-US" altLang="zh-CN" sz="1200" i="1" dirty="0">
                            <a:solidFill>
                              <a:schemeClr val="tx1"/>
                            </a:solidFill>
                            <a:latin typeface="Cambria Math"/>
                          </a:rPr>
                          <m:t>2</m:t>
                        </m:r>
                      </m:e>
                      <m:e>
                        <m:r>
                          <a:rPr lang="en-US" altLang="zh-CN" sz="1200" i="1" dirty="0">
                            <a:solidFill>
                              <a:schemeClr val="tx1"/>
                            </a:solidFill>
                            <a:latin typeface="Cambria Math"/>
                          </a:rPr>
                          <m:t>𝐶</m:t>
                        </m:r>
                        <m:r>
                          <a:rPr lang="en-US" altLang="zh-CN" sz="1200" i="1" dirty="0">
                            <a:solidFill>
                              <a:schemeClr val="tx1"/>
                            </a:solidFill>
                            <a:latin typeface="Cambria Math"/>
                          </a:rPr>
                          <m:t>1</m:t>
                        </m:r>
                      </m:e>
                    </m:d>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r>
                          <a:rPr lang="en-US" altLang="zh-CN" sz="1200" i="1" dirty="0">
                            <a:solidFill>
                              <a:schemeClr val="tx1"/>
                            </a:solidFill>
                            <a:latin typeface="Cambria Math"/>
                          </a:rPr>
                          <m:t>𝐶</m:t>
                        </m:r>
                        <m:r>
                          <a:rPr lang="en-US" altLang="zh-CN" sz="1200" i="1" dirty="0">
                            <a:solidFill>
                              <a:schemeClr val="tx1"/>
                            </a:solidFill>
                            <a:latin typeface="Cambria Math"/>
                          </a:rPr>
                          <m:t>3</m:t>
                        </m:r>
                      </m:e>
                      <m:e>
                        <m:r>
                          <a:rPr lang="en-US" altLang="zh-CN" sz="1200" i="1" dirty="0">
                            <a:solidFill>
                              <a:schemeClr val="tx1"/>
                            </a:solidFill>
                            <a:latin typeface="Cambria Math"/>
                          </a:rPr>
                          <m:t>𝐶</m:t>
                        </m:r>
                        <m:r>
                          <a:rPr lang="en-US" altLang="zh-CN" sz="1200" i="1" dirty="0">
                            <a:solidFill>
                              <a:schemeClr val="tx1"/>
                            </a:solidFill>
                            <a:latin typeface="Cambria Math"/>
                          </a:rPr>
                          <m:t>2</m:t>
                        </m:r>
                      </m:e>
                    </m:d>
                    <m:r>
                      <a:rPr lang="en-US" altLang="zh-CN" sz="1200" i="1" dirty="0">
                        <a:solidFill>
                          <a:schemeClr val="tx1"/>
                        </a:solidFill>
                        <a:latin typeface="Cambria Math"/>
                      </a:rPr>
                      <m:t>..</m:t>
                    </m:r>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sSub>
                          <m:sSubPr>
                            <m:ctrlPr>
                              <a:rPr lang="en-US" altLang="zh-CN" sz="1200" i="1" dirty="0">
                                <a:solidFill>
                                  <a:schemeClr val="tx1"/>
                                </a:solidFill>
                                <a:latin typeface="Cambria Math" panose="02040503050406030204" pitchFamily="18" charset="0"/>
                              </a:rPr>
                            </m:ctrlPr>
                          </m:sSubPr>
                          <m:e>
                            <m:r>
                              <a:rPr lang="en-US" altLang="zh-CN" sz="1200" i="1" dirty="0">
                                <a:solidFill>
                                  <a:schemeClr val="tx1"/>
                                </a:solidFill>
                                <a:latin typeface="Cambria Math"/>
                              </a:rPr>
                              <m:t>𝐶</m:t>
                            </m:r>
                          </m:e>
                          <m:sub>
                            <m:r>
                              <a:rPr lang="en-US" altLang="zh-CN" sz="1200" i="1" dirty="0">
                                <a:solidFill>
                                  <a:schemeClr val="tx1"/>
                                </a:solidFill>
                                <a:latin typeface="Cambria Math"/>
                              </a:rPr>
                              <m:t>𝑖</m:t>
                            </m:r>
                          </m:sub>
                        </m:sSub>
                      </m:e>
                      <m:e>
                        <m:sSub>
                          <m:sSubPr>
                            <m:ctrlPr>
                              <a:rPr lang="en-US" altLang="zh-CN" sz="1200" i="1" dirty="0">
                                <a:solidFill>
                                  <a:schemeClr val="tx1"/>
                                </a:solidFill>
                                <a:latin typeface="Cambria Math" panose="02040503050406030204" pitchFamily="18" charset="0"/>
                              </a:rPr>
                            </m:ctrlPr>
                          </m:sSubPr>
                          <m:e>
                            <m:r>
                              <a:rPr lang="en-US" altLang="zh-CN" sz="1200" i="1" dirty="0">
                                <a:solidFill>
                                  <a:schemeClr val="tx1"/>
                                </a:solidFill>
                                <a:latin typeface="Cambria Math"/>
                              </a:rPr>
                              <m:t>𝐶</m:t>
                            </m:r>
                          </m:e>
                          <m:sub>
                            <m:r>
                              <a:rPr lang="en-US" altLang="zh-CN" sz="1200" i="1" dirty="0">
                                <a:solidFill>
                                  <a:schemeClr val="tx1"/>
                                </a:solidFill>
                                <a:latin typeface="Cambria Math"/>
                              </a:rPr>
                              <m:t>𝑖</m:t>
                            </m:r>
                            <m:r>
                              <a:rPr lang="en-US" altLang="zh-CN" sz="1200" i="1" dirty="0">
                                <a:solidFill>
                                  <a:schemeClr val="tx1"/>
                                </a:solidFill>
                                <a:latin typeface="Cambria Math"/>
                              </a:rPr>
                              <m:t>−1</m:t>
                            </m:r>
                          </m:sub>
                        </m:sSub>
                      </m:e>
                    </m:d>
                  </m:oMath>
                </a14:m>
                <a:r>
                  <a:rPr lang="zh-CN" altLang="en-US" sz="1200" dirty="0">
                    <a:solidFill>
                      <a:schemeClr val="tx1"/>
                    </a:solidFill>
                  </a:rPr>
                  <a:t> </a:t>
                </a:r>
                <a14:m>
                  <m:oMath xmlns:m="http://schemas.openxmlformats.org/officeDocument/2006/math">
                    <m:r>
                      <a:rPr lang="en-US" altLang="zh-CN" sz="1200" i="1" dirty="0">
                        <a:solidFill>
                          <a:schemeClr val="tx1"/>
                        </a:solidFill>
                        <a:latin typeface="Cambria Math"/>
                      </a:rPr>
                      <m:t>∗</m:t>
                    </m:r>
                  </m:oMath>
                </a14:m>
                <a:r>
                  <a:rPr lang="en-US" altLang="zh-CN" sz="1200" dirty="0">
                    <a:solidFill>
                      <a:schemeClr val="tx1"/>
                    </a:solidFill>
                  </a:rPr>
                  <a:t> </a:t>
                </a:r>
                <a14:m>
                  <m:oMath xmlns:m="http://schemas.openxmlformats.org/officeDocument/2006/math">
                    <m:r>
                      <a:rPr lang="en-US" altLang="zh-CN" sz="1200" i="1" dirty="0">
                        <a:solidFill>
                          <a:schemeClr val="tx1"/>
                        </a:solidFill>
                        <a:latin typeface="Cambria Math"/>
                      </a:rPr>
                      <m:t>𝑃</m:t>
                    </m:r>
                    <m:d>
                      <m:dPr>
                        <m:ctrlPr>
                          <a:rPr lang="en-US" altLang="zh-CN" sz="1200" i="1" dirty="0">
                            <a:solidFill>
                              <a:schemeClr val="tx1"/>
                            </a:solidFill>
                            <a:latin typeface="Cambria Math" panose="02040503050406030204" pitchFamily="18" charset="0"/>
                          </a:rPr>
                        </m:ctrlPr>
                      </m:dPr>
                      <m:e>
                        <m:r>
                          <a:rPr lang="en-US" altLang="zh-CN" sz="1200" i="1" dirty="0">
                            <a:solidFill>
                              <a:schemeClr val="tx1"/>
                            </a:solidFill>
                            <a:latin typeface="Cambria Math"/>
                          </a:rPr>
                          <m:t>𝑂𝑖</m:t>
                        </m:r>
                      </m:e>
                      <m:e>
                        <m:r>
                          <a:rPr lang="en-US" altLang="zh-CN" sz="1200" i="1" dirty="0">
                            <a:solidFill>
                              <a:schemeClr val="tx1"/>
                            </a:solidFill>
                            <a:latin typeface="Cambria Math"/>
                          </a:rPr>
                          <m:t>𝐶𝑖</m:t>
                        </m:r>
                      </m:e>
                    </m:d>
                  </m:oMath>
                </a14:m>
                <a:endParaRPr lang="zh-CN" altLang="en-US" sz="1200" dirty="0">
                  <a:solidFill>
                    <a:schemeClr val="tx1"/>
                  </a:solidFill>
                </a:endParaRPr>
              </a:p>
              <a:p>
                <a:pPr>
                  <a:lnSpc>
                    <a:spcPct val="150000"/>
                  </a:lnSpc>
                </a:pPr>
                <a14:m>
                  <m:oMath xmlns:m="http://schemas.openxmlformats.org/officeDocument/2006/math">
                    <m:r>
                      <a:rPr lang="en-US" altLang="zh-CN" sz="1600" dirty="0">
                        <a:solidFill>
                          <a:schemeClr val="tx1"/>
                        </a:solidFill>
                        <a:latin typeface="Cambria Math"/>
                      </a:rPr>
                      <m:t>=</m:t>
                    </m:r>
                    <m:r>
                      <m:rPr>
                        <m:sty m:val="p"/>
                      </m:rPr>
                      <a:rPr lang="en-US" altLang="zh-CN" sz="1600" dirty="0">
                        <a:solidFill>
                          <a:schemeClr val="tx1"/>
                        </a:solidFill>
                        <a:latin typeface="Cambria Math"/>
                      </a:rPr>
                      <m:t>argmax</m:t>
                    </m:r>
                    <m:r>
                      <a:rPr lang="en-US" altLang="zh-CN" sz="1600" dirty="0">
                        <a:solidFill>
                          <a:schemeClr val="tx1"/>
                        </a:solidFill>
                        <a:latin typeface="Cambria Math"/>
                      </a:rPr>
                      <m:t> </m:t>
                    </m:r>
                    <m:r>
                      <m:rPr>
                        <m:sty m:val="p"/>
                      </m:rPr>
                      <a:rPr lang="en-US" altLang="zh-CN" sz="1600" dirty="0">
                        <a:solidFill>
                          <a:schemeClr val="tx1"/>
                        </a:solidFill>
                        <a:latin typeface="Cambria Math"/>
                      </a:rPr>
                      <m:t>C</m:t>
                    </m:r>
                    <m:r>
                      <a:rPr lang="en-US" altLang="zh-CN" sz="1600" dirty="0">
                        <a:solidFill>
                          <a:schemeClr val="tx1"/>
                        </a:solidFill>
                        <a:latin typeface="Cambria Math"/>
                      </a:rPr>
                      <m:t>  </m:t>
                    </m:r>
                    <m:r>
                      <a:rPr lang="en-US" altLang="zh-CN" sz="1600" i="1" dirty="0">
                        <a:solidFill>
                          <a:schemeClr val="tx1"/>
                        </a:solidFill>
                        <a:latin typeface="Cambria Math"/>
                      </a:rPr>
                      <m:t>𝑃</m:t>
                    </m:r>
                    <m:d>
                      <m:dPr>
                        <m:ctrlPr>
                          <a:rPr lang="en-US" altLang="zh-CN" sz="1600" i="1" dirty="0">
                            <a:solidFill>
                              <a:schemeClr val="tx1"/>
                            </a:solidFill>
                            <a:latin typeface="Cambria Math" panose="02040503050406030204" pitchFamily="18" charset="0"/>
                          </a:rPr>
                        </m:ctrlPr>
                      </m:dPr>
                      <m:e>
                        <m:r>
                          <a:rPr lang="en-US" altLang="zh-CN" sz="1600" i="1" dirty="0">
                            <a:solidFill>
                              <a:schemeClr val="tx1"/>
                            </a:solidFill>
                            <a:latin typeface="Cambria Math"/>
                          </a:rPr>
                          <m:t>(</m:t>
                        </m:r>
                        <m:r>
                          <a:rPr lang="en-US" altLang="zh-CN" sz="1600" i="1" dirty="0">
                            <a:solidFill>
                              <a:schemeClr val="tx1"/>
                            </a:solidFill>
                            <a:latin typeface="Cambria Math"/>
                          </a:rPr>
                          <m:t>𝐶</m:t>
                        </m:r>
                        <m:r>
                          <a:rPr lang="en-US" altLang="zh-CN" sz="1600" i="1" dirty="0">
                            <a:solidFill>
                              <a:schemeClr val="tx1"/>
                            </a:solidFill>
                            <a:latin typeface="Cambria Math"/>
                          </a:rPr>
                          <m:t>1,</m:t>
                        </m:r>
                        <m:r>
                          <a:rPr lang="en-US" altLang="zh-CN" sz="1600" i="1" dirty="0">
                            <a:solidFill>
                              <a:schemeClr val="tx1"/>
                            </a:solidFill>
                            <a:latin typeface="Cambria Math"/>
                          </a:rPr>
                          <m:t>𝐶</m:t>
                        </m:r>
                        <m:r>
                          <a:rPr lang="en-US" altLang="zh-CN" sz="1600" i="1" dirty="0">
                            <a:solidFill>
                              <a:schemeClr val="tx1"/>
                            </a:solidFill>
                            <a:latin typeface="Cambria Math"/>
                          </a:rPr>
                          <m:t>2,…,</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a:rPr>
                              <m:t>𝐶</m:t>
                            </m:r>
                          </m:e>
                          <m:sub>
                            <m:r>
                              <a:rPr lang="en-US" altLang="zh-CN" sz="1600" i="1" dirty="0">
                                <a:solidFill>
                                  <a:schemeClr val="tx1"/>
                                </a:solidFill>
                                <a:latin typeface="Cambria Math"/>
                              </a:rPr>
                              <m:t>𝑖</m:t>
                            </m:r>
                            <m:r>
                              <a:rPr lang="en-US" altLang="zh-CN" sz="1600" i="1" dirty="0">
                                <a:solidFill>
                                  <a:schemeClr val="tx1"/>
                                </a:solidFill>
                                <a:latin typeface="Cambria Math"/>
                              </a:rPr>
                              <m:t>−1</m:t>
                            </m:r>
                          </m:sub>
                        </m:sSub>
                      </m:e>
                      <m:e>
                        <m:r>
                          <a:rPr lang="en-US" altLang="zh-CN" sz="1600" i="1" dirty="0">
                            <a:solidFill>
                              <a:schemeClr val="tx1"/>
                            </a:solidFill>
                            <a:latin typeface="Cambria Math"/>
                          </a:rPr>
                          <m:t>𝑂</m:t>
                        </m:r>
                        <m:r>
                          <a:rPr lang="en-US" altLang="zh-CN" sz="1600" i="1" dirty="0">
                            <a:solidFill>
                              <a:schemeClr val="tx1"/>
                            </a:solidFill>
                            <a:latin typeface="Cambria Math"/>
                          </a:rPr>
                          <m:t>1,</m:t>
                        </m:r>
                        <m:r>
                          <a:rPr lang="en-US" altLang="zh-CN" sz="1600" i="1" dirty="0">
                            <a:solidFill>
                              <a:schemeClr val="tx1"/>
                            </a:solidFill>
                            <a:latin typeface="Cambria Math"/>
                          </a:rPr>
                          <m:t>𝑂</m:t>
                        </m:r>
                        <m:r>
                          <a:rPr lang="en-US" altLang="zh-CN" sz="1600" i="1" dirty="0">
                            <a:solidFill>
                              <a:schemeClr val="tx1"/>
                            </a:solidFill>
                            <a:latin typeface="Cambria Math"/>
                          </a:rPr>
                          <m:t>2,…</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a:rPr>
                              <m:t>𝑂</m:t>
                            </m:r>
                          </m:e>
                          <m:sub>
                            <m:r>
                              <a:rPr lang="en-US" altLang="zh-CN" sz="1600" i="1" dirty="0">
                                <a:solidFill>
                                  <a:schemeClr val="tx1"/>
                                </a:solidFill>
                                <a:latin typeface="Cambria Math"/>
                              </a:rPr>
                              <m:t>𝑖</m:t>
                            </m:r>
                            <m:r>
                              <a:rPr lang="en-US" altLang="zh-CN" sz="1600" i="1" dirty="0">
                                <a:solidFill>
                                  <a:schemeClr val="tx1"/>
                                </a:solidFill>
                                <a:latin typeface="Cambria Math"/>
                              </a:rPr>
                              <m:t>−1</m:t>
                            </m:r>
                          </m:sub>
                        </m:sSub>
                        <m:r>
                          <a:rPr lang="en-US" altLang="zh-CN" sz="1600" i="1" dirty="0">
                            <a:solidFill>
                              <a:schemeClr val="tx1"/>
                            </a:solidFill>
                            <a:latin typeface="Cambria Math"/>
                          </a:rPr>
                          <m:t>)</m:t>
                        </m:r>
                      </m:e>
                    </m:d>
                    <m:r>
                      <a:rPr lang="en-US" altLang="zh-CN" sz="1600" i="1" dirty="0">
                        <a:solidFill>
                          <a:schemeClr val="tx1"/>
                        </a:solidFill>
                        <a:latin typeface="Cambria Math"/>
                      </a:rPr>
                      <m:t>∗</m:t>
                    </m:r>
                    <m:r>
                      <a:rPr lang="en-US" altLang="zh-CN" sz="1600" i="1" dirty="0">
                        <a:solidFill>
                          <a:schemeClr val="tx1"/>
                        </a:solidFill>
                        <a:latin typeface="Cambria Math"/>
                      </a:rPr>
                      <m:t>𝑃</m:t>
                    </m:r>
                    <m:d>
                      <m:dPr>
                        <m:ctrlPr>
                          <a:rPr lang="en-US" altLang="zh-CN" sz="1600" i="1" dirty="0">
                            <a:solidFill>
                              <a:schemeClr val="tx1"/>
                            </a:solidFill>
                            <a:latin typeface="Cambria Math" panose="02040503050406030204" pitchFamily="18" charset="0"/>
                          </a:rPr>
                        </m:ctrlPr>
                      </m:dPr>
                      <m:e>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a:rPr>
                              <m:t>𝐶</m:t>
                            </m:r>
                          </m:e>
                          <m:sub>
                            <m:r>
                              <a:rPr lang="en-US" altLang="zh-CN" sz="1600" i="1" dirty="0">
                                <a:solidFill>
                                  <a:schemeClr val="tx1"/>
                                </a:solidFill>
                                <a:latin typeface="Cambria Math"/>
                              </a:rPr>
                              <m:t>𝑖</m:t>
                            </m:r>
                          </m:sub>
                        </m:sSub>
                      </m:e>
                      <m:e>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a:rPr>
                              <m:t>𝐶</m:t>
                            </m:r>
                          </m:e>
                          <m:sub>
                            <m:r>
                              <a:rPr lang="en-US" altLang="zh-CN" sz="1600" i="1" dirty="0">
                                <a:solidFill>
                                  <a:schemeClr val="tx1"/>
                                </a:solidFill>
                                <a:latin typeface="Cambria Math"/>
                              </a:rPr>
                              <m:t>𝑖</m:t>
                            </m:r>
                            <m:r>
                              <a:rPr lang="en-US" altLang="zh-CN" sz="1600" i="1" dirty="0">
                                <a:solidFill>
                                  <a:schemeClr val="tx1"/>
                                </a:solidFill>
                                <a:latin typeface="Cambria Math"/>
                              </a:rPr>
                              <m:t>−1</m:t>
                            </m:r>
                          </m:sub>
                        </m:sSub>
                      </m:e>
                    </m:d>
                  </m:oMath>
                </a14:m>
                <a:r>
                  <a:rPr lang="zh-CN" altLang="en-US" sz="1600" dirty="0">
                    <a:solidFill>
                      <a:schemeClr val="tx1"/>
                    </a:solidFill>
                  </a:rPr>
                  <a:t> </a:t>
                </a:r>
                <a14:m>
                  <m:oMath xmlns:m="http://schemas.openxmlformats.org/officeDocument/2006/math">
                    <m:r>
                      <a:rPr lang="en-US" altLang="zh-CN" sz="1600" i="1" dirty="0">
                        <a:solidFill>
                          <a:schemeClr val="tx1"/>
                        </a:solidFill>
                        <a:latin typeface="Cambria Math"/>
                      </a:rPr>
                      <m:t>∗</m:t>
                    </m:r>
                  </m:oMath>
                </a14:m>
                <a:r>
                  <a:rPr lang="en-US" altLang="zh-CN" sz="1600" dirty="0">
                    <a:solidFill>
                      <a:schemeClr val="tx1"/>
                    </a:solidFill>
                  </a:rPr>
                  <a:t> </a:t>
                </a:r>
                <a14:m>
                  <m:oMath xmlns:m="http://schemas.openxmlformats.org/officeDocument/2006/math">
                    <m:r>
                      <a:rPr lang="en-US" altLang="zh-CN" sz="1600" i="1" dirty="0">
                        <a:solidFill>
                          <a:schemeClr val="tx1"/>
                        </a:solidFill>
                        <a:latin typeface="Cambria Math"/>
                      </a:rPr>
                      <m:t>𝑃</m:t>
                    </m:r>
                    <m:d>
                      <m:dPr>
                        <m:ctrlPr>
                          <a:rPr lang="en-US" altLang="zh-CN" sz="1600" i="1" dirty="0">
                            <a:solidFill>
                              <a:schemeClr val="tx1"/>
                            </a:solidFill>
                            <a:latin typeface="Cambria Math" panose="02040503050406030204" pitchFamily="18" charset="0"/>
                          </a:rPr>
                        </m:ctrlPr>
                      </m:dPr>
                      <m:e>
                        <m:r>
                          <a:rPr lang="en-US" altLang="zh-CN" sz="1600" i="1" dirty="0">
                            <a:solidFill>
                              <a:schemeClr val="tx1"/>
                            </a:solidFill>
                            <a:latin typeface="Cambria Math"/>
                          </a:rPr>
                          <m:t>𝑂𝑖</m:t>
                        </m:r>
                      </m:e>
                      <m:e>
                        <m:r>
                          <a:rPr lang="en-US" altLang="zh-CN" sz="1600" i="1" dirty="0">
                            <a:solidFill>
                              <a:schemeClr val="tx1"/>
                            </a:solidFill>
                            <a:latin typeface="Cambria Math"/>
                          </a:rPr>
                          <m:t>𝐶𝑖</m:t>
                        </m:r>
                      </m:e>
                    </m:d>
                  </m:oMath>
                </a14:m>
                <a:endParaRPr lang="zh-CN" altLang="en-US" sz="16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942899" y="2233492"/>
                <a:ext cx="6592446" cy="1432636"/>
              </a:xfrm>
              <a:prstGeom prst="rect">
                <a:avLst/>
              </a:prstGeom>
              <a:blipFill rotWithShape="1">
                <a:blip r:embed="rId4"/>
                <a:stretch>
                  <a:fillRect/>
                </a:stretch>
              </a:blipFill>
              <a:ln>
                <a:solidFill>
                  <a:srgbClr val="00CC99"/>
                </a:solidFill>
              </a:ln>
              <a:effectLst/>
            </p:spPr>
            <p:txBody>
              <a:bodyPr/>
              <a:lstStyle/>
              <a:p>
                <a:r>
                  <a:rPr lang="zh-CN" altLang="en-US">
                    <a:noFill/>
                  </a:rPr>
                  <a:t> </a:t>
                </a:r>
              </a:p>
            </p:txBody>
          </p:sp>
        </mc:Fallback>
      </mc:AlternateContent>
      <p:sp>
        <p:nvSpPr>
          <p:cNvPr id="13" name="椭圆 12"/>
          <p:cNvSpPr/>
          <p:nvPr/>
        </p:nvSpPr>
        <p:spPr>
          <a:xfrm>
            <a:off x="1984878" y="1758274"/>
            <a:ext cx="360040" cy="36004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
        <p:nvSpPr>
          <p:cNvPr id="12" name="TextBox 11"/>
          <p:cNvSpPr txBox="1"/>
          <p:nvPr/>
        </p:nvSpPr>
        <p:spPr>
          <a:xfrm>
            <a:off x="2393577" y="1758274"/>
            <a:ext cx="1818383" cy="369332"/>
          </a:xfrm>
          <a:prstGeom prst="rect">
            <a:avLst/>
          </a:prstGeom>
          <a:noFill/>
        </p:spPr>
        <p:txBody>
          <a:bodyPr wrap="none" rtlCol="0">
            <a:spAutoFit/>
          </a:bodyPr>
          <a:lstStyle/>
          <a:p>
            <a:r>
              <a:rPr lang="en-US" altLang="zh-CN" dirty="0">
                <a:latin typeface="Calibri" pitchFamily="34" charset="0"/>
              </a:rPr>
              <a:t> </a:t>
            </a:r>
            <a:r>
              <a:rPr lang="en-US" altLang="zh-CN" sz="1600" dirty="0" smtClean="0">
                <a:latin typeface="Calibri" pitchFamily="34" charset="0"/>
              </a:rPr>
              <a:t>Formula </a:t>
            </a:r>
            <a:r>
              <a:rPr lang="en-US" altLang="zh-CN" sz="1600" dirty="0">
                <a:latin typeface="Calibri" pitchFamily="34" charset="0"/>
              </a:rPr>
              <a:t>derivation</a:t>
            </a:r>
            <a:endParaRPr lang="zh-CN" altLang="en-US" dirty="0">
              <a:latin typeface="Calibri" pitchFamily="34" charset="0"/>
            </a:endParaRPr>
          </a:p>
        </p:txBody>
      </p:sp>
      <p:sp>
        <p:nvSpPr>
          <p:cNvPr id="16" name="任意多边形 15"/>
          <p:cNvSpPr/>
          <p:nvPr/>
        </p:nvSpPr>
        <p:spPr>
          <a:xfrm rot="5400000">
            <a:off x="4876421" y="3881712"/>
            <a:ext cx="447008" cy="346676"/>
          </a:xfrm>
          <a:custGeom>
            <a:avLst/>
            <a:gdLst>
              <a:gd name="connsiteX0" fmla="*/ 0 w 447008"/>
              <a:gd name="connsiteY0" fmla="*/ 104583 h 522916"/>
              <a:gd name="connsiteX1" fmla="*/ 223504 w 447008"/>
              <a:gd name="connsiteY1" fmla="*/ 104583 h 522916"/>
              <a:gd name="connsiteX2" fmla="*/ 223504 w 447008"/>
              <a:gd name="connsiteY2" fmla="*/ 0 h 522916"/>
              <a:gd name="connsiteX3" fmla="*/ 447008 w 447008"/>
              <a:gd name="connsiteY3" fmla="*/ 261458 h 522916"/>
              <a:gd name="connsiteX4" fmla="*/ 223504 w 447008"/>
              <a:gd name="connsiteY4" fmla="*/ 522916 h 522916"/>
              <a:gd name="connsiteX5" fmla="*/ 223504 w 447008"/>
              <a:gd name="connsiteY5" fmla="*/ 418333 h 522916"/>
              <a:gd name="connsiteX6" fmla="*/ 0 w 447008"/>
              <a:gd name="connsiteY6" fmla="*/ 418333 h 522916"/>
              <a:gd name="connsiteX7" fmla="*/ 0 w 447008"/>
              <a:gd name="connsiteY7" fmla="*/ 104583 h 5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08" h="522916">
                <a:moveTo>
                  <a:pt x="0" y="104583"/>
                </a:moveTo>
                <a:lnTo>
                  <a:pt x="223504" y="104583"/>
                </a:lnTo>
                <a:lnTo>
                  <a:pt x="223504" y="0"/>
                </a:lnTo>
                <a:lnTo>
                  <a:pt x="447008" y="261458"/>
                </a:lnTo>
                <a:lnTo>
                  <a:pt x="223504" y="522916"/>
                </a:lnTo>
                <a:lnTo>
                  <a:pt x="223504" y="418333"/>
                </a:lnTo>
                <a:lnTo>
                  <a:pt x="0" y="418333"/>
                </a:lnTo>
                <a:lnTo>
                  <a:pt x="0" y="104583"/>
                </a:lnTo>
                <a:close/>
              </a:path>
            </a:pathLst>
          </a:custGeom>
          <a:solidFill>
            <a:schemeClr val="bg1">
              <a:lumMod val="65000"/>
            </a:schemeClr>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0" tIns="104583" rIns="134102" bIns="104583" numCol="1" spcCol="1270" anchor="ctr" anchorCtr="0">
            <a:noAutofit/>
          </a:bodyPr>
          <a:lstStyle/>
          <a:p>
            <a:pPr lvl="0" algn="ctr" defTabSz="977900">
              <a:lnSpc>
                <a:spcPct val="90000"/>
              </a:lnSpc>
              <a:spcBef>
                <a:spcPct val="0"/>
              </a:spcBef>
              <a:spcAft>
                <a:spcPct val="35000"/>
              </a:spcAft>
            </a:pPr>
            <a:endParaRPr lang="zh-CN" altLang="en-US" sz="2200" kern="1200"/>
          </a:p>
        </p:txBody>
      </p:sp>
    </p:spTree>
    <p:extLst>
      <p:ext uri="{BB962C8B-B14F-4D97-AF65-F5344CB8AC3E}">
        <p14:creationId xmlns:p14="http://schemas.microsoft.com/office/powerpoint/2010/main" val="1160200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C99"/>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2225">
          <a:solidFill>
            <a:schemeClr val="bg1">
              <a:lumMod val="50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6299</TotalTime>
  <Words>2141</Words>
  <Application>Microsoft Office PowerPoint</Application>
  <PresentationFormat>全屏显示(4:3)</PresentationFormat>
  <Paragraphs>201</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宋体</vt:lpstr>
      <vt:lpstr>Microsoft YaHei</vt:lpstr>
      <vt:lpstr>Microsoft YaHei</vt:lpstr>
      <vt:lpstr>Arial</vt:lpstr>
      <vt:lpstr>Calibri</vt:lpstr>
      <vt:lpstr>Calibri Light</vt:lpstr>
      <vt:lpstr>Cambria Math</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cmx</cp:lastModifiedBy>
  <cp:revision>349</cp:revision>
  <dcterms:created xsi:type="dcterms:W3CDTF">2014-02-15T01:37:38Z</dcterms:created>
  <dcterms:modified xsi:type="dcterms:W3CDTF">2015-01-14T11:39:43Z</dcterms:modified>
</cp:coreProperties>
</file>