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6"/>
  </p:notesMasterIdLst>
  <p:sldIdLst>
    <p:sldId id="256" r:id="rId2"/>
    <p:sldId id="257" r:id="rId3"/>
    <p:sldId id="279" r:id="rId4"/>
    <p:sldId id="259" r:id="rId5"/>
    <p:sldId id="260" r:id="rId6"/>
    <p:sldId id="258" r:id="rId7"/>
    <p:sldId id="281" r:id="rId8"/>
    <p:sldId id="262" r:id="rId9"/>
    <p:sldId id="261"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3" r:id="rId26"/>
    <p:sldId id="284" r:id="rId27"/>
    <p:sldId id="285" r:id="rId28"/>
    <p:sldId id="286" r:id="rId29"/>
    <p:sldId id="287" r:id="rId30"/>
    <p:sldId id="288" r:id="rId31"/>
    <p:sldId id="289" r:id="rId32"/>
    <p:sldId id="290" r:id="rId33"/>
    <p:sldId id="291" r:id="rId34"/>
    <p:sldId id="280"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48" autoAdjust="0"/>
  </p:normalViewPr>
  <p:slideViewPr>
    <p:cSldViewPr snapToGrid="0">
      <p:cViewPr varScale="1">
        <p:scale>
          <a:sx n="61" d="100"/>
          <a:sy n="61" d="100"/>
        </p:scale>
        <p:origin x="142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CC5-D87B-4056-9284-FBDF142A6523}"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209FB-1D1D-4772-9549-CB5DCA9581F9}" type="slidenum">
              <a:rPr lang="zh-CN" altLang="en-US" smtClean="0"/>
              <a:t>‹#›</a:t>
            </a:fld>
            <a:endParaRPr lang="zh-CN" altLang="en-US"/>
          </a:p>
        </p:txBody>
      </p:sp>
    </p:spTree>
    <p:extLst>
      <p:ext uri="{BB962C8B-B14F-4D97-AF65-F5344CB8AC3E}">
        <p14:creationId xmlns:p14="http://schemas.microsoft.com/office/powerpoint/2010/main" val="1337361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今天我们小组要给大家讲的是亚洲基础设施投资银行，简称亚投行。这是一个由中国带头建立的政府间性质的亚洲区域多边开发机构，重点是支持亚洲的基础设施建设。</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a:t>
            </a:fld>
            <a:endParaRPr lang="zh-CN" altLang="en-US"/>
          </a:p>
        </p:txBody>
      </p:sp>
    </p:spTree>
    <p:extLst>
      <p:ext uri="{BB962C8B-B14F-4D97-AF65-F5344CB8AC3E}">
        <p14:creationId xmlns:p14="http://schemas.microsoft.com/office/powerpoint/2010/main" val="1233900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经过几个月的筹建和发展，亚投行吸引了多个国家的加入。联合国安理会</a:t>
            </a:r>
            <a:r>
              <a:rPr lang="en-US" altLang="zh-CN" dirty="0" smtClean="0"/>
              <a:t>5</a:t>
            </a:r>
            <a:r>
              <a:rPr lang="zh-CN" altLang="en-US" dirty="0" smtClean="0"/>
              <a:t>大常任理事国已占四席，现在只有美国未加入。</a:t>
            </a:r>
            <a:r>
              <a:rPr lang="en-US" altLang="zh-CN" dirty="0" smtClean="0"/>
              <a:t>20</a:t>
            </a:r>
            <a:r>
              <a:rPr lang="zh-CN" altLang="en-US" dirty="0" smtClean="0"/>
              <a:t>国集团中也已有</a:t>
            </a:r>
            <a:r>
              <a:rPr lang="en-US" altLang="zh-CN" dirty="0" smtClean="0"/>
              <a:t>13</a:t>
            </a:r>
            <a:r>
              <a:rPr lang="zh-CN" altLang="en-US" dirty="0" smtClean="0"/>
              <a:t>席。按照大洲分，亚洲有</a:t>
            </a:r>
            <a:r>
              <a:rPr lang="en-US" altLang="zh-CN" dirty="0" smtClean="0"/>
              <a:t>34</a:t>
            </a:r>
            <a:r>
              <a:rPr lang="zh-CN" altLang="en-US" dirty="0" smtClean="0"/>
              <a:t>国，欧洲已有</a:t>
            </a:r>
            <a:r>
              <a:rPr lang="en-US" altLang="zh-CN" dirty="0" smtClean="0"/>
              <a:t>19</a:t>
            </a:r>
            <a:r>
              <a:rPr lang="zh-CN" altLang="en-US" dirty="0" smtClean="0"/>
              <a:t>国。</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11</a:t>
            </a:fld>
            <a:endParaRPr lang="zh-CN" altLang="en-US"/>
          </a:p>
        </p:txBody>
      </p:sp>
    </p:spTree>
    <p:extLst>
      <p:ext uri="{BB962C8B-B14F-4D97-AF65-F5344CB8AC3E}">
        <p14:creationId xmlns:p14="http://schemas.microsoft.com/office/powerpoint/2010/main" val="392832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那么亚投行创立的意义何在？为何多个国家都陆续加入到亚投行呢？</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12</a:t>
            </a:fld>
            <a:endParaRPr lang="zh-CN" altLang="en-US"/>
          </a:p>
        </p:txBody>
      </p:sp>
    </p:spTree>
    <p:extLst>
      <p:ext uri="{BB962C8B-B14F-4D97-AF65-F5344CB8AC3E}">
        <p14:creationId xmlns:p14="http://schemas.microsoft.com/office/powerpoint/2010/main" val="319906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13</a:t>
            </a:fld>
            <a:endParaRPr lang="zh-CN" altLang="en-US"/>
          </a:p>
        </p:txBody>
      </p:sp>
    </p:spTree>
    <p:extLst>
      <p:ext uri="{BB962C8B-B14F-4D97-AF65-F5344CB8AC3E}">
        <p14:creationId xmlns:p14="http://schemas.microsoft.com/office/powerpoint/2010/main" val="1022661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由中国提出创建的区域性金融机构，亚洲基础设施投资银行主要业务是援助亚太地区国家的基础设施建设。在全面投入运营后，亚洲基础设施投资银行将运用一系列支持方式为亚洲各国的基础设施项目提供融资支持</a:t>
            </a:r>
            <a:r>
              <a:rPr lang="en-US" altLang="zh-CN" dirty="0" smtClean="0"/>
              <a:t>——</a:t>
            </a:r>
            <a:r>
              <a:rPr lang="zh-CN" altLang="en-US" dirty="0" smtClean="0"/>
              <a:t>包括贷款、股权投资以及提供担保等，以振兴包括交通、能源、电信、农业和城市发展在内的各个行业投资。</a:t>
            </a:r>
            <a:endParaRPr lang="en-US" altLang="zh-CN" dirty="0" smtClean="0"/>
          </a:p>
          <a:p>
            <a:r>
              <a:rPr lang="zh-CN" altLang="en-US" dirty="0" smtClean="0"/>
              <a:t>亚投行虽然办公楼还未建成，但第一个项目已经有了着落。亚投行成立后的第一个目标就是投入“丝绸之路经济带”的建设，其中一项就是从北京到巴格达的铁路建设。</a:t>
            </a:r>
          </a:p>
        </p:txBody>
      </p:sp>
      <p:sp>
        <p:nvSpPr>
          <p:cNvPr id="4" name="灯片编号占位符 3"/>
          <p:cNvSpPr>
            <a:spLocks noGrp="1"/>
          </p:cNvSpPr>
          <p:nvPr>
            <p:ph type="sldNum" sz="quarter" idx="10"/>
          </p:nvPr>
        </p:nvSpPr>
        <p:spPr/>
        <p:txBody>
          <a:bodyPr/>
          <a:lstStyle/>
          <a:p>
            <a:fld id="{A71209FB-1D1D-4772-9549-CB5DCA9581F9}" type="slidenum">
              <a:rPr lang="zh-CN" altLang="en-US" smtClean="0"/>
              <a:t>14</a:t>
            </a:fld>
            <a:endParaRPr lang="zh-CN" altLang="en-US"/>
          </a:p>
        </p:txBody>
      </p:sp>
    </p:spTree>
    <p:extLst>
      <p:ext uri="{BB962C8B-B14F-4D97-AF65-F5344CB8AC3E}">
        <p14:creationId xmlns:p14="http://schemas.microsoft.com/office/powerpoint/2010/main" val="253079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此外，亚投行有四大好处。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第一，它对促进亚洲国家经济发展与区域经济一体化具有重要意义</a:t>
            </a:r>
            <a:r>
              <a:rPr lang="en-US" altLang="zh-CN" dirty="0" smtClean="0"/>
              <a:t> </a:t>
            </a:r>
            <a:r>
              <a:rPr lang="zh-CN" altLang="en-US" dirty="0" smtClean="0"/>
              <a:t>。创建亚洲基础设施投资银行，通过公共部门与私人部门的合作，有效弥补亚洲地区基础设施建设的资金缺口，推进了亚洲区域经济一体化建设。</a:t>
            </a:r>
            <a:endParaRPr lang="en-US" altLang="zh-CN" dirty="0" smtClean="0"/>
          </a:p>
          <a:p>
            <a:pPr marL="0" indent="0">
              <a:buFont typeface="Wingdings" panose="05000000000000000000" pitchFamily="2" charset="2"/>
              <a:buNone/>
            </a:pPr>
            <a:r>
              <a:rPr lang="zh-CN" altLang="en-US" dirty="0" smtClean="0"/>
              <a:t>第二，有利于扩大全球投资需求，支持世界经济复苏</a:t>
            </a:r>
            <a:r>
              <a:rPr lang="en-US" altLang="zh-CN" dirty="0" smtClean="0"/>
              <a:t> </a:t>
            </a:r>
            <a:r>
              <a:rPr lang="zh-CN" altLang="en-US" dirty="0" smtClean="0"/>
              <a:t>。</a:t>
            </a:r>
          </a:p>
          <a:p>
            <a:pPr marL="0" indent="0">
              <a:buFont typeface="Wingdings" panose="05000000000000000000" pitchFamily="2" charset="2"/>
              <a:buNone/>
            </a:pPr>
            <a:r>
              <a:rPr lang="zh-CN" altLang="en-US" dirty="0" smtClean="0"/>
              <a:t>第三，有利于通过基础设施项目，推动亚洲地区经济增长，促进私营经济发展并改善就业。</a:t>
            </a:r>
          </a:p>
          <a:p>
            <a:pPr marL="0" indent="0">
              <a:buFont typeface="Wingdings" panose="05000000000000000000" pitchFamily="2" charset="2"/>
              <a:buNone/>
            </a:pPr>
            <a:r>
              <a:rPr lang="zh-CN" altLang="en-US" dirty="0" smtClean="0"/>
              <a:t>第四，通过提供平台将本地区高储蓄率国家的存款直接导向基础设施建设，实现本地区内资本的有效配置，并最终促进亚洲地区金融市场的迅速发展。</a:t>
            </a:r>
          </a:p>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15</a:t>
            </a:fld>
            <a:endParaRPr lang="zh-CN" altLang="en-US"/>
          </a:p>
        </p:txBody>
      </p:sp>
    </p:spTree>
    <p:extLst>
      <p:ext uri="{BB962C8B-B14F-4D97-AF65-F5344CB8AC3E}">
        <p14:creationId xmlns:p14="http://schemas.microsoft.com/office/powerpoint/2010/main" val="323677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亚投行意义如此重大，并且也有很多好处。对于亚投行这一组织的成立，除了多个国家的支持并加入，那还有哪些国家是持怀疑甚至反对意见呢。下面我们来讲讲亚投行决定成立之后，在筹建的过程中的一些争议和各个国家的反应。</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16</a:t>
            </a:fld>
            <a:endParaRPr lang="zh-CN" altLang="en-US"/>
          </a:p>
        </p:txBody>
      </p:sp>
    </p:spTree>
    <p:extLst>
      <p:ext uri="{BB962C8B-B14F-4D97-AF65-F5344CB8AC3E}">
        <p14:creationId xmlns:p14="http://schemas.microsoft.com/office/powerpoint/2010/main" val="364391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17</a:t>
            </a:fld>
            <a:endParaRPr lang="zh-CN" altLang="en-US"/>
          </a:p>
        </p:txBody>
      </p:sp>
    </p:spTree>
    <p:extLst>
      <p:ext uri="{BB962C8B-B14F-4D97-AF65-F5344CB8AC3E}">
        <p14:creationId xmlns:p14="http://schemas.microsoft.com/office/powerpoint/2010/main" val="1319733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据亚洲开发银行估计，</a:t>
            </a:r>
            <a:r>
              <a:rPr lang="en-US" altLang="zh-CN" dirty="0" smtClean="0"/>
              <a:t>2010</a:t>
            </a:r>
            <a:r>
              <a:rPr lang="zh-CN" altLang="en-US" dirty="0" smtClean="0"/>
              <a:t>年至</a:t>
            </a:r>
            <a:r>
              <a:rPr lang="en-US" altLang="zh-CN" dirty="0" smtClean="0"/>
              <a:t>2020</a:t>
            </a:r>
            <a:r>
              <a:rPr lang="zh-CN" altLang="en-US" dirty="0" smtClean="0"/>
              <a:t>年</a:t>
            </a:r>
            <a:r>
              <a:rPr lang="en-US" altLang="zh-CN" dirty="0" smtClean="0"/>
              <a:t>10</a:t>
            </a:r>
            <a:r>
              <a:rPr lang="zh-CN" altLang="en-US" dirty="0" smtClean="0"/>
              <a:t>年间，亚洲各国要想维持现有经济增长水平，内部基础设施投资至少需要</a:t>
            </a:r>
            <a:r>
              <a:rPr lang="en-US" altLang="zh-CN" dirty="0" smtClean="0"/>
              <a:t>8</a:t>
            </a:r>
            <a:r>
              <a:rPr lang="zh-CN" altLang="en-US" dirty="0" smtClean="0"/>
              <a:t>万亿美元，平均每年需投资</a:t>
            </a:r>
            <a:r>
              <a:rPr lang="en-US" altLang="zh-CN" dirty="0" smtClean="0"/>
              <a:t>8000</a:t>
            </a:r>
            <a:r>
              <a:rPr lang="zh-CN" altLang="en-US" dirty="0" smtClean="0"/>
              <a:t>亿美元，仅印度未来几年的基建就需要</a:t>
            </a:r>
            <a:r>
              <a:rPr lang="en-US" altLang="zh-CN" dirty="0" smtClean="0"/>
              <a:t>1</a:t>
            </a:r>
            <a:r>
              <a:rPr lang="zh-CN" altLang="en-US" dirty="0" smtClean="0"/>
              <a:t>万亿美元。现有的多边机构并不能提供如此巨额的资金，亚洲开发银行的总资金约为</a:t>
            </a:r>
            <a:r>
              <a:rPr lang="en-US" altLang="zh-CN" dirty="0" smtClean="0"/>
              <a:t>1600</a:t>
            </a:r>
            <a:r>
              <a:rPr lang="zh-CN" altLang="en-US" dirty="0" smtClean="0"/>
              <a:t>亿美元，世界银行也仅有</a:t>
            </a:r>
            <a:r>
              <a:rPr lang="en-US" altLang="zh-CN" dirty="0" smtClean="0"/>
              <a:t>2230</a:t>
            </a:r>
            <a:r>
              <a:rPr lang="zh-CN" altLang="en-US" dirty="0" smtClean="0"/>
              <a:t>亿美元。这两家银行目前每年能够提供给亚洲国家的资金大概只有区区</a:t>
            </a:r>
            <a:r>
              <a:rPr lang="en-US" altLang="zh-CN" dirty="0" smtClean="0"/>
              <a:t>200</a:t>
            </a:r>
            <a:r>
              <a:rPr lang="zh-CN" altLang="en-US" dirty="0" smtClean="0"/>
              <a:t>亿美元。因建设资金有限，一些国家铁路、公路、桥梁、港口、机场和通讯建设严重不足，这在一定程度上限制了该区域的经济发展。亚投行（</a:t>
            </a:r>
            <a:r>
              <a:rPr lang="en-US" altLang="zh-CN" dirty="0" smtClean="0"/>
              <a:t>AIIB</a:t>
            </a:r>
            <a:r>
              <a:rPr lang="zh-CN" altLang="en-US" dirty="0" smtClean="0"/>
              <a:t>）给亚洲基础设施建设带来了额外的融资资金，这是亚洲急需的“受欢迎的计划”。</a:t>
            </a:r>
            <a:endParaRPr lang="en-US" altLang="zh-CN" dirty="0" smtClean="0"/>
          </a:p>
          <a:p>
            <a:r>
              <a:rPr lang="en-US" altLang="zh-CN" dirty="0" smtClean="0"/>
              <a:t>2.</a:t>
            </a:r>
            <a:r>
              <a:rPr lang="zh-CN" altLang="en-US" dirty="0" smtClean="0"/>
              <a:t>中国一再重申，新银行将采用世界银行的管理模式来透明运行。美国及其一些亚洲盟友国家仍持怀疑态度，他们宣称，亚投行设立的目的是为了帮助中国公司走出去、消化国内多余产能，最终将成为中国主导的单边机构。</a:t>
            </a:r>
            <a:endParaRPr lang="en-US" altLang="zh-CN" dirty="0" smtClean="0"/>
          </a:p>
          <a:p>
            <a:r>
              <a:rPr lang="en-US" altLang="zh-CN" dirty="0" smtClean="0"/>
              <a:t>3.</a:t>
            </a:r>
            <a:r>
              <a:rPr lang="zh-CN" altLang="en-US" dirty="0" smtClean="0"/>
              <a:t>美国阻止其盟友加入亚投行，最担心的问题就是中国会借这家银行壮大在亚洲的权力，对区域平衡将带来影响。</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18</a:t>
            </a:fld>
            <a:endParaRPr lang="zh-CN" altLang="en-US"/>
          </a:p>
        </p:txBody>
      </p:sp>
    </p:spTree>
    <p:extLst>
      <p:ext uri="{BB962C8B-B14F-4D97-AF65-F5344CB8AC3E}">
        <p14:creationId xmlns:p14="http://schemas.microsoft.com/office/powerpoint/2010/main" val="2621690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美国认为全球金融秩序由国际货币基金组织（</a:t>
            </a:r>
            <a:r>
              <a:rPr lang="en-US" altLang="zh-CN" dirty="0" smtClean="0"/>
              <a:t>IMF</a:t>
            </a:r>
            <a:r>
              <a:rPr lang="zh-CN" altLang="en-US" dirty="0" smtClean="0"/>
              <a:t>）、世界银行（</a:t>
            </a:r>
            <a:r>
              <a:rPr lang="en-US" altLang="zh-CN" dirty="0" smtClean="0"/>
              <a:t>WB</a:t>
            </a:r>
            <a:r>
              <a:rPr lang="zh-CN" altLang="en-US" dirty="0" smtClean="0"/>
              <a:t>）和亚洲开发银行（</a:t>
            </a:r>
            <a:r>
              <a:rPr lang="en-US" altLang="zh-CN" dirty="0" smtClean="0"/>
              <a:t>ADB</a:t>
            </a:r>
            <a:r>
              <a:rPr lang="zh-CN" altLang="en-US" dirty="0" smtClean="0"/>
              <a:t>）“联合主演”已经足够。中国另起炉灶搞亚投行，是对传统秩序的挑战</a:t>
            </a:r>
            <a:r>
              <a:rPr lang="en-US" altLang="zh-CN" dirty="0" smtClean="0"/>
              <a:t>—</a:t>
            </a:r>
            <a:r>
              <a:rPr lang="zh-CN" altLang="en-US" dirty="0" smtClean="0"/>
              <a:t>美国认为西方社会应该联合起来冷落亚投行才对。中国曾于</a:t>
            </a:r>
            <a:r>
              <a:rPr lang="en-US" altLang="zh-CN" dirty="0" smtClean="0"/>
              <a:t>2014</a:t>
            </a:r>
            <a:r>
              <a:rPr lang="zh-CN" altLang="en-US" dirty="0" smtClean="0"/>
              <a:t>年</a:t>
            </a:r>
            <a:r>
              <a:rPr lang="en-US" altLang="zh-CN" dirty="0" smtClean="0"/>
              <a:t>10</a:t>
            </a:r>
            <a:r>
              <a:rPr lang="zh-CN" altLang="en-US" dirty="0" smtClean="0"/>
              <a:t>月邀请美国作为创始成员国加入亚投行，但是被美国以亚投行和亚洲开发银行的功能相似，没有必要再建立一家为由拒绝了。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2014</a:t>
            </a:r>
            <a:r>
              <a:rPr lang="zh-CN" altLang="en-US" dirty="0" smtClean="0"/>
              <a:t>年</a:t>
            </a:r>
            <a:r>
              <a:rPr lang="en-US" altLang="zh-CN" dirty="0" smtClean="0"/>
              <a:t>6</a:t>
            </a:r>
            <a:r>
              <a:rPr lang="zh-CN" altLang="en-US" dirty="0" smtClean="0"/>
              <a:t>月</a:t>
            </a:r>
            <a:r>
              <a:rPr lang="en-US" altLang="zh-CN" dirty="0" smtClean="0"/>
              <a:t>30</a:t>
            </a:r>
            <a:r>
              <a:rPr lang="zh-CN" altLang="en-US" dirty="0" smtClean="0"/>
              <a:t>日，美国阻挠韩国加入亚投行。美国通过美国驻韩大使馆向韩国政府通报称“美国对韩国加入</a:t>
            </a:r>
            <a:r>
              <a:rPr lang="en-US" altLang="zh-CN" dirty="0" smtClean="0"/>
              <a:t>AIIB</a:t>
            </a:r>
            <a:r>
              <a:rPr lang="zh-CN" altLang="en-US" dirty="0" smtClean="0"/>
              <a:t>一事深感忧虑”，并明确谈到“韩国加入</a:t>
            </a:r>
            <a:r>
              <a:rPr lang="en-US" altLang="zh-CN" dirty="0" smtClean="0"/>
              <a:t>AIIB</a:t>
            </a:r>
            <a:r>
              <a:rPr lang="zh-CN" altLang="en-US" dirty="0" smtClean="0"/>
              <a:t>，会导致韩美长久积累下来的友邦互信受到影响”。</a:t>
            </a:r>
          </a:p>
          <a:p>
            <a:r>
              <a:rPr lang="zh-CN" altLang="en-US" dirty="0" smtClean="0"/>
              <a:t>为了遏制中国，美国向其盟友施压不让其加入亚投行，比如，向印度尼西亚、澳大利亚和韩国施压。这些国家实际上是非常想加入的，但是他们希望新银行能够在区域内定制一个高标准，比如，环境保护和反腐败等方面要有建树 。澳大利亚就非常担心拒绝参加亚投行可能错失在区域的影响力。</a:t>
            </a:r>
          </a:p>
          <a:p>
            <a:r>
              <a:rPr lang="en-US" altLang="zh-CN" dirty="0" smtClean="0"/>
              <a:t>2015</a:t>
            </a:r>
            <a:r>
              <a:rPr lang="zh-CN" altLang="en-US" dirty="0" smtClean="0"/>
              <a:t>年</a:t>
            </a:r>
            <a:r>
              <a:rPr lang="en-US" altLang="zh-CN" dirty="0" smtClean="0"/>
              <a:t>3</a:t>
            </a:r>
            <a:r>
              <a:rPr lang="zh-CN" altLang="en-US" dirty="0" smtClean="0"/>
              <a:t>月</a:t>
            </a:r>
            <a:r>
              <a:rPr lang="en-US" altLang="zh-CN" dirty="0" smtClean="0"/>
              <a:t>23</a:t>
            </a:r>
            <a:r>
              <a:rPr lang="zh-CN" altLang="en-US" dirty="0" smtClean="0"/>
              <a:t>日，美国总统奥巴马提议亚投行与美国主导的世界银行等金融机构建立合作关系。</a:t>
            </a:r>
            <a:r>
              <a:rPr lang="en-US" altLang="zh-CN" dirty="0" smtClean="0"/>
              <a:t>2015</a:t>
            </a:r>
            <a:r>
              <a:rPr lang="zh-CN" altLang="en-US" dirty="0" smtClean="0"/>
              <a:t>年</a:t>
            </a:r>
            <a:r>
              <a:rPr lang="en-US" altLang="zh-CN" dirty="0" smtClean="0"/>
              <a:t>3</a:t>
            </a:r>
            <a:r>
              <a:rPr lang="zh-CN" altLang="en-US" dirty="0" smtClean="0"/>
              <a:t>月</a:t>
            </a:r>
            <a:r>
              <a:rPr lang="en-US" altLang="zh-CN" dirty="0" smtClean="0"/>
              <a:t>30</a:t>
            </a:r>
            <a:r>
              <a:rPr lang="zh-CN" altLang="en-US" dirty="0" smtClean="0"/>
              <a:t>日，来华访问的美国总统特别代表、财政部长雅各布</a:t>
            </a:r>
            <a:r>
              <a:rPr lang="en-US" altLang="zh-CN" dirty="0" smtClean="0"/>
              <a:t>·</a:t>
            </a:r>
            <a:r>
              <a:rPr lang="zh-CN" altLang="en-US" dirty="0" smtClean="0"/>
              <a:t>卢也表示，美方期待在促进基础设施发展方面同亚投行合作。美国仅仅提出的是合作，而并不加入。</a:t>
            </a:r>
          </a:p>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19</a:t>
            </a:fld>
            <a:endParaRPr lang="zh-CN" altLang="en-US"/>
          </a:p>
        </p:txBody>
      </p:sp>
    </p:spTree>
    <p:extLst>
      <p:ext uri="{BB962C8B-B14F-4D97-AF65-F5344CB8AC3E}">
        <p14:creationId xmlns:p14="http://schemas.microsoft.com/office/powerpoint/2010/main" val="3703534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欧洲人认为传统的金融秩序存在缺陷，他们需要更具活力的新秩序，为其可持续发展提供动力。由于欧洲和中国没有地缘政治和现实利益冲突，亚投行对欧洲充满吸引力。至于新秩序是美国主导还是中国倡导，欧洲人自信他们不可或缺。</a:t>
            </a:r>
          </a:p>
          <a:p>
            <a:r>
              <a:rPr lang="en-US" altLang="zh-CN" dirty="0" smtClean="0"/>
              <a:t>2015</a:t>
            </a:r>
            <a:r>
              <a:rPr lang="zh-CN" altLang="en-US" dirty="0" smtClean="0"/>
              <a:t>年</a:t>
            </a:r>
            <a:r>
              <a:rPr lang="en-US" altLang="zh-CN" dirty="0" smtClean="0"/>
              <a:t>3</a:t>
            </a:r>
            <a:r>
              <a:rPr lang="zh-CN" altLang="en-US" dirty="0" smtClean="0"/>
              <a:t>月</a:t>
            </a:r>
            <a:r>
              <a:rPr lang="en-US" altLang="zh-CN" dirty="0" smtClean="0"/>
              <a:t>12</a:t>
            </a:r>
            <a:r>
              <a:rPr lang="zh-CN" altLang="en-US" dirty="0" smtClean="0"/>
              <a:t>号，英国财政部宣布，英国向中方提交了作为意向创始成员国加入亚投行的确认函，正式申请加入亚投行，成为首个申请加入亚投行的主要西方国家。</a:t>
            </a:r>
          </a:p>
          <a:p>
            <a:r>
              <a:rPr lang="zh-CN" altLang="en-US" dirty="0" smtClean="0"/>
              <a:t>英国正式宣布作为意向创始成员国加入筹建中的亚投行，带动了多个欧洲主要国家和亚太国家立场的转变或松动。英国之后，</a:t>
            </a:r>
            <a:r>
              <a:rPr lang="en-US" altLang="zh-CN" dirty="0" smtClean="0"/>
              <a:t>2015</a:t>
            </a:r>
            <a:r>
              <a:rPr lang="zh-CN" altLang="en-US" dirty="0" smtClean="0"/>
              <a:t>年</a:t>
            </a:r>
            <a:r>
              <a:rPr lang="en-US" altLang="zh-CN" dirty="0" smtClean="0"/>
              <a:t>3</a:t>
            </a:r>
            <a:r>
              <a:rPr lang="zh-CN" altLang="en-US" dirty="0" smtClean="0"/>
              <a:t>月</a:t>
            </a:r>
            <a:r>
              <a:rPr lang="en-US" altLang="zh-CN" dirty="0" smtClean="0"/>
              <a:t>17</a:t>
            </a:r>
            <a:r>
              <a:rPr lang="zh-CN" altLang="en-US" dirty="0" smtClean="0"/>
              <a:t>日，德、法、意三国也申请作为意向创始成员国加入亚投行。</a:t>
            </a:r>
            <a:r>
              <a:rPr lang="en-US" altLang="zh-CN" dirty="0" smtClean="0"/>
              <a:t>2015</a:t>
            </a:r>
            <a:r>
              <a:rPr lang="zh-CN" altLang="en-US" dirty="0" smtClean="0"/>
              <a:t>年</a:t>
            </a:r>
            <a:r>
              <a:rPr lang="en-US" altLang="zh-CN" dirty="0" smtClean="0"/>
              <a:t>3</a:t>
            </a:r>
            <a:r>
              <a:rPr lang="zh-CN" altLang="en-US" dirty="0" smtClean="0"/>
              <a:t>月</a:t>
            </a:r>
            <a:r>
              <a:rPr lang="en-US" altLang="zh-CN" dirty="0" smtClean="0"/>
              <a:t>18</a:t>
            </a:r>
            <a:r>
              <a:rPr lang="zh-CN" altLang="en-US" dirty="0" smtClean="0"/>
              <a:t>日，欧洲最富的卢森堡确认申请加入亚投行，成为第</a:t>
            </a:r>
            <a:r>
              <a:rPr lang="en-US" altLang="zh-CN" dirty="0" smtClean="0"/>
              <a:t>5</a:t>
            </a:r>
            <a:r>
              <a:rPr lang="zh-CN" altLang="en-US" dirty="0" smtClean="0"/>
              <a:t>个申请加入亚投行的欧洲国家。</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20</a:t>
            </a:fld>
            <a:endParaRPr lang="zh-CN" altLang="en-US"/>
          </a:p>
        </p:txBody>
      </p:sp>
    </p:spTree>
    <p:extLst>
      <p:ext uri="{BB962C8B-B14F-4D97-AF65-F5344CB8AC3E}">
        <p14:creationId xmlns:p14="http://schemas.microsoft.com/office/powerpoint/2010/main" val="254199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接下来我会从下面这几个方面来对亚投行进行一个讲解，包括亚投行的创立背景，筹建过程，创立意义，以及创立之后各国的反应。最后给出几点我们的思考和总结。</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a:t>
            </a:fld>
            <a:endParaRPr lang="zh-CN" altLang="en-US"/>
          </a:p>
        </p:txBody>
      </p:sp>
    </p:spTree>
    <p:extLst>
      <p:ext uri="{BB962C8B-B14F-4D97-AF65-F5344CB8AC3E}">
        <p14:creationId xmlns:p14="http://schemas.microsoft.com/office/powerpoint/2010/main" val="4246649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日本对华，既有地缘政治心结，又存经贸制衡情结，加之中日间的历史恩怨和领土争端，美日排斥亚投行，是系统化制华战略的体现。</a:t>
            </a:r>
            <a:endParaRPr lang="en-US" altLang="zh-CN" dirty="0" smtClean="0"/>
          </a:p>
          <a:p>
            <a:r>
              <a:rPr lang="zh-CN" altLang="en-US" dirty="0" smtClean="0"/>
              <a:t>日本官房长官菅义伟在记者会上，就日本是否加入亚投行作出了最新表态，日本将对此持“慎重态度”，暂时不考虑加入。</a:t>
            </a:r>
          </a:p>
          <a:p>
            <a:r>
              <a:rPr lang="en-US" altLang="zh-CN" dirty="0" smtClean="0"/>
              <a:t>3</a:t>
            </a:r>
            <a:r>
              <a:rPr lang="zh-CN" altLang="en-US" dirty="0" smtClean="0"/>
              <a:t>月</a:t>
            </a:r>
            <a:r>
              <a:rPr lang="en-US" altLang="zh-CN" dirty="0" smtClean="0"/>
              <a:t>20</a:t>
            </a:r>
            <a:r>
              <a:rPr lang="zh-CN" altLang="en-US" dirty="0" smtClean="0"/>
              <a:t>日，日本副首相兼财务大臣麻生太郎一改此前决绝态度，称如果亚投行妥善的融资审查机制得到确保，“也有可能加入亚投行”。</a:t>
            </a:r>
          </a:p>
          <a:p>
            <a:r>
              <a:rPr lang="en-US" altLang="zh-CN" dirty="0" smtClean="0"/>
              <a:t>2015</a:t>
            </a:r>
            <a:r>
              <a:rPr lang="zh-CN" altLang="en-US" dirty="0" smtClean="0"/>
              <a:t>年</a:t>
            </a:r>
            <a:r>
              <a:rPr lang="en-US" altLang="zh-CN" dirty="0" smtClean="0"/>
              <a:t>3</a:t>
            </a:r>
            <a:r>
              <a:rPr lang="zh-CN" altLang="en-US" dirty="0" smtClean="0"/>
              <a:t>月</a:t>
            </a:r>
            <a:r>
              <a:rPr lang="en-US" altLang="zh-CN" dirty="0" smtClean="0"/>
              <a:t>31</a:t>
            </a:r>
            <a:r>
              <a:rPr lang="zh-CN" altLang="en-US" dirty="0" smtClean="0"/>
              <a:t>日，日本驻华大使木寺昌人在接受采访时表示，预计日本将会在几个月内加入亚洲基础设施投资银行。</a:t>
            </a:r>
            <a:endParaRPr lang="en-US" altLang="zh-CN" dirty="0" smtClean="0"/>
          </a:p>
          <a:p>
            <a:r>
              <a:rPr lang="zh-CN" altLang="en-US" dirty="0" smtClean="0"/>
              <a:t>总之日本态度不明确，想加入又想排斥。</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21</a:t>
            </a:fld>
            <a:endParaRPr lang="zh-CN" altLang="en-US"/>
          </a:p>
        </p:txBody>
      </p:sp>
    </p:spTree>
    <p:extLst>
      <p:ext uri="{BB962C8B-B14F-4D97-AF65-F5344CB8AC3E}">
        <p14:creationId xmlns:p14="http://schemas.microsoft.com/office/powerpoint/2010/main" val="2351958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23</a:t>
            </a:fld>
            <a:endParaRPr lang="zh-CN" altLang="en-US"/>
          </a:p>
        </p:txBody>
      </p:sp>
    </p:spTree>
    <p:extLst>
      <p:ext uri="{BB962C8B-B14F-4D97-AF65-F5344CB8AC3E}">
        <p14:creationId xmlns:p14="http://schemas.microsoft.com/office/powerpoint/2010/main" val="1808819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接下来给出我们的几点思考。</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24</a:t>
            </a:fld>
            <a:endParaRPr lang="zh-CN" altLang="en-US"/>
          </a:p>
        </p:txBody>
      </p:sp>
    </p:spTree>
    <p:extLst>
      <p:ext uri="{BB962C8B-B14F-4D97-AF65-F5344CB8AC3E}">
        <p14:creationId xmlns:p14="http://schemas.microsoft.com/office/powerpoint/2010/main" val="1960449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25</a:t>
            </a:fld>
            <a:endParaRPr lang="zh-CN" altLang="en-US"/>
          </a:p>
        </p:txBody>
      </p:sp>
    </p:spTree>
    <p:extLst>
      <p:ext uri="{BB962C8B-B14F-4D97-AF65-F5344CB8AC3E}">
        <p14:creationId xmlns:p14="http://schemas.microsoft.com/office/powerpoint/2010/main" val="4206883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亚投行不是盈利机构，是国际机构。它成立的主要目的不是为了盈利，而是为了支持亚洲国家的建设。其实类似的机构还有世界银行（简称世行）亚洲开发银行（简称亚行），他们都是成立了几十年的庞然大物，但从来没有在世界企业</a:t>
            </a:r>
            <a:r>
              <a:rPr lang="en-US" altLang="zh-CN" dirty="0" smtClean="0"/>
              <a:t>500</a:t>
            </a:r>
            <a:r>
              <a:rPr lang="zh-CN" altLang="en-US" dirty="0" smtClean="0"/>
              <a:t>强的名单上见到他们，因为他们并不是盈利的商业企业，而是国际组织，更像是一个基金会。</a:t>
            </a:r>
          </a:p>
          <a:p>
            <a:r>
              <a:rPr lang="zh-CN" altLang="en-US" dirty="0" smtClean="0"/>
              <a:t>亚投行的投资方向决定了它收益较低，实现收益期间较为缓慢。铁路、港口、公路等所有亚投行的投资方向无一不是需要长期巨额投资的项目，大多数的项目期限都要五年甚至十年以上。而亚洲欠发达地区的国家政府，可能没有实力进行大规模的开发。亚投行正好补足了当地政府的短板，帮助当地政府修建基础设施，支持当地的发展。</a:t>
            </a:r>
          </a:p>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26</a:t>
            </a:fld>
            <a:endParaRPr lang="zh-CN" altLang="en-US"/>
          </a:p>
        </p:txBody>
      </p:sp>
    </p:spTree>
    <p:extLst>
      <p:ext uri="{BB962C8B-B14F-4D97-AF65-F5344CB8AC3E}">
        <p14:creationId xmlns:p14="http://schemas.microsoft.com/office/powerpoint/2010/main" val="529922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27</a:t>
            </a:fld>
            <a:endParaRPr lang="zh-CN" altLang="en-US"/>
          </a:p>
        </p:txBody>
      </p:sp>
    </p:spTree>
    <p:extLst>
      <p:ext uri="{BB962C8B-B14F-4D97-AF65-F5344CB8AC3E}">
        <p14:creationId xmlns:p14="http://schemas.microsoft.com/office/powerpoint/2010/main" val="3922769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人民币国际化</a:t>
            </a:r>
          </a:p>
          <a:p>
            <a:r>
              <a:rPr lang="zh-CN" altLang="en-US" dirty="0" smtClean="0"/>
              <a:t>现在世界经济形势很不好的原因是美国人通过金融战对外转移危机，先是美元泛滥，现在是强势美元。中国依靠海量的美元储备尚能应付，欧洲就很惨，美元大量回流美国的形势下，要么选择通货紧缩，要么选择本币大量贬值，而欧洲主要利益是金融资本，本币贬值会导致自身损失惨重。所以现在世界各国对美元这种收割全世界利益的做法非常不满，急需美元之外的储备货币，这就给依托海量美元储备的人民币带来机会。本身中国也深受美元霸权之害，之前跟各个大国的大量货币互换也是为了缓解强势美元的压力。在人民币国际化问题上，各个国家基本是一拍即合，亚投行也是基于这个原因迅速孤立了美国。</a:t>
            </a:r>
          </a:p>
          <a:p>
            <a:r>
              <a:rPr lang="en-US" altLang="zh-CN" dirty="0" smtClean="0"/>
              <a:t>2.</a:t>
            </a:r>
            <a:r>
              <a:rPr lang="zh-CN" altLang="en-US" dirty="0" smtClean="0"/>
              <a:t>丝绸之路</a:t>
            </a:r>
          </a:p>
          <a:p>
            <a:r>
              <a:rPr lang="zh-CN" altLang="en-US" dirty="0" smtClean="0"/>
              <a:t>现在大家都知道中国沿海地区劳动力成本已经很高，导致部分低端制造业开始外流。丝绸之路计划建立的是大陆贸易通道，而且高铁比海洋运输更有优势，这样一来使得中国内部对低端制造业的转移具有极大的吸引力。所以丝绸之路一旦搞成功，不仅可以解决美国把持贸易通道的问题，还使得西部大开发成为现实，而不是以前的雷声大雨点小。</a:t>
            </a:r>
          </a:p>
          <a:p>
            <a:r>
              <a:rPr lang="zh-CN" altLang="en-US" dirty="0" smtClean="0"/>
              <a:t>丝绸之路明显可以给各国带来实惠，但是需要的投资数额巨大，必须融资，所以亚投行这样的机构就成为必需。</a:t>
            </a:r>
          </a:p>
          <a:p>
            <a:r>
              <a:rPr lang="en-US" altLang="zh-CN" dirty="0" smtClean="0"/>
              <a:t>3.</a:t>
            </a:r>
            <a:r>
              <a:rPr lang="zh-CN" altLang="en-US" dirty="0" smtClean="0"/>
              <a:t>产能输出</a:t>
            </a:r>
          </a:p>
          <a:p>
            <a:r>
              <a:rPr lang="zh-CN" altLang="en-US" dirty="0" smtClean="0"/>
              <a:t>国内东部沿海基础设施建设高峰期已过，而西部地区需求不足，导致产能严重过剩，丝绸之路计划需要的大量建设正好可以解决这个问题。主导建立亚投行，可以保证各国在融资建设时，优先选择较大比例的中国基建企业，保证中国过剩产能的输出，这是金融话语权的优势。</a:t>
            </a:r>
          </a:p>
        </p:txBody>
      </p:sp>
      <p:sp>
        <p:nvSpPr>
          <p:cNvPr id="4" name="灯片编号占位符 3"/>
          <p:cNvSpPr>
            <a:spLocks noGrp="1"/>
          </p:cNvSpPr>
          <p:nvPr>
            <p:ph type="sldNum" sz="quarter" idx="10"/>
          </p:nvPr>
        </p:nvSpPr>
        <p:spPr/>
        <p:txBody>
          <a:bodyPr/>
          <a:lstStyle/>
          <a:p>
            <a:fld id="{A71209FB-1D1D-4772-9549-CB5DCA9581F9}" type="slidenum">
              <a:rPr lang="zh-CN" altLang="en-US" smtClean="0"/>
              <a:t>28</a:t>
            </a:fld>
            <a:endParaRPr lang="zh-CN" altLang="en-US"/>
          </a:p>
        </p:txBody>
      </p:sp>
    </p:spTree>
    <p:extLst>
      <p:ext uri="{BB962C8B-B14F-4D97-AF65-F5344CB8AC3E}">
        <p14:creationId xmlns:p14="http://schemas.microsoft.com/office/powerpoint/2010/main" val="1504315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29</a:t>
            </a:fld>
            <a:endParaRPr lang="zh-CN" altLang="en-US"/>
          </a:p>
        </p:txBody>
      </p:sp>
    </p:spTree>
    <p:extLst>
      <p:ext uri="{BB962C8B-B14F-4D97-AF65-F5344CB8AC3E}">
        <p14:creationId xmlns:p14="http://schemas.microsoft.com/office/powerpoint/2010/main" val="2102536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促进亚洲欠发达国家的基础设施建设。</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亚洲国家在基础设施建设和经济自主方面多一些自由和选择。</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融资缺口能够得到有效的补充和满足。</a:t>
            </a:r>
            <a:endParaRPr lang="en-US" altLang="zh-CN" dirty="0" smtClean="0"/>
          </a:p>
          <a:p>
            <a:r>
              <a:rPr lang="zh-CN" altLang="en-US" dirty="0" smtClean="0"/>
              <a:t>亚洲地区其实并不缺乏资金，缺少的只是融资机制，需要搭建一个专门的基础设施投融资平台，以充分利用本地区充裕的储蓄。如果有这样一个融资机构和现有的多边开发银行合作，撬动私营部门的资金，合理分担风险，利益共享，可以促进亚洲基础设施的建设。</a:t>
            </a:r>
          </a:p>
        </p:txBody>
      </p:sp>
      <p:sp>
        <p:nvSpPr>
          <p:cNvPr id="4" name="灯片编号占位符 3"/>
          <p:cNvSpPr>
            <a:spLocks noGrp="1"/>
          </p:cNvSpPr>
          <p:nvPr>
            <p:ph type="sldNum" sz="quarter" idx="10"/>
          </p:nvPr>
        </p:nvSpPr>
        <p:spPr/>
        <p:txBody>
          <a:bodyPr/>
          <a:lstStyle/>
          <a:p>
            <a:fld id="{A71209FB-1D1D-4772-9549-CB5DCA9581F9}" type="slidenum">
              <a:rPr lang="zh-CN" altLang="en-US" smtClean="0"/>
              <a:t>30</a:t>
            </a:fld>
            <a:endParaRPr lang="zh-CN" altLang="en-US"/>
          </a:p>
        </p:txBody>
      </p:sp>
    </p:spTree>
    <p:extLst>
      <p:ext uri="{BB962C8B-B14F-4D97-AF65-F5344CB8AC3E}">
        <p14:creationId xmlns:p14="http://schemas.microsoft.com/office/powerpoint/2010/main" val="128103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31</a:t>
            </a:fld>
            <a:endParaRPr lang="zh-CN" altLang="en-US"/>
          </a:p>
        </p:txBody>
      </p:sp>
    </p:spTree>
    <p:extLst>
      <p:ext uri="{BB962C8B-B14F-4D97-AF65-F5344CB8AC3E}">
        <p14:creationId xmlns:p14="http://schemas.microsoft.com/office/powerpoint/2010/main" val="103086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首先第一个方面，亚投行的创立背景，也就是亚投行是在什么样的国际背景和政治背景下创立的呢？</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3</a:t>
            </a:fld>
            <a:endParaRPr lang="zh-CN" altLang="en-US"/>
          </a:p>
        </p:txBody>
      </p:sp>
    </p:spTree>
    <p:extLst>
      <p:ext uri="{BB962C8B-B14F-4D97-AF65-F5344CB8AC3E}">
        <p14:creationId xmlns:p14="http://schemas.microsoft.com/office/powerpoint/2010/main" val="2287121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多个欧洲国家不顾美国的反对加入亚投行。</a:t>
            </a:r>
            <a:endParaRPr lang="en-US" altLang="zh-CN" dirty="0" smtClean="0"/>
          </a:p>
          <a:p>
            <a:r>
              <a:rPr lang="zh-CN" altLang="en-US" dirty="0" smtClean="0"/>
              <a:t>那么为什么欧洲强国会不顾美帝阻挠而偏要来参与？</a:t>
            </a:r>
            <a:endParaRPr lang="en-US" altLang="zh-CN" dirty="0" smtClean="0"/>
          </a:p>
          <a:p>
            <a:r>
              <a:rPr lang="en-US" altLang="zh-CN" dirty="0" smtClean="0"/>
              <a:t>1.</a:t>
            </a:r>
            <a:r>
              <a:rPr lang="zh-CN" altLang="en-US" dirty="0" smtClean="0"/>
              <a:t>亚洲是公认的未来世界经济的火车头，数十亿的人口，巨大的市场，而基础设施建设相对滞后。亚投行的发起者</a:t>
            </a:r>
            <a:r>
              <a:rPr lang="en-US" altLang="zh-CN" dirty="0" smtClean="0"/>
              <a:t>——</a:t>
            </a:r>
            <a:r>
              <a:rPr lang="zh-CN" altLang="en-US" dirty="0" smtClean="0"/>
              <a:t>中国的实干精神在世界范围都有口皆碑，中国有技术、有工业、有人才，有市场，而且中国要做的是通过交通和基础设施将亚洲和欧洲连在一起，这个项目的直接受益者是亚洲和欧洲各国。欧洲需要亚洲，随着亚洲市场化程度越来越高，欧洲国家看好亚洲基础设施建设，欧洲投资者也看到了亚洲基础设施建设的投资潜力与收益。因而，欧洲国家纷纷申请加入亚投行，希望能够拉动欧洲经济复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为了赢得人民币业务。借助人民币国际化提升法兰克福等欧洲金融中心的国际地位。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欧洲这些美国最亲密的盟友也反对美国在当今国际体系中的霸权</a:t>
            </a:r>
            <a:r>
              <a:rPr lang="en-US" altLang="zh-CN" dirty="0" smtClean="0"/>
              <a:t>,</a:t>
            </a:r>
            <a:r>
              <a:rPr lang="zh-CN" altLang="en-US" dirty="0" smtClean="0"/>
              <a:t>希望中国能加入进来提供公共产品。前些年</a:t>
            </a:r>
            <a:r>
              <a:rPr lang="en-US" altLang="zh-CN" dirty="0" smtClean="0"/>
              <a:t>,</a:t>
            </a:r>
            <a:r>
              <a:rPr lang="zh-CN" altLang="en-US" dirty="0" smtClean="0"/>
              <a:t>美国不断逼迫其欧洲将国际金融体系中的代表权让渡给新兴国家</a:t>
            </a:r>
            <a:r>
              <a:rPr lang="en-US" altLang="zh-CN" dirty="0" smtClean="0"/>
              <a:t>,</a:t>
            </a:r>
            <a:r>
              <a:rPr lang="zh-CN" altLang="en-US" dirty="0" smtClean="0"/>
              <a:t>而自己始终保留在世界银行主动权以及国际货币基金组织中的一票否决权</a:t>
            </a:r>
            <a:r>
              <a:rPr lang="en-US" altLang="zh-CN" dirty="0" smtClean="0"/>
              <a:t>,</a:t>
            </a:r>
            <a:r>
              <a:rPr lang="zh-CN" altLang="en-US" dirty="0" smtClean="0"/>
              <a:t>早已让其盟友普遍不满。</a:t>
            </a:r>
          </a:p>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32</a:t>
            </a:fld>
            <a:endParaRPr lang="zh-CN" altLang="en-US"/>
          </a:p>
        </p:txBody>
      </p:sp>
    </p:spTree>
    <p:extLst>
      <p:ext uri="{BB962C8B-B14F-4D97-AF65-F5344CB8AC3E}">
        <p14:creationId xmlns:p14="http://schemas.microsoft.com/office/powerpoint/2010/main" val="4135194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最后做一下总结。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中国带头建立的政府间性质的亚洲多边开发机构，支持基础设施建设。</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促进亚洲国家经济发展与区域经济一体化具有重要意义。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对中国也有很重要的战略意义。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各国反应各异，亚洲各国加入，欧洲多国陆续加入，美国不加入。</a:t>
            </a:r>
            <a:endParaRPr lang="en-US" altLang="zh-CN" dirty="0" smtClean="0"/>
          </a:p>
        </p:txBody>
      </p:sp>
      <p:sp>
        <p:nvSpPr>
          <p:cNvPr id="4" name="灯片编号占位符 3"/>
          <p:cNvSpPr>
            <a:spLocks noGrp="1"/>
          </p:cNvSpPr>
          <p:nvPr>
            <p:ph type="sldNum" sz="quarter" idx="10"/>
          </p:nvPr>
        </p:nvSpPr>
        <p:spPr/>
        <p:txBody>
          <a:bodyPr/>
          <a:lstStyle/>
          <a:p>
            <a:fld id="{A71209FB-1D1D-4772-9549-CB5DCA9581F9}" type="slidenum">
              <a:rPr lang="zh-CN" altLang="en-US" smtClean="0"/>
              <a:t>33</a:t>
            </a:fld>
            <a:endParaRPr lang="zh-CN" altLang="en-US"/>
          </a:p>
        </p:txBody>
      </p:sp>
    </p:spTree>
    <p:extLst>
      <p:ext uri="{BB962C8B-B14F-4D97-AF65-F5344CB8AC3E}">
        <p14:creationId xmlns:p14="http://schemas.microsoft.com/office/powerpoint/2010/main" val="53334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根据亚洲开发银行的测算，</a:t>
            </a:r>
            <a:r>
              <a:rPr lang="en-US" altLang="zh-CN" dirty="0" smtClean="0"/>
              <a:t>2020</a:t>
            </a:r>
            <a:r>
              <a:rPr lang="zh-CN" altLang="en-US" dirty="0" smtClean="0"/>
              <a:t>年前亚洲地区每年基础设施投资需求将达到</a:t>
            </a:r>
            <a:r>
              <a:rPr lang="en-US" altLang="zh-CN" dirty="0" smtClean="0"/>
              <a:t>7300</a:t>
            </a:r>
            <a:r>
              <a:rPr lang="zh-CN" altLang="en-US" dirty="0" smtClean="0"/>
              <a:t>亿美元，现有的世界银行、亚行等国际多边机构都没有办法满足这个资金的需求。由于基础设施投资的资金需求量大、实施的周期很长、收入流不确定等的因素，私人部门大量投资于基础设施的项目是有难度的。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另一方面，中国已成为世界第三大对外投资国。而且，经过</a:t>
            </a:r>
            <a:r>
              <a:rPr lang="en-US" altLang="zh-CN" dirty="0" smtClean="0"/>
              <a:t>30</a:t>
            </a:r>
            <a:r>
              <a:rPr lang="zh-CN" altLang="en-US" dirty="0" smtClean="0"/>
              <a:t>多年的发展和积累，中国在基础设施装备制造方面已经形成完整的产业链，同时在公路、桥梁、隧道、铁路等方面的工程建造能力在世界上也已经是首屈一指</a:t>
            </a:r>
            <a:r>
              <a:rPr lang="en-US" altLang="zh-CN" dirty="0" smtClean="0"/>
              <a:t> </a:t>
            </a:r>
            <a:r>
              <a:rPr lang="zh-CN" altLang="en-US" dirty="0" smtClean="0"/>
              <a:t>。中国基础设施建设的相关产业期望更快地走向国际</a:t>
            </a:r>
            <a:r>
              <a:rPr lang="en-US" altLang="zh-CN" dirty="0" smtClean="0"/>
              <a:t> </a:t>
            </a:r>
            <a:r>
              <a:rPr lang="zh-CN" altLang="en-US" dirty="0" smtClean="0"/>
              <a:t>。但亚洲经济体之间难以利用各自所具备的高额资本存量优势，缺乏有效的多边合作机制，缺乏把资本转化为基础设施建设的投资。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亚洲地区其实并不缺乏资金，缺少的只是融资机制，需要搭建一个专门的基础设施投融资平台，以充分利用本地区充裕的储蓄。如果有这样一个融资机构和现有的多边开发银行合作，撬动私营部门的资金，合理分担风险，利益共享，可以促进亚洲基础设施的建设。</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a:t>
            </a:r>
            <a:r>
              <a:rPr lang="zh-CN" altLang="en-US" dirty="0" smtClean="0"/>
              <a:t>年</a:t>
            </a:r>
            <a:r>
              <a:rPr lang="en-US" altLang="zh-CN" dirty="0" smtClean="0"/>
              <a:t>10</a:t>
            </a:r>
            <a:r>
              <a:rPr lang="zh-CN" altLang="en-US" dirty="0" smtClean="0"/>
              <a:t>月，习近平主席和李克强总理在先后出访东南亚时提出了筹建亚投行的倡议。中国提出的筹建亚投行的倡议得到广泛支持，许多国家反响积极。</a:t>
            </a:r>
            <a:r>
              <a:rPr lang="en-US" altLang="zh-CN" dirty="0" smtClean="0"/>
              <a:t>2014</a:t>
            </a:r>
            <a:r>
              <a:rPr lang="zh-CN" altLang="en-US" dirty="0" smtClean="0"/>
              <a:t>年年初以来，中方牵头与亚洲域内、域外国家进行了广泛沟通。经过多轮多边磋商，各域内意向创始成员国就备忘录达成了共识。</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5</a:t>
            </a:fld>
            <a:endParaRPr lang="zh-CN" altLang="en-US"/>
          </a:p>
        </p:txBody>
      </p:sp>
    </p:spTree>
    <p:extLst>
      <p:ext uri="{BB962C8B-B14F-4D97-AF65-F5344CB8AC3E}">
        <p14:creationId xmlns:p14="http://schemas.microsoft.com/office/powerpoint/2010/main" val="369095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2013</a:t>
            </a:r>
            <a:r>
              <a:rPr lang="zh-CN" altLang="en-US" dirty="0" smtClean="0"/>
              <a:t>年</a:t>
            </a:r>
            <a:r>
              <a:rPr lang="en-US" altLang="zh-CN" dirty="0" smtClean="0"/>
              <a:t>10</a:t>
            </a:r>
            <a:r>
              <a:rPr lang="zh-CN" altLang="en-US" dirty="0" smtClean="0"/>
              <a:t>月</a:t>
            </a:r>
            <a:r>
              <a:rPr lang="en-US" altLang="zh-CN" dirty="0" smtClean="0"/>
              <a:t>2</a:t>
            </a:r>
            <a:r>
              <a:rPr lang="zh-CN" altLang="en-US" dirty="0" smtClean="0"/>
              <a:t>日，习近平主席提出筹建倡议，</a:t>
            </a:r>
            <a:r>
              <a:rPr lang="en-US" altLang="zh-CN" dirty="0" smtClean="0"/>
              <a:t>2014</a:t>
            </a:r>
            <a:r>
              <a:rPr lang="zh-CN" altLang="en-US" dirty="0" smtClean="0"/>
              <a:t>年</a:t>
            </a:r>
            <a:r>
              <a:rPr lang="en-US" altLang="zh-CN" dirty="0" smtClean="0"/>
              <a:t>10</a:t>
            </a:r>
            <a:r>
              <a:rPr lang="zh-CN" altLang="en-US" dirty="0" smtClean="0"/>
              <a:t>月</a:t>
            </a:r>
            <a:r>
              <a:rPr lang="en-US" altLang="zh-CN" dirty="0" smtClean="0"/>
              <a:t>24</a:t>
            </a:r>
            <a:r>
              <a:rPr lang="zh-CN" altLang="en-US" dirty="0" smtClean="0"/>
              <a:t>日，包括中国、印度、新加坡等在内</a:t>
            </a:r>
            <a:r>
              <a:rPr lang="en-US" altLang="zh-CN" dirty="0" smtClean="0"/>
              <a:t>21</a:t>
            </a:r>
            <a:r>
              <a:rPr lang="zh-CN" altLang="en-US" dirty="0" smtClean="0"/>
              <a:t>个首批意向创始成员国的财长和授权代表在北京正式签署</a:t>
            </a:r>
            <a:r>
              <a:rPr lang="en-US" altLang="zh-CN" dirty="0" smtClean="0"/>
              <a:t>《</a:t>
            </a:r>
            <a:r>
              <a:rPr lang="zh-CN" altLang="en-US" dirty="0" smtClean="0"/>
              <a:t>筹建亚投行备忘录</a:t>
            </a:r>
            <a:r>
              <a:rPr lang="en-US" altLang="zh-CN" dirty="0" smtClean="0"/>
              <a:t>》</a:t>
            </a:r>
            <a:r>
              <a:rPr lang="zh-CN" altLang="en-US" dirty="0" smtClean="0"/>
              <a:t>，共同决定成立亚洲基础设施投资银行。因此亚投行就正式决定成立了。</a:t>
            </a:r>
            <a:endParaRPr lang="en-US" altLang="zh-CN" dirty="0" smtClean="0"/>
          </a:p>
          <a:p>
            <a:r>
              <a:rPr lang="zh-CN" altLang="en-US" dirty="0" smtClean="0"/>
              <a:t>那么亚投行是个什么样的组织呢。。。</a:t>
            </a:r>
          </a:p>
        </p:txBody>
      </p:sp>
      <p:sp>
        <p:nvSpPr>
          <p:cNvPr id="4" name="灯片编号占位符 3"/>
          <p:cNvSpPr>
            <a:spLocks noGrp="1"/>
          </p:cNvSpPr>
          <p:nvPr>
            <p:ph type="sldNum" sz="quarter" idx="10"/>
          </p:nvPr>
        </p:nvSpPr>
        <p:spPr/>
        <p:txBody>
          <a:bodyPr/>
          <a:lstStyle/>
          <a:p>
            <a:fld id="{A71209FB-1D1D-4772-9549-CB5DCA9581F9}" type="slidenum">
              <a:rPr lang="zh-CN" altLang="en-US" smtClean="0"/>
              <a:t>6</a:t>
            </a:fld>
            <a:endParaRPr lang="zh-CN" altLang="en-US"/>
          </a:p>
        </p:txBody>
      </p:sp>
    </p:spTree>
    <p:extLst>
      <p:ext uri="{BB962C8B-B14F-4D97-AF65-F5344CB8AC3E}">
        <p14:creationId xmlns:p14="http://schemas.microsoft.com/office/powerpoint/2010/main" val="184272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dirty="0" smtClean="0"/>
              <a:t>亚洲基础设施投资银行（英语：</a:t>
            </a:r>
            <a:r>
              <a:rPr lang="en-US" altLang="zh-CN" dirty="0" smtClean="0"/>
              <a:t>Asian Infrastructure Investment Bank</a:t>
            </a:r>
            <a:r>
              <a:rPr lang="zh-CN" altLang="en-US" dirty="0" smtClean="0"/>
              <a:t>，缩写：</a:t>
            </a:r>
            <a:r>
              <a:rPr lang="en-US" altLang="zh-CN" dirty="0" smtClean="0"/>
              <a:t>AIIB</a:t>
            </a:r>
            <a:r>
              <a:rPr lang="zh-CN" altLang="en-US" dirty="0" smtClean="0"/>
              <a:t>），简称亚投行。</a:t>
            </a:r>
            <a:endParaRPr lang="en-US" altLang="zh-CN" dirty="0" smtClean="0"/>
          </a:p>
          <a:p>
            <a:pPr marL="0" indent="0">
              <a:buFont typeface="Wingdings" panose="05000000000000000000" pitchFamily="2" charset="2"/>
              <a:buNone/>
            </a:pPr>
            <a:r>
              <a:rPr lang="zh-CN" altLang="en-US" dirty="0" smtClean="0"/>
              <a:t>亚投行是一个愿意向亚洲国家和地区的基础设施建设提供资金支持的政府间性质的亚洲区域多边开发机构，成立的目的是支持亚洲基础设施建设，促进亚洲区域的互联互通建设和经济一体化的进程，并且加大中国与其他亚洲国家和地区的合作力度。总部设在中国北京，法定资本为</a:t>
            </a:r>
            <a:r>
              <a:rPr lang="en-US" altLang="zh-CN" dirty="0" smtClean="0"/>
              <a:t>1,000</a:t>
            </a:r>
            <a:r>
              <a:rPr lang="zh-CN" altLang="en-US" dirty="0" smtClean="0"/>
              <a:t>亿美元。</a:t>
            </a:r>
          </a:p>
        </p:txBody>
      </p:sp>
      <p:sp>
        <p:nvSpPr>
          <p:cNvPr id="4" name="灯片编号占位符 3"/>
          <p:cNvSpPr>
            <a:spLocks noGrp="1"/>
          </p:cNvSpPr>
          <p:nvPr>
            <p:ph type="sldNum" sz="quarter" idx="10"/>
          </p:nvPr>
        </p:nvSpPr>
        <p:spPr/>
        <p:txBody>
          <a:bodyPr/>
          <a:lstStyle/>
          <a:p>
            <a:fld id="{A71209FB-1D1D-4772-9549-CB5DCA9581F9}" type="slidenum">
              <a:rPr lang="zh-CN" altLang="en-US" smtClean="0"/>
              <a:t>7</a:t>
            </a:fld>
            <a:endParaRPr lang="zh-CN" altLang="en-US"/>
          </a:p>
        </p:txBody>
      </p:sp>
    </p:spTree>
    <p:extLst>
      <p:ext uri="{BB962C8B-B14F-4D97-AF65-F5344CB8AC3E}">
        <p14:creationId xmlns:p14="http://schemas.microsoft.com/office/powerpoint/2010/main" val="429229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亚投行在中国带头下正式决定成立，但还并没有成立，在成立之前还有一个较长的筹建过程。那么筹建之初只有</a:t>
            </a:r>
            <a:r>
              <a:rPr lang="en-US" altLang="zh-CN" dirty="0" smtClean="0"/>
              <a:t>21</a:t>
            </a:r>
            <a:r>
              <a:rPr lang="zh-CN" altLang="en-US" dirty="0" smtClean="0"/>
              <a:t>个意向成员国，那么后续它又是如何发展的，又有多少国家不断加入呢。。。接下来我们讲解一下亚投行从去年成立之初到现在的一个筹建过程。</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8</a:t>
            </a:fld>
            <a:endParaRPr lang="zh-CN" altLang="en-US"/>
          </a:p>
        </p:txBody>
      </p:sp>
    </p:spTree>
    <p:extLst>
      <p:ext uri="{BB962C8B-B14F-4D97-AF65-F5344CB8AC3E}">
        <p14:creationId xmlns:p14="http://schemas.microsoft.com/office/powerpoint/2010/main" val="95121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9</a:t>
            </a:fld>
            <a:endParaRPr lang="zh-CN" altLang="en-US"/>
          </a:p>
        </p:txBody>
      </p:sp>
    </p:spTree>
    <p:extLst>
      <p:ext uri="{BB962C8B-B14F-4D97-AF65-F5344CB8AC3E}">
        <p14:creationId xmlns:p14="http://schemas.microsoft.com/office/powerpoint/2010/main" val="78305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签约仪式，刚才已经提到了。</a:t>
            </a:r>
            <a:endParaRPr lang="en-US" altLang="zh-CN" dirty="0" smtClean="0"/>
          </a:p>
          <a:p>
            <a:r>
              <a:rPr lang="zh-CN" altLang="en-US" dirty="0" smtClean="0"/>
              <a:t>首次协商会议。</a:t>
            </a:r>
            <a:endParaRPr lang="en-US" altLang="zh-CN" dirty="0" smtClean="0"/>
          </a:p>
          <a:p>
            <a:r>
              <a:rPr lang="en-US" altLang="zh-CN" dirty="0" smtClean="0"/>
              <a:t>2014</a:t>
            </a:r>
            <a:r>
              <a:rPr lang="zh-CN" altLang="en-US" dirty="0" smtClean="0"/>
              <a:t>年</a:t>
            </a:r>
            <a:r>
              <a:rPr lang="en-US" altLang="zh-CN" dirty="0" smtClean="0"/>
              <a:t>11</a:t>
            </a:r>
            <a:r>
              <a:rPr lang="zh-CN" altLang="en-US" dirty="0" smtClean="0"/>
              <a:t>月</a:t>
            </a:r>
            <a:r>
              <a:rPr lang="en-US" altLang="zh-CN" dirty="0" smtClean="0"/>
              <a:t>28</a:t>
            </a:r>
            <a:r>
              <a:rPr lang="zh-CN" altLang="en-US" dirty="0" smtClean="0"/>
              <a:t>日，筹建亚洲基础设施投资银行首次谈判代表会议在云南昆明举行。会议着重讨论了亚投行首席谈判代表会议的议事规则和工作计划、亚投行筹建临时多边秘书处的组建方案、工作程序等事项，并为正式启动亚投行章程谈判做准备。金立群（亚行副行长，首位中国籍副行长，亚投行多边临时秘书处秘书长）</a:t>
            </a:r>
            <a:endParaRPr lang="en-US" altLang="zh-CN" dirty="0" smtClean="0"/>
          </a:p>
          <a:p>
            <a:r>
              <a:rPr lang="en-US" altLang="zh-CN" dirty="0" smtClean="0"/>
              <a:t>2015</a:t>
            </a:r>
            <a:r>
              <a:rPr lang="zh-CN" altLang="en-US" dirty="0" smtClean="0"/>
              <a:t>年</a:t>
            </a:r>
            <a:r>
              <a:rPr lang="en-US" altLang="zh-CN" dirty="0" smtClean="0"/>
              <a:t>1</a:t>
            </a:r>
            <a:r>
              <a:rPr lang="zh-CN" altLang="en-US" dirty="0" smtClean="0"/>
              <a:t>月</a:t>
            </a:r>
            <a:r>
              <a:rPr lang="en-US" altLang="zh-CN" dirty="0" smtClean="0"/>
              <a:t>15</a:t>
            </a:r>
            <a:r>
              <a:rPr lang="zh-CN" altLang="en-US" dirty="0" smtClean="0"/>
              <a:t>日至</a:t>
            </a:r>
            <a:r>
              <a:rPr lang="en-US" altLang="zh-CN" dirty="0" smtClean="0"/>
              <a:t>16</a:t>
            </a:r>
            <a:r>
              <a:rPr lang="zh-CN" altLang="en-US" dirty="0" smtClean="0"/>
              <a:t>日，筹建亚洲基础设施投资银行第二次谈判代表会议在印度孟买举行。会议对临时多边秘书处首席律师起草的亚投行章程草案进行了第一次审议。亚投行临时多边秘书处秘书长金立群向会议报告了秘书处建设及亚投行筹建进展情况。</a:t>
            </a:r>
            <a:endParaRPr lang="en-US" altLang="zh-CN" dirty="0" smtClean="0"/>
          </a:p>
          <a:p>
            <a:r>
              <a:rPr lang="en-US" altLang="zh-CN" dirty="0" smtClean="0"/>
              <a:t>2015</a:t>
            </a:r>
            <a:r>
              <a:rPr lang="zh-CN" altLang="en-US" dirty="0" smtClean="0"/>
              <a:t>年</a:t>
            </a:r>
            <a:r>
              <a:rPr lang="en-US" altLang="zh-CN" dirty="0" smtClean="0"/>
              <a:t>3</a:t>
            </a:r>
            <a:r>
              <a:rPr lang="zh-CN" altLang="en-US" dirty="0" smtClean="0"/>
              <a:t>月</a:t>
            </a:r>
            <a:r>
              <a:rPr lang="en-US" altLang="zh-CN" dirty="0" smtClean="0"/>
              <a:t>30</a:t>
            </a:r>
            <a:r>
              <a:rPr lang="zh-CN" altLang="en-US" dirty="0" smtClean="0"/>
              <a:t>日至</a:t>
            </a:r>
            <a:r>
              <a:rPr lang="en-US" altLang="zh-CN" dirty="0" smtClean="0"/>
              <a:t>31</a:t>
            </a:r>
            <a:r>
              <a:rPr lang="zh-CN" altLang="en-US" dirty="0" smtClean="0"/>
              <a:t>日，筹建亚洲基础设施投资银行第三次谈判代表会议在哈萨克斯坦阿拉木图举行。会议就多边临时秘书处起草的</a:t>
            </a:r>
            <a:r>
              <a:rPr lang="en-US" altLang="zh-CN" dirty="0" smtClean="0"/>
              <a:t>《</a:t>
            </a:r>
            <a:r>
              <a:rPr lang="zh-CN" altLang="en-US" dirty="0" smtClean="0"/>
              <a:t>亚投行章程（草案）</a:t>
            </a:r>
            <a:r>
              <a:rPr lang="en-US" altLang="zh-CN" dirty="0" smtClean="0"/>
              <a:t>》</a:t>
            </a:r>
            <a:r>
              <a:rPr lang="zh-CN" altLang="en-US" dirty="0" smtClean="0"/>
              <a:t>修订稿进行了深入和富有成效的讨论。金立群向会议报告了亚投行筹建工作进展情况。根据亚投行筹建工作计划，各方计划于</a:t>
            </a:r>
            <a:r>
              <a:rPr lang="en-US" altLang="zh-CN" dirty="0" smtClean="0"/>
              <a:t>2015</a:t>
            </a:r>
            <a:r>
              <a:rPr lang="zh-CN" altLang="en-US" dirty="0" smtClean="0"/>
              <a:t>年年中商定亚投行章程终稿并签署，之后经成员国批准生效，年底前正式成立亚投行。</a:t>
            </a:r>
            <a:endParaRPr lang="zh-CN" altLang="en-US" dirty="0"/>
          </a:p>
        </p:txBody>
      </p:sp>
      <p:sp>
        <p:nvSpPr>
          <p:cNvPr id="4" name="灯片编号占位符 3"/>
          <p:cNvSpPr>
            <a:spLocks noGrp="1"/>
          </p:cNvSpPr>
          <p:nvPr>
            <p:ph type="sldNum" sz="quarter" idx="10"/>
          </p:nvPr>
        </p:nvSpPr>
        <p:spPr/>
        <p:txBody>
          <a:bodyPr/>
          <a:lstStyle/>
          <a:p>
            <a:fld id="{A71209FB-1D1D-4772-9549-CB5DCA9581F9}" type="slidenum">
              <a:rPr lang="zh-CN" altLang="en-US" smtClean="0"/>
              <a:t>10</a:t>
            </a:fld>
            <a:endParaRPr lang="zh-CN" altLang="en-US"/>
          </a:p>
        </p:txBody>
      </p:sp>
    </p:spTree>
    <p:extLst>
      <p:ext uri="{BB962C8B-B14F-4D97-AF65-F5344CB8AC3E}">
        <p14:creationId xmlns:p14="http://schemas.microsoft.com/office/powerpoint/2010/main" val="371390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F881ED-FCA0-46D6-9ED8-3B65A46453AF}" type="datetime1">
              <a:rPr lang="zh-CN" altLang="en-US" smtClean="0"/>
              <a:t>2015/4/15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CB4A8D-1F8A-4B93-8CD9-C987B65C4DA5}"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03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F08B7CF-0CF1-4137-A26C-1EA6B6FBF515}" type="datetime1">
              <a:rPr lang="zh-CN" altLang="en-US" smtClean="0"/>
              <a:t>2015/4/15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311278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B8F880-31B3-42B1-9036-BAF61B1C06EF}" type="datetime1">
              <a:rPr lang="zh-CN" altLang="en-US" smtClean="0"/>
              <a:t>2015/4/15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420413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C32D7EA-0DBC-42C7-A2E5-C959AD01BFE4}" type="datetime1">
              <a:rPr lang="zh-CN" altLang="en-US" smtClean="0"/>
              <a:t>2015/4/15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282177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9A63EC-A171-43A3-9C52-A13408FE0040}" type="datetime1">
              <a:rPr lang="zh-CN" altLang="en-US" smtClean="0"/>
              <a:t>2015/4/15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CB4A8D-1F8A-4B93-8CD9-C987B65C4DA5}"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42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773BBD-126E-4CE1-88FB-8DE295D99904}" type="datetime1">
              <a:rPr lang="zh-CN" altLang="en-US" smtClean="0"/>
              <a:t>2015/4/15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235604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9F907E-AA0A-42C3-B226-C52492B2200A}" type="datetime1">
              <a:rPr lang="zh-CN" altLang="en-US" smtClean="0"/>
              <a:t>2015/4/15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201454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3FACE99-B116-4E7A-B785-6DE2A720B805}" type="datetime1">
              <a:rPr lang="zh-CN" altLang="en-US" smtClean="0"/>
              <a:t>2015/4/15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203382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BCE609-4EB9-4275-8273-B32BB97C6AB1}" type="datetime1">
              <a:rPr lang="zh-CN" altLang="en-US" smtClean="0"/>
              <a:t>2015/4/15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150306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9191535-B2A8-4BB7-85D3-A3D5795F24B5}" type="datetime1">
              <a:rPr lang="zh-CN" altLang="en-US" smtClean="0"/>
              <a:t>2015/4/15</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86905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0C68CE3-E108-4F07-BB05-B68A5F249965}" type="datetime1">
              <a:rPr lang="zh-CN" altLang="en-US" smtClean="0"/>
              <a:t>2015/4/15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CB4A8D-1F8A-4B93-8CD9-C987B65C4DA5}" type="slidenum">
              <a:rPr lang="zh-CN" altLang="en-US" smtClean="0"/>
              <a:t>‹#›</a:t>
            </a:fld>
            <a:endParaRPr lang="zh-CN" altLang="en-US"/>
          </a:p>
        </p:txBody>
      </p:sp>
    </p:spTree>
    <p:extLst>
      <p:ext uri="{BB962C8B-B14F-4D97-AF65-F5344CB8AC3E}">
        <p14:creationId xmlns:p14="http://schemas.microsoft.com/office/powerpoint/2010/main" val="311222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C5D10EA-1B20-483A-89B9-FF6DAB9C01F7}" type="datetime1">
              <a:rPr lang="zh-CN" altLang="en-US" smtClean="0"/>
              <a:t>2015/4/15</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0CB4A8D-1F8A-4B93-8CD9-C987B65C4DA5}"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1585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400" dirty="0" smtClean="0"/>
              <a:t>亚洲基础设施投资银行</a:t>
            </a:r>
            <a:r>
              <a:rPr lang="en-US" altLang="zh-CN" sz="4400" dirty="0" smtClean="0"/>
              <a:t>(AIIB)</a:t>
            </a:r>
            <a:endParaRPr lang="zh-CN" altLang="en-US" sz="4400" dirty="0"/>
          </a:p>
        </p:txBody>
      </p:sp>
      <p:sp>
        <p:nvSpPr>
          <p:cNvPr id="3" name="副标题 2"/>
          <p:cNvSpPr>
            <a:spLocks noGrp="1"/>
          </p:cNvSpPr>
          <p:nvPr>
            <p:ph type="subTitle" idx="1"/>
          </p:nvPr>
        </p:nvSpPr>
        <p:spPr>
          <a:xfrm>
            <a:off x="3366575" y="4455621"/>
            <a:ext cx="5128097" cy="1143000"/>
          </a:xfrm>
        </p:spPr>
        <p:txBody>
          <a:bodyPr>
            <a:normAutofit/>
          </a:bodyPr>
          <a:lstStyle/>
          <a:p>
            <a:pPr algn="ctr"/>
            <a:r>
              <a:rPr lang="zh-CN" altLang="en-US" sz="1600" dirty="0" smtClean="0"/>
              <a:t>经济组第三小组</a:t>
            </a:r>
            <a:endParaRPr lang="en-US" altLang="zh-CN" sz="1600" dirty="0" smtClean="0"/>
          </a:p>
          <a:p>
            <a:pPr algn="ctr"/>
            <a:r>
              <a:rPr lang="zh-CN" altLang="en-US" sz="1600" dirty="0" smtClean="0"/>
              <a:t>陈明新，魏明伟，徐琛，佟安格，夏念，杨亚龙</a:t>
            </a:r>
            <a:endParaRPr lang="zh-CN" altLang="en-US" sz="16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764" y="985557"/>
            <a:ext cx="3810000" cy="2533650"/>
          </a:xfrm>
          <a:prstGeom prst="rect">
            <a:avLst/>
          </a:prstGeom>
          <a:ln>
            <a:noFill/>
          </a:ln>
          <a:effectLst>
            <a:softEdge rad="112500"/>
          </a:effectLst>
        </p:spPr>
      </p:pic>
      <p:sp>
        <p:nvSpPr>
          <p:cNvPr id="5" name="日期占位符 4"/>
          <p:cNvSpPr>
            <a:spLocks noGrp="1"/>
          </p:cNvSpPr>
          <p:nvPr>
            <p:ph type="dt" sz="half" idx="10"/>
          </p:nvPr>
        </p:nvSpPr>
        <p:spPr/>
        <p:txBody>
          <a:bodyPr/>
          <a:lstStyle/>
          <a:p>
            <a:fld id="{1D71DFBA-449F-4A11-B7D1-3AE880FA28CA}" type="datetime1">
              <a:rPr lang="zh-CN" altLang="en-US" smtClean="0"/>
              <a:t>2015/4/15</a:t>
            </a:fld>
            <a:endParaRPr lang="zh-CN" altLang="en-US"/>
          </a:p>
        </p:txBody>
      </p:sp>
      <p:sp>
        <p:nvSpPr>
          <p:cNvPr id="6" name="灯片编号占位符 5"/>
          <p:cNvSpPr>
            <a:spLocks noGrp="1"/>
          </p:cNvSpPr>
          <p:nvPr>
            <p:ph type="sldNum" sz="quarter" idx="12"/>
          </p:nvPr>
        </p:nvSpPr>
        <p:spPr/>
        <p:txBody>
          <a:bodyPr/>
          <a:lstStyle/>
          <a:p>
            <a:fld id="{10CB4A8D-1F8A-4B93-8CD9-C987B65C4DA5}" type="slidenum">
              <a:rPr lang="zh-CN" altLang="en-US" smtClean="0"/>
              <a:t>1</a:t>
            </a:fld>
            <a:endParaRPr lang="zh-CN" altLang="en-US"/>
          </a:p>
        </p:txBody>
      </p:sp>
    </p:spTree>
    <p:extLst>
      <p:ext uri="{BB962C8B-B14F-4D97-AF65-F5344CB8AC3E}">
        <p14:creationId xmlns:p14="http://schemas.microsoft.com/office/powerpoint/2010/main" val="23071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右箭头 5"/>
          <p:cNvSpPr/>
          <p:nvPr/>
        </p:nvSpPr>
        <p:spPr>
          <a:xfrm>
            <a:off x="594361" y="4652010"/>
            <a:ext cx="8016239" cy="148590"/>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10</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8" name="文本框 7"/>
          <p:cNvSpPr txBox="1"/>
          <p:nvPr/>
        </p:nvSpPr>
        <p:spPr>
          <a:xfrm>
            <a:off x="670560" y="1379220"/>
            <a:ext cx="7881769" cy="2308324"/>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签约仪式。</a:t>
            </a:r>
            <a:r>
              <a:rPr lang="en-US" altLang="zh-CN" dirty="0"/>
              <a:t>2014</a:t>
            </a:r>
            <a:r>
              <a:rPr lang="zh-CN" altLang="en-US" dirty="0"/>
              <a:t>年</a:t>
            </a:r>
            <a:r>
              <a:rPr lang="en-US" altLang="zh-CN" dirty="0"/>
              <a:t>10</a:t>
            </a:r>
            <a:r>
              <a:rPr lang="zh-CN" altLang="en-US" dirty="0"/>
              <a:t>月</a:t>
            </a:r>
            <a:r>
              <a:rPr lang="en-US" altLang="zh-CN" dirty="0"/>
              <a:t>24</a:t>
            </a:r>
            <a:r>
              <a:rPr lang="zh-CN" altLang="en-US" dirty="0"/>
              <a:t>日，包括中国、印度、新加坡等在内</a:t>
            </a:r>
            <a:r>
              <a:rPr lang="en-US" altLang="zh-CN" dirty="0"/>
              <a:t>21</a:t>
            </a:r>
            <a:r>
              <a:rPr lang="zh-CN" altLang="en-US" dirty="0"/>
              <a:t>个首批意向创始成员国的财长和授权代表在北京正式签署</a:t>
            </a:r>
            <a:r>
              <a:rPr lang="en-US" altLang="zh-CN" dirty="0"/>
              <a:t>《</a:t>
            </a:r>
            <a:r>
              <a:rPr lang="zh-CN" altLang="en-US" dirty="0"/>
              <a:t>筹建亚投行备忘录</a:t>
            </a:r>
            <a:r>
              <a:rPr lang="en-US" altLang="zh-CN" dirty="0"/>
              <a:t>》</a:t>
            </a:r>
            <a:r>
              <a:rPr lang="zh-CN" altLang="en-US" dirty="0"/>
              <a:t>，共同决定成立亚洲基础设施投资银行</a:t>
            </a:r>
            <a:r>
              <a:rPr lang="en-US" altLang="zh-CN" dirty="0"/>
              <a:t>(AIIB</a:t>
            </a:r>
            <a:r>
              <a:rPr lang="en-US" altLang="zh-CN" dirty="0" smtClean="0"/>
              <a:t>)</a:t>
            </a:r>
            <a:r>
              <a:rPr lang="zh-CN" altLang="en-US" dirty="0" smtClean="0"/>
              <a:t>。</a:t>
            </a:r>
            <a:endParaRPr lang="en-US" altLang="zh-CN" dirty="0"/>
          </a:p>
          <a:p>
            <a:pPr marL="285750" indent="-285750">
              <a:buFont typeface="Wingdings" panose="05000000000000000000" pitchFamily="2" charset="2"/>
              <a:buChar char="ü"/>
            </a:pPr>
            <a:r>
              <a:rPr lang="zh-CN" altLang="en-US" dirty="0" smtClean="0"/>
              <a:t>代表会议。包括首次协商会议，两次谈判会议。</a:t>
            </a:r>
            <a:endParaRPr lang="en-US" altLang="zh-CN" dirty="0" smtClean="0"/>
          </a:p>
          <a:p>
            <a:pPr marL="285750" indent="-285750">
              <a:buFont typeface="Wingdings" panose="05000000000000000000" pitchFamily="2" charset="2"/>
              <a:buChar char="ü"/>
            </a:pPr>
            <a:r>
              <a:rPr lang="zh-CN" altLang="en-US" dirty="0" smtClean="0"/>
              <a:t>确定选址。</a:t>
            </a:r>
            <a:r>
              <a:rPr lang="en-US" altLang="zh-CN" dirty="0"/>
              <a:t>2015</a:t>
            </a:r>
            <a:r>
              <a:rPr lang="zh-CN" altLang="en-US" dirty="0"/>
              <a:t>年</a:t>
            </a:r>
            <a:r>
              <a:rPr lang="en-US" altLang="zh-CN" dirty="0"/>
              <a:t>3</a:t>
            </a:r>
            <a:r>
              <a:rPr lang="zh-CN" altLang="en-US" dirty="0"/>
              <a:t>月，亚投行总部的选址已确定北京西城区金融街，位于全国政协礼堂附近。</a:t>
            </a:r>
            <a:endParaRPr lang="en-US" altLang="zh-CN" dirty="0" smtClean="0"/>
          </a:p>
          <a:p>
            <a:pPr marL="285750" indent="-285750">
              <a:buFont typeface="Wingdings" panose="05000000000000000000" pitchFamily="2" charset="2"/>
              <a:buChar char="ü"/>
            </a:pPr>
            <a:r>
              <a:rPr lang="zh-CN" altLang="en-US" dirty="0" smtClean="0"/>
              <a:t>成员发展。截至</a:t>
            </a:r>
            <a:r>
              <a:rPr lang="en-US" altLang="zh-CN" dirty="0"/>
              <a:t>2015</a:t>
            </a:r>
            <a:r>
              <a:rPr lang="zh-CN" altLang="en-US" dirty="0"/>
              <a:t>年</a:t>
            </a:r>
            <a:r>
              <a:rPr lang="en-US" altLang="zh-CN" dirty="0"/>
              <a:t>4</a:t>
            </a:r>
            <a:r>
              <a:rPr lang="zh-CN" altLang="en-US" dirty="0"/>
              <a:t>月</a:t>
            </a:r>
            <a:r>
              <a:rPr lang="en-US" altLang="zh-CN" dirty="0" smtClean="0"/>
              <a:t>15</a:t>
            </a:r>
            <a:r>
              <a:rPr lang="zh-CN" altLang="en-US" dirty="0" smtClean="0"/>
              <a:t>日</a:t>
            </a:r>
            <a:r>
              <a:rPr lang="zh-CN" altLang="en-US" dirty="0"/>
              <a:t>，共</a:t>
            </a:r>
            <a:r>
              <a:rPr lang="en-US" altLang="zh-CN" dirty="0"/>
              <a:t>57</a:t>
            </a:r>
            <a:r>
              <a:rPr lang="zh-CN" altLang="en-US" dirty="0" smtClean="0"/>
              <a:t>成员国。</a:t>
            </a:r>
            <a:r>
              <a:rPr lang="en-US" altLang="zh-CN" dirty="0"/>
              <a:t>57</a:t>
            </a:r>
            <a:r>
              <a:rPr lang="zh-CN" altLang="en-US" dirty="0"/>
              <a:t>个国家已全部成为正式的意向创始成员国。</a:t>
            </a:r>
          </a:p>
        </p:txBody>
      </p:sp>
      <p:sp>
        <p:nvSpPr>
          <p:cNvPr id="2" name="椭圆 1"/>
          <p:cNvSpPr/>
          <p:nvPr/>
        </p:nvSpPr>
        <p:spPr>
          <a:xfrm>
            <a:off x="594361" y="4160520"/>
            <a:ext cx="1112519" cy="112776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43201" y="4160520"/>
            <a:ext cx="1112519" cy="112776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76801" y="4160520"/>
            <a:ext cx="1112519" cy="112776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987541" y="4160520"/>
            <a:ext cx="1112519" cy="112776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32460" y="4531305"/>
            <a:ext cx="1135380" cy="369332"/>
          </a:xfrm>
          <a:prstGeom prst="rect">
            <a:avLst/>
          </a:prstGeom>
          <a:noFill/>
        </p:spPr>
        <p:txBody>
          <a:bodyPr wrap="square" rtlCol="0">
            <a:spAutoFit/>
          </a:bodyPr>
          <a:lstStyle/>
          <a:p>
            <a:r>
              <a:rPr lang="zh-CN" altLang="en-US" dirty="0" smtClean="0">
                <a:solidFill>
                  <a:schemeClr val="bg1"/>
                </a:solidFill>
              </a:rPr>
              <a:t>签约仪式</a:t>
            </a:r>
            <a:endParaRPr lang="zh-CN" altLang="en-US" dirty="0">
              <a:solidFill>
                <a:schemeClr val="bg1"/>
              </a:solidFill>
            </a:endParaRPr>
          </a:p>
        </p:txBody>
      </p:sp>
      <p:sp>
        <p:nvSpPr>
          <p:cNvPr id="13" name="文本框 12"/>
          <p:cNvSpPr txBox="1"/>
          <p:nvPr/>
        </p:nvSpPr>
        <p:spPr>
          <a:xfrm>
            <a:off x="2743201" y="4531305"/>
            <a:ext cx="1135380" cy="369332"/>
          </a:xfrm>
          <a:prstGeom prst="rect">
            <a:avLst/>
          </a:prstGeom>
          <a:noFill/>
        </p:spPr>
        <p:txBody>
          <a:bodyPr wrap="square" rtlCol="0">
            <a:spAutoFit/>
          </a:bodyPr>
          <a:lstStyle/>
          <a:p>
            <a:r>
              <a:rPr lang="zh-CN" altLang="en-US" dirty="0" smtClean="0">
                <a:solidFill>
                  <a:schemeClr val="bg1"/>
                </a:solidFill>
              </a:rPr>
              <a:t>代表会议</a:t>
            </a:r>
            <a:endParaRPr lang="zh-CN" altLang="en-US" dirty="0">
              <a:solidFill>
                <a:schemeClr val="bg1"/>
              </a:solidFill>
            </a:endParaRPr>
          </a:p>
        </p:txBody>
      </p:sp>
      <p:sp>
        <p:nvSpPr>
          <p:cNvPr id="14" name="文本框 13"/>
          <p:cNvSpPr txBox="1"/>
          <p:nvPr/>
        </p:nvSpPr>
        <p:spPr>
          <a:xfrm>
            <a:off x="4872990" y="4531305"/>
            <a:ext cx="1135380" cy="369332"/>
          </a:xfrm>
          <a:prstGeom prst="rect">
            <a:avLst/>
          </a:prstGeom>
          <a:noFill/>
        </p:spPr>
        <p:txBody>
          <a:bodyPr wrap="square" rtlCol="0">
            <a:spAutoFit/>
          </a:bodyPr>
          <a:lstStyle/>
          <a:p>
            <a:r>
              <a:rPr lang="zh-CN" altLang="en-US" dirty="0" smtClean="0">
                <a:solidFill>
                  <a:schemeClr val="bg1"/>
                </a:solidFill>
              </a:rPr>
              <a:t>确定选址</a:t>
            </a:r>
            <a:endParaRPr lang="zh-CN" altLang="en-US" dirty="0">
              <a:solidFill>
                <a:schemeClr val="bg1"/>
              </a:solidFill>
            </a:endParaRPr>
          </a:p>
        </p:txBody>
      </p:sp>
      <p:sp>
        <p:nvSpPr>
          <p:cNvPr id="15" name="文本框 14"/>
          <p:cNvSpPr txBox="1"/>
          <p:nvPr/>
        </p:nvSpPr>
        <p:spPr>
          <a:xfrm>
            <a:off x="7014211" y="4531305"/>
            <a:ext cx="1135380" cy="369332"/>
          </a:xfrm>
          <a:prstGeom prst="rect">
            <a:avLst/>
          </a:prstGeom>
          <a:noFill/>
        </p:spPr>
        <p:txBody>
          <a:bodyPr wrap="square" rtlCol="0">
            <a:spAutoFit/>
          </a:bodyPr>
          <a:lstStyle/>
          <a:p>
            <a:r>
              <a:rPr lang="zh-CN" altLang="en-US" dirty="0" smtClean="0">
                <a:solidFill>
                  <a:schemeClr val="bg1"/>
                </a:solidFill>
              </a:rPr>
              <a:t>成员发展</a:t>
            </a:r>
            <a:endParaRPr lang="zh-CN" altLang="en-US" dirty="0">
              <a:solidFill>
                <a:schemeClr val="bg1"/>
              </a:solidFill>
            </a:endParaRPr>
          </a:p>
        </p:txBody>
      </p:sp>
      <p:sp>
        <p:nvSpPr>
          <p:cNvPr id="16" name="文本框 15"/>
          <p:cNvSpPr txBox="1"/>
          <p:nvPr/>
        </p:nvSpPr>
        <p:spPr>
          <a:xfrm>
            <a:off x="1005386" y="5568661"/>
            <a:ext cx="1524907" cy="305371"/>
          </a:xfrm>
          <a:prstGeom prst="rect">
            <a:avLst/>
          </a:prstGeom>
          <a:solidFill>
            <a:srgbClr val="FFC000"/>
          </a:solidFill>
        </p:spPr>
        <p:txBody>
          <a:bodyPr wrap="square" rtlCol="0">
            <a:spAutoFit/>
          </a:bodyPr>
          <a:lstStyle/>
          <a:p>
            <a:pPr algn="ctr"/>
            <a:r>
              <a:rPr lang="en-US" altLang="zh-CN" sz="1400" dirty="0" smtClean="0"/>
              <a:t>2014</a:t>
            </a:r>
            <a:r>
              <a:rPr lang="zh-CN" altLang="en-US" sz="1400" dirty="0" smtClean="0"/>
              <a:t>年</a:t>
            </a:r>
            <a:r>
              <a:rPr lang="en-US" altLang="zh-CN" sz="1400" dirty="0" smtClean="0"/>
              <a:t>10</a:t>
            </a:r>
            <a:r>
              <a:rPr lang="zh-CN" altLang="en-US" sz="1400" dirty="0" smtClean="0"/>
              <a:t>月</a:t>
            </a:r>
            <a:r>
              <a:rPr lang="en-US" altLang="zh-CN" sz="1400" dirty="0" smtClean="0"/>
              <a:t>24</a:t>
            </a:r>
            <a:r>
              <a:rPr lang="zh-CN" altLang="en-US" sz="1400" dirty="0" smtClean="0"/>
              <a:t>日</a:t>
            </a:r>
            <a:endParaRPr lang="zh-CN" altLang="en-US" sz="1400" dirty="0"/>
          </a:p>
        </p:txBody>
      </p:sp>
      <p:sp>
        <p:nvSpPr>
          <p:cNvPr id="17" name="文本框 16"/>
          <p:cNvSpPr txBox="1"/>
          <p:nvPr/>
        </p:nvSpPr>
        <p:spPr>
          <a:xfrm>
            <a:off x="2743201" y="5568660"/>
            <a:ext cx="1524907" cy="305371"/>
          </a:xfrm>
          <a:prstGeom prst="rect">
            <a:avLst/>
          </a:prstGeom>
          <a:solidFill>
            <a:srgbClr val="FFC000"/>
          </a:solidFill>
        </p:spPr>
        <p:txBody>
          <a:bodyPr wrap="square" rtlCol="0">
            <a:spAutoFit/>
          </a:bodyPr>
          <a:lstStyle/>
          <a:p>
            <a:pPr algn="ctr"/>
            <a:r>
              <a:rPr lang="en-US" altLang="zh-CN" sz="1400" dirty="0" smtClean="0"/>
              <a:t>2014</a:t>
            </a:r>
            <a:r>
              <a:rPr lang="zh-CN" altLang="en-US" sz="1400" dirty="0" smtClean="0"/>
              <a:t>年</a:t>
            </a:r>
            <a:r>
              <a:rPr lang="en-US" altLang="zh-CN" sz="1400" dirty="0" smtClean="0"/>
              <a:t>11</a:t>
            </a:r>
            <a:r>
              <a:rPr lang="zh-CN" altLang="en-US" sz="1400" dirty="0" smtClean="0"/>
              <a:t>月</a:t>
            </a:r>
            <a:r>
              <a:rPr lang="en-US" altLang="zh-CN" sz="1400" dirty="0" smtClean="0"/>
              <a:t>28</a:t>
            </a:r>
            <a:r>
              <a:rPr lang="zh-CN" altLang="en-US" sz="1400" dirty="0" smtClean="0"/>
              <a:t>日</a:t>
            </a:r>
            <a:endParaRPr lang="zh-CN" altLang="en-US" sz="1400" dirty="0"/>
          </a:p>
        </p:txBody>
      </p:sp>
      <p:sp>
        <p:nvSpPr>
          <p:cNvPr id="18" name="文本框 17"/>
          <p:cNvSpPr txBox="1"/>
          <p:nvPr/>
        </p:nvSpPr>
        <p:spPr>
          <a:xfrm>
            <a:off x="3489960" y="3686520"/>
            <a:ext cx="1524907" cy="305371"/>
          </a:xfrm>
          <a:prstGeom prst="rect">
            <a:avLst/>
          </a:prstGeom>
          <a:solidFill>
            <a:srgbClr val="FFC000"/>
          </a:solidFill>
        </p:spPr>
        <p:txBody>
          <a:bodyPr wrap="square" rtlCol="0">
            <a:spAutoFit/>
          </a:bodyPr>
          <a:lstStyle/>
          <a:p>
            <a:pPr algn="ctr"/>
            <a:r>
              <a:rPr lang="en-US" altLang="zh-CN" sz="1400" dirty="0" smtClean="0"/>
              <a:t>2015</a:t>
            </a:r>
            <a:r>
              <a:rPr lang="zh-CN" altLang="en-US" sz="1400" dirty="0" smtClean="0"/>
              <a:t>年</a:t>
            </a:r>
            <a:r>
              <a:rPr lang="en-US" altLang="zh-CN" sz="1400" dirty="0" smtClean="0"/>
              <a:t>1</a:t>
            </a:r>
            <a:r>
              <a:rPr lang="zh-CN" altLang="en-US" sz="1400" dirty="0" smtClean="0"/>
              <a:t>月</a:t>
            </a:r>
            <a:r>
              <a:rPr lang="en-US" altLang="zh-CN" sz="1400" dirty="0" smtClean="0"/>
              <a:t>15</a:t>
            </a:r>
            <a:r>
              <a:rPr lang="zh-CN" altLang="en-US" sz="1400" dirty="0" smtClean="0"/>
              <a:t>日</a:t>
            </a:r>
            <a:endParaRPr lang="zh-CN" altLang="en-US" sz="1400" dirty="0"/>
          </a:p>
        </p:txBody>
      </p:sp>
      <p:sp>
        <p:nvSpPr>
          <p:cNvPr id="19" name="文本框 18"/>
          <p:cNvSpPr txBox="1"/>
          <p:nvPr/>
        </p:nvSpPr>
        <p:spPr>
          <a:xfrm>
            <a:off x="4427676" y="5568659"/>
            <a:ext cx="1524907" cy="305371"/>
          </a:xfrm>
          <a:prstGeom prst="rect">
            <a:avLst/>
          </a:prstGeom>
          <a:solidFill>
            <a:srgbClr val="FFC000"/>
          </a:solidFill>
        </p:spPr>
        <p:txBody>
          <a:bodyPr wrap="square" rtlCol="0">
            <a:spAutoFit/>
          </a:bodyPr>
          <a:lstStyle/>
          <a:p>
            <a:pPr algn="ctr"/>
            <a:r>
              <a:rPr lang="en-US" altLang="zh-CN" sz="1400" dirty="0" smtClean="0"/>
              <a:t>2015</a:t>
            </a:r>
            <a:r>
              <a:rPr lang="zh-CN" altLang="en-US" sz="1400" dirty="0" smtClean="0"/>
              <a:t>年</a:t>
            </a:r>
            <a:r>
              <a:rPr lang="en-US" altLang="zh-CN" sz="1400" dirty="0"/>
              <a:t>3</a:t>
            </a:r>
            <a:r>
              <a:rPr lang="zh-CN" altLang="en-US" sz="1400" dirty="0" smtClean="0"/>
              <a:t>月</a:t>
            </a:r>
            <a:r>
              <a:rPr lang="en-US" altLang="zh-CN" sz="1400" dirty="0" smtClean="0"/>
              <a:t>30</a:t>
            </a:r>
            <a:r>
              <a:rPr lang="zh-CN" altLang="en-US" sz="1400" dirty="0" smtClean="0"/>
              <a:t>日</a:t>
            </a:r>
            <a:endParaRPr lang="zh-CN" altLang="en-US" sz="1400" dirty="0"/>
          </a:p>
        </p:txBody>
      </p:sp>
      <p:cxnSp>
        <p:nvCxnSpPr>
          <p:cNvPr id="21" name="直接箭头连接符 20"/>
          <p:cNvCxnSpPr/>
          <p:nvPr/>
        </p:nvCxnSpPr>
        <p:spPr>
          <a:xfrm flipV="1">
            <a:off x="1874294" y="4782480"/>
            <a:ext cx="0" cy="78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901215" y="4782480"/>
            <a:ext cx="0" cy="78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800375" y="4782480"/>
            <a:ext cx="0" cy="78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4268109" y="3992984"/>
            <a:ext cx="1" cy="68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761176" y="3672840"/>
            <a:ext cx="1524907" cy="305371"/>
          </a:xfrm>
          <a:prstGeom prst="rect">
            <a:avLst/>
          </a:prstGeom>
          <a:solidFill>
            <a:srgbClr val="FFC000"/>
          </a:solidFill>
        </p:spPr>
        <p:txBody>
          <a:bodyPr wrap="square" rtlCol="0">
            <a:spAutoFit/>
          </a:bodyPr>
          <a:lstStyle/>
          <a:p>
            <a:pPr algn="ctr"/>
            <a:r>
              <a:rPr lang="en-US" altLang="zh-CN" sz="1400" dirty="0" smtClean="0"/>
              <a:t>2015</a:t>
            </a:r>
            <a:r>
              <a:rPr lang="zh-CN" altLang="en-US" sz="1400" dirty="0" smtClean="0"/>
              <a:t>年</a:t>
            </a:r>
            <a:r>
              <a:rPr lang="en-US" altLang="zh-CN" sz="1400" dirty="0" smtClean="0"/>
              <a:t>3</a:t>
            </a:r>
            <a:r>
              <a:rPr lang="zh-CN" altLang="en-US" sz="1400" dirty="0" smtClean="0"/>
              <a:t>月</a:t>
            </a:r>
            <a:endParaRPr lang="zh-CN" altLang="en-US" sz="1400" dirty="0"/>
          </a:p>
        </p:txBody>
      </p:sp>
      <p:cxnSp>
        <p:nvCxnSpPr>
          <p:cNvPr id="29" name="直接箭头连接符 28"/>
          <p:cNvCxnSpPr/>
          <p:nvPr/>
        </p:nvCxnSpPr>
        <p:spPr>
          <a:xfrm flipH="1">
            <a:off x="6400119" y="3992984"/>
            <a:ext cx="1" cy="68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87512" y="5568659"/>
            <a:ext cx="1524907" cy="307777"/>
          </a:xfrm>
          <a:prstGeom prst="rect">
            <a:avLst/>
          </a:prstGeom>
          <a:solidFill>
            <a:srgbClr val="FFC000"/>
          </a:solidFill>
        </p:spPr>
        <p:txBody>
          <a:bodyPr wrap="square" rtlCol="0">
            <a:spAutoFit/>
          </a:bodyPr>
          <a:lstStyle/>
          <a:p>
            <a:pPr algn="ctr"/>
            <a:r>
              <a:rPr lang="zh-CN" altLang="en-US" sz="1400" dirty="0" smtClean="0"/>
              <a:t>截止</a:t>
            </a:r>
            <a:r>
              <a:rPr lang="en-US" altLang="zh-CN" sz="1400" dirty="0" smtClean="0"/>
              <a:t>2015</a:t>
            </a:r>
            <a:r>
              <a:rPr lang="zh-CN" altLang="en-US" sz="1400" dirty="0" smtClean="0"/>
              <a:t>年</a:t>
            </a:r>
            <a:r>
              <a:rPr lang="en-US" altLang="zh-CN" sz="1400" dirty="0" smtClean="0"/>
              <a:t>4</a:t>
            </a:r>
            <a:r>
              <a:rPr lang="zh-CN" altLang="en-US" sz="1400" dirty="0" smtClean="0"/>
              <a:t>月</a:t>
            </a:r>
            <a:endParaRPr lang="zh-CN" altLang="en-US" sz="1400" dirty="0"/>
          </a:p>
        </p:txBody>
      </p:sp>
      <p:cxnSp>
        <p:nvCxnSpPr>
          <p:cNvPr id="31" name="直接箭头连接符 30"/>
          <p:cNvCxnSpPr/>
          <p:nvPr/>
        </p:nvCxnSpPr>
        <p:spPr>
          <a:xfrm flipV="1">
            <a:off x="8244615" y="4792980"/>
            <a:ext cx="0" cy="78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61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childTnLst>
                          </p:cTn>
                        </p:par>
                        <p:par>
                          <p:cTn id="59" fill="hold">
                            <p:stCondLst>
                              <p:cond delay="1000"/>
                            </p:stCondLst>
                            <p:childTnLst>
                              <p:par>
                                <p:cTn id="60" presetID="53" presetClass="entr" presetSubtype="16"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childTnLst>
                          </p:cTn>
                        </p:par>
                        <p:par>
                          <p:cTn id="65" fill="hold">
                            <p:stCondLst>
                              <p:cond delay="1500"/>
                            </p:stCondLst>
                            <p:childTnLst>
                              <p:par>
                                <p:cTn id="66" presetID="22" presetClass="entr" presetSubtype="1" fill="hold"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par>
                          <p:cTn id="69" fill="hold">
                            <p:stCondLst>
                              <p:cond delay="2000"/>
                            </p:stCondLst>
                            <p:childTnLst>
                              <p:par>
                                <p:cTn id="70" presetID="53" presetClass="entr" presetSubtype="16"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childTnLst>
                          </p:cTn>
                        </p:par>
                        <p:par>
                          <p:cTn id="75" fill="hold">
                            <p:stCondLst>
                              <p:cond delay="2500"/>
                            </p:stCondLst>
                            <p:childTnLst>
                              <p:par>
                                <p:cTn id="76" presetID="22" presetClass="entr" presetSubtype="4"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p:cTn id="83" dur="500" fill="hold"/>
                                        <p:tgtEl>
                                          <p:spTgt spid="14"/>
                                        </p:tgtEl>
                                        <p:attrNameLst>
                                          <p:attrName>ppt_w</p:attrName>
                                        </p:attrNameLst>
                                      </p:cBhvr>
                                      <p:tavLst>
                                        <p:tav tm="0">
                                          <p:val>
                                            <p:fltVal val="0"/>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animEffect transition="in" filter="fade">
                                      <p:cBhvr>
                                        <p:cTn id="85" dur="500"/>
                                        <p:tgtEl>
                                          <p:spTgt spid="1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 calcmode="lin" valueType="num">
                                      <p:cBhvr>
                                        <p:cTn id="88" dur="500" fill="hold"/>
                                        <p:tgtEl>
                                          <p:spTgt spid="11"/>
                                        </p:tgtEl>
                                        <p:attrNameLst>
                                          <p:attrName>ppt_w</p:attrName>
                                        </p:attrNameLst>
                                      </p:cBhvr>
                                      <p:tavLst>
                                        <p:tav tm="0">
                                          <p:val>
                                            <p:fltVal val="0"/>
                                          </p:val>
                                        </p:tav>
                                        <p:tav tm="100000">
                                          <p:val>
                                            <p:strVal val="#ppt_w"/>
                                          </p:val>
                                        </p:tav>
                                      </p:tavLst>
                                    </p:anim>
                                    <p:anim calcmode="lin" valueType="num">
                                      <p:cBhvr>
                                        <p:cTn id="89" dur="500" fill="hold"/>
                                        <p:tgtEl>
                                          <p:spTgt spid="11"/>
                                        </p:tgtEl>
                                        <p:attrNameLst>
                                          <p:attrName>ppt_h</p:attrName>
                                        </p:attrNameLst>
                                      </p:cBhvr>
                                      <p:tavLst>
                                        <p:tav tm="0">
                                          <p:val>
                                            <p:fltVal val="0"/>
                                          </p:val>
                                        </p:tav>
                                        <p:tav tm="100000">
                                          <p:val>
                                            <p:strVal val="#ppt_h"/>
                                          </p:val>
                                        </p:tav>
                                      </p:tavLst>
                                    </p:anim>
                                    <p:animEffect transition="in" filter="fade">
                                      <p:cBhvr>
                                        <p:cTn id="90" dur="500"/>
                                        <p:tgtEl>
                                          <p:spTgt spid="1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500" fill="hold"/>
                                        <p:tgtEl>
                                          <p:spTgt spid="28"/>
                                        </p:tgtEl>
                                        <p:attrNameLst>
                                          <p:attrName>ppt_w</p:attrName>
                                        </p:attrNameLst>
                                      </p:cBhvr>
                                      <p:tavLst>
                                        <p:tav tm="0">
                                          <p:val>
                                            <p:fltVal val="0"/>
                                          </p:val>
                                        </p:tav>
                                        <p:tav tm="100000">
                                          <p:val>
                                            <p:strVal val="#ppt_w"/>
                                          </p:val>
                                        </p:tav>
                                      </p:tavLst>
                                    </p:anim>
                                    <p:anim calcmode="lin" valueType="num">
                                      <p:cBhvr>
                                        <p:cTn id="94" dur="500" fill="hold"/>
                                        <p:tgtEl>
                                          <p:spTgt spid="28"/>
                                        </p:tgtEl>
                                        <p:attrNameLst>
                                          <p:attrName>ppt_h</p:attrName>
                                        </p:attrNameLst>
                                      </p:cBhvr>
                                      <p:tavLst>
                                        <p:tav tm="0">
                                          <p:val>
                                            <p:fltVal val="0"/>
                                          </p:val>
                                        </p:tav>
                                        <p:tav tm="100000">
                                          <p:val>
                                            <p:strVal val="#ppt_h"/>
                                          </p:val>
                                        </p:tav>
                                      </p:tavLst>
                                    </p:anim>
                                    <p:animEffect transition="in" filter="fade">
                                      <p:cBhvr>
                                        <p:cTn id="95" dur="500"/>
                                        <p:tgtEl>
                                          <p:spTgt spid="28"/>
                                        </p:tgtEl>
                                      </p:cBhvr>
                                    </p:animEffect>
                                  </p:childTnLst>
                                </p:cTn>
                              </p:par>
                            </p:childTnLst>
                          </p:cTn>
                        </p:par>
                        <p:par>
                          <p:cTn id="96" fill="hold">
                            <p:stCondLst>
                              <p:cond delay="500"/>
                            </p:stCondLst>
                            <p:childTnLst>
                              <p:par>
                                <p:cTn id="97" presetID="22" presetClass="entr" presetSubtype="1" fill="hold"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12"/>
                                        </p:tgtEl>
                                        <p:attrNameLst>
                                          <p:attrName>style.visibility</p:attrName>
                                        </p:attrNameLst>
                                      </p:cBhvr>
                                      <p:to>
                                        <p:strVal val="visible"/>
                                      </p:to>
                                    </p:set>
                                    <p:anim calcmode="lin" valueType="num">
                                      <p:cBhvr>
                                        <p:cTn id="104" dur="500" fill="hold"/>
                                        <p:tgtEl>
                                          <p:spTgt spid="12"/>
                                        </p:tgtEl>
                                        <p:attrNameLst>
                                          <p:attrName>ppt_w</p:attrName>
                                        </p:attrNameLst>
                                      </p:cBhvr>
                                      <p:tavLst>
                                        <p:tav tm="0">
                                          <p:val>
                                            <p:fltVal val="0"/>
                                          </p:val>
                                        </p:tav>
                                        <p:tav tm="100000">
                                          <p:val>
                                            <p:strVal val="#ppt_w"/>
                                          </p:val>
                                        </p:tav>
                                      </p:tavLst>
                                    </p:anim>
                                    <p:anim calcmode="lin" valueType="num">
                                      <p:cBhvr>
                                        <p:cTn id="105" dur="500" fill="hold"/>
                                        <p:tgtEl>
                                          <p:spTgt spid="12"/>
                                        </p:tgtEl>
                                        <p:attrNameLst>
                                          <p:attrName>ppt_h</p:attrName>
                                        </p:attrNameLst>
                                      </p:cBhvr>
                                      <p:tavLst>
                                        <p:tav tm="0">
                                          <p:val>
                                            <p:fltVal val="0"/>
                                          </p:val>
                                        </p:tav>
                                        <p:tav tm="100000">
                                          <p:val>
                                            <p:strVal val="#ppt_h"/>
                                          </p:val>
                                        </p:tav>
                                      </p:tavLst>
                                    </p:anim>
                                    <p:animEffect transition="in" filter="fade">
                                      <p:cBhvr>
                                        <p:cTn id="106" dur="500"/>
                                        <p:tgtEl>
                                          <p:spTgt spid="12"/>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p:cTn id="109" dur="500" fill="hold"/>
                                        <p:tgtEl>
                                          <p:spTgt spid="15"/>
                                        </p:tgtEl>
                                        <p:attrNameLst>
                                          <p:attrName>ppt_w</p:attrName>
                                        </p:attrNameLst>
                                      </p:cBhvr>
                                      <p:tavLst>
                                        <p:tav tm="0">
                                          <p:val>
                                            <p:fltVal val="0"/>
                                          </p:val>
                                        </p:tav>
                                        <p:tav tm="100000">
                                          <p:val>
                                            <p:strVal val="#ppt_w"/>
                                          </p:val>
                                        </p:tav>
                                      </p:tavLst>
                                    </p:anim>
                                    <p:anim calcmode="lin" valueType="num">
                                      <p:cBhvr>
                                        <p:cTn id="110" dur="500" fill="hold"/>
                                        <p:tgtEl>
                                          <p:spTgt spid="15"/>
                                        </p:tgtEl>
                                        <p:attrNameLst>
                                          <p:attrName>ppt_h</p:attrName>
                                        </p:attrNameLst>
                                      </p:cBhvr>
                                      <p:tavLst>
                                        <p:tav tm="0">
                                          <p:val>
                                            <p:fltVal val="0"/>
                                          </p:val>
                                        </p:tav>
                                        <p:tav tm="100000">
                                          <p:val>
                                            <p:strVal val="#ppt_h"/>
                                          </p:val>
                                        </p:tav>
                                      </p:tavLst>
                                    </p:anim>
                                    <p:animEffect transition="in" filter="fade">
                                      <p:cBhvr>
                                        <p:cTn id="111" dur="500"/>
                                        <p:tgtEl>
                                          <p:spTgt spid="15"/>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p:cTn id="114" dur="500" fill="hold"/>
                                        <p:tgtEl>
                                          <p:spTgt spid="30"/>
                                        </p:tgtEl>
                                        <p:attrNameLst>
                                          <p:attrName>ppt_w</p:attrName>
                                        </p:attrNameLst>
                                      </p:cBhvr>
                                      <p:tavLst>
                                        <p:tav tm="0">
                                          <p:val>
                                            <p:fltVal val="0"/>
                                          </p:val>
                                        </p:tav>
                                        <p:tav tm="100000">
                                          <p:val>
                                            <p:strVal val="#ppt_w"/>
                                          </p:val>
                                        </p:tav>
                                      </p:tavLst>
                                    </p:anim>
                                    <p:anim calcmode="lin" valueType="num">
                                      <p:cBhvr>
                                        <p:cTn id="115" dur="500" fill="hold"/>
                                        <p:tgtEl>
                                          <p:spTgt spid="30"/>
                                        </p:tgtEl>
                                        <p:attrNameLst>
                                          <p:attrName>ppt_h</p:attrName>
                                        </p:attrNameLst>
                                      </p:cBhvr>
                                      <p:tavLst>
                                        <p:tav tm="0">
                                          <p:val>
                                            <p:fltVal val="0"/>
                                          </p:val>
                                        </p:tav>
                                        <p:tav tm="100000">
                                          <p:val>
                                            <p:strVal val="#ppt_h"/>
                                          </p:val>
                                        </p:tav>
                                      </p:tavLst>
                                    </p:anim>
                                    <p:animEffect transition="in" filter="fade">
                                      <p:cBhvr>
                                        <p:cTn id="116" dur="500"/>
                                        <p:tgtEl>
                                          <p:spTgt spid="30"/>
                                        </p:tgtEl>
                                      </p:cBhvr>
                                    </p:animEffect>
                                  </p:childTnLst>
                                </p:cTn>
                              </p:par>
                            </p:childTnLst>
                          </p:cTn>
                        </p:par>
                        <p:par>
                          <p:cTn id="117" fill="hold">
                            <p:stCondLst>
                              <p:cond delay="500"/>
                            </p:stCondLst>
                            <p:childTnLst>
                              <p:par>
                                <p:cTn id="118" presetID="22" presetClass="entr" presetSubtype="4" fill="hold" nodeType="after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ipe(down)">
                                      <p:cBhvr>
                                        <p:cTn id="1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 grpId="0" animBg="1"/>
      <p:bldP spid="10" grpId="0" animBg="1"/>
      <p:bldP spid="11" grpId="0" animBg="1"/>
      <p:bldP spid="12" grpId="0" animBg="1"/>
      <p:bldP spid="3" grpId="0"/>
      <p:bldP spid="13" grpId="0"/>
      <p:bldP spid="14" grpId="0"/>
      <p:bldP spid="15" grpId="0"/>
      <p:bldP spid="16" grpId="0" animBg="1"/>
      <p:bldP spid="17" grpId="0" animBg="1"/>
      <p:bldP spid="18" grpId="0" animBg="1"/>
      <p:bldP spid="19" grpId="0" animBg="1"/>
      <p:bldP spid="2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11</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0" name="文本框 9"/>
          <p:cNvSpPr txBox="1"/>
          <p:nvPr/>
        </p:nvSpPr>
        <p:spPr>
          <a:xfrm>
            <a:off x="623816" y="1574070"/>
            <a:ext cx="7940491"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联合国安理会五大常任理事国已占四席：中国、英国、法国、俄罗斯。</a:t>
            </a:r>
          </a:p>
          <a:p>
            <a:pPr marL="285750" indent="-285750">
              <a:buFont typeface="Wingdings" panose="05000000000000000000" pitchFamily="2" charset="2"/>
              <a:buChar char="Ø"/>
            </a:pPr>
            <a:r>
              <a:rPr lang="en-US" altLang="zh-CN" dirty="0" smtClean="0"/>
              <a:t>G20</a:t>
            </a:r>
            <a:r>
              <a:rPr lang="zh-CN" altLang="en-US" dirty="0" smtClean="0"/>
              <a:t>国家中已占</a:t>
            </a:r>
            <a:r>
              <a:rPr lang="en-US" altLang="zh-CN" dirty="0" smtClean="0"/>
              <a:t>13</a:t>
            </a:r>
            <a:r>
              <a:rPr lang="zh-CN" altLang="en-US" dirty="0" smtClean="0"/>
              <a:t>席：中国、印度、印度尼西亚、沙特阿拉伯、法国、德国、意大利、英国、澳大利亚、土耳其、韩国、巴西、俄罗斯。</a:t>
            </a:r>
          </a:p>
          <a:p>
            <a:pPr marL="285750" indent="-285750">
              <a:buFont typeface="Wingdings" panose="05000000000000000000" pitchFamily="2" charset="2"/>
              <a:buChar char="Ø"/>
            </a:pPr>
            <a:r>
              <a:rPr lang="zh-CN" altLang="en-US" dirty="0" smtClean="0"/>
              <a:t>按大洲分，亚洲</a:t>
            </a:r>
            <a:r>
              <a:rPr lang="en-US" altLang="zh-CN" dirty="0" smtClean="0"/>
              <a:t>34</a:t>
            </a:r>
            <a:r>
              <a:rPr lang="zh-CN" altLang="en-US" dirty="0" smtClean="0"/>
              <a:t>国，欧洲</a:t>
            </a:r>
            <a:r>
              <a:rPr lang="en-US" altLang="zh-CN" dirty="0" smtClean="0"/>
              <a:t>19</a:t>
            </a:r>
            <a:r>
              <a:rPr lang="zh-CN" altLang="en-US" dirty="0" smtClean="0"/>
              <a:t>国，大洋洲</a:t>
            </a:r>
            <a:r>
              <a:rPr lang="en-US" altLang="zh-CN" dirty="0" smtClean="0"/>
              <a:t>2</a:t>
            </a:r>
            <a:r>
              <a:rPr lang="zh-CN" altLang="en-US" dirty="0" smtClean="0"/>
              <a:t>国，南美洲</a:t>
            </a:r>
            <a:r>
              <a:rPr lang="en-US" altLang="zh-CN" dirty="0" smtClean="0"/>
              <a:t>1</a:t>
            </a:r>
            <a:r>
              <a:rPr lang="zh-CN" altLang="en-US" dirty="0" smtClean="0"/>
              <a:t>国，非洲</a:t>
            </a:r>
            <a:r>
              <a:rPr lang="en-US" altLang="zh-CN" dirty="0" smtClean="0"/>
              <a:t>1</a:t>
            </a:r>
            <a:r>
              <a:rPr lang="zh-CN" altLang="en-US" dirty="0" smtClean="0"/>
              <a:t>国，总计</a:t>
            </a:r>
            <a:r>
              <a:rPr lang="en-US" altLang="zh-CN" dirty="0" smtClean="0"/>
              <a:t>57</a:t>
            </a:r>
            <a:r>
              <a:rPr lang="zh-CN" altLang="en-US" dirty="0" smtClean="0"/>
              <a:t>国。（截至</a:t>
            </a:r>
            <a:r>
              <a:rPr lang="en-US" altLang="zh-CN" dirty="0" smtClean="0"/>
              <a:t>2015</a:t>
            </a:r>
            <a:r>
              <a:rPr lang="zh-CN" altLang="en-US" dirty="0" smtClean="0"/>
              <a:t>年</a:t>
            </a:r>
            <a:r>
              <a:rPr lang="en-US" altLang="zh-CN" dirty="0" smtClean="0"/>
              <a:t>4</a:t>
            </a:r>
            <a:r>
              <a:rPr lang="zh-CN" altLang="en-US" dirty="0" smtClean="0"/>
              <a:t>月</a:t>
            </a:r>
            <a:r>
              <a:rPr lang="en-US" altLang="zh-CN" dirty="0" smtClean="0"/>
              <a:t>15</a:t>
            </a:r>
            <a:r>
              <a:rPr lang="zh-CN" altLang="en-US" dirty="0" smtClean="0"/>
              <a:t>日）</a:t>
            </a:r>
            <a:endParaRPr lang="zh-CN" altLang="en-US" dirty="0"/>
          </a:p>
        </p:txBody>
      </p:sp>
      <p:sp>
        <p:nvSpPr>
          <p:cNvPr id="11" name="文本框 10"/>
          <p:cNvSpPr txBox="1"/>
          <p:nvPr/>
        </p:nvSpPr>
        <p:spPr>
          <a:xfrm>
            <a:off x="611838" y="1150620"/>
            <a:ext cx="3693462"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主要成员</a:t>
            </a:r>
            <a:endParaRPr lang="zh-CN" altLang="en-US" dirty="0"/>
          </a:p>
        </p:txBody>
      </p:sp>
      <p:grpSp>
        <p:nvGrpSpPr>
          <p:cNvPr id="3" name="组合 2"/>
          <p:cNvGrpSpPr/>
          <p:nvPr/>
        </p:nvGrpSpPr>
        <p:grpSpPr>
          <a:xfrm>
            <a:off x="3388962" y="3201999"/>
            <a:ext cx="5297839" cy="2857257"/>
            <a:chOff x="3388962" y="3201999"/>
            <a:chExt cx="5297839" cy="2857257"/>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b="17300"/>
            <a:stretch/>
          </p:blipFill>
          <p:spPr>
            <a:xfrm>
              <a:off x="3388962" y="3201999"/>
              <a:ext cx="5175345" cy="2456729"/>
            </a:xfrm>
            <a:prstGeom prst="rect">
              <a:avLst/>
            </a:prstGeom>
            <a:ln>
              <a:noFill/>
            </a:ln>
            <a:effectLst>
              <a:softEdge rad="112500"/>
            </a:effectLst>
          </p:spPr>
        </p:pic>
        <p:sp>
          <p:nvSpPr>
            <p:cNvPr id="2" name="文本框 1"/>
            <p:cNvSpPr txBox="1"/>
            <p:nvPr/>
          </p:nvSpPr>
          <p:spPr>
            <a:xfrm>
              <a:off x="6995161" y="5597591"/>
              <a:ext cx="1691640" cy="461665"/>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dirty="0" smtClean="0">
                  <a:solidFill>
                    <a:srgbClr val="FF0000"/>
                  </a:solidFill>
                </a:rPr>
                <a:t>红色：正式成员国</a:t>
              </a:r>
              <a:endParaRPr lang="en-US" altLang="zh-CN" sz="1200" dirty="0" smtClean="0">
                <a:solidFill>
                  <a:srgbClr val="FF0000"/>
                </a:solidFill>
              </a:endParaRPr>
            </a:p>
            <a:p>
              <a:pPr marL="171450" indent="-171450">
                <a:buFont typeface="Wingdings" panose="05000000000000000000" pitchFamily="2" charset="2"/>
                <a:buChar char="ü"/>
              </a:pPr>
              <a:r>
                <a:rPr lang="zh-CN" altLang="en-US" sz="1200" dirty="0" smtClean="0">
                  <a:solidFill>
                    <a:srgbClr val="00B050"/>
                  </a:solidFill>
                </a:rPr>
                <a:t>绿色：正在申请中</a:t>
              </a:r>
              <a:endParaRPr lang="zh-CN" altLang="en-US" sz="1200" dirty="0">
                <a:solidFill>
                  <a:srgbClr val="00B050"/>
                </a:solidFill>
              </a:endParaRPr>
            </a:p>
          </p:txBody>
        </p:sp>
      </p:grpSp>
    </p:spTree>
    <p:extLst>
      <p:ext uri="{BB962C8B-B14F-4D97-AF65-F5344CB8AC3E}">
        <p14:creationId xmlns:p14="http://schemas.microsoft.com/office/powerpoint/2010/main" val="320554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12</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326081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13</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114625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ppt_x"/>
                                          </p:val>
                                        </p:tav>
                                      </p:tavLst>
                                    </p:anim>
                                    <p:anim calcmode="lin" valueType="num">
                                      <p:cBhvr additive="base">
                                        <p:cTn id="11" dur="500"/>
                                        <p:tgtEl>
                                          <p:spTgt spid="15"/>
                                        </p:tgtEl>
                                        <p:attrNameLst>
                                          <p:attrName>ppt_y</p:attrName>
                                        </p:attrNameLst>
                                      </p:cBhvr>
                                      <p:tavLst>
                                        <p:tav tm="0">
                                          <p:val>
                                            <p:strVal val="ppt_y"/>
                                          </p:val>
                                        </p:tav>
                                        <p:tav tm="100000">
                                          <p:val>
                                            <p:strVal val="1+ppt_h/2"/>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6"/>
                                        </p:tgtEl>
                                        <p:attrNameLst>
                                          <p:attrName>ppt_x</p:attrName>
                                        </p:attrNameLst>
                                      </p:cBhvr>
                                      <p:tavLst>
                                        <p:tav tm="0">
                                          <p:val>
                                            <p:strVal val="ppt_x"/>
                                          </p:val>
                                        </p:tav>
                                        <p:tav tm="100000">
                                          <p:val>
                                            <p:strVal val="ppt_x"/>
                                          </p:val>
                                        </p:tav>
                                      </p:tavLst>
                                    </p:anim>
                                    <p:anim calcmode="lin" valueType="num">
                                      <p:cBhvr additive="base">
                                        <p:cTn id="15" dur="500"/>
                                        <p:tgtEl>
                                          <p:spTgt spid="16"/>
                                        </p:tgtEl>
                                        <p:attrNameLst>
                                          <p:attrName>ppt_y</p:attrName>
                                        </p:attrNameLst>
                                      </p:cBhvr>
                                      <p:tavLst>
                                        <p:tav tm="0">
                                          <p:val>
                                            <p:strVal val="ppt_y"/>
                                          </p:val>
                                        </p:tav>
                                        <p:tav tm="100000">
                                          <p:val>
                                            <p:strVal val="1+ppt_h/2"/>
                                          </p:val>
                                        </p:tav>
                                      </p:tavLst>
                                    </p:anim>
                                    <p:set>
                                      <p:cBhvr>
                                        <p:cTn id="16" dur="1" fill="hold">
                                          <p:stCondLst>
                                            <p:cond delay="499"/>
                                          </p:stCondLst>
                                        </p:cTn>
                                        <p:tgtEl>
                                          <p:spTgt spid="16"/>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7"/>
                                        </p:tgtEl>
                                        <p:attrNameLst>
                                          <p:attrName>ppt_x</p:attrName>
                                        </p:attrNameLst>
                                      </p:cBhvr>
                                      <p:tavLst>
                                        <p:tav tm="0">
                                          <p:val>
                                            <p:strVal val="ppt_x"/>
                                          </p:val>
                                        </p:tav>
                                        <p:tav tm="100000">
                                          <p:val>
                                            <p:strVal val="ppt_x"/>
                                          </p:val>
                                        </p:tav>
                                      </p:tavLst>
                                    </p:anim>
                                    <p:anim calcmode="lin" valueType="num">
                                      <p:cBhvr additive="base">
                                        <p:cTn id="19" dur="500"/>
                                        <p:tgtEl>
                                          <p:spTgt spid="17"/>
                                        </p:tgtEl>
                                        <p:attrNameLst>
                                          <p:attrName>ppt_y</p:attrName>
                                        </p:attrNameLst>
                                      </p:cBhvr>
                                      <p:tavLst>
                                        <p:tav tm="0">
                                          <p:val>
                                            <p:strVal val="ppt_y"/>
                                          </p:val>
                                        </p:tav>
                                        <p:tav tm="100000">
                                          <p:val>
                                            <p:strVal val="1+ppt_h/2"/>
                                          </p:val>
                                        </p:tav>
                                      </p:tavLst>
                                    </p:anim>
                                    <p:set>
                                      <p:cBhvr>
                                        <p:cTn id="20" dur="1" fill="hold">
                                          <p:stCondLst>
                                            <p:cond delay="499"/>
                                          </p:stCondLst>
                                        </p:cTn>
                                        <p:tgtEl>
                                          <p:spTgt spid="17"/>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8"/>
                                        </p:tgtEl>
                                        <p:attrNameLst>
                                          <p:attrName>ppt_x</p:attrName>
                                        </p:attrNameLst>
                                      </p:cBhvr>
                                      <p:tavLst>
                                        <p:tav tm="0">
                                          <p:val>
                                            <p:strVal val="ppt_x"/>
                                          </p:val>
                                        </p:tav>
                                        <p:tav tm="100000">
                                          <p:val>
                                            <p:strVal val="ppt_x"/>
                                          </p:val>
                                        </p:tav>
                                      </p:tavLst>
                                    </p:anim>
                                    <p:anim calcmode="lin" valueType="num">
                                      <p:cBhvr additive="base">
                                        <p:cTn id="23" dur="500"/>
                                        <p:tgtEl>
                                          <p:spTgt spid="18"/>
                                        </p:tgtEl>
                                        <p:attrNameLst>
                                          <p:attrName>ppt_y</p:attrName>
                                        </p:attrNameLst>
                                      </p:cBhvr>
                                      <p:tavLst>
                                        <p:tav tm="0">
                                          <p:val>
                                            <p:strVal val="ppt_y"/>
                                          </p:val>
                                        </p:tav>
                                        <p:tav tm="100000">
                                          <p:val>
                                            <p:strVal val="1+ppt_h/2"/>
                                          </p:val>
                                        </p:tav>
                                      </p:tavLst>
                                    </p:anim>
                                    <p:set>
                                      <p:cBhvr>
                                        <p:cTn id="24" dur="1" fill="hold">
                                          <p:stCondLst>
                                            <p:cond delay="499"/>
                                          </p:stCondLst>
                                        </p:cTn>
                                        <p:tgtEl>
                                          <p:spTgt spid="18"/>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ppt_x"/>
                                          </p:val>
                                        </p:tav>
                                      </p:tavLst>
                                    </p:anim>
                                    <p:anim calcmode="lin" valueType="num">
                                      <p:cBhvr additive="base">
                                        <p:cTn id="27" dur="500"/>
                                        <p:tgtEl>
                                          <p:spTgt spid="13"/>
                                        </p:tgtEl>
                                        <p:attrNameLst>
                                          <p:attrName>ppt_y</p:attrName>
                                        </p:attrNameLst>
                                      </p:cBhvr>
                                      <p:tavLst>
                                        <p:tav tm="0">
                                          <p:val>
                                            <p:strVal val="ppt_y"/>
                                          </p:val>
                                        </p:tav>
                                        <p:tav tm="100000">
                                          <p:val>
                                            <p:strVal val="1+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19"/>
                                        </p:tgtEl>
                                        <p:attrNameLst>
                                          <p:attrName>ppt_x</p:attrName>
                                        </p:attrNameLst>
                                      </p:cBhvr>
                                      <p:tavLst>
                                        <p:tav tm="0">
                                          <p:val>
                                            <p:strVal val="ppt_x"/>
                                          </p:val>
                                        </p:tav>
                                        <p:tav tm="100000">
                                          <p:val>
                                            <p:strVal val="ppt_x"/>
                                          </p:val>
                                        </p:tav>
                                      </p:tavLst>
                                    </p:anim>
                                    <p:anim calcmode="lin" valueType="num">
                                      <p:cBhvr additive="base">
                                        <p:cTn id="31" dur="500"/>
                                        <p:tgtEl>
                                          <p:spTgt spid="19"/>
                                        </p:tgtEl>
                                        <p:attrNameLst>
                                          <p:attrName>ppt_y</p:attrName>
                                        </p:attrNameLst>
                                      </p:cBhvr>
                                      <p:tavLst>
                                        <p:tav tm="0">
                                          <p:val>
                                            <p:strVal val="ppt_y"/>
                                          </p:val>
                                        </p:tav>
                                        <p:tav tm="100000">
                                          <p:val>
                                            <p:strVal val="1+ppt_h/2"/>
                                          </p:val>
                                        </p:tav>
                                      </p:tavLst>
                                    </p:anim>
                                    <p:set>
                                      <p:cBhvr>
                                        <p:cTn id="32" dur="1" fill="hold">
                                          <p:stCondLst>
                                            <p:cond delay="499"/>
                                          </p:stCondLst>
                                        </p:cTn>
                                        <p:tgtEl>
                                          <p:spTgt spid="19"/>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14"/>
                                        </p:tgtEl>
                                        <p:attrNameLst>
                                          <p:attrName>ppt_x</p:attrName>
                                        </p:attrNameLst>
                                      </p:cBhvr>
                                      <p:tavLst>
                                        <p:tav tm="0">
                                          <p:val>
                                            <p:strVal val="ppt_x"/>
                                          </p:val>
                                        </p:tav>
                                        <p:tav tm="100000">
                                          <p:val>
                                            <p:strVal val="ppt_x"/>
                                          </p:val>
                                        </p:tav>
                                      </p:tavLst>
                                    </p:anim>
                                    <p:anim calcmode="lin" valueType="num">
                                      <p:cBhvr additive="base">
                                        <p:cTn id="35" dur="500"/>
                                        <p:tgtEl>
                                          <p:spTgt spid="14"/>
                                        </p:tgtEl>
                                        <p:attrNameLst>
                                          <p:attrName>ppt_y</p:attrName>
                                        </p:attrNameLst>
                                      </p:cBhvr>
                                      <p:tavLst>
                                        <p:tav tm="0">
                                          <p:val>
                                            <p:strVal val="ppt_y"/>
                                          </p:val>
                                        </p:tav>
                                        <p:tav tm="100000">
                                          <p:val>
                                            <p:strVal val="1+ppt_h/2"/>
                                          </p:val>
                                        </p:tav>
                                      </p:tavLst>
                                    </p:anim>
                                    <p:set>
                                      <p:cBhvr>
                                        <p:cTn id="36" dur="1" fill="hold">
                                          <p:stCondLst>
                                            <p:cond delay="499"/>
                                          </p:stCondLst>
                                        </p:cTn>
                                        <p:tgtEl>
                                          <p:spTgt spid="14"/>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20"/>
                                        </p:tgtEl>
                                        <p:attrNameLst>
                                          <p:attrName>ppt_x</p:attrName>
                                        </p:attrNameLst>
                                      </p:cBhvr>
                                      <p:tavLst>
                                        <p:tav tm="0">
                                          <p:val>
                                            <p:strVal val="ppt_x"/>
                                          </p:val>
                                        </p:tav>
                                        <p:tav tm="100000">
                                          <p:val>
                                            <p:strVal val="ppt_x"/>
                                          </p:val>
                                        </p:tav>
                                      </p:tavLst>
                                    </p:anim>
                                    <p:anim calcmode="lin" valueType="num">
                                      <p:cBhvr additive="base">
                                        <p:cTn id="39" dur="500"/>
                                        <p:tgtEl>
                                          <p:spTgt spid="20"/>
                                        </p:tgtEl>
                                        <p:attrNameLst>
                                          <p:attrName>ppt_y</p:attrName>
                                        </p:attrNameLst>
                                      </p:cBhvr>
                                      <p:tavLst>
                                        <p:tav tm="0">
                                          <p:val>
                                            <p:strVal val="ppt_y"/>
                                          </p:val>
                                        </p:tav>
                                        <p:tav tm="100000">
                                          <p:val>
                                            <p:strVal val="1+ppt_h/2"/>
                                          </p:val>
                                        </p:tav>
                                      </p:tavLst>
                                    </p:anim>
                                    <p:set>
                                      <p:cBhvr>
                                        <p:cTn id="40" dur="1" fill="hold">
                                          <p:stCondLst>
                                            <p:cond delay="499"/>
                                          </p:stCondLst>
                                        </p:cTn>
                                        <p:tgtEl>
                                          <p:spTgt spid="20"/>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11"/>
                                        </p:tgtEl>
                                        <p:attrNameLst>
                                          <p:attrName>ppt_x</p:attrName>
                                        </p:attrNameLst>
                                      </p:cBhvr>
                                      <p:tavLst>
                                        <p:tav tm="0">
                                          <p:val>
                                            <p:strVal val="ppt_x"/>
                                          </p:val>
                                        </p:tav>
                                        <p:tav tm="100000">
                                          <p:val>
                                            <p:strVal val="ppt_x"/>
                                          </p:val>
                                        </p:tav>
                                      </p:tavLst>
                                    </p:anim>
                                    <p:anim calcmode="lin" valueType="num">
                                      <p:cBhvr additive="base">
                                        <p:cTn id="47" dur="500"/>
                                        <p:tgtEl>
                                          <p:spTgt spid="11"/>
                                        </p:tgtEl>
                                        <p:attrNameLst>
                                          <p:attrName>ppt_y</p:attrName>
                                        </p:attrNameLst>
                                      </p:cBhvr>
                                      <p:tavLst>
                                        <p:tav tm="0">
                                          <p:val>
                                            <p:strVal val="ppt_y"/>
                                          </p:val>
                                        </p:tav>
                                        <p:tav tm="100000">
                                          <p:val>
                                            <p:strVal val="1+ppt_h/2"/>
                                          </p:val>
                                        </p:tav>
                                      </p:tavLst>
                                    </p:anim>
                                    <p:set>
                                      <p:cBhvr>
                                        <p:cTn id="48" dur="1" fill="hold">
                                          <p:stCondLst>
                                            <p:cond delay="499"/>
                                          </p:stCondLst>
                                        </p:cTn>
                                        <p:tgtEl>
                                          <p:spTgt spid="11"/>
                                        </p:tgtEl>
                                        <p:attrNameLst>
                                          <p:attrName>style.visibility</p:attrName>
                                        </p:attrNameLst>
                                      </p:cBhvr>
                                      <p:to>
                                        <p:strVal val="hidden"/>
                                      </p:to>
                                    </p:set>
                                  </p:childTnLst>
                                </p:cTn>
                              </p:par>
                              <p:par>
                                <p:cTn id="49" presetID="42" presetClass="path" presetSubtype="0" accel="50000" decel="50000" fill="hold" grpId="1" nodeType="withEffect">
                                  <p:stCondLst>
                                    <p:cond delay="0"/>
                                  </p:stCondLst>
                                  <p:childTnLst>
                                    <p:animMotion origin="layout" path="M -1.47451E-17 4.81481E-6 L -0.10399 -0.34166 " pathEditMode="relative" rAng="0" ptsTypes="AA">
                                      <p:cBhvr>
                                        <p:cTn id="50" dur="1000" fill="hold"/>
                                        <p:tgtEl>
                                          <p:spTgt spid="12"/>
                                        </p:tgtEl>
                                        <p:attrNameLst>
                                          <p:attrName>ppt_x</p:attrName>
                                          <p:attrName>ppt_y</p:attrName>
                                        </p:attrNameLst>
                                      </p:cBhvr>
                                      <p:rCtr x="-5417" y="-17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1"/>
      <p:bldP spid="13" grpId="0"/>
      <p:bldP spid="14" grpId="0"/>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14</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2" name="文本框 1"/>
          <p:cNvSpPr txBox="1"/>
          <p:nvPr/>
        </p:nvSpPr>
        <p:spPr>
          <a:xfrm>
            <a:off x="611838" y="1821641"/>
            <a:ext cx="7940491"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作为由中国提出创建的区域性金融机构，亚洲基础设施投资银行主要业务是援助亚太地区国家的基础设施建设。</a:t>
            </a:r>
            <a:endParaRPr lang="en-US" altLang="zh-CN" dirty="0" smtClean="0"/>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zh-CN" altLang="en-US" dirty="0"/>
              <a:t>第一个目标就是投入“丝绸之路经济带”的</a:t>
            </a:r>
            <a:r>
              <a:rPr lang="zh-CN" altLang="en-US" dirty="0" smtClean="0"/>
              <a:t>建设</a:t>
            </a:r>
            <a:r>
              <a:rPr lang="zh-CN" altLang="en-US" dirty="0"/>
              <a:t>。</a:t>
            </a:r>
            <a:endParaRPr lang="en-US" altLang="zh-CN" dirty="0" smtClean="0"/>
          </a:p>
        </p:txBody>
      </p:sp>
      <p:sp>
        <p:nvSpPr>
          <p:cNvPr id="3" name="文本框 2"/>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投资方向</a:t>
            </a:r>
            <a:endParaRPr lang="zh-CN" altLang="en-US" sz="20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361" y="3179985"/>
            <a:ext cx="2849992" cy="2893393"/>
          </a:xfrm>
          <a:prstGeom prst="rect">
            <a:avLst/>
          </a:prstGeom>
          <a:ln>
            <a:noFill/>
          </a:ln>
          <a:effectLst>
            <a:softEdge rad="112500"/>
          </a:effectLst>
        </p:spPr>
      </p:pic>
    </p:spTree>
    <p:extLst>
      <p:ext uri="{BB962C8B-B14F-4D97-AF65-F5344CB8AC3E}">
        <p14:creationId xmlns:p14="http://schemas.microsoft.com/office/powerpoint/2010/main" val="135388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15</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2" name="文本框 1"/>
          <p:cNvSpPr txBox="1"/>
          <p:nvPr/>
        </p:nvSpPr>
        <p:spPr>
          <a:xfrm>
            <a:off x="611838" y="1821641"/>
            <a:ext cx="7940491" cy="1754326"/>
          </a:xfrm>
          <a:prstGeom prst="rect">
            <a:avLst/>
          </a:prstGeom>
          <a:noFill/>
        </p:spPr>
        <p:txBody>
          <a:bodyPr wrap="square" rtlCol="0">
            <a:spAutoFit/>
          </a:bodyPr>
          <a:lstStyle/>
          <a:p>
            <a:pPr marL="342900" indent="-342900">
              <a:buFont typeface="Wingdings" panose="05000000000000000000" pitchFamily="2" charset="2"/>
              <a:buChar char="Ø"/>
            </a:pPr>
            <a:r>
              <a:rPr lang="zh-CN" altLang="en-US" dirty="0" smtClean="0"/>
              <a:t>第一，它对促进亚洲国家经济发展与区域经济一体化具有重要意义</a:t>
            </a:r>
            <a:r>
              <a:rPr lang="en-US" altLang="zh-CN" dirty="0" smtClean="0"/>
              <a:t> </a:t>
            </a:r>
            <a:r>
              <a:rPr lang="zh-CN" altLang="en-US" dirty="0" smtClean="0"/>
              <a:t>。</a:t>
            </a:r>
            <a:endParaRPr lang="en-US" altLang="zh-CN" dirty="0" smtClean="0"/>
          </a:p>
          <a:p>
            <a:pPr marL="342900" indent="-342900">
              <a:buFont typeface="Wingdings" panose="05000000000000000000" pitchFamily="2" charset="2"/>
              <a:buChar char="Ø"/>
            </a:pPr>
            <a:r>
              <a:rPr lang="zh-CN" altLang="en-US" dirty="0" smtClean="0"/>
              <a:t>第二，有利于扩大全球投资需求，支持世界经济复苏</a:t>
            </a:r>
            <a:r>
              <a:rPr lang="en-US" altLang="zh-CN" dirty="0" smtClean="0"/>
              <a:t> </a:t>
            </a:r>
            <a:r>
              <a:rPr lang="zh-CN" altLang="en-US" dirty="0" smtClean="0"/>
              <a:t>。</a:t>
            </a:r>
          </a:p>
          <a:p>
            <a:pPr marL="342900" indent="-342900">
              <a:buFont typeface="Wingdings" panose="05000000000000000000" pitchFamily="2" charset="2"/>
              <a:buChar char="Ø"/>
            </a:pPr>
            <a:r>
              <a:rPr lang="zh-CN" altLang="en-US" dirty="0" smtClean="0"/>
              <a:t>第三，有利于通过基础设施项目，推动亚洲地区经济增长，促进私营经济发展并改善就业。</a:t>
            </a:r>
          </a:p>
          <a:p>
            <a:pPr marL="342900" indent="-342900">
              <a:buFont typeface="Wingdings" panose="05000000000000000000" pitchFamily="2" charset="2"/>
              <a:buChar char="Ø"/>
            </a:pPr>
            <a:r>
              <a:rPr lang="zh-CN" altLang="en-US" dirty="0" smtClean="0"/>
              <a:t>第四，通过提供平台将本地区高储蓄率国家的存款直接导向基础设施建设，实现本地区内资本的有效配置，并最终促进亚洲地区金融市场的迅速发展。</a:t>
            </a:r>
            <a:endParaRPr lang="zh-CN" altLang="en-US" dirty="0"/>
          </a:p>
        </p:txBody>
      </p:sp>
      <p:sp>
        <p:nvSpPr>
          <p:cNvPr id="3" name="文本框 2"/>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四大好处</a:t>
            </a:r>
            <a:endParaRPr lang="zh-CN" altLang="en-US" sz="2000"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8307" t="28012" r="19709"/>
          <a:stretch/>
        </p:blipFill>
        <p:spPr>
          <a:xfrm>
            <a:off x="3121936" y="3643449"/>
            <a:ext cx="2920293" cy="2592145"/>
          </a:xfrm>
          <a:prstGeom prst="rect">
            <a:avLst/>
          </a:prstGeom>
          <a:ln>
            <a:noFill/>
          </a:ln>
          <a:effectLst>
            <a:softEdge rad="112500"/>
          </a:effectLst>
        </p:spPr>
      </p:pic>
    </p:spTree>
    <p:extLst>
      <p:ext uri="{BB962C8B-B14F-4D97-AF65-F5344CB8AC3E}">
        <p14:creationId xmlns:p14="http://schemas.microsoft.com/office/powerpoint/2010/main" val="35724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16</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195355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17</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174883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ppt_x"/>
                                          </p:val>
                                        </p:tav>
                                      </p:tavLst>
                                    </p:anim>
                                    <p:anim calcmode="lin" valueType="num">
                                      <p:cBhvr additive="base">
                                        <p:cTn id="11" dur="500"/>
                                        <p:tgtEl>
                                          <p:spTgt spid="15"/>
                                        </p:tgtEl>
                                        <p:attrNameLst>
                                          <p:attrName>ppt_y</p:attrName>
                                        </p:attrNameLst>
                                      </p:cBhvr>
                                      <p:tavLst>
                                        <p:tav tm="0">
                                          <p:val>
                                            <p:strVal val="ppt_y"/>
                                          </p:val>
                                        </p:tav>
                                        <p:tav tm="100000">
                                          <p:val>
                                            <p:strVal val="1+ppt_h/2"/>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6"/>
                                        </p:tgtEl>
                                        <p:attrNameLst>
                                          <p:attrName>ppt_x</p:attrName>
                                        </p:attrNameLst>
                                      </p:cBhvr>
                                      <p:tavLst>
                                        <p:tav tm="0">
                                          <p:val>
                                            <p:strVal val="ppt_x"/>
                                          </p:val>
                                        </p:tav>
                                        <p:tav tm="100000">
                                          <p:val>
                                            <p:strVal val="ppt_x"/>
                                          </p:val>
                                        </p:tav>
                                      </p:tavLst>
                                    </p:anim>
                                    <p:anim calcmode="lin" valueType="num">
                                      <p:cBhvr additive="base">
                                        <p:cTn id="15" dur="500"/>
                                        <p:tgtEl>
                                          <p:spTgt spid="16"/>
                                        </p:tgtEl>
                                        <p:attrNameLst>
                                          <p:attrName>ppt_y</p:attrName>
                                        </p:attrNameLst>
                                      </p:cBhvr>
                                      <p:tavLst>
                                        <p:tav tm="0">
                                          <p:val>
                                            <p:strVal val="ppt_y"/>
                                          </p:val>
                                        </p:tav>
                                        <p:tav tm="100000">
                                          <p:val>
                                            <p:strVal val="1+ppt_h/2"/>
                                          </p:val>
                                        </p:tav>
                                      </p:tavLst>
                                    </p:anim>
                                    <p:set>
                                      <p:cBhvr>
                                        <p:cTn id="16" dur="1" fill="hold">
                                          <p:stCondLst>
                                            <p:cond delay="499"/>
                                          </p:stCondLst>
                                        </p:cTn>
                                        <p:tgtEl>
                                          <p:spTgt spid="16"/>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7"/>
                                        </p:tgtEl>
                                        <p:attrNameLst>
                                          <p:attrName>ppt_x</p:attrName>
                                        </p:attrNameLst>
                                      </p:cBhvr>
                                      <p:tavLst>
                                        <p:tav tm="0">
                                          <p:val>
                                            <p:strVal val="ppt_x"/>
                                          </p:val>
                                        </p:tav>
                                        <p:tav tm="100000">
                                          <p:val>
                                            <p:strVal val="ppt_x"/>
                                          </p:val>
                                        </p:tav>
                                      </p:tavLst>
                                    </p:anim>
                                    <p:anim calcmode="lin" valueType="num">
                                      <p:cBhvr additive="base">
                                        <p:cTn id="19" dur="500"/>
                                        <p:tgtEl>
                                          <p:spTgt spid="17"/>
                                        </p:tgtEl>
                                        <p:attrNameLst>
                                          <p:attrName>ppt_y</p:attrName>
                                        </p:attrNameLst>
                                      </p:cBhvr>
                                      <p:tavLst>
                                        <p:tav tm="0">
                                          <p:val>
                                            <p:strVal val="ppt_y"/>
                                          </p:val>
                                        </p:tav>
                                        <p:tav tm="100000">
                                          <p:val>
                                            <p:strVal val="1+ppt_h/2"/>
                                          </p:val>
                                        </p:tav>
                                      </p:tavLst>
                                    </p:anim>
                                    <p:set>
                                      <p:cBhvr>
                                        <p:cTn id="20" dur="1" fill="hold">
                                          <p:stCondLst>
                                            <p:cond delay="499"/>
                                          </p:stCondLst>
                                        </p:cTn>
                                        <p:tgtEl>
                                          <p:spTgt spid="17"/>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8"/>
                                        </p:tgtEl>
                                        <p:attrNameLst>
                                          <p:attrName>ppt_x</p:attrName>
                                        </p:attrNameLst>
                                      </p:cBhvr>
                                      <p:tavLst>
                                        <p:tav tm="0">
                                          <p:val>
                                            <p:strVal val="ppt_x"/>
                                          </p:val>
                                        </p:tav>
                                        <p:tav tm="100000">
                                          <p:val>
                                            <p:strVal val="ppt_x"/>
                                          </p:val>
                                        </p:tav>
                                      </p:tavLst>
                                    </p:anim>
                                    <p:anim calcmode="lin" valueType="num">
                                      <p:cBhvr additive="base">
                                        <p:cTn id="23" dur="500"/>
                                        <p:tgtEl>
                                          <p:spTgt spid="18"/>
                                        </p:tgtEl>
                                        <p:attrNameLst>
                                          <p:attrName>ppt_y</p:attrName>
                                        </p:attrNameLst>
                                      </p:cBhvr>
                                      <p:tavLst>
                                        <p:tav tm="0">
                                          <p:val>
                                            <p:strVal val="ppt_y"/>
                                          </p:val>
                                        </p:tav>
                                        <p:tav tm="100000">
                                          <p:val>
                                            <p:strVal val="1+ppt_h/2"/>
                                          </p:val>
                                        </p:tav>
                                      </p:tavLst>
                                    </p:anim>
                                    <p:set>
                                      <p:cBhvr>
                                        <p:cTn id="24" dur="1" fill="hold">
                                          <p:stCondLst>
                                            <p:cond delay="499"/>
                                          </p:stCondLst>
                                        </p:cTn>
                                        <p:tgtEl>
                                          <p:spTgt spid="18"/>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19"/>
                                        </p:tgtEl>
                                        <p:attrNameLst>
                                          <p:attrName>ppt_x</p:attrName>
                                        </p:attrNameLst>
                                      </p:cBhvr>
                                      <p:tavLst>
                                        <p:tav tm="0">
                                          <p:val>
                                            <p:strVal val="ppt_x"/>
                                          </p:val>
                                        </p:tav>
                                        <p:tav tm="100000">
                                          <p:val>
                                            <p:strVal val="ppt_x"/>
                                          </p:val>
                                        </p:tav>
                                      </p:tavLst>
                                    </p:anim>
                                    <p:anim calcmode="lin" valueType="num">
                                      <p:cBhvr additive="base">
                                        <p:cTn id="27" dur="500"/>
                                        <p:tgtEl>
                                          <p:spTgt spid="19"/>
                                        </p:tgtEl>
                                        <p:attrNameLst>
                                          <p:attrName>ppt_y</p:attrName>
                                        </p:attrNameLst>
                                      </p:cBhvr>
                                      <p:tavLst>
                                        <p:tav tm="0">
                                          <p:val>
                                            <p:strVal val="ppt_y"/>
                                          </p:val>
                                        </p:tav>
                                        <p:tav tm="100000">
                                          <p:val>
                                            <p:strVal val="1+ppt_h/2"/>
                                          </p:val>
                                        </p:tav>
                                      </p:tavLst>
                                    </p:anim>
                                    <p:set>
                                      <p:cBhvr>
                                        <p:cTn id="28" dur="1" fill="hold">
                                          <p:stCondLst>
                                            <p:cond delay="499"/>
                                          </p:stCondLst>
                                        </p:cTn>
                                        <p:tgtEl>
                                          <p:spTgt spid="19"/>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ppt_x"/>
                                          </p:val>
                                        </p:tav>
                                      </p:tavLst>
                                    </p:anim>
                                    <p:anim calcmode="lin" valueType="num">
                                      <p:cBhvr additive="base">
                                        <p:cTn id="31" dur="500"/>
                                        <p:tgtEl>
                                          <p:spTgt spid="14"/>
                                        </p:tgtEl>
                                        <p:attrNameLst>
                                          <p:attrName>ppt_y</p:attrName>
                                        </p:attrNameLst>
                                      </p:cBhvr>
                                      <p:tavLst>
                                        <p:tav tm="0">
                                          <p:val>
                                            <p:strVal val="ppt_y"/>
                                          </p:val>
                                        </p:tav>
                                        <p:tav tm="100000">
                                          <p:val>
                                            <p:strVal val="1+ppt_h/2"/>
                                          </p:val>
                                        </p:tav>
                                      </p:tavLst>
                                    </p:anim>
                                    <p:set>
                                      <p:cBhvr>
                                        <p:cTn id="32" dur="1" fill="hold">
                                          <p:stCondLst>
                                            <p:cond delay="499"/>
                                          </p:stCondLst>
                                        </p:cTn>
                                        <p:tgtEl>
                                          <p:spTgt spid="14"/>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20"/>
                                        </p:tgtEl>
                                        <p:attrNameLst>
                                          <p:attrName>ppt_x</p:attrName>
                                        </p:attrNameLst>
                                      </p:cBhvr>
                                      <p:tavLst>
                                        <p:tav tm="0">
                                          <p:val>
                                            <p:strVal val="ppt_x"/>
                                          </p:val>
                                        </p:tav>
                                        <p:tav tm="100000">
                                          <p:val>
                                            <p:strVal val="ppt_x"/>
                                          </p:val>
                                        </p:tav>
                                      </p:tavLst>
                                    </p:anim>
                                    <p:anim calcmode="lin" valueType="num">
                                      <p:cBhvr additive="base">
                                        <p:cTn id="35" dur="500"/>
                                        <p:tgtEl>
                                          <p:spTgt spid="20"/>
                                        </p:tgtEl>
                                        <p:attrNameLst>
                                          <p:attrName>ppt_y</p:attrName>
                                        </p:attrNameLst>
                                      </p:cBhvr>
                                      <p:tavLst>
                                        <p:tav tm="0">
                                          <p:val>
                                            <p:strVal val="ppt_y"/>
                                          </p:val>
                                        </p:tav>
                                        <p:tav tm="100000">
                                          <p:val>
                                            <p:strVal val="1+ppt_h/2"/>
                                          </p:val>
                                        </p:tav>
                                      </p:tavLst>
                                    </p:anim>
                                    <p:set>
                                      <p:cBhvr>
                                        <p:cTn id="36" dur="1" fill="hold">
                                          <p:stCondLst>
                                            <p:cond delay="499"/>
                                          </p:stCondLst>
                                        </p:cTn>
                                        <p:tgtEl>
                                          <p:spTgt spid="20"/>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12"/>
                                        </p:tgtEl>
                                        <p:attrNameLst>
                                          <p:attrName>ppt_x</p:attrName>
                                        </p:attrNameLst>
                                      </p:cBhvr>
                                      <p:tavLst>
                                        <p:tav tm="0">
                                          <p:val>
                                            <p:strVal val="ppt_x"/>
                                          </p:val>
                                        </p:tav>
                                        <p:tav tm="100000">
                                          <p:val>
                                            <p:strVal val="ppt_x"/>
                                          </p:val>
                                        </p:tav>
                                      </p:tavLst>
                                    </p:anim>
                                    <p:anim calcmode="lin" valueType="num">
                                      <p:cBhvr additive="base">
                                        <p:cTn id="47" dur="500"/>
                                        <p:tgtEl>
                                          <p:spTgt spid="12"/>
                                        </p:tgtEl>
                                        <p:attrNameLst>
                                          <p:attrName>ppt_y</p:attrName>
                                        </p:attrNameLst>
                                      </p:cBhvr>
                                      <p:tavLst>
                                        <p:tav tm="0">
                                          <p:val>
                                            <p:strVal val="ppt_y"/>
                                          </p:val>
                                        </p:tav>
                                        <p:tav tm="100000">
                                          <p:val>
                                            <p:strVal val="1+ppt_h/2"/>
                                          </p:val>
                                        </p:tav>
                                      </p:tavLst>
                                    </p:anim>
                                    <p:set>
                                      <p:cBhvr>
                                        <p:cTn id="48" dur="1" fill="hold">
                                          <p:stCondLst>
                                            <p:cond delay="499"/>
                                          </p:stCondLst>
                                        </p:cTn>
                                        <p:tgtEl>
                                          <p:spTgt spid="12"/>
                                        </p:tgtEl>
                                        <p:attrNameLst>
                                          <p:attrName>style.visibility</p:attrName>
                                        </p:attrNameLst>
                                      </p:cBhvr>
                                      <p:to>
                                        <p:strVal val="hidden"/>
                                      </p:to>
                                    </p:set>
                                  </p:childTnLst>
                                </p:cTn>
                              </p:par>
                              <p:par>
                                <p:cTn id="49" presetID="42" presetClass="path" presetSubtype="0" accel="50000" decel="50000" fill="hold" grpId="1" nodeType="withEffect">
                                  <p:stCondLst>
                                    <p:cond delay="0"/>
                                  </p:stCondLst>
                                  <p:childTnLst>
                                    <p:animMotion origin="layout" path="M 4.16667E-6 2.22222E-6 L -0.10556 -0.44722 " pathEditMode="relative" rAng="0" ptsTypes="AA">
                                      <p:cBhvr>
                                        <p:cTn id="50" dur="1000" fill="hold"/>
                                        <p:tgtEl>
                                          <p:spTgt spid="13"/>
                                        </p:tgtEl>
                                        <p:attrNameLst>
                                          <p:attrName>ppt_x</p:attrName>
                                          <p:attrName>ppt_y</p:attrName>
                                        </p:attrNameLst>
                                      </p:cBhvr>
                                      <p:rCtr x="-5278" y="-2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1"/>
      <p:bldP spid="14" grpId="0"/>
      <p:bldP spid="15" grpId="0" animBg="1"/>
      <p:bldP spid="16"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18</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各国反应</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三大争议</a:t>
            </a:r>
            <a:endParaRPr lang="zh-CN" altLang="en-US" sz="2000" dirty="0"/>
          </a:p>
        </p:txBody>
      </p:sp>
      <p:sp>
        <p:nvSpPr>
          <p:cNvPr id="2" name="文本框 1"/>
          <p:cNvSpPr txBox="1"/>
          <p:nvPr/>
        </p:nvSpPr>
        <p:spPr>
          <a:xfrm>
            <a:off x="830510" y="1853967"/>
            <a:ext cx="7595984"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亚洲已经有了亚洲开发银行（</a:t>
            </a:r>
            <a:r>
              <a:rPr lang="en-US" altLang="zh-CN" dirty="0" smtClean="0"/>
              <a:t>ADB</a:t>
            </a:r>
            <a:r>
              <a:rPr lang="zh-CN" altLang="en-US" dirty="0" smtClean="0"/>
              <a:t>），为什么中国要给亚洲建立一个“新世界银行”。</a:t>
            </a:r>
            <a:endParaRPr lang="en-US" altLang="zh-CN" dirty="0" smtClean="0"/>
          </a:p>
          <a:p>
            <a:pPr marL="285750" indent="-285750">
              <a:buFont typeface="Wingdings" panose="05000000000000000000" pitchFamily="2" charset="2"/>
              <a:buChar char="Ø"/>
            </a:pPr>
            <a:r>
              <a:rPr lang="zh-CN" altLang="en-US" dirty="0" smtClean="0"/>
              <a:t>如何管理这家新银行。中国一再重申，新银行将采用世界银行的管理模式来透明运行</a:t>
            </a:r>
            <a:r>
              <a:rPr lang="en-US" altLang="zh-CN" dirty="0" smtClean="0"/>
              <a:t> </a:t>
            </a:r>
            <a:r>
              <a:rPr lang="zh-CN" altLang="en-US" dirty="0" smtClean="0"/>
              <a:t>。美国及其一些亚洲盟友国家仍持怀疑态度。</a:t>
            </a:r>
            <a:endParaRPr lang="en-US" altLang="zh-CN" dirty="0" smtClean="0"/>
          </a:p>
          <a:p>
            <a:pPr marL="285750" indent="-285750">
              <a:buFont typeface="Wingdings" panose="05000000000000000000" pitchFamily="2" charset="2"/>
              <a:buChar char="Ø"/>
            </a:pPr>
            <a:r>
              <a:rPr lang="zh-CN" altLang="en-US" dirty="0" smtClean="0"/>
              <a:t>可能引发外交争端。美国阻止其盟友加入亚投行，最担心的问题就是中国会借这家银行壮大在亚洲的权力，对区域平衡将带来影响。</a:t>
            </a:r>
            <a:endParaRPr lang="zh-CN" altLang="en-US" dirty="0"/>
          </a:p>
        </p:txBody>
      </p:sp>
    </p:spTree>
    <p:extLst>
      <p:ext uri="{BB962C8B-B14F-4D97-AF65-F5344CB8AC3E}">
        <p14:creationId xmlns:p14="http://schemas.microsoft.com/office/powerpoint/2010/main" val="233828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19</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各国反应</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美国反应</a:t>
            </a:r>
            <a:endParaRPr lang="zh-CN" altLang="en-US" sz="2000" dirty="0"/>
          </a:p>
        </p:txBody>
      </p:sp>
      <p:sp>
        <p:nvSpPr>
          <p:cNvPr id="3" name="文本框 2"/>
          <p:cNvSpPr txBox="1"/>
          <p:nvPr/>
        </p:nvSpPr>
        <p:spPr>
          <a:xfrm>
            <a:off x="822961" y="1912690"/>
            <a:ext cx="7729368" cy="923330"/>
          </a:xfrm>
          <a:prstGeom prst="rect">
            <a:avLst/>
          </a:prstGeom>
          <a:noFill/>
        </p:spPr>
        <p:txBody>
          <a:bodyPr wrap="square" rtlCol="0">
            <a:spAutoFit/>
          </a:bodyPr>
          <a:lstStyle/>
          <a:p>
            <a:r>
              <a:rPr lang="zh-CN" altLang="en-US" dirty="0" smtClean="0"/>
              <a:t>美国认为全球金融秩序由国际货币基金组织（</a:t>
            </a:r>
            <a:r>
              <a:rPr lang="en-US" altLang="zh-CN" dirty="0" smtClean="0"/>
              <a:t>IMF</a:t>
            </a:r>
            <a:r>
              <a:rPr lang="zh-CN" altLang="en-US" dirty="0" smtClean="0"/>
              <a:t>）、世界银行（</a:t>
            </a:r>
            <a:r>
              <a:rPr lang="en-US" altLang="zh-CN" dirty="0" smtClean="0"/>
              <a:t>WB</a:t>
            </a:r>
            <a:r>
              <a:rPr lang="zh-CN" altLang="en-US" dirty="0" smtClean="0"/>
              <a:t>）和亚洲开发银行（</a:t>
            </a:r>
            <a:r>
              <a:rPr lang="en-US" altLang="zh-CN" dirty="0" smtClean="0"/>
              <a:t>ADB</a:t>
            </a:r>
            <a:r>
              <a:rPr lang="zh-CN" altLang="en-US" dirty="0" smtClean="0"/>
              <a:t>）“联合主演”已经足够。中国另起炉灶搞亚投行，是对传统秩序的挑战。</a:t>
            </a:r>
            <a:endParaRPr lang="en-US" altLang="zh-CN" dirty="0" smtClean="0"/>
          </a:p>
        </p:txBody>
      </p:sp>
      <p:sp>
        <p:nvSpPr>
          <p:cNvPr id="6" name="文本框 5"/>
          <p:cNvSpPr txBox="1"/>
          <p:nvPr/>
        </p:nvSpPr>
        <p:spPr>
          <a:xfrm>
            <a:off x="906431" y="3729184"/>
            <a:ext cx="7562428" cy="203132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2014</a:t>
            </a:r>
            <a:r>
              <a:rPr lang="zh-CN" altLang="en-US" dirty="0" smtClean="0"/>
              <a:t>年</a:t>
            </a:r>
            <a:r>
              <a:rPr lang="en-US" altLang="zh-CN" dirty="0" smtClean="0"/>
              <a:t>6</a:t>
            </a:r>
            <a:r>
              <a:rPr lang="zh-CN" altLang="en-US" dirty="0" smtClean="0"/>
              <a:t>月</a:t>
            </a:r>
            <a:r>
              <a:rPr lang="en-US" altLang="zh-CN" dirty="0" smtClean="0"/>
              <a:t>30</a:t>
            </a:r>
            <a:r>
              <a:rPr lang="zh-CN" altLang="en-US" dirty="0" smtClean="0"/>
              <a:t>日，美国阻挠韩国加入亚投行。</a:t>
            </a:r>
            <a:endParaRPr lang="en-US" altLang="zh-CN" dirty="0" smtClean="0"/>
          </a:p>
          <a:p>
            <a:pPr marL="285750" indent="-285750">
              <a:buFont typeface="Wingdings" panose="05000000000000000000" pitchFamily="2" charset="2"/>
              <a:buChar char="Ø"/>
            </a:pPr>
            <a:r>
              <a:rPr lang="zh-CN" altLang="en-US" dirty="0" smtClean="0"/>
              <a:t>为了遏制中国，美国向其盟友施压不让其加入亚投行，比如，向印度尼西亚、澳大利亚和韩国施压。</a:t>
            </a:r>
            <a:endParaRPr lang="en-US" altLang="zh-CN" dirty="0" smtClean="0"/>
          </a:p>
          <a:p>
            <a:pPr marL="285750" indent="-285750">
              <a:buFont typeface="Wingdings" panose="05000000000000000000" pitchFamily="2" charset="2"/>
              <a:buChar char="Ø"/>
            </a:pPr>
            <a:r>
              <a:rPr lang="en-US" altLang="zh-CN" dirty="0" smtClean="0"/>
              <a:t>2015</a:t>
            </a:r>
            <a:r>
              <a:rPr lang="zh-CN" altLang="en-US" dirty="0" smtClean="0"/>
              <a:t>年</a:t>
            </a:r>
            <a:r>
              <a:rPr lang="en-US" altLang="zh-CN" dirty="0" smtClean="0"/>
              <a:t>3</a:t>
            </a:r>
            <a:r>
              <a:rPr lang="zh-CN" altLang="en-US" dirty="0" smtClean="0"/>
              <a:t>月</a:t>
            </a:r>
            <a:r>
              <a:rPr lang="en-US" altLang="zh-CN" dirty="0" smtClean="0"/>
              <a:t>23</a:t>
            </a:r>
            <a:r>
              <a:rPr lang="zh-CN" altLang="en-US" dirty="0" smtClean="0"/>
              <a:t>日，美国总统奥巴马提议亚投行与美国主导的世界银行等金融机构建立合作关系。</a:t>
            </a:r>
            <a:endParaRPr lang="en-US" altLang="zh-CN" dirty="0" smtClean="0"/>
          </a:p>
          <a:p>
            <a:pPr marL="285750" indent="-285750">
              <a:buFont typeface="Wingdings" panose="05000000000000000000" pitchFamily="2" charset="2"/>
              <a:buChar char="Ø"/>
            </a:pPr>
            <a:r>
              <a:rPr lang="en-US" altLang="zh-CN" dirty="0" smtClean="0"/>
              <a:t>2015</a:t>
            </a:r>
            <a:r>
              <a:rPr lang="zh-CN" altLang="en-US" dirty="0" smtClean="0"/>
              <a:t>年</a:t>
            </a:r>
            <a:r>
              <a:rPr lang="en-US" altLang="zh-CN" dirty="0" smtClean="0"/>
              <a:t>3</a:t>
            </a:r>
            <a:r>
              <a:rPr lang="zh-CN" altLang="en-US" dirty="0" smtClean="0"/>
              <a:t>月</a:t>
            </a:r>
            <a:r>
              <a:rPr lang="en-US" altLang="zh-CN" dirty="0" smtClean="0"/>
              <a:t>30</a:t>
            </a:r>
            <a:r>
              <a:rPr lang="zh-CN" altLang="en-US" dirty="0" smtClean="0"/>
              <a:t>日，来华访问的美国总统特别代表、财政部长雅各布</a:t>
            </a:r>
            <a:r>
              <a:rPr lang="en-US" altLang="zh-CN" dirty="0" smtClean="0"/>
              <a:t>·</a:t>
            </a:r>
            <a:r>
              <a:rPr lang="zh-CN" altLang="en-US" dirty="0" smtClean="0"/>
              <a:t>卢也表示，美方期待在促进基础设施发展方面同亚投行合作。</a:t>
            </a:r>
            <a:endParaRPr lang="zh-CN" altLang="en-US" dirty="0"/>
          </a:p>
        </p:txBody>
      </p:sp>
      <p:sp>
        <p:nvSpPr>
          <p:cNvPr id="10" name="文本框 9"/>
          <p:cNvSpPr txBox="1"/>
          <p:nvPr/>
        </p:nvSpPr>
        <p:spPr>
          <a:xfrm>
            <a:off x="578281" y="3112177"/>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美国措施</a:t>
            </a:r>
            <a:endParaRPr lang="zh-CN" altLang="en-US" sz="2000" dirty="0"/>
          </a:p>
        </p:txBody>
      </p:sp>
    </p:spTree>
    <p:extLst>
      <p:ext uri="{BB962C8B-B14F-4D97-AF65-F5344CB8AC3E}">
        <p14:creationId xmlns:p14="http://schemas.microsoft.com/office/powerpoint/2010/main" val="219453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106817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20</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各国反应</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欧洲反应</a:t>
            </a:r>
            <a:endParaRPr lang="zh-CN" altLang="en-US" sz="2000" dirty="0"/>
          </a:p>
        </p:txBody>
      </p:sp>
      <p:sp>
        <p:nvSpPr>
          <p:cNvPr id="3" name="文本框 2"/>
          <p:cNvSpPr txBox="1"/>
          <p:nvPr/>
        </p:nvSpPr>
        <p:spPr>
          <a:xfrm>
            <a:off x="822961" y="1912690"/>
            <a:ext cx="7729368" cy="923330"/>
          </a:xfrm>
          <a:prstGeom prst="rect">
            <a:avLst/>
          </a:prstGeom>
          <a:noFill/>
        </p:spPr>
        <p:txBody>
          <a:bodyPr wrap="square" rtlCol="0">
            <a:spAutoFit/>
          </a:bodyPr>
          <a:lstStyle/>
          <a:p>
            <a:r>
              <a:rPr lang="zh-CN" altLang="en-US" dirty="0" smtClean="0"/>
              <a:t>欧洲人认为传统的金融秩序存在缺陷，他们需要更具活力的新秩序，为其可持续发展提供动力。由于欧洲和中国没有地缘政治和现实利益冲突，亚投行对欧洲充满吸引力。</a:t>
            </a:r>
            <a:endParaRPr lang="en-US" altLang="zh-CN" dirty="0" smtClean="0"/>
          </a:p>
        </p:txBody>
      </p:sp>
      <p:sp>
        <p:nvSpPr>
          <p:cNvPr id="6" name="文本框 5"/>
          <p:cNvSpPr txBox="1"/>
          <p:nvPr/>
        </p:nvSpPr>
        <p:spPr>
          <a:xfrm>
            <a:off x="906431" y="3729184"/>
            <a:ext cx="7562428" cy="203132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2015</a:t>
            </a:r>
            <a:r>
              <a:rPr lang="zh-CN" altLang="en-US" dirty="0" smtClean="0"/>
              <a:t>年</a:t>
            </a:r>
            <a:r>
              <a:rPr lang="en-US" altLang="zh-CN" dirty="0" smtClean="0"/>
              <a:t>3</a:t>
            </a:r>
            <a:r>
              <a:rPr lang="zh-CN" altLang="en-US" dirty="0" smtClean="0"/>
              <a:t>月</a:t>
            </a:r>
            <a:r>
              <a:rPr lang="en-US" altLang="zh-CN" dirty="0" smtClean="0"/>
              <a:t>12</a:t>
            </a:r>
            <a:r>
              <a:rPr lang="zh-CN" altLang="en-US" dirty="0" smtClean="0"/>
              <a:t>号，英国财政部宣布，英国向中方提交了作为意向创始成员国加入亚投行的确认函，正式申请加入亚投行，成为首个申请加入亚投行的主要西方国家。</a:t>
            </a:r>
            <a:endParaRPr lang="en-US" altLang="zh-CN" dirty="0" smtClean="0"/>
          </a:p>
          <a:p>
            <a:pPr marL="285750" indent="-285750">
              <a:buFont typeface="Wingdings" panose="05000000000000000000" pitchFamily="2" charset="2"/>
              <a:buChar char="Ø"/>
            </a:pPr>
            <a:r>
              <a:rPr lang="zh-CN" altLang="en-US" dirty="0" smtClean="0"/>
              <a:t>英国之后，</a:t>
            </a:r>
            <a:r>
              <a:rPr lang="en-US" altLang="zh-CN" dirty="0" smtClean="0"/>
              <a:t>2015</a:t>
            </a:r>
            <a:r>
              <a:rPr lang="zh-CN" altLang="en-US" dirty="0" smtClean="0"/>
              <a:t>年</a:t>
            </a:r>
            <a:r>
              <a:rPr lang="en-US" altLang="zh-CN" dirty="0" smtClean="0"/>
              <a:t>3</a:t>
            </a:r>
            <a:r>
              <a:rPr lang="zh-CN" altLang="en-US" dirty="0" smtClean="0"/>
              <a:t>月</a:t>
            </a:r>
            <a:r>
              <a:rPr lang="en-US" altLang="zh-CN" dirty="0" smtClean="0"/>
              <a:t>17</a:t>
            </a:r>
            <a:r>
              <a:rPr lang="zh-CN" altLang="en-US" dirty="0" smtClean="0"/>
              <a:t>日，德、法、意三国也申请作为意向创始成员国加入亚投行。</a:t>
            </a:r>
            <a:r>
              <a:rPr lang="en-US" altLang="zh-CN" dirty="0" smtClean="0"/>
              <a:t>2015</a:t>
            </a:r>
            <a:r>
              <a:rPr lang="zh-CN" altLang="en-US" dirty="0" smtClean="0"/>
              <a:t>年</a:t>
            </a:r>
            <a:r>
              <a:rPr lang="en-US" altLang="zh-CN" dirty="0" smtClean="0"/>
              <a:t>3</a:t>
            </a:r>
            <a:r>
              <a:rPr lang="zh-CN" altLang="en-US" dirty="0" smtClean="0"/>
              <a:t>月</a:t>
            </a:r>
            <a:r>
              <a:rPr lang="en-US" altLang="zh-CN" dirty="0" smtClean="0"/>
              <a:t>18</a:t>
            </a:r>
            <a:r>
              <a:rPr lang="zh-CN" altLang="en-US" dirty="0" smtClean="0"/>
              <a:t>日，欧洲最富的卢森堡确认申请加入亚投行，成为第</a:t>
            </a:r>
            <a:r>
              <a:rPr lang="en-US" altLang="zh-CN" dirty="0" smtClean="0"/>
              <a:t>5</a:t>
            </a:r>
            <a:r>
              <a:rPr lang="zh-CN" altLang="en-US" dirty="0" smtClean="0"/>
              <a:t>个申请加入亚投行的欧洲国家。</a:t>
            </a:r>
            <a:endParaRPr lang="en-US" altLang="zh-CN" dirty="0" smtClean="0"/>
          </a:p>
          <a:p>
            <a:pPr marL="285750" indent="-285750">
              <a:buFont typeface="Wingdings" panose="05000000000000000000" pitchFamily="2" charset="2"/>
              <a:buChar char="Ø"/>
            </a:pPr>
            <a:r>
              <a:rPr lang="zh-CN" altLang="en-US" dirty="0" smtClean="0"/>
              <a:t>截至</a:t>
            </a:r>
            <a:r>
              <a:rPr lang="en-US" altLang="zh-CN" dirty="0" smtClean="0"/>
              <a:t>2015</a:t>
            </a:r>
            <a:r>
              <a:rPr lang="zh-CN" altLang="en-US" dirty="0" smtClean="0"/>
              <a:t>年</a:t>
            </a:r>
            <a:r>
              <a:rPr lang="en-US" altLang="zh-CN" dirty="0" smtClean="0"/>
              <a:t>4</a:t>
            </a:r>
            <a:r>
              <a:rPr lang="zh-CN" altLang="en-US" dirty="0" smtClean="0"/>
              <a:t>月</a:t>
            </a:r>
            <a:r>
              <a:rPr lang="en-US" altLang="zh-CN" dirty="0" smtClean="0"/>
              <a:t>9</a:t>
            </a:r>
            <a:r>
              <a:rPr lang="zh-CN" altLang="en-US" dirty="0" smtClean="0"/>
              <a:t>日已有</a:t>
            </a:r>
            <a:r>
              <a:rPr lang="en-US" altLang="zh-CN" dirty="0" smtClean="0"/>
              <a:t>19</a:t>
            </a:r>
            <a:r>
              <a:rPr lang="zh-CN" altLang="en-US" dirty="0" smtClean="0"/>
              <a:t>个欧洲国家加入亚投行。</a:t>
            </a:r>
            <a:endParaRPr lang="en-US" altLang="zh-CN" dirty="0" smtClean="0"/>
          </a:p>
        </p:txBody>
      </p:sp>
      <p:sp>
        <p:nvSpPr>
          <p:cNvPr id="10" name="文本框 9"/>
          <p:cNvSpPr txBox="1"/>
          <p:nvPr/>
        </p:nvSpPr>
        <p:spPr>
          <a:xfrm>
            <a:off x="578281" y="3112177"/>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欧洲措施</a:t>
            </a:r>
            <a:endParaRPr lang="zh-CN" altLang="en-US" sz="2000" dirty="0"/>
          </a:p>
        </p:txBody>
      </p:sp>
    </p:spTree>
    <p:extLst>
      <p:ext uri="{BB962C8B-B14F-4D97-AF65-F5344CB8AC3E}">
        <p14:creationId xmlns:p14="http://schemas.microsoft.com/office/powerpoint/2010/main" val="3437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21</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各国反应</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日本反应</a:t>
            </a:r>
            <a:endParaRPr lang="zh-CN" altLang="en-US" sz="2000" dirty="0"/>
          </a:p>
        </p:txBody>
      </p:sp>
      <p:sp>
        <p:nvSpPr>
          <p:cNvPr id="3" name="文本框 2"/>
          <p:cNvSpPr txBox="1"/>
          <p:nvPr/>
        </p:nvSpPr>
        <p:spPr>
          <a:xfrm>
            <a:off x="822961" y="1912690"/>
            <a:ext cx="7729368" cy="646331"/>
          </a:xfrm>
          <a:prstGeom prst="rect">
            <a:avLst/>
          </a:prstGeom>
          <a:noFill/>
        </p:spPr>
        <p:txBody>
          <a:bodyPr wrap="square" rtlCol="0">
            <a:spAutoFit/>
          </a:bodyPr>
          <a:lstStyle/>
          <a:p>
            <a:r>
              <a:rPr lang="zh-CN" altLang="en-US" dirty="0" smtClean="0"/>
              <a:t>日本对华，既有地缘政治心结，又存经贸制衡情结，加之中日间的历史恩怨和领土争端，美日排斥亚投行，是系统化制华战略的体现。</a:t>
            </a:r>
            <a:endParaRPr lang="en-US" altLang="zh-CN" dirty="0" smtClean="0"/>
          </a:p>
        </p:txBody>
      </p:sp>
      <p:sp>
        <p:nvSpPr>
          <p:cNvPr id="6" name="文本框 5"/>
          <p:cNvSpPr txBox="1"/>
          <p:nvPr/>
        </p:nvSpPr>
        <p:spPr>
          <a:xfrm>
            <a:off x="864486" y="2926489"/>
            <a:ext cx="7562428"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日本官房长官菅义伟在记者会上，就日本是否加入亚投行作出了最新表态，日本将对此持“慎重态度”，暂时不考虑加入。</a:t>
            </a:r>
            <a:endParaRPr lang="en-US" altLang="zh-CN" dirty="0" smtClean="0"/>
          </a:p>
          <a:p>
            <a:pPr marL="285750" indent="-285750">
              <a:buFont typeface="Wingdings" panose="05000000000000000000" pitchFamily="2" charset="2"/>
              <a:buChar char="Ø"/>
            </a:pPr>
            <a:r>
              <a:rPr lang="en-US" altLang="zh-CN" dirty="0" smtClean="0"/>
              <a:t>3</a:t>
            </a:r>
            <a:r>
              <a:rPr lang="zh-CN" altLang="en-US" dirty="0" smtClean="0"/>
              <a:t>月</a:t>
            </a:r>
            <a:r>
              <a:rPr lang="en-US" altLang="zh-CN" dirty="0" smtClean="0"/>
              <a:t>20</a:t>
            </a:r>
            <a:r>
              <a:rPr lang="zh-CN" altLang="en-US" dirty="0" smtClean="0"/>
              <a:t>日，麻生太郎一改此前决绝态度，称如果亚投行妥善的融资审查机制得到确保，“也有可能加入亚投行”。</a:t>
            </a:r>
            <a:endParaRPr lang="en-US" altLang="zh-CN" dirty="0" smtClean="0"/>
          </a:p>
          <a:p>
            <a:pPr marL="285750" indent="-285750">
              <a:buFont typeface="Wingdings" panose="05000000000000000000" pitchFamily="2" charset="2"/>
              <a:buChar char="Ø"/>
            </a:pPr>
            <a:r>
              <a:rPr lang="en-US" altLang="zh-CN" dirty="0" smtClean="0"/>
              <a:t>2015</a:t>
            </a:r>
            <a:r>
              <a:rPr lang="zh-CN" altLang="en-US" dirty="0" smtClean="0"/>
              <a:t>年</a:t>
            </a:r>
            <a:r>
              <a:rPr lang="en-US" altLang="zh-CN" dirty="0" smtClean="0"/>
              <a:t>3</a:t>
            </a:r>
            <a:r>
              <a:rPr lang="zh-CN" altLang="en-US" dirty="0" smtClean="0"/>
              <a:t>月</a:t>
            </a:r>
            <a:r>
              <a:rPr lang="en-US" altLang="zh-CN" dirty="0" smtClean="0"/>
              <a:t>31</a:t>
            </a:r>
            <a:r>
              <a:rPr lang="zh-CN" altLang="en-US" dirty="0" smtClean="0"/>
              <a:t>日，日本驻华大使木寺昌人在接受采访时表示，预计日本将会在几个月内加入亚洲基础设施投资银行。</a:t>
            </a:r>
            <a:endParaRPr lang="en-US" altLang="zh-CN" dirty="0" smtClean="0"/>
          </a:p>
        </p:txBody>
      </p:sp>
    </p:spTree>
    <p:extLst>
      <p:ext uri="{BB962C8B-B14F-4D97-AF65-F5344CB8AC3E}">
        <p14:creationId xmlns:p14="http://schemas.microsoft.com/office/powerpoint/2010/main" val="251060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22</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
        <p:nvSpPr>
          <p:cNvPr id="22" name="文本框 21"/>
          <p:cNvSpPr txBox="1"/>
          <p:nvPr/>
        </p:nvSpPr>
        <p:spPr>
          <a:xfrm>
            <a:off x="1453625" y="4314270"/>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Tree>
    <p:extLst>
      <p:ext uri="{BB962C8B-B14F-4D97-AF65-F5344CB8AC3E}">
        <p14:creationId xmlns:p14="http://schemas.microsoft.com/office/powerpoint/2010/main" val="101454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23</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
        <p:nvSpPr>
          <p:cNvPr id="24" name="文本框 23"/>
          <p:cNvSpPr txBox="1"/>
          <p:nvPr/>
        </p:nvSpPr>
        <p:spPr>
          <a:xfrm>
            <a:off x="1453625" y="4314270"/>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Tree>
    <p:extLst>
      <p:ext uri="{BB962C8B-B14F-4D97-AF65-F5344CB8AC3E}">
        <p14:creationId xmlns:p14="http://schemas.microsoft.com/office/powerpoint/2010/main" val="283408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ppt_x"/>
                                          </p:val>
                                        </p:tav>
                                      </p:tavLst>
                                    </p:anim>
                                    <p:anim calcmode="lin" valueType="num">
                                      <p:cBhvr additive="base">
                                        <p:cTn id="11" dur="500"/>
                                        <p:tgtEl>
                                          <p:spTgt spid="15"/>
                                        </p:tgtEl>
                                        <p:attrNameLst>
                                          <p:attrName>ppt_y</p:attrName>
                                        </p:attrNameLst>
                                      </p:cBhvr>
                                      <p:tavLst>
                                        <p:tav tm="0">
                                          <p:val>
                                            <p:strVal val="ppt_y"/>
                                          </p:val>
                                        </p:tav>
                                        <p:tav tm="100000">
                                          <p:val>
                                            <p:strVal val="1+ppt_h/2"/>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6"/>
                                        </p:tgtEl>
                                        <p:attrNameLst>
                                          <p:attrName>ppt_x</p:attrName>
                                        </p:attrNameLst>
                                      </p:cBhvr>
                                      <p:tavLst>
                                        <p:tav tm="0">
                                          <p:val>
                                            <p:strVal val="ppt_x"/>
                                          </p:val>
                                        </p:tav>
                                        <p:tav tm="100000">
                                          <p:val>
                                            <p:strVal val="ppt_x"/>
                                          </p:val>
                                        </p:tav>
                                      </p:tavLst>
                                    </p:anim>
                                    <p:anim calcmode="lin" valueType="num">
                                      <p:cBhvr additive="base">
                                        <p:cTn id="15" dur="500"/>
                                        <p:tgtEl>
                                          <p:spTgt spid="16"/>
                                        </p:tgtEl>
                                        <p:attrNameLst>
                                          <p:attrName>ppt_y</p:attrName>
                                        </p:attrNameLst>
                                      </p:cBhvr>
                                      <p:tavLst>
                                        <p:tav tm="0">
                                          <p:val>
                                            <p:strVal val="ppt_y"/>
                                          </p:val>
                                        </p:tav>
                                        <p:tav tm="100000">
                                          <p:val>
                                            <p:strVal val="1+ppt_h/2"/>
                                          </p:val>
                                        </p:tav>
                                      </p:tavLst>
                                    </p:anim>
                                    <p:set>
                                      <p:cBhvr>
                                        <p:cTn id="16" dur="1" fill="hold">
                                          <p:stCondLst>
                                            <p:cond delay="499"/>
                                          </p:stCondLst>
                                        </p:cTn>
                                        <p:tgtEl>
                                          <p:spTgt spid="16"/>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7"/>
                                        </p:tgtEl>
                                        <p:attrNameLst>
                                          <p:attrName>ppt_x</p:attrName>
                                        </p:attrNameLst>
                                      </p:cBhvr>
                                      <p:tavLst>
                                        <p:tav tm="0">
                                          <p:val>
                                            <p:strVal val="ppt_x"/>
                                          </p:val>
                                        </p:tav>
                                        <p:tav tm="100000">
                                          <p:val>
                                            <p:strVal val="ppt_x"/>
                                          </p:val>
                                        </p:tav>
                                      </p:tavLst>
                                    </p:anim>
                                    <p:anim calcmode="lin" valueType="num">
                                      <p:cBhvr additive="base">
                                        <p:cTn id="19" dur="500"/>
                                        <p:tgtEl>
                                          <p:spTgt spid="17"/>
                                        </p:tgtEl>
                                        <p:attrNameLst>
                                          <p:attrName>ppt_y</p:attrName>
                                        </p:attrNameLst>
                                      </p:cBhvr>
                                      <p:tavLst>
                                        <p:tav tm="0">
                                          <p:val>
                                            <p:strVal val="ppt_y"/>
                                          </p:val>
                                        </p:tav>
                                        <p:tav tm="100000">
                                          <p:val>
                                            <p:strVal val="1+ppt_h/2"/>
                                          </p:val>
                                        </p:tav>
                                      </p:tavLst>
                                    </p:anim>
                                    <p:set>
                                      <p:cBhvr>
                                        <p:cTn id="20" dur="1" fill="hold">
                                          <p:stCondLst>
                                            <p:cond delay="499"/>
                                          </p:stCondLst>
                                        </p:cTn>
                                        <p:tgtEl>
                                          <p:spTgt spid="17"/>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8"/>
                                        </p:tgtEl>
                                        <p:attrNameLst>
                                          <p:attrName>ppt_x</p:attrName>
                                        </p:attrNameLst>
                                      </p:cBhvr>
                                      <p:tavLst>
                                        <p:tav tm="0">
                                          <p:val>
                                            <p:strVal val="ppt_x"/>
                                          </p:val>
                                        </p:tav>
                                        <p:tav tm="100000">
                                          <p:val>
                                            <p:strVal val="ppt_x"/>
                                          </p:val>
                                        </p:tav>
                                      </p:tavLst>
                                    </p:anim>
                                    <p:anim calcmode="lin" valueType="num">
                                      <p:cBhvr additive="base">
                                        <p:cTn id="23" dur="500"/>
                                        <p:tgtEl>
                                          <p:spTgt spid="18"/>
                                        </p:tgtEl>
                                        <p:attrNameLst>
                                          <p:attrName>ppt_y</p:attrName>
                                        </p:attrNameLst>
                                      </p:cBhvr>
                                      <p:tavLst>
                                        <p:tav tm="0">
                                          <p:val>
                                            <p:strVal val="ppt_y"/>
                                          </p:val>
                                        </p:tav>
                                        <p:tav tm="100000">
                                          <p:val>
                                            <p:strVal val="1+ppt_h/2"/>
                                          </p:val>
                                        </p:tav>
                                      </p:tavLst>
                                    </p:anim>
                                    <p:set>
                                      <p:cBhvr>
                                        <p:cTn id="24" dur="1" fill="hold">
                                          <p:stCondLst>
                                            <p:cond delay="499"/>
                                          </p:stCondLst>
                                        </p:cTn>
                                        <p:tgtEl>
                                          <p:spTgt spid="18"/>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19"/>
                                        </p:tgtEl>
                                        <p:attrNameLst>
                                          <p:attrName>ppt_x</p:attrName>
                                        </p:attrNameLst>
                                      </p:cBhvr>
                                      <p:tavLst>
                                        <p:tav tm="0">
                                          <p:val>
                                            <p:strVal val="ppt_x"/>
                                          </p:val>
                                        </p:tav>
                                        <p:tav tm="100000">
                                          <p:val>
                                            <p:strVal val="ppt_x"/>
                                          </p:val>
                                        </p:tav>
                                      </p:tavLst>
                                    </p:anim>
                                    <p:anim calcmode="lin" valueType="num">
                                      <p:cBhvr additive="base">
                                        <p:cTn id="27" dur="500"/>
                                        <p:tgtEl>
                                          <p:spTgt spid="19"/>
                                        </p:tgtEl>
                                        <p:attrNameLst>
                                          <p:attrName>ppt_y</p:attrName>
                                        </p:attrNameLst>
                                      </p:cBhvr>
                                      <p:tavLst>
                                        <p:tav tm="0">
                                          <p:val>
                                            <p:strVal val="ppt_y"/>
                                          </p:val>
                                        </p:tav>
                                        <p:tav tm="100000">
                                          <p:val>
                                            <p:strVal val="1+ppt_h/2"/>
                                          </p:val>
                                        </p:tav>
                                      </p:tavLst>
                                    </p:anim>
                                    <p:set>
                                      <p:cBhvr>
                                        <p:cTn id="28" dur="1" fill="hold">
                                          <p:stCondLst>
                                            <p:cond delay="499"/>
                                          </p:stCondLst>
                                        </p:cTn>
                                        <p:tgtEl>
                                          <p:spTgt spid="19"/>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20"/>
                                        </p:tgtEl>
                                        <p:attrNameLst>
                                          <p:attrName>ppt_x</p:attrName>
                                        </p:attrNameLst>
                                      </p:cBhvr>
                                      <p:tavLst>
                                        <p:tav tm="0">
                                          <p:val>
                                            <p:strVal val="ppt_x"/>
                                          </p:val>
                                        </p:tav>
                                        <p:tav tm="100000">
                                          <p:val>
                                            <p:strVal val="ppt_x"/>
                                          </p:val>
                                        </p:tav>
                                      </p:tavLst>
                                    </p:anim>
                                    <p:anim calcmode="lin" valueType="num">
                                      <p:cBhvr additive="base">
                                        <p:cTn id="31" dur="500"/>
                                        <p:tgtEl>
                                          <p:spTgt spid="20"/>
                                        </p:tgtEl>
                                        <p:attrNameLst>
                                          <p:attrName>ppt_y</p:attrName>
                                        </p:attrNameLst>
                                      </p:cBhvr>
                                      <p:tavLst>
                                        <p:tav tm="0">
                                          <p:val>
                                            <p:strVal val="ppt_y"/>
                                          </p:val>
                                        </p:tav>
                                        <p:tav tm="100000">
                                          <p:val>
                                            <p:strVal val="1+ppt_h/2"/>
                                          </p:val>
                                        </p:tav>
                                      </p:tavLst>
                                    </p:anim>
                                    <p:set>
                                      <p:cBhvr>
                                        <p:cTn id="32" dur="1" fill="hold">
                                          <p:stCondLst>
                                            <p:cond delay="499"/>
                                          </p:stCondLst>
                                        </p:cTn>
                                        <p:tgtEl>
                                          <p:spTgt spid="20"/>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12"/>
                                        </p:tgtEl>
                                        <p:attrNameLst>
                                          <p:attrName>ppt_x</p:attrName>
                                        </p:attrNameLst>
                                      </p:cBhvr>
                                      <p:tavLst>
                                        <p:tav tm="0">
                                          <p:val>
                                            <p:strVal val="ppt_x"/>
                                          </p:val>
                                        </p:tav>
                                        <p:tav tm="100000">
                                          <p:val>
                                            <p:strVal val="ppt_x"/>
                                          </p:val>
                                        </p:tav>
                                      </p:tavLst>
                                    </p:anim>
                                    <p:anim calcmode="lin" valueType="num">
                                      <p:cBhvr additive="base">
                                        <p:cTn id="43" dur="500"/>
                                        <p:tgtEl>
                                          <p:spTgt spid="12"/>
                                        </p:tgtEl>
                                        <p:attrNameLst>
                                          <p:attrName>ppt_y</p:attrName>
                                        </p:attrNameLst>
                                      </p:cBhvr>
                                      <p:tavLst>
                                        <p:tav tm="0">
                                          <p:val>
                                            <p:strVal val="ppt_y"/>
                                          </p:val>
                                        </p:tav>
                                        <p:tav tm="100000">
                                          <p:val>
                                            <p:strVal val="1+ppt_h/2"/>
                                          </p:val>
                                        </p:tav>
                                      </p:tavLst>
                                    </p:anim>
                                    <p:set>
                                      <p:cBhvr>
                                        <p:cTn id="44" dur="1" fill="hold">
                                          <p:stCondLst>
                                            <p:cond delay="499"/>
                                          </p:stCondLst>
                                        </p:cTn>
                                        <p:tgtEl>
                                          <p:spTgt spid="12"/>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42" presetClass="path" presetSubtype="0" accel="50000" decel="50000" fill="hold" grpId="0" nodeType="withEffect">
                                  <p:stCondLst>
                                    <p:cond delay="0"/>
                                  </p:stCondLst>
                                  <p:childTnLst>
                                    <p:animMotion origin="layout" path="M 0.00105 -0.00092 L -0.10885 -0.55277 " pathEditMode="relative" rAng="0" ptsTypes="AA">
                                      <p:cBhvr>
                                        <p:cTn id="50" dur="1000" fill="hold"/>
                                        <p:tgtEl>
                                          <p:spTgt spid="24"/>
                                        </p:tgtEl>
                                        <p:attrNameLst>
                                          <p:attrName>ppt_x</p:attrName>
                                          <p:attrName>ppt_y</p:attrName>
                                        </p:attrNameLst>
                                      </p:cBhvr>
                                      <p:rCtr x="-5503" y="-27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5" grpId="0" animBg="1"/>
      <p:bldP spid="16" grpId="0" animBg="1"/>
      <p:bldP spid="17" grpId="0" animBg="1"/>
      <p:bldP spid="18" grpId="0" animBg="1"/>
      <p:bldP spid="19"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24</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sp>
        <p:nvSpPr>
          <p:cNvPr id="22" name="文本框 21"/>
          <p:cNvSpPr txBox="1"/>
          <p:nvPr/>
        </p:nvSpPr>
        <p:spPr>
          <a:xfrm>
            <a:off x="721873" y="1864422"/>
            <a:ext cx="756242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亚</a:t>
            </a:r>
            <a:r>
              <a:rPr lang="zh-CN" altLang="en-US" dirty="0"/>
              <a:t>投行是否盈利？怎么盈利</a:t>
            </a:r>
            <a:r>
              <a:rPr lang="zh-CN" altLang="en-US" dirty="0" smtClean="0"/>
              <a:t>？</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236902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中国建立亚投行背后的战略意图？</a:t>
            </a:r>
            <a:endParaRPr lang="en-US" altLang="zh-CN" dirty="0"/>
          </a:p>
        </p:txBody>
      </p:sp>
      <p:sp>
        <p:nvSpPr>
          <p:cNvPr id="3" name="矩形 2"/>
          <p:cNvSpPr/>
          <p:nvPr/>
        </p:nvSpPr>
        <p:spPr>
          <a:xfrm>
            <a:off x="721872" y="2848794"/>
            <a:ext cx="640282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单纯</a:t>
            </a:r>
            <a:r>
              <a:rPr lang="zh-CN" altLang="en-US" dirty="0"/>
              <a:t>从经济来看，亚投行会给亚太地区带来什么影响</a:t>
            </a:r>
            <a:r>
              <a:rPr lang="zh-CN" altLang="en-US" dirty="0" smtClean="0"/>
              <a:t>？</a:t>
            </a:r>
            <a:endParaRPr lang="en-US" altLang="zh-CN" dirty="0"/>
          </a:p>
        </p:txBody>
      </p:sp>
      <p:sp>
        <p:nvSpPr>
          <p:cNvPr id="6" name="矩形 5"/>
          <p:cNvSpPr/>
          <p:nvPr/>
        </p:nvSpPr>
        <p:spPr>
          <a:xfrm>
            <a:off x="721872" y="3328564"/>
            <a:ext cx="5806440" cy="369332"/>
          </a:xfrm>
          <a:prstGeom prst="rect">
            <a:avLst/>
          </a:prstGeom>
        </p:spPr>
        <p:txBody>
          <a:bodyPr wrap="square">
            <a:spAutoFit/>
          </a:bodyPr>
          <a:lstStyle/>
          <a:p>
            <a:pPr marL="285750" indent="-285750">
              <a:buFont typeface="Wingdings" panose="05000000000000000000" pitchFamily="2" charset="2"/>
              <a:buChar char="Ø"/>
            </a:pPr>
            <a:r>
              <a:rPr lang="zh-CN" altLang="en-US" dirty="0"/>
              <a:t>欧洲发达国家为何加入亚投行？</a:t>
            </a:r>
            <a:endParaRPr lang="en-US" altLang="zh-CN" dirty="0"/>
          </a:p>
        </p:txBody>
      </p:sp>
    </p:spTree>
    <p:extLst>
      <p:ext uri="{BB962C8B-B14F-4D97-AF65-F5344CB8AC3E}">
        <p14:creationId xmlns:p14="http://schemas.microsoft.com/office/powerpoint/2010/main" val="422260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 grpId="0"/>
      <p:bldP spid="3"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25</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sp>
        <p:nvSpPr>
          <p:cNvPr id="22" name="文本框 21"/>
          <p:cNvSpPr txBox="1"/>
          <p:nvPr/>
        </p:nvSpPr>
        <p:spPr>
          <a:xfrm>
            <a:off x="721873" y="1864422"/>
            <a:ext cx="756242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亚</a:t>
            </a:r>
            <a:r>
              <a:rPr lang="zh-CN" altLang="en-US" dirty="0"/>
              <a:t>投行是否盈利？怎么盈利</a:t>
            </a:r>
            <a:r>
              <a:rPr lang="zh-CN" altLang="en-US" dirty="0" smtClean="0"/>
              <a:t>？</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236902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中国建立亚投行背后的战略意图？</a:t>
            </a:r>
            <a:endParaRPr lang="en-US" altLang="zh-CN" dirty="0"/>
          </a:p>
        </p:txBody>
      </p:sp>
      <p:sp>
        <p:nvSpPr>
          <p:cNvPr id="3" name="矩形 2"/>
          <p:cNvSpPr/>
          <p:nvPr/>
        </p:nvSpPr>
        <p:spPr>
          <a:xfrm>
            <a:off x="721872" y="2848794"/>
            <a:ext cx="623518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单纯</a:t>
            </a:r>
            <a:r>
              <a:rPr lang="zh-CN" altLang="en-US" dirty="0"/>
              <a:t>从经济来看，亚投行会给亚太地区带来什么影响</a:t>
            </a:r>
            <a:r>
              <a:rPr lang="zh-CN" altLang="en-US" dirty="0" smtClean="0"/>
              <a:t>？</a:t>
            </a:r>
            <a:endParaRPr lang="en-US" altLang="zh-CN" dirty="0"/>
          </a:p>
        </p:txBody>
      </p:sp>
      <p:sp>
        <p:nvSpPr>
          <p:cNvPr id="6" name="矩形 5"/>
          <p:cNvSpPr/>
          <p:nvPr/>
        </p:nvSpPr>
        <p:spPr>
          <a:xfrm>
            <a:off x="721872" y="3328564"/>
            <a:ext cx="5806440" cy="369332"/>
          </a:xfrm>
          <a:prstGeom prst="rect">
            <a:avLst/>
          </a:prstGeom>
        </p:spPr>
        <p:txBody>
          <a:bodyPr wrap="square">
            <a:spAutoFit/>
          </a:bodyPr>
          <a:lstStyle/>
          <a:p>
            <a:pPr marL="285750" indent="-285750">
              <a:buFont typeface="Wingdings" panose="05000000000000000000" pitchFamily="2" charset="2"/>
              <a:buChar char="Ø"/>
            </a:pPr>
            <a:r>
              <a:rPr lang="zh-CN" altLang="en-US" dirty="0"/>
              <a:t>欧洲发达国家为何加入亚投行？</a:t>
            </a:r>
            <a:endParaRPr lang="en-US" altLang="zh-CN" dirty="0"/>
          </a:p>
        </p:txBody>
      </p:sp>
    </p:spTree>
    <p:extLst>
      <p:ext uri="{BB962C8B-B14F-4D97-AF65-F5344CB8AC3E}">
        <p14:creationId xmlns:p14="http://schemas.microsoft.com/office/powerpoint/2010/main" val="105353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gtEl>
                                        <p:attrNameLst>
                                          <p:attrName>ppt_x</p:attrName>
                                        </p:attrNameLst>
                                      </p:cBhvr>
                                      <p:tavLst>
                                        <p:tav tm="0">
                                          <p:val>
                                            <p:strVal val="ppt_x"/>
                                          </p:val>
                                        </p:tav>
                                        <p:tav tm="100000">
                                          <p:val>
                                            <p:strVal val="ppt_x"/>
                                          </p:val>
                                        </p:tav>
                                      </p:tavLst>
                                    </p:anim>
                                    <p:anim calcmode="lin" valueType="num">
                                      <p:cBhvr additive="base">
                                        <p:cTn id="11" dur="500"/>
                                        <p:tgtEl>
                                          <p:spTgt spid="3"/>
                                        </p:tgtEl>
                                        <p:attrNameLst>
                                          <p:attrName>ppt_y</p:attrName>
                                        </p:attrNameLst>
                                      </p:cBhvr>
                                      <p:tavLst>
                                        <p:tav tm="0">
                                          <p:val>
                                            <p:strVal val="ppt_y"/>
                                          </p:val>
                                        </p:tav>
                                        <p:tav tm="100000">
                                          <p:val>
                                            <p:strVal val="1+ppt_h/2"/>
                                          </p:val>
                                        </p:tav>
                                      </p:tavLst>
                                    </p:anim>
                                    <p:set>
                                      <p:cBhvr>
                                        <p:cTn id="12" dur="1" fill="hold">
                                          <p:stCondLst>
                                            <p:cond delay="499"/>
                                          </p:stCondLst>
                                        </p:cTn>
                                        <p:tgtEl>
                                          <p:spTgt spid="3"/>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26</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sp>
        <p:nvSpPr>
          <p:cNvPr id="22" name="文本框 21"/>
          <p:cNvSpPr txBox="1"/>
          <p:nvPr/>
        </p:nvSpPr>
        <p:spPr>
          <a:xfrm>
            <a:off x="721873" y="1864422"/>
            <a:ext cx="756242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亚投行是否盈利？怎么盈利？</a:t>
            </a:r>
            <a:endParaRPr lang="en-US" altLang="zh-CN"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14" name="文本框 13"/>
          <p:cNvSpPr txBox="1"/>
          <p:nvPr/>
        </p:nvSpPr>
        <p:spPr>
          <a:xfrm>
            <a:off x="906780" y="2453640"/>
            <a:ext cx="7185660" cy="923330"/>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t>亚投行不是盈利机构，是国际机构。主要目的是支持亚洲国家建设。</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a:t>亚投行的投资方向决定了它收益较低，实现收益期间较为缓慢</a:t>
            </a:r>
            <a:r>
              <a:rPr lang="zh-CN" altLang="en-US" dirty="0" smtClean="0"/>
              <a:t>。</a:t>
            </a:r>
            <a:endParaRPr lang="en-US" altLang="zh-CN" dirty="0" smtClean="0"/>
          </a:p>
        </p:txBody>
      </p:sp>
    </p:spTree>
    <p:extLst>
      <p:ext uri="{BB962C8B-B14F-4D97-AF65-F5344CB8AC3E}">
        <p14:creationId xmlns:p14="http://schemas.microsoft.com/office/powerpoint/2010/main" val="63144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27</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sp>
        <p:nvSpPr>
          <p:cNvPr id="22" name="文本框 21"/>
          <p:cNvSpPr txBox="1"/>
          <p:nvPr/>
        </p:nvSpPr>
        <p:spPr>
          <a:xfrm>
            <a:off x="721873" y="1864422"/>
            <a:ext cx="756242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亚</a:t>
            </a:r>
            <a:r>
              <a:rPr lang="zh-CN" altLang="en-US" dirty="0"/>
              <a:t>投行是否盈利？怎么盈利</a:t>
            </a:r>
            <a:r>
              <a:rPr lang="zh-CN" altLang="en-US" dirty="0" smtClean="0"/>
              <a:t>？</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236902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中国建立亚投行背后的战略意图？</a:t>
            </a:r>
            <a:endParaRPr lang="en-US" altLang="zh-CN" dirty="0"/>
          </a:p>
        </p:txBody>
      </p:sp>
      <p:sp>
        <p:nvSpPr>
          <p:cNvPr id="3" name="矩形 2"/>
          <p:cNvSpPr/>
          <p:nvPr/>
        </p:nvSpPr>
        <p:spPr>
          <a:xfrm>
            <a:off x="721872" y="2848794"/>
            <a:ext cx="608278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单纯</a:t>
            </a:r>
            <a:r>
              <a:rPr lang="zh-CN" altLang="en-US" dirty="0"/>
              <a:t>从经济来看，亚投行会给亚太地区带来什么影响</a:t>
            </a:r>
            <a:r>
              <a:rPr lang="zh-CN" altLang="en-US" dirty="0" smtClean="0"/>
              <a:t>？</a:t>
            </a:r>
            <a:endParaRPr lang="en-US" altLang="zh-CN" dirty="0"/>
          </a:p>
        </p:txBody>
      </p:sp>
      <p:sp>
        <p:nvSpPr>
          <p:cNvPr id="6" name="矩形 5"/>
          <p:cNvSpPr/>
          <p:nvPr/>
        </p:nvSpPr>
        <p:spPr>
          <a:xfrm>
            <a:off x="721872" y="3328564"/>
            <a:ext cx="5806440" cy="369332"/>
          </a:xfrm>
          <a:prstGeom prst="rect">
            <a:avLst/>
          </a:prstGeom>
        </p:spPr>
        <p:txBody>
          <a:bodyPr wrap="square">
            <a:spAutoFit/>
          </a:bodyPr>
          <a:lstStyle/>
          <a:p>
            <a:pPr marL="285750" indent="-285750">
              <a:buFont typeface="Wingdings" panose="05000000000000000000" pitchFamily="2" charset="2"/>
              <a:buChar char="Ø"/>
            </a:pPr>
            <a:r>
              <a:rPr lang="zh-CN" altLang="en-US" dirty="0"/>
              <a:t>欧洲</a:t>
            </a:r>
            <a:r>
              <a:rPr lang="zh-CN" altLang="en-US" dirty="0" smtClean="0"/>
              <a:t>发达国家为何加入</a:t>
            </a:r>
            <a:r>
              <a:rPr lang="zh-CN" altLang="en-US" dirty="0"/>
              <a:t>亚投</a:t>
            </a:r>
            <a:r>
              <a:rPr lang="zh-CN" altLang="en-US" dirty="0" smtClean="0"/>
              <a:t>行？</a:t>
            </a:r>
            <a:endParaRPr lang="en-US" altLang="zh-CN" dirty="0"/>
          </a:p>
        </p:txBody>
      </p:sp>
    </p:spTree>
    <p:extLst>
      <p:ext uri="{BB962C8B-B14F-4D97-AF65-F5344CB8AC3E}">
        <p14:creationId xmlns:p14="http://schemas.microsoft.com/office/powerpoint/2010/main" val="8963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2"/>
                                        </p:tgtEl>
                                        <p:attrNameLst>
                                          <p:attrName>ppt_x</p:attrName>
                                        </p:attrNameLst>
                                      </p:cBhvr>
                                      <p:tavLst>
                                        <p:tav tm="0">
                                          <p:val>
                                            <p:strVal val="ppt_x"/>
                                          </p:val>
                                        </p:tav>
                                        <p:tav tm="100000">
                                          <p:val>
                                            <p:strVal val="ppt_x"/>
                                          </p:val>
                                        </p:tav>
                                      </p:tavLst>
                                    </p:anim>
                                    <p:anim calcmode="lin" valueType="num">
                                      <p:cBhvr additive="base">
                                        <p:cTn id="7" dur="500"/>
                                        <p:tgtEl>
                                          <p:spTgt spid="22"/>
                                        </p:tgtEl>
                                        <p:attrNameLst>
                                          <p:attrName>ppt_y</p:attrName>
                                        </p:attrNameLst>
                                      </p:cBhvr>
                                      <p:tavLst>
                                        <p:tav tm="0">
                                          <p:val>
                                            <p:strVal val="ppt_y"/>
                                          </p:val>
                                        </p:tav>
                                        <p:tav tm="100000">
                                          <p:val>
                                            <p:strVal val="1+ppt_h/2"/>
                                          </p:val>
                                        </p:tav>
                                      </p:tavLst>
                                    </p:anim>
                                    <p:set>
                                      <p:cBhvr>
                                        <p:cTn id="8" dur="1" fill="hold">
                                          <p:stCondLst>
                                            <p:cond delay="499"/>
                                          </p:stCondLst>
                                        </p:cTn>
                                        <p:tgtEl>
                                          <p:spTgt spid="2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gtEl>
                                        <p:attrNameLst>
                                          <p:attrName>ppt_x</p:attrName>
                                        </p:attrNameLst>
                                      </p:cBhvr>
                                      <p:tavLst>
                                        <p:tav tm="0">
                                          <p:val>
                                            <p:strVal val="ppt_x"/>
                                          </p:val>
                                        </p:tav>
                                        <p:tav tm="100000">
                                          <p:val>
                                            <p:strVal val="ppt_x"/>
                                          </p:val>
                                        </p:tav>
                                      </p:tavLst>
                                    </p:anim>
                                    <p:anim calcmode="lin" valueType="num">
                                      <p:cBhvr additive="base">
                                        <p:cTn id="11" dur="500"/>
                                        <p:tgtEl>
                                          <p:spTgt spid="3"/>
                                        </p:tgtEl>
                                        <p:attrNameLst>
                                          <p:attrName>ppt_y</p:attrName>
                                        </p:attrNameLst>
                                      </p:cBhvr>
                                      <p:tavLst>
                                        <p:tav tm="0">
                                          <p:val>
                                            <p:strVal val="ppt_y"/>
                                          </p:val>
                                        </p:tav>
                                        <p:tav tm="100000">
                                          <p:val>
                                            <p:strVal val="1+ppt_h/2"/>
                                          </p:val>
                                        </p:tav>
                                      </p:tavLst>
                                    </p:anim>
                                    <p:set>
                                      <p:cBhvr>
                                        <p:cTn id="12" dur="1" fill="hold">
                                          <p:stCondLst>
                                            <p:cond delay="499"/>
                                          </p:stCondLst>
                                        </p:cTn>
                                        <p:tgtEl>
                                          <p:spTgt spid="3"/>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par>
                                <p:cTn id="17" presetID="64" presetClass="path" presetSubtype="0" accel="50000" decel="50000" fill="hold" grpId="0" nodeType="withEffect">
                                  <p:stCondLst>
                                    <p:cond delay="0"/>
                                  </p:stCondLst>
                                  <p:childTnLst>
                                    <p:animMotion origin="layout" path="M -3.33333E-6 -3.33333E-6 L -5.55556E-7 -0.07291 " pathEditMode="relative" rAng="0" ptsTypes="AA">
                                      <p:cBhvr>
                                        <p:cTn id="18" dur="500" fill="hold"/>
                                        <p:tgtEl>
                                          <p:spTgt spid="2"/>
                                        </p:tgtEl>
                                        <p:attrNameLst>
                                          <p:attrName>ppt_x</p:attrName>
                                          <p:attrName>ppt_y</p:attrName>
                                        </p:attrNameLst>
                                      </p:cBhvr>
                                      <p:rCtr x="17" y="-3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3"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28</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186610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中国建立亚投行背后的战略意图？</a:t>
            </a:r>
            <a:endParaRPr lang="en-US" altLang="zh-CN" dirty="0"/>
          </a:p>
        </p:txBody>
      </p:sp>
      <p:sp>
        <p:nvSpPr>
          <p:cNvPr id="13" name="文本框 12"/>
          <p:cNvSpPr txBox="1"/>
          <p:nvPr/>
        </p:nvSpPr>
        <p:spPr>
          <a:xfrm>
            <a:off x="906780" y="2453640"/>
            <a:ext cx="5364480" cy="1477328"/>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t>人民币国际化。</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smtClean="0"/>
              <a:t>丝绸之路计划</a:t>
            </a:r>
            <a:r>
              <a:rPr lang="zh-CN" altLang="en-US" dirty="0"/>
              <a:t>的大规模</a:t>
            </a:r>
            <a:r>
              <a:rPr lang="zh-CN" altLang="en-US" dirty="0" smtClean="0"/>
              <a:t>融资。</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a:t>国内基础设施建设过剩产能的</a:t>
            </a:r>
            <a:r>
              <a:rPr lang="zh-CN" altLang="en-US" dirty="0" smtClean="0"/>
              <a:t>输出。</a:t>
            </a:r>
            <a:endParaRPr lang="zh-CN" altLang="en-US" dirty="0"/>
          </a:p>
        </p:txBody>
      </p:sp>
    </p:spTree>
    <p:extLst>
      <p:ext uri="{BB962C8B-B14F-4D97-AF65-F5344CB8AC3E}">
        <p14:creationId xmlns:p14="http://schemas.microsoft.com/office/powerpoint/2010/main" val="345973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29</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sp>
        <p:nvSpPr>
          <p:cNvPr id="22" name="文本框 21"/>
          <p:cNvSpPr txBox="1"/>
          <p:nvPr/>
        </p:nvSpPr>
        <p:spPr>
          <a:xfrm>
            <a:off x="721873" y="1864422"/>
            <a:ext cx="756242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亚</a:t>
            </a:r>
            <a:r>
              <a:rPr lang="zh-CN" altLang="en-US" dirty="0"/>
              <a:t>投行是否盈利？怎么盈利</a:t>
            </a:r>
            <a:r>
              <a:rPr lang="zh-CN" altLang="en-US" dirty="0" smtClean="0"/>
              <a:t>？</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236902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中国建立亚投行背后的战略意图？</a:t>
            </a:r>
            <a:endParaRPr lang="en-US" altLang="zh-CN" dirty="0"/>
          </a:p>
        </p:txBody>
      </p:sp>
      <p:sp>
        <p:nvSpPr>
          <p:cNvPr id="3" name="矩形 2"/>
          <p:cNvSpPr/>
          <p:nvPr/>
        </p:nvSpPr>
        <p:spPr>
          <a:xfrm>
            <a:off x="721872" y="2848794"/>
            <a:ext cx="623518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单纯</a:t>
            </a:r>
            <a:r>
              <a:rPr lang="zh-CN" altLang="en-US" dirty="0"/>
              <a:t>从经济来看，亚投行会给亚太地区带来什么影响</a:t>
            </a:r>
            <a:r>
              <a:rPr lang="zh-CN" altLang="en-US" dirty="0" smtClean="0"/>
              <a:t>？</a:t>
            </a:r>
            <a:endParaRPr lang="en-US" altLang="zh-CN" dirty="0"/>
          </a:p>
        </p:txBody>
      </p:sp>
      <p:sp>
        <p:nvSpPr>
          <p:cNvPr id="6" name="矩形 5"/>
          <p:cNvSpPr/>
          <p:nvPr/>
        </p:nvSpPr>
        <p:spPr>
          <a:xfrm>
            <a:off x="721872" y="3328564"/>
            <a:ext cx="5806440" cy="369332"/>
          </a:xfrm>
          <a:prstGeom prst="rect">
            <a:avLst/>
          </a:prstGeom>
        </p:spPr>
        <p:txBody>
          <a:bodyPr wrap="square">
            <a:spAutoFit/>
          </a:bodyPr>
          <a:lstStyle/>
          <a:p>
            <a:pPr marL="285750" indent="-285750">
              <a:buFont typeface="Wingdings" panose="05000000000000000000" pitchFamily="2" charset="2"/>
              <a:buChar char="Ø"/>
            </a:pPr>
            <a:r>
              <a:rPr lang="zh-CN" altLang="en-US" dirty="0"/>
              <a:t>欧洲</a:t>
            </a:r>
            <a:r>
              <a:rPr lang="zh-CN" altLang="en-US" dirty="0" smtClean="0"/>
              <a:t>发达国家为何加入</a:t>
            </a:r>
            <a:r>
              <a:rPr lang="zh-CN" altLang="en-US" dirty="0"/>
              <a:t>亚投</a:t>
            </a:r>
            <a:r>
              <a:rPr lang="zh-CN" altLang="en-US" dirty="0" smtClean="0"/>
              <a:t>行？</a:t>
            </a:r>
            <a:endParaRPr lang="en-US" altLang="zh-CN" dirty="0"/>
          </a:p>
        </p:txBody>
      </p:sp>
    </p:spTree>
    <p:extLst>
      <p:ext uri="{BB962C8B-B14F-4D97-AF65-F5344CB8AC3E}">
        <p14:creationId xmlns:p14="http://schemas.microsoft.com/office/powerpoint/2010/main" val="300814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2"/>
                                        </p:tgtEl>
                                        <p:attrNameLst>
                                          <p:attrName>ppt_x</p:attrName>
                                        </p:attrNameLst>
                                      </p:cBhvr>
                                      <p:tavLst>
                                        <p:tav tm="0">
                                          <p:val>
                                            <p:strVal val="ppt_x"/>
                                          </p:val>
                                        </p:tav>
                                        <p:tav tm="100000">
                                          <p:val>
                                            <p:strVal val="ppt_x"/>
                                          </p:val>
                                        </p:tav>
                                      </p:tavLst>
                                    </p:anim>
                                    <p:anim calcmode="lin" valueType="num">
                                      <p:cBhvr additive="base">
                                        <p:cTn id="7" dur="500"/>
                                        <p:tgtEl>
                                          <p:spTgt spid="22"/>
                                        </p:tgtEl>
                                        <p:attrNameLst>
                                          <p:attrName>ppt_y</p:attrName>
                                        </p:attrNameLst>
                                      </p:cBhvr>
                                      <p:tavLst>
                                        <p:tav tm="0">
                                          <p:val>
                                            <p:strVal val="ppt_y"/>
                                          </p:val>
                                        </p:tav>
                                        <p:tav tm="100000">
                                          <p:val>
                                            <p:strVal val="1+ppt_h/2"/>
                                          </p:val>
                                        </p:tav>
                                      </p:tavLst>
                                    </p:anim>
                                    <p:set>
                                      <p:cBhvr>
                                        <p:cTn id="8" dur="1" fill="hold">
                                          <p:stCondLst>
                                            <p:cond delay="499"/>
                                          </p:stCondLst>
                                        </p:cTn>
                                        <p:tgtEl>
                                          <p:spTgt spid="22"/>
                                        </p:tgtEl>
                                        <p:attrNameLst>
                                          <p:attrName>style.visibility</p:attrName>
                                        </p:attrNameLst>
                                      </p:cBhvr>
                                      <p:to>
                                        <p:strVal val="hidden"/>
                                      </p:to>
                                    </p:set>
                                  </p:childTnLst>
                                </p:cTn>
                              </p:par>
                              <p:par>
                                <p:cTn id="9" presetID="42" presetClass="path" presetSubtype="0" accel="50000" decel="50000" fill="hold" grpId="0" nodeType="withEffect">
                                  <p:stCondLst>
                                    <p:cond delay="0"/>
                                  </p:stCondLst>
                                  <p:childTnLst>
                                    <p:animMotion origin="layout" path="M 4.72222E-6 3.7037E-6 L 0.00018 -0.1419 " pathEditMode="relative" rAng="0" ptsTypes="AA">
                                      <p:cBhvr>
                                        <p:cTn id="10" dur="500" fill="hold"/>
                                        <p:tgtEl>
                                          <p:spTgt spid="3"/>
                                        </p:tgtEl>
                                        <p:attrNameLst>
                                          <p:attrName>ppt_x</p:attrName>
                                          <p:attrName>ppt_y</p:attrName>
                                        </p:attrNameLst>
                                      </p:cBhvr>
                                      <p:rCtr x="0" y="-6991"/>
                                    </p:animMotion>
                                  </p:childTnLst>
                                </p:cTn>
                              </p:par>
                              <p:par>
                                <p:cTn id="11" presetID="2" presetClass="exit" presetSubtype="4" fill="hold" grpId="0" nodeType="with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3</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362733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30</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3" name="矩形 2"/>
          <p:cNvSpPr/>
          <p:nvPr/>
        </p:nvSpPr>
        <p:spPr>
          <a:xfrm>
            <a:off x="721872" y="1873434"/>
            <a:ext cx="623518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单纯</a:t>
            </a:r>
            <a:r>
              <a:rPr lang="zh-CN" altLang="en-US" dirty="0"/>
              <a:t>从经济来看，亚投行会给亚太地区带来什么影响</a:t>
            </a:r>
            <a:r>
              <a:rPr lang="zh-CN" altLang="en-US" dirty="0" smtClean="0"/>
              <a:t>？</a:t>
            </a:r>
            <a:endParaRPr lang="en-US" altLang="zh-CN" dirty="0"/>
          </a:p>
        </p:txBody>
      </p:sp>
      <p:sp>
        <p:nvSpPr>
          <p:cNvPr id="12" name="文本框 11"/>
          <p:cNvSpPr txBox="1"/>
          <p:nvPr/>
        </p:nvSpPr>
        <p:spPr>
          <a:xfrm>
            <a:off x="906780" y="2453640"/>
            <a:ext cx="7101840" cy="2031325"/>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促进亚洲欠发达国家的基础设施</a:t>
            </a:r>
            <a:r>
              <a:rPr lang="zh-CN" altLang="en-US" dirty="0" smtClean="0"/>
              <a:t>建设。</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smtClean="0"/>
              <a:t>亚洲</a:t>
            </a:r>
            <a:r>
              <a:rPr lang="zh-CN" altLang="en-US" dirty="0"/>
              <a:t>国家在基础设施建设和经济自主方面多一些自由和选择</a:t>
            </a:r>
            <a:r>
              <a:rPr lang="zh-CN" altLang="en-US" dirty="0" smtClean="0"/>
              <a:t>。</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smtClean="0"/>
              <a:t>融资缺口能够</a:t>
            </a:r>
            <a:r>
              <a:rPr lang="zh-CN" altLang="en-US" dirty="0"/>
              <a:t>得到有效的补充和</a:t>
            </a:r>
            <a:r>
              <a:rPr lang="zh-CN" altLang="en-US" dirty="0" smtClean="0"/>
              <a:t>满足。</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en-US" altLang="zh-CN" dirty="0" smtClean="0"/>
              <a:t>……</a:t>
            </a:r>
            <a:endParaRPr lang="zh-CN" altLang="en-US" dirty="0"/>
          </a:p>
        </p:txBody>
      </p:sp>
    </p:spTree>
    <p:extLst>
      <p:ext uri="{BB962C8B-B14F-4D97-AF65-F5344CB8AC3E}">
        <p14:creationId xmlns:p14="http://schemas.microsoft.com/office/powerpoint/2010/main" val="61273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31</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sp>
        <p:nvSpPr>
          <p:cNvPr id="22" name="文本框 21"/>
          <p:cNvSpPr txBox="1"/>
          <p:nvPr/>
        </p:nvSpPr>
        <p:spPr>
          <a:xfrm>
            <a:off x="721873" y="1864422"/>
            <a:ext cx="756242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亚</a:t>
            </a:r>
            <a:r>
              <a:rPr lang="zh-CN" altLang="en-US" dirty="0"/>
              <a:t>投行是否盈利？怎么盈利</a:t>
            </a:r>
            <a:r>
              <a:rPr lang="zh-CN" altLang="en-US" dirty="0" smtClean="0"/>
              <a:t>？</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236902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中国建立亚投行背后的战略意图？</a:t>
            </a:r>
            <a:endParaRPr lang="en-US" altLang="zh-CN" dirty="0"/>
          </a:p>
        </p:txBody>
      </p:sp>
      <p:sp>
        <p:nvSpPr>
          <p:cNvPr id="3" name="矩形 2"/>
          <p:cNvSpPr/>
          <p:nvPr/>
        </p:nvSpPr>
        <p:spPr>
          <a:xfrm>
            <a:off x="721872" y="2848794"/>
            <a:ext cx="623518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单纯</a:t>
            </a:r>
            <a:r>
              <a:rPr lang="zh-CN" altLang="en-US" dirty="0"/>
              <a:t>从经济来看，亚投行会给亚太地区带来什么影响</a:t>
            </a:r>
            <a:r>
              <a:rPr lang="zh-CN" altLang="en-US" dirty="0" smtClean="0"/>
              <a:t>？</a:t>
            </a:r>
            <a:endParaRPr lang="en-US" altLang="zh-CN" dirty="0"/>
          </a:p>
        </p:txBody>
      </p:sp>
      <p:sp>
        <p:nvSpPr>
          <p:cNvPr id="6" name="矩形 5"/>
          <p:cNvSpPr/>
          <p:nvPr/>
        </p:nvSpPr>
        <p:spPr>
          <a:xfrm>
            <a:off x="721872" y="3328564"/>
            <a:ext cx="5806440" cy="369332"/>
          </a:xfrm>
          <a:prstGeom prst="rect">
            <a:avLst/>
          </a:prstGeom>
        </p:spPr>
        <p:txBody>
          <a:bodyPr wrap="square">
            <a:spAutoFit/>
          </a:bodyPr>
          <a:lstStyle/>
          <a:p>
            <a:pPr marL="285750" indent="-285750">
              <a:buFont typeface="Wingdings" panose="05000000000000000000" pitchFamily="2" charset="2"/>
              <a:buChar char="Ø"/>
            </a:pPr>
            <a:r>
              <a:rPr lang="zh-CN" altLang="en-US" dirty="0"/>
              <a:t>欧洲</a:t>
            </a:r>
            <a:r>
              <a:rPr lang="zh-CN" altLang="en-US" dirty="0" smtClean="0"/>
              <a:t>发达国家为何加入</a:t>
            </a:r>
            <a:r>
              <a:rPr lang="zh-CN" altLang="en-US" dirty="0"/>
              <a:t>亚投</a:t>
            </a:r>
            <a:r>
              <a:rPr lang="zh-CN" altLang="en-US" dirty="0" smtClean="0"/>
              <a:t>行？</a:t>
            </a:r>
            <a:endParaRPr lang="en-US" altLang="zh-CN" dirty="0"/>
          </a:p>
        </p:txBody>
      </p:sp>
    </p:spTree>
    <p:extLst>
      <p:ext uri="{BB962C8B-B14F-4D97-AF65-F5344CB8AC3E}">
        <p14:creationId xmlns:p14="http://schemas.microsoft.com/office/powerpoint/2010/main" val="418024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2"/>
                                        </p:tgtEl>
                                        <p:attrNameLst>
                                          <p:attrName>ppt_x</p:attrName>
                                        </p:attrNameLst>
                                      </p:cBhvr>
                                      <p:tavLst>
                                        <p:tav tm="0">
                                          <p:val>
                                            <p:strVal val="ppt_x"/>
                                          </p:val>
                                        </p:tav>
                                        <p:tav tm="100000">
                                          <p:val>
                                            <p:strVal val="ppt_x"/>
                                          </p:val>
                                        </p:tav>
                                      </p:tavLst>
                                    </p:anim>
                                    <p:anim calcmode="lin" valueType="num">
                                      <p:cBhvr additive="base">
                                        <p:cTn id="7" dur="500"/>
                                        <p:tgtEl>
                                          <p:spTgt spid="22"/>
                                        </p:tgtEl>
                                        <p:attrNameLst>
                                          <p:attrName>ppt_y</p:attrName>
                                        </p:attrNameLst>
                                      </p:cBhvr>
                                      <p:tavLst>
                                        <p:tav tm="0">
                                          <p:val>
                                            <p:strVal val="ppt_y"/>
                                          </p:val>
                                        </p:tav>
                                        <p:tav tm="100000">
                                          <p:val>
                                            <p:strVal val="1+ppt_h/2"/>
                                          </p:val>
                                        </p:tav>
                                      </p:tavLst>
                                    </p:anim>
                                    <p:set>
                                      <p:cBhvr>
                                        <p:cTn id="8" dur="1" fill="hold">
                                          <p:stCondLst>
                                            <p:cond delay="499"/>
                                          </p:stCondLst>
                                        </p:cTn>
                                        <p:tgtEl>
                                          <p:spTgt spid="2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ppt_x"/>
                                          </p:val>
                                        </p:tav>
                                      </p:tavLst>
                                    </p:anim>
                                    <p:anim calcmode="lin" valueType="num">
                                      <p:cBhvr additive="base">
                                        <p:cTn id="11" dur="500"/>
                                        <p:tgtEl>
                                          <p:spTgt spid="2"/>
                                        </p:tgtEl>
                                        <p:attrNameLst>
                                          <p:attrName>ppt_y</p:attrName>
                                        </p:attrNameLst>
                                      </p:cBhvr>
                                      <p:tavLst>
                                        <p:tav tm="0">
                                          <p:val>
                                            <p:strVal val="ppt_y"/>
                                          </p:val>
                                        </p:tav>
                                        <p:tav tm="100000">
                                          <p:val>
                                            <p:strVal val="1+ppt_h/2"/>
                                          </p:val>
                                        </p:tav>
                                      </p:tavLst>
                                    </p:anim>
                                    <p:set>
                                      <p:cBhvr>
                                        <p:cTn id="12" dur="1" fill="hold">
                                          <p:stCondLst>
                                            <p:cond delay="499"/>
                                          </p:stCondLst>
                                        </p:cTn>
                                        <p:tgtEl>
                                          <p:spTgt spid="2"/>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gtEl>
                                        <p:attrNameLst>
                                          <p:attrName>ppt_x</p:attrName>
                                        </p:attrNameLst>
                                      </p:cBhvr>
                                      <p:tavLst>
                                        <p:tav tm="0">
                                          <p:val>
                                            <p:strVal val="ppt_x"/>
                                          </p:val>
                                        </p:tav>
                                        <p:tav tm="100000">
                                          <p:val>
                                            <p:strVal val="ppt_x"/>
                                          </p:val>
                                        </p:tav>
                                      </p:tavLst>
                                    </p:anim>
                                    <p:anim calcmode="lin" valueType="num">
                                      <p:cBhvr additive="base">
                                        <p:cTn id="15" dur="500"/>
                                        <p:tgtEl>
                                          <p:spTgt spid="3"/>
                                        </p:tgtEl>
                                        <p:attrNameLst>
                                          <p:attrName>ppt_y</p:attrName>
                                        </p:attrNameLst>
                                      </p:cBhvr>
                                      <p:tavLst>
                                        <p:tav tm="0">
                                          <p:val>
                                            <p:strVal val="ppt_y"/>
                                          </p:val>
                                        </p:tav>
                                        <p:tav tm="100000">
                                          <p:val>
                                            <p:strVal val="1+ppt_h/2"/>
                                          </p:val>
                                        </p:tav>
                                      </p:tavLst>
                                    </p:anim>
                                    <p:set>
                                      <p:cBhvr>
                                        <p:cTn id="16" dur="1" fill="hold">
                                          <p:stCondLst>
                                            <p:cond delay="499"/>
                                          </p:stCondLst>
                                        </p:cTn>
                                        <p:tgtEl>
                                          <p:spTgt spid="3"/>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2.77778E-6 -1.11111E-6 L -4.16667E-6 -0.21296 " pathEditMode="relative" rAng="0" ptsTypes="AA">
                                      <p:cBhvr>
                                        <p:cTn id="18" dur="500" fill="hold"/>
                                        <p:tgtEl>
                                          <p:spTgt spid="6"/>
                                        </p:tgtEl>
                                        <p:attrNameLst>
                                          <p:attrName>ppt_x</p:attrName>
                                          <p:attrName>ppt_y</p:attrName>
                                        </p:attrNameLst>
                                      </p:cBhvr>
                                      <p:rCtr x="139" y="-1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3"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32</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几点思考</a:t>
            </a:r>
            <a:endParaRPr lang="zh-CN" altLang="en-US" sz="20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186610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欧洲</a:t>
            </a:r>
            <a:r>
              <a:rPr lang="zh-CN" altLang="en-US" dirty="0" smtClean="0"/>
              <a:t>发达国家为何加入</a:t>
            </a:r>
            <a:r>
              <a:rPr lang="zh-CN" altLang="en-US" dirty="0"/>
              <a:t>亚投</a:t>
            </a:r>
            <a:r>
              <a:rPr lang="zh-CN" altLang="en-US" dirty="0" smtClean="0"/>
              <a:t>行？</a:t>
            </a:r>
            <a:endParaRPr lang="en-US" altLang="zh-CN" dirty="0"/>
          </a:p>
        </p:txBody>
      </p:sp>
      <p:sp>
        <p:nvSpPr>
          <p:cNvPr id="13" name="文本框 12"/>
          <p:cNvSpPr txBox="1"/>
          <p:nvPr/>
        </p:nvSpPr>
        <p:spPr>
          <a:xfrm>
            <a:off x="906779" y="2453640"/>
            <a:ext cx="7502583" cy="2031325"/>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亚洲基础设施建设有很大潜力</a:t>
            </a:r>
            <a:r>
              <a:rPr lang="zh-CN" altLang="en-US" dirty="0" smtClean="0"/>
              <a:t>，借助亚投行拉动欧洲经济复苏。</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smtClean="0"/>
              <a:t>赢得人民币业务。</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smtClean="0"/>
              <a:t>反对美国在国际体系中的霸权。</a:t>
            </a:r>
            <a:endParaRPr lang="en-US" altLang="zh-CN" dirty="0" smtClean="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en-US" altLang="zh-CN" dirty="0" smtClean="0"/>
              <a:t>……</a:t>
            </a:r>
          </a:p>
        </p:txBody>
      </p:sp>
    </p:spTree>
    <p:extLst>
      <p:ext uri="{BB962C8B-B14F-4D97-AF65-F5344CB8AC3E}">
        <p14:creationId xmlns:p14="http://schemas.microsoft.com/office/powerpoint/2010/main" val="404682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33</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思考与总结</a:t>
            </a:r>
            <a:endParaRPr lang="zh-CN" altLang="en-US" sz="2000" dirty="0"/>
          </a:p>
        </p:txBody>
      </p:sp>
      <p:sp>
        <p:nvSpPr>
          <p:cNvPr id="21" name="文本框 20"/>
          <p:cNvSpPr txBox="1"/>
          <p:nvPr/>
        </p:nvSpPr>
        <p:spPr>
          <a:xfrm>
            <a:off x="578282" y="1300294"/>
            <a:ext cx="4337667" cy="40011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t>总结</a:t>
            </a:r>
            <a:endParaRPr lang="zh-CN" altLang="en-US" sz="2000" dirty="0"/>
          </a:p>
        </p:txBody>
      </p:sp>
      <p:sp>
        <p:nvSpPr>
          <p:cNvPr id="22" name="文本框 21"/>
          <p:cNvSpPr txBox="1"/>
          <p:nvPr/>
        </p:nvSpPr>
        <p:spPr>
          <a:xfrm>
            <a:off x="721873" y="1864422"/>
            <a:ext cx="768749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中国带头建立的政府</a:t>
            </a:r>
            <a:r>
              <a:rPr lang="zh-CN" altLang="en-US" dirty="0"/>
              <a:t>间性质的</a:t>
            </a:r>
            <a:r>
              <a:rPr lang="zh-CN" altLang="en-US" dirty="0" smtClean="0"/>
              <a:t>亚洲多边</a:t>
            </a:r>
            <a:r>
              <a:rPr lang="zh-CN" altLang="en-US" dirty="0"/>
              <a:t>开发机构</a:t>
            </a:r>
            <a:r>
              <a:rPr lang="zh-CN" altLang="en-US" dirty="0" smtClean="0"/>
              <a:t>，支持</a:t>
            </a:r>
            <a:r>
              <a:rPr lang="zh-CN" altLang="en-US" dirty="0"/>
              <a:t>基础设施</a:t>
            </a:r>
            <a:r>
              <a:rPr lang="zh-CN" altLang="en-US" dirty="0" smtClean="0"/>
              <a:t>建设。</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58" y="3903367"/>
            <a:ext cx="3334871" cy="2217689"/>
          </a:xfrm>
          <a:prstGeom prst="rect">
            <a:avLst/>
          </a:prstGeom>
          <a:ln>
            <a:noFill/>
          </a:ln>
          <a:effectLst>
            <a:softEdge rad="112500"/>
          </a:effectLst>
        </p:spPr>
      </p:pic>
      <p:sp>
        <p:nvSpPr>
          <p:cNvPr id="2" name="矩形 1"/>
          <p:cNvSpPr/>
          <p:nvPr/>
        </p:nvSpPr>
        <p:spPr>
          <a:xfrm>
            <a:off x="721872" y="2369024"/>
            <a:ext cx="6486647" cy="369332"/>
          </a:xfrm>
          <a:prstGeom prst="rect">
            <a:avLst/>
          </a:prstGeom>
        </p:spPr>
        <p:txBody>
          <a:bodyPr wrap="square">
            <a:spAutoFit/>
          </a:bodyPr>
          <a:lstStyle/>
          <a:p>
            <a:pPr marL="285750" indent="-285750">
              <a:buFont typeface="Wingdings" panose="05000000000000000000" pitchFamily="2" charset="2"/>
              <a:buChar char="Ø"/>
            </a:pPr>
            <a:r>
              <a:rPr lang="zh-CN" altLang="en-US" dirty="0"/>
              <a:t>促进亚洲国家经济发展与区域经济一体化具有重要</a:t>
            </a:r>
            <a:r>
              <a:rPr lang="zh-CN" altLang="en-US" dirty="0" smtClean="0"/>
              <a:t>意义。</a:t>
            </a:r>
            <a:endParaRPr lang="en-US" altLang="zh-CN" dirty="0"/>
          </a:p>
        </p:txBody>
      </p:sp>
      <p:sp>
        <p:nvSpPr>
          <p:cNvPr id="3" name="矩形 2"/>
          <p:cNvSpPr/>
          <p:nvPr/>
        </p:nvSpPr>
        <p:spPr>
          <a:xfrm>
            <a:off x="721872" y="2848794"/>
            <a:ext cx="640282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对中国也有很重要的战略意义。</a:t>
            </a:r>
            <a:endParaRPr lang="en-US" altLang="zh-CN" dirty="0"/>
          </a:p>
        </p:txBody>
      </p:sp>
      <p:sp>
        <p:nvSpPr>
          <p:cNvPr id="6" name="矩形 5"/>
          <p:cNvSpPr/>
          <p:nvPr/>
        </p:nvSpPr>
        <p:spPr>
          <a:xfrm>
            <a:off x="721872" y="3328564"/>
            <a:ext cx="7743948" cy="369332"/>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各国反应各异，亚洲各国加入，欧洲多国陆续加入，美国不加入。</a:t>
            </a:r>
            <a:endParaRPr lang="en-US" altLang="zh-CN" dirty="0"/>
          </a:p>
        </p:txBody>
      </p:sp>
    </p:spTree>
    <p:extLst>
      <p:ext uri="{BB962C8B-B14F-4D97-AF65-F5344CB8AC3E}">
        <p14:creationId xmlns:p14="http://schemas.microsoft.com/office/powerpoint/2010/main" val="123828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 grpId="0"/>
      <p:bldP spid="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22960" y="3558540"/>
            <a:ext cx="2095500" cy="766572"/>
          </a:xfrm>
        </p:spPr>
        <p:txBody>
          <a:bodyPr>
            <a:normAutofit/>
          </a:bodyPr>
          <a:lstStyle/>
          <a:p>
            <a:r>
              <a:rPr lang="en-US" altLang="zh-CN" sz="4400" dirty="0" smtClean="0"/>
              <a:t>Thanks</a:t>
            </a:r>
            <a:r>
              <a:rPr lang="zh-CN" altLang="en-US" sz="4400" dirty="0" smtClean="0"/>
              <a:t>！</a:t>
            </a:r>
            <a:endParaRPr lang="zh-CN" altLang="en-US" sz="4400" dirty="0"/>
          </a:p>
        </p:txBody>
      </p:sp>
      <p:sp>
        <p:nvSpPr>
          <p:cNvPr id="2" name="日期占位符 1"/>
          <p:cNvSpPr>
            <a:spLocks noGrp="1"/>
          </p:cNvSpPr>
          <p:nvPr>
            <p:ph type="dt" sz="half" idx="10"/>
          </p:nvPr>
        </p:nvSpPr>
        <p:spPr/>
        <p:txBody>
          <a:bodyPr/>
          <a:lstStyle/>
          <a:p>
            <a:fld id="{2CBCE609-4EB9-4275-8273-B32BB97C6AB1}" type="datetime1">
              <a:rPr lang="zh-CN" altLang="en-US" smtClean="0"/>
              <a:t>2015/4/15</a:t>
            </a:fld>
            <a:endParaRPr lang="zh-CN" altLang="en-US"/>
          </a:p>
        </p:txBody>
      </p:sp>
      <p:sp>
        <p:nvSpPr>
          <p:cNvPr id="3" name="灯片编号占位符 2"/>
          <p:cNvSpPr>
            <a:spLocks noGrp="1"/>
          </p:cNvSpPr>
          <p:nvPr>
            <p:ph type="sldNum" sz="quarter" idx="12"/>
          </p:nvPr>
        </p:nvSpPr>
        <p:spPr/>
        <p:txBody>
          <a:bodyPr/>
          <a:lstStyle/>
          <a:p>
            <a:fld id="{10CB4A8D-1F8A-4B93-8CD9-C987B65C4DA5}" type="slidenum">
              <a:rPr lang="zh-CN" altLang="en-US" smtClean="0"/>
              <a:t>34</a:t>
            </a:fld>
            <a:endParaRPr lang="zh-CN" altLang="en-US"/>
          </a:p>
        </p:txBody>
      </p:sp>
    </p:spTree>
    <p:extLst>
      <p:ext uri="{BB962C8B-B14F-4D97-AF65-F5344CB8AC3E}">
        <p14:creationId xmlns:p14="http://schemas.microsoft.com/office/powerpoint/2010/main" val="283528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4</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1229685"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320412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ppt_x"/>
                                          </p:val>
                                        </p:tav>
                                      </p:tavLst>
                                    </p:anim>
                                    <p:anim calcmode="lin" valueType="num">
                                      <p:cBhvr additive="base">
                                        <p:cTn id="11" dur="500"/>
                                        <p:tgtEl>
                                          <p:spTgt spid="15"/>
                                        </p:tgtEl>
                                        <p:attrNameLst>
                                          <p:attrName>ppt_y</p:attrName>
                                        </p:attrNameLst>
                                      </p:cBhvr>
                                      <p:tavLst>
                                        <p:tav tm="0">
                                          <p:val>
                                            <p:strVal val="ppt_y"/>
                                          </p:val>
                                        </p:tav>
                                        <p:tav tm="100000">
                                          <p:val>
                                            <p:strVal val="1+ppt_h/2"/>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6"/>
                                        </p:tgtEl>
                                        <p:attrNameLst>
                                          <p:attrName>ppt_x</p:attrName>
                                        </p:attrNameLst>
                                      </p:cBhvr>
                                      <p:tavLst>
                                        <p:tav tm="0">
                                          <p:val>
                                            <p:strVal val="ppt_x"/>
                                          </p:val>
                                        </p:tav>
                                        <p:tav tm="100000">
                                          <p:val>
                                            <p:strVal val="ppt_x"/>
                                          </p:val>
                                        </p:tav>
                                      </p:tavLst>
                                    </p:anim>
                                    <p:anim calcmode="lin" valueType="num">
                                      <p:cBhvr additive="base">
                                        <p:cTn id="15" dur="500"/>
                                        <p:tgtEl>
                                          <p:spTgt spid="16"/>
                                        </p:tgtEl>
                                        <p:attrNameLst>
                                          <p:attrName>ppt_y</p:attrName>
                                        </p:attrNameLst>
                                      </p:cBhvr>
                                      <p:tavLst>
                                        <p:tav tm="0">
                                          <p:val>
                                            <p:strVal val="ppt_y"/>
                                          </p:val>
                                        </p:tav>
                                        <p:tav tm="100000">
                                          <p:val>
                                            <p:strVal val="1+ppt_h/2"/>
                                          </p:val>
                                        </p:tav>
                                      </p:tavLst>
                                    </p:anim>
                                    <p:set>
                                      <p:cBhvr>
                                        <p:cTn id="16" dur="1" fill="hold">
                                          <p:stCondLst>
                                            <p:cond delay="499"/>
                                          </p:stCondLst>
                                        </p:cTn>
                                        <p:tgtEl>
                                          <p:spTgt spid="16"/>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1"/>
                                        </p:tgtEl>
                                        <p:attrNameLst>
                                          <p:attrName>ppt_x</p:attrName>
                                        </p:attrNameLst>
                                      </p:cBhvr>
                                      <p:tavLst>
                                        <p:tav tm="0">
                                          <p:val>
                                            <p:strVal val="ppt_x"/>
                                          </p:val>
                                        </p:tav>
                                        <p:tav tm="100000">
                                          <p:val>
                                            <p:strVal val="ppt_x"/>
                                          </p:val>
                                        </p:tav>
                                      </p:tavLst>
                                    </p:anim>
                                    <p:anim calcmode="lin" valueType="num">
                                      <p:cBhvr additive="base">
                                        <p:cTn id="19" dur="500"/>
                                        <p:tgtEl>
                                          <p:spTgt spid="11"/>
                                        </p:tgtEl>
                                        <p:attrNameLst>
                                          <p:attrName>ppt_y</p:attrName>
                                        </p:attrNameLst>
                                      </p:cBhvr>
                                      <p:tavLst>
                                        <p:tav tm="0">
                                          <p:val>
                                            <p:strVal val="ppt_y"/>
                                          </p:val>
                                        </p:tav>
                                        <p:tav tm="100000">
                                          <p:val>
                                            <p:strVal val="1+ppt_h/2"/>
                                          </p:val>
                                        </p:tav>
                                      </p:tavLst>
                                    </p:anim>
                                    <p:set>
                                      <p:cBhvr>
                                        <p:cTn id="20" dur="1" fill="hold">
                                          <p:stCondLst>
                                            <p:cond delay="499"/>
                                          </p:stCondLst>
                                        </p:cTn>
                                        <p:tgtEl>
                                          <p:spTgt spid="11"/>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7"/>
                                        </p:tgtEl>
                                        <p:attrNameLst>
                                          <p:attrName>ppt_x</p:attrName>
                                        </p:attrNameLst>
                                      </p:cBhvr>
                                      <p:tavLst>
                                        <p:tav tm="0">
                                          <p:val>
                                            <p:strVal val="ppt_x"/>
                                          </p:val>
                                        </p:tav>
                                        <p:tav tm="100000">
                                          <p:val>
                                            <p:strVal val="ppt_x"/>
                                          </p:val>
                                        </p:tav>
                                      </p:tavLst>
                                    </p:anim>
                                    <p:anim calcmode="lin" valueType="num">
                                      <p:cBhvr additive="base">
                                        <p:cTn id="23" dur="500"/>
                                        <p:tgtEl>
                                          <p:spTgt spid="17"/>
                                        </p:tgtEl>
                                        <p:attrNameLst>
                                          <p:attrName>ppt_y</p:attrName>
                                        </p:attrNameLst>
                                      </p:cBhvr>
                                      <p:tavLst>
                                        <p:tav tm="0">
                                          <p:val>
                                            <p:strVal val="ppt_y"/>
                                          </p:val>
                                        </p:tav>
                                        <p:tav tm="100000">
                                          <p:val>
                                            <p:strVal val="1+ppt_h/2"/>
                                          </p:val>
                                        </p:tav>
                                      </p:tavLst>
                                    </p:anim>
                                    <p:set>
                                      <p:cBhvr>
                                        <p:cTn id="24" dur="1" fill="hold">
                                          <p:stCondLst>
                                            <p:cond delay="499"/>
                                          </p:stCondLst>
                                        </p:cTn>
                                        <p:tgtEl>
                                          <p:spTgt spid="17"/>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12"/>
                                        </p:tgtEl>
                                        <p:attrNameLst>
                                          <p:attrName>ppt_x</p:attrName>
                                        </p:attrNameLst>
                                      </p:cBhvr>
                                      <p:tavLst>
                                        <p:tav tm="0">
                                          <p:val>
                                            <p:strVal val="ppt_x"/>
                                          </p:val>
                                        </p:tav>
                                        <p:tav tm="100000">
                                          <p:val>
                                            <p:strVal val="ppt_x"/>
                                          </p:val>
                                        </p:tav>
                                      </p:tavLst>
                                    </p:anim>
                                    <p:anim calcmode="lin" valueType="num">
                                      <p:cBhvr additive="base">
                                        <p:cTn id="27" dur="500"/>
                                        <p:tgtEl>
                                          <p:spTgt spid="12"/>
                                        </p:tgtEl>
                                        <p:attrNameLst>
                                          <p:attrName>ppt_y</p:attrName>
                                        </p:attrNameLst>
                                      </p:cBhvr>
                                      <p:tavLst>
                                        <p:tav tm="0">
                                          <p:val>
                                            <p:strVal val="ppt_y"/>
                                          </p:val>
                                        </p:tav>
                                        <p:tav tm="100000">
                                          <p:val>
                                            <p:strVal val="1+ppt_h/2"/>
                                          </p:val>
                                        </p:tav>
                                      </p:tavLst>
                                    </p:anim>
                                    <p:set>
                                      <p:cBhvr>
                                        <p:cTn id="28" dur="1" fill="hold">
                                          <p:stCondLst>
                                            <p:cond delay="499"/>
                                          </p:stCondLst>
                                        </p:cTn>
                                        <p:tgtEl>
                                          <p:spTgt spid="12"/>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18"/>
                                        </p:tgtEl>
                                        <p:attrNameLst>
                                          <p:attrName>ppt_x</p:attrName>
                                        </p:attrNameLst>
                                      </p:cBhvr>
                                      <p:tavLst>
                                        <p:tav tm="0">
                                          <p:val>
                                            <p:strVal val="ppt_x"/>
                                          </p:val>
                                        </p:tav>
                                        <p:tav tm="100000">
                                          <p:val>
                                            <p:strVal val="ppt_x"/>
                                          </p:val>
                                        </p:tav>
                                      </p:tavLst>
                                    </p:anim>
                                    <p:anim calcmode="lin" valueType="num">
                                      <p:cBhvr additive="base">
                                        <p:cTn id="31" dur="500"/>
                                        <p:tgtEl>
                                          <p:spTgt spid="18"/>
                                        </p:tgtEl>
                                        <p:attrNameLst>
                                          <p:attrName>ppt_y</p:attrName>
                                        </p:attrNameLst>
                                      </p:cBhvr>
                                      <p:tavLst>
                                        <p:tav tm="0">
                                          <p:val>
                                            <p:strVal val="ppt_y"/>
                                          </p:val>
                                        </p:tav>
                                        <p:tav tm="100000">
                                          <p:val>
                                            <p:strVal val="1+ppt_h/2"/>
                                          </p:val>
                                        </p:tav>
                                      </p:tavLst>
                                    </p:anim>
                                    <p:set>
                                      <p:cBhvr>
                                        <p:cTn id="32" dur="1" fill="hold">
                                          <p:stCondLst>
                                            <p:cond delay="499"/>
                                          </p:stCondLst>
                                        </p:cTn>
                                        <p:tgtEl>
                                          <p:spTgt spid="18"/>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13"/>
                                        </p:tgtEl>
                                        <p:attrNameLst>
                                          <p:attrName>ppt_x</p:attrName>
                                        </p:attrNameLst>
                                      </p:cBhvr>
                                      <p:tavLst>
                                        <p:tav tm="0">
                                          <p:val>
                                            <p:strVal val="ppt_x"/>
                                          </p:val>
                                        </p:tav>
                                        <p:tav tm="100000">
                                          <p:val>
                                            <p:strVal val="ppt_x"/>
                                          </p:val>
                                        </p:tav>
                                      </p:tavLst>
                                    </p:anim>
                                    <p:anim calcmode="lin" valueType="num">
                                      <p:cBhvr additive="base">
                                        <p:cTn id="35" dur="500"/>
                                        <p:tgtEl>
                                          <p:spTgt spid="13"/>
                                        </p:tgtEl>
                                        <p:attrNameLst>
                                          <p:attrName>ppt_y</p:attrName>
                                        </p:attrNameLst>
                                      </p:cBhvr>
                                      <p:tavLst>
                                        <p:tav tm="0">
                                          <p:val>
                                            <p:strVal val="ppt_y"/>
                                          </p:val>
                                        </p:tav>
                                        <p:tav tm="100000">
                                          <p:val>
                                            <p:strVal val="1+ppt_h/2"/>
                                          </p:val>
                                        </p:tav>
                                      </p:tavLst>
                                    </p:anim>
                                    <p:set>
                                      <p:cBhvr>
                                        <p:cTn id="36" dur="1" fill="hold">
                                          <p:stCondLst>
                                            <p:cond delay="499"/>
                                          </p:stCondLst>
                                        </p:cTn>
                                        <p:tgtEl>
                                          <p:spTgt spid="13"/>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19"/>
                                        </p:tgtEl>
                                        <p:attrNameLst>
                                          <p:attrName>ppt_x</p:attrName>
                                        </p:attrNameLst>
                                      </p:cBhvr>
                                      <p:tavLst>
                                        <p:tav tm="0">
                                          <p:val>
                                            <p:strVal val="ppt_x"/>
                                          </p:val>
                                        </p:tav>
                                        <p:tav tm="100000">
                                          <p:val>
                                            <p:strVal val="ppt_x"/>
                                          </p:val>
                                        </p:tav>
                                      </p:tavLst>
                                    </p:anim>
                                    <p:anim calcmode="lin" valueType="num">
                                      <p:cBhvr additive="base">
                                        <p:cTn id="39" dur="500"/>
                                        <p:tgtEl>
                                          <p:spTgt spid="19"/>
                                        </p:tgtEl>
                                        <p:attrNameLst>
                                          <p:attrName>ppt_y</p:attrName>
                                        </p:attrNameLst>
                                      </p:cBhvr>
                                      <p:tavLst>
                                        <p:tav tm="0">
                                          <p:val>
                                            <p:strVal val="ppt_y"/>
                                          </p:val>
                                        </p:tav>
                                        <p:tav tm="100000">
                                          <p:val>
                                            <p:strVal val="1+ppt_h/2"/>
                                          </p:val>
                                        </p:tav>
                                      </p:tavLst>
                                    </p:anim>
                                    <p:set>
                                      <p:cBhvr>
                                        <p:cTn id="40" dur="1" fill="hold">
                                          <p:stCondLst>
                                            <p:cond delay="499"/>
                                          </p:stCondLst>
                                        </p:cTn>
                                        <p:tgtEl>
                                          <p:spTgt spid="19"/>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20"/>
                                        </p:tgtEl>
                                        <p:attrNameLst>
                                          <p:attrName>ppt_x</p:attrName>
                                        </p:attrNameLst>
                                      </p:cBhvr>
                                      <p:tavLst>
                                        <p:tav tm="0">
                                          <p:val>
                                            <p:strVal val="ppt_x"/>
                                          </p:val>
                                        </p:tav>
                                        <p:tav tm="100000">
                                          <p:val>
                                            <p:strVal val="ppt_x"/>
                                          </p:val>
                                        </p:tav>
                                      </p:tavLst>
                                    </p:anim>
                                    <p:anim calcmode="lin" valueType="num">
                                      <p:cBhvr additive="base">
                                        <p:cTn id="47" dur="500"/>
                                        <p:tgtEl>
                                          <p:spTgt spid="20"/>
                                        </p:tgtEl>
                                        <p:attrNameLst>
                                          <p:attrName>ppt_y</p:attrName>
                                        </p:attrNameLst>
                                      </p:cBhvr>
                                      <p:tavLst>
                                        <p:tav tm="0">
                                          <p:val>
                                            <p:strVal val="ppt_y"/>
                                          </p:val>
                                        </p:tav>
                                        <p:tav tm="100000">
                                          <p:val>
                                            <p:strVal val="1+ppt_h/2"/>
                                          </p:val>
                                        </p:tav>
                                      </p:tavLst>
                                    </p:anim>
                                    <p:set>
                                      <p:cBhvr>
                                        <p:cTn id="48" dur="1" fill="hold">
                                          <p:stCondLst>
                                            <p:cond delay="499"/>
                                          </p:stCondLst>
                                        </p:cTn>
                                        <p:tgtEl>
                                          <p:spTgt spid="20"/>
                                        </p:tgtEl>
                                        <p:attrNameLst>
                                          <p:attrName>style.visibility</p:attrName>
                                        </p:attrNameLst>
                                      </p:cBhvr>
                                      <p:to>
                                        <p:strVal val="hidden"/>
                                      </p:to>
                                    </p:set>
                                  </p:childTnLst>
                                </p:cTn>
                              </p:par>
                              <p:par>
                                <p:cTn id="49" presetID="42" presetClass="path" presetSubtype="0" accel="50000" decel="50000" fill="hold" grpId="0" nodeType="withEffect">
                                  <p:stCondLst>
                                    <p:cond delay="0"/>
                                  </p:stCondLst>
                                  <p:childTnLst>
                                    <p:animMotion origin="layout" path="M 0.00052 0.00115 L -0.09775 -0.13449 " pathEditMode="relative" rAng="0" ptsTypes="AA">
                                      <p:cBhvr>
                                        <p:cTn id="50" dur="1000" fill="hold"/>
                                        <p:tgtEl>
                                          <p:spTgt spid="10"/>
                                        </p:tgtEl>
                                        <p:attrNameLst>
                                          <p:attrName>ppt_x</p:attrName>
                                          <p:attrName>ppt_y</p:attrName>
                                        </p:attrNameLst>
                                      </p:cBhvr>
                                      <p:rCtr x="-4913" y="-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5</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1447115"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8" name="文本框 7"/>
          <p:cNvSpPr txBox="1"/>
          <p:nvPr/>
        </p:nvSpPr>
        <p:spPr>
          <a:xfrm>
            <a:off x="595908" y="1530867"/>
            <a:ext cx="7869009" cy="286232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根据亚洲开发银行的测算，</a:t>
            </a:r>
            <a:r>
              <a:rPr lang="en-US" altLang="zh-CN" dirty="0" smtClean="0"/>
              <a:t>2020</a:t>
            </a:r>
            <a:r>
              <a:rPr lang="zh-CN" altLang="en-US" dirty="0" smtClean="0"/>
              <a:t>年前亚洲地区每年基础设施投资需求将达到</a:t>
            </a:r>
            <a:r>
              <a:rPr lang="en-US" altLang="zh-CN" dirty="0" smtClean="0"/>
              <a:t>7300</a:t>
            </a:r>
            <a:r>
              <a:rPr lang="zh-CN" altLang="en-US" dirty="0" smtClean="0"/>
              <a:t>亿美元，现有的世界银行、亚行等国际多边机构都没有办法满足这个资金的需求。</a:t>
            </a:r>
            <a:endParaRPr lang="en-US" altLang="zh-CN" dirty="0" smtClean="0"/>
          </a:p>
          <a:p>
            <a:pPr marL="285750" indent="-285750">
              <a:buFont typeface="Wingdings" panose="05000000000000000000" pitchFamily="2" charset="2"/>
              <a:buChar char="ü"/>
            </a:pPr>
            <a:r>
              <a:rPr lang="zh-CN" altLang="en-US" dirty="0" smtClean="0"/>
              <a:t>另一方面，中国已成为世界第三大对外投资国。中国在基础设施装备制造方面已经形成完整的产业链。中国基础设施建设的相关产业期望更快地走向国际</a:t>
            </a:r>
            <a:r>
              <a:rPr lang="en-US" altLang="zh-CN" dirty="0" smtClean="0"/>
              <a:t> </a:t>
            </a:r>
            <a:r>
              <a:rPr lang="zh-CN" altLang="en-US" dirty="0" smtClean="0"/>
              <a:t>。</a:t>
            </a:r>
            <a:endParaRPr lang="en-US" altLang="zh-CN" dirty="0" smtClean="0"/>
          </a:p>
          <a:p>
            <a:pPr marL="285750" indent="-285750">
              <a:buFont typeface="Wingdings" panose="05000000000000000000" pitchFamily="2" charset="2"/>
              <a:buChar char="ü"/>
            </a:pPr>
            <a:r>
              <a:rPr lang="zh-CN" altLang="en-US" dirty="0" smtClean="0"/>
              <a:t>亚洲地区其实并不缺乏资金，缺少的只是融资机制，需要搭建一个专门的基础设施投融资平台，以充分利用本地区充裕的储蓄。</a:t>
            </a:r>
            <a:endParaRPr lang="en-US" altLang="zh-CN" dirty="0" smtClean="0"/>
          </a:p>
          <a:p>
            <a:pPr marL="285750" indent="-285750">
              <a:buFont typeface="Wingdings" panose="05000000000000000000" pitchFamily="2" charset="2"/>
              <a:buChar char="ü"/>
            </a:pPr>
            <a:r>
              <a:rPr lang="en-US" altLang="zh-CN" dirty="0" smtClean="0"/>
              <a:t>2013</a:t>
            </a:r>
            <a:r>
              <a:rPr lang="zh-CN" altLang="en-US" dirty="0" smtClean="0"/>
              <a:t>年</a:t>
            </a:r>
            <a:r>
              <a:rPr lang="en-US" altLang="zh-CN" dirty="0" smtClean="0"/>
              <a:t>10</a:t>
            </a:r>
            <a:r>
              <a:rPr lang="zh-CN" altLang="en-US" dirty="0" smtClean="0"/>
              <a:t>月，习近平主席和李克强总理在先后出访东南亚时提出了筹建亚投行的倡议。</a:t>
            </a:r>
            <a:endParaRPr lang="zh-CN" altLang="en-US" dirty="0"/>
          </a:p>
        </p:txBody>
      </p:sp>
    </p:spTree>
    <p:extLst>
      <p:ext uri="{BB962C8B-B14F-4D97-AF65-F5344CB8AC3E}">
        <p14:creationId xmlns:p14="http://schemas.microsoft.com/office/powerpoint/2010/main" val="381694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6</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2" name="文本框 1"/>
          <p:cNvSpPr txBox="1"/>
          <p:nvPr/>
        </p:nvSpPr>
        <p:spPr>
          <a:xfrm>
            <a:off x="569728" y="1391487"/>
            <a:ext cx="7839635" cy="923330"/>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smtClean="0"/>
              <a:t>2013</a:t>
            </a:r>
            <a:r>
              <a:rPr lang="zh-CN" altLang="en-US" dirty="0" smtClean="0"/>
              <a:t>年</a:t>
            </a:r>
            <a:r>
              <a:rPr lang="en-US" altLang="zh-CN" dirty="0" smtClean="0"/>
              <a:t>10</a:t>
            </a:r>
            <a:r>
              <a:rPr lang="zh-CN" altLang="en-US" dirty="0" smtClean="0"/>
              <a:t>月</a:t>
            </a:r>
            <a:r>
              <a:rPr lang="en-US" altLang="zh-CN" dirty="0" smtClean="0"/>
              <a:t>2</a:t>
            </a:r>
            <a:r>
              <a:rPr lang="zh-CN" altLang="en-US" dirty="0" smtClean="0"/>
              <a:t>日，习近平主席提出筹建倡议，</a:t>
            </a:r>
            <a:r>
              <a:rPr lang="en-US" altLang="zh-CN" dirty="0" smtClean="0"/>
              <a:t>2014</a:t>
            </a:r>
            <a:r>
              <a:rPr lang="zh-CN" altLang="en-US" dirty="0" smtClean="0"/>
              <a:t>年</a:t>
            </a:r>
            <a:r>
              <a:rPr lang="en-US" altLang="zh-CN" dirty="0" smtClean="0"/>
              <a:t>10</a:t>
            </a:r>
            <a:r>
              <a:rPr lang="zh-CN" altLang="en-US" dirty="0" smtClean="0"/>
              <a:t>月</a:t>
            </a:r>
            <a:r>
              <a:rPr lang="en-US" altLang="zh-CN" dirty="0" smtClean="0"/>
              <a:t>24</a:t>
            </a:r>
            <a:r>
              <a:rPr lang="zh-CN" altLang="en-US" dirty="0" smtClean="0"/>
              <a:t>日，包括中国、印度、新加坡等在内</a:t>
            </a:r>
            <a:r>
              <a:rPr lang="en-US" altLang="zh-CN" dirty="0" smtClean="0"/>
              <a:t>21</a:t>
            </a:r>
            <a:r>
              <a:rPr lang="zh-CN" altLang="en-US" dirty="0" smtClean="0"/>
              <a:t>个首批意向创始成员国的财长和授权代表在北京签约，共同决定成立亚洲基础设施投资银行。</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36" y="3059953"/>
            <a:ext cx="4520429" cy="2383499"/>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0377" y="3230322"/>
            <a:ext cx="4117042" cy="2486693"/>
          </a:xfrm>
          <a:prstGeom prst="rect">
            <a:avLst/>
          </a:prstGeom>
        </p:spPr>
      </p:pic>
    </p:spTree>
    <p:extLst>
      <p:ext uri="{BB962C8B-B14F-4D97-AF65-F5344CB8AC3E}">
        <p14:creationId xmlns:p14="http://schemas.microsoft.com/office/powerpoint/2010/main" val="45715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7</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1447115"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8" name="文本框 7"/>
          <p:cNvSpPr txBox="1"/>
          <p:nvPr/>
        </p:nvSpPr>
        <p:spPr>
          <a:xfrm>
            <a:off x="595908" y="1370847"/>
            <a:ext cx="7869009" cy="1477328"/>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亚洲基础设施投资银行（英语：</a:t>
            </a:r>
            <a:r>
              <a:rPr lang="en-US" altLang="zh-CN" dirty="0"/>
              <a:t>Asian Infrastructure Investment Bank</a:t>
            </a:r>
            <a:r>
              <a:rPr lang="zh-CN" altLang="en-US" dirty="0"/>
              <a:t>，缩写：</a:t>
            </a:r>
            <a:r>
              <a:rPr lang="en-US" altLang="zh-CN" dirty="0"/>
              <a:t>AIIB</a:t>
            </a:r>
            <a:r>
              <a:rPr lang="zh-CN" altLang="en-US" dirty="0"/>
              <a:t>），简称亚投</a:t>
            </a:r>
            <a:r>
              <a:rPr lang="zh-CN" altLang="en-US" dirty="0" smtClean="0"/>
              <a:t>行。</a:t>
            </a:r>
            <a:endParaRPr lang="en-US" altLang="zh-CN" dirty="0" smtClean="0"/>
          </a:p>
          <a:p>
            <a:pPr marL="285750" indent="-285750">
              <a:buFont typeface="Wingdings" panose="05000000000000000000" pitchFamily="2" charset="2"/>
              <a:buChar char="ü"/>
            </a:pPr>
            <a:r>
              <a:rPr lang="zh-CN" altLang="en-US" dirty="0" smtClean="0"/>
              <a:t>亚投行是</a:t>
            </a:r>
            <a:r>
              <a:rPr lang="zh-CN" altLang="en-US" dirty="0"/>
              <a:t>一个愿意向亚洲国家和地区的基础设施建设提供资金支持的政府间性质的亚洲区域多边开发</a:t>
            </a:r>
            <a:r>
              <a:rPr lang="zh-CN" altLang="en-US" dirty="0" smtClean="0"/>
              <a:t>机构。</a:t>
            </a:r>
            <a:endParaRPr lang="en-US" altLang="zh-CN" dirty="0" smtClean="0"/>
          </a:p>
          <a:p>
            <a:pPr marL="285750" indent="-285750">
              <a:buFont typeface="Wingdings" panose="05000000000000000000" pitchFamily="2" charset="2"/>
              <a:buChar char="ü"/>
            </a:pPr>
            <a:r>
              <a:rPr lang="zh-CN" altLang="en-US" dirty="0" smtClean="0"/>
              <a:t>总部</a:t>
            </a:r>
            <a:r>
              <a:rPr lang="zh-CN" altLang="en-US" dirty="0"/>
              <a:t>设在中国北京，法定资本为</a:t>
            </a:r>
            <a:r>
              <a:rPr lang="en-US" altLang="zh-CN" dirty="0"/>
              <a:t>1,000</a:t>
            </a:r>
            <a:r>
              <a:rPr lang="zh-CN" altLang="en-US" dirty="0"/>
              <a:t>亿美元。</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3368667"/>
            <a:ext cx="3299459" cy="2194140"/>
          </a:xfrm>
          <a:prstGeom prst="rect">
            <a:avLst/>
          </a:prstGeom>
          <a:ln>
            <a:noFill/>
          </a:ln>
          <a:effectLst>
            <a:softEdge rad="112500"/>
          </a:effec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5613" y="3368667"/>
            <a:ext cx="3333750" cy="2209800"/>
          </a:xfrm>
          <a:prstGeom prst="rect">
            <a:avLst/>
          </a:prstGeom>
          <a:ln>
            <a:noFill/>
          </a:ln>
          <a:effectLst>
            <a:softEdge rad="112500"/>
          </a:effectLst>
        </p:spPr>
      </p:pic>
    </p:spTree>
    <p:extLst>
      <p:ext uri="{BB962C8B-B14F-4D97-AF65-F5344CB8AC3E}">
        <p14:creationId xmlns:p14="http://schemas.microsoft.com/office/powerpoint/2010/main" val="29689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8</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7830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5EEA9E-FECA-432F-BE89-4CC1ABBB8C9F}" type="datetime1">
              <a:rPr lang="zh-CN" altLang="en-US" smtClean="0"/>
              <a:t>2015/4/15</a:t>
            </a:fld>
            <a:endParaRPr lang="zh-CN" altLang="en-US"/>
          </a:p>
        </p:txBody>
      </p:sp>
      <p:sp>
        <p:nvSpPr>
          <p:cNvPr id="5" name="灯片编号占位符 4"/>
          <p:cNvSpPr>
            <a:spLocks noGrp="1"/>
          </p:cNvSpPr>
          <p:nvPr>
            <p:ph type="sldNum" sz="quarter" idx="12"/>
          </p:nvPr>
        </p:nvSpPr>
        <p:spPr/>
        <p:txBody>
          <a:bodyPr/>
          <a:lstStyle/>
          <a:p>
            <a:fld id="{10CB4A8D-1F8A-4B93-8CD9-C987B65C4DA5}" type="slidenum">
              <a:rPr lang="zh-CN" altLang="en-US" smtClean="0"/>
              <a:t>9</a:t>
            </a:fld>
            <a:endParaRPr lang="zh-CN" altLang="en-US"/>
          </a:p>
        </p:txBody>
      </p:sp>
      <p:cxnSp>
        <p:nvCxnSpPr>
          <p:cNvPr id="7" name="直接连接符 6"/>
          <p:cNvCxnSpPr/>
          <p:nvPr/>
        </p:nvCxnSpPr>
        <p:spPr>
          <a:xfrm>
            <a:off x="611838" y="1021975"/>
            <a:ext cx="79404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186" y="524445"/>
            <a:ext cx="3207127" cy="400110"/>
          </a:xfrm>
          <a:prstGeom prst="rect">
            <a:avLst/>
          </a:prstGeom>
          <a:noFill/>
        </p:spPr>
        <p:txBody>
          <a:bodyPr wrap="square" rtlCol="0">
            <a:spAutoFit/>
          </a:bodyPr>
          <a:lstStyle/>
          <a:p>
            <a:r>
              <a:rPr lang="zh-CN" altLang="en-US" sz="2000" dirty="0" smtClean="0"/>
              <a:t>目录</a:t>
            </a:r>
            <a:endParaRPr lang="zh-CN" altLang="en-US" sz="2000" dirty="0"/>
          </a:p>
        </p:txBody>
      </p:sp>
      <p:sp>
        <p:nvSpPr>
          <p:cNvPr id="10" name="文本框 9"/>
          <p:cNvSpPr txBox="1"/>
          <p:nvPr/>
        </p:nvSpPr>
        <p:spPr>
          <a:xfrm>
            <a:off x="1354124" y="1445559"/>
            <a:ext cx="4764292" cy="400110"/>
          </a:xfrm>
          <a:prstGeom prst="rect">
            <a:avLst/>
          </a:prstGeom>
          <a:noFill/>
        </p:spPr>
        <p:txBody>
          <a:bodyPr wrap="square" rtlCol="0">
            <a:spAutoFit/>
          </a:bodyPr>
          <a:lstStyle/>
          <a:p>
            <a:r>
              <a:rPr lang="zh-CN" altLang="en-US" sz="2000" dirty="0" smtClean="0"/>
              <a:t>创立背景</a:t>
            </a:r>
            <a:endParaRPr lang="zh-CN" altLang="en-US" sz="2000" dirty="0"/>
          </a:p>
        </p:txBody>
      </p:sp>
      <p:sp>
        <p:nvSpPr>
          <p:cNvPr id="11" name="文本框 10"/>
          <p:cNvSpPr txBox="1"/>
          <p:nvPr/>
        </p:nvSpPr>
        <p:spPr>
          <a:xfrm>
            <a:off x="1385485" y="2122398"/>
            <a:ext cx="4764292" cy="400110"/>
          </a:xfrm>
          <a:prstGeom prst="rect">
            <a:avLst/>
          </a:prstGeom>
          <a:noFill/>
        </p:spPr>
        <p:txBody>
          <a:bodyPr wrap="square" rtlCol="0">
            <a:spAutoFit/>
          </a:bodyPr>
          <a:lstStyle/>
          <a:p>
            <a:r>
              <a:rPr lang="zh-CN" altLang="en-US" sz="2000" dirty="0" smtClean="0"/>
              <a:t>筹建过程</a:t>
            </a:r>
            <a:endParaRPr lang="zh-CN" altLang="en-US" sz="2000" dirty="0"/>
          </a:p>
        </p:txBody>
      </p:sp>
      <p:sp>
        <p:nvSpPr>
          <p:cNvPr id="12" name="文本框 11"/>
          <p:cNvSpPr txBox="1"/>
          <p:nvPr/>
        </p:nvSpPr>
        <p:spPr>
          <a:xfrm>
            <a:off x="1410129" y="2866470"/>
            <a:ext cx="4764292" cy="400110"/>
          </a:xfrm>
          <a:prstGeom prst="rect">
            <a:avLst/>
          </a:prstGeom>
          <a:noFill/>
        </p:spPr>
        <p:txBody>
          <a:bodyPr wrap="square" rtlCol="0">
            <a:spAutoFit/>
          </a:bodyPr>
          <a:lstStyle/>
          <a:p>
            <a:r>
              <a:rPr lang="zh-CN" altLang="en-US" sz="2000" dirty="0" smtClean="0"/>
              <a:t>创立意义</a:t>
            </a:r>
            <a:endParaRPr lang="zh-CN" altLang="en-US" sz="2000" dirty="0"/>
          </a:p>
        </p:txBody>
      </p:sp>
      <p:sp>
        <p:nvSpPr>
          <p:cNvPr id="13" name="文本框 12"/>
          <p:cNvSpPr txBox="1"/>
          <p:nvPr/>
        </p:nvSpPr>
        <p:spPr>
          <a:xfrm>
            <a:off x="1423371" y="3590370"/>
            <a:ext cx="4764292" cy="400110"/>
          </a:xfrm>
          <a:prstGeom prst="rect">
            <a:avLst/>
          </a:prstGeom>
          <a:noFill/>
        </p:spPr>
        <p:txBody>
          <a:bodyPr wrap="square" rtlCol="0">
            <a:spAutoFit/>
          </a:bodyPr>
          <a:lstStyle/>
          <a:p>
            <a:r>
              <a:rPr lang="zh-CN" altLang="en-US" sz="2000" dirty="0" smtClean="0"/>
              <a:t>各国反应</a:t>
            </a:r>
            <a:endParaRPr lang="en-US" altLang="zh-CN" sz="2000" dirty="0" smtClean="0"/>
          </a:p>
        </p:txBody>
      </p:sp>
      <p:sp>
        <p:nvSpPr>
          <p:cNvPr id="14" name="文本框 13"/>
          <p:cNvSpPr txBox="1"/>
          <p:nvPr/>
        </p:nvSpPr>
        <p:spPr>
          <a:xfrm>
            <a:off x="1453625" y="4303882"/>
            <a:ext cx="4764292" cy="400110"/>
          </a:xfrm>
          <a:prstGeom prst="rect">
            <a:avLst/>
          </a:prstGeom>
          <a:noFill/>
        </p:spPr>
        <p:txBody>
          <a:bodyPr wrap="square" rtlCol="0">
            <a:spAutoFit/>
          </a:bodyPr>
          <a:lstStyle/>
          <a:p>
            <a:r>
              <a:rPr lang="zh-CN" altLang="en-US" sz="2000" dirty="0" smtClean="0"/>
              <a:t>思考与总结</a:t>
            </a:r>
            <a:endParaRPr lang="en-US" altLang="zh-CN" sz="2000" dirty="0" smtClean="0"/>
          </a:p>
        </p:txBody>
      </p:sp>
      <p:sp>
        <p:nvSpPr>
          <p:cNvPr id="15" name="右箭头 14"/>
          <p:cNvSpPr/>
          <p:nvPr/>
        </p:nvSpPr>
        <p:spPr>
          <a:xfrm>
            <a:off x="755721" y="1536088"/>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73645" y="2199474"/>
            <a:ext cx="434342" cy="185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784843" y="295026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802764" y="3680882"/>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813960" y="4404786"/>
            <a:ext cx="434342" cy="185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61" y="2950266"/>
            <a:ext cx="3333750" cy="2209800"/>
          </a:xfrm>
          <a:prstGeom prst="rect">
            <a:avLst/>
          </a:prstGeom>
          <a:ln>
            <a:noFill/>
          </a:ln>
          <a:effectLst>
            <a:softEdge rad="112500"/>
          </a:effectLst>
        </p:spPr>
      </p:pic>
    </p:spTree>
    <p:extLst>
      <p:ext uri="{BB962C8B-B14F-4D97-AF65-F5344CB8AC3E}">
        <p14:creationId xmlns:p14="http://schemas.microsoft.com/office/powerpoint/2010/main" val="390968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with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0-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5"/>
                                        </p:tgtEl>
                                        <p:attrNameLst>
                                          <p:attrName>ppt_x</p:attrName>
                                        </p:attrNameLst>
                                      </p:cBhvr>
                                      <p:tavLst>
                                        <p:tav tm="0">
                                          <p:val>
                                            <p:strVal val="ppt_x"/>
                                          </p:val>
                                        </p:tav>
                                        <p:tav tm="100000">
                                          <p:val>
                                            <p:strVal val="ppt_x"/>
                                          </p:val>
                                        </p:tav>
                                      </p:tavLst>
                                    </p:anim>
                                    <p:anim calcmode="lin" valueType="num">
                                      <p:cBhvr additive="base">
                                        <p:cTn id="11" dur="500"/>
                                        <p:tgtEl>
                                          <p:spTgt spid="15"/>
                                        </p:tgtEl>
                                        <p:attrNameLst>
                                          <p:attrName>ppt_y</p:attrName>
                                        </p:attrNameLst>
                                      </p:cBhvr>
                                      <p:tavLst>
                                        <p:tav tm="0">
                                          <p:val>
                                            <p:strVal val="ppt_y"/>
                                          </p:val>
                                        </p:tav>
                                        <p:tav tm="100000">
                                          <p:val>
                                            <p:strVal val="1+ppt_h/2"/>
                                          </p:val>
                                        </p:tav>
                                      </p:tavLst>
                                    </p:anim>
                                    <p:set>
                                      <p:cBhvr>
                                        <p:cTn id="12" dur="1" fill="hold">
                                          <p:stCondLst>
                                            <p:cond delay="499"/>
                                          </p:stCondLst>
                                        </p:cTn>
                                        <p:tgtEl>
                                          <p:spTgt spid="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6"/>
                                        </p:tgtEl>
                                        <p:attrNameLst>
                                          <p:attrName>ppt_x</p:attrName>
                                        </p:attrNameLst>
                                      </p:cBhvr>
                                      <p:tavLst>
                                        <p:tav tm="0">
                                          <p:val>
                                            <p:strVal val="ppt_x"/>
                                          </p:val>
                                        </p:tav>
                                        <p:tav tm="100000">
                                          <p:val>
                                            <p:strVal val="ppt_x"/>
                                          </p:val>
                                        </p:tav>
                                      </p:tavLst>
                                    </p:anim>
                                    <p:anim calcmode="lin" valueType="num">
                                      <p:cBhvr additive="base">
                                        <p:cTn id="15" dur="500"/>
                                        <p:tgtEl>
                                          <p:spTgt spid="16"/>
                                        </p:tgtEl>
                                        <p:attrNameLst>
                                          <p:attrName>ppt_y</p:attrName>
                                        </p:attrNameLst>
                                      </p:cBhvr>
                                      <p:tavLst>
                                        <p:tav tm="0">
                                          <p:val>
                                            <p:strVal val="ppt_y"/>
                                          </p:val>
                                        </p:tav>
                                        <p:tav tm="100000">
                                          <p:val>
                                            <p:strVal val="1+ppt_h/2"/>
                                          </p:val>
                                        </p:tav>
                                      </p:tavLst>
                                    </p:anim>
                                    <p:set>
                                      <p:cBhvr>
                                        <p:cTn id="16" dur="1" fill="hold">
                                          <p:stCondLst>
                                            <p:cond delay="499"/>
                                          </p:stCondLst>
                                        </p:cTn>
                                        <p:tgtEl>
                                          <p:spTgt spid="16"/>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3.46945E-18 4.07407E-6 L -0.10122 -0.2331 " pathEditMode="relative" rAng="0" ptsTypes="AA">
                                      <p:cBhvr>
                                        <p:cTn id="18" dur="1000" fill="hold"/>
                                        <p:tgtEl>
                                          <p:spTgt spid="11"/>
                                        </p:tgtEl>
                                        <p:attrNameLst>
                                          <p:attrName>ppt_x</p:attrName>
                                          <p:attrName>ppt_y</p:attrName>
                                        </p:attrNameLst>
                                      </p:cBhvr>
                                      <p:rCtr x="-5399" y="-11343"/>
                                    </p:animMotion>
                                  </p:childTnLst>
                                </p:cTn>
                              </p:par>
                              <p:par>
                                <p:cTn id="19" presetID="2" presetClass="exit" presetSubtype="4" fill="hold" grpId="0" nodeType="withEffect">
                                  <p:stCondLst>
                                    <p:cond delay="0"/>
                                  </p:stCondLst>
                                  <p:childTnLst>
                                    <p:anim calcmode="lin" valueType="num">
                                      <p:cBhvr additive="base">
                                        <p:cTn id="20" dur="500"/>
                                        <p:tgtEl>
                                          <p:spTgt spid="17"/>
                                        </p:tgtEl>
                                        <p:attrNameLst>
                                          <p:attrName>ppt_x</p:attrName>
                                        </p:attrNameLst>
                                      </p:cBhvr>
                                      <p:tavLst>
                                        <p:tav tm="0">
                                          <p:val>
                                            <p:strVal val="ppt_x"/>
                                          </p:val>
                                        </p:tav>
                                        <p:tav tm="100000">
                                          <p:val>
                                            <p:strVal val="ppt_x"/>
                                          </p:val>
                                        </p:tav>
                                      </p:tavLst>
                                    </p:anim>
                                    <p:anim calcmode="lin" valueType="num">
                                      <p:cBhvr additive="base">
                                        <p:cTn id="21" dur="500"/>
                                        <p:tgtEl>
                                          <p:spTgt spid="17"/>
                                        </p:tgtEl>
                                        <p:attrNameLst>
                                          <p:attrName>ppt_y</p:attrName>
                                        </p:attrNameLst>
                                      </p:cBhvr>
                                      <p:tavLst>
                                        <p:tav tm="0">
                                          <p:val>
                                            <p:strVal val="ppt_y"/>
                                          </p:val>
                                        </p:tav>
                                        <p:tav tm="100000">
                                          <p:val>
                                            <p:strVal val="1+ppt_h/2"/>
                                          </p:val>
                                        </p:tav>
                                      </p:tavLst>
                                    </p:anim>
                                    <p:set>
                                      <p:cBhvr>
                                        <p:cTn id="22" dur="1" fill="hold">
                                          <p:stCondLst>
                                            <p:cond delay="499"/>
                                          </p:stCondLst>
                                        </p:cTn>
                                        <p:tgtEl>
                                          <p:spTgt spid="17"/>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18"/>
                                        </p:tgtEl>
                                        <p:attrNameLst>
                                          <p:attrName>ppt_x</p:attrName>
                                        </p:attrNameLst>
                                      </p:cBhvr>
                                      <p:tavLst>
                                        <p:tav tm="0">
                                          <p:val>
                                            <p:strVal val="ppt_x"/>
                                          </p:val>
                                        </p:tav>
                                        <p:tav tm="100000">
                                          <p:val>
                                            <p:strVal val="ppt_x"/>
                                          </p:val>
                                        </p:tav>
                                      </p:tavLst>
                                    </p:anim>
                                    <p:anim calcmode="lin" valueType="num">
                                      <p:cBhvr additive="base">
                                        <p:cTn id="29" dur="500"/>
                                        <p:tgtEl>
                                          <p:spTgt spid="18"/>
                                        </p:tgtEl>
                                        <p:attrNameLst>
                                          <p:attrName>ppt_y</p:attrName>
                                        </p:attrNameLst>
                                      </p:cBhvr>
                                      <p:tavLst>
                                        <p:tav tm="0">
                                          <p:val>
                                            <p:strVal val="ppt_y"/>
                                          </p:val>
                                        </p:tav>
                                        <p:tav tm="100000">
                                          <p:val>
                                            <p:strVal val="1+ppt_h/2"/>
                                          </p:val>
                                        </p:tav>
                                      </p:tavLst>
                                    </p:anim>
                                    <p:set>
                                      <p:cBhvr>
                                        <p:cTn id="30" dur="1" fill="hold">
                                          <p:stCondLst>
                                            <p:cond delay="499"/>
                                          </p:stCondLst>
                                        </p:cTn>
                                        <p:tgtEl>
                                          <p:spTgt spid="18"/>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13"/>
                                        </p:tgtEl>
                                        <p:attrNameLst>
                                          <p:attrName>ppt_x</p:attrName>
                                        </p:attrNameLst>
                                      </p:cBhvr>
                                      <p:tavLst>
                                        <p:tav tm="0">
                                          <p:val>
                                            <p:strVal val="ppt_x"/>
                                          </p:val>
                                        </p:tav>
                                        <p:tav tm="100000">
                                          <p:val>
                                            <p:strVal val="ppt_x"/>
                                          </p:val>
                                        </p:tav>
                                      </p:tavLst>
                                    </p:anim>
                                    <p:anim calcmode="lin" valueType="num">
                                      <p:cBhvr additive="base">
                                        <p:cTn id="33" dur="500"/>
                                        <p:tgtEl>
                                          <p:spTgt spid="13"/>
                                        </p:tgtEl>
                                        <p:attrNameLst>
                                          <p:attrName>ppt_y</p:attrName>
                                        </p:attrNameLst>
                                      </p:cBhvr>
                                      <p:tavLst>
                                        <p:tav tm="0">
                                          <p:val>
                                            <p:strVal val="ppt_y"/>
                                          </p:val>
                                        </p:tav>
                                        <p:tav tm="100000">
                                          <p:val>
                                            <p:strVal val="1+ppt_h/2"/>
                                          </p:val>
                                        </p:tav>
                                      </p:tavLst>
                                    </p:anim>
                                    <p:set>
                                      <p:cBhvr>
                                        <p:cTn id="34" dur="1" fill="hold">
                                          <p:stCondLst>
                                            <p:cond delay="499"/>
                                          </p:stCondLst>
                                        </p:cTn>
                                        <p:tgtEl>
                                          <p:spTgt spid="13"/>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19"/>
                                        </p:tgtEl>
                                        <p:attrNameLst>
                                          <p:attrName>ppt_x</p:attrName>
                                        </p:attrNameLst>
                                      </p:cBhvr>
                                      <p:tavLst>
                                        <p:tav tm="0">
                                          <p:val>
                                            <p:strVal val="ppt_x"/>
                                          </p:val>
                                        </p:tav>
                                        <p:tav tm="100000">
                                          <p:val>
                                            <p:strVal val="ppt_x"/>
                                          </p:val>
                                        </p:tav>
                                      </p:tavLst>
                                    </p:anim>
                                    <p:anim calcmode="lin" valueType="num">
                                      <p:cBhvr additive="base">
                                        <p:cTn id="37" dur="500"/>
                                        <p:tgtEl>
                                          <p:spTgt spid="19"/>
                                        </p:tgtEl>
                                        <p:attrNameLst>
                                          <p:attrName>ppt_y</p:attrName>
                                        </p:attrNameLst>
                                      </p:cBhvr>
                                      <p:tavLst>
                                        <p:tav tm="0">
                                          <p:val>
                                            <p:strVal val="ppt_y"/>
                                          </p:val>
                                        </p:tav>
                                        <p:tav tm="100000">
                                          <p:val>
                                            <p:strVal val="1+ppt_h/2"/>
                                          </p:val>
                                        </p:tav>
                                      </p:tavLst>
                                    </p:anim>
                                    <p:set>
                                      <p:cBhvr>
                                        <p:cTn id="38" dur="1" fill="hold">
                                          <p:stCondLst>
                                            <p:cond delay="499"/>
                                          </p:stCondLst>
                                        </p:cTn>
                                        <p:tgtEl>
                                          <p:spTgt spid="19"/>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ppt_x"/>
                                          </p:val>
                                        </p:tav>
                                      </p:tavLst>
                                    </p:anim>
                                    <p:anim calcmode="lin" valueType="num">
                                      <p:cBhvr additive="base">
                                        <p:cTn id="41" dur="500"/>
                                        <p:tgtEl>
                                          <p:spTgt spid="14"/>
                                        </p:tgtEl>
                                        <p:attrNameLst>
                                          <p:attrName>ppt_y</p:attrName>
                                        </p:attrNameLst>
                                      </p:cBhvr>
                                      <p:tavLst>
                                        <p:tav tm="0">
                                          <p:val>
                                            <p:strVal val="ppt_y"/>
                                          </p:val>
                                        </p:tav>
                                        <p:tav tm="100000">
                                          <p:val>
                                            <p:strVal val="1+ppt_h/2"/>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20"/>
                                        </p:tgtEl>
                                        <p:attrNameLst>
                                          <p:attrName>ppt_x</p:attrName>
                                        </p:attrNameLst>
                                      </p:cBhvr>
                                      <p:tavLst>
                                        <p:tav tm="0">
                                          <p:val>
                                            <p:strVal val="ppt_x"/>
                                          </p:val>
                                        </p:tav>
                                        <p:tav tm="100000">
                                          <p:val>
                                            <p:strVal val="ppt_x"/>
                                          </p:val>
                                        </p:tav>
                                      </p:tavLst>
                                    </p:anim>
                                    <p:anim calcmode="lin" valueType="num">
                                      <p:cBhvr additive="base">
                                        <p:cTn id="45" dur="500"/>
                                        <p:tgtEl>
                                          <p:spTgt spid="20"/>
                                        </p:tgtEl>
                                        <p:attrNameLst>
                                          <p:attrName>ppt_y</p:attrName>
                                        </p:attrNameLst>
                                      </p:cBhvr>
                                      <p:tavLst>
                                        <p:tav tm="0">
                                          <p:val>
                                            <p:strVal val="ppt_y"/>
                                          </p:val>
                                        </p:tav>
                                        <p:tav tm="100000">
                                          <p:val>
                                            <p:strVal val="1+ppt_h/2"/>
                                          </p:val>
                                        </p:tav>
                                      </p:tavLst>
                                    </p:anim>
                                    <p:set>
                                      <p:cBhvr>
                                        <p:cTn id="46" dur="1" fill="hold">
                                          <p:stCondLst>
                                            <p:cond delay="499"/>
                                          </p:stCondLst>
                                        </p:cTn>
                                        <p:tgtEl>
                                          <p:spTgt spid="20"/>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P spid="17" grpId="0" animBg="1"/>
      <p:bldP spid="18" grpId="0" animBg="1"/>
      <p:bldP spid="19" grpId="0" animBg="1"/>
    </p:bldLst>
  </p:timing>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883</TotalTime>
  <Words>5191</Words>
  <Application>Microsoft Office PowerPoint</Application>
  <PresentationFormat>全屏显示(4:3)</PresentationFormat>
  <Paragraphs>376</Paragraphs>
  <Slides>34</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Calibri</vt:lpstr>
      <vt:lpstr>Calibri Light</vt:lpstr>
      <vt:lpstr>Wingdings</vt:lpstr>
      <vt:lpstr>回顾</vt:lpstr>
      <vt:lpstr>亚洲基础设施投资银行(AIIB)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亚洲基础设施投资银行(AIIB)</dc:title>
  <dc:creator>chenmingxin</dc:creator>
  <cp:lastModifiedBy>chenmingxin</cp:lastModifiedBy>
  <cp:revision>446</cp:revision>
  <dcterms:created xsi:type="dcterms:W3CDTF">2015-04-10T06:19:15Z</dcterms:created>
  <dcterms:modified xsi:type="dcterms:W3CDTF">2015-04-15T12:23:18Z</dcterms:modified>
</cp:coreProperties>
</file>