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4"/>
  </p:notesMasterIdLst>
  <p:sldIdLst>
    <p:sldId id="256" r:id="rId2"/>
    <p:sldId id="257" r:id="rId3"/>
    <p:sldId id="271" r:id="rId4"/>
    <p:sldId id="268" r:id="rId5"/>
    <p:sldId id="262" r:id="rId6"/>
    <p:sldId id="266" r:id="rId7"/>
    <p:sldId id="264" r:id="rId8"/>
    <p:sldId id="267" r:id="rId9"/>
    <p:sldId id="269" r:id="rId10"/>
    <p:sldId id="270" r:id="rId11"/>
    <p:sldId id="272" r:id="rId12"/>
    <p:sldId id="273" r:id="rId13"/>
    <p:sldId id="275" r:id="rId14"/>
    <p:sldId id="276" r:id="rId15"/>
    <p:sldId id="287" r:id="rId16"/>
    <p:sldId id="293" r:id="rId17"/>
    <p:sldId id="294" r:id="rId18"/>
    <p:sldId id="277" r:id="rId19"/>
    <p:sldId id="278" r:id="rId20"/>
    <p:sldId id="279" r:id="rId21"/>
    <p:sldId id="280" r:id="rId22"/>
    <p:sldId id="281" r:id="rId23"/>
    <p:sldId id="288" r:id="rId24"/>
    <p:sldId id="282" r:id="rId25"/>
    <p:sldId id="284" r:id="rId26"/>
    <p:sldId id="285" r:id="rId27"/>
    <p:sldId id="286" r:id="rId28"/>
    <p:sldId id="289" r:id="rId29"/>
    <p:sldId id="290" r:id="rId30"/>
    <p:sldId id="291" r:id="rId31"/>
    <p:sldId id="292" r:id="rId32"/>
    <p:sldId id="25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F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4"/>
    <p:restoredTop sz="83072"/>
  </p:normalViewPr>
  <p:slideViewPr>
    <p:cSldViewPr snapToGrid="0" snapToObjects="1">
      <p:cViewPr varScale="1">
        <p:scale>
          <a:sx n="90" d="100"/>
          <a:sy n="90" d="100"/>
        </p:scale>
        <p:origin x="1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DE861-15ED-B749-8ACD-12132B2C5D94}" type="datetimeFigureOut">
              <a:rPr kumimoji="1" lang="zh-CN" altLang="en-US" smtClean="0"/>
              <a:t>15/5/14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3A00E-5CFB-D348-A6CD-999D4CA976E1}" type="slidenum">
              <a:rPr kumimoji="1" lang="zh-CN" altLang="en-US" smtClean="0"/>
              <a:t>‹#›</a:t>
            </a:fld>
            <a:endParaRPr kumimoji="1" lang="zh-CN" altLang="en-US"/>
          </a:p>
        </p:txBody>
      </p:sp>
    </p:spTree>
    <p:extLst>
      <p:ext uri="{BB962C8B-B14F-4D97-AF65-F5344CB8AC3E}">
        <p14:creationId xmlns:p14="http://schemas.microsoft.com/office/powerpoint/2010/main" val="61235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大家好，今天给大家讲的这篇论文是</a:t>
            </a:r>
            <a:r>
              <a:rPr kumimoji="1" lang="en-US" altLang="zh-CN" dirty="0" smtClean="0"/>
              <a:t>MobiSys2012</a:t>
            </a:r>
            <a:r>
              <a:rPr kumimoji="1" lang="zh-CN" altLang="en-US" dirty="0" smtClean="0"/>
              <a:t>的一篇文章，</a:t>
            </a:r>
            <a:r>
              <a:rPr kumimoji="1" lang="en-US" altLang="zh-CN" dirty="0" err="1" smtClean="0"/>
              <a:t>MobiSys</a:t>
            </a:r>
            <a:r>
              <a:rPr kumimoji="1" lang="zh-CN" altLang="en-US" dirty="0" smtClean="0"/>
              <a:t>是</a:t>
            </a:r>
            <a:r>
              <a:rPr kumimoji="1" lang="en-US" altLang="zh-CN" dirty="0" smtClean="0"/>
              <a:t>CCF</a:t>
            </a:r>
            <a:r>
              <a:rPr kumimoji="1" lang="zh-CN" altLang="en-US" dirty="0" smtClean="0"/>
              <a:t>中国计算机学会推荐国际会议的</a:t>
            </a:r>
            <a:r>
              <a:rPr kumimoji="1" lang="en-US" altLang="zh-CN" dirty="0" smtClean="0"/>
              <a:t>B</a:t>
            </a:r>
            <a:r>
              <a:rPr kumimoji="1" lang="zh-CN" altLang="en-US" dirty="0" smtClean="0"/>
              <a:t>类会议，是比较顶级的国际会议了。是关于基于手机的匿名认证框架，从题目可以看出，是通过使用手机来限制匿名身份的个数</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a:t>
            </a:fld>
            <a:endParaRPr kumimoji="1" lang="zh-CN" altLang="en-US"/>
          </a:p>
        </p:txBody>
      </p:sp>
    </p:spTree>
    <p:extLst>
      <p:ext uri="{BB962C8B-B14F-4D97-AF65-F5344CB8AC3E}">
        <p14:creationId xmlns:p14="http://schemas.microsoft.com/office/powerpoint/2010/main" val="118699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接下来第二部分，介绍相关的预备知识</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10</a:t>
            </a:fld>
            <a:endParaRPr kumimoji="1" lang="zh-CN" altLang="en-US"/>
          </a:p>
        </p:txBody>
      </p:sp>
    </p:spTree>
    <p:extLst>
      <p:ext uri="{BB962C8B-B14F-4D97-AF65-F5344CB8AC3E}">
        <p14:creationId xmlns:p14="http://schemas.microsoft.com/office/powerpoint/2010/main" val="1565306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首先介绍一下零知识证明，什么叫零知识证明呢？简单的说就是比如</a:t>
            </a:r>
            <a:r>
              <a:rPr lang="en-US" altLang="zh-CN" dirty="0" smtClean="0"/>
              <a:t>A</a:t>
            </a:r>
            <a:r>
              <a:rPr lang="zh-CN" altLang="en-US" dirty="0" smtClean="0"/>
              <a:t>有一个</a:t>
            </a:r>
            <a:r>
              <a:rPr lang="en-US" altLang="zh-CN" dirty="0" smtClean="0"/>
              <a:t>x</a:t>
            </a:r>
            <a:r>
              <a:rPr lang="zh-CN" altLang="en-US" dirty="0" smtClean="0"/>
              <a:t>，要向</a:t>
            </a:r>
            <a:r>
              <a:rPr lang="en-US" altLang="zh-CN" dirty="0" smtClean="0"/>
              <a:t>B</a:t>
            </a:r>
            <a:r>
              <a:rPr lang="zh-CN" altLang="en-US" dirty="0" smtClean="0"/>
              <a:t>证明他有这个</a:t>
            </a:r>
            <a:r>
              <a:rPr lang="en-US" altLang="zh-CN" dirty="0" smtClean="0"/>
              <a:t>x</a:t>
            </a:r>
            <a:r>
              <a:rPr lang="zh-CN" altLang="en-US" dirty="0" smtClean="0"/>
              <a:t>，而又不让</a:t>
            </a:r>
            <a:r>
              <a:rPr lang="en-US" altLang="zh-CN" dirty="0" smtClean="0"/>
              <a:t>B</a:t>
            </a:r>
            <a:r>
              <a:rPr lang="zh-CN" altLang="en-US" dirty="0" smtClean="0"/>
              <a:t>知道这个</a:t>
            </a:r>
            <a:r>
              <a:rPr lang="en-US" altLang="zh-CN" dirty="0" smtClean="0"/>
              <a:t>x</a:t>
            </a:r>
            <a:r>
              <a:rPr lang="zh-CN" altLang="en-US" dirty="0" smtClean="0"/>
              <a:t>是什么。。。看似好像很矛盾。咱们举个简单的例子就大概知道了。</a:t>
            </a:r>
            <a:r>
              <a:rPr lang="en-US" altLang="zh-CN" dirty="0" smtClean="0"/>
              <a:t>Zn</a:t>
            </a:r>
            <a:r>
              <a:rPr lang="zh-CN" altLang="en-US" dirty="0" smtClean="0"/>
              <a:t>*指的是</a:t>
            </a:r>
            <a:r>
              <a:rPr lang="en-US" altLang="zh-CN" dirty="0" smtClean="0"/>
              <a:t>1-(n-1)</a:t>
            </a:r>
            <a:r>
              <a:rPr lang="zh-CN" altLang="en-US" dirty="0" smtClean="0"/>
              <a:t>与</a:t>
            </a:r>
            <a:r>
              <a:rPr lang="en-US" altLang="zh-CN" dirty="0" smtClean="0"/>
              <a:t>n</a:t>
            </a:r>
            <a:r>
              <a:rPr lang="zh-CN" altLang="en-US" dirty="0" smtClean="0"/>
              <a:t>互素的正整数的集合，离散对数难解性</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11</a:t>
            </a:fld>
            <a:endParaRPr kumimoji="1" lang="zh-CN" altLang="en-US"/>
          </a:p>
        </p:txBody>
      </p:sp>
    </p:spTree>
    <p:extLst>
      <p:ext uri="{BB962C8B-B14F-4D97-AF65-F5344CB8AC3E}">
        <p14:creationId xmlns:p14="http://schemas.microsoft.com/office/powerpoint/2010/main" val="85415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再介绍一下零知识证明的两种形式，一种是交互式的，就是证明者和验证者之间的通信次数大于</a:t>
            </a:r>
            <a:r>
              <a:rPr lang="en-US" altLang="zh-CN" dirty="0" smtClean="0"/>
              <a:t>1</a:t>
            </a:r>
            <a:r>
              <a:rPr lang="zh-CN" altLang="en-US" dirty="0" smtClean="0"/>
              <a:t>，一种是非交互式的，就是证明者和验证者之间的通信次数为</a:t>
            </a:r>
            <a:r>
              <a:rPr lang="en-US" altLang="zh-CN" dirty="0" smtClean="0"/>
              <a:t>1</a:t>
            </a:r>
            <a:r>
              <a:rPr lang="zh-CN" altLang="en-US" dirty="0" smtClean="0"/>
              <a:t>次。</a:t>
            </a:r>
          </a:p>
          <a:p>
            <a:r>
              <a:rPr lang="zh-CN" altLang="en-US" dirty="0" smtClean="0"/>
              <a:t>对于交互式的情况，证明者向验证者证明有</a:t>
            </a:r>
            <a:r>
              <a:rPr lang="en-US" altLang="zh-CN" dirty="0" smtClean="0"/>
              <a:t>e</a:t>
            </a:r>
            <a:r>
              <a:rPr lang="zh-CN" altLang="en-US" dirty="0" smtClean="0"/>
              <a:t>和</a:t>
            </a:r>
            <a:r>
              <a:rPr lang="en-US" altLang="zh-CN" dirty="0" smtClean="0"/>
              <a:t>r</a:t>
            </a:r>
            <a:r>
              <a:rPr lang="zh-CN" altLang="en-US" dirty="0" smtClean="0"/>
              <a:t>，但</a:t>
            </a:r>
            <a:r>
              <a:rPr lang="en-US" altLang="zh-CN" dirty="0" smtClean="0"/>
              <a:t>e</a:t>
            </a:r>
            <a:r>
              <a:rPr lang="zh-CN" altLang="en-US" dirty="0" smtClean="0"/>
              <a:t>和</a:t>
            </a:r>
            <a:r>
              <a:rPr lang="en-US" altLang="zh-CN" dirty="0" smtClean="0"/>
              <a:t>r</a:t>
            </a:r>
            <a:r>
              <a:rPr lang="zh-CN" altLang="en-US" dirty="0" smtClean="0"/>
              <a:t>不被验证者知道。</a:t>
            </a:r>
          </a:p>
          <a:p>
            <a:r>
              <a:rPr lang="zh-CN" altLang="en-US" dirty="0" smtClean="0"/>
              <a:t>在这里</a:t>
            </a:r>
            <a:r>
              <a:rPr lang="en-US" altLang="zh-CN" dirty="0" err="1" smtClean="0"/>
              <a:t>Prover</a:t>
            </a:r>
            <a:r>
              <a:rPr lang="zh-CN" altLang="en-US" dirty="0" smtClean="0"/>
              <a:t>要向</a:t>
            </a:r>
            <a:r>
              <a:rPr lang="en-US" altLang="zh-CN" dirty="0" smtClean="0"/>
              <a:t>Verifier</a:t>
            </a:r>
            <a:r>
              <a:rPr lang="zh-CN" altLang="en-US" dirty="0" smtClean="0"/>
              <a:t>证明拥有</a:t>
            </a:r>
            <a:r>
              <a:rPr lang="en-US" altLang="zh-CN" dirty="0" smtClean="0"/>
              <a:t>e</a:t>
            </a:r>
            <a:r>
              <a:rPr lang="zh-CN" altLang="en-US" dirty="0" smtClean="0"/>
              <a:t>，也就是向</a:t>
            </a:r>
            <a:r>
              <a:rPr lang="en-US" altLang="zh-CN" dirty="0" smtClean="0"/>
              <a:t>verifier</a:t>
            </a:r>
            <a:r>
              <a:rPr lang="zh-CN" altLang="en-US" dirty="0" smtClean="0"/>
              <a:t>承诺有一个</a:t>
            </a:r>
            <a:r>
              <a:rPr lang="en-US" altLang="zh-CN" dirty="0" smtClean="0"/>
              <a:t>e</a:t>
            </a:r>
            <a:r>
              <a:rPr lang="zh-CN" altLang="en-US" dirty="0" smtClean="0"/>
              <a:t>，要随机选择一个</a:t>
            </a:r>
            <a:r>
              <a:rPr lang="en-US" altLang="zh-CN" dirty="0" smtClean="0"/>
              <a:t>r</a:t>
            </a:r>
            <a:r>
              <a:rPr lang="zh-CN" altLang="en-US" dirty="0" smtClean="0"/>
              <a:t>，</a:t>
            </a:r>
            <a:r>
              <a:rPr lang="en-US" altLang="zh-CN" dirty="0" smtClean="0"/>
              <a:t>r</a:t>
            </a:r>
            <a:r>
              <a:rPr lang="zh-CN" altLang="en-US" dirty="0" smtClean="0"/>
              <a:t>也是在</a:t>
            </a:r>
            <a:r>
              <a:rPr lang="en-US" altLang="zh-CN" dirty="0" smtClean="0"/>
              <a:t>Zn*</a:t>
            </a:r>
            <a:r>
              <a:rPr lang="zh-CN" altLang="en-US" dirty="0" smtClean="0"/>
              <a:t>里的，同时选择</a:t>
            </a:r>
            <a:r>
              <a:rPr lang="en-US" altLang="zh-CN" dirty="0" smtClean="0"/>
              <a:t>h</a:t>
            </a:r>
            <a:r>
              <a:rPr lang="zh-CN" altLang="en-US" dirty="0" smtClean="0"/>
              <a:t>属于</a:t>
            </a:r>
            <a:r>
              <a:rPr lang="en-US" altLang="zh-CN" dirty="0" smtClean="0"/>
              <a:t>&lt;g&gt;</a:t>
            </a:r>
            <a:r>
              <a:rPr lang="zh-CN" altLang="en-US" dirty="0" smtClean="0"/>
              <a:t>，同时向</a:t>
            </a:r>
            <a:r>
              <a:rPr lang="en-US" altLang="zh-CN" dirty="0" smtClean="0"/>
              <a:t>Verifier</a:t>
            </a:r>
            <a:r>
              <a:rPr lang="zh-CN" altLang="en-US" dirty="0" smtClean="0"/>
              <a:t>证明有</a:t>
            </a:r>
            <a:r>
              <a:rPr lang="en-US" altLang="zh-CN" dirty="0" smtClean="0"/>
              <a:t>e</a:t>
            </a:r>
            <a:r>
              <a:rPr lang="zh-CN" altLang="en-US" dirty="0" smtClean="0"/>
              <a:t>和</a:t>
            </a:r>
            <a:r>
              <a:rPr lang="en-US" altLang="zh-CN" dirty="0" smtClean="0"/>
              <a:t>r</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12</a:t>
            </a:fld>
            <a:endParaRPr kumimoji="1" lang="zh-CN" altLang="en-US"/>
          </a:p>
        </p:txBody>
      </p:sp>
    </p:spTree>
    <p:extLst>
      <p:ext uri="{BB962C8B-B14F-4D97-AF65-F5344CB8AC3E}">
        <p14:creationId xmlns:p14="http://schemas.microsoft.com/office/powerpoint/2010/main" val="142841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这个就是非交互的。。。主要的区别其实就是这个</a:t>
            </a:r>
            <a:r>
              <a:rPr lang="en-US" altLang="zh-CN" dirty="0" smtClean="0"/>
              <a:t>c</a:t>
            </a:r>
            <a:r>
              <a:rPr lang="zh-CN" altLang="en-US" dirty="0" smtClean="0"/>
              <a:t>是由</a:t>
            </a:r>
            <a:r>
              <a:rPr lang="en-US" altLang="zh-CN" dirty="0" err="1" smtClean="0"/>
              <a:t>Prover</a:t>
            </a:r>
            <a:r>
              <a:rPr lang="zh-CN" altLang="en-US" dirty="0" smtClean="0"/>
              <a:t>来提供，使用了一个</a:t>
            </a:r>
            <a:r>
              <a:rPr lang="en-US" altLang="zh-CN" dirty="0" smtClean="0"/>
              <a:t>hash</a:t>
            </a:r>
            <a:r>
              <a:rPr lang="zh-CN" altLang="en-US" dirty="0" smtClean="0"/>
              <a:t>函数，具体这个</a:t>
            </a:r>
            <a:r>
              <a:rPr lang="en-US" altLang="zh-CN" dirty="0" smtClean="0"/>
              <a:t>hash</a:t>
            </a:r>
            <a:r>
              <a:rPr lang="zh-CN" altLang="en-US" dirty="0" smtClean="0"/>
              <a:t>函数是什么呢？？？如果将</a:t>
            </a:r>
            <a:r>
              <a:rPr lang="en-US" altLang="zh-CN" dirty="0" smtClean="0"/>
              <a:t>hash</a:t>
            </a:r>
            <a:r>
              <a:rPr lang="zh-CN" altLang="en-US" dirty="0" smtClean="0"/>
              <a:t>函数看成是随机预言模型，那么</a:t>
            </a:r>
            <a:r>
              <a:rPr lang="en-US" altLang="zh-CN" dirty="0" smtClean="0"/>
              <a:t>c</a:t>
            </a:r>
            <a:r>
              <a:rPr lang="zh-CN" altLang="en-US" dirty="0" smtClean="0"/>
              <a:t>的值相当于随机选取的。。。接下来介绍的都是交互的零知识证明，对于非交互的这里先不做重点讲解。。。</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13</a:t>
            </a:fld>
            <a:endParaRPr kumimoji="1" lang="zh-CN" altLang="en-US"/>
          </a:p>
        </p:txBody>
      </p:sp>
    </p:spTree>
    <p:extLst>
      <p:ext uri="{BB962C8B-B14F-4D97-AF65-F5344CB8AC3E}">
        <p14:creationId xmlns:p14="http://schemas.microsoft.com/office/powerpoint/2010/main" val="1347118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接下来介绍一下</a:t>
            </a:r>
            <a:r>
              <a:rPr lang="en-US" altLang="zh-CN" dirty="0" smtClean="0"/>
              <a:t>CL</a:t>
            </a:r>
            <a:r>
              <a:rPr lang="zh-CN" altLang="en-US" dirty="0" smtClean="0"/>
              <a:t>签名方案了。。。这里的</a:t>
            </a:r>
            <a:r>
              <a:rPr lang="en-US" altLang="zh-CN" dirty="0" smtClean="0"/>
              <a:t>v</a:t>
            </a:r>
            <a:r>
              <a:rPr lang="zh-CN" altLang="en-US" dirty="0" smtClean="0"/>
              <a:t>是怎么求出来的呢？？？（好像是根据什么中国剩余定理，</a:t>
            </a:r>
            <a:r>
              <a:rPr lang="en-US" altLang="zh-CN" dirty="0" smtClean="0"/>
              <a:t>v=(</a:t>
            </a:r>
            <a:r>
              <a:rPr lang="en-US" altLang="zh-CN" dirty="0" err="1" smtClean="0"/>
              <a:t>a^mb^sc</a:t>
            </a:r>
            <a:r>
              <a:rPr lang="en-US" altLang="zh-CN" dirty="0" smtClean="0"/>
              <a:t>)^1/e</a:t>
            </a:r>
            <a:r>
              <a:rPr lang="zh-CN" altLang="en-US" dirty="0" smtClean="0"/>
              <a:t>，可以转换成不是分数的指数的情况去求解）</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a:t>
            </a:r>
            <a:r>
              <a:rPr lang="zh-CN" altLang="en-US" dirty="0" smtClean="0"/>
              <a:t>签名包括了三个部分，一个是密钥生成阶段，选择一个特殊的</a:t>
            </a:r>
            <a:r>
              <a:rPr lang="en-US" altLang="zh-CN" dirty="0" smtClean="0"/>
              <a:t>RSA</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a,b,c</a:t>
            </a:r>
            <a:r>
              <a:rPr lang="zh-CN" altLang="en-US" dirty="0" smtClean="0"/>
              <a:t>是模</a:t>
            </a:r>
            <a:r>
              <a:rPr lang="en-US" altLang="zh-CN" dirty="0" smtClean="0"/>
              <a:t>n</a:t>
            </a:r>
            <a:r>
              <a:rPr lang="zh-CN" altLang="en-US" dirty="0" smtClean="0"/>
              <a:t>的二次剩余，二次剩余指的是，对于一个元素</a:t>
            </a:r>
            <a:r>
              <a:rPr lang="en-US" altLang="zh-CN" dirty="0" smtClean="0"/>
              <a:t>a</a:t>
            </a:r>
            <a:r>
              <a:rPr lang="zh-CN" altLang="en-US" dirty="0" smtClean="0"/>
              <a:t>属于</a:t>
            </a:r>
            <a:r>
              <a:rPr lang="en-US" altLang="zh-CN" dirty="0" smtClean="0"/>
              <a:t>Zn</a:t>
            </a:r>
            <a:r>
              <a:rPr lang="zh-CN" altLang="en-US" dirty="0" smtClean="0"/>
              <a:t>*，存在一个</a:t>
            </a:r>
            <a:r>
              <a:rPr lang="en-US" altLang="zh-CN" dirty="0" smtClean="0"/>
              <a:t>b</a:t>
            </a:r>
            <a:r>
              <a:rPr lang="zh-CN" altLang="en-US" dirty="0" smtClean="0"/>
              <a:t>，使得</a:t>
            </a:r>
            <a:r>
              <a:rPr lang="en-US" altLang="zh-CN" dirty="0" smtClean="0"/>
              <a:t>b^2=a</a:t>
            </a:r>
            <a:r>
              <a:rPr lang="zh-CN" altLang="en-US" dirty="0" smtClean="0"/>
              <a:t> </a:t>
            </a:r>
            <a:r>
              <a:rPr lang="en-US" altLang="zh-CN" dirty="0" smtClean="0"/>
              <a:t>mod</a:t>
            </a:r>
            <a:r>
              <a:rPr lang="zh-CN" altLang="en-US" dirty="0" smtClean="0"/>
              <a:t> </a:t>
            </a:r>
            <a:r>
              <a:rPr lang="en-US" altLang="zh-CN" dirty="0" smtClean="0"/>
              <a:t>n</a:t>
            </a:r>
            <a:r>
              <a:rPr lang="zh-CN" altLang="en-US" dirty="0" smtClean="0"/>
              <a:t>，那么</a:t>
            </a:r>
            <a:r>
              <a:rPr lang="en-US" altLang="zh-CN" dirty="0" smtClean="0"/>
              <a:t>a</a:t>
            </a:r>
            <a:r>
              <a:rPr lang="zh-CN" altLang="en-US" dirty="0" smtClean="0"/>
              <a:t>就是模</a:t>
            </a:r>
            <a:r>
              <a:rPr lang="en-US" altLang="zh-CN" dirty="0" smtClean="0"/>
              <a:t>n</a:t>
            </a:r>
            <a:r>
              <a:rPr lang="zh-CN" altLang="en-US" dirty="0" smtClean="0"/>
              <a:t>的二次剩余</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最后得到的是</a:t>
            </a:r>
            <a:r>
              <a:rPr lang="en-US" altLang="zh-CN" dirty="0" smtClean="0"/>
              <a:t>(</a:t>
            </a:r>
            <a:r>
              <a:rPr lang="en-US" altLang="zh-CN" dirty="0" err="1" smtClean="0"/>
              <a:t>e,s,v</a:t>
            </a:r>
            <a:r>
              <a:rPr lang="en-US" altLang="zh-CN" dirty="0" smtClean="0"/>
              <a:t>)</a:t>
            </a:r>
            <a:r>
              <a:rPr lang="zh-CN" altLang="en-US" dirty="0" smtClean="0"/>
              <a:t>这样一个三元组，就是作为最后的签名。</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14</a:t>
            </a:fld>
            <a:endParaRPr kumimoji="1" lang="zh-CN" altLang="en-US"/>
          </a:p>
        </p:txBody>
      </p:sp>
    </p:spTree>
    <p:extLst>
      <p:ext uri="{BB962C8B-B14F-4D97-AF65-F5344CB8AC3E}">
        <p14:creationId xmlns:p14="http://schemas.microsoft.com/office/powerpoint/2010/main" val="191370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这里再介绍一下结合</a:t>
            </a:r>
            <a:r>
              <a:rPr lang="en-US" altLang="zh-CN" dirty="0" smtClean="0"/>
              <a:t>CL</a:t>
            </a:r>
            <a:r>
              <a:rPr lang="zh-CN" altLang="en-US" dirty="0" smtClean="0"/>
              <a:t>签名方案和零知识证明的一个</a:t>
            </a:r>
            <a:r>
              <a:rPr lang="en-US" altLang="zh-CN" dirty="0" smtClean="0"/>
              <a:t>CL</a:t>
            </a:r>
            <a:r>
              <a:rPr lang="zh-CN" altLang="en-US" dirty="0" smtClean="0"/>
              <a:t>变体的签名方案，也是本文当中使用的签名方案。大概意思其实就是，</a:t>
            </a:r>
            <a:r>
              <a:rPr lang="en-US" altLang="zh-CN" dirty="0" smtClean="0"/>
              <a:t>User</a:t>
            </a:r>
            <a:r>
              <a:rPr lang="zh-CN" altLang="en-US" dirty="0" smtClean="0"/>
              <a:t>有一个</a:t>
            </a:r>
            <a:r>
              <a:rPr lang="en-US" altLang="zh-CN" dirty="0" smtClean="0"/>
              <a:t>x</a:t>
            </a:r>
            <a:r>
              <a:rPr lang="zh-CN" altLang="en-US" dirty="0" smtClean="0"/>
              <a:t>，想要</a:t>
            </a:r>
            <a:r>
              <a:rPr lang="en-US" altLang="zh-CN" dirty="0" smtClean="0"/>
              <a:t>Signer</a:t>
            </a:r>
            <a:r>
              <a:rPr lang="zh-CN" altLang="en-US" dirty="0" smtClean="0"/>
              <a:t>进行签名，但是先向</a:t>
            </a:r>
            <a:r>
              <a:rPr lang="en-US" altLang="zh-CN" dirty="0" smtClean="0"/>
              <a:t>Signer</a:t>
            </a:r>
            <a:r>
              <a:rPr lang="zh-CN" altLang="en-US" dirty="0" smtClean="0"/>
              <a:t>零知识证明他有这个</a:t>
            </a:r>
            <a:r>
              <a:rPr lang="en-US" altLang="zh-CN" dirty="0" smtClean="0"/>
              <a:t>x</a:t>
            </a:r>
            <a:r>
              <a:rPr lang="zh-CN" altLang="en-US" dirty="0" smtClean="0"/>
              <a:t>，也就是不让</a:t>
            </a:r>
            <a:r>
              <a:rPr lang="en-US" altLang="zh-CN" dirty="0" smtClean="0"/>
              <a:t>Signer</a:t>
            </a:r>
            <a:r>
              <a:rPr lang="zh-CN" altLang="en-US" dirty="0" smtClean="0"/>
              <a:t>知道这个</a:t>
            </a:r>
            <a:r>
              <a:rPr lang="en-US" altLang="zh-CN" dirty="0" smtClean="0"/>
              <a:t>x</a:t>
            </a:r>
            <a:r>
              <a:rPr lang="zh-CN" altLang="en-US" dirty="0" smtClean="0"/>
              <a:t>是什么，然后再让</a:t>
            </a:r>
            <a:r>
              <a:rPr lang="en-US" altLang="zh-CN" dirty="0" smtClean="0"/>
              <a:t>Signer</a:t>
            </a:r>
            <a:r>
              <a:rPr lang="zh-CN" altLang="en-US" dirty="0" smtClean="0"/>
              <a:t>进行签名，类似于盲签名（？？？？），但是和盲签名也有有点不同，其实</a:t>
            </a:r>
            <a:r>
              <a:rPr lang="en-US" altLang="zh-CN" dirty="0" smtClean="0"/>
              <a:t>User</a:t>
            </a:r>
            <a:r>
              <a:rPr lang="zh-CN" altLang="en-US" dirty="0" smtClean="0"/>
              <a:t>也参与了签名过程，具体我们看看。。。</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15</a:t>
            </a:fld>
            <a:endParaRPr kumimoji="1" lang="zh-CN" altLang="en-US"/>
          </a:p>
        </p:txBody>
      </p:sp>
    </p:spTree>
    <p:extLst>
      <p:ext uri="{BB962C8B-B14F-4D97-AF65-F5344CB8AC3E}">
        <p14:creationId xmlns:p14="http://schemas.microsoft.com/office/powerpoint/2010/main" val="204455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通过上述方法</a:t>
            </a:r>
            <a:r>
              <a:rPr lang="en-US" altLang="zh-CN" dirty="0" smtClean="0"/>
              <a:t>User</a:t>
            </a:r>
            <a:r>
              <a:rPr lang="zh-CN" altLang="en-US" dirty="0" smtClean="0"/>
              <a:t>得到了一个签名对</a:t>
            </a:r>
            <a:r>
              <a:rPr lang="en-US" altLang="zh-CN" dirty="0" smtClean="0"/>
              <a:t>(</a:t>
            </a:r>
            <a:r>
              <a:rPr lang="en-US" altLang="zh-CN" dirty="0" err="1" smtClean="0"/>
              <a:t>s,e,v</a:t>
            </a:r>
            <a:r>
              <a:rPr lang="en-US" altLang="zh-CN" dirty="0" smtClean="0"/>
              <a:t>),</a:t>
            </a:r>
            <a:r>
              <a:rPr lang="zh-CN" altLang="en-US" dirty="0" smtClean="0"/>
              <a:t>他现在又要向另外一个人证明他有这样一个合法的签名，但又不让那个人知道这个签名是什么。。。这就是对这个签名进行一个零知识证明，由于过程比较复杂，这里就不详细介绍了。</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16</a:t>
            </a:fld>
            <a:endParaRPr kumimoji="1" lang="zh-CN" altLang="en-US"/>
          </a:p>
        </p:txBody>
      </p:sp>
    </p:spTree>
    <p:extLst>
      <p:ext uri="{BB962C8B-B14F-4D97-AF65-F5344CB8AC3E}">
        <p14:creationId xmlns:p14="http://schemas.microsoft.com/office/powerpoint/2010/main" val="170396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大致思路就是对于这样一个较复杂的零知识证明的式子，需要将其拆分成多个标准格式的零知识证明</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并且，对于刚才提到的零知识证明和</a:t>
            </a:r>
            <a:r>
              <a:rPr lang="en-US" altLang="zh-CN" dirty="0" smtClean="0"/>
              <a:t>CL</a:t>
            </a:r>
            <a:r>
              <a:rPr lang="zh-CN" altLang="en-US" dirty="0" smtClean="0"/>
              <a:t>签名，以及这里所提及的对一个签名进行零知识证明，文章中在具体实现时是调用的一个基于</a:t>
            </a:r>
            <a:r>
              <a:rPr lang="en-US" altLang="zh-CN" dirty="0" smtClean="0"/>
              <a:t>java</a:t>
            </a:r>
            <a:r>
              <a:rPr lang="zh-CN" altLang="en-US" dirty="0" smtClean="0"/>
              <a:t>写的一个库，叫做</a:t>
            </a:r>
            <a:r>
              <a:rPr lang="en-US" altLang="zh-CN" dirty="0" err="1" smtClean="0"/>
              <a:t>Idemix</a:t>
            </a:r>
            <a:r>
              <a:rPr lang="zh-CN" altLang="en-US" dirty="0" smtClean="0"/>
              <a:t> </a:t>
            </a:r>
            <a:r>
              <a:rPr lang="en-US" altLang="zh-CN" dirty="0" smtClean="0"/>
              <a:t>library(</a:t>
            </a:r>
            <a:r>
              <a:rPr lang="en-US" altLang="zh-CN" sz="1200" kern="1200" dirty="0" smtClean="0">
                <a:solidFill>
                  <a:schemeClr val="tx1"/>
                </a:solidFill>
                <a:effectLst/>
                <a:latin typeface="+mn-lt"/>
                <a:ea typeface="+mn-ea"/>
                <a:cs typeface="+mn-cs"/>
              </a:rPr>
              <a:t>Identity Mixer cryptographic library)</a:t>
            </a:r>
            <a:r>
              <a:rPr lang="zh-CN" altLang="en-US" sz="1200" kern="1200" dirty="0" smtClean="0">
                <a:solidFill>
                  <a:schemeClr val="tx1"/>
                </a:solidFill>
                <a:effectLst/>
                <a:latin typeface="+mn-lt"/>
                <a:ea typeface="+mn-ea"/>
                <a:cs typeface="+mn-cs"/>
              </a:rPr>
              <a:t>，这里就不再具体介绍了。</a:t>
            </a:r>
            <a:endParaRPr lang="zh-CN" altLang="en-US"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17</a:t>
            </a:fld>
            <a:endParaRPr kumimoji="1" lang="zh-CN" altLang="en-US"/>
          </a:p>
        </p:txBody>
      </p:sp>
    </p:spTree>
    <p:extLst>
      <p:ext uri="{BB962C8B-B14F-4D97-AF65-F5344CB8AC3E}">
        <p14:creationId xmlns:p14="http://schemas.microsoft.com/office/powerpoint/2010/main" val="1307565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接下来第三部分介绍这个匿名认证框架的系统架构和具体方案</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18</a:t>
            </a:fld>
            <a:endParaRPr kumimoji="1" lang="zh-CN" altLang="en-US"/>
          </a:p>
        </p:txBody>
      </p:sp>
    </p:spTree>
    <p:extLst>
      <p:ext uri="{BB962C8B-B14F-4D97-AF65-F5344CB8AC3E}">
        <p14:creationId xmlns:p14="http://schemas.microsoft.com/office/powerpoint/2010/main" val="125517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开始介绍整个匿名框架的方案。。。对于整个系统的框架如图所示。。。整个框架包括了三个主要的组成部分，一个是</a:t>
            </a:r>
            <a:r>
              <a:rPr lang="en-US" altLang="zh-CN" dirty="0" smtClean="0"/>
              <a:t>relying</a:t>
            </a:r>
            <a:r>
              <a:rPr lang="zh-CN" altLang="en-US" dirty="0" smtClean="0"/>
              <a:t> </a:t>
            </a:r>
            <a:r>
              <a:rPr lang="en-US" altLang="zh-CN" dirty="0" smtClean="0"/>
              <a:t>party</a:t>
            </a:r>
            <a:r>
              <a:rPr lang="zh-CN" altLang="en-US" dirty="0" smtClean="0"/>
              <a:t>，在具体应用部署时包括了</a:t>
            </a:r>
            <a:r>
              <a:rPr lang="en-US" altLang="zh-CN" dirty="0" smtClean="0"/>
              <a:t>mobile</a:t>
            </a:r>
            <a:r>
              <a:rPr lang="zh-CN" altLang="en-US" dirty="0" smtClean="0"/>
              <a:t> </a:t>
            </a:r>
            <a:r>
              <a:rPr lang="en-US" altLang="zh-CN" dirty="0" smtClean="0"/>
              <a:t>phone</a:t>
            </a:r>
            <a:r>
              <a:rPr lang="zh-CN" altLang="en-US" dirty="0" smtClean="0"/>
              <a:t> </a:t>
            </a:r>
            <a:r>
              <a:rPr lang="en-US" altLang="zh-CN" dirty="0" smtClean="0"/>
              <a:t>app</a:t>
            </a:r>
            <a:r>
              <a:rPr lang="zh-CN" altLang="en-US" dirty="0" smtClean="0"/>
              <a:t>和</a:t>
            </a:r>
            <a:r>
              <a:rPr lang="en-US" altLang="zh-CN" dirty="0" smtClean="0"/>
              <a:t>web</a:t>
            </a:r>
            <a:r>
              <a:rPr lang="zh-CN" altLang="en-US" dirty="0" smtClean="0"/>
              <a:t> </a:t>
            </a:r>
            <a:r>
              <a:rPr lang="en-US" altLang="zh-CN" dirty="0" smtClean="0"/>
              <a:t>app</a:t>
            </a:r>
            <a:r>
              <a:rPr lang="zh-CN" altLang="en-US" dirty="0" smtClean="0"/>
              <a:t>，一个是用户，实际应用时就是用户的手机，还有一个就是匿名身份提供者，简称</a:t>
            </a:r>
            <a:r>
              <a:rPr lang="en-US" altLang="zh-CN" dirty="0" smtClean="0"/>
              <a:t>AIP</a:t>
            </a:r>
            <a:r>
              <a:rPr lang="zh-CN" altLang="en-US" dirty="0" smtClean="0"/>
              <a:t>，实际部署时一般是一个</a:t>
            </a:r>
            <a:r>
              <a:rPr lang="en-US" altLang="zh-CN" dirty="0" smtClean="0"/>
              <a:t>web</a:t>
            </a:r>
            <a:r>
              <a:rPr lang="zh-CN" altLang="en-US" dirty="0" smtClean="0"/>
              <a:t> </a:t>
            </a:r>
            <a:r>
              <a:rPr lang="en-US" altLang="zh-CN" dirty="0" smtClean="0"/>
              <a:t>application</a:t>
            </a:r>
            <a:r>
              <a:rPr lang="zh-CN" altLang="en-US" dirty="0" smtClean="0"/>
              <a:t>。</a:t>
            </a:r>
          </a:p>
          <a:p>
            <a:r>
              <a:rPr lang="zh-CN" altLang="en-US" dirty="0" smtClean="0"/>
              <a:t>下面看这个系统框架，首先是</a:t>
            </a:r>
            <a:r>
              <a:rPr lang="en-US" altLang="zh-CN" dirty="0" smtClean="0"/>
              <a:t>AIP</a:t>
            </a:r>
            <a:r>
              <a:rPr lang="zh-CN" altLang="en-US" dirty="0" smtClean="0"/>
              <a:t>的注册服务和用户手机上的证书服务进行交互，用户得到匿名证书，然后用户手机和</a:t>
            </a:r>
            <a:r>
              <a:rPr lang="en-US" altLang="zh-CN" dirty="0" smtClean="0"/>
              <a:t>relying</a:t>
            </a:r>
            <a:r>
              <a:rPr lang="zh-CN" altLang="en-US" dirty="0" smtClean="0"/>
              <a:t> </a:t>
            </a:r>
            <a:r>
              <a:rPr lang="en-US" altLang="zh-CN" dirty="0" smtClean="0"/>
              <a:t>party</a:t>
            </a:r>
            <a:r>
              <a:rPr lang="zh-CN" altLang="en-US" dirty="0" smtClean="0"/>
              <a:t>进行交互，也就是证书服务和验证服务进行交互，验证匿名证书的有效性，也就是认证过程。认证成功才能进行之后的操作。</a:t>
            </a:r>
          </a:p>
          <a:p>
            <a:r>
              <a:rPr lang="zh-CN" altLang="en-US" dirty="0" smtClean="0"/>
              <a:t>文章中提出了两个应用，一个是匿名的单点登录，一个是匿名消息留言板。</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19</a:t>
            </a:fld>
            <a:endParaRPr kumimoji="1" lang="zh-CN" altLang="en-US"/>
          </a:p>
        </p:txBody>
      </p:sp>
    </p:spTree>
    <p:extLst>
      <p:ext uri="{BB962C8B-B14F-4D97-AF65-F5344CB8AC3E}">
        <p14:creationId xmlns:p14="http://schemas.microsoft.com/office/powerpoint/2010/main" val="12030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会从以下几个方面进行介绍，首先介绍以下这篇文章的一个动机，然后再介绍相关的一些预备知识，之后就是要讲的重点部分，也就是这篇文章提出的这个匿名认证框架的具体架构。第四部分介绍一下文章基于这个框架实现的一个简单例子并做了一个实验评估。最后再做一个总结。</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a:t>
            </a:fld>
            <a:endParaRPr kumimoji="1" lang="zh-CN" altLang="en-US"/>
          </a:p>
        </p:txBody>
      </p:sp>
    </p:spTree>
    <p:extLst>
      <p:ext uri="{BB962C8B-B14F-4D97-AF65-F5344CB8AC3E}">
        <p14:creationId xmlns:p14="http://schemas.microsoft.com/office/powerpoint/2010/main" val="791698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现在进行系统的具体方案介绍。。。首先就是系统的参数生成。首先</a:t>
            </a:r>
            <a:r>
              <a:rPr lang="en-US" altLang="zh-CN" dirty="0" smtClean="0"/>
              <a:t>AIP</a:t>
            </a:r>
            <a:r>
              <a:rPr lang="zh-CN" altLang="en-US" dirty="0" smtClean="0"/>
              <a:t>生成公共的参数，并且定义一些长度参数，同时生成他的密钥对，</a:t>
            </a:r>
            <a:r>
              <a:rPr lang="en-US" altLang="zh-CN" dirty="0" err="1" smtClean="0"/>
              <a:t>sk</a:t>
            </a:r>
            <a:r>
              <a:rPr lang="zh-CN" altLang="en-US" dirty="0" smtClean="0"/>
              <a:t>是私钥，</a:t>
            </a:r>
            <a:r>
              <a:rPr lang="en-US" altLang="zh-CN" dirty="0" err="1" smtClean="0"/>
              <a:t>pk</a:t>
            </a:r>
            <a:r>
              <a:rPr lang="zh-CN" altLang="en-US" dirty="0" smtClean="0"/>
              <a:t>是公钥，这个私钥和公钥就是用于</a:t>
            </a:r>
            <a:r>
              <a:rPr lang="en-US" altLang="zh-CN" dirty="0" smtClean="0"/>
              <a:t>CL</a:t>
            </a:r>
            <a:r>
              <a:rPr lang="zh-CN" altLang="en-US" dirty="0" smtClean="0"/>
              <a:t>签名的密钥。此外，用户自己生成一个</a:t>
            </a:r>
            <a:r>
              <a:rPr lang="en-US" altLang="zh-CN" dirty="0" err="1" smtClean="0"/>
              <a:t>uk</a:t>
            </a:r>
            <a:r>
              <a:rPr lang="zh-CN" altLang="en-US" dirty="0" smtClean="0"/>
              <a:t>，每个用户仅仅一个</a:t>
            </a:r>
            <a:r>
              <a:rPr lang="en-US" altLang="zh-CN" dirty="0" err="1" smtClean="0"/>
              <a:t>uk</a:t>
            </a:r>
            <a:r>
              <a:rPr lang="zh-CN" altLang="en-US" dirty="0" smtClean="0"/>
              <a:t>。</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20</a:t>
            </a:fld>
            <a:endParaRPr kumimoji="1" lang="zh-CN" altLang="en-US"/>
          </a:p>
        </p:txBody>
      </p:sp>
    </p:spTree>
    <p:extLst>
      <p:ext uri="{BB962C8B-B14F-4D97-AF65-F5344CB8AC3E}">
        <p14:creationId xmlns:p14="http://schemas.microsoft.com/office/powerpoint/2010/main" val="1090438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对于注册过程，其实就是用户和</a:t>
            </a:r>
            <a:r>
              <a:rPr lang="en-US" altLang="zh-CN" dirty="0" smtClean="0"/>
              <a:t>AIP</a:t>
            </a:r>
            <a:r>
              <a:rPr lang="zh-CN" altLang="en-US" dirty="0" smtClean="0"/>
              <a:t>之间的交互，用户获取匿名证书的过程。。。首先用户向</a:t>
            </a:r>
            <a:r>
              <a:rPr lang="en-US" altLang="zh-CN" dirty="0" smtClean="0"/>
              <a:t>AIP</a:t>
            </a:r>
            <a:r>
              <a:rPr lang="zh-CN" altLang="en-US" dirty="0" smtClean="0"/>
              <a:t>发送一个注册请求，并且包括一个</a:t>
            </a:r>
            <a:r>
              <a:rPr lang="en-US" altLang="zh-CN" dirty="0" err="1" smtClean="0"/>
              <a:t>ResourceName</a:t>
            </a:r>
            <a:r>
              <a:rPr lang="zh-CN" altLang="en-US" dirty="0" smtClean="0"/>
              <a:t>，这个</a:t>
            </a:r>
            <a:r>
              <a:rPr lang="en-US" altLang="zh-CN" dirty="0" err="1" smtClean="0"/>
              <a:t>ResourceName</a:t>
            </a:r>
            <a:r>
              <a:rPr lang="zh-CN" altLang="en-US" dirty="0" smtClean="0"/>
              <a:t>指的是一种稀缺资源，意思是说手机是一种稀缺资源，一般我们每个人都只有一部手机或者说有些土豪有很多部，但总之由于经济条件的制约，一般只有有限个数的手机。。。而用于标识这个手机的一般使用手机号或者</a:t>
            </a:r>
            <a:r>
              <a:rPr lang="en-US" altLang="zh-CN" dirty="0" smtClean="0"/>
              <a:t>International Mobile Subscriber Identity(IMSI),</a:t>
            </a:r>
            <a:r>
              <a:rPr lang="zh-CN" altLang="en-US" sz="1200" b="0" i="0" kern="1200" dirty="0" smtClean="0">
                <a:solidFill>
                  <a:schemeClr val="tx1"/>
                </a:solidFill>
                <a:effectLst/>
                <a:latin typeface="+mn-lt"/>
                <a:ea typeface="+mn-ea"/>
                <a:cs typeface="+mn-cs"/>
              </a:rPr>
              <a:t>国际移动用户识别码。这里使用手机号作为唯一标识。。。。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用户发送了注册请求和</a:t>
            </a:r>
            <a:r>
              <a:rPr lang="en-US" altLang="zh-CN" sz="1200" b="0" i="0" kern="1200" dirty="0" err="1" smtClean="0">
                <a:solidFill>
                  <a:schemeClr val="tx1"/>
                </a:solidFill>
                <a:effectLst/>
                <a:latin typeface="+mn-lt"/>
                <a:ea typeface="+mn-ea"/>
                <a:cs typeface="+mn-cs"/>
              </a:rPr>
              <a:t>ResourceName</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次。。。</a:t>
            </a:r>
            <a:endParaRPr lang="en-US" altLang="zh-CN"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21</a:t>
            </a:fld>
            <a:endParaRPr kumimoji="1" lang="zh-CN" altLang="en-US"/>
          </a:p>
        </p:txBody>
      </p:sp>
    </p:spTree>
    <p:extLst>
      <p:ext uri="{BB962C8B-B14F-4D97-AF65-F5344CB8AC3E}">
        <p14:creationId xmlns:p14="http://schemas.microsoft.com/office/powerpoint/2010/main" val="745598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注册完成之后，也就是用户在</a:t>
            </a:r>
            <a:r>
              <a:rPr lang="en-US" altLang="zh-CN" dirty="0" smtClean="0"/>
              <a:t>AIP</a:t>
            </a:r>
            <a:r>
              <a:rPr lang="zh-CN" altLang="en-US" dirty="0" smtClean="0"/>
              <a:t>处得到了一个能够证明其身份的合法证书。之后用户不必再和</a:t>
            </a:r>
            <a:r>
              <a:rPr lang="en-US" altLang="zh-CN" dirty="0" smtClean="0"/>
              <a:t>AIP</a:t>
            </a:r>
            <a:r>
              <a:rPr lang="zh-CN" altLang="en-US" dirty="0" smtClean="0"/>
              <a:t>进行交互了，用户接下来便拿着这个证书和</a:t>
            </a:r>
            <a:r>
              <a:rPr lang="en-US" altLang="zh-CN" dirty="0" smtClean="0"/>
              <a:t>Relying Party</a:t>
            </a:r>
            <a:r>
              <a:rPr lang="zh-CN" altLang="en-US" dirty="0" smtClean="0"/>
              <a:t>进行交互，刚才我说了本文的这个框架提出了两个应用，一个是匿名的单点登录，一个是匿名消息留言板，下面介绍匿名单点登录过程。。。</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22</a:t>
            </a:fld>
            <a:endParaRPr kumimoji="1" lang="zh-CN" altLang="en-US"/>
          </a:p>
        </p:txBody>
      </p:sp>
    </p:spTree>
    <p:extLst>
      <p:ext uri="{BB962C8B-B14F-4D97-AF65-F5344CB8AC3E}">
        <p14:creationId xmlns:p14="http://schemas.microsoft.com/office/powerpoint/2010/main" val="660260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rynm</a:t>
            </a:r>
            <a:r>
              <a:rPr lang="zh-CN" altLang="en-US" dirty="0" smtClean="0"/>
              <a:t>的生成过程大致是这样的，公共参数是刚才的</a:t>
            </a:r>
            <a:r>
              <a:rPr lang="en-US" altLang="zh-CN" dirty="0" smtClean="0"/>
              <a:t>setup</a:t>
            </a:r>
            <a:r>
              <a:rPr lang="zh-CN" altLang="en-US" dirty="0" smtClean="0"/>
              <a:t>过程中</a:t>
            </a:r>
            <a:r>
              <a:rPr lang="en-US" altLang="zh-CN" dirty="0" smtClean="0"/>
              <a:t>AIP</a:t>
            </a:r>
            <a:r>
              <a:rPr lang="zh-CN" altLang="en-US" dirty="0" smtClean="0"/>
              <a:t>生成的，</a:t>
            </a:r>
            <a:r>
              <a:rPr lang="en-US" altLang="zh-CN" dirty="0" smtClean="0"/>
              <a:t>g</a:t>
            </a:r>
            <a:r>
              <a:rPr lang="zh-CN" altLang="en-US" dirty="0" smtClean="0"/>
              <a:t>是</a:t>
            </a:r>
            <a:r>
              <a:rPr lang="en-US" altLang="zh-CN" dirty="0" smtClean="0"/>
              <a:t>Z</a:t>
            </a:r>
            <a:r>
              <a:rPr lang="zh-CN" altLang="en-US" dirty="0" smtClean="0"/>
              <a:t>的一个生成元（不应该是生成元啊，生成元是能够生成整个</a:t>
            </a:r>
            <a:r>
              <a:rPr lang="en-US" altLang="zh-CN" dirty="0" smtClean="0"/>
              <a:t>Z</a:t>
            </a:r>
            <a:r>
              <a:rPr lang="zh-CN" altLang="en-US" dirty="0" smtClean="0"/>
              <a:t>群啊），素数阶。</a:t>
            </a:r>
            <a:r>
              <a:rPr lang="en-US" altLang="zh-CN" dirty="0" smtClean="0"/>
              <a:t>T</a:t>
            </a:r>
            <a:r>
              <a:rPr lang="zh-CN" altLang="en-US" dirty="0" smtClean="0"/>
              <a:t>必须是素数，不然</a:t>
            </a:r>
            <a:r>
              <a:rPr lang="en-US" altLang="zh-CN" dirty="0" smtClean="0"/>
              <a:t>ZT</a:t>
            </a:r>
            <a:r>
              <a:rPr lang="zh-CN" altLang="en-US" dirty="0" smtClean="0"/>
              <a:t>*不会是</a:t>
            </a:r>
            <a:r>
              <a:rPr lang="en-US" altLang="zh-CN" dirty="0" smtClean="0"/>
              <a:t>T-1</a:t>
            </a:r>
            <a:r>
              <a:rPr lang="zh-CN" altLang="en-US" dirty="0" smtClean="0"/>
              <a:t>的。</a:t>
            </a:r>
          </a:p>
          <a:p>
            <a:r>
              <a:rPr lang="zh-CN" altLang="en-US" dirty="0" smtClean="0"/>
              <a:t>并且有一个</a:t>
            </a:r>
            <a:r>
              <a:rPr lang="en-US" altLang="zh-CN" dirty="0" smtClean="0"/>
              <a:t>hash</a:t>
            </a:r>
            <a:r>
              <a:rPr lang="zh-CN" altLang="en-US" dirty="0" smtClean="0"/>
              <a:t>函数，具体的</a:t>
            </a:r>
            <a:r>
              <a:rPr lang="en-US" altLang="zh-CN" dirty="0" err="1" smtClean="0"/>
              <a:t>rynm</a:t>
            </a:r>
            <a:r>
              <a:rPr lang="zh-CN" altLang="en-US" dirty="0" smtClean="0"/>
              <a:t>生成就是下面这两个公式。为什么要这样</a:t>
            </a:r>
            <a:r>
              <a:rPr lang="en-US" altLang="zh-CN" dirty="0" smtClean="0"/>
              <a:t>hash</a:t>
            </a:r>
            <a:r>
              <a:rPr lang="zh-CN" altLang="en-US" dirty="0" smtClean="0"/>
              <a:t>，以及为什么要使用</a:t>
            </a:r>
            <a:r>
              <a:rPr lang="en-US" altLang="zh-CN" dirty="0" smtClean="0"/>
              <a:t>(T-1)/p</a:t>
            </a:r>
            <a:r>
              <a:rPr lang="zh-CN" altLang="en-US" dirty="0" smtClean="0"/>
              <a:t>？（</a:t>
            </a:r>
            <a:r>
              <a:rPr lang="en-US" altLang="zh-CN" dirty="0" smtClean="0"/>
              <a:t>g1=H(s)</a:t>
            </a:r>
            <a:r>
              <a:rPr lang="zh-CN" altLang="en-US" dirty="0" smtClean="0"/>
              <a:t>之后是</a:t>
            </a:r>
            <a:r>
              <a:rPr lang="en-US" altLang="zh-CN" dirty="0" smtClean="0"/>
              <a:t>ZT</a:t>
            </a:r>
            <a:r>
              <a:rPr lang="zh-CN" altLang="en-US" dirty="0" smtClean="0"/>
              <a:t>*的元素，如果</a:t>
            </a:r>
            <a:r>
              <a:rPr lang="en-US" altLang="zh-CN" dirty="0" smtClean="0"/>
              <a:t>g1</a:t>
            </a:r>
            <a:r>
              <a:rPr lang="zh-CN" altLang="en-US" dirty="0" smtClean="0"/>
              <a:t>不是生成元或者说本原元素，那么</a:t>
            </a:r>
            <a:r>
              <a:rPr lang="en-US" altLang="zh-CN" dirty="0" smtClean="0"/>
              <a:t>g1^(T-1)/p=1modT</a:t>
            </a:r>
            <a:r>
              <a:rPr lang="zh-CN" altLang="en-US" dirty="0" smtClean="0"/>
              <a:t>，也就是说如果</a:t>
            </a:r>
            <a:r>
              <a:rPr lang="en-US" altLang="zh-CN" dirty="0" smtClean="0"/>
              <a:t>g1</a:t>
            </a:r>
            <a:r>
              <a:rPr lang="zh-CN" altLang="en-US" dirty="0" smtClean="0"/>
              <a:t>不是生成元，那么这个式子就是</a:t>
            </a:r>
            <a:r>
              <a:rPr lang="en-US" altLang="zh-CN" dirty="0" smtClean="0"/>
              <a:t>1</a:t>
            </a:r>
            <a:r>
              <a:rPr lang="zh-CN" altLang="en-US" dirty="0" smtClean="0"/>
              <a:t>，那么再</a:t>
            </a:r>
            <a:r>
              <a:rPr lang="en-US" altLang="zh-CN" dirty="0" err="1" smtClean="0"/>
              <a:t>uk</a:t>
            </a:r>
            <a:r>
              <a:rPr lang="zh-CN" altLang="en-US" dirty="0" smtClean="0"/>
              <a:t>次方也没用啊，密码学那本书</a:t>
            </a:r>
            <a:r>
              <a:rPr lang="en-US" altLang="zh-CN" smtClean="0"/>
              <a:t>P135</a:t>
            </a:r>
            <a:r>
              <a:rPr lang="zh-CN" altLang="en-US" smtClean="0"/>
              <a:t>。</a:t>
            </a:r>
            <a:r>
              <a:rPr lang="zh-CN" altLang="en-US" dirty="0" smtClean="0"/>
              <a:t>。。发现问题了</a:t>
            </a:r>
            <a:r>
              <a:rPr lang="en-US" altLang="zh-CN" dirty="0" smtClean="0"/>
              <a:t>=</a:t>
            </a:r>
            <a:r>
              <a:rPr lang="zh-CN" altLang="en-US" dirty="0" smtClean="0"/>
              <a:t> </a:t>
            </a:r>
            <a:r>
              <a:rPr lang="en-US" altLang="zh-CN" dirty="0" smtClean="0"/>
              <a:t>=</a:t>
            </a:r>
            <a:r>
              <a:rPr lang="zh-CN" altLang="en-US" dirty="0" smtClean="0"/>
              <a:t>）</a:t>
            </a:r>
          </a:p>
          <a:p>
            <a:r>
              <a:rPr lang="zh-CN" altLang="en-US" dirty="0" smtClean="0"/>
              <a:t>对于这样一个</a:t>
            </a:r>
            <a:r>
              <a:rPr lang="en-US" altLang="zh-CN" dirty="0" err="1" smtClean="0"/>
              <a:t>rynm</a:t>
            </a:r>
            <a:r>
              <a:rPr lang="zh-CN" altLang="en-US" dirty="0" smtClean="0"/>
              <a:t>有什么特点呢。。。</a:t>
            </a:r>
          </a:p>
          <a:p>
            <a:r>
              <a:rPr lang="zh-CN" altLang="en-US" dirty="0" smtClean="0"/>
              <a:t>一个</a:t>
            </a:r>
            <a:r>
              <a:rPr lang="en-US" altLang="zh-CN" dirty="0" err="1" smtClean="0"/>
              <a:t>rynm</a:t>
            </a:r>
            <a:r>
              <a:rPr lang="zh-CN" altLang="en-US" dirty="0" smtClean="0"/>
              <a:t>对于一对</a:t>
            </a:r>
            <a:r>
              <a:rPr lang="en-US" altLang="zh-CN" dirty="0" smtClean="0"/>
              <a:t>(</a:t>
            </a:r>
            <a:r>
              <a:rPr lang="en-US" altLang="zh-CN" dirty="0" err="1" smtClean="0"/>
              <a:t>uk,s</a:t>
            </a:r>
            <a:r>
              <a:rPr lang="en-US" altLang="zh-CN" dirty="0" smtClean="0"/>
              <a:t>)</a:t>
            </a:r>
            <a:r>
              <a:rPr lang="zh-CN" altLang="en-US" dirty="0" smtClean="0"/>
              <a:t>只有一个，两个由不同</a:t>
            </a:r>
            <a:r>
              <a:rPr lang="en-US" altLang="zh-CN" dirty="0" smtClean="0"/>
              <a:t>(</a:t>
            </a:r>
            <a:r>
              <a:rPr lang="en-US" altLang="zh-CN" dirty="0" err="1" smtClean="0"/>
              <a:t>uk,s</a:t>
            </a:r>
            <a:r>
              <a:rPr lang="en-US" altLang="zh-CN" dirty="0" smtClean="0"/>
              <a:t>)</a:t>
            </a:r>
            <a:r>
              <a:rPr lang="zh-CN" altLang="en-US" dirty="0" smtClean="0"/>
              <a:t>对形成的</a:t>
            </a:r>
            <a:r>
              <a:rPr lang="en-US" altLang="zh-CN" dirty="0" err="1" smtClean="0"/>
              <a:t>rynm</a:t>
            </a:r>
            <a:r>
              <a:rPr lang="zh-CN" altLang="en-US" dirty="0" smtClean="0"/>
              <a:t>是不同的，并且没有任何的关联性。这里的</a:t>
            </a:r>
            <a:r>
              <a:rPr lang="en-US" altLang="zh-CN" dirty="0" smtClean="0"/>
              <a:t>s</a:t>
            </a:r>
            <a:r>
              <a:rPr lang="zh-CN" altLang="en-US" dirty="0" smtClean="0"/>
              <a:t>就是上面的</a:t>
            </a:r>
            <a:r>
              <a:rPr lang="en-US" altLang="zh-CN" dirty="0" err="1" smtClean="0"/>
              <a:t>dom</a:t>
            </a:r>
            <a:r>
              <a:rPr lang="en-US" altLang="zh-CN" dirty="0" smtClean="0"/>
              <a:t>||</a:t>
            </a:r>
            <a:r>
              <a:rPr lang="en-US" altLang="zh-CN" dirty="0" err="1" smtClean="0"/>
              <a:t>i</a:t>
            </a:r>
            <a:r>
              <a:rPr lang="zh-CN" altLang="en-US" dirty="0" smtClean="0"/>
              <a:t>，在匿名消息留言板中还要串上一个</a:t>
            </a:r>
            <a:r>
              <a:rPr lang="en-US" altLang="zh-CN" dirty="0" smtClean="0"/>
              <a:t>T</a:t>
            </a:r>
            <a:endParaRPr lang="zh-CN" altLang="en-US" dirty="0" smtClean="0"/>
          </a:p>
          <a:p>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23</a:t>
            </a:fld>
            <a:endParaRPr kumimoji="1" lang="zh-CN" altLang="en-US"/>
          </a:p>
        </p:txBody>
      </p:sp>
    </p:spTree>
    <p:extLst>
      <p:ext uri="{BB962C8B-B14F-4D97-AF65-F5344CB8AC3E}">
        <p14:creationId xmlns:p14="http://schemas.microsoft.com/office/powerpoint/2010/main" val="816976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这样可以抵抗女巫攻击，因为通过手机作为一种稀缺资源，同时一个用户对应最多只能有</a:t>
            </a:r>
            <a:r>
              <a:rPr lang="en-US" altLang="zh-CN" dirty="0" smtClean="0"/>
              <a:t>k</a:t>
            </a:r>
            <a:r>
              <a:rPr lang="zh-CN" altLang="en-US" dirty="0" smtClean="0"/>
              <a:t>个证书，每个用户在一个</a:t>
            </a:r>
            <a:r>
              <a:rPr lang="en-US" altLang="zh-CN" dirty="0" smtClean="0"/>
              <a:t>relying</a:t>
            </a:r>
            <a:r>
              <a:rPr lang="zh-CN" altLang="en-US" dirty="0" smtClean="0"/>
              <a:t> </a:t>
            </a:r>
            <a:r>
              <a:rPr lang="en-US" altLang="zh-CN" dirty="0" smtClean="0"/>
              <a:t>party</a:t>
            </a:r>
            <a:r>
              <a:rPr lang="zh-CN" altLang="en-US" dirty="0" smtClean="0"/>
              <a:t>注册最多也只能有</a:t>
            </a:r>
            <a:r>
              <a:rPr lang="en-US" altLang="zh-CN" dirty="0" smtClean="0"/>
              <a:t>k</a:t>
            </a:r>
            <a:r>
              <a:rPr lang="zh-CN" altLang="en-US" dirty="0" smtClean="0"/>
              <a:t>个账户，通过这样一种限制，攻击者无法仿冒多个身份进行攻击了。</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24</a:t>
            </a:fld>
            <a:endParaRPr kumimoji="1" lang="zh-CN" altLang="en-US"/>
          </a:p>
        </p:txBody>
      </p:sp>
    </p:spTree>
    <p:extLst>
      <p:ext uri="{BB962C8B-B14F-4D97-AF65-F5344CB8AC3E}">
        <p14:creationId xmlns:p14="http://schemas.microsoft.com/office/powerpoint/2010/main" val="740759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这样可以抵抗垃圾邮件攻击，因为不仅限制了证书个数，而且限制了在一个时间段内可以发布的消息数，这样攻击者无法频繁发送消息或垃圾邮件</a:t>
            </a:r>
            <a:endParaRPr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25</a:t>
            </a:fld>
            <a:endParaRPr kumimoji="1" lang="zh-CN" altLang="en-US"/>
          </a:p>
        </p:txBody>
      </p:sp>
    </p:spTree>
    <p:extLst>
      <p:ext uri="{BB962C8B-B14F-4D97-AF65-F5344CB8AC3E}">
        <p14:creationId xmlns:p14="http://schemas.microsoft.com/office/powerpoint/2010/main" val="1238433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第四部分介绍一下文章实现的一个简单例子以及实验评估</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26</a:t>
            </a:fld>
            <a:endParaRPr kumimoji="1" lang="zh-CN" altLang="en-US"/>
          </a:p>
        </p:txBody>
      </p:sp>
    </p:spTree>
    <p:extLst>
      <p:ext uri="{BB962C8B-B14F-4D97-AF65-F5344CB8AC3E}">
        <p14:creationId xmlns:p14="http://schemas.microsoft.com/office/powerpoint/2010/main" val="2037770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实验中只实现了匿名消息留言板的功能</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27</a:t>
            </a:fld>
            <a:endParaRPr kumimoji="1" lang="zh-CN" altLang="en-US"/>
          </a:p>
        </p:txBody>
      </p:sp>
    </p:spTree>
    <p:extLst>
      <p:ext uri="{BB962C8B-B14F-4D97-AF65-F5344CB8AC3E}">
        <p14:creationId xmlns:p14="http://schemas.microsoft.com/office/powerpoint/2010/main" val="182308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相关的参数设定</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28</a:t>
            </a:fld>
            <a:endParaRPr kumimoji="1" lang="zh-CN" altLang="en-US"/>
          </a:p>
        </p:txBody>
      </p:sp>
    </p:spTree>
    <p:extLst>
      <p:ext uri="{BB962C8B-B14F-4D97-AF65-F5344CB8AC3E}">
        <p14:creationId xmlns:p14="http://schemas.microsoft.com/office/powerpoint/2010/main" val="2094836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这里是实验结果，对每个操作的时间都测试了</a:t>
            </a:r>
            <a:r>
              <a:rPr lang="en-US" altLang="zh-CN" dirty="0" smtClean="0"/>
              <a:t>100</a:t>
            </a:r>
            <a:r>
              <a:rPr lang="zh-CN" altLang="en-US" dirty="0" smtClean="0"/>
              <a:t>次，我们可以看到</a:t>
            </a:r>
            <a:r>
              <a:rPr lang="en-US" altLang="zh-CN" dirty="0" smtClean="0"/>
              <a:t>GP</a:t>
            </a:r>
            <a:r>
              <a:rPr lang="zh-CN" altLang="en-US" dirty="0" smtClean="0"/>
              <a:t>和</a:t>
            </a:r>
            <a:r>
              <a:rPr lang="en-US" altLang="zh-CN" dirty="0" smtClean="0"/>
              <a:t>AKP</a:t>
            </a:r>
            <a:r>
              <a:rPr lang="zh-CN" altLang="en-US" dirty="0" smtClean="0"/>
              <a:t>这两个过程的最小和最大值相差很大，</a:t>
            </a:r>
            <a:r>
              <a:rPr lang="en-US" altLang="zh-CN" dirty="0" smtClean="0"/>
              <a:t>GP</a:t>
            </a:r>
            <a:r>
              <a:rPr lang="zh-CN" altLang="en-US" dirty="0" smtClean="0"/>
              <a:t>是生成</a:t>
            </a:r>
            <a:r>
              <a:rPr lang="en-US" altLang="zh-CN" dirty="0" smtClean="0"/>
              <a:t>(</a:t>
            </a:r>
            <a:r>
              <a:rPr lang="en-US" altLang="zh-CN" dirty="0" err="1" smtClean="0"/>
              <a:t>T,p,g</a:t>
            </a:r>
            <a:r>
              <a:rPr lang="en-US" altLang="zh-CN" dirty="0" smtClean="0"/>
              <a:t>)</a:t>
            </a:r>
            <a:r>
              <a:rPr lang="zh-CN" altLang="en-US" dirty="0" smtClean="0"/>
              <a:t>的过程，刚才也讲到</a:t>
            </a:r>
            <a:r>
              <a:rPr lang="en-US" altLang="zh-CN" dirty="0" smtClean="0"/>
              <a:t>(</a:t>
            </a:r>
            <a:r>
              <a:rPr lang="en-US" altLang="zh-CN" dirty="0" err="1" smtClean="0"/>
              <a:t>T,p,g</a:t>
            </a:r>
            <a:r>
              <a:rPr lang="en-US" altLang="zh-CN" dirty="0" smtClean="0"/>
              <a:t>)</a:t>
            </a:r>
            <a:r>
              <a:rPr lang="zh-CN" altLang="en-US" dirty="0" smtClean="0"/>
              <a:t>是为了生成</a:t>
            </a:r>
            <a:r>
              <a:rPr lang="en-US" altLang="zh-CN" dirty="0" err="1" smtClean="0"/>
              <a:t>rynm</a:t>
            </a:r>
            <a:r>
              <a:rPr lang="zh-CN" altLang="en-US" dirty="0" smtClean="0"/>
              <a:t>的参数，</a:t>
            </a:r>
            <a:r>
              <a:rPr lang="en-US" altLang="zh-CN" dirty="0" smtClean="0"/>
              <a:t>p</a:t>
            </a:r>
            <a:r>
              <a:rPr lang="zh-CN" altLang="en-US" dirty="0" smtClean="0"/>
              <a:t>需要是素数，因此在随机生成</a:t>
            </a:r>
            <a:r>
              <a:rPr lang="en-US" altLang="zh-CN" dirty="0" smtClean="0"/>
              <a:t>p</a:t>
            </a:r>
            <a:r>
              <a:rPr lang="zh-CN" altLang="en-US" dirty="0" smtClean="0"/>
              <a:t>和</a:t>
            </a:r>
            <a:r>
              <a:rPr lang="en-US" altLang="zh-CN" dirty="0" smtClean="0"/>
              <a:t>g</a:t>
            </a:r>
            <a:r>
              <a:rPr lang="zh-CN" altLang="en-US" dirty="0" smtClean="0"/>
              <a:t>的时候，要直到找到一个满足要求的素数才停止，而这个过程是随机的，因此时间上也比较随机，因此相差比较大。而</a:t>
            </a:r>
            <a:r>
              <a:rPr lang="en-US" altLang="zh-CN" dirty="0" smtClean="0"/>
              <a:t>AKP</a:t>
            </a:r>
            <a:r>
              <a:rPr lang="zh-CN" altLang="en-US" dirty="0" smtClean="0"/>
              <a:t>是生成公钥</a:t>
            </a:r>
            <a:r>
              <a:rPr lang="en-US" altLang="zh-CN" dirty="0" smtClean="0"/>
              <a:t>{</a:t>
            </a:r>
            <a:r>
              <a:rPr lang="en-US" altLang="zh-CN" dirty="0" err="1" smtClean="0"/>
              <a:t>n,R,S,Z</a:t>
            </a:r>
            <a:r>
              <a:rPr lang="en-US" altLang="zh-CN" dirty="0" smtClean="0"/>
              <a:t>}</a:t>
            </a:r>
            <a:r>
              <a:rPr lang="zh-CN" altLang="en-US" dirty="0" smtClean="0"/>
              <a:t>的过程中要生成两个安全素数</a:t>
            </a:r>
            <a:r>
              <a:rPr lang="en-US" altLang="zh-CN" dirty="0" smtClean="0"/>
              <a:t>p</a:t>
            </a:r>
            <a:r>
              <a:rPr lang="zh-CN" altLang="en-US" dirty="0" smtClean="0"/>
              <a:t>和</a:t>
            </a:r>
            <a:r>
              <a:rPr lang="en-US" altLang="zh-CN" dirty="0" smtClean="0"/>
              <a:t>q</a:t>
            </a:r>
            <a:r>
              <a:rPr lang="zh-CN" altLang="en-US" dirty="0" smtClean="0"/>
              <a:t>，也是随机生成，直到找到满足要求的素数才停止，因此这个过程也是随机的，时间上也随机，因此相差比较大。参数的生成过程只是发生在所有协议发生之前，因此参数的生成时间上相差较大也是可以接受的，而在注册和发布留言的时间都在</a:t>
            </a:r>
            <a:r>
              <a:rPr lang="en-US" altLang="zh-CN" dirty="0" smtClean="0"/>
              <a:t>10</a:t>
            </a:r>
            <a:r>
              <a:rPr lang="zh-CN" altLang="en-US" dirty="0" smtClean="0"/>
              <a:t>秒以内，是可以接受的。</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29</a:t>
            </a:fld>
            <a:endParaRPr kumimoji="1" lang="zh-CN" altLang="en-US"/>
          </a:p>
        </p:txBody>
      </p:sp>
    </p:spTree>
    <p:extLst>
      <p:ext uri="{BB962C8B-B14F-4D97-AF65-F5344CB8AC3E}">
        <p14:creationId xmlns:p14="http://schemas.microsoft.com/office/powerpoint/2010/main" val="63296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首先介绍第一个部分，这篇文章的动机。</a:t>
            </a:r>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a:t>
            </a:fld>
            <a:endParaRPr kumimoji="1" lang="zh-CN" altLang="en-US"/>
          </a:p>
        </p:txBody>
      </p:sp>
    </p:spTree>
    <p:extLst>
      <p:ext uri="{BB962C8B-B14F-4D97-AF65-F5344CB8AC3E}">
        <p14:creationId xmlns:p14="http://schemas.microsoft.com/office/powerpoint/2010/main" val="631704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总结：</a:t>
            </a:r>
            <a:r>
              <a:rPr lang="en-US" altLang="zh-CN" dirty="0" smtClean="0"/>
              <a:t>1.</a:t>
            </a:r>
            <a:r>
              <a:rPr lang="zh-CN" altLang="en-US" dirty="0" smtClean="0"/>
              <a:t>一个匿名认证框架，使用零知识证明和</a:t>
            </a:r>
            <a:r>
              <a:rPr lang="en-US" altLang="zh-CN" dirty="0" smtClean="0"/>
              <a:t>CL</a:t>
            </a:r>
            <a:r>
              <a:rPr lang="zh-CN" altLang="en-US" dirty="0" smtClean="0"/>
              <a:t>签名两个工具，能够保证可靠性和匿名性，并抵抗女巫攻击和垃圾邮件攻击 。</a:t>
            </a:r>
            <a:r>
              <a:rPr lang="en-US" altLang="zh-CN" dirty="0" smtClean="0"/>
              <a:t>2.</a:t>
            </a:r>
            <a:r>
              <a:rPr lang="zh-CN" altLang="en-US" dirty="0" smtClean="0"/>
              <a:t>并且文章提出了两个应用，一个是匿名单点登录，一个是匿名消息留言板。</a:t>
            </a:r>
            <a:r>
              <a:rPr lang="en-US" altLang="zh-CN" dirty="0" smtClean="0"/>
              <a:t>2.</a:t>
            </a:r>
            <a:r>
              <a:rPr lang="zh-CN" altLang="en-US" dirty="0" smtClean="0"/>
              <a:t>强调手机作为一种稀缺资源，限制匿名证书个数。</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31</a:t>
            </a:fld>
            <a:endParaRPr kumimoji="1" lang="zh-CN" altLang="en-US"/>
          </a:p>
        </p:txBody>
      </p:sp>
    </p:spTree>
    <p:extLst>
      <p:ext uri="{BB962C8B-B14F-4D97-AF65-F5344CB8AC3E}">
        <p14:creationId xmlns:p14="http://schemas.microsoft.com/office/powerpoint/2010/main" val="255168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32</a:t>
            </a:fld>
            <a:endParaRPr kumimoji="1" lang="zh-CN" altLang="en-US"/>
          </a:p>
        </p:txBody>
      </p:sp>
    </p:spTree>
    <p:extLst>
      <p:ext uri="{BB962C8B-B14F-4D97-AF65-F5344CB8AC3E}">
        <p14:creationId xmlns:p14="http://schemas.microsoft.com/office/powerpoint/2010/main" val="125627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知道，在现有的网络在线服务当中，保证可靠性和匿名性是两对相互冲突的目标，如何来权衡可靠性和匿名性往往是在线服务很难做到最好，如果保证了匿名性，就会失去可靠性，就可能造成两类攻击，一类是女巫攻击，一类是垃圾邮件攻击。</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4</a:t>
            </a:fld>
            <a:endParaRPr kumimoji="1" lang="zh-CN" altLang="en-US"/>
          </a:p>
        </p:txBody>
      </p:sp>
    </p:spTree>
    <p:extLst>
      <p:ext uri="{BB962C8B-B14F-4D97-AF65-F5344CB8AC3E}">
        <p14:creationId xmlns:p14="http://schemas.microsoft.com/office/powerpoint/2010/main" val="144726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女巫攻击指的是一个攻击者可以仿冒多个假的身份，对系统进行攻击，可以控制系统的很大一部分，一般对</a:t>
            </a:r>
            <a:r>
              <a:rPr lang="en-US" altLang="zh-CN" dirty="0" smtClean="0"/>
              <a:t>p2p</a:t>
            </a:r>
            <a:r>
              <a:rPr lang="zh-CN" altLang="en-US" dirty="0" smtClean="0"/>
              <a:t>系统</a:t>
            </a:r>
            <a:r>
              <a:rPr lang="en-US" altLang="zh-CN" dirty="0" smtClean="0"/>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P2P</a:t>
            </a:r>
            <a:r>
              <a:rPr lang="zh-CN" altLang="en-US" sz="1200" b="0" i="0" u="none" strike="noStrike" kern="1200" dirty="0" smtClean="0">
                <a:solidFill>
                  <a:schemeClr val="tx1"/>
                </a:solidFill>
                <a:effectLst/>
                <a:latin typeface="+mn-lt"/>
                <a:ea typeface="+mn-ea"/>
                <a:cs typeface="+mn-cs"/>
              </a:rPr>
              <a:t>网络环境</a:t>
            </a:r>
            <a:r>
              <a:rPr lang="zh-CN" altLang="en-US" sz="1200" b="0" i="0" kern="1200" dirty="0" smtClean="0">
                <a:solidFill>
                  <a:schemeClr val="tx1"/>
                </a:solidFill>
                <a:effectLst/>
                <a:latin typeface="+mn-lt"/>
                <a:ea typeface="+mn-ea"/>
                <a:cs typeface="+mn-cs"/>
              </a:rPr>
              <a:t>中，成千上万台彼此连接的计算机都处于对等的地位，整个网络一般来说不依赖专用的集中服务器</a:t>
            </a:r>
            <a:r>
              <a:rPr lang="en-US" altLang="zh-CN" dirty="0" smtClean="0"/>
              <a:t>)</a:t>
            </a:r>
            <a:r>
              <a:rPr lang="zh-CN" altLang="en-US" dirty="0" smtClean="0"/>
              <a:t>会造成非常大的影响。防止女巫攻击的一个方法就是采用一个可信任的代理来认证实体，这样的话就需要用户相关的真实信息，就无法保证匿名性。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而对于垃圾邮件攻击，一个攻击者可以匿名的并不被发现，并对某个或多个邮箱发送大量的邮件，使网络流量加大系统占用处理器时间，消耗系统资源，从而使系统瘫痪。</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5</a:t>
            </a:fld>
            <a:endParaRPr kumimoji="1" lang="zh-CN" altLang="en-US"/>
          </a:p>
        </p:txBody>
      </p:sp>
    </p:spTree>
    <p:extLst>
      <p:ext uri="{BB962C8B-B14F-4D97-AF65-F5344CB8AC3E}">
        <p14:creationId xmlns:p14="http://schemas.microsoft.com/office/powerpoint/2010/main" val="140126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而对于可靠性，如果保证了可靠性，就会失去匿名性，那么用户的相关真实信息就可能被泄露。</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6</a:t>
            </a:fld>
            <a:endParaRPr kumimoji="1" lang="zh-CN" altLang="en-US"/>
          </a:p>
        </p:txBody>
      </p:sp>
    </p:spTree>
    <p:extLst>
      <p:ext uri="{BB962C8B-B14F-4D97-AF65-F5344CB8AC3E}">
        <p14:creationId xmlns:p14="http://schemas.microsoft.com/office/powerpoint/2010/main" val="46664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保证了可靠性，就会失去匿名性。为了保证可靠性，像大众点评网，需要用户注册登录之后才能进行点评，注册时候需要绑定用户的邮箱，可能会泄露用户的隐私，还有就是人人网推出的</a:t>
            </a:r>
            <a:r>
              <a:rPr lang="en-US" altLang="zh-CN" dirty="0" err="1" smtClean="0"/>
              <a:t>BiBi</a:t>
            </a:r>
            <a:r>
              <a:rPr lang="zh-CN" altLang="en-US" dirty="0" smtClean="0"/>
              <a:t>消息留言板，也是和用户的人人账号绑定的，也可能泄露用户的某些信息，这样无法做到匿名性保证用户隐私。</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7</a:t>
            </a:fld>
            <a:endParaRPr kumimoji="1" lang="zh-CN" altLang="en-US"/>
          </a:p>
        </p:txBody>
      </p:sp>
    </p:spTree>
    <p:extLst>
      <p:ext uri="{BB962C8B-B14F-4D97-AF65-F5344CB8AC3E}">
        <p14:creationId xmlns:p14="http://schemas.microsoft.com/office/powerpoint/2010/main" val="128954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现有的传统在线服务框架中，一般只有用户和在线服务提供方两者，在本文中把在线服务提供方叫做</a:t>
            </a:r>
            <a:r>
              <a:rPr lang="en-US" altLang="zh-CN" dirty="0" smtClean="0"/>
              <a:t>relying party</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在本文中，为了能够保证用户身份的合法性，需要有一个信任的代理来认证实体，因此本文从传统的在线服务架构的两方扩展成三方，新增的一方就是一个身份的提供者，并且是匿名身份提供者，提供的是匿名身份，首先是用户和这个匿名的身份提供者进行交互，得到一个匿名的证书，也就是能够证明这个用户的一个匿名身份，这个匿名身份是合法的，然后用户拿着这个匿名证书和</a:t>
            </a:r>
            <a:r>
              <a:rPr lang="en-US" altLang="zh-CN" dirty="0" smtClean="0"/>
              <a:t>relying</a:t>
            </a:r>
            <a:r>
              <a:rPr lang="en-US" altLang="zh-CN" baseline="0" dirty="0" smtClean="0"/>
              <a:t> party</a:t>
            </a:r>
            <a:r>
              <a:rPr lang="zh-CN" altLang="en-US" baseline="0" dirty="0" smtClean="0"/>
              <a:t>进行交互，进行注册登录留言什么的操作</a:t>
            </a:r>
            <a:endParaRPr lang="zh-CN" altLang="en-US"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8</a:t>
            </a:fld>
            <a:endParaRPr kumimoji="1" lang="zh-CN" altLang="en-US"/>
          </a:p>
        </p:txBody>
      </p:sp>
    </p:spTree>
    <p:extLst>
      <p:ext uri="{BB962C8B-B14F-4D97-AF65-F5344CB8AC3E}">
        <p14:creationId xmlns:p14="http://schemas.microsoft.com/office/powerpoint/2010/main" val="118391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其实现有的一些单点登录框架也是具有这种三个参与方的框架，比如</a:t>
            </a:r>
            <a:r>
              <a:rPr lang="en-US" altLang="zh-CN" dirty="0" err="1" smtClean="0"/>
              <a:t>OpenID</a:t>
            </a:r>
            <a:r>
              <a:rPr lang="zh-CN" altLang="en-US" dirty="0" smtClean="0"/>
              <a:t>以及</a:t>
            </a:r>
            <a:r>
              <a:rPr lang="en-US" altLang="zh-CN" dirty="0" smtClean="0"/>
              <a:t>Facebook</a:t>
            </a:r>
            <a:r>
              <a:rPr lang="zh-CN" altLang="en-US" dirty="0" smtClean="0"/>
              <a:t>的</a:t>
            </a:r>
            <a:r>
              <a:rPr lang="en-US" altLang="zh-CN" dirty="0" smtClean="0"/>
              <a:t>Facebook</a:t>
            </a:r>
            <a:r>
              <a:rPr lang="en-US" altLang="zh-CN" baseline="0" dirty="0" smtClean="0"/>
              <a:t> Connect</a:t>
            </a:r>
            <a:r>
              <a:rPr lang="zh-CN" altLang="en-US" baseline="0" dirty="0" smtClean="0"/>
              <a:t>，</a:t>
            </a:r>
            <a:r>
              <a:rPr lang="en-US" altLang="zh-CN" baseline="0" dirty="0" smtClean="0"/>
              <a:t>Facebook Connect</a:t>
            </a:r>
            <a:r>
              <a:rPr lang="zh-CN" altLang="en-US" baseline="0" dirty="0" smtClean="0"/>
              <a:t>和其他在线服务网站进行合作，</a:t>
            </a:r>
            <a:r>
              <a:rPr lang="en-US" altLang="zh-CN" baseline="0" dirty="0" smtClean="0"/>
              <a:t>FC</a:t>
            </a:r>
            <a:r>
              <a:rPr lang="zh-CN" altLang="en-US" baseline="0" dirty="0" smtClean="0"/>
              <a:t>作为一个身份提供者，来担保用户的身份，去登录其他在线服务网站，和第三方登录差不多。但是并没有考虑用户的隐私，</a:t>
            </a:r>
            <a:r>
              <a:rPr lang="en-US" altLang="zh-CN" baseline="0" dirty="0" smtClean="0"/>
              <a:t>Facebook</a:t>
            </a:r>
            <a:r>
              <a:rPr lang="zh-CN" altLang="en-US" baseline="0" dirty="0" smtClean="0"/>
              <a:t>大多数是实名注册的。而本文提出的这个框架提供的是匿名身份，可以保证用户隐私。</a:t>
            </a:r>
            <a:endParaRPr lang="zh-CN" altLang="en-US"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9</a:t>
            </a:fld>
            <a:endParaRPr kumimoji="1" lang="zh-CN" altLang="en-US"/>
          </a:p>
        </p:txBody>
      </p:sp>
    </p:spTree>
    <p:extLst>
      <p:ext uri="{BB962C8B-B14F-4D97-AF65-F5344CB8AC3E}">
        <p14:creationId xmlns:p14="http://schemas.microsoft.com/office/powerpoint/2010/main" val="124376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2A9C50-0291-AD45-9DDE-65E89BC8F164}" type="datetime1">
              <a:rPr kumimoji="1" lang="zh-CN" altLang="en-US" smtClean="0"/>
              <a:t>15/5/14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2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25C2C64-2EAC-F446-B775-33A127CF9150}" type="datetime1">
              <a:rPr kumimoji="1" lang="zh-CN" altLang="en-US" smtClean="0"/>
              <a:t>15/5/14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20539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A68B1FC-0E97-4B4B-A8B7-08FFFD27E22F}" type="datetime1">
              <a:rPr kumimoji="1" lang="zh-CN" altLang="en-US" smtClean="0"/>
              <a:t>15/5/14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126409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B59AD9B-645B-1841-9325-0BFA2686FD89}" type="datetime1">
              <a:rPr kumimoji="1" lang="zh-CN" altLang="en-US" smtClean="0"/>
              <a:t>15/5/14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94511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E8AFE66-CA48-2D43-B3D5-4988A7C0F402}" type="datetime1">
              <a:rPr kumimoji="1" lang="zh-CN" altLang="en-US" smtClean="0"/>
              <a:t>15/5/14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94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65DDCD0-3DEA-274E-94F6-BA0C2CA4C091}" type="datetime1">
              <a:rPr kumimoji="1" lang="zh-CN" altLang="en-US" smtClean="0"/>
              <a:t>15/5/14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178069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E4A659D-2A07-1F4B-9B57-92CEC6975304}" type="datetime1">
              <a:rPr kumimoji="1" lang="zh-CN" altLang="en-US" smtClean="0"/>
              <a:t>15/5/14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03DE6F5-FAC8-BD47-8632-7866114FA097}" type="datetime1">
              <a:rPr kumimoji="1" lang="zh-CN" altLang="en-US" smtClean="0"/>
              <a:t>15/5/14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49170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1FD0DC-E47E-384A-80B2-640103A9D3FB}" type="datetime1">
              <a:rPr kumimoji="1" lang="zh-CN" altLang="en-US" smtClean="0"/>
              <a:t>15/5/14</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191850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09FFCCA-8301-6D4C-84ED-B1ED8ACF8A07}" type="datetime1">
              <a:rPr kumimoji="1" lang="zh-CN" altLang="en-US" smtClean="0"/>
              <a:t>15/5/14</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75239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289B013-1F06-D046-B82B-50CFB4846AF7}" type="datetime1">
              <a:rPr kumimoji="1" lang="zh-CN" altLang="en-US" smtClean="0"/>
              <a:t>15/5/14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A3DF4A4-C2B2-C04D-947B-95B7BD989F14}" type="slidenum">
              <a:rPr kumimoji="1" lang="zh-CN" altLang="en-US" smtClean="0"/>
              <a:t>‹#›</a:t>
            </a:fld>
            <a:endParaRPr kumimoji="1" lang="zh-CN" altLang="en-US"/>
          </a:p>
        </p:txBody>
      </p:sp>
    </p:spTree>
    <p:extLst>
      <p:ext uri="{BB962C8B-B14F-4D97-AF65-F5344CB8AC3E}">
        <p14:creationId xmlns:p14="http://schemas.microsoft.com/office/powerpoint/2010/main" val="1474612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5B4E3B-485F-954C-BE36-F533CCF263F6}" type="datetime1">
              <a:rPr kumimoji="1" lang="zh-CN" altLang="en-US" smtClean="0"/>
              <a:t>15/5/14</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A3DF4A4-C2B2-C04D-947B-95B7BD989F14}" type="slidenum">
              <a:rPr kumimoji="1" lang="zh-CN" altLang="en-US" smtClean="0"/>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7108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12.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2.png"/><Relationship Id="rId9" Type="http://schemas.openxmlformats.org/officeDocument/2006/relationships/image" Target="../media/image22.png"/><Relationship Id="rId10"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5.png"/><Relationship Id="rId5" Type="http://schemas.openxmlformats.org/officeDocument/2006/relationships/oleObject" Target="../embeddings/oleObject2.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5.png"/><Relationship Id="rId5" Type="http://schemas.openxmlformats.org/officeDocument/2006/relationships/oleObject" Target="../embeddings/oleObject3.bin"/><Relationship Id="rId6"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50.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8.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7338" y="115888"/>
            <a:ext cx="1057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92138" y="3340475"/>
            <a:ext cx="8012112"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2138" y="1984075"/>
            <a:ext cx="8012112" cy="1200329"/>
          </a:xfrm>
          <a:prstGeom prst="rect">
            <a:avLst/>
          </a:prstGeom>
          <a:noFill/>
        </p:spPr>
        <p:txBody>
          <a:bodyPr wrap="square" rtlCol="0">
            <a:spAutoFit/>
          </a:bodyPr>
          <a:lstStyle/>
          <a:p>
            <a:pPr algn="ctr"/>
            <a:r>
              <a:rPr lang="en-US" altLang="zh-CN" sz="3600" dirty="0" err="1">
                <a:ea typeface="微软雅黑" panose="020B0503020204020204" pitchFamily="34" charset="-122"/>
              </a:rPr>
              <a:t>Opaak</a:t>
            </a:r>
            <a:r>
              <a:rPr lang="en-US" altLang="zh-CN" sz="3600" dirty="0">
                <a:ea typeface="微软雅黑" panose="020B0503020204020204" pitchFamily="34" charset="-122"/>
              </a:rPr>
              <a:t>: Using Mobile Phones to Limit Anonymous Identities Online</a:t>
            </a:r>
            <a:endParaRPr kumimoji="1" lang="zh-CN" altLang="en-US" sz="3600" dirty="0"/>
          </a:p>
        </p:txBody>
      </p:sp>
      <p:sp>
        <p:nvSpPr>
          <p:cNvPr id="7" name="副标题 2"/>
          <p:cNvSpPr txBox="1">
            <a:spLocks/>
          </p:cNvSpPr>
          <p:nvPr/>
        </p:nvSpPr>
        <p:spPr>
          <a:xfrm>
            <a:off x="1043608" y="3876845"/>
            <a:ext cx="6840760" cy="50405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altLang="zh-CN" dirty="0" smtClean="0">
                <a:solidFill>
                  <a:schemeClr val="bg1">
                    <a:lumMod val="50000"/>
                  </a:schemeClr>
                </a:solidFill>
              </a:rPr>
              <a:t>Gabriel </a:t>
            </a:r>
            <a:r>
              <a:rPr lang="en-US" altLang="zh-CN" dirty="0" err="1" smtClean="0">
                <a:solidFill>
                  <a:schemeClr val="bg1">
                    <a:lumMod val="50000"/>
                  </a:schemeClr>
                </a:solidFill>
              </a:rPr>
              <a:t>Maganis</a:t>
            </a:r>
            <a:r>
              <a:rPr lang="en-US" altLang="zh-CN" dirty="0" smtClean="0">
                <a:solidFill>
                  <a:schemeClr val="bg1">
                    <a:lumMod val="50000"/>
                  </a:schemeClr>
                </a:solidFill>
              </a:rPr>
              <a:t>, Elaine Shi, </a:t>
            </a:r>
            <a:r>
              <a:rPr lang="en-US" altLang="zh-CN" dirty="0" err="1" smtClean="0">
                <a:solidFill>
                  <a:schemeClr val="bg1">
                    <a:lumMod val="50000"/>
                  </a:schemeClr>
                </a:solidFill>
              </a:rPr>
              <a:t>Hao</a:t>
            </a:r>
            <a:r>
              <a:rPr lang="en-US" altLang="zh-CN" dirty="0" smtClean="0">
                <a:solidFill>
                  <a:schemeClr val="bg1">
                    <a:lumMod val="50000"/>
                  </a:schemeClr>
                </a:solidFill>
              </a:rPr>
              <a:t> Chen, Dawn Song</a:t>
            </a:r>
            <a:endParaRPr lang="zh-CN" altLang="en-US" dirty="0">
              <a:solidFill>
                <a:schemeClr val="bg1">
                  <a:lumMod val="50000"/>
                </a:schemeClr>
              </a:solidFill>
            </a:endParaRPr>
          </a:p>
        </p:txBody>
      </p:sp>
      <p:sp>
        <p:nvSpPr>
          <p:cNvPr id="8" name="副标题 2"/>
          <p:cNvSpPr txBox="1">
            <a:spLocks/>
          </p:cNvSpPr>
          <p:nvPr/>
        </p:nvSpPr>
        <p:spPr>
          <a:xfrm>
            <a:off x="1196008" y="3443204"/>
            <a:ext cx="6840760" cy="50405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000" dirty="0" smtClean="0"/>
              <a:t>MobiSys2012</a:t>
            </a:r>
            <a:endParaRPr lang="zh-CN" altLang="en-US" sz="2000" dirty="0"/>
          </a:p>
        </p:txBody>
      </p:sp>
      <p:sp>
        <p:nvSpPr>
          <p:cNvPr id="9" name="TextBox 3"/>
          <p:cNvSpPr txBox="1"/>
          <p:nvPr/>
        </p:nvSpPr>
        <p:spPr>
          <a:xfrm>
            <a:off x="5749861" y="4917270"/>
            <a:ext cx="2980076"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Presenter: </a:t>
            </a:r>
            <a:r>
              <a:rPr lang="en-US" altLang="zh-CN" dirty="0" err="1" smtClean="0">
                <a:latin typeface="微软雅黑" panose="020B0503020204020204" pitchFamily="34" charset="-122"/>
                <a:ea typeface="微软雅黑" panose="020B0503020204020204" pitchFamily="34" charset="-122"/>
              </a:rPr>
              <a:t>Mingxin</a:t>
            </a:r>
            <a:r>
              <a:rPr lang="en-US" altLang="zh-CN" dirty="0" smtClean="0">
                <a:latin typeface="微软雅黑" panose="020B0503020204020204" pitchFamily="34" charset="-122"/>
                <a:ea typeface="微软雅黑" panose="020B0503020204020204" pitchFamily="34" charset="-122"/>
              </a:rPr>
              <a:t> Chen</a:t>
            </a:r>
          </a:p>
          <a:p>
            <a:r>
              <a:rPr lang="en-US" altLang="zh-CN" dirty="0" err="1" smtClean="0">
                <a:latin typeface="微软雅黑" panose="020B0503020204020204" pitchFamily="34" charset="-122"/>
                <a:ea typeface="微软雅黑" panose="020B0503020204020204" pitchFamily="34" charset="-122"/>
              </a:rPr>
              <a:t>StudentID</a:t>
            </a:r>
            <a:r>
              <a:rPr lang="en-US" altLang="zh-CN" dirty="0" smtClean="0">
                <a:latin typeface="微软雅黑" panose="020B0503020204020204" pitchFamily="34" charset="-122"/>
                <a:ea typeface="微软雅黑" panose="020B0503020204020204" pitchFamily="34" charset="-122"/>
              </a:rPr>
              <a:t>: 2120140994</a:t>
            </a:r>
            <a:endParaRPr lang="zh-CN" altLang="en-US" dirty="0">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half" idx="10"/>
          </p:nvPr>
        </p:nvSpPr>
        <p:spPr/>
        <p:txBody>
          <a:bodyPr/>
          <a:lstStyle/>
          <a:p>
            <a:fld id="{6AAE5322-93C3-044B-AFFF-351AEB4D6140}" type="datetime1">
              <a:rPr kumimoji="1" lang="zh-CN" altLang="en-US" smtClean="0"/>
              <a:t>15/5/14</a:t>
            </a:fld>
            <a:endParaRPr kumimoji="1" lang="zh-CN" altLang="en-US"/>
          </a:p>
        </p:txBody>
      </p:sp>
      <p:sp>
        <p:nvSpPr>
          <p:cNvPr id="12" name="幻灯片编号占位符 11"/>
          <p:cNvSpPr>
            <a:spLocks noGrp="1"/>
          </p:cNvSpPr>
          <p:nvPr>
            <p:ph type="sldNum" sz="quarter" idx="12"/>
          </p:nvPr>
        </p:nvSpPr>
        <p:spPr/>
        <p:txBody>
          <a:bodyPr/>
          <a:lstStyle/>
          <a:p>
            <a:fld id="{FA3DF4A4-C2B2-C04D-947B-95B7BD989F14}" type="slidenum">
              <a:rPr kumimoji="1" lang="zh-CN" altLang="en-US" smtClean="0"/>
              <a:t>1</a:t>
            </a:fld>
            <a:endParaRPr kumimoji="1" lang="zh-CN" altLang="en-US"/>
          </a:p>
        </p:txBody>
      </p:sp>
    </p:spTree>
    <p:extLst>
      <p:ext uri="{BB962C8B-B14F-4D97-AF65-F5344CB8AC3E}">
        <p14:creationId xmlns:p14="http://schemas.microsoft.com/office/powerpoint/2010/main" val="17146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450" decel="100000" fill="hold"/>
                                        <p:tgtEl>
                                          <p:spTgt spid="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450" decel="100000" fill="hold"/>
                                        <p:tgtEl>
                                          <p:spTgt spid="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450" decel="100000" fill="hold"/>
                                        <p:tgtEl>
                                          <p:spTgt spid="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450" decel="100000" fill="hold"/>
                                        <p:tgtEl>
                                          <p:spTgt spid="9"/>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t>Motivation</a:t>
            </a:r>
            <a:endParaRPr lang="en-US" altLang="zh-CN" sz="2400" dirty="0"/>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10</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solidFill>
                  <a:schemeClr val="accent2">
                    <a:lumMod val="75000"/>
                  </a:schemeClr>
                </a:solidFill>
              </a:rPr>
              <a:t>Preliminary</a:t>
            </a:r>
            <a:endParaRPr lang="en-US" altLang="zh-CN" sz="2400" dirty="0">
              <a:solidFill>
                <a:schemeClr val="accent2">
                  <a:lumMod val="75000"/>
                </a:schemeClr>
              </a:solidFill>
            </a:endParaRPr>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t>Opaak</a:t>
            </a:r>
            <a:r>
              <a:rPr lang="en-US" altLang="zh-CN" sz="2400" dirty="0"/>
              <a:t> </a:t>
            </a:r>
            <a:r>
              <a:rPr lang="en-US" altLang="zh-CN" sz="2400" dirty="0" smtClean="0"/>
              <a:t>Architecture</a:t>
            </a:r>
            <a:endParaRPr lang="en-US" altLang="zh-CN" sz="2400" dirty="0"/>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14385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3">
                                            <p:txEl>
                                              <p:pRg st="0" end="0"/>
                                            </p:txEl>
                                          </p:spTgt>
                                        </p:tgtEl>
                                      </p:cBhvr>
                                    </p:animEffect>
                                    <p:animScale>
                                      <p:cBhvr>
                                        <p:cTn id="7" dur="250" autoRev="1" fill="hold"/>
                                        <p:tgtEl>
                                          <p:spTgt spid="3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90061" y="2611809"/>
            <a:ext cx="5942752"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 </a:t>
            </a:r>
            <a:endParaRPr lang="zh-CN" altLang="en-US" dirty="0">
              <a:solidFill>
                <a:schemeClr val="bg1"/>
              </a:solidFill>
            </a:endParaRPr>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11</a:t>
            </a:fld>
            <a:endParaRPr kumimoji="1" lang="zh-CN" altLang="en-US"/>
          </a:p>
        </p:txBody>
      </p:sp>
      <p:sp>
        <p:nvSpPr>
          <p:cNvPr id="39" name="文本框 38"/>
          <p:cNvSpPr txBox="1"/>
          <p:nvPr/>
        </p:nvSpPr>
        <p:spPr>
          <a:xfrm>
            <a:off x="556801" y="1132057"/>
            <a:ext cx="249611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Zero-knowledge Proofs</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34" name="文本框 33"/>
              <p:cNvSpPr txBox="1"/>
              <p:nvPr/>
            </p:nvSpPr>
            <p:spPr>
              <a:xfrm>
                <a:off x="4271087" y="2647331"/>
                <a:ext cx="23516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charset="0"/>
                        </a:rPr>
                        <m:t>𝑃𝐾</m:t>
                      </m:r>
                      <m:r>
                        <a:rPr kumimoji="1" lang="en-US" altLang="zh-CN" b="0" i="1" smtClean="0">
                          <a:solidFill>
                            <a:schemeClr val="bg1"/>
                          </a:solidFill>
                          <a:latin typeface="Cambria Math" charset="0"/>
                        </a:rPr>
                        <m:t>{</m:t>
                      </m:r>
                      <m:d>
                        <m:dPr>
                          <m:ctrlPr>
                            <a:rPr kumimoji="1" lang="en-US" altLang="zh-CN" b="0" i="1" smtClean="0">
                              <a:solidFill>
                                <a:schemeClr val="bg1"/>
                              </a:solidFill>
                              <a:latin typeface="Cambria Math" charset="0"/>
                            </a:rPr>
                          </m:ctrlPr>
                        </m:dPr>
                        <m:e>
                          <m:r>
                            <a:rPr kumimoji="1" lang="en-US" altLang="zh-CN" b="0" i="1" smtClean="0">
                              <a:solidFill>
                                <a:schemeClr val="bg1"/>
                              </a:solidFill>
                              <a:latin typeface="Cambria Math" charset="0"/>
                            </a:rPr>
                            <m:t>𝑒</m:t>
                          </m:r>
                        </m:e>
                      </m:d>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𝐶</m:t>
                      </m:r>
                      <m:r>
                        <a:rPr kumimoji="1" lang="en-US" altLang="zh-CN" b="0" i="1" smtClean="0">
                          <a:solidFill>
                            <a:schemeClr val="bg1"/>
                          </a:solidFill>
                          <a:latin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𝑔</m:t>
                          </m:r>
                        </m:e>
                        <m:sup>
                          <m:r>
                            <a:rPr kumimoji="1" lang="en-US" altLang="zh-CN" b="0" i="1" smtClean="0">
                              <a:solidFill>
                                <a:schemeClr val="bg1"/>
                              </a:solidFill>
                              <a:latin typeface="Cambria Math" charset="0"/>
                            </a:rPr>
                            <m:t>𝑒</m:t>
                          </m:r>
                        </m:sup>
                      </m:sSup>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𝑚𝑜𝑑</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𝑛</m:t>
                      </m:r>
                      <m:r>
                        <a:rPr kumimoji="1" lang="en-US" altLang="zh-CN" b="0" i="1" smtClean="0">
                          <a:solidFill>
                            <a:schemeClr val="bg1"/>
                          </a:solidFill>
                          <a:latin typeface="Cambria Math" charset="0"/>
                        </a:rPr>
                        <m:t>}</m:t>
                      </m:r>
                    </m:oMath>
                  </m:oMathPara>
                </a14:m>
                <a:endParaRPr kumimoji="1" lang="zh-CN" altLang="en-US" dirty="0">
                  <a:solidFill>
                    <a:schemeClr val="bg1"/>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271087" y="2647331"/>
                <a:ext cx="2351606" cy="276999"/>
              </a:xfrm>
              <a:prstGeom prst="rect">
                <a:avLst/>
              </a:prstGeom>
              <a:blipFill rotWithShape="0">
                <a:blip r:embed="rId3"/>
                <a:stretch>
                  <a:fillRect l="-1818" t="-193478" r="-3377" b="-215217"/>
                </a:stretch>
              </a:blipFill>
            </p:spPr>
            <p:txBody>
              <a:bodyPr/>
              <a:lstStyle/>
              <a:p>
                <a:r>
                  <a:rPr lang="zh-CHS" altLang="en-US">
                    <a:noFill/>
                  </a:rPr>
                  <a:t> </a:t>
                </a:r>
              </a:p>
            </p:txBody>
          </p:sp>
        </mc:Fallback>
      </mc:AlternateContent>
      <p:sp>
        <p:nvSpPr>
          <p:cNvPr id="44" name="Freeform 166"/>
          <p:cNvSpPr>
            <a:spLocks noChangeAspect="1" noEditPoints="1"/>
          </p:cNvSpPr>
          <p:nvPr/>
        </p:nvSpPr>
        <p:spPr bwMode="auto">
          <a:xfrm>
            <a:off x="971497" y="4086694"/>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6"/>
          <p:cNvSpPr>
            <a:spLocks noChangeAspect="1" noEditPoints="1"/>
          </p:cNvSpPr>
          <p:nvPr/>
        </p:nvSpPr>
        <p:spPr bwMode="auto">
          <a:xfrm>
            <a:off x="7305636" y="4086694"/>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文本框 45"/>
          <p:cNvSpPr txBox="1"/>
          <p:nvPr/>
        </p:nvSpPr>
        <p:spPr>
          <a:xfrm>
            <a:off x="927253" y="5014456"/>
            <a:ext cx="813061" cy="369332"/>
          </a:xfrm>
          <a:prstGeom prst="rect">
            <a:avLst/>
          </a:prstGeom>
          <a:noFill/>
        </p:spPr>
        <p:txBody>
          <a:bodyPr wrap="square" rtlCol="0">
            <a:spAutoFit/>
          </a:bodyPr>
          <a:lstStyle/>
          <a:p>
            <a:r>
              <a:rPr kumimoji="1" lang="en-US" altLang="zh-CN" dirty="0" err="1" smtClean="0"/>
              <a:t>Prover</a:t>
            </a:r>
            <a:endParaRPr kumimoji="1" lang="zh-CN" altLang="en-US" dirty="0"/>
          </a:p>
        </p:txBody>
      </p:sp>
      <p:sp>
        <p:nvSpPr>
          <p:cNvPr id="47" name="文本框 46"/>
          <p:cNvSpPr txBox="1"/>
          <p:nvPr/>
        </p:nvSpPr>
        <p:spPr>
          <a:xfrm>
            <a:off x="7188817" y="5014456"/>
            <a:ext cx="981797" cy="369332"/>
          </a:xfrm>
          <a:prstGeom prst="rect">
            <a:avLst/>
          </a:prstGeom>
          <a:noFill/>
        </p:spPr>
        <p:txBody>
          <a:bodyPr wrap="square" rtlCol="0">
            <a:spAutoFit/>
          </a:bodyPr>
          <a:lstStyle/>
          <a:p>
            <a:r>
              <a:rPr kumimoji="1" lang="en-US" altLang="zh-CN" dirty="0"/>
              <a:t> </a:t>
            </a:r>
            <a:r>
              <a:rPr kumimoji="1" lang="en-US" altLang="zh-CN" dirty="0" smtClean="0"/>
              <a:t>Verifier</a:t>
            </a:r>
            <a:endParaRPr kumimoji="1" lang="zh-CN" altLang="en-US" dirty="0"/>
          </a:p>
        </p:txBody>
      </p:sp>
      <p:sp>
        <p:nvSpPr>
          <p:cNvPr id="51" name="椭圆形标注 50"/>
          <p:cNvSpPr/>
          <p:nvPr/>
        </p:nvSpPr>
        <p:spPr>
          <a:xfrm flipH="1">
            <a:off x="565849" y="3134135"/>
            <a:ext cx="1099704"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形标注 51"/>
          <p:cNvSpPr/>
          <p:nvPr/>
        </p:nvSpPr>
        <p:spPr>
          <a:xfrm>
            <a:off x="7374116" y="3142046"/>
            <a:ext cx="1099704"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4" name="文本框 53"/>
              <p:cNvSpPr txBox="1"/>
              <p:nvPr/>
            </p:nvSpPr>
            <p:spPr>
              <a:xfrm>
                <a:off x="741709" y="3415638"/>
                <a:ext cx="1120876"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oMath>
                </a14:m>
                <a:r>
                  <a:rPr kumimoji="1" lang="en-US" altLang="zh-CN" dirty="0" smtClean="0">
                    <a:solidFill>
                      <a:schemeClr val="bg1"/>
                    </a:solidFill>
                  </a:rPr>
                  <a:t>n, C, e</a:t>
                </a:r>
                <a:endParaRPr kumimoji="1" lang="zh-CN" altLang="en-US" dirty="0">
                  <a:solidFill>
                    <a:schemeClr val="bg1"/>
                  </a:solidFill>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741709" y="3415638"/>
                <a:ext cx="1120876" cy="276999"/>
              </a:xfrm>
              <a:prstGeom prst="rect">
                <a:avLst/>
              </a:prstGeom>
              <a:blipFill rotWithShape="0">
                <a:blip r:embed="rId4"/>
                <a:stretch>
                  <a:fillRect l="-7609" t="-193478" b="-215217"/>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7648852" y="3435306"/>
                <a:ext cx="801966"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oMath>
                </a14:m>
                <a:r>
                  <a:rPr kumimoji="1" lang="en-US" altLang="zh-CN" dirty="0" smtClean="0">
                    <a:solidFill>
                      <a:schemeClr val="bg1"/>
                    </a:solidFill>
                  </a:rPr>
                  <a:t>n, C</a:t>
                </a:r>
                <a:endParaRPr kumimoji="1" lang="zh-CN" altLang="en-US" dirty="0">
                  <a:solidFill>
                    <a:schemeClr val="bg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648852" y="3435306"/>
                <a:ext cx="801966" cy="276999"/>
              </a:xfrm>
              <a:prstGeom prst="rect">
                <a:avLst/>
              </a:prstGeom>
              <a:blipFill rotWithShape="0">
                <a:blip r:embed="rId5"/>
                <a:stretch>
                  <a:fillRect l="-10687" t="-197778" b="-220000"/>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873055" y="3730714"/>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400" dirty="0" smtClean="0">
                    <a:solidFill>
                      <a:schemeClr val="bg1"/>
                    </a:solidFill>
                  </a:rPr>
                  <a:t>Get Randomly </a:t>
                </a:r>
                <a14:m>
                  <m:oMath xmlns:m="http://schemas.openxmlformats.org/officeDocument/2006/math">
                    <m:r>
                      <a:rPr kumimoji="1" lang="en-US" altLang="zh-CN" sz="1400" b="0" i="1" smtClean="0">
                        <a:solidFill>
                          <a:schemeClr val="bg1"/>
                        </a:solidFill>
                        <a:latin typeface="Cambria Math" charset="0"/>
                      </a:rPr>
                      <m:t>𝑟</m:t>
                    </m:r>
                    <m:r>
                      <a:rPr kumimoji="1" lang="en-US" altLang="zh-CN" sz="1400" b="0" i="1" smtClean="0">
                        <a:solidFill>
                          <a:schemeClr val="bg1"/>
                        </a:solidFill>
                        <a:latin typeface="Cambria Math" charset="0"/>
                        <a:ea typeface="Cambria Math" charset="0"/>
                        <a:cs typeface="Cambria Math" charset="0"/>
                      </a:rPr>
                      <m:t>∈</m:t>
                    </m:r>
                    <m:sSubSup>
                      <m:sSubSupPr>
                        <m:ctrlPr>
                          <a:rPr kumimoji="1" lang="en-US" altLang="zh-CN" sz="1400" b="0" i="1" smtClean="0">
                            <a:solidFill>
                              <a:schemeClr val="bg1"/>
                            </a:solidFill>
                            <a:latin typeface="Cambria Math" charset="0"/>
                            <a:ea typeface="Cambria Math" charset="0"/>
                            <a:cs typeface="Cambria Math" charset="0"/>
                          </a:rPr>
                        </m:ctrlPr>
                      </m:sSubSupPr>
                      <m:e>
                        <m:r>
                          <a:rPr kumimoji="1" lang="en-US" altLang="zh-CN" sz="1400" b="0" i="1" smtClean="0">
                            <a:solidFill>
                              <a:schemeClr val="bg1"/>
                            </a:solidFill>
                            <a:latin typeface="Cambria Math" charset="0"/>
                            <a:ea typeface="Cambria Math" charset="0"/>
                            <a:cs typeface="Cambria Math" charset="0"/>
                          </a:rPr>
                          <m:t>ℤ</m:t>
                        </m:r>
                      </m:e>
                      <m:sub>
                        <m:r>
                          <a:rPr kumimoji="1" lang="en-US" altLang="zh-CN" sz="1400" b="0" i="1" smtClean="0">
                            <a:solidFill>
                              <a:schemeClr val="bg1"/>
                            </a:solidFill>
                            <a:latin typeface="Cambria Math" charset="0"/>
                            <a:ea typeface="Cambria Math" charset="0"/>
                            <a:cs typeface="Cambria Math" charset="0"/>
                          </a:rPr>
                          <m:t>𝑛</m:t>
                        </m:r>
                      </m:sub>
                      <m:sup>
                        <m:r>
                          <a:rPr kumimoji="1" lang="zh-CN" altLang="en-US" sz="1400" b="0" i="1" smtClean="0">
                            <a:solidFill>
                              <a:schemeClr val="bg1"/>
                            </a:solidFill>
                            <a:latin typeface="Cambria Math" charset="0"/>
                            <a:ea typeface="Cambria Math" charset="0"/>
                            <a:cs typeface="Cambria Math" charset="0"/>
                          </a:rPr>
                          <m:t>∗</m:t>
                        </m:r>
                      </m:sup>
                    </m:sSubSup>
                  </m:oMath>
                </a14:m>
                <a:endParaRPr kumimoji="1" lang="zh-CN" altLang="en-US" sz="1400" dirty="0">
                  <a:solidFill>
                    <a:schemeClr val="bg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1873055" y="3730714"/>
                <a:ext cx="1800000" cy="340519"/>
              </a:xfrm>
              <a:prstGeom prst="roundRect">
                <a:avLst/>
              </a:prstGeom>
              <a:blipFill rotWithShape="0">
                <a:blip r:embed="rId6"/>
                <a:stretch>
                  <a:fillRect b="-10345"/>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892721" y="4296066"/>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400" b="0" i="1" smtClean="0">
                          <a:solidFill>
                            <a:schemeClr val="bg1"/>
                          </a:solidFill>
                          <a:latin typeface="Cambria Math" charset="0"/>
                        </a:rPr>
                        <m:t>𝑎</m:t>
                      </m:r>
                      <m:r>
                        <a:rPr kumimoji="1" lang="en-US" altLang="zh-CN" sz="1400" b="0" i="1" smtClean="0">
                          <a:solidFill>
                            <a:schemeClr val="bg1"/>
                          </a:solidFill>
                          <a:latin typeface="Cambria Math" charset="0"/>
                        </a:rPr>
                        <m:t>=</m:t>
                      </m:r>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𝑔</m:t>
                          </m:r>
                        </m:e>
                        <m:sup>
                          <m:r>
                            <a:rPr kumimoji="1" lang="en-US" altLang="zh-CN" sz="1400" b="0" i="1" smtClean="0">
                              <a:solidFill>
                                <a:schemeClr val="bg1"/>
                              </a:solidFill>
                              <a:latin typeface="Cambria Math" charset="0"/>
                            </a:rPr>
                            <m:t>𝑟</m:t>
                          </m:r>
                        </m:sup>
                      </m:sSup>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𝑚𝑜𝑑</m:t>
                      </m:r>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𝑛</m:t>
                      </m:r>
                    </m:oMath>
                  </m:oMathPara>
                </a14:m>
                <a:endParaRPr kumimoji="1" lang="zh-CN" altLang="en-US" sz="1400" dirty="0">
                  <a:solidFill>
                    <a:schemeClr val="bg1"/>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1892721" y="4296066"/>
                <a:ext cx="1800000" cy="340519"/>
              </a:xfrm>
              <a:prstGeom prst="roundRect">
                <a:avLst/>
              </a:prstGeom>
              <a:blipFill rotWithShape="0">
                <a:blip r:embed="rId7"/>
                <a:stretch>
                  <a:fillRect t="-98276" b="-110345"/>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1897641" y="5008905"/>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400" b="0" i="1" smtClean="0">
                          <a:solidFill>
                            <a:schemeClr val="bg1"/>
                          </a:solidFill>
                          <a:latin typeface="Cambria Math" charset="0"/>
                        </a:rPr>
                        <m:t>𝑧</m:t>
                      </m:r>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𝑟</m:t>
                      </m:r>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𝑐𝑒</m:t>
                      </m:r>
                    </m:oMath>
                  </m:oMathPara>
                </a14:m>
                <a:endParaRPr kumimoji="1" lang="zh-CN" altLang="en-US" sz="1400" dirty="0">
                  <a:solidFill>
                    <a:schemeClr val="bg1"/>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1897641" y="5008905"/>
                <a:ext cx="1800000" cy="340519"/>
              </a:xfrm>
              <a:prstGeom prst="roundRect">
                <a:avLst/>
              </a:prstGeom>
              <a:blipFill rotWithShape="0">
                <a:blip r:embed="rId8"/>
                <a:stretch>
                  <a:fillRect/>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5270086" y="4369803"/>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400" dirty="0" smtClean="0">
                    <a:solidFill>
                      <a:schemeClr val="bg1"/>
                    </a:solidFill>
                  </a:rPr>
                  <a:t>Get Randomly c</a:t>
                </a:r>
                <a14:m>
                  <m:oMath xmlns:m="http://schemas.openxmlformats.org/officeDocument/2006/math">
                    <m:r>
                      <a:rPr kumimoji="1" lang="en-US" altLang="zh-CN" sz="1400" b="0" i="1" smtClean="0">
                        <a:solidFill>
                          <a:schemeClr val="bg1"/>
                        </a:solidFill>
                        <a:latin typeface="Cambria Math" charset="0"/>
                        <a:ea typeface="Cambria Math" charset="0"/>
                        <a:cs typeface="Cambria Math" charset="0"/>
                      </a:rPr>
                      <m:t>∈</m:t>
                    </m:r>
                    <m:sSubSup>
                      <m:sSubSupPr>
                        <m:ctrlPr>
                          <a:rPr kumimoji="1" lang="en-US" altLang="zh-CN" sz="1400" b="0" i="1" smtClean="0">
                            <a:solidFill>
                              <a:schemeClr val="bg1"/>
                            </a:solidFill>
                            <a:latin typeface="Cambria Math" charset="0"/>
                            <a:ea typeface="Cambria Math" charset="0"/>
                            <a:cs typeface="Cambria Math" charset="0"/>
                          </a:rPr>
                        </m:ctrlPr>
                      </m:sSubSupPr>
                      <m:e>
                        <m:r>
                          <a:rPr kumimoji="1" lang="en-US" altLang="zh-CN" sz="1400" b="0" i="1" smtClean="0">
                            <a:solidFill>
                              <a:schemeClr val="bg1"/>
                            </a:solidFill>
                            <a:latin typeface="Cambria Math" charset="0"/>
                            <a:ea typeface="Cambria Math" charset="0"/>
                            <a:cs typeface="Cambria Math" charset="0"/>
                          </a:rPr>
                          <m:t>ℤ</m:t>
                        </m:r>
                      </m:e>
                      <m:sub>
                        <m:r>
                          <a:rPr kumimoji="1" lang="en-US" altLang="zh-CN" sz="1400" b="0" i="1" smtClean="0">
                            <a:solidFill>
                              <a:schemeClr val="bg1"/>
                            </a:solidFill>
                            <a:latin typeface="Cambria Math" charset="0"/>
                            <a:ea typeface="Cambria Math" charset="0"/>
                            <a:cs typeface="Cambria Math" charset="0"/>
                          </a:rPr>
                          <m:t>𝑛</m:t>
                        </m:r>
                      </m:sub>
                      <m:sup>
                        <m:r>
                          <a:rPr kumimoji="1" lang="zh-CN" altLang="en-US" sz="1400" b="0" i="1" smtClean="0">
                            <a:solidFill>
                              <a:schemeClr val="bg1"/>
                            </a:solidFill>
                            <a:latin typeface="Cambria Math" charset="0"/>
                            <a:ea typeface="Cambria Math" charset="0"/>
                            <a:cs typeface="Cambria Math" charset="0"/>
                          </a:rPr>
                          <m:t>∗</m:t>
                        </m:r>
                      </m:sup>
                    </m:sSubSup>
                  </m:oMath>
                </a14:m>
                <a:endParaRPr kumimoji="1" lang="zh-CN" altLang="en-US" sz="1400" dirty="0">
                  <a:solidFill>
                    <a:schemeClr val="bg1"/>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5270086" y="4369803"/>
                <a:ext cx="1800000" cy="340519"/>
              </a:xfrm>
              <a:prstGeom prst="roundRect">
                <a:avLst/>
              </a:prstGeom>
              <a:blipFill rotWithShape="0">
                <a:blip r:embed="rId9"/>
                <a:stretch>
                  <a:fillRect b="-10345"/>
                </a:stretch>
              </a:blipFill>
              <a:ln>
                <a:solidFill>
                  <a:schemeClr val="tx1">
                    <a:lumMod val="65000"/>
                    <a:lumOff val="35000"/>
                  </a:schemeClr>
                </a:solidFill>
              </a:ln>
            </p:spPr>
            <p:txBody>
              <a:bodyPr/>
              <a:lstStyle/>
              <a:p>
                <a:r>
                  <a:rPr lang="zh-CHS" altLang="en-US">
                    <a:noFill/>
                  </a:rPr>
                  <a:t> </a:t>
                </a:r>
              </a:p>
            </p:txBody>
          </p:sp>
        </mc:Fallback>
      </mc:AlternateContent>
      <p:sp>
        <p:nvSpPr>
          <p:cNvPr id="48" name="椭圆 47"/>
          <p:cNvSpPr>
            <a:spLocks noChangeAspect="1"/>
          </p:cNvSpPr>
          <p:nvPr/>
        </p:nvSpPr>
        <p:spPr>
          <a:xfrm>
            <a:off x="1705624" y="360737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57" name="椭圆 56"/>
          <p:cNvSpPr>
            <a:spLocks noChangeAspect="1"/>
          </p:cNvSpPr>
          <p:nvPr/>
        </p:nvSpPr>
        <p:spPr>
          <a:xfrm>
            <a:off x="1695795" y="415798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59" name="椭圆 58"/>
          <p:cNvSpPr>
            <a:spLocks noChangeAspect="1"/>
          </p:cNvSpPr>
          <p:nvPr/>
        </p:nvSpPr>
        <p:spPr>
          <a:xfrm>
            <a:off x="1685965" y="485606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a:t>
            </a:r>
            <a:endParaRPr lang="zh-CN" altLang="en-US" sz="1600" dirty="0"/>
          </a:p>
        </p:txBody>
      </p:sp>
      <p:sp>
        <p:nvSpPr>
          <p:cNvPr id="61" name="椭圆 60"/>
          <p:cNvSpPr>
            <a:spLocks noChangeAspect="1"/>
          </p:cNvSpPr>
          <p:nvPr/>
        </p:nvSpPr>
        <p:spPr>
          <a:xfrm>
            <a:off x="6975709" y="421697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mc:AlternateContent xmlns:mc="http://schemas.openxmlformats.org/markup-compatibility/2006" xmlns:a14="http://schemas.microsoft.com/office/drawing/2010/main">
        <mc:Choice Requires="a14">
          <p:sp>
            <p:nvSpPr>
              <p:cNvPr id="64" name="文本框 63"/>
              <p:cNvSpPr txBox="1"/>
              <p:nvPr/>
            </p:nvSpPr>
            <p:spPr>
              <a:xfrm>
                <a:off x="5123954" y="5200626"/>
                <a:ext cx="1936304"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CN" sz="1400" i="1" smtClean="0">
                              <a:solidFill>
                                <a:schemeClr val="bg1"/>
                              </a:solidFill>
                              <a:latin typeface="Cambria Math" charset="0"/>
                            </a:rPr>
                          </m:ctrlPr>
                        </m:sSupPr>
                        <m:e>
                          <m:r>
                            <a:rPr kumimoji="1" lang="en-US" altLang="zh-CN" sz="1400" b="0" i="1" smtClean="0">
                              <a:solidFill>
                                <a:schemeClr val="bg1"/>
                              </a:solidFill>
                              <a:latin typeface="Cambria Math" charset="0"/>
                            </a:rPr>
                            <m:t>𝑔</m:t>
                          </m:r>
                        </m:e>
                        <m:sup>
                          <m:r>
                            <a:rPr kumimoji="1" lang="en-US" altLang="zh-CN" sz="1400" b="0" i="1" smtClean="0">
                              <a:solidFill>
                                <a:schemeClr val="bg1"/>
                              </a:solidFill>
                              <a:latin typeface="Cambria Math" charset="0"/>
                            </a:rPr>
                            <m:t>𝑧</m:t>
                          </m:r>
                        </m:sup>
                      </m:sSup>
                      <m:r>
                        <a:rPr kumimoji="1" lang="zh-CN" altLang="en-US" sz="1400" b="0" i="1" smtClean="0">
                          <a:solidFill>
                            <a:schemeClr val="bg1"/>
                          </a:solidFill>
                          <a:latin typeface="Cambria Math" charset="0"/>
                        </a:rPr>
                        <m:t>∗</m:t>
                      </m:r>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𝑎</m:t>
                          </m:r>
                        </m:e>
                        <m:sup>
                          <m:r>
                            <a:rPr kumimoji="1" lang="en-US" altLang="zh-CN" sz="1400" b="0" i="1" smtClean="0">
                              <a:solidFill>
                                <a:schemeClr val="bg1"/>
                              </a:solidFill>
                              <a:latin typeface="Cambria Math" charset="0"/>
                            </a:rPr>
                            <m:t>−1</m:t>
                          </m:r>
                        </m:sup>
                      </m:sSup>
                      <m:r>
                        <a:rPr kumimoji="1" lang="en-US" altLang="zh-CN" sz="1400" b="0" i="1" smtClean="0">
                          <a:solidFill>
                            <a:schemeClr val="bg1"/>
                          </a:solidFill>
                          <a:latin typeface="Cambria Math" charset="0"/>
                          <a:ea typeface="Cambria Math" charset="0"/>
                          <a:cs typeface="Cambria Math" charset="0"/>
                        </a:rPr>
                        <m:t>≡</m:t>
                      </m:r>
                      <m:sSup>
                        <m:sSupPr>
                          <m:ctrlPr>
                            <a:rPr kumimoji="1" lang="en-US" altLang="zh-CN" sz="1400" b="0" i="1" smtClean="0">
                              <a:solidFill>
                                <a:schemeClr val="bg1"/>
                              </a:solidFill>
                              <a:latin typeface="Cambria Math" charset="0"/>
                              <a:ea typeface="Cambria Math" charset="0"/>
                              <a:cs typeface="Cambria Math" charset="0"/>
                            </a:rPr>
                          </m:ctrlPr>
                        </m:sSupPr>
                        <m:e>
                          <m:r>
                            <a:rPr kumimoji="1" lang="en-US" altLang="zh-CN" sz="1400" b="0" i="1" smtClean="0">
                              <a:solidFill>
                                <a:schemeClr val="bg1"/>
                              </a:solidFill>
                              <a:latin typeface="Cambria Math" charset="0"/>
                              <a:ea typeface="Cambria Math" charset="0"/>
                              <a:cs typeface="Cambria Math" charset="0"/>
                            </a:rPr>
                            <m:t>𝐶</m:t>
                          </m:r>
                        </m:e>
                        <m:sup>
                          <m:r>
                            <a:rPr kumimoji="1" lang="en-US" altLang="zh-CN" sz="1400" b="0" i="1" smtClean="0">
                              <a:solidFill>
                                <a:schemeClr val="bg1"/>
                              </a:solidFill>
                              <a:latin typeface="Cambria Math" charset="0"/>
                              <a:ea typeface="Cambria Math" charset="0"/>
                              <a:cs typeface="Cambria Math" charset="0"/>
                            </a:rPr>
                            <m:t>𝑐</m:t>
                          </m:r>
                        </m:sup>
                      </m:sSup>
                      <m:r>
                        <a:rPr kumimoji="1" lang="zh-CN" altLang="en-US" sz="1400" b="0" i="1" smtClean="0">
                          <a:solidFill>
                            <a:schemeClr val="bg1"/>
                          </a:solidFill>
                          <a:latin typeface="Cambria Math" charset="0"/>
                          <a:ea typeface="Cambria Math" charset="0"/>
                          <a:cs typeface="Cambria Math" charset="0"/>
                        </a:rPr>
                        <m:t> </m:t>
                      </m:r>
                      <m:r>
                        <a:rPr kumimoji="1" lang="en-US" altLang="zh-CN" sz="1400" b="0" i="1" smtClean="0">
                          <a:solidFill>
                            <a:schemeClr val="bg1"/>
                          </a:solidFill>
                          <a:latin typeface="Cambria Math" charset="0"/>
                          <a:ea typeface="Cambria Math" charset="0"/>
                          <a:cs typeface="Cambria Math" charset="0"/>
                        </a:rPr>
                        <m:t>𝑚𝑜𝑑</m:t>
                      </m:r>
                      <m:r>
                        <a:rPr kumimoji="1" lang="zh-CN" altLang="en-US" sz="1400" b="0" i="1" smtClean="0">
                          <a:solidFill>
                            <a:schemeClr val="bg1"/>
                          </a:solidFill>
                          <a:latin typeface="Cambria Math" charset="0"/>
                          <a:ea typeface="Cambria Math" charset="0"/>
                          <a:cs typeface="Cambria Math" charset="0"/>
                        </a:rPr>
                        <m:t> </m:t>
                      </m:r>
                      <m:r>
                        <a:rPr kumimoji="1" lang="en-US" altLang="zh-CN" sz="1400" b="0" i="1" smtClean="0">
                          <a:solidFill>
                            <a:schemeClr val="bg1"/>
                          </a:solidFill>
                          <a:latin typeface="Cambria Math" charset="0"/>
                          <a:ea typeface="Cambria Math" charset="0"/>
                          <a:cs typeface="Cambria Math" charset="0"/>
                        </a:rPr>
                        <m:t>𝑛</m:t>
                      </m:r>
                    </m:oMath>
                  </m:oMathPara>
                </a14:m>
                <a:endParaRPr kumimoji="1" lang="zh-CN" altLang="en-US" sz="1400" dirty="0">
                  <a:solidFill>
                    <a:schemeClr val="bg1"/>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5123954" y="5200626"/>
                <a:ext cx="1936304" cy="340519"/>
              </a:xfrm>
              <a:prstGeom prst="roundRect">
                <a:avLst/>
              </a:prstGeom>
              <a:blipFill rotWithShape="0">
                <a:blip r:embed="rId10"/>
                <a:stretch>
                  <a:fillRect t="-94828" b="-112069"/>
                </a:stretch>
              </a:blipFill>
              <a:ln>
                <a:solidFill>
                  <a:schemeClr val="tx1">
                    <a:lumMod val="65000"/>
                    <a:lumOff val="35000"/>
                  </a:schemeClr>
                </a:solidFill>
              </a:ln>
            </p:spPr>
            <p:txBody>
              <a:bodyPr/>
              <a:lstStyle/>
              <a:p>
                <a:r>
                  <a:rPr lang="zh-CHS" altLang="en-US">
                    <a:noFill/>
                  </a:rPr>
                  <a:t> </a:t>
                </a:r>
              </a:p>
            </p:txBody>
          </p:sp>
        </mc:Fallback>
      </mc:AlternateContent>
      <p:sp>
        <p:nvSpPr>
          <p:cNvPr id="65" name="椭圆 64"/>
          <p:cNvSpPr>
            <a:spLocks noChangeAspect="1"/>
          </p:cNvSpPr>
          <p:nvPr/>
        </p:nvSpPr>
        <p:spPr>
          <a:xfrm>
            <a:off x="6965881" y="504779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67" name="直线箭头连接符 66"/>
          <p:cNvCxnSpPr/>
          <p:nvPr/>
        </p:nvCxnSpPr>
        <p:spPr>
          <a:xfrm>
            <a:off x="3825453" y="4541431"/>
            <a:ext cx="12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p:nvPr/>
        </p:nvCxnSpPr>
        <p:spPr>
          <a:xfrm flipH="1">
            <a:off x="3825453" y="4979400"/>
            <a:ext cx="1152000" cy="1113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p:nvPr/>
        </p:nvCxnSpPr>
        <p:spPr>
          <a:xfrm>
            <a:off x="3786129" y="5431253"/>
            <a:ext cx="12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p:cNvSpPr txBox="1"/>
              <p:nvPr/>
            </p:nvSpPr>
            <p:spPr>
              <a:xfrm>
                <a:off x="4306524" y="4225408"/>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𝑎</m:t>
                      </m:r>
                    </m:oMath>
                  </m:oMathPara>
                </a14:m>
                <a:endParaRPr kumimoji="1" lang="zh-CN" altLang="en-US" dirty="0"/>
              </a:p>
            </p:txBody>
          </p:sp>
        </mc:Choice>
        <mc:Fallback xmlns="">
          <p:sp>
            <p:nvSpPr>
              <p:cNvPr id="71" name="文本框 70"/>
              <p:cNvSpPr txBox="1">
                <a:spLocks noRot="1" noChangeAspect="1" noMove="1" noResize="1" noEditPoints="1" noAdjustHandles="1" noChangeArrowheads="1" noChangeShapeType="1" noTextEdit="1"/>
              </p:cNvSpPr>
              <p:nvPr/>
            </p:nvSpPr>
            <p:spPr>
              <a:xfrm>
                <a:off x="4306524" y="4225408"/>
                <a:ext cx="186782" cy="276999"/>
              </a:xfrm>
              <a:prstGeom prst="rect">
                <a:avLst/>
              </a:prstGeom>
              <a:blipFill rotWithShape="0">
                <a:blip r:embed="rId11"/>
                <a:stretch>
                  <a:fillRect l="-16129" r="-12903"/>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72" name="文本框 71"/>
              <p:cNvSpPr txBox="1"/>
              <p:nvPr/>
            </p:nvSpPr>
            <p:spPr>
              <a:xfrm>
                <a:off x="4281948" y="4672768"/>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𝑐</m:t>
                      </m:r>
                    </m:oMath>
                  </m:oMathPara>
                </a14:m>
                <a:endParaRPr kumimoji="1" lang="zh-CN" altLang="en-US" dirty="0"/>
              </a:p>
            </p:txBody>
          </p:sp>
        </mc:Choice>
        <mc:Fallback xmlns="">
          <p:sp>
            <p:nvSpPr>
              <p:cNvPr id="72" name="文本框 71"/>
              <p:cNvSpPr txBox="1">
                <a:spLocks noRot="1" noChangeAspect="1" noMove="1" noResize="1" noEditPoints="1" noAdjustHandles="1" noChangeArrowheads="1" noChangeShapeType="1" noTextEdit="1"/>
              </p:cNvSpPr>
              <p:nvPr/>
            </p:nvSpPr>
            <p:spPr>
              <a:xfrm>
                <a:off x="4281948" y="4672768"/>
                <a:ext cx="166007" cy="276999"/>
              </a:xfrm>
              <a:prstGeom prst="rect">
                <a:avLst/>
              </a:prstGeom>
              <a:blipFill rotWithShape="0">
                <a:blip r:embed="rId12"/>
                <a:stretch>
                  <a:fillRect l="-17857" r="-10714"/>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4272120" y="5134887"/>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𝑧</m:t>
                      </m:r>
                    </m:oMath>
                  </m:oMathPara>
                </a14:m>
                <a:endParaRPr kumimoji="1"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4272120" y="5134887"/>
                <a:ext cx="169085" cy="276999"/>
              </a:xfrm>
              <a:prstGeom prst="rect">
                <a:avLst/>
              </a:prstGeom>
              <a:blipFill rotWithShape="0">
                <a:blip r:embed="rId13"/>
                <a:stretch>
                  <a:fillRect l="-21429" r="-10714"/>
                </a:stretch>
              </a:blipFill>
            </p:spPr>
            <p:txBody>
              <a:bodyPr/>
              <a:lstStyle/>
              <a:p>
                <a:r>
                  <a:rPr lang="zh-CHS" altLang="en-US">
                    <a:noFill/>
                  </a:rPr>
                  <a:t> </a:t>
                </a:r>
              </a:p>
            </p:txBody>
          </p:sp>
        </mc:Fallback>
      </mc:AlternateContent>
      <p:sp>
        <p:nvSpPr>
          <p:cNvPr id="74" name="可选流程 73"/>
          <p:cNvSpPr/>
          <p:nvPr/>
        </p:nvSpPr>
        <p:spPr>
          <a:xfrm>
            <a:off x="592305" y="1671436"/>
            <a:ext cx="7817058" cy="715089"/>
          </a:xfrm>
          <a:prstGeom prst="flowChartAlternateProcess">
            <a:avLst/>
          </a:prstGeom>
          <a:ln>
            <a:solidFill>
              <a:schemeClr val="accent3"/>
            </a:solidFill>
          </a:ln>
        </p:spPr>
        <p:txBody>
          <a:bodyPr wrap="square">
            <a:spAutoFit/>
          </a:bodyPr>
          <a:lstStyle/>
          <a:p>
            <a:r>
              <a:rPr lang="en-US" altLang="zh-CN" dirty="0"/>
              <a:t>A</a:t>
            </a:r>
            <a:r>
              <a:rPr lang="en-US" altLang="zh-CN" dirty="0" smtClean="0"/>
              <a:t> </a:t>
            </a:r>
            <a:r>
              <a:rPr lang="en-US" altLang="zh-CN" dirty="0" err="1"/>
              <a:t>prover</a:t>
            </a:r>
            <a:r>
              <a:rPr lang="en-US" altLang="zh-CN" dirty="0"/>
              <a:t> convinces a verifier knowledge of a secret value without disclosing the secret value itself. </a:t>
            </a:r>
          </a:p>
        </p:txBody>
      </p:sp>
      <p:sp>
        <p:nvSpPr>
          <p:cNvPr id="75" name="文本框 74"/>
          <p:cNvSpPr txBox="1"/>
          <p:nvPr/>
        </p:nvSpPr>
        <p:spPr>
          <a:xfrm>
            <a:off x="561721" y="2611808"/>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Simple Example</a:t>
            </a:r>
            <a:endParaRPr kumimoji="1" lang="zh-CN" altLang="en-US" dirty="0">
              <a:solidFill>
                <a:schemeClr val="bg1"/>
              </a:solidFill>
            </a:endParaRPr>
          </a:p>
        </p:txBody>
      </p:sp>
      <p:cxnSp>
        <p:nvCxnSpPr>
          <p:cNvPr id="78" name="直线连接符 77"/>
          <p:cNvCxnSpPr/>
          <p:nvPr/>
        </p:nvCxnSpPr>
        <p:spPr>
          <a:xfrm>
            <a:off x="808213" y="5663385"/>
            <a:ext cx="758640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284831" y="5810865"/>
            <a:ext cx="3401966" cy="338554"/>
          </a:xfrm>
          <a:prstGeom prst="rect">
            <a:avLst/>
          </a:prstGeom>
          <a:noFill/>
        </p:spPr>
        <p:txBody>
          <a:bodyPr wrap="square" rtlCol="0">
            <a:spAutoFit/>
          </a:bodyPr>
          <a:lstStyle/>
          <a:p>
            <a:r>
              <a:rPr kumimoji="1" lang="en-US" altLang="zh-CN" sz="1600" dirty="0" smtClean="0"/>
              <a:t>Calculate this </a:t>
            </a:r>
            <a:r>
              <a:rPr lang="en-US" altLang="zh-CN" sz="1600" dirty="0" smtClean="0"/>
              <a:t>equation is right or not</a:t>
            </a:r>
            <a:endParaRPr kumimoji="1" lang="zh-CN" altLang="en-US" sz="1600" dirty="0"/>
          </a:p>
        </p:txBody>
      </p:sp>
      <p:cxnSp>
        <p:nvCxnSpPr>
          <p:cNvPr id="81" name="直线箭头连接符 80"/>
          <p:cNvCxnSpPr/>
          <p:nvPr/>
        </p:nvCxnSpPr>
        <p:spPr>
          <a:xfrm>
            <a:off x="6092106" y="5570641"/>
            <a:ext cx="0" cy="2697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34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450" decel="100000" fill="hold"/>
                                        <p:tgtEl>
                                          <p:spTgt spid="4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450" decel="100000" fill="hold"/>
                                        <p:tgtEl>
                                          <p:spTgt spid="4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450" decel="100000" fill="hold"/>
                                        <p:tgtEl>
                                          <p:spTgt spid="46"/>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4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anim calcmode="lin" valueType="num">
                                      <p:cBhvr>
                                        <p:cTn id="26" dur="500" fill="hold"/>
                                        <p:tgtEl>
                                          <p:spTgt spid="47"/>
                                        </p:tgtEl>
                                        <p:attrNameLst>
                                          <p:attrName>ppt_x</p:attrName>
                                        </p:attrNameLst>
                                      </p:cBhvr>
                                      <p:tavLst>
                                        <p:tav tm="0">
                                          <p:val>
                                            <p:strVal val="#ppt_x"/>
                                          </p:val>
                                        </p:tav>
                                        <p:tav tm="100000">
                                          <p:val>
                                            <p:strVal val="#ppt_x"/>
                                          </p:val>
                                        </p:tav>
                                      </p:tavLst>
                                    </p:anim>
                                    <p:anim calcmode="lin" valueType="num">
                                      <p:cBhvr>
                                        <p:cTn id="27" dur="450" decel="100000" fill="hold"/>
                                        <p:tgtEl>
                                          <p:spTgt spid="4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anim calcmode="lin" valueType="num">
                                      <p:cBhvr>
                                        <p:cTn id="32" dur="500" fill="hold"/>
                                        <p:tgtEl>
                                          <p:spTgt spid="51"/>
                                        </p:tgtEl>
                                        <p:attrNameLst>
                                          <p:attrName>ppt_x</p:attrName>
                                        </p:attrNameLst>
                                      </p:cBhvr>
                                      <p:tavLst>
                                        <p:tav tm="0">
                                          <p:val>
                                            <p:strVal val="#ppt_x"/>
                                          </p:val>
                                        </p:tav>
                                        <p:tav tm="100000">
                                          <p:val>
                                            <p:strVal val="#ppt_x"/>
                                          </p:val>
                                        </p:tav>
                                      </p:tavLst>
                                    </p:anim>
                                    <p:anim calcmode="lin" valueType="num">
                                      <p:cBhvr>
                                        <p:cTn id="33" dur="450" decel="100000" fill="hold"/>
                                        <p:tgtEl>
                                          <p:spTgt spid="51"/>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450" decel="100000" fill="hold"/>
                                        <p:tgtEl>
                                          <p:spTgt spid="52"/>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52"/>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anim calcmode="lin" valueType="num">
                                      <p:cBhvr>
                                        <p:cTn id="44" dur="500" fill="hold"/>
                                        <p:tgtEl>
                                          <p:spTgt spid="54"/>
                                        </p:tgtEl>
                                        <p:attrNameLst>
                                          <p:attrName>ppt_x</p:attrName>
                                        </p:attrNameLst>
                                      </p:cBhvr>
                                      <p:tavLst>
                                        <p:tav tm="0">
                                          <p:val>
                                            <p:strVal val="#ppt_x"/>
                                          </p:val>
                                        </p:tav>
                                        <p:tav tm="100000">
                                          <p:val>
                                            <p:strVal val="#ppt_x"/>
                                          </p:val>
                                        </p:tav>
                                      </p:tavLst>
                                    </p:anim>
                                    <p:anim calcmode="lin" valueType="num">
                                      <p:cBhvr>
                                        <p:cTn id="45" dur="450" decel="100000" fill="hold"/>
                                        <p:tgtEl>
                                          <p:spTgt spid="54"/>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5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anim calcmode="lin" valueType="num">
                                      <p:cBhvr>
                                        <p:cTn id="50" dur="500" fill="hold"/>
                                        <p:tgtEl>
                                          <p:spTgt spid="55"/>
                                        </p:tgtEl>
                                        <p:attrNameLst>
                                          <p:attrName>ppt_x</p:attrName>
                                        </p:attrNameLst>
                                      </p:cBhvr>
                                      <p:tavLst>
                                        <p:tav tm="0">
                                          <p:val>
                                            <p:strVal val="#ppt_x"/>
                                          </p:val>
                                        </p:tav>
                                        <p:tav tm="100000">
                                          <p:val>
                                            <p:strVal val="#ppt_x"/>
                                          </p:val>
                                        </p:tav>
                                      </p:tavLst>
                                    </p:anim>
                                    <p:anim calcmode="lin" valueType="num">
                                      <p:cBhvr>
                                        <p:cTn id="51" dur="450" decel="100000" fill="hold"/>
                                        <p:tgtEl>
                                          <p:spTgt spid="55"/>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5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anim calcmode="lin" valueType="num">
                                      <p:cBhvr>
                                        <p:cTn id="56" dur="500" fill="hold"/>
                                        <p:tgtEl>
                                          <p:spTgt spid="56"/>
                                        </p:tgtEl>
                                        <p:attrNameLst>
                                          <p:attrName>ppt_x</p:attrName>
                                        </p:attrNameLst>
                                      </p:cBhvr>
                                      <p:tavLst>
                                        <p:tav tm="0">
                                          <p:val>
                                            <p:strVal val="#ppt_x"/>
                                          </p:val>
                                        </p:tav>
                                        <p:tav tm="100000">
                                          <p:val>
                                            <p:strVal val="#ppt_x"/>
                                          </p:val>
                                        </p:tav>
                                      </p:tavLst>
                                    </p:anim>
                                    <p:anim calcmode="lin" valueType="num">
                                      <p:cBhvr>
                                        <p:cTn id="57" dur="450" decel="100000" fill="hold"/>
                                        <p:tgtEl>
                                          <p:spTgt spid="56"/>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5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anim calcmode="lin" valueType="num">
                                      <p:cBhvr>
                                        <p:cTn id="62" dur="500" fill="hold"/>
                                        <p:tgtEl>
                                          <p:spTgt spid="58"/>
                                        </p:tgtEl>
                                        <p:attrNameLst>
                                          <p:attrName>ppt_x</p:attrName>
                                        </p:attrNameLst>
                                      </p:cBhvr>
                                      <p:tavLst>
                                        <p:tav tm="0">
                                          <p:val>
                                            <p:strVal val="#ppt_x"/>
                                          </p:val>
                                        </p:tav>
                                        <p:tav tm="100000">
                                          <p:val>
                                            <p:strVal val="#ppt_x"/>
                                          </p:val>
                                        </p:tav>
                                      </p:tavLst>
                                    </p:anim>
                                    <p:anim calcmode="lin" valueType="num">
                                      <p:cBhvr>
                                        <p:cTn id="63" dur="450" decel="100000" fill="hold"/>
                                        <p:tgtEl>
                                          <p:spTgt spid="58"/>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58"/>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anim calcmode="lin" valueType="num">
                                      <p:cBhvr>
                                        <p:cTn id="68" dur="500" fill="hold"/>
                                        <p:tgtEl>
                                          <p:spTgt spid="60"/>
                                        </p:tgtEl>
                                        <p:attrNameLst>
                                          <p:attrName>ppt_x</p:attrName>
                                        </p:attrNameLst>
                                      </p:cBhvr>
                                      <p:tavLst>
                                        <p:tav tm="0">
                                          <p:val>
                                            <p:strVal val="#ppt_x"/>
                                          </p:val>
                                        </p:tav>
                                        <p:tav tm="100000">
                                          <p:val>
                                            <p:strVal val="#ppt_x"/>
                                          </p:val>
                                        </p:tav>
                                      </p:tavLst>
                                    </p:anim>
                                    <p:anim calcmode="lin" valueType="num">
                                      <p:cBhvr>
                                        <p:cTn id="69" dur="450" decel="100000" fill="hold"/>
                                        <p:tgtEl>
                                          <p:spTgt spid="60"/>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anim calcmode="lin" valueType="num">
                                      <p:cBhvr>
                                        <p:cTn id="74" dur="500" fill="hold"/>
                                        <p:tgtEl>
                                          <p:spTgt spid="62"/>
                                        </p:tgtEl>
                                        <p:attrNameLst>
                                          <p:attrName>ppt_x</p:attrName>
                                        </p:attrNameLst>
                                      </p:cBhvr>
                                      <p:tavLst>
                                        <p:tav tm="0">
                                          <p:val>
                                            <p:strVal val="#ppt_x"/>
                                          </p:val>
                                        </p:tav>
                                        <p:tav tm="100000">
                                          <p:val>
                                            <p:strVal val="#ppt_x"/>
                                          </p:val>
                                        </p:tav>
                                      </p:tavLst>
                                    </p:anim>
                                    <p:anim calcmode="lin" valueType="num">
                                      <p:cBhvr>
                                        <p:cTn id="75" dur="450" decel="100000" fill="hold"/>
                                        <p:tgtEl>
                                          <p:spTgt spid="62"/>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anim calcmode="lin" valueType="num">
                                      <p:cBhvr>
                                        <p:cTn id="80" dur="500" fill="hold"/>
                                        <p:tgtEl>
                                          <p:spTgt spid="48"/>
                                        </p:tgtEl>
                                        <p:attrNameLst>
                                          <p:attrName>ppt_x</p:attrName>
                                        </p:attrNameLst>
                                      </p:cBhvr>
                                      <p:tavLst>
                                        <p:tav tm="0">
                                          <p:val>
                                            <p:strVal val="#ppt_x"/>
                                          </p:val>
                                        </p:tav>
                                        <p:tav tm="100000">
                                          <p:val>
                                            <p:strVal val="#ppt_x"/>
                                          </p:val>
                                        </p:tav>
                                      </p:tavLst>
                                    </p:anim>
                                    <p:anim calcmode="lin" valueType="num">
                                      <p:cBhvr>
                                        <p:cTn id="81" dur="450" decel="100000" fill="hold"/>
                                        <p:tgtEl>
                                          <p:spTgt spid="48"/>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48"/>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anim calcmode="lin" valueType="num">
                                      <p:cBhvr>
                                        <p:cTn id="86" dur="500" fill="hold"/>
                                        <p:tgtEl>
                                          <p:spTgt spid="57"/>
                                        </p:tgtEl>
                                        <p:attrNameLst>
                                          <p:attrName>ppt_x</p:attrName>
                                        </p:attrNameLst>
                                      </p:cBhvr>
                                      <p:tavLst>
                                        <p:tav tm="0">
                                          <p:val>
                                            <p:strVal val="#ppt_x"/>
                                          </p:val>
                                        </p:tav>
                                        <p:tav tm="100000">
                                          <p:val>
                                            <p:strVal val="#ppt_x"/>
                                          </p:val>
                                        </p:tav>
                                      </p:tavLst>
                                    </p:anim>
                                    <p:anim calcmode="lin" valueType="num">
                                      <p:cBhvr>
                                        <p:cTn id="87" dur="450" decel="100000" fill="hold"/>
                                        <p:tgtEl>
                                          <p:spTgt spid="57"/>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57"/>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anim calcmode="lin" valueType="num">
                                      <p:cBhvr>
                                        <p:cTn id="92" dur="500" fill="hold"/>
                                        <p:tgtEl>
                                          <p:spTgt spid="59"/>
                                        </p:tgtEl>
                                        <p:attrNameLst>
                                          <p:attrName>ppt_x</p:attrName>
                                        </p:attrNameLst>
                                      </p:cBhvr>
                                      <p:tavLst>
                                        <p:tav tm="0">
                                          <p:val>
                                            <p:strVal val="#ppt_x"/>
                                          </p:val>
                                        </p:tav>
                                        <p:tav tm="100000">
                                          <p:val>
                                            <p:strVal val="#ppt_x"/>
                                          </p:val>
                                        </p:tav>
                                      </p:tavLst>
                                    </p:anim>
                                    <p:anim calcmode="lin" valueType="num">
                                      <p:cBhvr>
                                        <p:cTn id="93" dur="450" decel="100000" fill="hold"/>
                                        <p:tgtEl>
                                          <p:spTgt spid="59"/>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anim calcmode="lin" valueType="num">
                                      <p:cBhvr>
                                        <p:cTn id="98" dur="500" fill="hold"/>
                                        <p:tgtEl>
                                          <p:spTgt spid="61"/>
                                        </p:tgtEl>
                                        <p:attrNameLst>
                                          <p:attrName>ppt_x</p:attrName>
                                        </p:attrNameLst>
                                      </p:cBhvr>
                                      <p:tavLst>
                                        <p:tav tm="0">
                                          <p:val>
                                            <p:strVal val="#ppt_x"/>
                                          </p:val>
                                        </p:tav>
                                        <p:tav tm="100000">
                                          <p:val>
                                            <p:strVal val="#ppt_x"/>
                                          </p:val>
                                        </p:tav>
                                      </p:tavLst>
                                    </p:anim>
                                    <p:anim calcmode="lin" valueType="num">
                                      <p:cBhvr>
                                        <p:cTn id="99" dur="450" decel="100000" fill="hold"/>
                                        <p:tgtEl>
                                          <p:spTgt spid="61"/>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61"/>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anim calcmode="lin" valueType="num">
                                      <p:cBhvr>
                                        <p:cTn id="104" dur="500" fill="hold"/>
                                        <p:tgtEl>
                                          <p:spTgt spid="64"/>
                                        </p:tgtEl>
                                        <p:attrNameLst>
                                          <p:attrName>ppt_x</p:attrName>
                                        </p:attrNameLst>
                                      </p:cBhvr>
                                      <p:tavLst>
                                        <p:tav tm="0">
                                          <p:val>
                                            <p:strVal val="#ppt_x"/>
                                          </p:val>
                                        </p:tav>
                                        <p:tav tm="100000">
                                          <p:val>
                                            <p:strVal val="#ppt_x"/>
                                          </p:val>
                                        </p:tav>
                                      </p:tavLst>
                                    </p:anim>
                                    <p:anim calcmode="lin" valueType="num">
                                      <p:cBhvr>
                                        <p:cTn id="105" dur="450" decel="100000" fill="hold"/>
                                        <p:tgtEl>
                                          <p:spTgt spid="64"/>
                                        </p:tgtEl>
                                        <p:attrNameLst>
                                          <p:attrName>ppt_y</p:attrName>
                                        </p:attrNameLst>
                                      </p:cBhvr>
                                      <p:tavLst>
                                        <p:tav tm="0">
                                          <p:val>
                                            <p:strVal val="#ppt_y+1"/>
                                          </p:val>
                                        </p:tav>
                                        <p:tav tm="100000">
                                          <p:val>
                                            <p:strVal val="#ppt_y-.03"/>
                                          </p:val>
                                        </p:tav>
                                      </p:tavLst>
                                    </p:anim>
                                    <p:anim calcmode="lin" valueType="num">
                                      <p:cBhvr>
                                        <p:cTn id="106" dur="50" accel="100000" fill="hold">
                                          <p:stCondLst>
                                            <p:cond delay="450"/>
                                          </p:stCondLst>
                                        </p:cTn>
                                        <p:tgtEl>
                                          <p:spTgt spid="64"/>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anim calcmode="lin" valueType="num">
                                      <p:cBhvr>
                                        <p:cTn id="110" dur="500" fill="hold"/>
                                        <p:tgtEl>
                                          <p:spTgt spid="65"/>
                                        </p:tgtEl>
                                        <p:attrNameLst>
                                          <p:attrName>ppt_x</p:attrName>
                                        </p:attrNameLst>
                                      </p:cBhvr>
                                      <p:tavLst>
                                        <p:tav tm="0">
                                          <p:val>
                                            <p:strVal val="#ppt_x"/>
                                          </p:val>
                                        </p:tav>
                                        <p:tav tm="100000">
                                          <p:val>
                                            <p:strVal val="#ppt_x"/>
                                          </p:val>
                                        </p:tav>
                                      </p:tavLst>
                                    </p:anim>
                                    <p:anim calcmode="lin" valueType="num">
                                      <p:cBhvr>
                                        <p:cTn id="111" dur="450" decel="100000" fill="hold"/>
                                        <p:tgtEl>
                                          <p:spTgt spid="65"/>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par>
                                <p:cTn id="113" presetID="37" presetClass="entr" presetSubtype="0" fill="hold"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anim calcmode="lin" valueType="num">
                                      <p:cBhvr>
                                        <p:cTn id="116" dur="500" fill="hold"/>
                                        <p:tgtEl>
                                          <p:spTgt spid="67"/>
                                        </p:tgtEl>
                                        <p:attrNameLst>
                                          <p:attrName>ppt_x</p:attrName>
                                        </p:attrNameLst>
                                      </p:cBhvr>
                                      <p:tavLst>
                                        <p:tav tm="0">
                                          <p:val>
                                            <p:strVal val="#ppt_x"/>
                                          </p:val>
                                        </p:tav>
                                        <p:tav tm="100000">
                                          <p:val>
                                            <p:strVal val="#ppt_x"/>
                                          </p:val>
                                        </p:tav>
                                      </p:tavLst>
                                    </p:anim>
                                    <p:anim calcmode="lin" valueType="num">
                                      <p:cBhvr>
                                        <p:cTn id="117" dur="450" decel="100000" fill="hold"/>
                                        <p:tgtEl>
                                          <p:spTgt spid="67"/>
                                        </p:tgtEl>
                                        <p:attrNameLst>
                                          <p:attrName>ppt_y</p:attrName>
                                        </p:attrNameLst>
                                      </p:cBhvr>
                                      <p:tavLst>
                                        <p:tav tm="0">
                                          <p:val>
                                            <p:strVal val="#ppt_y+1"/>
                                          </p:val>
                                        </p:tav>
                                        <p:tav tm="100000">
                                          <p:val>
                                            <p:strVal val="#ppt_y-.03"/>
                                          </p:val>
                                        </p:tav>
                                      </p:tavLst>
                                    </p:anim>
                                    <p:anim calcmode="lin" valueType="num">
                                      <p:cBhvr>
                                        <p:cTn id="118" dur="50" accel="100000" fill="hold">
                                          <p:stCondLst>
                                            <p:cond delay="450"/>
                                          </p:stCondLst>
                                        </p:cTn>
                                        <p:tgtEl>
                                          <p:spTgt spid="67"/>
                                        </p:tgtEl>
                                        <p:attrNameLst>
                                          <p:attrName>ppt_y</p:attrName>
                                        </p:attrNameLst>
                                      </p:cBhvr>
                                      <p:tavLst>
                                        <p:tav tm="0">
                                          <p:val>
                                            <p:strVal val="#ppt_y-.03"/>
                                          </p:val>
                                        </p:tav>
                                        <p:tav tm="100000">
                                          <p:val>
                                            <p:strVal val="#ppt_y"/>
                                          </p:val>
                                        </p:tav>
                                      </p:tavLst>
                                    </p:anim>
                                  </p:childTnLst>
                                </p:cTn>
                              </p:par>
                              <p:par>
                                <p:cTn id="119" presetID="37" presetClass="entr" presetSubtype="0"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anim calcmode="lin" valueType="num">
                                      <p:cBhvr>
                                        <p:cTn id="122" dur="500" fill="hold"/>
                                        <p:tgtEl>
                                          <p:spTgt spid="69"/>
                                        </p:tgtEl>
                                        <p:attrNameLst>
                                          <p:attrName>ppt_x</p:attrName>
                                        </p:attrNameLst>
                                      </p:cBhvr>
                                      <p:tavLst>
                                        <p:tav tm="0">
                                          <p:val>
                                            <p:strVal val="#ppt_x"/>
                                          </p:val>
                                        </p:tav>
                                        <p:tav tm="100000">
                                          <p:val>
                                            <p:strVal val="#ppt_x"/>
                                          </p:val>
                                        </p:tav>
                                      </p:tavLst>
                                    </p:anim>
                                    <p:anim calcmode="lin" valueType="num">
                                      <p:cBhvr>
                                        <p:cTn id="123" dur="450" decel="100000" fill="hold"/>
                                        <p:tgtEl>
                                          <p:spTgt spid="69"/>
                                        </p:tgtEl>
                                        <p:attrNameLst>
                                          <p:attrName>ppt_y</p:attrName>
                                        </p:attrNameLst>
                                      </p:cBhvr>
                                      <p:tavLst>
                                        <p:tav tm="0">
                                          <p:val>
                                            <p:strVal val="#ppt_y+1"/>
                                          </p:val>
                                        </p:tav>
                                        <p:tav tm="100000">
                                          <p:val>
                                            <p:strVal val="#ppt_y-.03"/>
                                          </p:val>
                                        </p:tav>
                                      </p:tavLst>
                                    </p:anim>
                                    <p:anim calcmode="lin" valueType="num">
                                      <p:cBhvr>
                                        <p:cTn id="124" dur="50" accel="100000" fill="hold">
                                          <p:stCondLst>
                                            <p:cond delay="450"/>
                                          </p:stCondLst>
                                        </p:cTn>
                                        <p:tgtEl>
                                          <p:spTgt spid="69"/>
                                        </p:tgtEl>
                                        <p:attrNameLst>
                                          <p:attrName>ppt_y</p:attrName>
                                        </p:attrNameLst>
                                      </p:cBhvr>
                                      <p:tavLst>
                                        <p:tav tm="0">
                                          <p:val>
                                            <p:strVal val="#ppt_y-.03"/>
                                          </p:val>
                                        </p:tav>
                                        <p:tav tm="100000">
                                          <p:val>
                                            <p:strVal val="#ppt_y"/>
                                          </p:val>
                                        </p:tav>
                                      </p:tavLst>
                                    </p:anim>
                                  </p:childTnLst>
                                </p:cTn>
                              </p:par>
                              <p:par>
                                <p:cTn id="125" presetID="37" presetClass="entr" presetSubtype="0"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fade">
                                      <p:cBhvr>
                                        <p:cTn id="127" dur="500"/>
                                        <p:tgtEl>
                                          <p:spTgt spid="70"/>
                                        </p:tgtEl>
                                      </p:cBhvr>
                                    </p:animEffect>
                                    <p:anim calcmode="lin" valueType="num">
                                      <p:cBhvr>
                                        <p:cTn id="128" dur="500" fill="hold"/>
                                        <p:tgtEl>
                                          <p:spTgt spid="70"/>
                                        </p:tgtEl>
                                        <p:attrNameLst>
                                          <p:attrName>ppt_x</p:attrName>
                                        </p:attrNameLst>
                                      </p:cBhvr>
                                      <p:tavLst>
                                        <p:tav tm="0">
                                          <p:val>
                                            <p:strVal val="#ppt_x"/>
                                          </p:val>
                                        </p:tav>
                                        <p:tav tm="100000">
                                          <p:val>
                                            <p:strVal val="#ppt_x"/>
                                          </p:val>
                                        </p:tav>
                                      </p:tavLst>
                                    </p:anim>
                                    <p:anim calcmode="lin" valueType="num">
                                      <p:cBhvr>
                                        <p:cTn id="129" dur="450" decel="100000" fill="hold"/>
                                        <p:tgtEl>
                                          <p:spTgt spid="70"/>
                                        </p:tgtEl>
                                        <p:attrNameLst>
                                          <p:attrName>ppt_y</p:attrName>
                                        </p:attrNameLst>
                                      </p:cBhvr>
                                      <p:tavLst>
                                        <p:tav tm="0">
                                          <p:val>
                                            <p:strVal val="#ppt_y+1"/>
                                          </p:val>
                                        </p:tav>
                                        <p:tav tm="100000">
                                          <p:val>
                                            <p:strVal val="#ppt_y-.03"/>
                                          </p:val>
                                        </p:tav>
                                      </p:tavLst>
                                    </p:anim>
                                    <p:anim calcmode="lin" valueType="num">
                                      <p:cBhvr>
                                        <p:cTn id="130"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par>
                                <p:cTn id="131" presetID="37"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fade">
                                      <p:cBhvr>
                                        <p:cTn id="133" dur="500"/>
                                        <p:tgtEl>
                                          <p:spTgt spid="71"/>
                                        </p:tgtEl>
                                      </p:cBhvr>
                                    </p:animEffect>
                                    <p:anim calcmode="lin" valueType="num">
                                      <p:cBhvr>
                                        <p:cTn id="134" dur="500" fill="hold"/>
                                        <p:tgtEl>
                                          <p:spTgt spid="71"/>
                                        </p:tgtEl>
                                        <p:attrNameLst>
                                          <p:attrName>ppt_x</p:attrName>
                                        </p:attrNameLst>
                                      </p:cBhvr>
                                      <p:tavLst>
                                        <p:tav tm="0">
                                          <p:val>
                                            <p:strVal val="#ppt_x"/>
                                          </p:val>
                                        </p:tav>
                                        <p:tav tm="100000">
                                          <p:val>
                                            <p:strVal val="#ppt_x"/>
                                          </p:val>
                                        </p:tav>
                                      </p:tavLst>
                                    </p:anim>
                                    <p:anim calcmode="lin" valueType="num">
                                      <p:cBhvr>
                                        <p:cTn id="135" dur="450" decel="100000" fill="hold"/>
                                        <p:tgtEl>
                                          <p:spTgt spid="71"/>
                                        </p:tgtEl>
                                        <p:attrNameLst>
                                          <p:attrName>ppt_y</p:attrName>
                                        </p:attrNameLst>
                                      </p:cBhvr>
                                      <p:tavLst>
                                        <p:tav tm="0">
                                          <p:val>
                                            <p:strVal val="#ppt_y+1"/>
                                          </p:val>
                                        </p:tav>
                                        <p:tav tm="100000">
                                          <p:val>
                                            <p:strVal val="#ppt_y-.03"/>
                                          </p:val>
                                        </p:tav>
                                      </p:tavLst>
                                    </p:anim>
                                    <p:anim calcmode="lin" valueType="num">
                                      <p:cBhvr>
                                        <p:cTn id="136" dur="50" accel="100000" fill="hold">
                                          <p:stCondLst>
                                            <p:cond delay="450"/>
                                          </p:stCondLst>
                                        </p:cTn>
                                        <p:tgtEl>
                                          <p:spTgt spid="71"/>
                                        </p:tgtEl>
                                        <p:attrNameLst>
                                          <p:attrName>ppt_y</p:attrName>
                                        </p:attrNameLst>
                                      </p:cBhvr>
                                      <p:tavLst>
                                        <p:tav tm="0">
                                          <p:val>
                                            <p:strVal val="#ppt_y-.03"/>
                                          </p:val>
                                        </p:tav>
                                        <p:tav tm="100000">
                                          <p:val>
                                            <p:strVal val="#ppt_y"/>
                                          </p:val>
                                        </p:tav>
                                      </p:tavLst>
                                    </p:anim>
                                  </p:childTnLst>
                                </p:cTn>
                              </p:par>
                              <p:par>
                                <p:cTn id="137" presetID="37" presetClass="entr" presetSubtype="0"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fade">
                                      <p:cBhvr>
                                        <p:cTn id="139" dur="500"/>
                                        <p:tgtEl>
                                          <p:spTgt spid="72"/>
                                        </p:tgtEl>
                                      </p:cBhvr>
                                    </p:animEffect>
                                    <p:anim calcmode="lin" valueType="num">
                                      <p:cBhvr>
                                        <p:cTn id="140" dur="500" fill="hold"/>
                                        <p:tgtEl>
                                          <p:spTgt spid="72"/>
                                        </p:tgtEl>
                                        <p:attrNameLst>
                                          <p:attrName>ppt_x</p:attrName>
                                        </p:attrNameLst>
                                      </p:cBhvr>
                                      <p:tavLst>
                                        <p:tav tm="0">
                                          <p:val>
                                            <p:strVal val="#ppt_x"/>
                                          </p:val>
                                        </p:tav>
                                        <p:tav tm="100000">
                                          <p:val>
                                            <p:strVal val="#ppt_x"/>
                                          </p:val>
                                        </p:tav>
                                      </p:tavLst>
                                    </p:anim>
                                    <p:anim calcmode="lin" valueType="num">
                                      <p:cBhvr>
                                        <p:cTn id="141" dur="450" decel="100000" fill="hold"/>
                                        <p:tgtEl>
                                          <p:spTgt spid="72"/>
                                        </p:tgtEl>
                                        <p:attrNameLst>
                                          <p:attrName>ppt_y</p:attrName>
                                        </p:attrNameLst>
                                      </p:cBhvr>
                                      <p:tavLst>
                                        <p:tav tm="0">
                                          <p:val>
                                            <p:strVal val="#ppt_y+1"/>
                                          </p:val>
                                        </p:tav>
                                        <p:tav tm="100000">
                                          <p:val>
                                            <p:strVal val="#ppt_y-.03"/>
                                          </p:val>
                                        </p:tav>
                                      </p:tavLst>
                                    </p:anim>
                                    <p:anim calcmode="lin" valueType="num">
                                      <p:cBhvr>
                                        <p:cTn id="142"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par>
                                <p:cTn id="143" presetID="37" presetClass="entr" presetSubtype="0" fill="hold" grpId="0" nodeType="with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fade">
                                      <p:cBhvr>
                                        <p:cTn id="145" dur="500"/>
                                        <p:tgtEl>
                                          <p:spTgt spid="73"/>
                                        </p:tgtEl>
                                      </p:cBhvr>
                                    </p:animEffect>
                                    <p:anim calcmode="lin" valueType="num">
                                      <p:cBhvr>
                                        <p:cTn id="146" dur="500" fill="hold"/>
                                        <p:tgtEl>
                                          <p:spTgt spid="73"/>
                                        </p:tgtEl>
                                        <p:attrNameLst>
                                          <p:attrName>ppt_x</p:attrName>
                                        </p:attrNameLst>
                                      </p:cBhvr>
                                      <p:tavLst>
                                        <p:tav tm="0">
                                          <p:val>
                                            <p:strVal val="#ppt_x"/>
                                          </p:val>
                                        </p:tav>
                                        <p:tav tm="100000">
                                          <p:val>
                                            <p:strVal val="#ppt_x"/>
                                          </p:val>
                                        </p:tav>
                                      </p:tavLst>
                                    </p:anim>
                                    <p:anim calcmode="lin" valueType="num">
                                      <p:cBhvr>
                                        <p:cTn id="147" dur="450" decel="100000" fill="hold"/>
                                        <p:tgtEl>
                                          <p:spTgt spid="73"/>
                                        </p:tgtEl>
                                        <p:attrNameLst>
                                          <p:attrName>ppt_y</p:attrName>
                                        </p:attrNameLst>
                                      </p:cBhvr>
                                      <p:tavLst>
                                        <p:tav tm="0">
                                          <p:val>
                                            <p:strVal val="#ppt_y+1"/>
                                          </p:val>
                                        </p:tav>
                                        <p:tav tm="100000">
                                          <p:val>
                                            <p:strVal val="#ppt_y-.03"/>
                                          </p:val>
                                        </p:tav>
                                      </p:tavLst>
                                    </p:anim>
                                    <p:anim calcmode="lin" valueType="num">
                                      <p:cBhvr>
                                        <p:cTn id="148" dur="50" accel="100000" fill="hold">
                                          <p:stCondLst>
                                            <p:cond delay="450"/>
                                          </p:stCondLst>
                                        </p:cTn>
                                        <p:tgtEl>
                                          <p:spTgt spid="73"/>
                                        </p:tgtEl>
                                        <p:attrNameLst>
                                          <p:attrName>ppt_y</p:attrName>
                                        </p:attrNameLst>
                                      </p:cBhvr>
                                      <p:tavLst>
                                        <p:tav tm="0">
                                          <p:val>
                                            <p:strVal val="#ppt_y-.03"/>
                                          </p:val>
                                        </p:tav>
                                        <p:tav tm="100000">
                                          <p:val>
                                            <p:strVal val="#ppt_y"/>
                                          </p:val>
                                        </p:tav>
                                      </p:tavLst>
                                    </p:anim>
                                  </p:childTnLst>
                                </p:cTn>
                              </p:par>
                              <p:par>
                                <p:cTn id="149" presetID="37" presetClass="entr" presetSubtype="0" fill="hold"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fade">
                                      <p:cBhvr>
                                        <p:cTn id="151" dur="500"/>
                                        <p:tgtEl>
                                          <p:spTgt spid="78"/>
                                        </p:tgtEl>
                                      </p:cBhvr>
                                    </p:animEffect>
                                    <p:anim calcmode="lin" valueType="num">
                                      <p:cBhvr>
                                        <p:cTn id="152" dur="500" fill="hold"/>
                                        <p:tgtEl>
                                          <p:spTgt spid="78"/>
                                        </p:tgtEl>
                                        <p:attrNameLst>
                                          <p:attrName>ppt_x</p:attrName>
                                        </p:attrNameLst>
                                      </p:cBhvr>
                                      <p:tavLst>
                                        <p:tav tm="0">
                                          <p:val>
                                            <p:strVal val="#ppt_x"/>
                                          </p:val>
                                        </p:tav>
                                        <p:tav tm="100000">
                                          <p:val>
                                            <p:strVal val="#ppt_x"/>
                                          </p:val>
                                        </p:tav>
                                      </p:tavLst>
                                    </p:anim>
                                    <p:anim calcmode="lin" valueType="num">
                                      <p:cBhvr>
                                        <p:cTn id="153" dur="450" decel="100000" fill="hold"/>
                                        <p:tgtEl>
                                          <p:spTgt spid="78"/>
                                        </p:tgtEl>
                                        <p:attrNameLst>
                                          <p:attrName>ppt_y</p:attrName>
                                        </p:attrNameLst>
                                      </p:cBhvr>
                                      <p:tavLst>
                                        <p:tav tm="0">
                                          <p:val>
                                            <p:strVal val="#ppt_y+1"/>
                                          </p:val>
                                        </p:tav>
                                        <p:tav tm="100000">
                                          <p:val>
                                            <p:strVal val="#ppt_y-.03"/>
                                          </p:val>
                                        </p:tav>
                                      </p:tavLst>
                                    </p:anim>
                                    <p:anim calcmode="lin" valueType="num">
                                      <p:cBhvr>
                                        <p:cTn id="154" dur="50" accel="100000" fill="hold">
                                          <p:stCondLst>
                                            <p:cond delay="450"/>
                                          </p:stCondLst>
                                        </p:cTn>
                                        <p:tgtEl>
                                          <p:spTgt spid="78"/>
                                        </p:tgtEl>
                                        <p:attrNameLst>
                                          <p:attrName>ppt_y</p:attrName>
                                        </p:attrNameLst>
                                      </p:cBhvr>
                                      <p:tavLst>
                                        <p:tav tm="0">
                                          <p:val>
                                            <p:strVal val="#ppt_y-.03"/>
                                          </p:val>
                                        </p:tav>
                                        <p:tav tm="100000">
                                          <p:val>
                                            <p:strVal val="#ppt_y"/>
                                          </p:val>
                                        </p:tav>
                                      </p:tavLst>
                                    </p:anim>
                                  </p:childTnLst>
                                </p:cTn>
                              </p:par>
                              <p:par>
                                <p:cTn id="155" presetID="37"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500"/>
                                        <p:tgtEl>
                                          <p:spTgt spid="79"/>
                                        </p:tgtEl>
                                      </p:cBhvr>
                                    </p:animEffect>
                                    <p:anim calcmode="lin" valueType="num">
                                      <p:cBhvr>
                                        <p:cTn id="158" dur="500" fill="hold"/>
                                        <p:tgtEl>
                                          <p:spTgt spid="79"/>
                                        </p:tgtEl>
                                        <p:attrNameLst>
                                          <p:attrName>ppt_x</p:attrName>
                                        </p:attrNameLst>
                                      </p:cBhvr>
                                      <p:tavLst>
                                        <p:tav tm="0">
                                          <p:val>
                                            <p:strVal val="#ppt_x"/>
                                          </p:val>
                                        </p:tav>
                                        <p:tav tm="100000">
                                          <p:val>
                                            <p:strVal val="#ppt_x"/>
                                          </p:val>
                                        </p:tav>
                                      </p:tavLst>
                                    </p:anim>
                                    <p:anim calcmode="lin" valueType="num">
                                      <p:cBhvr>
                                        <p:cTn id="159" dur="450" decel="100000" fill="hold"/>
                                        <p:tgtEl>
                                          <p:spTgt spid="79"/>
                                        </p:tgtEl>
                                        <p:attrNameLst>
                                          <p:attrName>ppt_y</p:attrName>
                                        </p:attrNameLst>
                                      </p:cBhvr>
                                      <p:tavLst>
                                        <p:tav tm="0">
                                          <p:val>
                                            <p:strVal val="#ppt_y+1"/>
                                          </p:val>
                                        </p:tav>
                                        <p:tav tm="100000">
                                          <p:val>
                                            <p:strVal val="#ppt_y-.03"/>
                                          </p:val>
                                        </p:tav>
                                      </p:tavLst>
                                    </p:anim>
                                    <p:anim calcmode="lin" valueType="num">
                                      <p:cBhvr>
                                        <p:cTn id="160" dur="50" accel="100000" fill="hold">
                                          <p:stCondLst>
                                            <p:cond delay="450"/>
                                          </p:stCondLst>
                                        </p:cTn>
                                        <p:tgtEl>
                                          <p:spTgt spid="79"/>
                                        </p:tgtEl>
                                        <p:attrNameLst>
                                          <p:attrName>ppt_y</p:attrName>
                                        </p:attrNameLst>
                                      </p:cBhvr>
                                      <p:tavLst>
                                        <p:tav tm="0">
                                          <p:val>
                                            <p:strVal val="#ppt_y-.03"/>
                                          </p:val>
                                        </p:tav>
                                        <p:tav tm="100000">
                                          <p:val>
                                            <p:strVal val="#ppt_y"/>
                                          </p:val>
                                        </p:tav>
                                      </p:tavLst>
                                    </p:anim>
                                  </p:childTnLst>
                                </p:cTn>
                              </p:par>
                              <p:par>
                                <p:cTn id="161" presetID="37" presetClass="entr" presetSubtype="0" fill="hold" nodeType="withEffect">
                                  <p:stCondLst>
                                    <p:cond delay="0"/>
                                  </p:stCondLst>
                                  <p:childTnLst>
                                    <p:set>
                                      <p:cBhvr>
                                        <p:cTn id="162" dur="1" fill="hold">
                                          <p:stCondLst>
                                            <p:cond delay="0"/>
                                          </p:stCondLst>
                                        </p:cTn>
                                        <p:tgtEl>
                                          <p:spTgt spid="81"/>
                                        </p:tgtEl>
                                        <p:attrNameLst>
                                          <p:attrName>style.visibility</p:attrName>
                                        </p:attrNameLst>
                                      </p:cBhvr>
                                      <p:to>
                                        <p:strVal val="visible"/>
                                      </p:to>
                                    </p:set>
                                    <p:animEffect transition="in" filter="fade">
                                      <p:cBhvr>
                                        <p:cTn id="163" dur="500"/>
                                        <p:tgtEl>
                                          <p:spTgt spid="81"/>
                                        </p:tgtEl>
                                      </p:cBhvr>
                                    </p:animEffect>
                                    <p:anim calcmode="lin" valueType="num">
                                      <p:cBhvr>
                                        <p:cTn id="164" dur="500" fill="hold"/>
                                        <p:tgtEl>
                                          <p:spTgt spid="81"/>
                                        </p:tgtEl>
                                        <p:attrNameLst>
                                          <p:attrName>ppt_x</p:attrName>
                                        </p:attrNameLst>
                                      </p:cBhvr>
                                      <p:tavLst>
                                        <p:tav tm="0">
                                          <p:val>
                                            <p:strVal val="#ppt_x"/>
                                          </p:val>
                                        </p:tav>
                                        <p:tav tm="100000">
                                          <p:val>
                                            <p:strVal val="#ppt_x"/>
                                          </p:val>
                                        </p:tav>
                                      </p:tavLst>
                                    </p:anim>
                                    <p:anim calcmode="lin" valueType="num">
                                      <p:cBhvr>
                                        <p:cTn id="165" dur="450" decel="100000" fill="hold"/>
                                        <p:tgtEl>
                                          <p:spTgt spid="81"/>
                                        </p:tgtEl>
                                        <p:attrNameLst>
                                          <p:attrName>ppt_y</p:attrName>
                                        </p:attrNameLst>
                                      </p:cBhvr>
                                      <p:tavLst>
                                        <p:tav tm="0">
                                          <p:val>
                                            <p:strVal val="#ppt_y+1"/>
                                          </p:val>
                                        </p:tav>
                                        <p:tav tm="100000">
                                          <p:val>
                                            <p:strVal val="#ppt_y-.03"/>
                                          </p:val>
                                        </p:tav>
                                      </p:tavLst>
                                    </p:anim>
                                    <p:anim calcmode="lin" valueType="num">
                                      <p:cBhvr>
                                        <p:cTn id="166"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par>
                                <p:cTn id="167" presetID="37" presetClass="entr" presetSubtype="0" fill="hold" grpId="0" nodeType="withEffect">
                                  <p:stCondLst>
                                    <p:cond delay="0"/>
                                  </p:stCondLst>
                                  <p:childTnLst>
                                    <p:set>
                                      <p:cBhvr>
                                        <p:cTn id="168" dur="1" fill="hold">
                                          <p:stCondLst>
                                            <p:cond delay="0"/>
                                          </p:stCondLst>
                                        </p:cTn>
                                        <p:tgtEl>
                                          <p:spTgt spid="76"/>
                                        </p:tgtEl>
                                        <p:attrNameLst>
                                          <p:attrName>style.visibility</p:attrName>
                                        </p:attrNameLst>
                                      </p:cBhvr>
                                      <p:to>
                                        <p:strVal val="visible"/>
                                      </p:to>
                                    </p:set>
                                    <p:animEffect transition="in" filter="fade">
                                      <p:cBhvr>
                                        <p:cTn id="169" dur="500"/>
                                        <p:tgtEl>
                                          <p:spTgt spid="76"/>
                                        </p:tgtEl>
                                      </p:cBhvr>
                                    </p:animEffect>
                                    <p:anim calcmode="lin" valueType="num">
                                      <p:cBhvr>
                                        <p:cTn id="170" dur="500" fill="hold"/>
                                        <p:tgtEl>
                                          <p:spTgt spid="76"/>
                                        </p:tgtEl>
                                        <p:attrNameLst>
                                          <p:attrName>ppt_x</p:attrName>
                                        </p:attrNameLst>
                                      </p:cBhvr>
                                      <p:tavLst>
                                        <p:tav tm="0">
                                          <p:val>
                                            <p:strVal val="#ppt_x"/>
                                          </p:val>
                                        </p:tav>
                                        <p:tav tm="100000">
                                          <p:val>
                                            <p:strVal val="#ppt_x"/>
                                          </p:val>
                                        </p:tav>
                                      </p:tavLst>
                                    </p:anim>
                                    <p:anim calcmode="lin" valueType="num">
                                      <p:cBhvr>
                                        <p:cTn id="171" dur="450" decel="100000" fill="hold"/>
                                        <p:tgtEl>
                                          <p:spTgt spid="76"/>
                                        </p:tgtEl>
                                        <p:attrNameLst>
                                          <p:attrName>ppt_y</p:attrName>
                                        </p:attrNameLst>
                                      </p:cBhvr>
                                      <p:tavLst>
                                        <p:tav tm="0">
                                          <p:val>
                                            <p:strVal val="#ppt_y+1"/>
                                          </p:val>
                                        </p:tav>
                                        <p:tav tm="100000">
                                          <p:val>
                                            <p:strVal val="#ppt_y-.03"/>
                                          </p:val>
                                        </p:tav>
                                      </p:tavLst>
                                    </p:anim>
                                    <p:anim calcmode="lin" valueType="num">
                                      <p:cBhvr>
                                        <p:cTn id="172" dur="50" accel="100000" fill="hold">
                                          <p:stCondLst>
                                            <p:cond delay="450"/>
                                          </p:stCondLst>
                                        </p:cTn>
                                        <p:tgtEl>
                                          <p:spTgt spid="76"/>
                                        </p:tgtEl>
                                        <p:attrNameLst>
                                          <p:attrName>ppt_y</p:attrName>
                                        </p:attrNameLst>
                                      </p:cBhvr>
                                      <p:tavLst>
                                        <p:tav tm="0">
                                          <p:val>
                                            <p:strVal val="#ppt_y-.03"/>
                                          </p:val>
                                        </p:tav>
                                        <p:tav tm="100000">
                                          <p:val>
                                            <p:strVal val="#ppt_y"/>
                                          </p:val>
                                        </p:tav>
                                      </p:tavLst>
                                    </p:anim>
                                  </p:childTnLst>
                                </p:cTn>
                              </p:par>
                              <p:par>
                                <p:cTn id="173" presetID="37" presetClass="entr" presetSubtype="0" fill="hold" grpId="0" nodeType="with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fade">
                                      <p:cBhvr>
                                        <p:cTn id="175" dur="500"/>
                                        <p:tgtEl>
                                          <p:spTgt spid="34"/>
                                        </p:tgtEl>
                                      </p:cBhvr>
                                    </p:animEffect>
                                    <p:anim calcmode="lin" valueType="num">
                                      <p:cBhvr>
                                        <p:cTn id="176" dur="500" fill="hold"/>
                                        <p:tgtEl>
                                          <p:spTgt spid="34"/>
                                        </p:tgtEl>
                                        <p:attrNameLst>
                                          <p:attrName>ppt_x</p:attrName>
                                        </p:attrNameLst>
                                      </p:cBhvr>
                                      <p:tavLst>
                                        <p:tav tm="0">
                                          <p:val>
                                            <p:strVal val="#ppt_x"/>
                                          </p:val>
                                        </p:tav>
                                        <p:tav tm="100000">
                                          <p:val>
                                            <p:strVal val="#ppt_x"/>
                                          </p:val>
                                        </p:tav>
                                      </p:tavLst>
                                    </p:anim>
                                    <p:anim calcmode="lin" valueType="num">
                                      <p:cBhvr>
                                        <p:cTn id="177" dur="450" decel="100000" fill="hold"/>
                                        <p:tgtEl>
                                          <p:spTgt spid="34"/>
                                        </p:tgtEl>
                                        <p:attrNameLst>
                                          <p:attrName>ppt_y</p:attrName>
                                        </p:attrNameLst>
                                      </p:cBhvr>
                                      <p:tavLst>
                                        <p:tav tm="0">
                                          <p:val>
                                            <p:strVal val="#ppt_y+1"/>
                                          </p:val>
                                        </p:tav>
                                        <p:tav tm="100000">
                                          <p:val>
                                            <p:strVal val="#ppt_y-.03"/>
                                          </p:val>
                                        </p:tav>
                                      </p:tavLst>
                                    </p:anim>
                                    <p:anim calcmode="lin" valueType="num">
                                      <p:cBhvr>
                                        <p:cTn id="178"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179" presetID="37" presetClass="entr" presetSubtype="0" fill="hold" grpId="0" nodeType="with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fade">
                                      <p:cBhvr>
                                        <p:cTn id="181" dur="500"/>
                                        <p:tgtEl>
                                          <p:spTgt spid="75"/>
                                        </p:tgtEl>
                                      </p:cBhvr>
                                    </p:animEffect>
                                    <p:anim calcmode="lin" valueType="num">
                                      <p:cBhvr>
                                        <p:cTn id="182" dur="500" fill="hold"/>
                                        <p:tgtEl>
                                          <p:spTgt spid="75"/>
                                        </p:tgtEl>
                                        <p:attrNameLst>
                                          <p:attrName>ppt_x</p:attrName>
                                        </p:attrNameLst>
                                      </p:cBhvr>
                                      <p:tavLst>
                                        <p:tav tm="0">
                                          <p:val>
                                            <p:strVal val="#ppt_x"/>
                                          </p:val>
                                        </p:tav>
                                        <p:tav tm="100000">
                                          <p:val>
                                            <p:strVal val="#ppt_x"/>
                                          </p:val>
                                        </p:tav>
                                      </p:tavLst>
                                    </p:anim>
                                    <p:anim calcmode="lin" valueType="num">
                                      <p:cBhvr>
                                        <p:cTn id="183" dur="450" decel="100000" fill="hold"/>
                                        <p:tgtEl>
                                          <p:spTgt spid="75"/>
                                        </p:tgtEl>
                                        <p:attrNameLst>
                                          <p:attrName>ppt_y</p:attrName>
                                        </p:attrNameLst>
                                      </p:cBhvr>
                                      <p:tavLst>
                                        <p:tav tm="0">
                                          <p:val>
                                            <p:strVal val="#ppt_y+1"/>
                                          </p:val>
                                        </p:tav>
                                        <p:tav tm="100000">
                                          <p:val>
                                            <p:strVal val="#ppt_y-.03"/>
                                          </p:val>
                                        </p:tav>
                                      </p:tavLst>
                                    </p:anim>
                                    <p:anim calcmode="lin" valueType="num">
                                      <p:cBhvr>
                                        <p:cTn id="184" dur="50" accel="100000" fill="hold">
                                          <p:stCondLst>
                                            <p:cond delay="450"/>
                                          </p:stCondLst>
                                        </p:cTn>
                                        <p:tgtEl>
                                          <p:spTgt spid="75"/>
                                        </p:tgtEl>
                                        <p:attrNameLst>
                                          <p:attrName>ppt_y</p:attrName>
                                        </p:attrNameLst>
                                      </p:cBhvr>
                                      <p:tavLst>
                                        <p:tav tm="0">
                                          <p:val>
                                            <p:strVal val="#ppt_y-.03"/>
                                          </p:val>
                                        </p:tav>
                                        <p:tav tm="100000">
                                          <p:val>
                                            <p:strVal val="#ppt_y"/>
                                          </p:val>
                                        </p:tav>
                                      </p:tavLst>
                                    </p:anim>
                                  </p:childTnLst>
                                </p:cTn>
                              </p:par>
                              <p:par>
                                <p:cTn id="185" presetID="37" presetClass="entr" presetSubtype="0"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fade">
                                      <p:cBhvr>
                                        <p:cTn id="187" dur="500"/>
                                        <p:tgtEl>
                                          <p:spTgt spid="74"/>
                                        </p:tgtEl>
                                      </p:cBhvr>
                                    </p:animEffect>
                                    <p:anim calcmode="lin" valueType="num">
                                      <p:cBhvr>
                                        <p:cTn id="188" dur="500" fill="hold"/>
                                        <p:tgtEl>
                                          <p:spTgt spid="74"/>
                                        </p:tgtEl>
                                        <p:attrNameLst>
                                          <p:attrName>ppt_x</p:attrName>
                                        </p:attrNameLst>
                                      </p:cBhvr>
                                      <p:tavLst>
                                        <p:tav tm="0">
                                          <p:val>
                                            <p:strVal val="#ppt_x"/>
                                          </p:val>
                                        </p:tav>
                                        <p:tav tm="100000">
                                          <p:val>
                                            <p:strVal val="#ppt_x"/>
                                          </p:val>
                                        </p:tav>
                                      </p:tavLst>
                                    </p:anim>
                                    <p:anim calcmode="lin" valueType="num">
                                      <p:cBhvr>
                                        <p:cTn id="189" dur="450" decel="100000" fill="hold"/>
                                        <p:tgtEl>
                                          <p:spTgt spid="74"/>
                                        </p:tgtEl>
                                        <p:attrNameLst>
                                          <p:attrName>ppt_y</p:attrName>
                                        </p:attrNameLst>
                                      </p:cBhvr>
                                      <p:tavLst>
                                        <p:tav tm="0">
                                          <p:val>
                                            <p:strVal val="#ppt_y+1"/>
                                          </p:val>
                                        </p:tav>
                                        <p:tav tm="100000">
                                          <p:val>
                                            <p:strVal val="#ppt_y-.03"/>
                                          </p:val>
                                        </p:tav>
                                      </p:tavLst>
                                    </p:anim>
                                    <p:anim calcmode="lin" valueType="num">
                                      <p:cBhvr>
                                        <p:cTn id="190" dur="50" accel="100000" fill="hold">
                                          <p:stCondLst>
                                            <p:cond delay="450"/>
                                          </p:stCondLst>
                                        </p:cTn>
                                        <p:tgtEl>
                                          <p:spTgt spid="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4" grpId="0"/>
      <p:bldP spid="44" grpId="0" animBg="1"/>
      <p:bldP spid="45" grpId="0" animBg="1"/>
      <p:bldP spid="46" grpId="0"/>
      <p:bldP spid="47" grpId="0"/>
      <p:bldP spid="51" grpId="0" animBg="1"/>
      <p:bldP spid="52" grpId="0" animBg="1"/>
      <p:bldP spid="54" grpId="0"/>
      <p:bldP spid="55" grpId="0"/>
      <p:bldP spid="56" grpId="0" animBg="1"/>
      <p:bldP spid="58" grpId="0" animBg="1"/>
      <p:bldP spid="60" grpId="0" animBg="1"/>
      <p:bldP spid="62" grpId="0" animBg="1"/>
      <p:bldP spid="48" grpId="0" animBg="1"/>
      <p:bldP spid="57" grpId="0" animBg="1"/>
      <p:bldP spid="59" grpId="0" animBg="1"/>
      <p:bldP spid="61" grpId="0" animBg="1"/>
      <p:bldP spid="64" grpId="0" animBg="1"/>
      <p:bldP spid="65" grpId="0" animBg="1"/>
      <p:bldP spid="71" grpId="0"/>
      <p:bldP spid="72" grpId="0"/>
      <p:bldP spid="73" grpId="0"/>
      <p:bldP spid="74" grpId="0" animBg="1"/>
      <p:bldP spid="75" grpId="0" animBg="1"/>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90061" y="1785904"/>
            <a:ext cx="5942752"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 </a:t>
            </a:r>
            <a:endParaRPr lang="zh-CN" altLang="en-US" dirty="0">
              <a:solidFill>
                <a:schemeClr val="bg1"/>
              </a:solidFill>
            </a:endParaRPr>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12</a:t>
            </a:fld>
            <a:endParaRPr kumimoji="1" lang="zh-CN" altLang="en-US"/>
          </a:p>
        </p:txBody>
      </p:sp>
      <p:sp>
        <p:nvSpPr>
          <p:cNvPr id="39" name="文本框 38"/>
          <p:cNvSpPr txBox="1"/>
          <p:nvPr/>
        </p:nvSpPr>
        <p:spPr>
          <a:xfrm>
            <a:off x="556801" y="1132057"/>
            <a:ext cx="249611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Zero-knowledge Proofs</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34" name="文本框 33"/>
              <p:cNvSpPr txBox="1"/>
              <p:nvPr/>
            </p:nvSpPr>
            <p:spPr>
              <a:xfrm>
                <a:off x="4271087" y="1836174"/>
                <a:ext cx="2789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charset="0"/>
                        </a:rPr>
                        <m:t>𝑃𝐾</m:t>
                      </m:r>
                      <m:r>
                        <a:rPr kumimoji="1" lang="en-US" altLang="zh-CN" b="0" i="1" smtClean="0">
                          <a:solidFill>
                            <a:schemeClr val="bg1"/>
                          </a:solidFill>
                          <a:latin typeface="Cambria Math" charset="0"/>
                        </a:rPr>
                        <m:t>{</m:t>
                      </m:r>
                      <m:d>
                        <m:dPr>
                          <m:ctrlPr>
                            <a:rPr kumimoji="1" lang="en-US" altLang="zh-CN" b="0" i="1" smtClean="0">
                              <a:solidFill>
                                <a:schemeClr val="bg1"/>
                              </a:solidFill>
                              <a:latin typeface="Cambria Math" charset="0"/>
                            </a:rPr>
                          </m:ctrlPr>
                        </m:dPr>
                        <m:e>
                          <m:r>
                            <a:rPr kumimoji="1" lang="en-US" altLang="zh-CN" b="0" i="1" smtClean="0">
                              <a:solidFill>
                                <a:schemeClr val="bg1"/>
                              </a:solidFill>
                              <a:latin typeface="Cambria Math" charset="0"/>
                            </a:rPr>
                            <m:t>𝑒</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𝑟</m:t>
                          </m:r>
                        </m:e>
                      </m:d>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𝐶</m:t>
                      </m:r>
                      <m:r>
                        <a:rPr kumimoji="1" lang="en-US" altLang="zh-CN" b="0" i="1" smtClean="0">
                          <a:solidFill>
                            <a:schemeClr val="bg1"/>
                          </a:solidFill>
                          <a:latin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𝑔</m:t>
                          </m:r>
                        </m:e>
                        <m:sup>
                          <m:r>
                            <a:rPr kumimoji="1" lang="en-US" altLang="zh-CN" b="0" i="1" smtClean="0">
                              <a:solidFill>
                                <a:schemeClr val="bg1"/>
                              </a:solidFill>
                              <a:latin typeface="Cambria Math" charset="0"/>
                            </a:rPr>
                            <m:t>𝑒</m:t>
                          </m:r>
                        </m:sup>
                      </m:sSup>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h</m:t>
                          </m:r>
                        </m:e>
                        <m:sup>
                          <m:r>
                            <a:rPr kumimoji="1" lang="en-US" altLang="zh-CN" b="0" i="1" smtClean="0">
                              <a:solidFill>
                                <a:schemeClr val="bg1"/>
                              </a:solidFill>
                              <a:latin typeface="Cambria Math" charset="0"/>
                            </a:rPr>
                            <m:t>𝑟</m:t>
                          </m:r>
                        </m:sup>
                      </m:sSup>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𝑚𝑜𝑑</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𝑛</m:t>
                      </m:r>
                      <m:r>
                        <a:rPr kumimoji="1" lang="en-US" altLang="zh-CN" b="0" i="1" smtClean="0">
                          <a:solidFill>
                            <a:schemeClr val="bg1"/>
                          </a:solidFill>
                          <a:latin typeface="Cambria Math" charset="0"/>
                        </a:rPr>
                        <m:t>}</m:t>
                      </m:r>
                    </m:oMath>
                  </m:oMathPara>
                </a14:m>
                <a:endParaRPr kumimoji="1" lang="zh-CN" altLang="en-US" dirty="0">
                  <a:solidFill>
                    <a:schemeClr val="bg1"/>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271087" y="1836174"/>
                <a:ext cx="2789097" cy="276999"/>
              </a:xfrm>
              <a:prstGeom prst="rect">
                <a:avLst/>
              </a:prstGeom>
              <a:blipFill rotWithShape="0">
                <a:blip r:embed="rId3"/>
                <a:stretch>
                  <a:fillRect l="-1532" t="-193478" r="-2626" b="-215217"/>
                </a:stretch>
              </a:blipFill>
            </p:spPr>
            <p:txBody>
              <a:bodyPr/>
              <a:lstStyle/>
              <a:p>
                <a:r>
                  <a:rPr lang="zh-CHS" altLang="en-US">
                    <a:noFill/>
                  </a:rPr>
                  <a:t> </a:t>
                </a:r>
              </a:p>
            </p:txBody>
          </p:sp>
        </mc:Fallback>
      </mc:AlternateContent>
      <p:sp>
        <p:nvSpPr>
          <p:cNvPr id="44" name="Freeform 166"/>
          <p:cNvSpPr>
            <a:spLocks noChangeAspect="1" noEditPoints="1"/>
          </p:cNvSpPr>
          <p:nvPr/>
        </p:nvSpPr>
        <p:spPr bwMode="auto">
          <a:xfrm>
            <a:off x="971497" y="3275554"/>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6"/>
          <p:cNvSpPr>
            <a:spLocks noChangeAspect="1" noEditPoints="1"/>
          </p:cNvSpPr>
          <p:nvPr/>
        </p:nvSpPr>
        <p:spPr bwMode="auto">
          <a:xfrm>
            <a:off x="7305636" y="3246046"/>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文本框 45"/>
          <p:cNvSpPr txBox="1"/>
          <p:nvPr/>
        </p:nvSpPr>
        <p:spPr>
          <a:xfrm>
            <a:off x="927253" y="4203316"/>
            <a:ext cx="813061" cy="369332"/>
          </a:xfrm>
          <a:prstGeom prst="rect">
            <a:avLst/>
          </a:prstGeom>
          <a:noFill/>
        </p:spPr>
        <p:txBody>
          <a:bodyPr wrap="square" rtlCol="0">
            <a:spAutoFit/>
          </a:bodyPr>
          <a:lstStyle/>
          <a:p>
            <a:r>
              <a:rPr kumimoji="1" lang="en-US" altLang="zh-CN" dirty="0" err="1" smtClean="0"/>
              <a:t>Prover</a:t>
            </a:r>
            <a:endParaRPr kumimoji="1" lang="zh-CN" altLang="en-US" dirty="0"/>
          </a:p>
        </p:txBody>
      </p:sp>
      <p:sp>
        <p:nvSpPr>
          <p:cNvPr id="47" name="文本框 46"/>
          <p:cNvSpPr txBox="1"/>
          <p:nvPr/>
        </p:nvSpPr>
        <p:spPr>
          <a:xfrm>
            <a:off x="7188817" y="4173808"/>
            <a:ext cx="981797" cy="369332"/>
          </a:xfrm>
          <a:prstGeom prst="rect">
            <a:avLst/>
          </a:prstGeom>
          <a:noFill/>
        </p:spPr>
        <p:txBody>
          <a:bodyPr wrap="square" rtlCol="0">
            <a:spAutoFit/>
          </a:bodyPr>
          <a:lstStyle/>
          <a:p>
            <a:r>
              <a:rPr kumimoji="1" lang="en-US" altLang="zh-CN" dirty="0"/>
              <a:t> </a:t>
            </a:r>
            <a:r>
              <a:rPr kumimoji="1" lang="en-US" altLang="zh-CN" dirty="0" smtClean="0"/>
              <a:t>Verifier</a:t>
            </a:r>
            <a:endParaRPr kumimoji="1" lang="zh-CN" altLang="en-US" dirty="0"/>
          </a:p>
        </p:txBody>
      </p:sp>
      <p:sp>
        <p:nvSpPr>
          <p:cNvPr id="51" name="椭圆形标注 50"/>
          <p:cNvSpPr>
            <a:spLocks/>
          </p:cNvSpPr>
          <p:nvPr/>
        </p:nvSpPr>
        <p:spPr>
          <a:xfrm>
            <a:off x="772321" y="2367239"/>
            <a:ext cx="1404000"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4" name="文本框 53"/>
              <p:cNvSpPr txBox="1"/>
              <p:nvPr/>
            </p:nvSpPr>
            <p:spPr>
              <a:xfrm>
                <a:off x="846061" y="2648742"/>
                <a:ext cx="1296736"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h</m:t>
                    </m:r>
                    <m:r>
                      <a:rPr kumimoji="1" lang="en-US" altLang="zh-CN" b="0" i="0" smtClean="0">
                        <a:solidFill>
                          <a:schemeClr val="bg1"/>
                        </a:solidFill>
                        <a:latin typeface="Cambria Math" charset="0"/>
                      </a:rPr>
                      <m:t>,</m:t>
                    </m:r>
                    <m:r>
                      <a:rPr kumimoji="1" lang="zh-CN" altLang="en-US" b="0" i="0" smtClean="0">
                        <a:solidFill>
                          <a:schemeClr val="bg1"/>
                        </a:solidFill>
                        <a:latin typeface="Cambria Math" charset="0"/>
                      </a:rPr>
                      <m:t> </m:t>
                    </m:r>
                  </m:oMath>
                </a14:m>
                <a:r>
                  <a:rPr kumimoji="1" lang="en-US" altLang="zh-CN" dirty="0" smtClean="0">
                    <a:solidFill>
                      <a:schemeClr val="bg1"/>
                    </a:solidFill>
                  </a:rPr>
                  <a:t>n, C, e, r</a:t>
                </a:r>
                <a:endParaRPr kumimoji="1" lang="zh-CN" altLang="en-US" dirty="0">
                  <a:solidFill>
                    <a:schemeClr val="bg1"/>
                  </a:solidFill>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846061" y="2648742"/>
                <a:ext cx="1296736" cy="276999"/>
              </a:xfrm>
              <a:prstGeom prst="rect">
                <a:avLst/>
              </a:prstGeom>
              <a:blipFill rotWithShape="0">
                <a:blip r:embed="rId4"/>
                <a:stretch>
                  <a:fillRect l="-6573" t="-197778" r="-2347" b="-220000"/>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873055" y="3288274"/>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 xmlns:m="http://schemas.openxmlformats.org/officeDocument/2006/math">
                    <m:sSub>
                      <m:sSubPr>
                        <m:ctrlPr>
                          <a:rPr kumimoji="1" lang="en-US" altLang="zh-CN" sz="1400" i="1" smtClean="0">
                            <a:solidFill>
                              <a:schemeClr val="bg1"/>
                            </a:solidFill>
                            <a:latin typeface="Cambria Math" charset="0"/>
                            <a:ea typeface="Cambria Math" charset="0"/>
                            <a:cs typeface="Cambria Math" charset="0"/>
                          </a:rPr>
                        </m:ctrlPr>
                      </m:sSubPr>
                      <m:e>
                        <m:r>
                          <a:rPr kumimoji="1" lang="en-US" altLang="zh-CN" sz="1400" i="1">
                            <a:solidFill>
                              <a:schemeClr val="bg1"/>
                            </a:solidFill>
                            <a:latin typeface="Cambria Math" charset="0"/>
                            <a:ea typeface="Cambria Math" charset="0"/>
                            <a:cs typeface="Cambria Math" charset="0"/>
                          </a:rPr>
                          <m:t>𝑟</m:t>
                        </m:r>
                      </m:e>
                      <m:sub>
                        <m:r>
                          <a:rPr kumimoji="1" lang="en-US" altLang="zh-CN" sz="1400" i="1">
                            <a:solidFill>
                              <a:schemeClr val="bg1"/>
                            </a:solidFill>
                            <a:latin typeface="Cambria Math" charset="0"/>
                            <a:ea typeface="Cambria Math" charset="0"/>
                            <a:cs typeface="Cambria Math" charset="0"/>
                          </a:rPr>
                          <m:t>1</m:t>
                        </m:r>
                      </m:sub>
                    </m:sSub>
                    <m:r>
                      <a:rPr kumimoji="1" lang="en-US" altLang="zh-CN" sz="1400" i="1">
                        <a:solidFill>
                          <a:schemeClr val="bg1"/>
                        </a:solidFill>
                        <a:latin typeface="Cambria Math" charset="0"/>
                        <a:ea typeface="Cambria Math" charset="0"/>
                        <a:cs typeface="Cambria Math" charset="0"/>
                      </a:rPr>
                      <m:t>∈</m:t>
                    </m:r>
                    <m:sSubSup>
                      <m:sSubSupPr>
                        <m:ctrlPr>
                          <a:rPr kumimoji="1" lang="en-US" altLang="zh-CN" sz="1400" i="1">
                            <a:solidFill>
                              <a:schemeClr val="bg1"/>
                            </a:solidFill>
                            <a:latin typeface="Cambria Math" charset="0"/>
                            <a:ea typeface="Cambria Math" charset="0"/>
                            <a:cs typeface="Cambria Math" charset="0"/>
                          </a:rPr>
                        </m:ctrlPr>
                      </m:sSubSupPr>
                      <m:e>
                        <m:r>
                          <a:rPr kumimoji="1" lang="en-US" altLang="zh-CN" sz="1400" i="1">
                            <a:solidFill>
                              <a:schemeClr val="bg1"/>
                            </a:solidFill>
                            <a:latin typeface="Cambria Math" charset="0"/>
                            <a:ea typeface="Cambria Math" charset="0"/>
                            <a:cs typeface="Cambria Math" charset="0"/>
                          </a:rPr>
                          <m:t>ℤ</m:t>
                        </m:r>
                      </m:e>
                      <m:sub>
                        <m:r>
                          <a:rPr kumimoji="1" lang="en-US" altLang="zh-CN" sz="1400" i="1">
                            <a:solidFill>
                              <a:schemeClr val="bg1"/>
                            </a:solidFill>
                            <a:latin typeface="Cambria Math" charset="0"/>
                            <a:ea typeface="Cambria Math" charset="0"/>
                            <a:cs typeface="Cambria Math" charset="0"/>
                          </a:rPr>
                          <m:t>𝑛</m:t>
                        </m:r>
                      </m:sub>
                      <m:sup>
                        <m:r>
                          <a:rPr kumimoji="1" lang="zh-CN" altLang="en-US" sz="1400" i="1">
                            <a:solidFill>
                              <a:schemeClr val="bg1"/>
                            </a:solidFill>
                            <a:latin typeface="Cambria Math" charset="0"/>
                            <a:ea typeface="Cambria Math" charset="0"/>
                            <a:cs typeface="Cambria Math" charset="0"/>
                          </a:rPr>
                          <m:t>∗</m:t>
                        </m:r>
                      </m:sup>
                    </m:sSubSup>
                    <m:r>
                      <a:rPr kumimoji="1" lang="en-US" altLang="zh-CN" sz="1400" b="0" i="1" smtClean="0">
                        <a:solidFill>
                          <a:schemeClr val="bg1"/>
                        </a:solidFill>
                        <a:latin typeface="Cambria Math" charset="0"/>
                        <a:ea typeface="Cambria Math" charset="0"/>
                        <a:cs typeface="Cambria Math" charset="0"/>
                      </a:rPr>
                      <m:t>,</m:t>
                    </m:r>
                    <m:r>
                      <a:rPr kumimoji="1" lang="zh-CN" altLang="en-US" sz="1400" b="0" i="1" smtClean="0">
                        <a:solidFill>
                          <a:schemeClr val="bg1"/>
                        </a:solidFill>
                        <a:latin typeface="Cambria Math" charset="0"/>
                        <a:ea typeface="Cambria Math" charset="0"/>
                        <a:cs typeface="Cambria Math" charset="0"/>
                      </a:rPr>
                      <m:t> </m:t>
                    </m:r>
                    <m:sSub>
                      <m:sSubPr>
                        <m:ctrlPr>
                          <a:rPr kumimoji="1" lang="en-US" altLang="zh-CN" sz="1400" b="0" i="1" smtClean="0">
                            <a:solidFill>
                              <a:schemeClr val="bg1"/>
                            </a:solidFill>
                            <a:latin typeface="Cambria Math" charset="0"/>
                            <a:ea typeface="Cambria Math" charset="0"/>
                            <a:cs typeface="Cambria Math" charset="0"/>
                          </a:rPr>
                        </m:ctrlPr>
                      </m:sSubPr>
                      <m:e>
                        <m:r>
                          <a:rPr kumimoji="1" lang="en-US" altLang="zh-CN" sz="1400" b="0" i="1" smtClean="0">
                            <a:solidFill>
                              <a:schemeClr val="bg1"/>
                            </a:solidFill>
                            <a:latin typeface="Cambria Math" charset="0"/>
                            <a:ea typeface="Cambria Math" charset="0"/>
                            <a:cs typeface="Cambria Math" charset="0"/>
                          </a:rPr>
                          <m:t>𝑟</m:t>
                        </m:r>
                      </m:e>
                      <m:sub>
                        <m:r>
                          <a:rPr kumimoji="1" lang="en-US" altLang="zh-CN" sz="1400" b="0" i="1" smtClean="0">
                            <a:solidFill>
                              <a:schemeClr val="bg1"/>
                            </a:solidFill>
                            <a:latin typeface="Cambria Math" charset="0"/>
                            <a:ea typeface="Cambria Math" charset="0"/>
                            <a:cs typeface="Cambria Math" charset="0"/>
                          </a:rPr>
                          <m:t>2</m:t>
                        </m:r>
                      </m:sub>
                    </m:sSub>
                    <m:r>
                      <a:rPr kumimoji="1" lang="en-US" altLang="zh-CN" sz="1400" b="0" i="1" smtClean="0">
                        <a:solidFill>
                          <a:schemeClr val="bg1"/>
                        </a:solidFill>
                        <a:latin typeface="Cambria Math" charset="0"/>
                        <a:ea typeface="Cambria Math" charset="0"/>
                        <a:cs typeface="Cambria Math" charset="0"/>
                      </a:rPr>
                      <m:t>∈</m:t>
                    </m:r>
                    <m:sSubSup>
                      <m:sSubSupPr>
                        <m:ctrlPr>
                          <a:rPr kumimoji="1" lang="en-US" altLang="zh-CN" sz="1400" b="0" i="1" smtClean="0">
                            <a:solidFill>
                              <a:schemeClr val="bg1"/>
                            </a:solidFill>
                            <a:latin typeface="Cambria Math" charset="0"/>
                            <a:ea typeface="Cambria Math" charset="0"/>
                            <a:cs typeface="Cambria Math" charset="0"/>
                          </a:rPr>
                        </m:ctrlPr>
                      </m:sSubSupPr>
                      <m:e>
                        <m:r>
                          <a:rPr kumimoji="1" lang="en-US" altLang="zh-CN" sz="1400" b="0" i="1" smtClean="0">
                            <a:solidFill>
                              <a:schemeClr val="bg1"/>
                            </a:solidFill>
                            <a:latin typeface="Cambria Math" charset="0"/>
                            <a:ea typeface="Cambria Math" charset="0"/>
                            <a:cs typeface="Cambria Math" charset="0"/>
                          </a:rPr>
                          <m:t>ℤ</m:t>
                        </m:r>
                      </m:e>
                      <m:sub>
                        <m:r>
                          <a:rPr kumimoji="1" lang="en-US" altLang="zh-CN" sz="1400" b="0" i="1" smtClean="0">
                            <a:solidFill>
                              <a:schemeClr val="bg1"/>
                            </a:solidFill>
                            <a:latin typeface="Cambria Math" charset="0"/>
                            <a:ea typeface="Cambria Math" charset="0"/>
                            <a:cs typeface="Cambria Math" charset="0"/>
                          </a:rPr>
                          <m:t>𝑛</m:t>
                        </m:r>
                      </m:sub>
                      <m:sup>
                        <m:r>
                          <a:rPr kumimoji="1" lang="zh-CN" altLang="en-US" sz="1400" b="0" i="1" smtClean="0">
                            <a:solidFill>
                              <a:schemeClr val="bg1"/>
                            </a:solidFill>
                            <a:latin typeface="Cambria Math" charset="0"/>
                            <a:ea typeface="Cambria Math" charset="0"/>
                            <a:cs typeface="Cambria Math" charset="0"/>
                          </a:rPr>
                          <m:t>∗</m:t>
                        </m:r>
                      </m:sup>
                    </m:sSubSup>
                  </m:oMath>
                </a14:m>
                <a:r>
                  <a:rPr kumimoji="1" lang="en-US" altLang="zh-CN" sz="1400" dirty="0">
                    <a:solidFill>
                      <a:schemeClr val="bg1"/>
                    </a:solidFill>
                  </a:rPr>
                  <a:t> </a:t>
                </a:r>
                <a:endParaRPr kumimoji="1" lang="zh-CN" altLang="en-US" sz="1400" dirty="0">
                  <a:solidFill>
                    <a:schemeClr val="bg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1873055" y="3288274"/>
                <a:ext cx="1800000" cy="340519"/>
              </a:xfrm>
              <a:prstGeom prst="roundRect">
                <a:avLst/>
              </a:prstGeom>
              <a:blipFill rotWithShape="0">
                <a:blip r:embed="rId5"/>
                <a:stretch>
                  <a:fillRect/>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892721" y="3779883"/>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400" b="0" i="1" smtClean="0">
                          <a:solidFill>
                            <a:schemeClr val="bg1"/>
                          </a:solidFill>
                          <a:latin typeface="Cambria Math" charset="0"/>
                        </a:rPr>
                        <m:t>𝑎</m:t>
                      </m:r>
                      <m:r>
                        <a:rPr kumimoji="1" lang="en-US" altLang="zh-CN" sz="1400" b="0" i="1" smtClean="0">
                          <a:solidFill>
                            <a:schemeClr val="bg1"/>
                          </a:solidFill>
                          <a:latin typeface="Cambria Math" charset="0"/>
                        </a:rPr>
                        <m:t>=</m:t>
                      </m:r>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𝑔</m:t>
                          </m:r>
                        </m:e>
                        <m:sup>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𝑟</m:t>
                              </m:r>
                            </m:e>
                            <m:sub>
                              <m:r>
                                <a:rPr kumimoji="1" lang="en-US" altLang="zh-CN" sz="1400" b="0" i="1" smtClean="0">
                                  <a:solidFill>
                                    <a:schemeClr val="bg1"/>
                                  </a:solidFill>
                                  <a:latin typeface="Cambria Math" charset="0"/>
                                </a:rPr>
                                <m:t>1</m:t>
                              </m:r>
                            </m:sub>
                          </m:sSub>
                        </m:sup>
                      </m:sSup>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h</m:t>
                          </m:r>
                        </m:e>
                        <m:sup>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𝑟</m:t>
                              </m:r>
                            </m:e>
                            <m:sub>
                              <m:r>
                                <a:rPr kumimoji="1" lang="en-US" altLang="zh-CN" sz="1400" b="0" i="1" smtClean="0">
                                  <a:solidFill>
                                    <a:schemeClr val="bg1"/>
                                  </a:solidFill>
                                  <a:latin typeface="Cambria Math" charset="0"/>
                                </a:rPr>
                                <m:t>2</m:t>
                              </m:r>
                            </m:sub>
                          </m:sSub>
                        </m:sup>
                      </m:sSup>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𝑚𝑜𝑑</m:t>
                      </m:r>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𝑛</m:t>
                      </m:r>
                    </m:oMath>
                  </m:oMathPara>
                </a14:m>
                <a:endParaRPr kumimoji="1" lang="zh-CN" altLang="en-US" sz="1400" dirty="0">
                  <a:solidFill>
                    <a:schemeClr val="bg1"/>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1892721" y="3779883"/>
                <a:ext cx="1800000" cy="340519"/>
              </a:xfrm>
              <a:prstGeom prst="roundRect">
                <a:avLst/>
              </a:prstGeom>
              <a:blipFill rotWithShape="0">
                <a:blip r:embed="rId6"/>
                <a:stretch>
                  <a:fillRect t="-96552" b="-110345"/>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1882893" y="4404231"/>
                <a:ext cx="1800000" cy="578882"/>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1</m:t>
                          </m:r>
                        </m:sub>
                      </m:sSub>
                      <m:r>
                        <a:rPr kumimoji="1" lang="en-US" altLang="zh-CN" sz="1400" b="0" i="1" smtClean="0">
                          <a:solidFill>
                            <a:schemeClr val="bg1"/>
                          </a:solidFill>
                          <a:latin typeface="Cambria Math" charset="0"/>
                        </a:rPr>
                        <m:t>=</m:t>
                      </m:r>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𝑟</m:t>
                          </m:r>
                        </m:e>
                        <m:sub>
                          <m:r>
                            <a:rPr kumimoji="1" lang="en-US" altLang="zh-CN" sz="1400" b="0" i="1" smtClean="0">
                              <a:solidFill>
                                <a:schemeClr val="bg1"/>
                              </a:solidFill>
                              <a:latin typeface="Cambria Math" charset="0"/>
                            </a:rPr>
                            <m:t>1</m:t>
                          </m:r>
                        </m:sub>
                      </m:sSub>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𝑐𝑒</m:t>
                      </m:r>
                    </m:oMath>
                  </m:oMathPara>
                </a14:m>
                <a:endParaRPr kumimoji="1" lang="zh-CN" altLang="en-US" sz="1400" dirty="0" smtClean="0">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zh-CN" sz="140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2</m:t>
                          </m:r>
                        </m:sub>
                      </m:sSub>
                      <m:r>
                        <a:rPr kumimoji="1" lang="en-US" altLang="zh-CN" sz="1400" b="0" i="1" smtClean="0">
                          <a:solidFill>
                            <a:schemeClr val="bg1"/>
                          </a:solidFill>
                          <a:latin typeface="Cambria Math" charset="0"/>
                        </a:rPr>
                        <m:t>=</m:t>
                      </m:r>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𝑟</m:t>
                          </m:r>
                        </m:e>
                        <m:sub>
                          <m:r>
                            <a:rPr kumimoji="1" lang="en-US" altLang="zh-CN" sz="1400" b="0" i="1" smtClean="0">
                              <a:solidFill>
                                <a:schemeClr val="bg1"/>
                              </a:solidFill>
                              <a:latin typeface="Cambria Math" charset="0"/>
                            </a:rPr>
                            <m:t>2</m:t>
                          </m:r>
                        </m:sub>
                      </m:sSub>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𝑐𝑟</m:t>
                      </m:r>
                    </m:oMath>
                  </m:oMathPara>
                </a14:m>
                <a:endParaRPr kumimoji="1" lang="zh-CN" altLang="en-US" sz="1400" dirty="0">
                  <a:solidFill>
                    <a:schemeClr val="bg1"/>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1882893" y="4404231"/>
                <a:ext cx="1800000" cy="578882"/>
              </a:xfrm>
              <a:prstGeom prst="roundRect">
                <a:avLst/>
              </a:prstGeom>
              <a:blipFill rotWithShape="0">
                <a:blip r:embed="rId7"/>
                <a:stretch>
                  <a:fillRect/>
                </a:stretch>
              </a:blipFill>
              <a:ln>
                <a:solidFill>
                  <a:schemeClr val="tx1">
                    <a:lumMod val="65000"/>
                    <a:lumOff val="35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5270086" y="3602898"/>
                <a:ext cx="1800000" cy="340519"/>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400" dirty="0" smtClean="0">
                    <a:solidFill>
                      <a:schemeClr val="bg1"/>
                    </a:solidFill>
                  </a:rPr>
                  <a:t>Get Randomly c</a:t>
                </a:r>
                <a14:m>
                  <m:oMath xmlns:m="http://schemas.openxmlformats.org/officeDocument/2006/math">
                    <m:r>
                      <a:rPr kumimoji="1" lang="en-US" altLang="zh-CN" sz="1400" b="0" i="1" smtClean="0">
                        <a:solidFill>
                          <a:schemeClr val="bg1"/>
                        </a:solidFill>
                        <a:latin typeface="Cambria Math" charset="0"/>
                        <a:ea typeface="Cambria Math" charset="0"/>
                        <a:cs typeface="Cambria Math" charset="0"/>
                      </a:rPr>
                      <m:t>∈</m:t>
                    </m:r>
                    <m:sSubSup>
                      <m:sSubSupPr>
                        <m:ctrlPr>
                          <a:rPr kumimoji="1" lang="en-US" altLang="zh-CN" sz="1400" b="0" i="1" smtClean="0">
                            <a:solidFill>
                              <a:schemeClr val="bg1"/>
                            </a:solidFill>
                            <a:latin typeface="Cambria Math" charset="0"/>
                            <a:ea typeface="Cambria Math" charset="0"/>
                            <a:cs typeface="Cambria Math" charset="0"/>
                          </a:rPr>
                        </m:ctrlPr>
                      </m:sSubSupPr>
                      <m:e>
                        <m:r>
                          <a:rPr kumimoji="1" lang="en-US" altLang="zh-CN" sz="1400" b="0" i="1" smtClean="0">
                            <a:solidFill>
                              <a:schemeClr val="bg1"/>
                            </a:solidFill>
                            <a:latin typeface="Cambria Math" charset="0"/>
                            <a:ea typeface="Cambria Math" charset="0"/>
                            <a:cs typeface="Cambria Math" charset="0"/>
                          </a:rPr>
                          <m:t>ℤ</m:t>
                        </m:r>
                      </m:e>
                      <m:sub>
                        <m:r>
                          <a:rPr kumimoji="1" lang="en-US" altLang="zh-CN" sz="1400" b="0" i="1" smtClean="0">
                            <a:solidFill>
                              <a:schemeClr val="bg1"/>
                            </a:solidFill>
                            <a:latin typeface="Cambria Math" charset="0"/>
                            <a:ea typeface="Cambria Math" charset="0"/>
                            <a:cs typeface="Cambria Math" charset="0"/>
                          </a:rPr>
                          <m:t>𝑛</m:t>
                        </m:r>
                      </m:sub>
                      <m:sup>
                        <m:r>
                          <a:rPr kumimoji="1" lang="zh-CN" altLang="en-US" sz="1400" b="0" i="1" smtClean="0">
                            <a:solidFill>
                              <a:schemeClr val="bg1"/>
                            </a:solidFill>
                            <a:latin typeface="Cambria Math" charset="0"/>
                            <a:ea typeface="Cambria Math" charset="0"/>
                            <a:cs typeface="Cambria Math" charset="0"/>
                          </a:rPr>
                          <m:t>∗</m:t>
                        </m:r>
                      </m:sup>
                    </m:sSubSup>
                  </m:oMath>
                </a14:m>
                <a:endParaRPr kumimoji="1" lang="zh-CN" altLang="en-US" sz="1400" dirty="0">
                  <a:solidFill>
                    <a:schemeClr val="bg1"/>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5270086" y="3602898"/>
                <a:ext cx="1800000" cy="340519"/>
              </a:xfrm>
              <a:prstGeom prst="roundRect">
                <a:avLst/>
              </a:prstGeom>
              <a:blipFill rotWithShape="0">
                <a:blip r:embed="rId8"/>
                <a:stretch>
                  <a:fillRect b="-10345"/>
                </a:stretch>
              </a:blipFill>
              <a:ln>
                <a:solidFill>
                  <a:schemeClr val="tx1">
                    <a:lumMod val="65000"/>
                    <a:lumOff val="35000"/>
                  </a:schemeClr>
                </a:solidFill>
              </a:ln>
            </p:spPr>
            <p:txBody>
              <a:bodyPr/>
              <a:lstStyle/>
              <a:p>
                <a:r>
                  <a:rPr lang="zh-CHS" altLang="en-US">
                    <a:noFill/>
                  </a:rPr>
                  <a:t> </a:t>
                </a:r>
              </a:p>
            </p:txBody>
          </p:sp>
        </mc:Fallback>
      </mc:AlternateContent>
      <p:sp>
        <p:nvSpPr>
          <p:cNvPr id="48" name="椭圆 47"/>
          <p:cNvSpPr>
            <a:spLocks noChangeAspect="1"/>
          </p:cNvSpPr>
          <p:nvPr/>
        </p:nvSpPr>
        <p:spPr>
          <a:xfrm>
            <a:off x="1705624" y="316493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57" name="椭圆 56"/>
          <p:cNvSpPr>
            <a:spLocks noChangeAspect="1"/>
          </p:cNvSpPr>
          <p:nvPr/>
        </p:nvSpPr>
        <p:spPr>
          <a:xfrm>
            <a:off x="1695795" y="364179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59" name="椭圆 58"/>
          <p:cNvSpPr>
            <a:spLocks noChangeAspect="1"/>
          </p:cNvSpPr>
          <p:nvPr/>
        </p:nvSpPr>
        <p:spPr>
          <a:xfrm>
            <a:off x="1671217" y="425139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a:t>
            </a:r>
            <a:endParaRPr lang="zh-CN" altLang="en-US" sz="1600" dirty="0"/>
          </a:p>
        </p:txBody>
      </p:sp>
      <p:sp>
        <p:nvSpPr>
          <p:cNvPr id="61" name="椭圆 60"/>
          <p:cNvSpPr>
            <a:spLocks noChangeAspect="1"/>
          </p:cNvSpPr>
          <p:nvPr/>
        </p:nvSpPr>
        <p:spPr>
          <a:xfrm>
            <a:off x="6975709" y="3450065"/>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mc:AlternateContent xmlns:mc="http://schemas.openxmlformats.org/markup-compatibility/2006" xmlns:a14="http://schemas.microsoft.com/office/drawing/2010/main">
        <mc:Choice Requires="a14">
          <p:sp>
            <p:nvSpPr>
              <p:cNvPr id="64" name="文本框 63"/>
              <p:cNvSpPr txBox="1"/>
              <p:nvPr/>
            </p:nvSpPr>
            <p:spPr>
              <a:xfrm>
                <a:off x="5233064" y="4433723"/>
                <a:ext cx="1827193" cy="59924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CN" sz="1400" i="1" smtClean="0">
                              <a:solidFill>
                                <a:schemeClr val="bg1"/>
                              </a:solidFill>
                              <a:latin typeface="Cambria Math" charset="0"/>
                            </a:rPr>
                          </m:ctrlPr>
                        </m:sSupPr>
                        <m:e>
                          <m:r>
                            <a:rPr kumimoji="1" lang="en-US" altLang="zh-CN" sz="1400" b="0" i="1" smtClean="0">
                              <a:solidFill>
                                <a:schemeClr val="bg1"/>
                              </a:solidFill>
                              <a:latin typeface="Cambria Math" charset="0"/>
                            </a:rPr>
                            <m:t>𝑔</m:t>
                          </m:r>
                        </m:e>
                        <m:sup>
                          <m:sSub>
                            <m:sSubPr>
                              <m:ctrlPr>
                                <a:rPr kumimoji="1" lang="en-US" altLang="zh-CN" sz="140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1</m:t>
                              </m:r>
                            </m:sub>
                          </m:sSub>
                        </m:sup>
                      </m:sSup>
                      <m:sSup>
                        <m:sSupPr>
                          <m:ctrlPr>
                            <a:rPr kumimoji="1" lang="en-US" altLang="zh-CN" sz="1400" i="1" smtClean="0">
                              <a:solidFill>
                                <a:schemeClr val="bg1"/>
                              </a:solidFill>
                              <a:latin typeface="Cambria Math" charset="0"/>
                            </a:rPr>
                          </m:ctrlPr>
                        </m:sSupPr>
                        <m:e>
                          <m:r>
                            <a:rPr kumimoji="1" lang="en-US" altLang="zh-CN" sz="1400" b="0" i="1" smtClean="0">
                              <a:solidFill>
                                <a:schemeClr val="bg1"/>
                              </a:solidFill>
                              <a:latin typeface="Cambria Math" charset="0"/>
                            </a:rPr>
                            <m:t>h</m:t>
                          </m:r>
                        </m:e>
                        <m:sup>
                          <m:sSub>
                            <m:sSubPr>
                              <m:ctrlPr>
                                <a:rPr kumimoji="1" lang="en-US" altLang="zh-CN" sz="140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2</m:t>
                              </m:r>
                            </m:sub>
                          </m:sSub>
                        </m:sup>
                      </m:sSup>
                      <m:r>
                        <a:rPr kumimoji="1" lang="zh-CN" altLang="en-US" sz="1400" b="0" i="1" smtClean="0">
                          <a:solidFill>
                            <a:schemeClr val="bg1"/>
                          </a:solidFill>
                          <a:latin typeface="Cambria Math" charset="0"/>
                        </a:rPr>
                        <m:t>∗</m:t>
                      </m:r>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𝑎</m:t>
                          </m:r>
                        </m:e>
                        <m:sup>
                          <m:r>
                            <a:rPr kumimoji="1" lang="en-US" altLang="zh-CN" sz="1400" b="0" i="1" smtClean="0">
                              <a:solidFill>
                                <a:schemeClr val="bg1"/>
                              </a:solidFill>
                              <a:latin typeface="Cambria Math" charset="0"/>
                            </a:rPr>
                            <m:t>−1</m:t>
                          </m:r>
                        </m:sup>
                      </m:sSup>
                      <m:r>
                        <a:rPr kumimoji="1" lang="en-US" altLang="zh-CN" sz="1400" b="0" i="1" smtClean="0">
                          <a:solidFill>
                            <a:schemeClr val="bg1"/>
                          </a:solidFill>
                          <a:latin typeface="Cambria Math" charset="0"/>
                          <a:ea typeface="Cambria Math" charset="0"/>
                          <a:cs typeface="Cambria Math" charset="0"/>
                        </a:rPr>
                        <m:t>≡</m:t>
                      </m:r>
                      <m:sSup>
                        <m:sSupPr>
                          <m:ctrlPr>
                            <a:rPr kumimoji="1" lang="en-US" altLang="zh-CN" sz="1400" b="0" i="1" smtClean="0">
                              <a:solidFill>
                                <a:schemeClr val="bg1"/>
                              </a:solidFill>
                              <a:latin typeface="Cambria Math" charset="0"/>
                              <a:ea typeface="Cambria Math" charset="0"/>
                              <a:cs typeface="Cambria Math" charset="0"/>
                            </a:rPr>
                          </m:ctrlPr>
                        </m:sSupPr>
                        <m:e>
                          <m:r>
                            <a:rPr kumimoji="1" lang="en-US" altLang="zh-CN" sz="1400" b="0" i="1" smtClean="0">
                              <a:solidFill>
                                <a:schemeClr val="bg1"/>
                              </a:solidFill>
                              <a:latin typeface="Cambria Math" charset="0"/>
                              <a:ea typeface="Cambria Math" charset="0"/>
                              <a:cs typeface="Cambria Math" charset="0"/>
                            </a:rPr>
                            <m:t>𝐶</m:t>
                          </m:r>
                        </m:e>
                        <m:sup>
                          <m:r>
                            <a:rPr kumimoji="1" lang="en-US" altLang="zh-CN" sz="1400" b="0" i="1" smtClean="0">
                              <a:solidFill>
                                <a:schemeClr val="bg1"/>
                              </a:solidFill>
                              <a:latin typeface="Cambria Math" charset="0"/>
                              <a:ea typeface="Cambria Math" charset="0"/>
                              <a:cs typeface="Cambria Math" charset="0"/>
                            </a:rPr>
                            <m:t>𝑐</m:t>
                          </m:r>
                        </m:sup>
                      </m:sSup>
                      <m:r>
                        <a:rPr kumimoji="1" lang="zh-CN" altLang="en-US" sz="1400" b="0" i="1" smtClean="0">
                          <a:solidFill>
                            <a:schemeClr val="bg1"/>
                          </a:solidFill>
                          <a:latin typeface="Cambria Math" charset="0"/>
                          <a:ea typeface="Cambria Math" charset="0"/>
                          <a:cs typeface="Cambria Math" charset="0"/>
                        </a:rPr>
                        <m:t> </m:t>
                      </m:r>
                      <m:r>
                        <a:rPr kumimoji="1" lang="en-US" altLang="zh-CN" sz="1400" b="0" i="1" smtClean="0">
                          <a:solidFill>
                            <a:schemeClr val="bg1"/>
                          </a:solidFill>
                          <a:latin typeface="Cambria Math" charset="0"/>
                          <a:ea typeface="Cambria Math" charset="0"/>
                          <a:cs typeface="Cambria Math" charset="0"/>
                        </a:rPr>
                        <m:t>𝑚𝑜𝑑</m:t>
                      </m:r>
                      <m:r>
                        <a:rPr kumimoji="1" lang="zh-CN" altLang="en-US" sz="1400" b="0" i="1" smtClean="0">
                          <a:solidFill>
                            <a:schemeClr val="bg1"/>
                          </a:solidFill>
                          <a:latin typeface="Cambria Math" charset="0"/>
                          <a:ea typeface="Cambria Math" charset="0"/>
                          <a:cs typeface="Cambria Math" charset="0"/>
                        </a:rPr>
                        <m:t> </m:t>
                      </m:r>
                      <m:r>
                        <a:rPr kumimoji="1" lang="en-US" altLang="zh-CN" sz="1400" b="0" i="1" smtClean="0">
                          <a:solidFill>
                            <a:schemeClr val="bg1"/>
                          </a:solidFill>
                          <a:latin typeface="Cambria Math" charset="0"/>
                          <a:ea typeface="Cambria Math" charset="0"/>
                          <a:cs typeface="Cambria Math" charset="0"/>
                        </a:rPr>
                        <m:t>𝑛</m:t>
                      </m:r>
                    </m:oMath>
                  </m:oMathPara>
                </a14:m>
                <a:endParaRPr kumimoji="1" lang="zh-CN" altLang="en-US" sz="1400" dirty="0">
                  <a:solidFill>
                    <a:schemeClr val="bg1"/>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5233064" y="4433723"/>
                <a:ext cx="1827193" cy="599243"/>
              </a:xfrm>
              <a:prstGeom prst="roundRect">
                <a:avLst/>
              </a:prstGeom>
              <a:blipFill rotWithShape="0">
                <a:blip r:embed="rId9"/>
                <a:stretch>
                  <a:fillRect t="-18812" b="-57426"/>
                </a:stretch>
              </a:blipFill>
              <a:ln>
                <a:solidFill>
                  <a:schemeClr val="tx1">
                    <a:lumMod val="65000"/>
                    <a:lumOff val="35000"/>
                  </a:schemeClr>
                </a:solidFill>
              </a:ln>
            </p:spPr>
            <p:txBody>
              <a:bodyPr/>
              <a:lstStyle/>
              <a:p>
                <a:r>
                  <a:rPr lang="zh-CHS" altLang="en-US">
                    <a:noFill/>
                  </a:rPr>
                  <a:t> </a:t>
                </a:r>
              </a:p>
            </p:txBody>
          </p:sp>
        </mc:Fallback>
      </mc:AlternateContent>
      <p:sp>
        <p:nvSpPr>
          <p:cNvPr id="65" name="椭圆 64"/>
          <p:cNvSpPr>
            <a:spLocks noChangeAspect="1"/>
          </p:cNvSpPr>
          <p:nvPr/>
        </p:nvSpPr>
        <p:spPr>
          <a:xfrm>
            <a:off x="6965881" y="428089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67" name="直线箭头连接符 66"/>
          <p:cNvCxnSpPr/>
          <p:nvPr/>
        </p:nvCxnSpPr>
        <p:spPr>
          <a:xfrm>
            <a:off x="3825453" y="4054743"/>
            <a:ext cx="12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p:nvPr/>
        </p:nvCxnSpPr>
        <p:spPr>
          <a:xfrm flipH="1">
            <a:off x="3825453" y="4404226"/>
            <a:ext cx="1152000" cy="1113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p:nvPr/>
        </p:nvCxnSpPr>
        <p:spPr>
          <a:xfrm>
            <a:off x="3786129" y="4782334"/>
            <a:ext cx="12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p:cNvSpPr txBox="1"/>
              <p:nvPr/>
            </p:nvSpPr>
            <p:spPr>
              <a:xfrm>
                <a:off x="4306524" y="3738720"/>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𝑎</m:t>
                      </m:r>
                    </m:oMath>
                  </m:oMathPara>
                </a14:m>
                <a:endParaRPr kumimoji="1" lang="zh-CN" altLang="en-US" dirty="0"/>
              </a:p>
            </p:txBody>
          </p:sp>
        </mc:Choice>
        <mc:Fallback xmlns="">
          <p:sp>
            <p:nvSpPr>
              <p:cNvPr id="71" name="文本框 70"/>
              <p:cNvSpPr txBox="1">
                <a:spLocks noRot="1" noChangeAspect="1" noMove="1" noResize="1" noEditPoints="1" noAdjustHandles="1" noChangeArrowheads="1" noChangeShapeType="1" noTextEdit="1"/>
              </p:cNvSpPr>
              <p:nvPr/>
            </p:nvSpPr>
            <p:spPr>
              <a:xfrm>
                <a:off x="4306524" y="3738720"/>
                <a:ext cx="186782" cy="276999"/>
              </a:xfrm>
              <a:prstGeom prst="rect">
                <a:avLst/>
              </a:prstGeom>
              <a:blipFill rotWithShape="0">
                <a:blip r:embed="rId10"/>
                <a:stretch>
                  <a:fillRect l="-16129" r="-12903"/>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72" name="文本框 71"/>
              <p:cNvSpPr txBox="1"/>
              <p:nvPr/>
            </p:nvSpPr>
            <p:spPr>
              <a:xfrm>
                <a:off x="4281948" y="409759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𝑐</m:t>
                      </m:r>
                    </m:oMath>
                  </m:oMathPara>
                </a14:m>
                <a:endParaRPr kumimoji="1" lang="zh-CN" altLang="en-US" dirty="0"/>
              </a:p>
            </p:txBody>
          </p:sp>
        </mc:Choice>
        <mc:Fallback xmlns="">
          <p:sp>
            <p:nvSpPr>
              <p:cNvPr id="72" name="文本框 71"/>
              <p:cNvSpPr txBox="1">
                <a:spLocks noRot="1" noChangeAspect="1" noMove="1" noResize="1" noEditPoints="1" noAdjustHandles="1" noChangeArrowheads="1" noChangeShapeType="1" noTextEdit="1"/>
              </p:cNvSpPr>
              <p:nvPr/>
            </p:nvSpPr>
            <p:spPr>
              <a:xfrm>
                <a:off x="4281948" y="4097594"/>
                <a:ext cx="166007" cy="276999"/>
              </a:xfrm>
              <a:prstGeom prst="rect">
                <a:avLst/>
              </a:prstGeom>
              <a:blipFill rotWithShape="0">
                <a:blip r:embed="rId11"/>
                <a:stretch>
                  <a:fillRect l="-17857" r="-10714"/>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4139388" y="4485968"/>
                <a:ext cx="5619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1</m:t>
                          </m:r>
                        </m:sub>
                      </m:sSub>
                      <m:r>
                        <a:rPr kumimoji="1" lang="en-US" altLang="zh-CN" b="0" i="1" smtClean="0">
                          <a:latin typeface="Cambria Math" charset="0"/>
                        </a:rPr>
                        <m:t>,</m:t>
                      </m:r>
                      <m:r>
                        <a:rPr kumimoji="1" lang="zh-CN" altLang="en-US"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2</m:t>
                          </m:r>
                        </m:sub>
                      </m:sSub>
                    </m:oMath>
                  </m:oMathPara>
                </a14:m>
                <a:endParaRPr kumimoji="1"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4139388" y="4485968"/>
                <a:ext cx="561949" cy="276999"/>
              </a:xfrm>
              <a:prstGeom prst="rect">
                <a:avLst/>
              </a:prstGeom>
              <a:blipFill rotWithShape="0">
                <a:blip r:embed="rId12"/>
                <a:stretch>
                  <a:fillRect l="-4348" r="-4348" b="-15556"/>
                </a:stretch>
              </a:blipFill>
            </p:spPr>
            <p:txBody>
              <a:bodyPr/>
              <a:lstStyle/>
              <a:p>
                <a:r>
                  <a:rPr lang="zh-CHS" altLang="en-US">
                    <a:noFill/>
                  </a:rPr>
                  <a:t> </a:t>
                </a:r>
              </a:p>
            </p:txBody>
          </p:sp>
        </mc:Fallback>
      </mc:AlternateContent>
      <p:sp>
        <p:nvSpPr>
          <p:cNvPr id="75" name="文本框 74"/>
          <p:cNvSpPr txBox="1"/>
          <p:nvPr/>
        </p:nvSpPr>
        <p:spPr>
          <a:xfrm>
            <a:off x="561721" y="1785903"/>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Interactive</a:t>
            </a:r>
            <a:endParaRPr kumimoji="1" lang="zh-CN" altLang="en-US" dirty="0">
              <a:solidFill>
                <a:schemeClr val="bg1"/>
              </a:solidFill>
            </a:endParaRPr>
          </a:p>
        </p:txBody>
      </p:sp>
      <p:cxnSp>
        <p:nvCxnSpPr>
          <p:cNvPr id="78" name="直线连接符 77"/>
          <p:cNvCxnSpPr/>
          <p:nvPr/>
        </p:nvCxnSpPr>
        <p:spPr>
          <a:xfrm>
            <a:off x="808213" y="5412664"/>
            <a:ext cx="758640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284831" y="5663385"/>
            <a:ext cx="3401966" cy="338554"/>
          </a:xfrm>
          <a:prstGeom prst="rect">
            <a:avLst/>
          </a:prstGeom>
          <a:noFill/>
        </p:spPr>
        <p:txBody>
          <a:bodyPr wrap="square" rtlCol="0">
            <a:spAutoFit/>
          </a:bodyPr>
          <a:lstStyle/>
          <a:p>
            <a:r>
              <a:rPr kumimoji="1" lang="en-US" altLang="zh-CN" sz="1600" dirty="0" smtClean="0"/>
              <a:t>Calculate this </a:t>
            </a:r>
            <a:r>
              <a:rPr lang="en-US" altLang="zh-CN" sz="1600" dirty="0" smtClean="0"/>
              <a:t>equation is right or not</a:t>
            </a:r>
            <a:endParaRPr kumimoji="1" lang="zh-CN" altLang="en-US" sz="1600" dirty="0"/>
          </a:p>
        </p:txBody>
      </p:sp>
      <p:cxnSp>
        <p:nvCxnSpPr>
          <p:cNvPr id="81" name="直线箭头连接符 80"/>
          <p:cNvCxnSpPr/>
          <p:nvPr/>
        </p:nvCxnSpPr>
        <p:spPr>
          <a:xfrm>
            <a:off x="6092106" y="5054453"/>
            <a:ext cx="0" cy="6840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8" name="椭圆形标注 37"/>
          <p:cNvSpPr>
            <a:spLocks/>
          </p:cNvSpPr>
          <p:nvPr/>
        </p:nvSpPr>
        <p:spPr>
          <a:xfrm>
            <a:off x="7074795" y="2357411"/>
            <a:ext cx="1404000"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0" name="文本框 39"/>
              <p:cNvSpPr txBox="1"/>
              <p:nvPr/>
            </p:nvSpPr>
            <p:spPr>
              <a:xfrm>
                <a:off x="7369761" y="2638914"/>
                <a:ext cx="1022079"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h</m:t>
                    </m:r>
                    <m:r>
                      <a:rPr kumimoji="1" lang="en-US" altLang="zh-CN" b="0" i="0" smtClean="0">
                        <a:solidFill>
                          <a:schemeClr val="bg1"/>
                        </a:solidFill>
                        <a:latin typeface="Cambria Math" charset="0"/>
                      </a:rPr>
                      <m:t>,</m:t>
                    </m:r>
                    <m:r>
                      <a:rPr kumimoji="1" lang="zh-CN" altLang="en-US" b="0" i="0" smtClean="0">
                        <a:solidFill>
                          <a:schemeClr val="bg1"/>
                        </a:solidFill>
                        <a:latin typeface="Cambria Math" charset="0"/>
                      </a:rPr>
                      <m:t> </m:t>
                    </m:r>
                  </m:oMath>
                </a14:m>
                <a:r>
                  <a:rPr kumimoji="1" lang="en-US" altLang="zh-CN" dirty="0" smtClean="0">
                    <a:solidFill>
                      <a:schemeClr val="bg1"/>
                    </a:solidFill>
                  </a:rPr>
                  <a:t>n, C</a:t>
                </a:r>
                <a:endParaRPr kumimoji="1" lang="zh-CN" altLang="en-US" dirty="0">
                  <a:solidFill>
                    <a:schemeClr val="bg1"/>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7369761" y="2638914"/>
                <a:ext cx="1022079" cy="276999"/>
              </a:xfrm>
              <a:prstGeom prst="rect">
                <a:avLst/>
              </a:prstGeom>
              <a:blipFill rotWithShape="0">
                <a:blip r:embed="rId13"/>
                <a:stretch>
                  <a:fillRect l="-8333" t="-197778" b="-222222"/>
                </a:stretch>
              </a:blipFill>
            </p:spPr>
            <p:txBody>
              <a:bodyPr/>
              <a:lstStyle/>
              <a:p>
                <a:r>
                  <a:rPr lang="zh-CHS" altLang="en-US">
                    <a:noFill/>
                  </a:rPr>
                  <a:t> </a:t>
                </a:r>
              </a:p>
            </p:txBody>
          </p:sp>
        </mc:Fallback>
      </mc:AlternateContent>
    </p:spTree>
    <p:extLst>
      <p:ext uri="{BB962C8B-B14F-4D97-AF65-F5344CB8AC3E}">
        <p14:creationId xmlns:p14="http://schemas.microsoft.com/office/powerpoint/2010/main" val="97347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450" decel="100000" fill="hold"/>
                                        <p:tgtEl>
                                          <p:spTgt spid="7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450" decel="100000" fill="hold"/>
                                        <p:tgtEl>
                                          <p:spTgt spid="3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anim calcmode="lin" valueType="num">
                                      <p:cBhvr>
                                        <p:cTn id="20" dur="500" fill="hold"/>
                                        <p:tgtEl>
                                          <p:spTgt spid="44"/>
                                        </p:tgtEl>
                                        <p:attrNameLst>
                                          <p:attrName>ppt_x</p:attrName>
                                        </p:attrNameLst>
                                      </p:cBhvr>
                                      <p:tavLst>
                                        <p:tav tm="0">
                                          <p:val>
                                            <p:strVal val="#ppt_x"/>
                                          </p:val>
                                        </p:tav>
                                        <p:tav tm="100000">
                                          <p:val>
                                            <p:strVal val="#ppt_x"/>
                                          </p:val>
                                        </p:tav>
                                      </p:tavLst>
                                    </p:anim>
                                    <p:anim calcmode="lin" valueType="num">
                                      <p:cBhvr>
                                        <p:cTn id="21" dur="450" decel="100000" fill="hold"/>
                                        <p:tgtEl>
                                          <p:spTgt spid="44"/>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4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anim calcmode="lin" valueType="num">
                                      <p:cBhvr>
                                        <p:cTn id="26" dur="500" fill="hold"/>
                                        <p:tgtEl>
                                          <p:spTgt spid="45"/>
                                        </p:tgtEl>
                                        <p:attrNameLst>
                                          <p:attrName>ppt_x</p:attrName>
                                        </p:attrNameLst>
                                      </p:cBhvr>
                                      <p:tavLst>
                                        <p:tav tm="0">
                                          <p:val>
                                            <p:strVal val="#ppt_x"/>
                                          </p:val>
                                        </p:tav>
                                        <p:tav tm="100000">
                                          <p:val>
                                            <p:strVal val="#ppt_x"/>
                                          </p:val>
                                        </p:tav>
                                      </p:tavLst>
                                    </p:anim>
                                    <p:anim calcmode="lin" valueType="num">
                                      <p:cBhvr>
                                        <p:cTn id="27" dur="450" decel="100000" fill="hold"/>
                                        <p:tgtEl>
                                          <p:spTgt spid="45"/>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4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anim calcmode="lin" valueType="num">
                                      <p:cBhvr>
                                        <p:cTn id="32" dur="500" fill="hold"/>
                                        <p:tgtEl>
                                          <p:spTgt spid="46"/>
                                        </p:tgtEl>
                                        <p:attrNameLst>
                                          <p:attrName>ppt_x</p:attrName>
                                        </p:attrNameLst>
                                      </p:cBhvr>
                                      <p:tavLst>
                                        <p:tav tm="0">
                                          <p:val>
                                            <p:strVal val="#ppt_x"/>
                                          </p:val>
                                        </p:tav>
                                        <p:tav tm="100000">
                                          <p:val>
                                            <p:strVal val="#ppt_x"/>
                                          </p:val>
                                        </p:tav>
                                      </p:tavLst>
                                    </p:anim>
                                    <p:anim calcmode="lin" valueType="num">
                                      <p:cBhvr>
                                        <p:cTn id="33" dur="450" decel="100000" fill="hold"/>
                                        <p:tgtEl>
                                          <p:spTgt spid="46"/>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4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strVal val="#ppt_x"/>
                                          </p:val>
                                        </p:tav>
                                        <p:tav tm="100000">
                                          <p:val>
                                            <p:strVal val="#ppt_x"/>
                                          </p:val>
                                        </p:tav>
                                      </p:tavLst>
                                    </p:anim>
                                    <p:anim calcmode="lin" valueType="num">
                                      <p:cBhvr>
                                        <p:cTn id="39" dur="450" decel="100000" fill="hold"/>
                                        <p:tgtEl>
                                          <p:spTgt spid="47"/>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anim calcmode="lin" valueType="num">
                                      <p:cBhvr>
                                        <p:cTn id="44" dur="500" fill="hold"/>
                                        <p:tgtEl>
                                          <p:spTgt spid="51"/>
                                        </p:tgtEl>
                                        <p:attrNameLst>
                                          <p:attrName>ppt_x</p:attrName>
                                        </p:attrNameLst>
                                      </p:cBhvr>
                                      <p:tavLst>
                                        <p:tav tm="0">
                                          <p:val>
                                            <p:strVal val="#ppt_x"/>
                                          </p:val>
                                        </p:tav>
                                        <p:tav tm="100000">
                                          <p:val>
                                            <p:strVal val="#ppt_x"/>
                                          </p:val>
                                        </p:tav>
                                      </p:tavLst>
                                    </p:anim>
                                    <p:anim calcmode="lin" valueType="num">
                                      <p:cBhvr>
                                        <p:cTn id="45" dur="450" decel="100000" fill="hold"/>
                                        <p:tgtEl>
                                          <p:spTgt spid="51"/>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anim calcmode="lin" valueType="num">
                                      <p:cBhvr>
                                        <p:cTn id="50" dur="500" fill="hold"/>
                                        <p:tgtEl>
                                          <p:spTgt spid="54"/>
                                        </p:tgtEl>
                                        <p:attrNameLst>
                                          <p:attrName>ppt_x</p:attrName>
                                        </p:attrNameLst>
                                      </p:cBhvr>
                                      <p:tavLst>
                                        <p:tav tm="0">
                                          <p:val>
                                            <p:strVal val="#ppt_x"/>
                                          </p:val>
                                        </p:tav>
                                        <p:tav tm="100000">
                                          <p:val>
                                            <p:strVal val="#ppt_x"/>
                                          </p:val>
                                        </p:tav>
                                      </p:tavLst>
                                    </p:anim>
                                    <p:anim calcmode="lin" valueType="num">
                                      <p:cBhvr>
                                        <p:cTn id="51" dur="450" decel="100000" fill="hold"/>
                                        <p:tgtEl>
                                          <p:spTgt spid="54"/>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54"/>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anim calcmode="lin" valueType="num">
                                      <p:cBhvr>
                                        <p:cTn id="56" dur="500" fill="hold"/>
                                        <p:tgtEl>
                                          <p:spTgt spid="56"/>
                                        </p:tgtEl>
                                        <p:attrNameLst>
                                          <p:attrName>ppt_x</p:attrName>
                                        </p:attrNameLst>
                                      </p:cBhvr>
                                      <p:tavLst>
                                        <p:tav tm="0">
                                          <p:val>
                                            <p:strVal val="#ppt_x"/>
                                          </p:val>
                                        </p:tav>
                                        <p:tav tm="100000">
                                          <p:val>
                                            <p:strVal val="#ppt_x"/>
                                          </p:val>
                                        </p:tav>
                                      </p:tavLst>
                                    </p:anim>
                                    <p:anim calcmode="lin" valueType="num">
                                      <p:cBhvr>
                                        <p:cTn id="57" dur="450" decel="100000" fill="hold"/>
                                        <p:tgtEl>
                                          <p:spTgt spid="56"/>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5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anim calcmode="lin" valueType="num">
                                      <p:cBhvr>
                                        <p:cTn id="62" dur="500" fill="hold"/>
                                        <p:tgtEl>
                                          <p:spTgt spid="58"/>
                                        </p:tgtEl>
                                        <p:attrNameLst>
                                          <p:attrName>ppt_x</p:attrName>
                                        </p:attrNameLst>
                                      </p:cBhvr>
                                      <p:tavLst>
                                        <p:tav tm="0">
                                          <p:val>
                                            <p:strVal val="#ppt_x"/>
                                          </p:val>
                                        </p:tav>
                                        <p:tav tm="100000">
                                          <p:val>
                                            <p:strVal val="#ppt_x"/>
                                          </p:val>
                                        </p:tav>
                                      </p:tavLst>
                                    </p:anim>
                                    <p:anim calcmode="lin" valueType="num">
                                      <p:cBhvr>
                                        <p:cTn id="63" dur="450" decel="100000" fill="hold"/>
                                        <p:tgtEl>
                                          <p:spTgt spid="58"/>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58"/>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anim calcmode="lin" valueType="num">
                                      <p:cBhvr>
                                        <p:cTn id="68" dur="500" fill="hold"/>
                                        <p:tgtEl>
                                          <p:spTgt spid="60"/>
                                        </p:tgtEl>
                                        <p:attrNameLst>
                                          <p:attrName>ppt_x</p:attrName>
                                        </p:attrNameLst>
                                      </p:cBhvr>
                                      <p:tavLst>
                                        <p:tav tm="0">
                                          <p:val>
                                            <p:strVal val="#ppt_x"/>
                                          </p:val>
                                        </p:tav>
                                        <p:tav tm="100000">
                                          <p:val>
                                            <p:strVal val="#ppt_x"/>
                                          </p:val>
                                        </p:tav>
                                      </p:tavLst>
                                    </p:anim>
                                    <p:anim calcmode="lin" valueType="num">
                                      <p:cBhvr>
                                        <p:cTn id="69" dur="450" decel="100000" fill="hold"/>
                                        <p:tgtEl>
                                          <p:spTgt spid="60"/>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anim calcmode="lin" valueType="num">
                                      <p:cBhvr>
                                        <p:cTn id="74" dur="500" fill="hold"/>
                                        <p:tgtEl>
                                          <p:spTgt spid="62"/>
                                        </p:tgtEl>
                                        <p:attrNameLst>
                                          <p:attrName>ppt_x</p:attrName>
                                        </p:attrNameLst>
                                      </p:cBhvr>
                                      <p:tavLst>
                                        <p:tav tm="0">
                                          <p:val>
                                            <p:strVal val="#ppt_x"/>
                                          </p:val>
                                        </p:tav>
                                        <p:tav tm="100000">
                                          <p:val>
                                            <p:strVal val="#ppt_x"/>
                                          </p:val>
                                        </p:tav>
                                      </p:tavLst>
                                    </p:anim>
                                    <p:anim calcmode="lin" valueType="num">
                                      <p:cBhvr>
                                        <p:cTn id="75" dur="450" decel="100000" fill="hold"/>
                                        <p:tgtEl>
                                          <p:spTgt spid="62"/>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anim calcmode="lin" valueType="num">
                                      <p:cBhvr>
                                        <p:cTn id="80" dur="500" fill="hold"/>
                                        <p:tgtEl>
                                          <p:spTgt spid="48"/>
                                        </p:tgtEl>
                                        <p:attrNameLst>
                                          <p:attrName>ppt_x</p:attrName>
                                        </p:attrNameLst>
                                      </p:cBhvr>
                                      <p:tavLst>
                                        <p:tav tm="0">
                                          <p:val>
                                            <p:strVal val="#ppt_x"/>
                                          </p:val>
                                        </p:tav>
                                        <p:tav tm="100000">
                                          <p:val>
                                            <p:strVal val="#ppt_x"/>
                                          </p:val>
                                        </p:tav>
                                      </p:tavLst>
                                    </p:anim>
                                    <p:anim calcmode="lin" valueType="num">
                                      <p:cBhvr>
                                        <p:cTn id="81" dur="450" decel="100000" fill="hold"/>
                                        <p:tgtEl>
                                          <p:spTgt spid="48"/>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48"/>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anim calcmode="lin" valueType="num">
                                      <p:cBhvr>
                                        <p:cTn id="86" dur="500" fill="hold"/>
                                        <p:tgtEl>
                                          <p:spTgt spid="57"/>
                                        </p:tgtEl>
                                        <p:attrNameLst>
                                          <p:attrName>ppt_x</p:attrName>
                                        </p:attrNameLst>
                                      </p:cBhvr>
                                      <p:tavLst>
                                        <p:tav tm="0">
                                          <p:val>
                                            <p:strVal val="#ppt_x"/>
                                          </p:val>
                                        </p:tav>
                                        <p:tav tm="100000">
                                          <p:val>
                                            <p:strVal val="#ppt_x"/>
                                          </p:val>
                                        </p:tav>
                                      </p:tavLst>
                                    </p:anim>
                                    <p:anim calcmode="lin" valueType="num">
                                      <p:cBhvr>
                                        <p:cTn id="87" dur="450" decel="100000" fill="hold"/>
                                        <p:tgtEl>
                                          <p:spTgt spid="57"/>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57"/>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anim calcmode="lin" valueType="num">
                                      <p:cBhvr>
                                        <p:cTn id="92" dur="500" fill="hold"/>
                                        <p:tgtEl>
                                          <p:spTgt spid="59"/>
                                        </p:tgtEl>
                                        <p:attrNameLst>
                                          <p:attrName>ppt_x</p:attrName>
                                        </p:attrNameLst>
                                      </p:cBhvr>
                                      <p:tavLst>
                                        <p:tav tm="0">
                                          <p:val>
                                            <p:strVal val="#ppt_x"/>
                                          </p:val>
                                        </p:tav>
                                        <p:tav tm="100000">
                                          <p:val>
                                            <p:strVal val="#ppt_x"/>
                                          </p:val>
                                        </p:tav>
                                      </p:tavLst>
                                    </p:anim>
                                    <p:anim calcmode="lin" valueType="num">
                                      <p:cBhvr>
                                        <p:cTn id="93" dur="450" decel="100000" fill="hold"/>
                                        <p:tgtEl>
                                          <p:spTgt spid="59"/>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anim calcmode="lin" valueType="num">
                                      <p:cBhvr>
                                        <p:cTn id="98" dur="500" fill="hold"/>
                                        <p:tgtEl>
                                          <p:spTgt spid="61"/>
                                        </p:tgtEl>
                                        <p:attrNameLst>
                                          <p:attrName>ppt_x</p:attrName>
                                        </p:attrNameLst>
                                      </p:cBhvr>
                                      <p:tavLst>
                                        <p:tav tm="0">
                                          <p:val>
                                            <p:strVal val="#ppt_x"/>
                                          </p:val>
                                        </p:tav>
                                        <p:tav tm="100000">
                                          <p:val>
                                            <p:strVal val="#ppt_x"/>
                                          </p:val>
                                        </p:tav>
                                      </p:tavLst>
                                    </p:anim>
                                    <p:anim calcmode="lin" valueType="num">
                                      <p:cBhvr>
                                        <p:cTn id="99" dur="450" decel="100000" fill="hold"/>
                                        <p:tgtEl>
                                          <p:spTgt spid="61"/>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61"/>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anim calcmode="lin" valueType="num">
                                      <p:cBhvr>
                                        <p:cTn id="104" dur="500" fill="hold"/>
                                        <p:tgtEl>
                                          <p:spTgt spid="64"/>
                                        </p:tgtEl>
                                        <p:attrNameLst>
                                          <p:attrName>ppt_x</p:attrName>
                                        </p:attrNameLst>
                                      </p:cBhvr>
                                      <p:tavLst>
                                        <p:tav tm="0">
                                          <p:val>
                                            <p:strVal val="#ppt_x"/>
                                          </p:val>
                                        </p:tav>
                                        <p:tav tm="100000">
                                          <p:val>
                                            <p:strVal val="#ppt_x"/>
                                          </p:val>
                                        </p:tav>
                                      </p:tavLst>
                                    </p:anim>
                                    <p:anim calcmode="lin" valueType="num">
                                      <p:cBhvr>
                                        <p:cTn id="105" dur="450" decel="100000" fill="hold"/>
                                        <p:tgtEl>
                                          <p:spTgt spid="64"/>
                                        </p:tgtEl>
                                        <p:attrNameLst>
                                          <p:attrName>ppt_y</p:attrName>
                                        </p:attrNameLst>
                                      </p:cBhvr>
                                      <p:tavLst>
                                        <p:tav tm="0">
                                          <p:val>
                                            <p:strVal val="#ppt_y+1"/>
                                          </p:val>
                                        </p:tav>
                                        <p:tav tm="100000">
                                          <p:val>
                                            <p:strVal val="#ppt_y-.03"/>
                                          </p:val>
                                        </p:tav>
                                      </p:tavLst>
                                    </p:anim>
                                    <p:anim calcmode="lin" valueType="num">
                                      <p:cBhvr>
                                        <p:cTn id="106" dur="50" accel="100000" fill="hold">
                                          <p:stCondLst>
                                            <p:cond delay="450"/>
                                          </p:stCondLst>
                                        </p:cTn>
                                        <p:tgtEl>
                                          <p:spTgt spid="64"/>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anim calcmode="lin" valueType="num">
                                      <p:cBhvr>
                                        <p:cTn id="110" dur="500" fill="hold"/>
                                        <p:tgtEl>
                                          <p:spTgt spid="65"/>
                                        </p:tgtEl>
                                        <p:attrNameLst>
                                          <p:attrName>ppt_x</p:attrName>
                                        </p:attrNameLst>
                                      </p:cBhvr>
                                      <p:tavLst>
                                        <p:tav tm="0">
                                          <p:val>
                                            <p:strVal val="#ppt_x"/>
                                          </p:val>
                                        </p:tav>
                                        <p:tav tm="100000">
                                          <p:val>
                                            <p:strVal val="#ppt_x"/>
                                          </p:val>
                                        </p:tav>
                                      </p:tavLst>
                                    </p:anim>
                                    <p:anim calcmode="lin" valueType="num">
                                      <p:cBhvr>
                                        <p:cTn id="111" dur="450" decel="100000" fill="hold"/>
                                        <p:tgtEl>
                                          <p:spTgt spid="65"/>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par>
                                <p:cTn id="113" presetID="37" presetClass="entr" presetSubtype="0" fill="hold"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anim calcmode="lin" valueType="num">
                                      <p:cBhvr>
                                        <p:cTn id="116" dur="500" fill="hold"/>
                                        <p:tgtEl>
                                          <p:spTgt spid="67"/>
                                        </p:tgtEl>
                                        <p:attrNameLst>
                                          <p:attrName>ppt_x</p:attrName>
                                        </p:attrNameLst>
                                      </p:cBhvr>
                                      <p:tavLst>
                                        <p:tav tm="0">
                                          <p:val>
                                            <p:strVal val="#ppt_x"/>
                                          </p:val>
                                        </p:tav>
                                        <p:tav tm="100000">
                                          <p:val>
                                            <p:strVal val="#ppt_x"/>
                                          </p:val>
                                        </p:tav>
                                      </p:tavLst>
                                    </p:anim>
                                    <p:anim calcmode="lin" valueType="num">
                                      <p:cBhvr>
                                        <p:cTn id="117" dur="450" decel="100000" fill="hold"/>
                                        <p:tgtEl>
                                          <p:spTgt spid="67"/>
                                        </p:tgtEl>
                                        <p:attrNameLst>
                                          <p:attrName>ppt_y</p:attrName>
                                        </p:attrNameLst>
                                      </p:cBhvr>
                                      <p:tavLst>
                                        <p:tav tm="0">
                                          <p:val>
                                            <p:strVal val="#ppt_y+1"/>
                                          </p:val>
                                        </p:tav>
                                        <p:tav tm="100000">
                                          <p:val>
                                            <p:strVal val="#ppt_y-.03"/>
                                          </p:val>
                                        </p:tav>
                                      </p:tavLst>
                                    </p:anim>
                                    <p:anim calcmode="lin" valueType="num">
                                      <p:cBhvr>
                                        <p:cTn id="118" dur="50" accel="100000" fill="hold">
                                          <p:stCondLst>
                                            <p:cond delay="450"/>
                                          </p:stCondLst>
                                        </p:cTn>
                                        <p:tgtEl>
                                          <p:spTgt spid="67"/>
                                        </p:tgtEl>
                                        <p:attrNameLst>
                                          <p:attrName>ppt_y</p:attrName>
                                        </p:attrNameLst>
                                      </p:cBhvr>
                                      <p:tavLst>
                                        <p:tav tm="0">
                                          <p:val>
                                            <p:strVal val="#ppt_y-.03"/>
                                          </p:val>
                                        </p:tav>
                                        <p:tav tm="100000">
                                          <p:val>
                                            <p:strVal val="#ppt_y"/>
                                          </p:val>
                                        </p:tav>
                                      </p:tavLst>
                                    </p:anim>
                                  </p:childTnLst>
                                </p:cTn>
                              </p:par>
                              <p:par>
                                <p:cTn id="119" presetID="37" presetClass="entr" presetSubtype="0"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anim calcmode="lin" valueType="num">
                                      <p:cBhvr>
                                        <p:cTn id="122" dur="500" fill="hold"/>
                                        <p:tgtEl>
                                          <p:spTgt spid="69"/>
                                        </p:tgtEl>
                                        <p:attrNameLst>
                                          <p:attrName>ppt_x</p:attrName>
                                        </p:attrNameLst>
                                      </p:cBhvr>
                                      <p:tavLst>
                                        <p:tav tm="0">
                                          <p:val>
                                            <p:strVal val="#ppt_x"/>
                                          </p:val>
                                        </p:tav>
                                        <p:tav tm="100000">
                                          <p:val>
                                            <p:strVal val="#ppt_x"/>
                                          </p:val>
                                        </p:tav>
                                      </p:tavLst>
                                    </p:anim>
                                    <p:anim calcmode="lin" valueType="num">
                                      <p:cBhvr>
                                        <p:cTn id="123" dur="450" decel="100000" fill="hold"/>
                                        <p:tgtEl>
                                          <p:spTgt spid="69"/>
                                        </p:tgtEl>
                                        <p:attrNameLst>
                                          <p:attrName>ppt_y</p:attrName>
                                        </p:attrNameLst>
                                      </p:cBhvr>
                                      <p:tavLst>
                                        <p:tav tm="0">
                                          <p:val>
                                            <p:strVal val="#ppt_y+1"/>
                                          </p:val>
                                        </p:tav>
                                        <p:tav tm="100000">
                                          <p:val>
                                            <p:strVal val="#ppt_y-.03"/>
                                          </p:val>
                                        </p:tav>
                                      </p:tavLst>
                                    </p:anim>
                                    <p:anim calcmode="lin" valueType="num">
                                      <p:cBhvr>
                                        <p:cTn id="124" dur="50" accel="100000" fill="hold">
                                          <p:stCondLst>
                                            <p:cond delay="450"/>
                                          </p:stCondLst>
                                        </p:cTn>
                                        <p:tgtEl>
                                          <p:spTgt spid="69"/>
                                        </p:tgtEl>
                                        <p:attrNameLst>
                                          <p:attrName>ppt_y</p:attrName>
                                        </p:attrNameLst>
                                      </p:cBhvr>
                                      <p:tavLst>
                                        <p:tav tm="0">
                                          <p:val>
                                            <p:strVal val="#ppt_y-.03"/>
                                          </p:val>
                                        </p:tav>
                                        <p:tav tm="100000">
                                          <p:val>
                                            <p:strVal val="#ppt_y"/>
                                          </p:val>
                                        </p:tav>
                                      </p:tavLst>
                                    </p:anim>
                                  </p:childTnLst>
                                </p:cTn>
                              </p:par>
                              <p:par>
                                <p:cTn id="125" presetID="37" presetClass="entr" presetSubtype="0"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fade">
                                      <p:cBhvr>
                                        <p:cTn id="127" dur="500"/>
                                        <p:tgtEl>
                                          <p:spTgt spid="70"/>
                                        </p:tgtEl>
                                      </p:cBhvr>
                                    </p:animEffect>
                                    <p:anim calcmode="lin" valueType="num">
                                      <p:cBhvr>
                                        <p:cTn id="128" dur="500" fill="hold"/>
                                        <p:tgtEl>
                                          <p:spTgt spid="70"/>
                                        </p:tgtEl>
                                        <p:attrNameLst>
                                          <p:attrName>ppt_x</p:attrName>
                                        </p:attrNameLst>
                                      </p:cBhvr>
                                      <p:tavLst>
                                        <p:tav tm="0">
                                          <p:val>
                                            <p:strVal val="#ppt_x"/>
                                          </p:val>
                                        </p:tav>
                                        <p:tav tm="100000">
                                          <p:val>
                                            <p:strVal val="#ppt_x"/>
                                          </p:val>
                                        </p:tav>
                                      </p:tavLst>
                                    </p:anim>
                                    <p:anim calcmode="lin" valueType="num">
                                      <p:cBhvr>
                                        <p:cTn id="129" dur="450" decel="100000" fill="hold"/>
                                        <p:tgtEl>
                                          <p:spTgt spid="70"/>
                                        </p:tgtEl>
                                        <p:attrNameLst>
                                          <p:attrName>ppt_y</p:attrName>
                                        </p:attrNameLst>
                                      </p:cBhvr>
                                      <p:tavLst>
                                        <p:tav tm="0">
                                          <p:val>
                                            <p:strVal val="#ppt_y+1"/>
                                          </p:val>
                                        </p:tav>
                                        <p:tav tm="100000">
                                          <p:val>
                                            <p:strVal val="#ppt_y-.03"/>
                                          </p:val>
                                        </p:tav>
                                      </p:tavLst>
                                    </p:anim>
                                    <p:anim calcmode="lin" valueType="num">
                                      <p:cBhvr>
                                        <p:cTn id="130"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par>
                                <p:cTn id="131" presetID="37"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fade">
                                      <p:cBhvr>
                                        <p:cTn id="133" dur="500"/>
                                        <p:tgtEl>
                                          <p:spTgt spid="71"/>
                                        </p:tgtEl>
                                      </p:cBhvr>
                                    </p:animEffect>
                                    <p:anim calcmode="lin" valueType="num">
                                      <p:cBhvr>
                                        <p:cTn id="134" dur="500" fill="hold"/>
                                        <p:tgtEl>
                                          <p:spTgt spid="71"/>
                                        </p:tgtEl>
                                        <p:attrNameLst>
                                          <p:attrName>ppt_x</p:attrName>
                                        </p:attrNameLst>
                                      </p:cBhvr>
                                      <p:tavLst>
                                        <p:tav tm="0">
                                          <p:val>
                                            <p:strVal val="#ppt_x"/>
                                          </p:val>
                                        </p:tav>
                                        <p:tav tm="100000">
                                          <p:val>
                                            <p:strVal val="#ppt_x"/>
                                          </p:val>
                                        </p:tav>
                                      </p:tavLst>
                                    </p:anim>
                                    <p:anim calcmode="lin" valueType="num">
                                      <p:cBhvr>
                                        <p:cTn id="135" dur="450" decel="100000" fill="hold"/>
                                        <p:tgtEl>
                                          <p:spTgt spid="71"/>
                                        </p:tgtEl>
                                        <p:attrNameLst>
                                          <p:attrName>ppt_y</p:attrName>
                                        </p:attrNameLst>
                                      </p:cBhvr>
                                      <p:tavLst>
                                        <p:tav tm="0">
                                          <p:val>
                                            <p:strVal val="#ppt_y+1"/>
                                          </p:val>
                                        </p:tav>
                                        <p:tav tm="100000">
                                          <p:val>
                                            <p:strVal val="#ppt_y-.03"/>
                                          </p:val>
                                        </p:tav>
                                      </p:tavLst>
                                    </p:anim>
                                    <p:anim calcmode="lin" valueType="num">
                                      <p:cBhvr>
                                        <p:cTn id="136" dur="50" accel="100000" fill="hold">
                                          <p:stCondLst>
                                            <p:cond delay="450"/>
                                          </p:stCondLst>
                                        </p:cTn>
                                        <p:tgtEl>
                                          <p:spTgt spid="71"/>
                                        </p:tgtEl>
                                        <p:attrNameLst>
                                          <p:attrName>ppt_y</p:attrName>
                                        </p:attrNameLst>
                                      </p:cBhvr>
                                      <p:tavLst>
                                        <p:tav tm="0">
                                          <p:val>
                                            <p:strVal val="#ppt_y-.03"/>
                                          </p:val>
                                        </p:tav>
                                        <p:tav tm="100000">
                                          <p:val>
                                            <p:strVal val="#ppt_y"/>
                                          </p:val>
                                        </p:tav>
                                      </p:tavLst>
                                    </p:anim>
                                  </p:childTnLst>
                                </p:cTn>
                              </p:par>
                              <p:par>
                                <p:cTn id="137" presetID="37" presetClass="entr" presetSubtype="0"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fade">
                                      <p:cBhvr>
                                        <p:cTn id="139" dur="500"/>
                                        <p:tgtEl>
                                          <p:spTgt spid="72"/>
                                        </p:tgtEl>
                                      </p:cBhvr>
                                    </p:animEffect>
                                    <p:anim calcmode="lin" valueType="num">
                                      <p:cBhvr>
                                        <p:cTn id="140" dur="500" fill="hold"/>
                                        <p:tgtEl>
                                          <p:spTgt spid="72"/>
                                        </p:tgtEl>
                                        <p:attrNameLst>
                                          <p:attrName>ppt_x</p:attrName>
                                        </p:attrNameLst>
                                      </p:cBhvr>
                                      <p:tavLst>
                                        <p:tav tm="0">
                                          <p:val>
                                            <p:strVal val="#ppt_x"/>
                                          </p:val>
                                        </p:tav>
                                        <p:tav tm="100000">
                                          <p:val>
                                            <p:strVal val="#ppt_x"/>
                                          </p:val>
                                        </p:tav>
                                      </p:tavLst>
                                    </p:anim>
                                    <p:anim calcmode="lin" valueType="num">
                                      <p:cBhvr>
                                        <p:cTn id="141" dur="450" decel="100000" fill="hold"/>
                                        <p:tgtEl>
                                          <p:spTgt spid="72"/>
                                        </p:tgtEl>
                                        <p:attrNameLst>
                                          <p:attrName>ppt_y</p:attrName>
                                        </p:attrNameLst>
                                      </p:cBhvr>
                                      <p:tavLst>
                                        <p:tav tm="0">
                                          <p:val>
                                            <p:strVal val="#ppt_y+1"/>
                                          </p:val>
                                        </p:tav>
                                        <p:tav tm="100000">
                                          <p:val>
                                            <p:strVal val="#ppt_y-.03"/>
                                          </p:val>
                                        </p:tav>
                                      </p:tavLst>
                                    </p:anim>
                                    <p:anim calcmode="lin" valueType="num">
                                      <p:cBhvr>
                                        <p:cTn id="142"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par>
                                <p:cTn id="143" presetID="37" presetClass="entr" presetSubtype="0" fill="hold" grpId="0" nodeType="with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fade">
                                      <p:cBhvr>
                                        <p:cTn id="145" dur="500"/>
                                        <p:tgtEl>
                                          <p:spTgt spid="73"/>
                                        </p:tgtEl>
                                      </p:cBhvr>
                                    </p:animEffect>
                                    <p:anim calcmode="lin" valueType="num">
                                      <p:cBhvr>
                                        <p:cTn id="146" dur="500" fill="hold"/>
                                        <p:tgtEl>
                                          <p:spTgt spid="73"/>
                                        </p:tgtEl>
                                        <p:attrNameLst>
                                          <p:attrName>ppt_x</p:attrName>
                                        </p:attrNameLst>
                                      </p:cBhvr>
                                      <p:tavLst>
                                        <p:tav tm="0">
                                          <p:val>
                                            <p:strVal val="#ppt_x"/>
                                          </p:val>
                                        </p:tav>
                                        <p:tav tm="100000">
                                          <p:val>
                                            <p:strVal val="#ppt_x"/>
                                          </p:val>
                                        </p:tav>
                                      </p:tavLst>
                                    </p:anim>
                                    <p:anim calcmode="lin" valueType="num">
                                      <p:cBhvr>
                                        <p:cTn id="147" dur="450" decel="100000" fill="hold"/>
                                        <p:tgtEl>
                                          <p:spTgt spid="73"/>
                                        </p:tgtEl>
                                        <p:attrNameLst>
                                          <p:attrName>ppt_y</p:attrName>
                                        </p:attrNameLst>
                                      </p:cBhvr>
                                      <p:tavLst>
                                        <p:tav tm="0">
                                          <p:val>
                                            <p:strVal val="#ppt_y+1"/>
                                          </p:val>
                                        </p:tav>
                                        <p:tav tm="100000">
                                          <p:val>
                                            <p:strVal val="#ppt_y-.03"/>
                                          </p:val>
                                        </p:tav>
                                      </p:tavLst>
                                    </p:anim>
                                    <p:anim calcmode="lin" valueType="num">
                                      <p:cBhvr>
                                        <p:cTn id="148" dur="50" accel="100000" fill="hold">
                                          <p:stCondLst>
                                            <p:cond delay="450"/>
                                          </p:stCondLst>
                                        </p:cTn>
                                        <p:tgtEl>
                                          <p:spTgt spid="73"/>
                                        </p:tgtEl>
                                        <p:attrNameLst>
                                          <p:attrName>ppt_y</p:attrName>
                                        </p:attrNameLst>
                                      </p:cBhvr>
                                      <p:tavLst>
                                        <p:tav tm="0">
                                          <p:val>
                                            <p:strVal val="#ppt_y-.03"/>
                                          </p:val>
                                        </p:tav>
                                        <p:tav tm="100000">
                                          <p:val>
                                            <p:strVal val="#ppt_y"/>
                                          </p:val>
                                        </p:tav>
                                      </p:tavLst>
                                    </p:anim>
                                  </p:childTnLst>
                                </p:cTn>
                              </p:par>
                              <p:par>
                                <p:cTn id="149" presetID="37"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anim calcmode="lin" valueType="num">
                                      <p:cBhvr>
                                        <p:cTn id="152" dur="500" fill="hold"/>
                                        <p:tgtEl>
                                          <p:spTgt spid="75"/>
                                        </p:tgtEl>
                                        <p:attrNameLst>
                                          <p:attrName>ppt_x</p:attrName>
                                        </p:attrNameLst>
                                      </p:cBhvr>
                                      <p:tavLst>
                                        <p:tav tm="0">
                                          <p:val>
                                            <p:strVal val="#ppt_x"/>
                                          </p:val>
                                        </p:tav>
                                        <p:tav tm="100000">
                                          <p:val>
                                            <p:strVal val="#ppt_x"/>
                                          </p:val>
                                        </p:tav>
                                      </p:tavLst>
                                    </p:anim>
                                    <p:anim calcmode="lin" valueType="num">
                                      <p:cBhvr>
                                        <p:cTn id="153" dur="450" decel="100000" fill="hold"/>
                                        <p:tgtEl>
                                          <p:spTgt spid="75"/>
                                        </p:tgtEl>
                                        <p:attrNameLst>
                                          <p:attrName>ppt_y</p:attrName>
                                        </p:attrNameLst>
                                      </p:cBhvr>
                                      <p:tavLst>
                                        <p:tav tm="0">
                                          <p:val>
                                            <p:strVal val="#ppt_y+1"/>
                                          </p:val>
                                        </p:tav>
                                        <p:tav tm="100000">
                                          <p:val>
                                            <p:strVal val="#ppt_y-.03"/>
                                          </p:val>
                                        </p:tav>
                                      </p:tavLst>
                                    </p:anim>
                                    <p:anim calcmode="lin" valueType="num">
                                      <p:cBhvr>
                                        <p:cTn id="154" dur="50" accel="100000" fill="hold">
                                          <p:stCondLst>
                                            <p:cond delay="450"/>
                                          </p:stCondLst>
                                        </p:cTn>
                                        <p:tgtEl>
                                          <p:spTgt spid="75"/>
                                        </p:tgtEl>
                                        <p:attrNameLst>
                                          <p:attrName>ppt_y</p:attrName>
                                        </p:attrNameLst>
                                      </p:cBhvr>
                                      <p:tavLst>
                                        <p:tav tm="0">
                                          <p:val>
                                            <p:strVal val="#ppt_y-.03"/>
                                          </p:val>
                                        </p:tav>
                                        <p:tav tm="100000">
                                          <p:val>
                                            <p:strVal val="#ppt_y"/>
                                          </p:val>
                                        </p:tav>
                                      </p:tavLst>
                                    </p:anim>
                                  </p:childTnLst>
                                </p:cTn>
                              </p:par>
                              <p:par>
                                <p:cTn id="155" presetID="37" presetClass="entr" presetSubtype="0" fill="hold" nodeType="with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fade">
                                      <p:cBhvr>
                                        <p:cTn id="157" dur="500"/>
                                        <p:tgtEl>
                                          <p:spTgt spid="78"/>
                                        </p:tgtEl>
                                      </p:cBhvr>
                                    </p:animEffect>
                                    <p:anim calcmode="lin" valueType="num">
                                      <p:cBhvr>
                                        <p:cTn id="158" dur="500" fill="hold"/>
                                        <p:tgtEl>
                                          <p:spTgt spid="78"/>
                                        </p:tgtEl>
                                        <p:attrNameLst>
                                          <p:attrName>ppt_x</p:attrName>
                                        </p:attrNameLst>
                                      </p:cBhvr>
                                      <p:tavLst>
                                        <p:tav tm="0">
                                          <p:val>
                                            <p:strVal val="#ppt_x"/>
                                          </p:val>
                                        </p:tav>
                                        <p:tav tm="100000">
                                          <p:val>
                                            <p:strVal val="#ppt_x"/>
                                          </p:val>
                                        </p:tav>
                                      </p:tavLst>
                                    </p:anim>
                                    <p:anim calcmode="lin" valueType="num">
                                      <p:cBhvr>
                                        <p:cTn id="159" dur="450" decel="100000" fill="hold"/>
                                        <p:tgtEl>
                                          <p:spTgt spid="78"/>
                                        </p:tgtEl>
                                        <p:attrNameLst>
                                          <p:attrName>ppt_y</p:attrName>
                                        </p:attrNameLst>
                                      </p:cBhvr>
                                      <p:tavLst>
                                        <p:tav tm="0">
                                          <p:val>
                                            <p:strVal val="#ppt_y+1"/>
                                          </p:val>
                                        </p:tav>
                                        <p:tav tm="100000">
                                          <p:val>
                                            <p:strVal val="#ppt_y-.03"/>
                                          </p:val>
                                        </p:tav>
                                      </p:tavLst>
                                    </p:anim>
                                    <p:anim calcmode="lin" valueType="num">
                                      <p:cBhvr>
                                        <p:cTn id="160" dur="50" accel="100000" fill="hold">
                                          <p:stCondLst>
                                            <p:cond delay="450"/>
                                          </p:stCondLst>
                                        </p:cTn>
                                        <p:tgtEl>
                                          <p:spTgt spid="78"/>
                                        </p:tgtEl>
                                        <p:attrNameLst>
                                          <p:attrName>ppt_y</p:attrName>
                                        </p:attrNameLst>
                                      </p:cBhvr>
                                      <p:tavLst>
                                        <p:tav tm="0">
                                          <p:val>
                                            <p:strVal val="#ppt_y-.03"/>
                                          </p:val>
                                        </p:tav>
                                        <p:tav tm="100000">
                                          <p:val>
                                            <p:strVal val="#ppt_y"/>
                                          </p:val>
                                        </p:tav>
                                      </p:tavLst>
                                    </p:anim>
                                  </p:childTnLst>
                                </p:cTn>
                              </p:par>
                              <p:par>
                                <p:cTn id="161" presetID="37" presetClass="entr" presetSubtype="0" fill="hold" grpId="0" nodeType="with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fade">
                                      <p:cBhvr>
                                        <p:cTn id="163" dur="500"/>
                                        <p:tgtEl>
                                          <p:spTgt spid="79"/>
                                        </p:tgtEl>
                                      </p:cBhvr>
                                    </p:animEffect>
                                    <p:anim calcmode="lin" valueType="num">
                                      <p:cBhvr>
                                        <p:cTn id="164" dur="500" fill="hold"/>
                                        <p:tgtEl>
                                          <p:spTgt spid="79"/>
                                        </p:tgtEl>
                                        <p:attrNameLst>
                                          <p:attrName>ppt_x</p:attrName>
                                        </p:attrNameLst>
                                      </p:cBhvr>
                                      <p:tavLst>
                                        <p:tav tm="0">
                                          <p:val>
                                            <p:strVal val="#ppt_x"/>
                                          </p:val>
                                        </p:tav>
                                        <p:tav tm="100000">
                                          <p:val>
                                            <p:strVal val="#ppt_x"/>
                                          </p:val>
                                        </p:tav>
                                      </p:tavLst>
                                    </p:anim>
                                    <p:anim calcmode="lin" valueType="num">
                                      <p:cBhvr>
                                        <p:cTn id="165" dur="450" decel="100000" fill="hold"/>
                                        <p:tgtEl>
                                          <p:spTgt spid="79"/>
                                        </p:tgtEl>
                                        <p:attrNameLst>
                                          <p:attrName>ppt_y</p:attrName>
                                        </p:attrNameLst>
                                      </p:cBhvr>
                                      <p:tavLst>
                                        <p:tav tm="0">
                                          <p:val>
                                            <p:strVal val="#ppt_y+1"/>
                                          </p:val>
                                        </p:tav>
                                        <p:tav tm="100000">
                                          <p:val>
                                            <p:strVal val="#ppt_y-.03"/>
                                          </p:val>
                                        </p:tav>
                                      </p:tavLst>
                                    </p:anim>
                                    <p:anim calcmode="lin" valueType="num">
                                      <p:cBhvr>
                                        <p:cTn id="166" dur="50" accel="100000" fill="hold">
                                          <p:stCondLst>
                                            <p:cond delay="450"/>
                                          </p:stCondLst>
                                        </p:cTn>
                                        <p:tgtEl>
                                          <p:spTgt spid="79"/>
                                        </p:tgtEl>
                                        <p:attrNameLst>
                                          <p:attrName>ppt_y</p:attrName>
                                        </p:attrNameLst>
                                      </p:cBhvr>
                                      <p:tavLst>
                                        <p:tav tm="0">
                                          <p:val>
                                            <p:strVal val="#ppt_y-.03"/>
                                          </p:val>
                                        </p:tav>
                                        <p:tav tm="100000">
                                          <p:val>
                                            <p:strVal val="#ppt_y"/>
                                          </p:val>
                                        </p:tav>
                                      </p:tavLst>
                                    </p:anim>
                                  </p:childTnLst>
                                </p:cTn>
                              </p:par>
                              <p:par>
                                <p:cTn id="167" presetID="37" presetClass="entr" presetSubtype="0" fill="hold" nodeType="withEffect">
                                  <p:stCondLst>
                                    <p:cond delay="0"/>
                                  </p:stCondLst>
                                  <p:childTnLst>
                                    <p:set>
                                      <p:cBhvr>
                                        <p:cTn id="168" dur="1" fill="hold">
                                          <p:stCondLst>
                                            <p:cond delay="0"/>
                                          </p:stCondLst>
                                        </p:cTn>
                                        <p:tgtEl>
                                          <p:spTgt spid="81"/>
                                        </p:tgtEl>
                                        <p:attrNameLst>
                                          <p:attrName>style.visibility</p:attrName>
                                        </p:attrNameLst>
                                      </p:cBhvr>
                                      <p:to>
                                        <p:strVal val="visible"/>
                                      </p:to>
                                    </p:set>
                                    <p:animEffect transition="in" filter="fade">
                                      <p:cBhvr>
                                        <p:cTn id="169" dur="500"/>
                                        <p:tgtEl>
                                          <p:spTgt spid="81"/>
                                        </p:tgtEl>
                                      </p:cBhvr>
                                    </p:animEffect>
                                    <p:anim calcmode="lin" valueType="num">
                                      <p:cBhvr>
                                        <p:cTn id="170" dur="500" fill="hold"/>
                                        <p:tgtEl>
                                          <p:spTgt spid="81"/>
                                        </p:tgtEl>
                                        <p:attrNameLst>
                                          <p:attrName>ppt_x</p:attrName>
                                        </p:attrNameLst>
                                      </p:cBhvr>
                                      <p:tavLst>
                                        <p:tav tm="0">
                                          <p:val>
                                            <p:strVal val="#ppt_x"/>
                                          </p:val>
                                        </p:tav>
                                        <p:tav tm="100000">
                                          <p:val>
                                            <p:strVal val="#ppt_x"/>
                                          </p:val>
                                        </p:tav>
                                      </p:tavLst>
                                    </p:anim>
                                    <p:anim calcmode="lin" valueType="num">
                                      <p:cBhvr>
                                        <p:cTn id="171" dur="450" decel="100000" fill="hold"/>
                                        <p:tgtEl>
                                          <p:spTgt spid="81"/>
                                        </p:tgtEl>
                                        <p:attrNameLst>
                                          <p:attrName>ppt_y</p:attrName>
                                        </p:attrNameLst>
                                      </p:cBhvr>
                                      <p:tavLst>
                                        <p:tav tm="0">
                                          <p:val>
                                            <p:strVal val="#ppt_y+1"/>
                                          </p:val>
                                        </p:tav>
                                        <p:tav tm="100000">
                                          <p:val>
                                            <p:strVal val="#ppt_y-.03"/>
                                          </p:val>
                                        </p:tav>
                                      </p:tavLst>
                                    </p:anim>
                                    <p:anim calcmode="lin" valueType="num">
                                      <p:cBhvr>
                                        <p:cTn id="172"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par>
                                <p:cTn id="173" presetID="37" presetClass="entr" presetSubtype="0" fill="hold" grpId="0" nodeType="withEffect">
                                  <p:stCondLst>
                                    <p:cond delay="0"/>
                                  </p:stCondLst>
                                  <p:childTnLst>
                                    <p:set>
                                      <p:cBhvr>
                                        <p:cTn id="174" dur="1" fill="hold">
                                          <p:stCondLst>
                                            <p:cond delay="0"/>
                                          </p:stCondLst>
                                        </p:cTn>
                                        <p:tgtEl>
                                          <p:spTgt spid="38"/>
                                        </p:tgtEl>
                                        <p:attrNameLst>
                                          <p:attrName>style.visibility</p:attrName>
                                        </p:attrNameLst>
                                      </p:cBhvr>
                                      <p:to>
                                        <p:strVal val="visible"/>
                                      </p:to>
                                    </p:set>
                                    <p:animEffect transition="in" filter="fade">
                                      <p:cBhvr>
                                        <p:cTn id="175" dur="500"/>
                                        <p:tgtEl>
                                          <p:spTgt spid="38"/>
                                        </p:tgtEl>
                                      </p:cBhvr>
                                    </p:animEffect>
                                    <p:anim calcmode="lin" valueType="num">
                                      <p:cBhvr>
                                        <p:cTn id="176" dur="500" fill="hold"/>
                                        <p:tgtEl>
                                          <p:spTgt spid="38"/>
                                        </p:tgtEl>
                                        <p:attrNameLst>
                                          <p:attrName>ppt_x</p:attrName>
                                        </p:attrNameLst>
                                      </p:cBhvr>
                                      <p:tavLst>
                                        <p:tav tm="0">
                                          <p:val>
                                            <p:strVal val="#ppt_x"/>
                                          </p:val>
                                        </p:tav>
                                        <p:tav tm="100000">
                                          <p:val>
                                            <p:strVal val="#ppt_x"/>
                                          </p:val>
                                        </p:tav>
                                      </p:tavLst>
                                    </p:anim>
                                    <p:anim calcmode="lin" valueType="num">
                                      <p:cBhvr>
                                        <p:cTn id="177" dur="450" decel="100000" fill="hold"/>
                                        <p:tgtEl>
                                          <p:spTgt spid="38"/>
                                        </p:tgtEl>
                                        <p:attrNameLst>
                                          <p:attrName>ppt_y</p:attrName>
                                        </p:attrNameLst>
                                      </p:cBhvr>
                                      <p:tavLst>
                                        <p:tav tm="0">
                                          <p:val>
                                            <p:strVal val="#ppt_y+1"/>
                                          </p:val>
                                        </p:tav>
                                        <p:tav tm="100000">
                                          <p:val>
                                            <p:strVal val="#ppt_y-.03"/>
                                          </p:val>
                                        </p:tav>
                                      </p:tavLst>
                                    </p:anim>
                                    <p:anim calcmode="lin" valueType="num">
                                      <p:cBhvr>
                                        <p:cTn id="178"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par>
                                <p:cTn id="179" presetID="37" presetClass="entr" presetSubtype="0" fill="hold" grpId="0" nodeType="withEffect">
                                  <p:stCondLst>
                                    <p:cond delay="0"/>
                                  </p:stCondLst>
                                  <p:childTnLst>
                                    <p:set>
                                      <p:cBhvr>
                                        <p:cTn id="180" dur="1" fill="hold">
                                          <p:stCondLst>
                                            <p:cond delay="0"/>
                                          </p:stCondLst>
                                        </p:cTn>
                                        <p:tgtEl>
                                          <p:spTgt spid="40"/>
                                        </p:tgtEl>
                                        <p:attrNameLst>
                                          <p:attrName>style.visibility</p:attrName>
                                        </p:attrNameLst>
                                      </p:cBhvr>
                                      <p:to>
                                        <p:strVal val="visible"/>
                                      </p:to>
                                    </p:set>
                                    <p:animEffect transition="in" filter="fade">
                                      <p:cBhvr>
                                        <p:cTn id="181" dur="500"/>
                                        <p:tgtEl>
                                          <p:spTgt spid="40"/>
                                        </p:tgtEl>
                                      </p:cBhvr>
                                    </p:animEffect>
                                    <p:anim calcmode="lin" valueType="num">
                                      <p:cBhvr>
                                        <p:cTn id="182" dur="500" fill="hold"/>
                                        <p:tgtEl>
                                          <p:spTgt spid="40"/>
                                        </p:tgtEl>
                                        <p:attrNameLst>
                                          <p:attrName>ppt_x</p:attrName>
                                        </p:attrNameLst>
                                      </p:cBhvr>
                                      <p:tavLst>
                                        <p:tav tm="0">
                                          <p:val>
                                            <p:strVal val="#ppt_x"/>
                                          </p:val>
                                        </p:tav>
                                        <p:tav tm="100000">
                                          <p:val>
                                            <p:strVal val="#ppt_x"/>
                                          </p:val>
                                        </p:tav>
                                      </p:tavLst>
                                    </p:anim>
                                    <p:anim calcmode="lin" valueType="num">
                                      <p:cBhvr>
                                        <p:cTn id="183" dur="450" decel="100000" fill="hold"/>
                                        <p:tgtEl>
                                          <p:spTgt spid="40"/>
                                        </p:tgtEl>
                                        <p:attrNameLst>
                                          <p:attrName>ppt_y</p:attrName>
                                        </p:attrNameLst>
                                      </p:cBhvr>
                                      <p:tavLst>
                                        <p:tav tm="0">
                                          <p:val>
                                            <p:strVal val="#ppt_y+1"/>
                                          </p:val>
                                        </p:tav>
                                        <p:tav tm="100000">
                                          <p:val>
                                            <p:strVal val="#ppt_y-.03"/>
                                          </p:val>
                                        </p:tav>
                                      </p:tavLst>
                                    </p:anim>
                                    <p:anim calcmode="lin" valueType="num">
                                      <p:cBhvr>
                                        <p:cTn id="184" dur="50" accel="100000" fill="hold">
                                          <p:stCondLst>
                                            <p:cond delay="45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4" grpId="0"/>
      <p:bldP spid="44" grpId="0" animBg="1"/>
      <p:bldP spid="45" grpId="0" animBg="1"/>
      <p:bldP spid="46" grpId="0"/>
      <p:bldP spid="47" grpId="0"/>
      <p:bldP spid="51" grpId="0" animBg="1"/>
      <p:bldP spid="54" grpId="0"/>
      <p:bldP spid="56" grpId="0" animBg="1"/>
      <p:bldP spid="58" grpId="0" animBg="1"/>
      <p:bldP spid="60" grpId="0" animBg="1"/>
      <p:bldP spid="62" grpId="0" animBg="1"/>
      <p:bldP spid="48" grpId="0" animBg="1"/>
      <p:bldP spid="57" grpId="0" animBg="1"/>
      <p:bldP spid="59" grpId="0" animBg="1"/>
      <p:bldP spid="61" grpId="0" animBg="1"/>
      <p:bldP spid="64" grpId="0" animBg="1"/>
      <p:bldP spid="65" grpId="0" animBg="1"/>
      <p:bldP spid="71" grpId="0"/>
      <p:bldP spid="72" grpId="0"/>
      <p:bldP spid="73" grpId="0"/>
      <p:bldP spid="75" grpId="0" animBg="1"/>
      <p:bldP spid="79" grpId="0"/>
      <p:bldP spid="38"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90061" y="1785904"/>
            <a:ext cx="5942752"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 </a:t>
            </a:r>
            <a:endParaRPr lang="zh-CN" altLang="en-US" dirty="0">
              <a:solidFill>
                <a:schemeClr val="bg1"/>
              </a:solidFill>
            </a:endParaRPr>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13</a:t>
            </a:fld>
            <a:endParaRPr kumimoji="1" lang="zh-CN" altLang="en-US"/>
          </a:p>
        </p:txBody>
      </p:sp>
      <p:sp>
        <p:nvSpPr>
          <p:cNvPr id="39" name="文本框 38"/>
          <p:cNvSpPr txBox="1"/>
          <p:nvPr/>
        </p:nvSpPr>
        <p:spPr>
          <a:xfrm>
            <a:off x="556801" y="1132057"/>
            <a:ext cx="249611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Zero-knowledge Proofs</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34" name="文本框 33"/>
              <p:cNvSpPr txBox="1"/>
              <p:nvPr/>
            </p:nvSpPr>
            <p:spPr>
              <a:xfrm>
                <a:off x="4271087" y="1836174"/>
                <a:ext cx="2789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charset="0"/>
                        </a:rPr>
                        <m:t>𝑃𝐾</m:t>
                      </m:r>
                      <m:r>
                        <a:rPr kumimoji="1" lang="en-US" altLang="zh-CN" b="0" i="1" smtClean="0">
                          <a:solidFill>
                            <a:schemeClr val="bg1"/>
                          </a:solidFill>
                          <a:latin typeface="Cambria Math" charset="0"/>
                        </a:rPr>
                        <m:t>{</m:t>
                      </m:r>
                      <m:d>
                        <m:dPr>
                          <m:ctrlPr>
                            <a:rPr kumimoji="1" lang="en-US" altLang="zh-CN" b="0" i="1" smtClean="0">
                              <a:solidFill>
                                <a:schemeClr val="bg1"/>
                              </a:solidFill>
                              <a:latin typeface="Cambria Math" charset="0"/>
                            </a:rPr>
                          </m:ctrlPr>
                        </m:dPr>
                        <m:e>
                          <m:r>
                            <a:rPr kumimoji="1" lang="en-US" altLang="zh-CN" b="0" i="1" smtClean="0">
                              <a:solidFill>
                                <a:schemeClr val="bg1"/>
                              </a:solidFill>
                              <a:latin typeface="Cambria Math" charset="0"/>
                            </a:rPr>
                            <m:t>𝑒</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𝑟</m:t>
                          </m:r>
                        </m:e>
                      </m:d>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𝐶</m:t>
                      </m:r>
                      <m:r>
                        <a:rPr kumimoji="1" lang="en-US" altLang="zh-CN" b="0" i="1" smtClean="0">
                          <a:solidFill>
                            <a:schemeClr val="bg1"/>
                          </a:solidFill>
                          <a:latin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𝑔</m:t>
                          </m:r>
                        </m:e>
                        <m:sup>
                          <m:r>
                            <a:rPr kumimoji="1" lang="en-US" altLang="zh-CN" b="0" i="1" smtClean="0">
                              <a:solidFill>
                                <a:schemeClr val="bg1"/>
                              </a:solidFill>
                              <a:latin typeface="Cambria Math" charset="0"/>
                            </a:rPr>
                            <m:t>𝑒</m:t>
                          </m:r>
                        </m:sup>
                      </m:sSup>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h</m:t>
                          </m:r>
                        </m:e>
                        <m:sup>
                          <m:r>
                            <a:rPr kumimoji="1" lang="en-US" altLang="zh-CN" b="0" i="1" smtClean="0">
                              <a:solidFill>
                                <a:schemeClr val="bg1"/>
                              </a:solidFill>
                              <a:latin typeface="Cambria Math" charset="0"/>
                            </a:rPr>
                            <m:t>𝑟</m:t>
                          </m:r>
                        </m:sup>
                      </m:sSup>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𝑚𝑜𝑑</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𝑛</m:t>
                      </m:r>
                      <m:r>
                        <a:rPr kumimoji="1" lang="en-US" altLang="zh-CN" b="0" i="1" smtClean="0">
                          <a:solidFill>
                            <a:schemeClr val="bg1"/>
                          </a:solidFill>
                          <a:latin typeface="Cambria Math" charset="0"/>
                        </a:rPr>
                        <m:t>}</m:t>
                      </m:r>
                    </m:oMath>
                  </m:oMathPara>
                </a14:m>
                <a:endParaRPr kumimoji="1" lang="zh-CN" altLang="en-US" dirty="0">
                  <a:solidFill>
                    <a:schemeClr val="bg1"/>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271087" y="1836174"/>
                <a:ext cx="2789097" cy="276999"/>
              </a:xfrm>
              <a:prstGeom prst="rect">
                <a:avLst/>
              </a:prstGeom>
              <a:blipFill rotWithShape="0">
                <a:blip r:embed="rId3"/>
                <a:stretch>
                  <a:fillRect l="-1532" t="-193478" r="-2626" b="-215217"/>
                </a:stretch>
              </a:blipFill>
            </p:spPr>
            <p:txBody>
              <a:bodyPr/>
              <a:lstStyle/>
              <a:p>
                <a:r>
                  <a:rPr lang="zh-CHS" altLang="en-US">
                    <a:noFill/>
                  </a:rPr>
                  <a:t> </a:t>
                </a:r>
              </a:p>
            </p:txBody>
          </p:sp>
        </mc:Fallback>
      </mc:AlternateContent>
      <p:sp>
        <p:nvSpPr>
          <p:cNvPr id="44" name="Freeform 166"/>
          <p:cNvSpPr>
            <a:spLocks noChangeAspect="1" noEditPoints="1"/>
          </p:cNvSpPr>
          <p:nvPr/>
        </p:nvSpPr>
        <p:spPr bwMode="auto">
          <a:xfrm>
            <a:off x="971497" y="3614758"/>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6"/>
          <p:cNvSpPr>
            <a:spLocks noChangeAspect="1" noEditPoints="1"/>
          </p:cNvSpPr>
          <p:nvPr/>
        </p:nvSpPr>
        <p:spPr bwMode="auto">
          <a:xfrm>
            <a:off x="7305636" y="3585250"/>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文本框 45"/>
          <p:cNvSpPr txBox="1"/>
          <p:nvPr/>
        </p:nvSpPr>
        <p:spPr>
          <a:xfrm>
            <a:off x="927253" y="4542520"/>
            <a:ext cx="813061" cy="369332"/>
          </a:xfrm>
          <a:prstGeom prst="rect">
            <a:avLst/>
          </a:prstGeom>
          <a:noFill/>
        </p:spPr>
        <p:txBody>
          <a:bodyPr wrap="square" rtlCol="0">
            <a:spAutoFit/>
          </a:bodyPr>
          <a:lstStyle/>
          <a:p>
            <a:r>
              <a:rPr kumimoji="1" lang="en-US" altLang="zh-CN" dirty="0" err="1" smtClean="0"/>
              <a:t>Prover</a:t>
            </a:r>
            <a:endParaRPr kumimoji="1" lang="zh-CN" altLang="en-US" dirty="0"/>
          </a:p>
        </p:txBody>
      </p:sp>
      <p:sp>
        <p:nvSpPr>
          <p:cNvPr id="47" name="文本框 46"/>
          <p:cNvSpPr txBox="1"/>
          <p:nvPr/>
        </p:nvSpPr>
        <p:spPr>
          <a:xfrm>
            <a:off x="7188817" y="4513012"/>
            <a:ext cx="981797" cy="369332"/>
          </a:xfrm>
          <a:prstGeom prst="rect">
            <a:avLst/>
          </a:prstGeom>
          <a:noFill/>
        </p:spPr>
        <p:txBody>
          <a:bodyPr wrap="square" rtlCol="0">
            <a:spAutoFit/>
          </a:bodyPr>
          <a:lstStyle/>
          <a:p>
            <a:r>
              <a:rPr kumimoji="1" lang="en-US" altLang="zh-CN" dirty="0"/>
              <a:t> </a:t>
            </a:r>
            <a:r>
              <a:rPr kumimoji="1" lang="en-US" altLang="zh-CN" dirty="0" smtClean="0"/>
              <a:t>Verifier</a:t>
            </a:r>
            <a:endParaRPr kumimoji="1" lang="zh-CN" altLang="en-US" dirty="0"/>
          </a:p>
        </p:txBody>
      </p:sp>
      <p:sp>
        <p:nvSpPr>
          <p:cNvPr id="51" name="椭圆形标注 50"/>
          <p:cNvSpPr>
            <a:spLocks/>
          </p:cNvSpPr>
          <p:nvPr/>
        </p:nvSpPr>
        <p:spPr>
          <a:xfrm>
            <a:off x="772321" y="2706443"/>
            <a:ext cx="1404000"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4" name="文本框 53"/>
              <p:cNvSpPr txBox="1"/>
              <p:nvPr/>
            </p:nvSpPr>
            <p:spPr>
              <a:xfrm>
                <a:off x="846061" y="2987946"/>
                <a:ext cx="1296736"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h</m:t>
                    </m:r>
                    <m:r>
                      <a:rPr kumimoji="1" lang="en-US" altLang="zh-CN" b="0" i="0" smtClean="0">
                        <a:solidFill>
                          <a:schemeClr val="bg1"/>
                        </a:solidFill>
                        <a:latin typeface="Cambria Math" charset="0"/>
                      </a:rPr>
                      <m:t>,</m:t>
                    </m:r>
                    <m:r>
                      <a:rPr kumimoji="1" lang="zh-CN" altLang="en-US" b="0" i="0" smtClean="0">
                        <a:solidFill>
                          <a:schemeClr val="bg1"/>
                        </a:solidFill>
                        <a:latin typeface="Cambria Math" charset="0"/>
                      </a:rPr>
                      <m:t> </m:t>
                    </m:r>
                  </m:oMath>
                </a14:m>
                <a:r>
                  <a:rPr kumimoji="1" lang="en-US" altLang="zh-CN" dirty="0" smtClean="0">
                    <a:solidFill>
                      <a:schemeClr val="bg1"/>
                    </a:solidFill>
                  </a:rPr>
                  <a:t>n, C, e, r</a:t>
                </a:r>
                <a:endParaRPr kumimoji="1" lang="zh-CN" altLang="en-US" dirty="0">
                  <a:solidFill>
                    <a:schemeClr val="bg1"/>
                  </a:solidFill>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846061" y="2987946"/>
                <a:ext cx="1296736" cy="276999"/>
              </a:xfrm>
              <a:prstGeom prst="rect">
                <a:avLst/>
              </a:prstGeom>
              <a:blipFill rotWithShape="0">
                <a:blip r:embed="rId4"/>
                <a:stretch>
                  <a:fillRect l="-6573" t="-193478" r="-2347" b="-215217"/>
                </a:stretch>
              </a:blipFill>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873055" y="3627478"/>
                <a:ext cx="1800000" cy="1293971"/>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400" i="1" smtClean="0">
                              <a:solidFill>
                                <a:schemeClr val="bg1"/>
                              </a:solidFill>
                              <a:latin typeface="Cambria Math" charset="0"/>
                              <a:ea typeface="Cambria Math" charset="0"/>
                              <a:cs typeface="Cambria Math" charset="0"/>
                            </a:rPr>
                          </m:ctrlPr>
                        </m:sSubPr>
                        <m:e>
                          <m:r>
                            <a:rPr kumimoji="1" lang="en-US" altLang="zh-CN" sz="1400" i="1">
                              <a:solidFill>
                                <a:schemeClr val="bg1"/>
                              </a:solidFill>
                              <a:latin typeface="Cambria Math" charset="0"/>
                              <a:ea typeface="Cambria Math" charset="0"/>
                              <a:cs typeface="Cambria Math" charset="0"/>
                            </a:rPr>
                            <m:t>𝑟</m:t>
                          </m:r>
                        </m:e>
                        <m:sub>
                          <m:r>
                            <a:rPr kumimoji="1" lang="en-US" altLang="zh-CN" sz="1400" i="1">
                              <a:solidFill>
                                <a:schemeClr val="bg1"/>
                              </a:solidFill>
                              <a:latin typeface="Cambria Math" charset="0"/>
                              <a:ea typeface="Cambria Math" charset="0"/>
                              <a:cs typeface="Cambria Math" charset="0"/>
                            </a:rPr>
                            <m:t>1</m:t>
                          </m:r>
                        </m:sub>
                      </m:sSub>
                      <m:r>
                        <a:rPr kumimoji="1" lang="en-US" altLang="zh-CN" sz="1400" i="1">
                          <a:solidFill>
                            <a:schemeClr val="bg1"/>
                          </a:solidFill>
                          <a:latin typeface="Cambria Math" charset="0"/>
                          <a:ea typeface="Cambria Math" charset="0"/>
                          <a:cs typeface="Cambria Math" charset="0"/>
                        </a:rPr>
                        <m:t>∈</m:t>
                      </m:r>
                      <m:sSubSup>
                        <m:sSubSupPr>
                          <m:ctrlPr>
                            <a:rPr kumimoji="1" lang="en-US" altLang="zh-CN" sz="1400" i="1">
                              <a:solidFill>
                                <a:schemeClr val="bg1"/>
                              </a:solidFill>
                              <a:latin typeface="Cambria Math" charset="0"/>
                              <a:ea typeface="Cambria Math" charset="0"/>
                              <a:cs typeface="Cambria Math" charset="0"/>
                            </a:rPr>
                          </m:ctrlPr>
                        </m:sSubSupPr>
                        <m:e>
                          <m:r>
                            <a:rPr kumimoji="1" lang="en-US" altLang="zh-CN" sz="1400" i="1">
                              <a:solidFill>
                                <a:schemeClr val="bg1"/>
                              </a:solidFill>
                              <a:latin typeface="Cambria Math" charset="0"/>
                              <a:ea typeface="Cambria Math" charset="0"/>
                              <a:cs typeface="Cambria Math" charset="0"/>
                            </a:rPr>
                            <m:t>ℤ</m:t>
                          </m:r>
                        </m:e>
                        <m:sub>
                          <m:r>
                            <a:rPr kumimoji="1" lang="en-US" altLang="zh-CN" sz="1400" i="1">
                              <a:solidFill>
                                <a:schemeClr val="bg1"/>
                              </a:solidFill>
                              <a:latin typeface="Cambria Math" charset="0"/>
                              <a:ea typeface="Cambria Math" charset="0"/>
                              <a:cs typeface="Cambria Math" charset="0"/>
                            </a:rPr>
                            <m:t>𝑛</m:t>
                          </m:r>
                        </m:sub>
                        <m:sup>
                          <m:r>
                            <a:rPr kumimoji="1" lang="zh-CN" altLang="en-US" sz="1400" i="1">
                              <a:solidFill>
                                <a:schemeClr val="bg1"/>
                              </a:solidFill>
                              <a:latin typeface="Cambria Math" charset="0"/>
                              <a:ea typeface="Cambria Math" charset="0"/>
                              <a:cs typeface="Cambria Math" charset="0"/>
                            </a:rPr>
                            <m:t>∗</m:t>
                          </m:r>
                        </m:sup>
                      </m:sSubSup>
                      <m:r>
                        <a:rPr kumimoji="1" lang="en-US" altLang="zh-CN" sz="1400" b="0" i="1" smtClean="0">
                          <a:solidFill>
                            <a:schemeClr val="bg1"/>
                          </a:solidFill>
                          <a:latin typeface="Cambria Math" charset="0"/>
                          <a:ea typeface="Cambria Math" charset="0"/>
                          <a:cs typeface="Cambria Math" charset="0"/>
                        </a:rPr>
                        <m:t>,</m:t>
                      </m:r>
                      <m:r>
                        <a:rPr kumimoji="1" lang="zh-CN" altLang="en-US" sz="1400" b="0" i="1" smtClean="0">
                          <a:solidFill>
                            <a:schemeClr val="bg1"/>
                          </a:solidFill>
                          <a:latin typeface="Cambria Math" charset="0"/>
                          <a:ea typeface="Cambria Math" charset="0"/>
                          <a:cs typeface="Cambria Math" charset="0"/>
                        </a:rPr>
                        <m:t> </m:t>
                      </m:r>
                      <m:sSub>
                        <m:sSubPr>
                          <m:ctrlPr>
                            <a:rPr kumimoji="1" lang="en-US" altLang="zh-CN" sz="1400" b="0" i="1" smtClean="0">
                              <a:solidFill>
                                <a:schemeClr val="bg1"/>
                              </a:solidFill>
                              <a:latin typeface="Cambria Math" charset="0"/>
                              <a:ea typeface="Cambria Math" charset="0"/>
                              <a:cs typeface="Cambria Math" charset="0"/>
                            </a:rPr>
                          </m:ctrlPr>
                        </m:sSubPr>
                        <m:e>
                          <m:r>
                            <a:rPr kumimoji="1" lang="en-US" altLang="zh-CN" sz="1400" b="0" i="1" smtClean="0">
                              <a:solidFill>
                                <a:schemeClr val="bg1"/>
                              </a:solidFill>
                              <a:latin typeface="Cambria Math" charset="0"/>
                              <a:ea typeface="Cambria Math" charset="0"/>
                              <a:cs typeface="Cambria Math" charset="0"/>
                            </a:rPr>
                            <m:t>𝑟</m:t>
                          </m:r>
                        </m:e>
                        <m:sub>
                          <m:r>
                            <a:rPr kumimoji="1" lang="en-US" altLang="zh-CN" sz="1400" b="0" i="1" smtClean="0">
                              <a:solidFill>
                                <a:schemeClr val="bg1"/>
                              </a:solidFill>
                              <a:latin typeface="Cambria Math" charset="0"/>
                              <a:ea typeface="Cambria Math" charset="0"/>
                              <a:cs typeface="Cambria Math" charset="0"/>
                            </a:rPr>
                            <m:t>2</m:t>
                          </m:r>
                        </m:sub>
                      </m:sSub>
                      <m:r>
                        <a:rPr kumimoji="1" lang="en-US" altLang="zh-CN" sz="1400" b="0" i="1" smtClean="0">
                          <a:solidFill>
                            <a:schemeClr val="bg1"/>
                          </a:solidFill>
                          <a:latin typeface="Cambria Math" charset="0"/>
                          <a:ea typeface="Cambria Math" charset="0"/>
                          <a:cs typeface="Cambria Math" charset="0"/>
                        </a:rPr>
                        <m:t>∈</m:t>
                      </m:r>
                      <m:sSubSup>
                        <m:sSubSupPr>
                          <m:ctrlPr>
                            <a:rPr kumimoji="1" lang="en-US" altLang="zh-CN" sz="1400" b="0" i="1" smtClean="0">
                              <a:solidFill>
                                <a:schemeClr val="bg1"/>
                              </a:solidFill>
                              <a:latin typeface="Cambria Math" charset="0"/>
                              <a:ea typeface="Cambria Math" charset="0"/>
                              <a:cs typeface="Cambria Math" charset="0"/>
                            </a:rPr>
                          </m:ctrlPr>
                        </m:sSubSupPr>
                        <m:e>
                          <m:r>
                            <a:rPr kumimoji="1" lang="en-US" altLang="zh-CN" sz="1400" b="0" i="1" smtClean="0">
                              <a:solidFill>
                                <a:schemeClr val="bg1"/>
                              </a:solidFill>
                              <a:latin typeface="Cambria Math" charset="0"/>
                              <a:ea typeface="Cambria Math" charset="0"/>
                              <a:cs typeface="Cambria Math" charset="0"/>
                            </a:rPr>
                            <m:t>ℤ</m:t>
                          </m:r>
                        </m:e>
                        <m:sub>
                          <m:r>
                            <a:rPr kumimoji="1" lang="en-US" altLang="zh-CN" sz="1400" b="0" i="1" smtClean="0">
                              <a:solidFill>
                                <a:schemeClr val="bg1"/>
                              </a:solidFill>
                              <a:latin typeface="Cambria Math" charset="0"/>
                              <a:ea typeface="Cambria Math" charset="0"/>
                              <a:cs typeface="Cambria Math" charset="0"/>
                            </a:rPr>
                            <m:t>𝑛</m:t>
                          </m:r>
                        </m:sub>
                        <m:sup>
                          <m:r>
                            <a:rPr kumimoji="1" lang="zh-CN" altLang="en-US" sz="1400" b="0" i="1" smtClean="0">
                              <a:solidFill>
                                <a:schemeClr val="bg1"/>
                              </a:solidFill>
                              <a:latin typeface="Cambria Math" charset="0"/>
                              <a:ea typeface="Cambria Math" charset="0"/>
                              <a:cs typeface="Cambria Math" charset="0"/>
                            </a:rPr>
                            <m:t>∗</m:t>
                          </m:r>
                        </m:sup>
                      </m:sSubSup>
                    </m:oMath>
                  </m:oMathPara>
                </a14:m>
                <a:endParaRPr kumimoji="1" lang="en-US" altLang="zh-CN" sz="1400" dirty="0" smtClean="0">
                  <a:solidFill>
                    <a:schemeClr val="bg1"/>
                  </a:solidFill>
                </a:endParaRPr>
              </a:p>
              <a:p>
                <a:pPr algn="ctr"/>
                <a14:m>
                  <m:oMathPara xmlns:m="http://schemas.openxmlformats.org/officeDocument/2006/math">
                    <m:oMathParaPr>
                      <m:jc m:val="centerGroup"/>
                    </m:oMathParaPr>
                    <m:oMath xmlns:m="http://schemas.openxmlformats.org/officeDocument/2006/math">
                      <m:r>
                        <a:rPr kumimoji="1" lang="en-US" altLang="zh-CN" sz="1400" i="1">
                          <a:solidFill>
                            <a:schemeClr val="bg1"/>
                          </a:solidFill>
                          <a:latin typeface="Cambria Math" charset="0"/>
                        </a:rPr>
                        <m:t>𝑎</m:t>
                      </m:r>
                      <m:r>
                        <a:rPr kumimoji="1" lang="en-US" altLang="zh-CN" sz="1400" i="1">
                          <a:solidFill>
                            <a:schemeClr val="bg1"/>
                          </a:solidFill>
                          <a:latin typeface="Cambria Math" charset="0"/>
                        </a:rPr>
                        <m:t>=</m:t>
                      </m:r>
                      <m:sSup>
                        <m:sSupPr>
                          <m:ctrlPr>
                            <a:rPr kumimoji="1" lang="en-US" altLang="zh-CN" sz="1400" i="1">
                              <a:solidFill>
                                <a:schemeClr val="bg1"/>
                              </a:solidFill>
                              <a:latin typeface="Cambria Math" charset="0"/>
                            </a:rPr>
                          </m:ctrlPr>
                        </m:sSupPr>
                        <m:e>
                          <m:r>
                            <a:rPr kumimoji="1" lang="en-US" altLang="zh-CN" sz="1400" i="1">
                              <a:solidFill>
                                <a:schemeClr val="bg1"/>
                              </a:solidFill>
                              <a:latin typeface="Cambria Math" charset="0"/>
                            </a:rPr>
                            <m:t>𝑔</m:t>
                          </m:r>
                        </m:e>
                        <m:sup>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𝑟</m:t>
                              </m:r>
                            </m:e>
                            <m:sub>
                              <m:r>
                                <a:rPr kumimoji="1" lang="en-US" altLang="zh-CN" sz="1400" i="1">
                                  <a:solidFill>
                                    <a:schemeClr val="bg1"/>
                                  </a:solidFill>
                                  <a:latin typeface="Cambria Math" charset="0"/>
                                </a:rPr>
                                <m:t>1</m:t>
                              </m:r>
                            </m:sub>
                          </m:sSub>
                        </m:sup>
                      </m:sSup>
                      <m:sSup>
                        <m:sSupPr>
                          <m:ctrlPr>
                            <a:rPr kumimoji="1" lang="en-US" altLang="zh-CN" sz="1400" i="1">
                              <a:solidFill>
                                <a:schemeClr val="bg1"/>
                              </a:solidFill>
                              <a:latin typeface="Cambria Math" charset="0"/>
                            </a:rPr>
                          </m:ctrlPr>
                        </m:sSupPr>
                        <m:e>
                          <m:r>
                            <a:rPr kumimoji="1" lang="en-US" altLang="zh-CN" sz="1400" i="1">
                              <a:solidFill>
                                <a:schemeClr val="bg1"/>
                              </a:solidFill>
                              <a:latin typeface="Cambria Math" charset="0"/>
                            </a:rPr>
                            <m:t>h</m:t>
                          </m:r>
                        </m:e>
                        <m:sup>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𝑟</m:t>
                              </m:r>
                            </m:e>
                            <m:sub>
                              <m:r>
                                <a:rPr kumimoji="1" lang="en-US" altLang="zh-CN" sz="1400" i="1">
                                  <a:solidFill>
                                    <a:schemeClr val="bg1"/>
                                  </a:solidFill>
                                  <a:latin typeface="Cambria Math" charset="0"/>
                                </a:rPr>
                                <m:t>2</m:t>
                              </m:r>
                            </m:sub>
                          </m:sSub>
                        </m:sup>
                      </m:sSup>
                      <m:r>
                        <a:rPr kumimoji="1" lang="zh-CN" altLang="en-US" sz="1400" i="1">
                          <a:solidFill>
                            <a:schemeClr val="bg1"/>
                          </a:solidFill>
                          <a:latin typeface="Cambria Math" charset="0"/>
                        </a:rPr>
                        <m:t> </m:t>
                      </m:r>
                      <m:r>
                        <a:rPr kumimoji="1" lang="en-US" altLang="zh-CN" sz="1400" i="1">
                          <a:solidFill>
                            <a:schemeClr val="bg1"/>
                          </a:solidFill>
                          <a:latin typeface="Cambria Math" charset="0"/>
                        </a:rPr>
                        <m:t>𝑚𝑜𝑑</m:t>
                      </m:r>
                      <m:r>
                        <a:rPr kumimoji="1" lang="zh-CN" altLang="en-US" sz="1400" i="1">
                          <a:solidFill>
                            <a:schemeClr val="bg1"/>
                          </a:solidFill>
                          <a:latin typeface="Cambria Math" charset="0"/>
                        </a:rPr>
                        <m:t> </m:t>
                      </m:r>
                      <m:r>
                        <a:rPr kumimoji="1" lang="en-US" altLang="zh-CN" sz="1400" i="1">
                          <a:solidFill>
                            <a:schemeClr val="bg1"/>
                          </a:solidFill>
                          <a:latin typeface="Cambria Math" charset="0"/>
                        </a:rPr>
                        <m:t>𝑛</m:t>
                      </m:r>
                    </m:oMath>
                  </m:oMathPara>
                </a14:m>
                <a:endParaRPr kumimoji="1" lang="zh-CN" altLang="en-US" sz="1400" dirty="0" smtClean="0">
                  <a:solidFill>
                    <a:schemeClr val="bg1"/>
                  </a:solidFill>
                </a:endParaRPr>
              </a:p>
              <a:p>
                <a:pPr algn="ctr"/>
                <a14:m>
                  <m:oMath xmlns:m="http://schemas.openxmlformats.org/officeDocument/2006/math">
                    <m:r>
                      <a:rPr kumimoji="1" lang="en-US" altLang="zh-CN" sz="1400" b="0" i="1" smtClean="0">
                        <a:solidFill>
                          <a:schemeClr val="bg1"/>
                        </a:solidFill>
                        <a:latin typeface="Cambria Math" charset="0"/>
                      </a:rPr>
                      <m:t>𝑐</m:t>
                    </m:r>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𝐻</m:t>
                    </m:r>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𝑎</m:t>
                    </m:r>
                    <m:r>
                      <a:rPr kumimoji="1" lang="en-US" altLang="zh-CN" sz="1400" b="0" i="1" smtClean="0">
                        <a:solidFill>
                          <a:schemeClr val="bg1"/>
                        </a:solidFill>
                        <a:latin typeface="Cambria Math" charset="0"/>
                      </a:rPr>
                      <m:t>)</m:t>
                    </m:r>
                  </m:oMath>
                </a14:m>
                <a:r>
                  <a:rPr kumimoji="1" lang="en-US" altLang="zh-CN" sz="1400" dirty="0" smtClean="0">
                    <a:solidFill>
                      <a:schemeClr val="bg1"/>
                    </a:solidFill>
                  </a:rPr>
                  <a:t> </a:t>
                </a:r>
              </a:p>
              <a:p>
                <a:pPr algn="ctr"/>
                <a14:m>
                  <m:oMathPara xmlns:m="http://schemas.openxmlformats.org/officeDocument/2006/math">
                    <m:oMathParaPr>
                      <m:jc m:val="centerGroup"/>
                    </m:oMathParaPr>
                    <m:oMath xmlns:m="http://schemas.openxmlformats.org/officeDocument/2006/math">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𝑧</m:t>
                          </m:r>
                        </m:e>
                        <m:sub>
                          <m:r>
                            <a:rPr kumimoji="1" lang="en-US" altLang="zh-CN" sz="1400" i="1">
                              <a:solidFill>
                                <a:schemeClr val="bg1"/>
                              </a:solidFill>
                              <a:latin typeface="Cambria Math" charset="0"/>
                            </a:rPr>
                            <m:t>1</m:t>
                          </m:r>
                        </m:sub>
                      </m:sSub>
                      <m:r>
                        <a:rPr kumimoji="1" lang="en-US" altLang="zh-CN" sz="1400" i="1">
                          <a:solidFill>
                            <a:schemeClr val="bg1"/>
                          </a:solidFill>
                          <a:latin typeface="Cambria Math" charset="0"/>
                        </a:rPr>
                        <m:t>=</m:t>
                      </m:r>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𝑟</m:t>
                          </m:r>
                        </m:e>
                        <m:sub>
                          <m:r>
                            <a:rPr kumimoji="1" lang="en-US" altLang="zh-CN" sz="1400" i="1">
                              <a:solidFill>
                                <a:schemeClr val="bg1"/>
                              </a:solidFill>
                              <a:latin typeface="Cambria Math" charset="0"/>
                            </a:rPr>
                            <m:t>1</m:t>
                          </m:r>
                        </m:sub>
                      </m:sSub>
                      <m:r>
                        <a:rPr kumimoji="1" lang="en-US" altLang="zh-CN" sz="1400" i="1">
                          <a:solidFill>
                            <a:schemeClr val="bg1"/>
                          </a:solidFill>
                          <a:latin typeface="Cambria Math" charset="0"/>
                        </a:rPr>
                        <m:t>+</m:t>
                      </m:r>
                      <m:r>
                        <a:rPr kumimoji="1" lang="en-US" altLang="zh-CN" sz="1400" i="1">
                          <a:solidFill>
                            <a:schemeClr val="bg1"/>
                          </a:solidFill>
                          <a:latin typeface="Cambria Math" charset="0"/>
                        </a:rPr>
                        <m:t>𝑐𝑒</m:t>
                      </m:r>
                    </m:oMath>
                  </m:oMathPara>
                </a14:m>
                <a:endParaRPr kumimoji="1" lang="zh-CN" altLang="en-US" sz="1400" dirty="0">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𝑧</m:t>
                          </m:r>
                        </m:e>
                        <m:sub>
                          <m:r>
                            <a:rPr kumimoji="1" lang="en-US" altLang="zh-CN" sz="1400" i="1">
                              <a:solidFill>
                                <a:schemeClr val="bg1"/>
                              </a:solidFill>
                              <a:latin typeface="Cambria Math" charset="0"/>
                            </a:rPr>
                            <m:t>2</m:t>
                          </m:r>
                        </m:sub>
                      </m:sSub>
                      <m:r>
                        <a:rPr kumimoji="1" lang="en-US" altLang="zh-CN" sz="1400" i="1">
                          <a:solidFill>
                            <a:schemeClr val="bg1"/>
                          </a:solidFill>
                          <a:latin typeface="Cambria Math" charset="0"/>
                        </a:rPr>
                        <m:t>=</m:t>
                      </m:r>
                      <m:sSub>
                        <m:sSubPr>
                          <m:ctrlPr>
                            <a:rPr kumimoji="1" lang="en-US" altLang="zh-CN" sz="1400" i="1">
                              <a:solidFill>
                                <a:schemeClr val="bg1"/>
                              </a:solidFill>
                              <a:latin typeface="Cambria Math" charset="0"/>
                            </a:rPr>
                          </m:ctrlPr>
                        </m:sSubPr>
                        <m:e>
                          <m:r>
                            <a:rPr kumimoji="1" lang="en-US" altLang="zh-CN" sz="1400" i="1">
                              <a:solidFill>
                                <a:schemeClr val="bg1"/>
                              </a:solidFill>
                              <a:latin typeface="Cambria Math" charset="0"/>
                            </a:rPr>
                            <m:t>𝑟</m:t>
                          </m:r>
                        </m:e>
                        <m:sub>
                          <m:r>
                            <a:rPr kumimoji="1" lang="en-US" altLang="zh-CN" sz="1400" i="1">
                              <a:solidFill>
                                <a:schemeClr val="bg1"/>
                              </a:solidFill>
                              <a:latin typeface="Cambria Math" charset="0"/>
                            </a:rPr>
                            <m:t>2</m:t>
                          </m:r>
                        </m:sub>
                      </m:sSub>
                      <m:r>
                        <a:rPr kumimoji="1" lang="en-US" altLang="zh-CN" sz="1400" i="1">
                          <a:solidFill>
                            <a:schemeClr val="bg1"/>
                          </a:solidFill>
                          <a:latin typeface="Cambria Math" charset="0"/>
                        </a:rPr>
                        <m:t>+</m:t>
                      </m:r>
                      <m:r>
                        <a:rPr kumimoji="1" lang="en-US" altLang="zh-CN" sz="1400" i="1">
                          <a:solidFill>
                            <a:schemeClr val="bg1"/>
                          </a:solidFill>
                          <a:latin typeface="Cambria Math" charset="0"/>
                        </a:rPr>
                        <m:t>𝑐𝑟</m:t>
                      </m:r>
                    </m:oMath>
                  </m:oMathPara>
                </a14:m>
                <a:endParaRPr kumimoji="1" lang="zh-CN" altLang="en-US" sz="1400" dirty="0">
                  <a:solidFill>
                    <a:schemeClr val="bg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1873055" y="3627478"/>
                <a:ext cx="1800000" cy="1293971"/>
              </a:xfrm>
              <a:prstGeom prst="roundRect">
                <a:avLst/>
              </a:prstGeom>
              <a:blipFill rotWithShape="0">
                <a:blip r:embed="rId5"/>
                <a:stretch>
                  <a:fillRect t="-6542"/>
                </a:stretch>
              </a:blipFill>
              <a:ln>
                <a:solidFill>
                  <a:schemeClr val="tx1">
                    <a:lumMod val="65000"/>
                    <a:lumOff val="35000"/>
                  </a:schemeClr>
                </a:solidFill>
              </a:ln>
            </p:spPr>
            <p:txBody>
              <a:bodyPr/>
              <a:lstStyle/>
              <a:p>
                <a:r>
                  <a:rPr lang="zh-CHS" altLang="en-US">
                    <a:noFill/>
                  </a:rPr>
                  <a:t> </a:t>
                </a:r>
              </a:p>
            </p:txBody>
          </p:sp>
        </mc:Fallback>
      </mc:AlternateContent>
      <p:sp>
        <p:nvSpPr>
          <p:cNvPr id="48" name="椭圆 47"/>
          <p:cNvSpPr>
            <a:spLocks noChangeAspect="1"/>
          </p:cNvSpPr>
          <p:nvPr/>
        </p:nvSpPr>
        <p:spPr>
          <a:xfrm>
            <a:off x="1705624" y="3504141"/>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mc:AlternateContent xmlns:mc="http://schemas.openxmlformats.org/markup-compatibility/2006" xmlns:a14="http://schemas.microsoft.com/office/drawing/2010/main">
        <mc:Choice Requires="a14">
          <p:sp>
            <p:nvSpPr>
              <p:cNvPr id="64" name="文本框 63"/>
              <p:cNvSpPr txBox="1"/>
              <p:nvPr/>
            </p:nvSpPr>
            <p:spPr>
              <a:xfrm>
                <a:off x="5233064" y="3932264"/>
                <a:ext cx="1827193" cy="578882"/>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400" i="1" smtClean="0">
                          <a:solidFill>
                            <a:schemeClr val="bg1"/>
                          </a:solidFill>
                          <a:latin typeface="Cambria Math" charset="0"/>
                        </a:rPr>
                        <m:t>𝑐</m:t>
                      </m:r>
                      <m:r>
                        <a:rPr kumimoji="1" lang="en-US" altLang="zh-CN" sz="1400" b="0" i="1" smtClean="0">
                          <a:solidFill>
                            <a:schemeClr val="bg1"/>
                          </a:solidFill>
                          <a:latin typeface="Cambria Math" charset="0"/>
                        </a:rPr>
                        <m:t>=</m:t>
                      </m:r>
                    </m:oMath>
                  </m:oMathPara>
                </a14:m>
                <a:endParaRPr kumimoji="1" lang="zh-CN" altLang="en-US" sz="1400" b="0" i="1" dirty="0" smtClean="0">
                  <a:solidFill>
                    <a:schemeClr val="bg1"/>
                  </a:solidFill>
                  <a:latin typeface="Cambria Math" charset="0"/>
                </a:endParaRPr>
              </a:p>
              <a:p>
                <a:pPr algn="ctr"/>
                <a14:m>
                  <m:oMathPara xmlns:m="http://schemas.openxmlformats.org/officeDocument/2006/math">
                    <m:oMathParaPr>
                      <m:jc m:val="centerGroup"/>
                    </m:oMathParaPr>
                    <m:oMath xmlns:m="http://schemas.openxmlformats.org/officeDocument/2006/math">
                      <m:r>
                        <a:rPr kumimoji="1" lang="en-US" altLang="zh-CN" sz="1400" b="0" i="1" smtClean="0">
                          <a:solidFill>
                            <a:schemeClr val="bg1"/>
                          </a:solidFill>
                          <a:latin typeface="Cambria Math" charset="0"/>
                        </a:rPr>
                        <m:t>𝐻</m:t>
                      </m:r>
                      <m:r>
                        <a:rPr kumimoji="1" lang="en-US" altLang="zh-CN" sz="1400" b="0" i="1" smtClean="0">
                          <a:solidFill>
                            <a:schemeClr val="bg1"/>
                          </a:solidFill>
                          <a:latin typeface="Cambria Math" charset="0"/>
                        </a:rPr>
                        <m:t>(</m:t>
                      </m:r>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𝑔</m:t>
                          </m:r>
                        </m:e>
                        <m:sup>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1</m:t>
                              </m:r>
                            </m:sub>
                          </m:sSub>
                        </m:sup>
                      </m:sSup>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h</m:t>
                          </m:r>
                        </m:e>
                        <m:sup>
                          <m:sSub>
                            <m:sSubPr>
                              <m:ctrlPr>
                                <a:rPr kumimoji="1" lang="en-US" altLang="zh-CN" sz="1400" b="0" i="1" smtClean="0">
                                  <a:solidFill>
                                    <a:schemeClr val="bg1"/>
                                  </a:solidFill>
                                  <a:latin typeface="Cambria Math" charset="0"/>
                                </a:rPr>
                              </m:ctrlPr>
                            </m:sSubPr>
                            <m:e>
                              <m:r>
                                <a:rPr kumimoji="1" lang="en-US" altLang="zh-CN" sz="1400" b="0" i="1" smtClean="0">
                                  <a:solidFill>
                                    <a:schemeClr val="bg1"/>
                                  </a:solidFill>
                                  <a:latin typeface="Cambria Math" charset="0"/>
                                </a:rPr>
                                <m:t>𝑧</m:t>
                              </m:r>
                            </m:e>
                            <m:sub>
                              <m:r>
                                <a:rPr kumimoji="1" lang="en-US" altLang="zh-CN" sz="1400" b="0" i="1" smtClean="0">
                                  <a:solidFill>
                                    <a:schemeClr val="bg1"/>
                                  </a:solidFill>
                                  <a:latin typeface="Cambria Math" charset="0"/>
                                </a:rPr>
                                <m:t>2</m:t>
                              </m:r>
                            </m:sub>
                          </m:sSub>
                        </m:sup>
                      </m:sSup>
                      <m:sSup>
                        <m:sSupPr>
                          <m:ctrlPr>
                            <a:rPr kumimoji="1" lang="en-US" altLang="zh-CN" sz="1400" b="0" i="1" smtClean="0">
                              <a:solidFill>
                                <a:schemeClr val="bg1"/>
                              </a:solidFill>
                              <a:latin typeface="Cambria Math" charset="0"/>
                            </a:rPr>
                          </m:ctrlPr>
                        </m:sSupPr>
                        <m:e>
                          <m:r>
                            <a:rPr kumimoji="1" lang="en-US" altLang="zh-CN" sz="1400" b="0" i="1" smtClean="0">
                              <a:solidFill>
                                <a:schemeClr val="bg1"/>
                              </a:solidFill>
                              <a:latin typeface="Cambria Math" charset="0"/>
                            </a:rPr>
                            <m:t>𝐶</m:t>
                          </m:r>
                        </m:e>
                        <m:sup>
                          <m:r>
                            <a:rPr kumimoji="1" lang="en-US" altLang="zh-CN" sz="1400" b="0" i="1" smtClean="0">
                              <a:solidFill>
                                <a:schemeClr val="bg1"/>
                              </a:solidFill>
                              <a:latin typeface="Cambria Math" charset="0"/>
                            </a:rPr>
                            <m:t>−</m:t>
                          </m:r>
                          <m:r>
                            <a:rPr kumimoji="1" lang="en-US" altLang="zh-CN" sz="1400" b="0" i="1" smtClean="0">
                              <a:solidFill>
                                <a:schemeClr val="bg1"/>
                              </a:solidFill>
                              <a:latin typeface="Cambria Math" charset="0"/>
                            </a:rPr>
                            <m:t>𝑐</m:t>
                          </m:r>
                        </m:sup>
                      </m:sSup>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𝑚𝑜𝑑</m:t>
                      </m:r>
                      <m:r>
                        <a:rPr kumimoji="1" lang="zh-CN" altLang="en-US" sz="1400" b="0" i="1" smtClean="0">
                          <a:solidFill>
                            <a:schemeClr val="bg1"/>
                          </a:solidFill>
                          <a:latin typeface="Cambria Math" charset="0"/>
                        </a:rPr>
                        <m:t> </m:t>
                      </m:r>
                      <m:r>
                        <a:rPr kumimoji="1" lang="en-US" altLang="zh-CN" sz="1400" b="0" i="1" smtClean="0">
                          <a:solidFill>
                            <a:schemeClr val="bg1"/>
                          </a:solidFill>
                          <a:latin typeface="Cambria Math" charset="0"/>
                        </a:rPr>
                        <m:t>𝑛</m:t>
                      </m:r>
                      <m:r>
                        <a:rPr kumimoji="1" lang="en-US" altLang="zh-CN" sz="1400" b="0" i="1" smtClean="0">
                          <a:solidFill>
                            <a:schemeClr val="bg1"/>
                          </a:solidFill>
                          <a:latin typeface="Cambria Math" charset="0"/>
                        </a:rPr>
                        <m:t>)</m:t>
                      </m:r>
                    </m:oMath>
                  </m:oMathPara>
                </a14:m>
                <a:endParaRPr kumimoji="1" lang="zh-CN" altLang="en-US" sz="1400" dirty="0">
                  <a:solidFill>
                    <a:schemeClr val="bg1"/>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5233064" y="3932264"/>
                <a:ext cx="1827193" cy="578882"/>
              </a:xfrm>
              <a:prstGeom prst="roundRect">
                <a:avLst/>
              </a:prstGeom>
              <a:blipFill rotWithShape="0">
                <a:blip r:embed="rId6"/>
                <a:stretch>
                  <a:fillRect t="-20619" b="-63918"/>
                </a:stretch>
              </a:blipFill>
              <a:ln>
                <a:solidFill>
                  <a:schemeClr val="tx1">
                    <a:lumMod val="65000"/>
                    <a:lumOff val="35000"/>
                  </a:schemeClr>
                </a:solidFill>
              </a:ln>
            </p:spPr>
            <p:txBody>
              <a:bodyPr/>
              <a:lstStyle/>
              <a:p>
                <a:r>
                  <a:rPr lang="zh-CHS" altLang="en-US">
                    <a:noFill/>
                  </a:rPr>
                  <a:t> </a:t>
                </a:r>
              </a:p>
            </p:txBody>
          </p:sp>
        </mc:Fallback>
      </mc:AlternateContent>
      <p:sp>
        <p:nvSpPr>
          <p:cNvPr id="65" name="椭圆 64"/>
          <p:cNvSpPr>
            <a:spLocks noChangeAspect="1"/>
          </p:cNvSpPr>
          <p:nvPr/>
        </p:nvSpPr>
        <p:spPr>
          <a:xfrm>
            <a:off x="6965881" y="3779431"/>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cxnSp>
        <p:nvCxnSpPr>
          <p:cNvPr id="70" name="直线箭头连接符 69"/>
          <p:cNvCxnSpPr/>
          <p:nvPr/>
        </p:nvCxnSpPr>
        <p:spPr>
          <a:xfrm>
            <a:off x="3800877" y="4325128"/>
            <a:ext cx="12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p:cNvSpPr txBox="1"/>
              <p:nvPr/>
            </p:nvSpPr>
            <p:spPr>
              <a:xfrm>
                <a:off x="3947664" y="3999266"/>
                <a:ext cx="9539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m:t>
                          </m:r>
                          <m:r>
                            <a:rPr kumimoji="1" lang="en-US" altLang="zh-CN" b="0" i="1" smtClean="0">
                              <a:latin typeface="Cambria Math" charset="0"/>
                            </a:rPr>
                            <m:t>𝑐</m:t>
                          </m:r>
                          <m:r>
                            <a:rPr kumimoji="1" lang="en-US" altLang="zh-CN" b="0" i="1" smtClean="0">
                              <a:latin typeface="Cambria Math" charset="0"/>
                            </a:rPr>
                            <m:t>, </m:t>
                          </m:r>
                          <m:r>
                            <a:rPr kumimoji="1" lang="en-US" altLang="zh-CN" b="0" i="1" smtClean="0">
                              <a:latin typeface="Cambria Math" charset="0"/>
                            </a:rPr>
                            <m:t>𝑧</m:t>
                          </m:r>
                        </m:e>
                        <m:sub>
                          <m:r>
                            <a:rPr kumimoji="1" lang="en-US" altLang="zh-CN" b="0" i="1" smtClean="0">
                              <a:latin typeface="Cambria Math" charset="0"/>
                            </a:rPr>
                            <m:t>1</m:t>
                          </m:r>
                        </m:sub>
                      </m:sSub>
                      <m:r>
                        <a:rPr kumimoji="1" lang="en-US" altLang="zh-CN" b="0" i="1" smtClean="0">
                          <a:latin typeface="Cambria Math" charset="0"/>
                        </a:rPr>
                        <m:t>,</m:t>
                      </m:r>
                      <m:r>
                        <a:rPr kumimoji="1" lang="zh-CN" altLang="en-US"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2</m:t>
                          </m:r>
                        </m:sub>
                      </m:sSub>
                      <m:r>
                        <a:rPr kumimoji="1" lang="en-US" altLang="zh-CN" b="0" i="1" smtClean="0">
                          <a:latin typeface="Cambria Math" charset="0"/>
                        </a:rPr>
                        <m:t>)</m:t>
                      </m:r>
                    </m:oMath>
                  </m:oMathPara>
                </a14:m>
                <a:endParaRPr kumimoji="1"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3947664" y="3999266"/>
                <a:ext cx="953979" cy="276999"/>
              </a:xfrm>
              <a:prstGeom prst="rect">
                <a:avLst/>
              </a:prstGeom>
              <a:blipFill rotWithShape="0">
                <a:blip r:embed="rId7"/>
                <a:stretch>
                  <a:fillRect l="-8333" t="-2222" r="-8974" b="-35556"/>
                </a:stretch>
              </a:blipFill>
            </p:spPr>
            <p:txBody>
              <a:bodyPr/>
              <a:lstStyle/>
              <a:p>
                <a:r>
                  <a:rPr lang="zh-CHS" altLang="en-US">
                    <a:noFill/>
                  </a:rPr>
                  <a:t> </a:t>
                </a:r>
              </a:p>
            </p:txBody>
          </p:sp>
        </mc:Fallback>
      </mc:AlternateContent>
      <p:sp>
        <p:nvSpPr>
          <p:cNvPr id="75" name="文本框 74"/>
          <p:cNvSpPr txBox="1"/>
          <p:nvPr/>
        </p:nvSpPr>
        <p:spPr>
          <a:xfrm>
            <a:off x="561721" y="1785903"/>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Non-Interactive</a:t>
            </a:r>
            <a:endParaRPr kumimoji="1" lang="zh-CN" altLang="en-US" dirty="0">
              <a:solidFill>
                <a:schemeClr val="bg1"/>
              </a:solidFill>
            </a:endParaRPr>
          </a:p>
        </p:txBody>
      </p:sp>
      <p:cxnSp>
        <p:nvCxnSpPr>
          <p:cNvPr id="78" name="直线连接符 77"/>
          <p:cNvCxnSpPr/>
          <p:nvPr/>
        </p:nvCxnSpPr>
        <p:spPr>
          <a:xfrm>
            <a:off x="808213" y="5397916"/>
            <a:ext cx="758640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284831" y="5663385"/>
            <a:ext cx="3401966" cy="338554"/>
          </a:xfrm>
          <a:prstGeom prst="rect">
            <a:avLst/>
          </a:prstGeom>
          <a:noFill/>
        </p:spPr>
        <p:txBody>
          <a:bodyPr wrap="square" rtlCol="0">
            <a:spAutoFit/>
          </a:bodyPr>
          <a:lstStyle/>
          <a:p>
            <a:r>
              <a:rPr kumimoji="1" lang="en-US" altLang="zh-CN" sz="1600" dirty="0" smtClean="0"/>
              <a:t>Calculate this </a:t>
            </a:r>
            <a:r>
              <a:rPr lang="en-US" altLang="zh-CN" sz="1600" dirty="0" smtClean="0"/>
              <a:t>equation is right or not</a:t>
            </a:r>
            <a:endParaRPr kumimoji="1" lang="zh-CN" altLang="en-US" sz="1600" dirty="0"/>
          </a:p>
        </p:txBody>
      </p:sp>
      <p:cxnSp>
        <p:nvCxnSpPr>
          <p:cNvPr id="81" name="直线箭头连接符 80"/>
          <p:cNvCxnSpPr/>
          <p:nvPr/>
        </p:nvCxnSpPr>
        <p:spPr>
          <a:xfrm>
            <a:off x="6092106" y="4671000"/>
            <a:ext cx="0" cy="10080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8" name="椭圆形标注 37"/>
          <p:cNvSpPr>
            <a:spLocks/>
          </p:cNvSpPr>
          <p:nvPr/>
        </p:nvSpPr>
        <p:spPr>
          <a:xfrm>
            <a:off x="7074795" y="2696615"/>
            <a:ext cx="1404000" cy="832267"/>
          </a:xfrm>
          <a:prstGeom prst="wedgeEllipseCallo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0" name="文本框 39"/>
              <p:cNvSpPr txBox="1"/>
              <p:nvPr/>
            </p:nvSpPr>
            <p:spPr>
              <a:xfrm>
                <a:off x="7369761" y="2978118"/>
                <a:ext cx="1022079" cy="276999"/>
              </a:xfrm>
              <a:prstGeom prst="rect">
                <a:avLst/>
              </a:prstGeom>
              <a:noFill/>
            </p:spPr>
            <p:txBody>
              <a:bodyPr wrap="square" lIns="0" tIns="0" rIns="0" bIns="0" rtlCol="0">
                <a:spAutoFit/>
              </a:bodyPr>
              <a:lstStyle/>
              <a:p>
                <a14:m>
                  <m:oMath xmlns:m="http://schemas.openxmlformats.org/officeDocument/2006/math">
                    <m:r>
                      <m:rPr>
                        <m:sty m:val="p"/>
                      </m:rPr>
                      <a:rPr kumimoji="1" lang="en-US" altLang="zh-CN" i="1" smtClean="0">
                        <a:solidFill>
                          <a:schemeClr val="bg1"/>
                        </a:solidFill>
                        <a:latin typeface="Cambria Math" charset="0"/>
                      </a:rPr>
                      <m:t>g</m:t>
                    </m:r>
                    <m:r>
                      <a:rPr kumimoji="1" lang="en-US" altLang="zh-CN" b="0" i="1" smtClean="0">
                        <a:solidFill>
                          <a:schemeClr val="bg1"/>
                        </a:solidFill>
                        <a:latin typeface="Cambria Math" charset="0"/>
                      </a:rPr>
                      <m:t>,</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h</m:t>
                    </m:r>
                    <m:r>
                      <a:rPr kumimoji="1" lang="en-US" altLang="zh-CN" b="0" i="0" smtClean="0">
                        <a:solidFill>
                          <a:schemeClr val="bg1"/>
                        </a:solidFill>
                        <a:latin typeface="Cambria Math" charset="0"/>
                      </a:rPr>
                      <m:t>,</m:t>
                    </m:r>
                    <m:r>
                      <a:rPr kumimoji="1" lang="zh-CN" altLang="en-US" b="0" i="0" smtClean="0">
                        <a:solidFill>
                          <a:schemeClr val="bg1"/>
                        </a:solidFill>
                        <a:latin typeface="Cambria Math" charset="0"/>
                      </a:rPr>
                      <m:t> </m:t>
                    </m:r>
                  </m:oMath>
                </a14:m>
                <a:r>
                  <a:rPr kumimoji="1" lang="en-US" altLang="zh-CN" dirty="0" smtClean="0">
                    <a:solidFill>
                      <a:schemeClr val="bg1"/>
                    </a:solidFill>
                  </a:rPr>
                  <a:t>n, C</a:t>
                </a:r>
                <a:endParaRPr kumimoji="1" lang="zh-CN" altLang="en-US" dirty="0">
                  <a:solidFill>
                    <a:schemeClr val="bg1"/>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7369761" y="2978118"/>
                <a:ext cx="1022079" cy="276999"/>
              </a:xfrm>
              <a:prstGeom prst="rect">
                <a:avLst/>
              </a:prstGeom>
              <a:blipFill rotWithShape="0">
                <a:blip r:embed="rId8"/>
                <a:stretch>
                  <a:fillRect l="-8333" t="-197778" b="-220000"/>
                </a:stretch>
              </a:blipFill>
            </p:spPr>
            <p:txBody>
              <a:bodyPr/>
              <a:lstStyle/>
              <a:p>
                <a:r>
                  <a:rPr lang="zh-CHS" altLang="en-US">
                    <a:noFill/>
                  </a:rPr>
                  <a:t> </a:t>
                </a:r>
              </a:p>
            </p:txBody>
          </p:sp>
        </mc:Fallback>
      </mc:AlternateContent>
    </p:spTree>
    <p:extLst>
      <p:ext uri="{BB962C8B-B14F-4D97-AF65-F5344CB8AC3E}">
        <p14:creationId xmlns:p14="http://schemas.microsoft.com/office/powerpoint/2010/main" val="109046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450" decel="100000" fill="hold"/>
                                        <p:tgtEl>
                                          <p:spTgt spid="7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450" decel="100000" fill="hold"/>
                                        <p:tgtEl>
                                          <p:spTgt spid="3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anim calcmode="lin" valueType="num">
                                      <p:cBhvr>
                                        <p:cTn id="20" dur="500" fill="hold"/>
                                        <p:tgtEl>
                                          <p:spTgt spid="44"/>
                                        </p:tgtEl>
                                        <p:attrNameLst>
                                          <p:attrName>ppt_x</p:attrName>
                                        </p:attrNameLst>
                                      </p:cBhvr>
                                      <p:tavLst>
                                        <p:tav tm="0">
                                          <p:val>
                                            <p:strVal val="#ppt_x"/>
                                          </p:val>
                                        </p:tav>
                                        <p:tav tm="100000">
                                          <p:val>
                                            <p:strVal val="#ppt_x"/>
                                          </p:val>
                                        </p:tav>
                                      </p:tavLst>
                                    </p:anim>
                                    <p:anim calcmode="lin" valueType="num">
                                      <p:cBhvr>
                                        <p:cTn id="21" dur="450" decel="100000" fill="hold"/>
                                        <p:tgtEl>
                                          <p:spTgt spid="44"/>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4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anim calcmode="lin" valueType="num">
                                      <p:cBhvr>
                                        <p:cTn id="26" dur="500" fill="hold"/>
                                        <p:tgtEl>
                                          <p:spTgt spid="45"/>
                                        </p:tgtEl>
                                        <p:attrNameLst>
                                          <p:attrName>ppt_x</p:attrName>
                                        </p:attrNameLst>
                                      </p:cBhvr>
                                      <p:tavLst>
                                        <p:tav tm="0">
                                          <p:val>
                                            <p:strVal val="#ppt_x"/>
                                          </p:val>
                                        </p:tav>
                                        <p:tav tm="100000">
                                          <p:val>
                                            <p:strVal val="#ppt_x"/>
                                          </p:val>
                                        </p:tav>
                                      </p:tavLst>
                                    </p:anim>
                                    <p:anim calcmode="lin" valueType="num">
                                      <p:cBhvr>
                                        <p:cTn id="27" dur="450" decel="100000" fill="hold"/>
                                        <p:tgtEl>
                                          <p:spTgt spid="45"/>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4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anim calcmode="lin" valueType="num">
                                      <p:cBhvr>
                                        <p:cTn id="32" dur="500" fill="hold"/>
                                        <p:tgtEl>
                                          <p:spTgt spid="46"/>
                                        </p:tgtEl>
                                        <p:attrNameLst>
                                          <p:attrName>ppt_x</p:attrName>
                                        </p:attrNameLst>
                                      </p:cBhvr>
                                      <p:tavLst>
                                        <p:tav tm="0">
                                          <p:val>
                                            <p:strVal val="#ppt_x"/>
                                          </p:val>
                                        </p:tav>
                                        <p:tav tm="100000">
                                          <p:val>
                                            <p:strVal val="#ppt_x"/>
                                          </p:val>
                                        </p:tav>
                                      </p:tavLst>
                                    </p:anim>
                                    <p:anim calcmode="lin" valueType="num">
                                      <p:cBhvr>
                                        <p:cTn id="33" dur="450" decel="100000" fill="hold"/>
                                        <p:tgtEl>
                                          <p:spTgt spid="46"/>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4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strVal val="#ppt_x"/>
                                          </p:val>
                                        </p:tav>
                                        <p:tav tm="100000">
                                          <p:val>
                                            <p:strVal val="#ppt_x"/>
                                          </p:val>
                                        </p:tav>
                                      </p:tavLst>
                                    </p:anim>
                                    <p:anim calcmode="lin" valueType="num">
                                      <p:cBhvr>
                                        <p:cTn id="39" dur="450" decel="100000" fill="hold"/>
                                        <p:tgtEl>
                                          <p:spTgt spid="47"/>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anim calcmode="lin" valueType="num">
                                      <p:cBhvr>
                                        <p:cTn id="44" dur="500" fill="hold"/>
                                        <p:tgtEl>
                                          <p:spTgt spid="51"/>
                                        </p:tgtEl>
                                        <p:attrNameLst>
                                          <p:attrName>ppt_x</p:attrName>
                                        </p:attrNameLst>
                                      </p:cBhvr>
                                      <p:tavLst>
                                        <p:tav tm="0">
                                          <p:val>
                                            <p:strVal val="#ppt_x"/>
                                          </p:val>
                                        </p:tav>
                                        <p:tav tm="100000">
                                          <p:val>
                                            <p:strVal val="#ppt_x"/>
                                          </p:val>
                                        </p:tav>
                                      </p:tavLst>
                                    </p:anim>
                                    <p:anim calcmode="lin" valueType="num">
                                      <p:cBhvr>
                                        <p:cTn id="45" dur="450" decel="100000" fill="hold"/>
                                        <p:tgtEl>
                                          <p:spTgt spid="51"/>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anim calcmode="lin" valueType="num">
                                      <p:cBhvr>
                                        <p:cTn id="50" dur="500" fill="hold"/>
                                        <p:tgtEl>
                                          <p:spTgt spid="54"/>
                                        </p:tgtEl>
                                        <p:attrNameLst>
                                          <p:attrName>ppt_x</p:attrName>
                                        </p:attrNameLst>
                                      </p:cBhvr>
                                      <p:tavLst>
                                        <p:tav tm="0">
                                          <p:val>
                                            <p:strVal val="#ppt_x"/>
                                          </p:val>
                                        </p:tav>
                                        <p:tav tm="100000">
                                          <p:val>
                                            <p:strVal val="#ppt_x"/>
                                          </p:val>
                                        </p:tav>
                                      </p:tavLst>
                                    </p:anim>
                                    <p:anim calcmode="lin" valueType="num">
                                      <p:cBhvr>
                                        <p:cTn id="51" dur="450" decel="100000" fill="hold"/>
                                        <p:tgtEl>
                                          <p:spTgt spid="54"/>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54"/>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anim calcmode="lin" valueType="num">
                                      <p:cBhvr>
                                        <p:cTn id="56" dur="500" fill="hold"/>
                                        <p:tgtEl>
                                          <p:spTgt spid="56"/>
                                        </p:tgtEl>
                                        <p:attrNameLst>
                                          <p:attrName>ppt_x</p:attrName>
                                        </p:attrNameLst>
                                      </p:cBhvr>
                                      <p:tavLst>
                                        <p:tav tm="0">
                                          <p:val>
                                            <p:strVal val="#ppt_x"/>
                                          </p:val>
                                        </p:tav>
                                        <p:tav tm="100000">
                                          <p:val>
                                            <p:strVal val="#ppt_x"/>
                                          </p:val>
                                        </p:tav>
                                      </p:tavLst>
                                    </p:anim>
                                    <p:anim calcmode="lin" valueType="num">
                                      <p:cBhvr>
                                        <p:cTn id="57" dur="450" decel="100000" fill="hold"/>
                                        <p:tgtEl>
                                          <p:spTgt spid="56"/>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5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anim calcmode="lin" valueType="num">
                                      <p:cBhvr>
                                        <p:cTn id="62" dur="500" fill="hold"/>
                                        <p:tgtEl>
                                          <p:spTgt spid="48"/>
                                        </p:tgtEl>
                                        <p:attrNameLst>
                                          <p:attrName>ppt_x</p:attrName>
                                        </p:attrNameLst>
                                      </p:cBhvr>
                                      <p:tavLst>
                                        <p:tav tm="0">
                                          <p:val>
                                            <p:strVal val="#ppt_x"/>
                                          </p:val>
                                        </p:tav>
                                        <p:tav tm="100000">
                                          <p:val>
                                            <p:strVal val="#ppt_x"/>
                                          </p:val>
                                        </p:tav>
                                      </p:tavLst>
                                    </p:anim>
                                    <p:anim calcmode="lin" valueType="num">
                                      <p:cBhvr>
                                        <p:cTn id="63" dur="450" decel="100000" fill="hold"/>
                                        <p:tgtEl>
                                          <p:spTgt spid="48"/>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48"/>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ppt_x</p:attrName>
                                        </p:attrNameLst>
                                      </p:cBhvr>
                                      <p:tavLst>
                                        <p:tav tm="0">
                                          <p:val>
                                            <p:strVal val="#ppt_x"/>
                                          </p:val>
                                        </p:tav>
                                        <p:tav tm="100000">
                                          <p:val>
                                            <p:strVal val="#ppt_x"/>
                                          </p:val>
                                        </p:tav>
                                      </p:tavLst>
                                    </p:anim>
                                    <p:anim calcmode="lin" valueType="num">
                                      <p:cBhvr>
                                        <p:cTn id="69" dur="450" decel="100000" fill="hold"/>
                                        <p:tgtEl>
                                          <p:spTgt spid="64"/>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64"/>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anim calcmode="lin" valueType="num">
                                      <p:cBhvr>
                                        <p:cTn id="74" dur="500" fill="hold"/>
                                        <p:tgtEl>
                                          <p:spTgt spid="65"/>
                                        </p:tgtEl>
                                        <p:attrNameLst>
                                          <p:attrName>ppt_x</p:attrName>
                                        </p:attrNameLst>
                                      </p:cBhvr>
                                      <p:tavLst>
                                        <p:tav tm="0">
                                          <p:val>
                                            <p:strVal val="#ppt_x"/>
                                          </p:val>
                                        </p:tav>
                                        <p:tav tm="100000">
                                          <p:val>
                                            <p:strVal val="#ppt_x"/>
                                          </p:val>
                                        </p:tav>
                                      </p:tavLst>
                                    </p:anim>
                                    <p:anim calcmode="lin" valueType="num">
                                      <p:cBhvr>
                                        <p:cTn id="75" dur="450" decel="100000" fill="hold"/>
                                        <p:tgtEl>
                                          <p:spTgt spid="65"/>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anim calcmode="lin" valueType="num">
                                      <p:cBhvr>
                                        <p:cTn id="80" dur="500" fill="hold"/>
                                        <p:tgtEl>
                                          <p:spTgt spid="70"/>
                                        </p:tgtEl>
                                        <p:attrNameLst>
                                          <p:attrName>ppt_x</p:attrName>
                                        </p:attrNameLst>
                                      </p:cBhvr>
                                      <p:tavLst>
                                        <p:tav tm="0">
                                          <p:val>
                                            <p:strVal val="#ppt_x"/>
                                          </p:val>
                                        </p:tav>
                                        <p:tav tm="100000">
                                          <p:val>
                                            <p:strVal val="#ppt_x"/>
                                          </p:val>
                                        </p:tav>
                                      </p:tavLst>
                                    </p:anim>
                                    <p:anim calcmode="lin" valueType="num">
                                      <p:cBhvr>
                                        <p:cTn id="81" dur="450" decel="100000" fill="hold"/>
                                        <p:tgtEl>
                                          <p:spTgt spid="70"/>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fade">
                                      <p:cBhvr>
                                        <p:cTn id="85" dur="500"/>
                                        <p:tgtEl>
                                          <p:spTgt spid="73"/>
                                        </p:tgtEl>
                                      </p:cBhvr>
                                    </p:animEffect>
                                    <p:anim calcmode="lin" valueType="num">
                                      <p:cBhvr>
                                        <p:cTn id="86" dur="500" fill="hold"/>
                                        <p:tgtEl>
                                          <p:spTgt spid="73"/>
                                        </p:tgtEl>
                                        <p:attrNameLst>
                                          <p:attrName>ppt_x</p:attrName>
                                        </p:attrNameLst>
                                      </p:cBhvr>
                                      <p:tavLst>
                                        <p:tav tm="0">
                                          <p:val>
                                            <p:strVal val="#ppt_x"/>
                                          </p:val>
                                        </p:tav>
                                        <p:tav tm="100000">
                                          <p:val>
                                            <p:strVal val="#ppt_x"/>
                                          </p:val>
                                        </p:tav>
                                      </p:tavLst>
                                    </p:anim>
                                    <p:anim calcmode="lin" valueType="num">
                                      <p:cBhvr>
                                        <p:cTn id="87" dur="450" decel="100000" fill="hold"/>
                                        <p:tgtEl>
                                          <p:spTgt spid="73"/>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73"/>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75"/>
                                        </p:tgtEl>
                                        <p:attrNameLst>
                                          <p:attrName>style.visibility</p:attrName>
                                        </p:attrNameLst>
                                      </p:cBhvr>
                                      <p:to>
                                        <p:strVal val="visible"/>
                                      </p:to>
                                    </p:set>
                                    <p:animEffect transition="in" filter="fade">
                                      <p:cBhvr>
                                        <p:cTn id="91" dur="500"/>
                                        <p:tgtEl>
                                          <p:spTgt spid="75"/>
                                        </p:tgtEl>
                                      </p:cBhvr>
                                    </p:animEffect>
                                    <p:anim calcmode="lin" valueType="num">
                                      <p:cBhvr>
                                        <p:cTn id="92" dur="500" fill="hold"/>
                                        <p:tgtEl>
                                          <p:spTgt spid="75"/>
                                        </p:tgtEl>
                                        <p:attrNameLst>
                                          <p:attrName>ppt_x</p:attrName>
                                        </p:attrNameLst>
                                      </p:cBhvr>
                                      <p:tavLst>
                                        <p:tav tm="0">
                                          <p:val>
                                            <p:strVal val="#ppt_x"/>
                                          </p:val>
                                        </p:tav>
                                        <p:tav tm="100000">
                                          <p:val>
                                            <p:strVal val="#ppt_x"/>
                                          </p:val>
                                        </p:tav>
                                      </p:tavLst>
                                    </p:anim>
                                    <p:anim calcmode="lin" valueType="num">
                                      <p:cBhvr>
                                        <p:cTn id="93" dur="450" decel="100000" fill="hold"/>
                                        <p:tgtEl>
                                          <p:spTgt spid="75"/>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75"/>
                                        </p:tgtEl>
                                        <p:attrNameLst>
                                          <p:attrName>ppt_y</p:attrName>
                                        </p:attrNameLst>
                                      </p:cBhvr>
                                      <p:tavLst>
                                        <p:tav tm="0">
                                          <p:val>
                                            <p:strVal val="#ppt_y-.03"/>
                                          </p:val>
                                        </p:tav>
                                        <p:tav tm="100000">
                                          <p:val>
                                            <p:strVal val="#ppt_y"/>
                                          </p:val>
                                        </p:tav>
                                      </p:tavLst>
                                    </p:anim>
                                  </p:childTnLst>
                                </p:cTn>
                              </p:par>
                              <p:par>
                                <p:cTn id="95" presetID="37"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500"/>
                                        <p:tgtEl>
                                          <p:spTgt spid="78"/>
                                        </p:tgtEl>
                                      </p:cBhvr>
                                    </p:animEffect>
                                    <p:anim calcmode="lin" valueType="num">
                                      <p:cBhvr>
                                        <p:cTn id="98" dur="500" fill="hold"/>
                                        <p:tgtEl>
                                          <p:spTgt spid="78"/>
                                        </p:tgtEl>
                                        <p:attrNameLst>
                                          <p:attrName>ppt_x</p:attrName>
                                        </p:attrNameLst>
                                      </p:cBhvr>
                                      <p:tavLst>
                                        <p:tav tm="0">
                                          <p:val>
                                            <p:strVal val="#ppt_x"/>
                                          </p:val>
                                        </p:tav>
                                        <p:tav tm="100000">
                                          <p:val>
                                            <p:strVal val="#ppt_x"/>
                                          </p:val>
                                        </p:tav>
                                      </p:tavLst>
                                    </p:anim>
                                    <p:anim calcmode="lin" valueType="num">
                                      <p:cBhvr>
                                        <p:cTn id="99" dur="450" decel="100000" fill="hold"/>
                                        <p:tgtEl>
                                          <p:spTgt spid="78"/>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78"/>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fade">
                                      <p:cBhvr>
                                        <p:cTn id="103" dur="500"/>
                                        <p:tgtEl>
                                          <p:spTgt spid="79"/>
                                        </p:tgtEl>
                                      </p:cBhvr>
                                    </p:animEffect>
                                    <p:anim calcmode="lin" valueType="num">
                                      <p:cBhvr>
                                        <p:cTn id="104" dur="500" fill="hold"/>
                                        <p:tgtEl>
                                          <p:spTgt spid="79"/>
                                        </p:tgtEl>
                                        <p:attrNameLst>
                                          <p:attrName>ppt_x</p:attrName>
                                        </p:attrNameLst>
                                      </p:cBhvr>
                                      <p:tavLst>
                                        <p:tav tm="0">
                                          <p:val>
                                            <p:strVal val="#ppt_x"/>
                                          </p:val>
                                        </p:tav>
                                        <p:tav tm="100000">
                                          <p:val>
                                            <p:strVal val="#ppt_x"/>
                                          </p:val>
                                        </p:tav>
                                      </p:tavLst>
                                    </p:anim>
                                    <p:anim calcmode="lin" valueType="num">
                                      <p:cBhvr>
                                        <p:cTn id="105" dur="450" decel="100000" fill="hold"/>
                                        <p:tgtEl>
                                          <p:spTgt spid="79"/>
                                        </p:tgtEl>
                                        <p:attrNameLst>
                                          <p:attrName>ppt_y</p:attrName>
                                        </p:attrNameLst>
                                      </p:cBhvr>
                                      <p:tavLst>
                                        <p:tav tm="0">
                                          <p:val>
                                            <p:strVal val="#ppt_y+1"/>
                                          </p:val>
                                        </p:tav>
                                        <p:tav tm="100000">
                                          <p:val>
                                            <p:strVal val="#ppt_y-.03"/>
                                          </p:val>
                                        </p:tav>
                                      </p:tavLst>
                                    </p:anim>
                                    <p:anim calcmode="lin" valueType="num">
                                      <p:cBhvr>
                                        <p:cTn id="106" dur="50" accel="100000" fill="hold">
                                          <p:stCondLst>
                                            <p:cond delay="450"/>
                                          </p:stCondLst>
                                        </p:cTn>
                                        <p:tgtEl>
                                          <p:spTgt spid="79"/>
                                        </p:tgtEl>
                                        <p:attrNameLst>
                                          <p:attrName>ppt_y</p:attrName>
                                        </p:attrNameLst>
                                      </p:cBhvr>
                                      <p:tavLst>
                                        <p:tav tm="0">
                                          <p:val>
                                            <p:strVal val="#ppt_y-.03"/>
                                          </p:val>
                                        </p:tav>
                                        <p:tav tm="100000">
                                          <p:val>
                                            <p:strVal val="#ppt_y"/>
                                          </p:val>
                                        </p:tav>
                                      </p:tavLst>
                                    </p:anim>
                                  </p:childTnLst>
                                </p:cTn>
                              </p:par>
                              <p:par>
                                <p:cTn id="107" presetID="37" presetClass="entr" presetSubtype="0"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fade">
                                      <p:cBhvr>
                                        <p:cTn id="109" dur="500"/>
                                        <p:tgtEl>
                                          <p:spTgt spid="81"/>
                                        </p:tgtEl>
                                      </p:cBhvr>
                                    </p:animEffect>
                                    <p:anim calcmode="lin" valueType="num">
                                      <p:cBhvr>
                                        <p:cTn id="110" dur="500" fill="hold"/>
                                        <p:tgtEl>
                                          <p:spTgt spid="81"/>
                                        </p:tgtEl>
                                        <p:attrNameLst>
                                          <p:attrName>ppt_x</p:attrName>
                                        </p:attrNameLst>
                                      </p:cBhvr>
                                      <p:tavLst>
                                        <p:tav tm="0">
                                          <p:val>
                                            <p:strVal val="#ppt_x"/>
                                          </p:val>
                                        </p:tav>
                                        <p:tav tm="100000">
                                          <p:val>
                                            <p:strVal val="#ppt_x"/>
                                          </p:val>
                                        </p:tav>
                                      </p:tavLst>
                                    </p:anim>
                                    <p:anim calcmode="lin" valueType="num">
                                      <p:cBhvr>
                                        <p:cTn id="111" dur="450" decel="100000" fill="hold"/>
                                        <p:tgtEl>
                                          <p:spTgt spid="81"/>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500"/>
                                        <p:tgtEl>
                                          <p:spTgt spid="38"/>
                                        </p:tgtEl>
                                      </p:cBhvr>
                                    </p:animEffect>
                                    <p:anim calcmode="lin" valueType="num">
                                      <p:cBhvr>
                                        <p:cTn id="116" dur="500" fill="hold"/>
                                        <p:tgtEl>
                                          <p:spTgt spid="38"/>
                                        </p:tgtEl>
                                        <p:attrNameLst>
                                          <p:attrName>ppt_x</p:attrName>
                                        </p:attrNameLst>
                                      </p:cBhvr>
                                      <p:tavLst>
                                        <p:tav tm="0">
                                          <p:val>
                                            <p:strVal val="#ppt_x"/>
                                          </p:val>
                                        </p:tav>
                                        <p:tav tm="100000">
                                          <p:val>
                                            <p:strVal val="#ppt_x"/>
                                          </p:val>
                                        </p:tav>
                                      </p:tavLst>
                                    </p:anim>
                                    <p:anim calcmode="lin" valueType="num">
                                      <p:cBhvr>
                                        <p:cTn id="117" dur="450" decel="100000" fill="hold"/>
                                        <p:tgtEl>
                                          <p:spTgt spid="38"/>
                                        </p:tgtEl>
                                        <p:attrNameLst>
                                          <p:attrName>ppt_y</p:attrName>
                                        </p:attrNameLst>
                                      </p:cBhvr>
                                      <p:tavLst>
                                        <p:tav tm="0">
                                          <p:val>
                                            <p:strVal val="#ppt_y+1"/>
                                          </p:val>
                                        </p:tav>
                                        <p:tav tm="100000">
                                          <p:val>
                                            <p:strVal val="#ppt_y-.03"/>
                                          </p:val>
                                        </p:tav>
                                      </p:tavLst>
                                    </p:anim>
                                    <p:anim calcmode="lin" valueType="num">
                                      <p:cBhvr>
                                        <p:cTn id="118"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500"/>
                                        <p:tgtEl>
                                          <p:spTgt spid="40"/>
                                        </p:tgtEl>
                                      </p:cBhvr>
                                    </p:animEffect>
                                    <p:anim calcmode="lin" valueType="num">
                                      <p:cBhvr>
                                        <p:cTn id="122" dur="500" fill="hold"/>
                                        <p:tgtEl>
                                          <p:spTgt spid="40"/>
                                        </p:tgtEl>
                                        <p:attrNameLst>
                                          <p:attrName>ppt_x</p:attrName>
                                        </p:attrNameLst>
                                      </p:cBhvr>
                                      <p:tavLst>
                                        <p:tav tm="0">
                                          <p:val>
                                            <p:strVal val="#ppt_x"/>
                                          </p:val>
                                        </p:tav>
                                        <p:tav tm="100000">
                                          <p:val>
                                            <p:strVal val="#ppt_x"/>
                                          </p:val>
                                        </p:tav>
                                      </p:tavLst>
                                    </p:anim>
                                    <p:anim calcmode="lin" valueType="num">
                                      <p:cBhvr>
                                        <p:cTn id="123" dur="450" decel="100000" fill="hold"/>
                                        <p:tgtEl>
                                          <p:spTgt spid="40"/>
                                        </p:tgtEl>
                                        <p:attrNameLst>
                                          <p:attrName>ppt_y</p:attrName>
                                        </p:attrNameLst>
                                      </p:cBhvr>
                                      <p:tavLst>
                                        <p:tav tm="0">
                                          <p:val>
                                            <p:strVal val="#ppt_y+1"/>
                                          </p:val>
                                        </p:tav>
                                        <p:tav tm="100000">
                                          <p:val>
                                            <p:strVal val="#ppt_y-.03"/>
                                          </p:val>
                                        </p:tav>
                                      </p:tavLst>
                                    </p:anim>
                                    <p:anim calcmode="lin" valueType="num">
                                      <p:cBhvr>
                                        <p:cTn id="124" dur="50" accel="100000" fill="hold">
                                          <p:stCondLst>
                                            <p:cond delay="45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4" grpId="0"/>
      <p:bldP spid="44" grpId="0" animBg="1"/>
      <p:bldP spid="45" grpId="0" animBg="1"/>
      <p:bldP spid="46" grpId="0"/>
      <p:bldP spid="47" grpId="0"/>
      <p:bldP spid="51" grpId="0" animBg="1"/>
      <p:bldP spid="54" grpId="0"/>
      <p:bldP spid="56" grpId="0" animBg="1"/>
      <p:bldP spid="48" grpId="0" animBg="1"/>
      <p:bldP spid="64" grpId="0" animBg="1"/>
      <p:bldP spid="65" grpId="0" animBg="1"/>
      <p:bldP spid="73" grpId="0"/>
      <p:bldP spid="75" grpId="0" animBg="1"/>
      <p:bldP spid="79" grpId="0"/>
      <p:bldP spid="38" grpId="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14</a:t>
            </a:fld>
            <a:endParaRPr kumimoji="1" lang="zh-CN" altLang="en-US"/>
          </a:p>
        </p:txBody>
      </p:sp>
      <p:sp>
        <p:nvSpPr>
          <p:cNvPr id="39" name="文本框 38"/>
          <p:cNvSpPr txBox="1"/>
          <p:nvPr/>
        </p:nvSpPr>
        <p:spPr>
          <a:xfrm>
            <a:off x="556801" y="1132057"/>
            <a:ext cx="249611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CL-Signatures</a:t>
            </a:r>
            <a:endParaRPr kumimoji="1" lang="zh-CN" altLang="en-US" dirty="0">
              <a:solidFill>
                <a:schemeClr val="bg1"/>
              </a:solidFill>
            </a:endParaRPr>
          </a:p>
        </p:txBody>
      </p:sp>
      <p:cxnSp>
        <p:nvCxnSpPr>
          <p:cNvPr id="3" name="直线连接符 2"/>
          <p:cNvCxnSpPr/>
          <p:nvPr/>
        </p:nvCxnSpPr>
        <p:spPr>
          <a:xfrm>
            <a:off x="822961" y="1681316"/>
            <a:ext cx="0" cy="4321278"/>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693175" y="1681322"/>
            <a:ext cx="280219" cy="280219"/>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696514" y="2939847"/>
            <a:ext cx="280219" cy="280219"/>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703015" y="4493334"/>
            <a:ext cx="280219" cy="280219"/>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691606" y="5719864"/>
            <a:ext cx="280219" cy="280219"/>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766457" y="1754607"/>
            <a:ext cx="140400" cy="14040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771837" y="3013137"/>
            <a:ext cx="140400" cy="14040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771837" y="4562174"/>
            <a:ext cx="140400" cy="14040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757549" y="5785822"/>
            <a:ext cx="140400" cy="1404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p:nvCxnSpPr>
        <p:spPr>
          <a:xfrm flipV="1">
            <a:off x="872008" y="1814050"/>
            <a:ext cx="576000" cy="5822"/>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83124" y="1634121"/>
            <a:ext cx="1800000" cy="338554"/>
          </a:xfrm>
          <a:prstGeom prst="chevron">
            <a:avLst/>
          </a:prstGeom>
          <a:solidFill>
            <a:schemeClr val="tx2">
              <a:lumMod val="60000"/>
              <a:lumOff val="40000"/>
            </a:schemeClr>
          </a:solidFill>
          <a:ln>
            <a:solidFill>
              <a:schemeClr val="tx2">
                <a:lumMod val="60000"/>
                <a:lumOff val="40000"/>
              </a:schemeClr>
            </a:solidFill>
          </a:ln>
        </p:spPr>
        <p:txBody>
          <a:bodyPr wrap="square" rtlCol="0">
            <a:spAutoFit/>
          </a:bodyPr>
          <a:lstStyle/>
          <a:p>
            <a:r>
              <a:rPr kumimoji="1" lang="en-US" altLang="zh-CN" sz="1600" dirty="0" smtClean="0">
                <a:solidFill>
                  <a:schemeClr val="bg1"/>
                </a:solidFill>
              </a:rPr>
              <a:t>Key Generation</a:t>
            </a:r>
            <a:endParaRPr kumimoji="1" lang="zh-CN" altLang="en-US" sz="1600" dirty="0">
              <a:solidFill>
                <a:schemeClr val="bg1"/>
              </a:solidFill>
            </a:endParaRPr>
          </a:p>
        </p:txBody>
      </p:sp>
      <p:cxnSp>
        <p:nvCxnSpPr>
          <p:cNvPr id="18" name="直线连接符 17"/>
          <p:cNvCxnSpPr/>
          <p:nvPr/>
        </p:nvCxnSpPr>
        <p:spPr>
          <a:xfrm flipV="1">
            <a:off x="891854" y="3073416"/>
            <a:ext cx="540000" cy="5822"/>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258256" y="2893487"/>
            <a:ext cx="1980000" cy="338554"/>
          </a:xfrm>
          <a:prstGeom prst="chevron">
            <a:avLst/>
          </a:prstGeom>
          <a:solidFill>
            <a:schemeClr val="accent1">
              <a:lumMod val="50000"/>
            </a:schemeClr>
          </a:solidFill>
          <a:ln>
            <a:solidFill>
              <a:schemeClr val="accent1">
                <a:lumMod val="50000"/>
              </a:schemeClr>
            </a:solidFill>
          </a:ln>
        </p:spPr>
        <p:txBody>
          <a:bodyPr wrap="square" rtlCol="0">
            <a:spAutoFit/>
          </a:bodyPr>
          <a:lstStyle/>
          <a:p>
            <a:r>
              <a:rPr kumimoji="1" lang="en-US" altLang="zh-CN" sz="1600" dirty="0" smtClean="0">
                <a:solidFill>
                  <a:schemeClr val="bg1"/>
                </a:solidFill>
              </a:rPr>
              <a:t>Signing Algorithm</a:t>
            </a:r>
            <a:endParaRPr kumimoji="1" lang="zh-CN" altLang="en-US" sz="1600" dirty="0">
              <a:solidFill>
                <a:schemeClr val="bg1"/>
              </a:solidFill>
            </a:endParaRPr>
          </a:p>
        </p:txBody>
      </p:sp>
      <p:cxnSp>
        <p:nvCxnSpPr>
          <p:cNvPr id="20" name="直线连接符 19"/>
          <p:cNvCxnSpPr/>
          <p:nvPr/>
        </p:nvCxnSpPr>
        <p:spPr>
          <a:xfrm flipV="1">
            <a:off x="905770" y="4627180"/>
            <a:ext cx="540000" cy="5822"/>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243139" y="4447251"/>
            <a:ext cx="2340000" cy="338554"/>
          </a:xfrm>
          <a:prstGeom prst="chevron">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kumimoji="1" lang="en-US" altLang="zh-CN" sz="1600" dirty="0" smtClean="0">
                <a:solidFill>
                  <a:schemeClr val="bg1"/>
                </a:solidFill>
              </a:rPr>
              <a:t>Verification Algorithm</a:t>
            </a:r>
            <a:endParaRPr kumimoji="1" lang="zh-CN" altLang="en-US" sz="1600"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1278201" y="2109021"/>
                <a:ext cx="7254612" cy="578882"/>
              </a:xfrm>
              <a:prstGeom prst="roundRect">
                <a:avLst/>
              </a:prstGeom>
              <a:noFill/>
              <a:ln>
                <a:solidFill>
                  <a:schemeClr val="accent3">
                    <a:lumMod val="60000"/>
                    <a:lumOff val="40000"/>
                  </a:schemeClr>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Choose a special RSA modulus </a:t>
                </a:r>
                <a14:m>
                  <m:oMath xmlns:m="http://schemas.openxmlformats.org/officeDocument/2006/math">
                    <m:r>
                      <a:rPr lang="en-US" altLang="zh-CN" sz="1400" b="0" i="1" smtClean="0">
                        <a:latin typeface="Cambria Math" charset="0"/>
                        <a:ea typeface="微软雅黑" panose="020B0503020204020204" pitchFamily="34" charset="-122"/>
                      </a:rPr>
                      <m:t>𝑛</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𝑝𝑞</m:t>
                    </m:r>
                    <m:r>
                      <a:rPr lang="en-US" altLang="zh-CN" sz="1400" b="0" i="1" smtClean="0">
                        <a:latin typeface="Cambria Math" charset="0"/>
                        <a:ea typeface="微软雅黑" panose="020B0503020204020204" pitchFamily="34" charset="-122"/>
                      </a:rPr>
                      <m:t>, </m:t>
                    </m:r>
                    <m:r>
                      <a:rPr lang="en-US" altLang="zh-CN" sz="1400" b="0" i="1" smtClean="0">
                        <a:latin typeface="Cambria Math" charset="0"/>
                        <a:ea typeface="微软雅黑" panose="020B0503020204020204" pitchFamily="34" charset="-122"/>
                      </a:rPr>
                      <m:t>𝑝</m:t>
                    </m:r>
                    <m:r>
                      <a:rPr lang="en-US" altLang="zh-CN" sz="1400" b="0" i="1" smtClean="0">
                        <a:latin typeface="Cambria Math" charset="0"/>
                        <a:ea typeface="微软雅黑" panose="020B0503020204020204" pitchFamily="34" charset="-122"/>
                      </a:rPr>
                      <m:t>=2</m:t>
                    </m:r>
                    <m:sSup>
                      <m:sSupPr>
                        <m:ctrlPr>
                          <a:rPr lang="en-US" altLang="zh-CN" sz="1400" b="0" i="1" smtClean="0">
                            <a:latin typeface="Cambria Math" charset="0"/>
                            <a:ea typeface="微软雅黑" panose="020B0503020204020204" pitchFamily="34" charset="-122"/>
                          </a:rPr>
                        </m:ctrlPr>
                      </m:sSupPr>
                      <m:e>
                        <m:r>
                          <a:rPr lang="en-US" altLang="zh-CN" sz="1400" b="0" i="1" smtClean="0">
                            <a:latin typeface="Cambria Math" charset="0"/>
                            <a:ea typeface="微软雅黑" panose="020B0503020204020204" pitchFamily="34" charset="-122"/>
                          </a:rPr>
                          <m:t>𝑝</m:t>
                        </m:r>
                      </m:e>
                      <m:sup>
                        <m:r>
                          <a:rPr lang="en-US" altLang="zh-CN" sz="1400" b="0" i="1" smtClean="0">
                            <a:latin typeface="Cambria Math" charset="0"/>
                            <a:ea typeface="微软雅黑" panose="020B0503020204020204" pitchFamily="34" charset="-122"/>
                          </a:rPr>
                          <m:t>′</m:t>
                        </m:r>
                      </m:sup>
                    </m:sSup>
                    <m:r>
                      <a:rPr lang="en-US" altLang="zh-CN" sz="1400" b="0" i="1" smtClean="0">
                        <a:latin typeface="Cambria Math" charset="0"/>
                        <a:ea typeface="微软雅黑" panose="020B0503020204020204" pitchFamily="34" charset="-122"/>
                      </a:rPr>
                      <m:t>+1,</m:t>
                    </m:r>
                    <m:r>
                      <a:rPr lang="zh-CN" altLang="en-US" sz="1400" b="0" i="1" smtClean="0">
                        <a:latin typeface="Cambria Math" charset="0"/>
                        <a:ea typeface="微软雅黑" panose="020B0503020204020204" pitchFamily="34" charset="-122"/>
                      </a:rPr>
                      <m:t> </m:t>
                    </m:r>
                    <m:r>
                      <a:rPr lang="en-US" altLang="zh-CN" sz="1400" b="0" i="1" smtClean="0">
                        <a:latin typeface="Cambria Math" charset="0"/>
                        <a:ea typeface="微软雅黑" panose="020B0503020204020204" pitchFamily="34" charset="-122"/>
                      </a:rPr>
                      <m:t>𝑞</m:t>
                    </m:r>
                    <m:r>
                      <a:rPr lang="en-US" altLang="zh-CN" sz="1400" b="0" i="1" smtClean="0">
                        <a:latin typeface="Cambria Math" charset="0"/>
                        <a:ea typeface="微软雅黑" panose="020B0503020204020204" pitchFamily="34" charset="-122"/>
                      </a:rPr>
                      <m:t>=2</m:t>
                    </m:r>
                    <m:sSup>
                      <m:sSupPr>
                        <m:ctrlPr>
                          <a:rPr lang="en-US" altLang="zh-CN" sz="1400" b="0" i="1" smtClean="0">
                            <a:latin typeface="Cambria Math" charset="0"/>
                            <a:ea typeface="微软雅黑" panose="020B0503020204020204" pitchFamily="34" charset="-122"/>
                          </a:rPr>
                        </m:ctrlPr>
                      </m:sSupPr>
                      <m:e>
                        <m:r>
                          <a:rPr lang="en-US" altLang="zh-CN" sz="1400" b="0" i="1" smtClean="0">
                            <a:latin typeface="Cambria Math" charset="0"/>
                            <a:ea typeface="微软雅黑" panose="020B0503020204020204" pitchFamily="34" charset="-122"/>
                          </a:rPr>
                          <m:t>𝑞</m:t>
                        </m:r>
                      </m:e>
                      <m:sup>
                        <m:r>
                          <a:rPr lang="en-US" altLang="zh-CN" sz="1400" b="0" i="1" smtClean="0">
                            <a:latin typeface="Cambria Math" charset="0"/>
                            <a:ea typeface="微软雅黑" panose="020B0503020204020204" pitchFamily="34" charset="-122"/>
                          </a:rPr>
                          <m:t>′</m:t>
                        </m:r>
                      </m:sup>
                    </m:sSup>
                    <m:r>
                      <a:rPr lang="en-US" altLang="zh-CN" sz="1400" b="0" i="1" smtClean="0">
                        <a:latin typeface="Cambria Math" charset="0"/>
                        <a:ea typeface="微软雅黑" panose="020B0503020204020204" pitchFamily="34" charset="-122"/>
                      </a:rPr>
                      <m:t>+1</m:t>
                    </m:r>
                  </m:oMath>
                </a14:m>
                <a:r>
                  <a:rPr lang="en-US" altLang="zh-CN" sz="1400" i="1"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Uniformly </a:t>
                </a:r>
                <a:r>
                  <a:rPr lang="en-US" altLang="zh-CN" sz="1400" dirty="0">
                    <a:latin typeface="微软雅黑" panose="020B0503020204020204" pitchFamily="34" charset="-122"/>
                    <a:ea typeface="微软雅黑" panose="020B0503020204020204" pitchFamily="34" charset="-122"/>
                  </a:rPr>
                  <a:t>at </a:t>
                </a:r>
                <a:r>
                  <a:rPr lang="en-US" altLang="zh-CN" sz="1400" dirty="0" smtClean="0">
                    <a:latin typeface="微软雅黑" panose="020B0503020204020204" pitchFamily="34" charset="-122"/>
                    <a:ea typeface="微软雅黑" panose="020B0503020204020204" pitchFamily="34" charset="-122"/>
                  </a:rPr>
                  <a:t>random </a:t>
                </a:r>
                <a14:m>
                  <m:oMath xmlns:m="http://schemas.openxmlformats.org/officeDocument/2006/math">
                    <m:r>
                      <a:rPr lang="en-US" altLang="zh-CN" sz="1400" b="0" i="1" smtClean="0">
                        <a:latin typeface="Cambria Math" charset="0"/>
                        <a:ea typeface="微软雅黑" panose="020B0503020204020204" pitchFamily="34" charset="-122"/>
                      </a:rPr>
                      <m:t>𝑎</m:t>
                    </m:r>
                    <m:r>
                      <a:rPr lang="en-US" altLang="zh-CN" sz="1400" b="0" i="1" smtClean="0">
                        <a:latin typeface="Cambria Math" charset="0"/>
                        <a:ea typeface="微软雅黑" panose="020B0503020204020204" pitchFamily="34" charset="-122"/>
                      </a:rPr>
                      <m:t>, </m:t>
                    </m:r>
                    <m:r>
                      <a:rPr lang="en-US" altLang="zh-CN" sz="1400" b="0" i="1" smtClean="0">
                        <a:latin typeface="Cambria Math" charset="0"/>
                        <a:ea typeface="微软雅黑" panose="020B0503020204020204" pitchFamily="34" charset="-122"/>
                      </a:rPr>
                      <m:t>𝑏</m:t>
                    </m:r>
                    <m:r>
                      <a:rPr lang="en-US" altLang="zh-CN" sz="1400" b="0" i="1" smtClean="0">
                        <a:latin typeface="Cambria Math" charset="0"/>
                        <a:ea typeface="微软雅黑" panose="020B0503020204020204" pitchFamily="34" charset="-122"/>
                      </a:rPr>
                      <m:t>, </m:t>
                    </m:r>
                    <m:r>
                      <a:rPr lang="en-US" altLang="zh-CN" sz="1400" b="0" i="1" smtClean="0">
                        <a:latin typeface="Cambria Math" charset="0"/>
                        <a:ea typeface="微软雅黑" panose="020B0503020204020204" pitchFamily="34" charset="-122"/>
                      </a:rPr>
                      <m:t>𝑐</m:t>
                    </m:r>
                  </m:oMath>
                </a14:m>
                <a:r>
                  <a:rPr lang="en-US" altLang="zh-CN" sz="1400" dirty="0" smtClean="0">
                    <a:latin typeface="微软雅黑" panose="020B0503020204020204" pitchFamily="34" charset="-122"/>
                    <a:ea typeface="微软雅黑" panose="020B0503020204020204" pitchFamily="34" charset="-122"/>
                  </a:rPr>
                  <a:t> are </a:t>
                </a:r>
                <a:r>
                  <a:rPr lang="en-US" altLang="zh-CN" sz="1400" dirty="0">
                    <a:latin typeface="微软雅黑" panose="020B0503020204020204" pitchFamily="34" charset="-122"/>
                    <a:ea typeface="微软雅黑" panose="020B0503020204020204" pitchFamily="34" charset="-122"/>
                  </a:rPr>
                  <a:t>quadratic residues modulo </a:t>
                </a:r>
                <a14:m>
                  <m:oMath xmlns:m="http://schemas.openxmlformats.org/officeDocument/2006/math">
                    <m:r>
                      <a:rPr lang="en-US" altLang="zh-CN" sz="1400" b="0" i="1" smtClean="0">
                        <a:latin typeface="Cambria Math" charset="0"/>
                        <a:ea typeface="微软雅黑" panose="020B0503020204020204" pitchFamily="34" charset="-122"/>
                      </a:rPr>
                      <m:t>𝑛</m:t>
                    </m:r>
                  </m:oMath>
                </a14:m>
                <a:r>
                  <a:rPr lang="en-US" altLang="zh-CN" sz="1400" i="1"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Output </a:t>
                </a:r>
                <a14:m>
                  <m:oMath xmlns:m="http://schemas.openxmlformats.org/officeDocument/2006/math">
                    <m:r>
                      <a:rPr lang="en-US" altLang="zh-CN" sz="1400" b="0" i="1" smtClean="0">
                        <a:latin typeface="Cambria Math" charset="0"/>
                        <a:ea typeface="微软雅黑" panose="020B0503020204020204" pitchFamily="34" charset="-122"/>
                      </a:rPr>
                      <m:t>𝑃𝐾</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𝑛</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𝑎</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𝑏</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𝑐</m:t>
                    </m:r>
                    <m:r>
                      <a:rPr lang="en-US" altLang="zh-CN" sz="1400" b="0" i="1" smtClean="0">
                        <a:latin typeface="Cambria Math" charset="0"/>
                        <a:ea typeface="微软雅黑" panose="020B0503020204020204" pitchFamily="34" charset="-122"/>
                      </a:rPr>
                      <m:t>)</m:t>
                    </m:r>
                  </m:oMath>
                </a14:m>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and </a:t>
                </a:r>
                <a14:m>
                  <m:oMath xmlns:m="http://schemas.openxmlformats.org/officeDocument/2006/math">
                    <m:r>
                      <a:rPr lang="en-US" altLang="zh-CN" sz="1400" b="0" i="1" smtClean="0">
                        <a:latin typeface="Cambria Math" charset="0"/>
                        <a:ea typeface="微软雅黑" panose="020B0503020204020204" pitchFamily="34" charset="-122"/>
                      </a:rPr>
                      <m:t>𝑆𝐾</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𝑝</m:t>
                    </m:r>
                  </m:oMath>
                </a14:m>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278201" y="2109021"/>
                <a:ext cx="7254612" cy="578882"/>
              </a:xfrm>
              <a:prstGeom prst="roundRect">
                <a:avLst/>
              </a:prstGeom>
              <a:blipFill rotWithShape="0">
                <a:blip r:embed="rId3"/>
                <a:stretch>
                  <a:fillRect r="-336" b="-4124"/>
                </a:stretch>
              </a:blipFill>
              <a:ln>
                <a:solidFill>
                  <a:schemeClr val="accent3">
                    <a:lumMod val="60000"/>
                    <a:lumOff val="40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1268373" y="3397044"/>
                <a:ext cx="7254612" cy="578882"/>
              </a:xfrm>
              <a:prstGeom prst="roundRect">
                <a:avLst/>
              </a:prstGeom>
              <a:noFill/>
              <a:ln>
                <a:solidFill>
                  <a:schemeClr val="accent3">
                    <a:lumMod val="60000"/>
                    <a:lumOff val="40000"/>
                  </a:schemeClr>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Input </a:t>
                </a:r>
                <a14:m>
                  <m:oMath xmlns:m="http://schemas.openxmlformats.org/officeDocument/2006/math">
                    <m:r>
                      <a:rPr lang="en-US" altLang="zh-CN" sz="1400" b="0" i="1" smtClean="0">
                        <a:latin typeface="Cambria Math" charset="0"/>
                        <a:ea typeface="微软雅黑" panose="020B0503020204020204" pitchFamily="34" charset="-122"/>
                      </a:rPr>
                      <m:t>𝑚</m:t>
                    </m:r>
                  </m:oMath>
                </a14:m>
                <a:r>
                  <a:rPr lang="en-US" altLang="zh-CN" sz="1400" dirty="0" smtClean="0">
                    <a:latin typeface="微软雅黑" panose="020B0503020204020204" pitchFamily="34" charset="-122"/>
                    <a:ea typeface="微软雅黑" panose="020B0503020204020204" pitchFamily="34" charset="-122"/>
                  </a:rPr>
                  <a:t>, choose a random prime number </a:t>
                </a:r>
                <a14:m>
                  <m:oMath xmlns:m="http://schemas.openxmlformats.org/officeDocument/2006/math">
                    <m:r>
                      <a:rPr lang="en-US" altLang="zh-CN" sz="1400" b="0" i="1" smtClean="0">
                        <a:latin typeface="Cambria Math" charset="0"/>
                        <a:ea typeface="微软雅黑" panose="020B0503020204020204" pitchFamily="34" charset="-122"/>
                      </a:rPr>
                      <m:t>𝑒</m:t>
                    </m:r>
                    <m:r>
                      <a:rPr lang="en-US" altLang="zh-CN" sz="1400" b="0" i="1" smtClean="0">
                        <a:latin typeface="Cambria Math" charset="0"/>
                        <a:ea typeface="微软雅黑" panose="020B0503020204020204" pitchFamily="34" charset="-122"/>
                      </a:rPr>
                      <m:t>,</m:t>
                    </m:r>
                    <m:sSub>
                      <m:sSubPr>
                        <m:ctrlPr>
                          <a:rPr lang="en-US" altLang="zh-CN" sz="1400" b="0" i="1" smtClean="0">
                            <a:latin typeface="Cambria Math" charset="0"/>
                            <a:ea typeface="微软雅黑" panose="020B0503020204020204" pitchFamily="34" charset="-122"/>
                          </a:rPr>
                        </m:ctrlPr>
                      </m:sSubPr>
                      <m:e>
                        <m:r>
                          <a:rPr lang="en-US" altLang="zh-CN" sz="1400" b="0" i="1" smtClean="0">
                            <a:latin typeface="Cambria Math" charset="0"/>
                            <a:ea typeface="微软雅黑" panose="020B0503020204020204" pitchFamily="34" charset="-122"/>
                          </a:rPr>
                          <m:t>𝑙</m:t>
                        </m:r>
                      </m:e>
                      <m:sub>
                        <m:r>
                          <a:rPr lang="en-US" altLang="zh-CN" sz="1400" b="0" i="1" smtClean="0">
                            <a:latin typeface="Cambria Math" charset="0"/>
                            <a:ea typeface="微软雅黑" panose="020B0503020204020204" pitchFamily="34" charset="-122"/>
                          </a:rPr>
                          <m:t>𝑒</m:t>
                        </m:r>
                      </m:sub>
                    </m:sSub>
                    <m:r>
                      <a:rPr lang="en-US" altLang="zh-CN" sz="1400" b="0" i="1" smtClean="0">
                        <a:latin typeface="Cambria Math" charset="0"/>
                        <a:ea typeface="Cambria Math" charset="0"/>
                        <a:cs typeface="Cambria Math" charset="0"/>
                      </a:rPr>
                      <m:t>≥</m:t>
                    </m:r>
                    <m:sSub>
                      <m:sSubPr>
                        <m:ctrlPr>
                          <a:rPr lang="en-US" altLang="zh-CN" sz="1400" b="0" i="1" smtClean="0">
                            <a:latin typeface="Cambria Math" charset="0"/>
                            <a:ea typeface="Cambria Math" charset="0"/>
                            <a:cs typeface="Cambria Math" charset="0"/>
                          </a:rPr>
                        </m:ctrlPr>
                      </m:sSubPr>
                      <m:e>
                        <m:r>
                          <a:rPr lang="en-US" altLang="zh-CN" sz="1400" b="0" i="1" smtClean="0">
                            <a:latin typeface="Cambria Math" charset="0"/>
                            <a:ea typeface="Cambria Math" charset="0"/>
                            <a:cs typeface="Cambria Math" charset="0"/>
                          </a:rPr>
                          <m:t>𝑙</m:t>
                        </m:r>
                      </m:e>
                      <m:sub>
                        <m:r>
                          <a:rPr lang="en-US" altLang="zh-CN" sz="1400" b="0" i="1" smtClean="0">
                            <a:latin typeface="Cambria Math" charset="0"/>
                            <a:ea typeface="Cambria Math" charset="0"/>
                            <a:cs typeface="Cambria Math" charset="0"/>
                          </a:rPr>
                          <m:t>𝑚</m:t>
                        </m:r>
                      </m:sub>
                    </m:sSub>
                    <m:r>
                      <a:rPr lang="en-US" altLang="zh-CN" sz="1400" b="0" i="1" smtClean="0">
                        <a:latin typeface="Cambria Math" charset="0"/>
                        <a:ea typeface="Cambria Math" charset="0"/>
                        <a:cs typeface="Cambria Math" charset="0"/>
                      </a:rPr>
                      <m:t>+2</m:t>
                    </m:r>
                  </m:oMath>
                </a14:m>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a random </a:t>
                </a:r>
                <a:r>
                  <a:rPr lang="en-US" altLang="zh-CN" sz="1400" dirty="0" smtClean="0">
                    <a:latin typeface="微软雅黑" panose="020B0503020204020204" pitchFamily="34" charset="-122"/>
                    <a:ea typeface="微软雅黑" panose="020B0503020204020204" pitchFamily="34" charset="-122"/>
                  </a:rPr>
                  <a:t>number </a:t>
                </a:r>
                <a14:m>
                  <m:oMath xmlns:m="http://schemas.openxmlformats.org/officeDocument/2006/math">
                    <m:r>
                      <a:rPr lang="en-US" altLang="zh-CN" sz="1400" b="0" i="1" smtClean="0">
                        <a:latin typeface="Cambria Math" charset="0"/>
                        <a:ea typeface="微软雅黑" panose="020B0503020204020204" pitchFamily="34" charset="-122"/>
                      </a:rPr>
                      <m:t>𝑠</m:t>
                    </m:r>
                  </m:oMath>
                </a14:m>
                <a:r>
                  <a:rPr lang="en-US" altLang="zh-CN" sz="14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400" i="1" smtClean="0">
                            <a:latin typeface="Cambria Math" charset="0"/>
                            <a:ea typeface="微软雅黑" panose="020B0503020204020204" pitchFamily="34" charset="-122"/>
                          </a:rPr>
                        </m:ctrlPr>
                      </m:sSubPr>
                      <m:e>
                        <m:r>
                          <a:rPr lang="en-US" altLang="zh-CN" sz="1400" b="0" i="1" smtClean="0">
                            <a:latin typeface="Cambria Math" charset="0"/>
                            <a:ea typeface="微软雅黑" panose="020B0503020204020204" pitchFamily="34" charset="-122"/>
                          </a:rPr>
                          <m:t>𝑙</m:t>
                        </m:r>
                      </m:e>
                      <m:sub>
                        <m:r>
                          <a:rPr lang="en-US" altLang="zh-CN" sz="1400" b="0" i="1" smtClean="0">
                            <a:latin typeface="Cambria Math" charset="0"/>
                            <a:ea typeface="微软雅黑" panose="020B0503020204020204" pitchFamily="34" charset="-122"/>
                          </a:rPr>
                          <m:t>𝑠</m:t>
                        </m:r>
                      </m:sub>
                    </m:sSub>
                    <m:r>
                      <a:rPr lang="en-US" altLang="zh-CN" sz="1400" b="0" i="1" smtClean="0">
                        <a:latin typeface="Cambria Math" charset="0"/>
                        <a:ea typeface="微软雅黑" panose="020B0503020204020204" pitchFamily="34" charset="-122"/>
                      </a:rPr>
                      <m:t>=</m:t>
                    </m:r>
                    <m:sSub>
                      <m:sSubPr>
                        <m:ctrlPr>
                          <a:rPr lang="en-US" altLang="zh-CN" sz="1400" b="0" i="1" smtClean="0">
                            <a:latin typeface="Cambria Math" charset="0"/>
                            <a:ea typeface="微软雅黑" panose="020B0503020204020204" pitchFamily="34" charset="-122"/>
                          </a:rPr>
                        </m:ctrlPr>
                      </m:sSubPr>
                      <m:e>
                        <m:r>
                          <a:rPr lang="en-US" altLang="zh-CN" sz="1400" b="0" i="1" smtClean="0">
                            <a:latin typeface="Cambria Math" charset="0"/>
                            <a:ea typeface="微软雅黑" panose="020B0503020204020204" pitchFamily="34" charset="-122"/>
                          </a:rPr>
                          <m:t>𝑙</m:t>
                        </m:r>
                      </m:e>
                      <m:sub>
                        <m:r>
                          <a:rPr lang="en-US" altLang="zh-CN" sz="1400" b="0" i="1" smtClean="0">
                            <a:latin typeface="Cambria Math" charset="0"/>
                            <a:ea typeface="微软雅黑" panose="020B0503020204020204" pitchFamily="34" charset="-122"/>
                          </a:rPr>
                          <m:t>𝑛</m:t>
                        </m:r>
                      </m:sub>
                    </m:sSub>
                    <m:r>
                      <a:rPr lang="en-US" altLang="zh-CN" sz="1400" b="0" i="1" smtClean="0">
                        <a:latin typeface="Cambria Math" charset="0"/>
                        <a:ea typeface="微软雅黑" panose="020B0503020204020204" pitchFamily="34" charset="-122"/>
                      </a:rPr>
                      <m:t>+</m:t>
                    </m:r>
                    <m:sSub>
                      <m:sSubPr>
                        <m:ctrlPr>
                          <a:rPr lang="en-US" altLang="zh-CN" sz="1400" b="0" i="1" smtClean="0">
                            <a:latin typeface="Cambria Math" charset="0"/>
                            <a:ea typeface="微软雅黑" panose="020B0503020204020204" pitchFamily="34" charset="-122"/>
                          </a:rPr>
                        </m:ctrlPr>
                      </m:sSubPr>
                      <m:e>
                        <m:r>
                          <a:rPr lang="en-US" altLang="zh-CN" sz="1400" b="0" i="1" smtClean="0">
                            <a:latin typeface="Cambria Math" charset="0"/>
                            <a:ea typeface="微软雅黑" panose="020B0503020204020204" pitchFamily="34" charset="-122"/>
                          </a:rPr>
                          <m:t>𝑙</m:t>
                        </m:r>
                      </m:e>
                      <m:sub>
                        <m:r>
                          <a:rPr lang="en-US" altLang="zh-CN" sz="1400" b="0" i="1" smtClean="0">
                            <a:latin typeface="Cambria Math" charset="0"/>
                            <a:ea typeface="微软雅黑" panose="020B0503020204020204" pitchFamily="34" charset="-122"/>
                          </a:rPr>
                          <m:t>𝑚</m:t>
                        </m:r>
                      </m:sub>
                    </m:sSub>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𝑙</m:t>
                    </m:r>
                  </m:oMath>
                </a14:m>
                <a:r>
                  <a:rPr lang="en-US" altLang="zh-CN" sz="1400" dirty="0" smtClean="0">
                    <a:latin typeface="微软雅黑" panose="020B0503020204020204" pitchFamily="34" charset="-122"/>
                    <a:ea typeface="微软雅黑" panose="020B0503020204020204" pitchFamily="34" charset="-122"/>
                  </a:rPr>
                  <a:t>, where </a:t>
                </a:r>
                <a14:m>
                  <m:oMath xmlns:m="http://schemas.openxmlformats.org/officeDocument/2006/math">
                    <m:r>
                      <a:rPr lang="en-US" altLang="zh-CN" sz="1400" b="0" i="1" smtClean="0">
                        <a:latin typeface="Cambria Math" charset="0"/>
                        <a:ea typeface="微软雅黑" panose="020B0503020204020204" pitchFamily="34" charset="-122"/>
                      </a:rPr>
                      <m:t>𝑙</m:t>
                    </m:r>
                  </m:oMath>
                </a14:m>
                <a:r>
                  <a:rPr lang="en-US" altLang="zh-CN" sz="1400" dirty="0" smtClean="0">
                    <a:latin typeface="微软雅黑" panose="020B0503020204020204" pitchFamily="34" charset="-122"/>
                    <a:ea typeface="微软雅黑" panose="020B0503020204020204" pitchFamily="34" charset="-122"/>
                  </a:rPr>
                  <a:t> is </a:t>
                </a:r>
                <a:r>
                  <a:rPr lang="en-US" altLang="zh-CN" sz="1400" dirty="0">
                    <a:latin typeface="微软雅黑" panose="020B0503020204020204" pitchFamily="34" charset="-122"/>
                    <a:ea typeface="微软雅黑" panose="020B0503020204020204" pitchFamily="34" charset="-122"/>
                  </a:rPr>
                  <a:t>a security parameter. The signing </a:t>
                </a:r>
                <a:r>
                  <a:rPr lang="en-US" altLang="zh-CN" sz="1400" dirty="0" smtClean="0">
                    <a:latin typeface="微软雅黑" panose="020B0503020204020204" pitchFamily="34" charset="-122"/>
                    <a:ea typeface="微软雅黑" panose="020B0503020204020204" pitchFamily="34" charset="-122"/>
                  </a:rPr>
                  <a:t>result </a:t>
                </a:r>
                <a14:m>
                  <m:oMath xmlns:m="http://schemas.openxmlformats.org/officeDocument/2006/math">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𝑒</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𝑠</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𝑣</m:t>
                    </m:r>
                    <m:r>
                      <a:rPr lang="en-US" altLang="zh-CN" sz="1400" b="0" i="1" smtClean="0">
                        <a:latin typeface="Cambria Math" charset="0"/>
                        <a:ea typeface="微软雅黑" panose="020B0503020204020204" pitchFamily="34" charset="-122"/>
                      </a:rPr>
                      <m:t>)</m:t>
                    </m:r>
                  </m:oMath>
                </a14:m>
                <a:r>
                  <a:rPr lang="en-US" altLang="zh-CN" sz="1400" i="1" dirty="0" smtClean="0">
                    <a:latin typeface="微软雅黑" panose="020B0503020204020204" pitchFamily="34" charset="-122"/>
                    <a:ea typeface="微软雅黑" panose="020B0503020204020204" pitchFamily="34" charset="-122"/>
                  </a:rPr>
                  <a:t>.</a:t>
                </a:r>
                <a:endParaRPr lang="zh-CN" altLang="en-US" sz="1400" i="1" dirty="0">
                  <a:latin typeface="微软雅黑" panose="020B0503020204020204" pitchFamily="34" charset="-122"/>
                  <a:ea typeface="微软雅黑" panose="020B0503020204020204" pitchFamily="34"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268373" y="3397044"/>
                <a:ext cx="7254612" cy="578882"/>
              </a:xfrm>
              <a:prstGeom prst="roundRect">
                <a:avLst/>
              </a:prstGeom>
              <a:blipFill rotWithShape="0">
                <a:blip r:embed="rId4"/>
                <a:stretch>
                  <a:fillRect b="-4124"/>
                </a:stretch>
              </a:blipFill>
              <a:ln>
                <a:solidFill>
                  <a:schemeClr val="accent3">
                    <a:lumMod val="60000"/>
                    <a:lumOff val="40000"/>
                  </a:schemeClr>
                </a:solidFill>
              </a:ln>
            </p:spPr>
            <p:txBody>
              <a:bodyPr/>
              <a:lstStyle/>
              <a:p>
                <a:r>
                  <a:rPr lang="zh-CHS"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3982068" y="4077933"/>
                <a:ext cx="172553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600" i="1" smtClean="0">
                              <a:latin typeface="Cambria Math" charset="0"/>
                            </a:rPr>
                          </m:ctrlPr>
                        </m:sSupPr>
                        <m:e>
                          <m:r>
                            <a:rPr kumimoji="1" lang="en-US" altLang="zh-CN" sz="1600" b="0" i="1" smtClean="0">
                              <a:latin typeface="Cambria Math" charset="0"/>
                            </a:rPr>
                            <m:t>𝑣</m:t>
                          </m:r>
                        </m:e>
                        <m:sup>
                          <m:r>
                            <a:rPr kumimoji="1" lang="en-US" altLang="zh-CN" sz="1600" b="0" i="1" smtClean="0">
                              <a:latin typeface="Cambria Math" charset="0"/>
                            </a:rPr>
                            <m:t>𝑒</m:t>
                          </m:r>
                        </m:sup>
                      </m:sSup>
                      <m:r>
                        <a:rPr kumimoji="1" lang="en-US" altLang="zh-CN" sz="1600" i="1" smtClean="0">
                          <a:latin typeface="Cambria Math" charset="0"/>
                          <a:ea typeface="Cambria Math" charset="0"/>
                          <a:cs typeface="Cambria Math" charset="0"/>
                        </a:rPr>
                        <m:t>≡</m:t>
                      </m:r>
                      <m:sSup>
                        <m:sSupPr>
                          <m:ctrlPr>
                            <a:rPr kumimoji="1" lang="en-US" altLang="zh-CN" sz="1600" i="1" smtClean="0">
                              <a:latin typeface="Cambria Math" charset="0"/>
                              <a:ea typeface="Cambria Math" charset="0"/>
                              <a:cs typeface="Cambria Math" charset="0"/>
                            </a:rPr>
                          </m:ctrlPr>
                        </m:sSupPr>
                        <m:e>
                          <m:r>
                            <a:rPr kumimoji="1" lang="en-US" altLang="zh-CN" sz="1600" b="0" i="1" smtClean="0">
                              <a:latin typeface="Cambria Math" charset="0"/>
                              <a:ea typeface="Cambria Math" charset="0"/>
                              <a:cs typeface="Cambria Math" charset="0"/>
                            </a:rPr>
                            <m:t>𝑎</m:t>
                          </m:r>
                        </m:e>
                        <m:sup>
                          <m:r>
                            <a:rPr kumimoji="1" lang="en-US" altLang="zh-CN" sz="1600" b="0" i="1" smtClean="0">
                              <a:latin typeface="Cambria Math" charset="0"/>
                              <a:ea typeface="Cambria Math" charset="0"/>
                              <a:cs typeface="Cambria Math" charset="0"/>
                            </a:rPr>
                            <m:t>𝑚</m:t>
                          </m:r>
                        </m:sup>
                      </m:sSup>
                      <m:sSup>
                        <m:sSupPr>
                          <m:ctrlPr>
                            <a:rPr kumimoji="1" lang="en-US" altLang="zh-CN" sz="1600" i="1" smtClean="0">
                              <a:latin typeface="Cambria Math" charset="0"/>
                              <a:ea typeface="Cambria Math" charset="0"/>
                              <a:cs typeface="Cambria Math" charset="0"/>
                            </a:rPr>
                          </m:ctrlPr>
                        </m:sSupPr>
                        <m:e>
                          <m:r>
                            <a:rPr kumimoji="1" lang="en-US" altLang="zh-CN" sz="1600" b="0" i="1" smtClean="0">
                              <a:latin typeface="Cambria Math" charset="0"/>
                              <a:ea typeface="Cambria Math" charset="0"/>
                              <a:cs typeface="Cambria Math" charset="0"/>
                            </a:rPr>
                            <m:t>𝑏</m:t>
                          </m:r>
                        </m:e>
                        <m:sup>
                          <m:r>
                            <a:rPr kumimoji="1" lang="en-US" altLang="zh-CN" sz="1600" b="0" i="1" smtClean="0">
                              <a:latin typeface="Cambria Math" charset="0"/>
                              <a:ea typeface="Cambria Math" charset="0"/>
                              <a:cs typeface="Cambria Math" charset="0"/>
                            </a:rPr>
                            <m:t>𝑠</m:t>
                          </m:r>
                        </m:sup>
                      </m:sSup>
                      <m:r>
                        <a:rPr kumimoji="1" lang="en-US" altLang="zh-CN" sz="1600" b="0" i="1" smtClean="0">
                          <a:latin typeface="Cambria Math" charset="0"/>
                          <a:ea typeface="Cambria Math" charset="0"/>
                          <a:cs typeface="Cambria Math" charset="0"/>
                        </a:rPr>
                        <m:t>𝑐</m:t>
                      </m:r>
                      <m:r>
                        <a:rPr kumimoji="1" lang="zh-CN" altLang="en-US" sz="1600" b="0" i="1" smtClean="0">
                          <a:latin typeface="Cambria Math" charset="0"/>
                          <a:ea typeface="Cambria Math" charset="0"/>
                          <a:cs typeface="Cambria Math" charset="0"/>
                        </a:rPr>
                        <m:t> </m:t>
                      </m:r>
                      <m:r>
                        <a:rPr kumimoji="1" lang="en-US" altLang="zh-CN" sz="1600" b="0" i="1" smtClean="0">
                          <a:latin typeface="Cambria Math" charset="0"/>
                          <a:ea typeface="Cambria Math" charset="0"/>
                          <a:cs typeface="Cambria Math" charset="0"/>
                        </a:rPr>
                        <m:t>𝑚𝑜𝑑</m:t>
                      </m:r>
                      <m:r>
                        <a:rPr kumimoji="1" lang="zh-CN" altLang="en-US" sz="1600" b="0" i="1" smtClean="0">
                          <a:latin typeface="Cambria Math" charset="0"/>
                          <a:ea typeface="Cambria Math" charset="0"/>
                          <a:cs typeface="Cambria Math" charset="0"/>
                        </a:rPr>
                        <m:t> </m:t>
                      </m:r>
                      <m:r>
                        <a:rPr kumimoji="1" lang="en-US" altLang="zh-CN" sz="1600" b="0" i="1" smtClean="0">
                          <a:latin typeface="Cambria Math" charset="0"/>
                          <a:ea typeface="Cambria Math" charset="0"/>
                          <a:cs typeface="Cambria Math" charset="0"/>
                        </a:rPr>
                        <m:t>𝑛</m:t>
                      </m:r>
                    </m:oMath>
                  </m:oMathPara>
                </a14:m>
                <a:endParaRPr kumimoji="1" lang="zh-CN" altLang="en-US" sz="1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982068" y="4077933"/>
                <a:ext cx="1725536" cy="246221"/>
              </a:xfrm>
              <a:prstGeom prst="rect">
                <a:avLst/>
              </a:prstGeom>
              <a:blipFill rotWithShape="0">
                <a:blip r:embed="rId5"/>
                <a:stretch>
                  <a:fillRect l="-1060" t="-192500" r="-1060" b="-215000"/>
                </a:stretch>
              </a:blipFill>
            </p:spPr>
            <p:txBody>
              <a:bodyPr/>
              <a:lstStyle/>
              <a:p>
                <a:r>
                  <a:rPr lang="zh-CHS" altLang="en-US">
                    <a:noFill/>
                  </a:rPr>
                  <a:t> </a:t>
                </a:r>
              </a:p>
            </p:txBody>
          </p:sp>
        </mc:Fallback>
      </mc:AlternateContent>
      <p:grpSp>
        <p:nvGrpSpPr>
          <p:cNvPr id="6" name="组 5"/>
          <p:cNvGrpSpPr/>
          <p:nvPr/>
        </p:nvGrpSpPr>
        <p:grpSpPr>
          <a:xfrm>
            <a:off x="3672023" y="4045368"/>
            <a:ext cx="288000" cy="288000"/>
            <a:chOff x="3672023" y="4045368"/>
            <a:chExt cx="288000" cy="288000"/>
          </a:xfrm>
        </p:grpSpPr>
        <p:sp>
          <p:nvSpPr>
            <p:cNvPr id="38" name="椭圆 37"/>
            <p:cNvSpPr>
              <a:spLocks noChangeAspect="1"/>
            </p:cNvSpPr>
            <p:nvPr/>
          </p:nvSpPr>
          <p:spPr>
            <a:xfrm>
              <a:off x="3672023" y="4045368"/>
              <a:ext cx="288000" cy="288000"/>
            </a:xfrm>
            <a:prstGeom prst="ellipse">
              <a:avLst/>
            </a:prstGeom>
            <a:solidFill>
              <a:schemeClr val="accent2"/>
            </a:solidFill>
            <a:ln w="1905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五角星 7"/>
            <p:cNvSpPr>
              <a:spLocks noChangeAspect="1"/>
            </p:cNvSpPr>
            <p:nvPr/>
          </p:nvSpPr>
          <p:spPr>
            <a:xfrm>
              <a:off x="3716595" y="4063185"/>
              <a:ext cx="210248" cy="234000"/>
            </a:xfrm>
            <a:prstGeom prst="star5">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40" name="文本框 39"/>
              <p:cNvSpPr txBox="1"/>
              <p:nvPr/>
            </p:nvSpPr>
            <p:spPr>
              <a:xfrm>
                <a:off x="1258545" y="4921033"/>
                <a:ext cx="7254612" cy="599243"/>
              </a:xfrm>
              <a:prstGeom prst="roundRect">
                <a:avLst/>
              </a:prstGeom>
              <a:noFill/>
              <a:ln>
                <a:solidFill>
                  <a:schemeClr val="accent3">
                    <a:lumMod val="60000"/>
                    <a:lumOff val="40000"/>
                  </a:schemeClr>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To verify that the tuple </a:t>
                </a:r>
                <a14:m>
                  <m:oMath xmlns:m="http://schemas.openxmlformats.org/officeDocument/2006/math">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𝑒</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𝑠</m:t>
                    </m:r>
                    <m:r>
                      <a:rPr lang="en-US" altLang="zh-CN" sz="1400" b="0" i="1" smtClean="0">
                        <a:latin typeface="Cambria Math" charset="0"/>
                        <a:ea typeface="微软雅黑" panose="020B0503020204020204" pitchFamily="34" charset="-122"/>
                      </a:rPr>
                      <m:t>,</m:t>
                    </m:r>
                    <m:r>
                      <a:rPr lang="en-US" altLang="zh-CN" sz="1400" b="0" i="1" smtClean="0">
                        <a:latin typeface="Cambria Math" charset="0"/>
                        <a:ea typeface="微软雅黑" panose="020B0503020204020204" pitchFamily="34" charset="-122"/>
                      </a:rPr>
                      <m:t>𝑣</m:t>
                    </m:r>
                    <m:r>
                      <a:rPr lang="en-US" altLang="zh-CN" sz="1400" b="0" i="1" smtClean="0">
                        <a:latin typeface="Cambria Math" charset="0"/>
                        <a:ea typeface="微软雅黑" panose="020B0503020204020204" pitchFamily="34" charset="-122"/>
                      </a:rPr>
                      <m:t>)</m:t>
                    </m:r>
                  </m:oMath>
                </a14:m>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is a signature on message </a:t>
                </a:r>
                <a14:m>
                  <m:oMath xmlns:m="http://schemas.openxmlformats.org/officeDocument/2006/math">
                    <m:r>
                      <a:rPr lang="en-US" altLang="zh-CN" sz="1400" b="0" i="1" smtClean="0">
                        <a:latin typeface="Cambria Math" charset="0"/>
                        <a:ea typeface="微软雅黑" panose="020B0503020204020204" pitchFamily="34" charset="-122"/>
                      </a:rPr>
                      <m:t>𝑚</m:t>
                    </m:r>
                  </m:oMath>
                </a14:m>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in the message space, check that </a:t>
                </a:r>
                <a14:m>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𝑣</m:t>
                        </m:r>
                      </m:e>
                      <m:sup>
                        <m:r>
                          <a:rPr kumimoji="1" lang="en-US" altLang="zh-CN" sz="1400" i="1">
                            <a:latin typeface="Cambria Math" charset="0"/>
                          </a:rPr>
                          <m:t>𝑒</m:t>
                        </m:r>
                      </m:sup>
                    </m:sSup>
                    <m:r>
                      <a:rPr kumimoji="1" lang="en-US" altLang="zh-CN" sz="1400" i="1">
                        <a:latin typeface="Cambria Math" charset="0"/>
                        <a:ea typeface="Cambria Math" charset="0"/>
                        <a:cs typeface="Cambria Math" charset="0"/>
                      </a:rPr>
                      <m:t>≡</m:t>
                    </m:r>
                    <m:sSup>
                      <m:sSupPr>
                        <m:ctrlPr>
                          <a:rPr kumimoji="1" lang="en-US" altLang="zh-CN" sz="1400" i="1">
                            <a:latin typeface="Cambria Math" charset="0"/>
                            <a:ea typeface="Cambria Math" charset="0"/>
                            <a:cs typeface="Cambria Math" charset="0"/>
                          </a:rPr>
                        </m:ctrlPr>
                      </m:sSupPr>
                      <m:e>
                        <m:r>
                          <a:rPr kumimoji="1" lang="en-US" altLang="zh-CN" sz="1400" i="1">
                            <a:latin typeface="Cambria Math" charset="0"/>
                            <a:ea typeface="Cambria Math" charset="0"/>
                            <a:cs typeface="Cambria Math" charset="0"/>
                          </a:rPr>
                          <m:t>𝑎</m:t>
                        </m:r>
                      </m:e>
                      <m:sup>
                        <m:r>
                          <a:rPr kumimoji="1" lang="en-US" altLang="zh-CN" sz="1400" i="1">
                            <a:latin typeface="Cambria Math" charset="0"/>
                            <a:ea typeface="Cambria Math" charset="0"/>
                            <a:cs typeface="Cambria Math" charset="0"/>
                          </a:rPr>
                          <m:t>𝑚</m:t>
                        </m:r>
                      </m:sup>
                    </m:sSup>
                    <m:sSup>
                      <m:sSupPr>
                        <m:ctrlPr>
                          <a:rPr kumimoji="1" lang="en-US" altLang="zh-CN" sz="1400" i="1">
                            <a:latin typeface="Cambria Math" charset="0"/>
                            <a:ea typeface="Cambria Math" charset="0"/>
                            <a:cs typeface="Cambria Math" charset="0"/>
                          </a:rPr>
                        </m:ctrlPr>
                      </m:sSupPr>
                      <m:e>
                        <m:r>
                          <a:rPr kumimoji="1" lang="en-US" altLang="zh-CN" sz="1400" i="1">
                            <a:latin typeface="Cambria Math" charset="0"/>
                            <a:ea typeface="Cambria Math" charset="0"/>
                            <a:cs typeface="Cambria Math" charset="0"/>
                          </a:rPr>
                          <m:t>𝑏</m:t>
                        </m:r>
                      </m:e>
                      <m:sup>
                        <m:r>
                          <a:rPr kumimoji="1" lang="en-US" altLang="zh-CN" sz="1400" i="1">
                            <a:latin typeface="Cambria Math" charset="0"/>
                            <a:ea typeface="Cambria Math" charset="0"/>
                            <a:cs typeface="Cambria Math" charset="0"/>
                          </a:rPr>
                          <m:t>𝑠</m:t>
                        </m:r>
                      </m:sup>
                    </m:sSup>
                    <m:r>
                      <a:rPr kumimoji="1" lang="en-US" altLang="zh-CN" sz="1400" i="1">
                        <a:latin typeface="Cambria Math" charset="0"/>
                        <a:ea typeface="Cambria Math" charset="0"/>
                        <a:cs typeface="Cambria Math" charset="0"/>
                      </a:rPr>
                      <m:t>𝑐</m:t>
                    </m:r>
                    <m:r>
                      <a:rPr kumimoji="1" lang="zh-CN" altLang="en-US" sz="1400" i="1">
                        <a:latin typeface="Cambria Math" charset="0"/>
                        <a:ea typeface="Cambria Math" charset="0"/>
                        <a:cs typeface="Cambria Math" charset="0"/>
                      </a:rPr>
                      <m:t> </m:t>
                    </m:r>
                    <m:r>
                      <a:rPr kumimoji="1" lang="en-US" altLang="zh-CN" sz="1400" i="1">
                        <a:latin typeface="Cambria Math" charset="0"/>
                        <a:ea typeface="Cambria Math" charset="0"/>
                        <a:cs typeface="Cambria Math" charset="0"/>
                      </a:rPr>
                      <m:t>𝑚𝑜𝑑</m:t>
                    </m:r>
                    <m:r>
                      <a:rPr kumimoji="1" lang="zh-CN" altLang="en-US" sz="1400" i="1">
                        <a:latin typeface="Cambria Math" charset="0"/>
                        <a:ea typeface="Cambria Math" charset="0"/>
                        <a:cs typeface="Cambria Math" charset="0"/>
                      </a:rPr>
                      <m:t> </m:t>
                    </m:r>
                    <m:r>
                      <a:rPr kumimoji="1" lang="en-US" altLang="zh-CN" sz="1400" i="1">
                        <a:latin typeface="Cambria Math" charset="0"/>
                        <a:ea typeface="Cambria Math" charset="0"/>
                        <a:cs typeface="Cambria Math" charset="0"/>
                      </a:rPr>
                      <m:t>𝑛</m:t>
                    </m:r>
                  </m:oMath>
                </a14:m>
                <a:r>
                  <a:rPr lang="en-US" altLang="zh-CN" sz="1400" dirty="0" smtClean="0">
                    <a:latin typeface="微软雅黑" panose="020B0503020204020204" pitchFamily="34" charset="-122"/>
                    <a:ea typeface="微软雅黑" panose="020B0503020204020204" pitchFamily="34" charset="-122"/>
                  </a:rPr>
                  <a:t> , </a:t>
                </a:r>
                <a:r>
                  <a:rPr lang="en-US" altLang="zh-CN" sz="1400" dirty="0">
                    <a:latin typeface="微软雅黑" panose="020B0503020204020204" pitchFamily="34" charset="-122"/>
                    <a:ea typeface="微软雅黑" panose="020B0503020204020204" pitchFamily="34" charset="-122"/>
                  </a:rPr>
                  <a:t>and check </a:t>
                </a:r>
                <a:r>
                  <a:rPr lang="en-US" altLang="zh-CN" sz="1400" dirty="0" smtClean="0">
                    <a:latin typeface="微软雅黑" panose="020B0503020204020204" pitchFamily="34" charset="-122"/>
                    <a:ea typeface="微软雅黑" panose="020B0503020204020204" pitchFamily="34" charset="-122"/>
                  </a:rPr>
                  <a:t>that </a:t>
                </a:r>
                <a14:m>
                  <m:oMath xmlns:m="http://schemas.openxmlformats.org/officeDocument/2006/math">
                    <m:sSup>
                      <m:sSupPr>
                        <m:ctrlPr>
                          <a:rPr lang="en-US" altLang="zh-CN" sz="1400" i="1" smtClean="0">
                            <a:latin typeface="Cambria Math" charset="0"/>
                            <a:ea typeface="微软雅黑" panose="020B0503020204020204" pitchFamily="34" charset="-122"/>
                          </a:rPr>
                        </m:ctrlPr>
                      </m:sSupPr>
                      <m:e>
                        <m:r>
                          <a:rPr lang="en-US" altLang="zh-CN" sz="1400" b="0" i="1" smtClean="0">
                            <a:latin typeface="Cambria Math" charset="0"/>
                            <a:ea typeface="微软雅黑" panose="020B0503020204020204" pitchFamily="34" charset="-122"/>
                          </a:rPr>
                          <m:t>2</m:t>
                        </m:r>
                      </m:e>
                      <m:sup>
                        <m:sSub>
                          <m:sSubPr>
                            <m:ctrlPr>
                              <a:rPr lang="en-US" altLang="zh-CN" sz="1400" i="1" smtClean="0">
                                <a:latin typeface="Cambria Math" charset="0"/>
                                <a:ea typeface="微软雅黑" panose="020B0503020204020204" pitchFamily="34" charset="-122"/>
                              </a:rPr>
                            </m:ctrlPr>
                          </m:sSubPr>
                          <m:e>
                            <m:r>
                              <a:rPr lang="en-US" altLang="zh-CN" sz="1400" b="0" i="1" smtClean="0">
                                <a:latin typeface="Cambria Math" charset="0"/>
                                <a:ea typeface="微软雅黑" panose="020B0503020204020204" pitchFamily="34" charset="-122"/>
                              </a:rPr>
                              <m:t>𝑙</m:t>
                            </m:r>
                          </m:e>
                          <m:sub>
                            <m:r>
                              <a:rPr lang="en-US" altLang="zh-CN" sz="1400" b="0" i="1" smtClean="0">
                                <a:latin typeface="Cambria Math" charset="0"/>
                                <a:ea typeface="微软雅黑" panose="020B0503020204020204" pitchFamily="34" charset="-122"/>
                              </a:rPr>
                              <m:t>𝑒</m:t>
                            </m:r>
                          </m:sub>
                        </m:sSub>
                      </m:sup>
                    </m:sSup>
                    <m:r>
                      <a:rPr lang="en-US" altLang="zh-CN" sz="1400" i="1" smtClean="0">
                        <a:latin typeface="Cambria Math" charset="0"/>
                        <a:ea typeface="Cambria Math" charset="0"/>
                        <a:cs typeface="Cambria Math" charset="0"/>
                      </a:rPr>
                      <m:t>&gt;</m:t>
                    </m:r>
                    <m:r>
                      <a:rPr lang="en-US" altLang="zh-CN" sz="1400" b="0" i="1" smtClean="0">
                        <a:latin typeface="Cambria Math" charset="0"/>
                        <a:ea typeface="Cambria Math" charset="0"/>
                        <a:cs typeface="Cambria Math" charset="0"/>
                      </a:rPr>
                      <m:t>𝑒</m:t>
                    </m:r>
                    <m:r>
                      <a:rPr lang="en-US" altLang="zh-CN" sz="1400" b="0" i="1" smtClean="0">
                        <a:latin typeface="Cambria Math" charset="0"/>
                        <a:ea typeface="Cambria Math" charset="0"/>
                        <a:cs typeface="Cambria Math" charset="0"/>
                      </a:rPr>
                      <m:t>&gt;</m:t>
                    </m:r>
                    <m:sSup>
                      <m:sSupPr>
                        <m:ctrlPr>
                          <a:rPr lang="en-US" altLang="zh-CN" sz="1400" b="0" i="1" smtClean="0">
                            <a:latin typeface="Cambria Math" charset="0"/>
                            <a:ea typeface="Cambria Math" charset="0"/>
                            <a:cs typeface="Cambria Math" charset="0"/>
                          </a:rPr>
                        </m:ctrlPr>
                      </m:sSupPr>
                      <m:e>
                        <m:r>
                          <a:rPr lang="en-US" altLang="zh-CN" sz="1400" b="0" i="1" smtClean="0">
                            <a:latin typeface="Cambria Math" charset="0"/>
                            <a:ea typeface="Cambria Math" charset="0"/>
                            <a:cs typeface="Cambria Math" charset="0"/>
                          </a:rPr>
                          <m:t>2</m:t>
                        </m:r>
                      </m:e>
                      <m:sup>
                        <m:sSub>
                          <m:sSubPr>
                            <m:ctrlPr>
                              <a:rPr lang="en-US" altLang="zh-CN" sz="1400" b="0" i="1" smtClean="0">
                                <a:latin typeface="Cambria Math" charset="0"/>
                                <a:ea typeface="Cambria Math" charset="0"/>
                                <a:cs typeface="Cambria Math" charset="0"/>
                              </a:rPr>
                            </m:ctrlPr>
                          </m:sSubPr>
                          <m:e>
                            <m:r>
                              <a:rPr lang="en-US" altLang="zh-CN" sz="1400" b="0" i="1" smtClean="0">
                                <a:latin typeface="Cambria Math" charset="0"/>
                                <a:ea typeface="Cambria Math" charset="0"/>
                                <a:cs typeface="Cambria Math" charset="0"/>
                              </a:rPr>
                              <m:t>𝑙</m:t>
                            </m:r>
                          </m:e>
                          <m:sub>
                            <m:r>
                              <a:rPr lang="en-US" altLang="zh-CN" sz="1400" b="0" i="1" smtClean="0">
                                <a:latin typeface="Cambria Math" charset="0"/>
                                <a:ea typeface="Cambria Math" charset="0"/>
                                <a:cs typeface="Cambria Math" charset="0"/>
                              </a:rPr>
                              <m:t>𝑒</m:t>
                            </m:r>
                          </m:sub>
                        </m:sSub>
                      </m:sup>
                    </m:sSup>
                    <m:r>
                      <a:rPr lang="en-US" altLang="zh-CN" sz="1400" b="0" i="1" smtClean="0">
                        <a:latin typeface="Cambria Math" charset="0"/>
                        <a:ea typeface="Cambria Math" charset="0"/>
                        <a:cs typeface="Cambria Math" charset="0"/>
                      </a:rPr>
                      <m:t>−1</m:t>
                    </m:r>
                  </m:oMath>
                </a14:m>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1258545" y="4921033"/>
                <a:ext cx="7254612" cy="599243"/>
              </a:xfrm>
              <a:prstGeom prst="roundRect">
                <a:avLst/>
              </a:prstGeom>
              <a:blipFill rotWithShape="0">
                <a:blip r:embed="rId6"/>
                <a:stretch>
                  <a:fillRect t="-16832" b="-59406"/>
                </a:stretch>
              </a:blipFill>
              <a:ln>
                <a:solidFill>
                  <a:schemeClr val="accent3">
                    <a:lumMod val="60000"/>
                    <a:lumOff val="40000"/>
                  </a:schemeClr>
                </a:solidFill>
              </a:ln>
            </p:spPr>
            <p:txBody>
              <a:bodyPr/>
              <a:lstStyle/>
              <a:p>
                <a:r>
                  <a:rPr lang="zh-CHS" altLang="en-US">
                    <a:noFill/>
                  </a:rPr>
                  <a:t> </a:t>
                </a:r>
              </a:p>
            </p:txBody>
          </p:sp>
        </mc:Fallback>
      </mc:AlternateContent>
    </p:spTree>
    <p:extLst>
      <p:ext uri="{BB962C8B-B14F-4D97-AF65-F5344CB8AC3E}">
        <p14:creationId xmlns:p14="http://schemas.microsoft.com/office/powerpoint/2010/main" val="16136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750"/>
                                        <p:tgtEl>
                                          <p:spTgt spid="4"/>
                                        </p:tgtEl>
                                      </p:cBhvr>
                                    </p:animEffect>
                                  </p:childTnLst>
                                </p:cTn>
                              </p:par>
                            </p:childTnLst>
                          </p:cTn>
                        </p:par>
                        <p:par>
                          <p:cTn id="12" fill="hold">
                            <p:stCondLst>
                              <p:cond delay="1250"/>
                            </p:stCondLst>
                            <p:childTnLst>
                              <p:par>
                                <p:cTn id="13" presetID="9"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par>
                          <p:cTn id="16" fill="hold">
                            <p:stCondLst>
                              <p:cond delay="175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75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3250"/>
                            </p:stCondLst>
                            <p:childTnLst>
                              <p:par>
                                <p:cTn id="29" presetID="6" presetClass="entr" presetSubtype="32"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ircle(out)">
                                      <p:cBhvr>
                                        <p:cTn id="31" dur="750"/>
                                        <p:tgtEl>
                                          <p:spTgt spid="30"/>
                                        </p:tgtEl>
                                      </p:cBhvr>
                                    </p:animEffect>
                                  </p:childTnLst>
                                </p:cTn>
                              </p:par>
                            </p:childTnLst>
                          </p:cTn>
                        </p:par>
                        <p:par>
                          <p:cTn id="32" fill="hold">
                            <p:stCondLst>
                              <p:cond delay="4000"/>
                            </p:stCondLst>
                            <p:childTnLst>
                              <p:par>
                                <p:cTn id="33" presetID="9"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5500"/>
                            </p:stCondLst>
                            <p:childTnLst>
                              <p:par>
                                <p:cTn id="45" presetID="9"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par>
                          <p:cTn id="48" fill="hold">
                            <p:stCondLst>
                              <p:cond delay="6000"/>
                            </p:stCondLst>
                            <p:childTnLst>
                              <p:par>
                                <p:cTn id="49" presetID="9"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ssolve">
                                      <p:cBhvr>
                                        <p:cTn id="51" dur="500"/>
                                        <p:tgtEl>
                                          <p:spTgt spid="6"/>
                                        </p:tgtEl>
                                      </p:cBhvr>
                                    </p:animEffect>
                                  </p:childTnLst>
                                </p:cTn>
                              </p:par>
                            </p:childTnLst>
                          </p:cTn>
                        </p:par>
                        <p:par>
                          <p:cTn id="52" fill="hold">
                            <p:stCondLst>
                              <p:cond delay="6500"/>
                            </p:stCondLst>
                            <p:childTnLst>
                              <p:par>
                                <p:cTn id="53" presetID="9" presetClass="entr" presetSubtype="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childTnLst>
                          </p:cTn>
                        </p:par>
                        <p:par>
                          <p:cTn id="56" fill="hold">
                            <p:stCondLst>
                              <p:cond delay="7000"/>
                            </p:stCondLst>
                            <p:childTnLst>
                              <p:par>
                                <p:cTn id="57" presetID="6" presetClass="entr" presetSubtype="3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circle(out)">
                                      <p:cBhvr>
                                        <p:cTn id="59" dur="750"/>
                                        <p:tgtEl>
                                          <p:spTgt spid="33"/>
                                        </p:tgtEl>
                                      </p:cBhvr>
                                    </p:animEffect>
                                  </p:childTnLst>
                                </p:cTn>
                              </p:par>
                            </p:childTnLst>
                          </p:cTn>
                        </p:par>
                        <p:par>
                          <p:cTn id="60" fill="hold">
                            <p:stCondLst>
                              <p:cond delay="7750"/>
                            </p:stCondLst>
                            <p:childTnLst>
                              <p:par>
                                <p:cTn id="61" presetID="9" presetClass="entr" presetSubtype="0" fill="hold" grpId="0"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dissolve">
                                      <p:cBhvr>
                                        <p:cTn id="63" dur="500"/>
                                        <p:tgtEl>
                                          <p:spTgt spid="50"/>
                                        </p:tgtEl>
                                      </p:cBhvr>
                                    </p:animEffect>
                                  </p:childTnLst>
                                </p:cTn>
                              </p:par>
                            </p:childTnLst>
                          </p:cTn>
                        </p:par>
                        <p:par>
                          <p:cTn id="64" fill="hold">
                            <p:stCondLst>
                              <p:cond delay="8250"/>
                            </p:stCondLst>
                            <p:childTnLst>
                              <p:par>
                                <p:cTn id="65" presetID="22" presetClass="entr" presetSubtype="8"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8750"/>
                            </p:stCondLst>
                            <p:childTnLst>
                              <p:par>
                                <p:cTn id="69" presetID="22" presetClass="entr" presetSubtype="8"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9250"/>
                            </p:stCondLst>
                            <p:childTnLst>
                              <p:par>
                                <p:cTn id="73" presetID="9"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childTnLst>
                          </p:cTn>
                        </p:par>
                        <p:par>
                          <p:cTn id="76" fill="hold">
                            <p:stCondLst>
                              <p:cond delay="9750"/>
                            </p:stCondLst>
                            <p:childTnLst>
                              <p:par>
                                <p:cTn id="77" presetID="6" presetClass="entr" presetSubtype="32"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circle(out)">
                                      <p:cBhvr>
                                        <p:cTn id="79" dur="750"/>
                                        <p:tgtEl>
                                          <p:spTgt spid="35"/>
                                        </p:tgtEl>
                                      </p:cBhvr>
                                    </p:animEffect>
                                  </p:childTnLst>
                                </p:cTn>
                              </p:par>
                            </p:childTnLst>
                          </p:cTn>
                        </p:par>
                        <p:par>
                          <p:cTn id="80" fill="hold">
                            <p:stCondLst>
                              <p:cond delay="10500"/>
                            </p:stCondLst>
                            <p:childTnLst>
                              <p:par>
                                <p:cTn id="81" presetID="9"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dissolve">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3" grpId="0" animBg="1"/>
      <p:bldP spid="35" grpId="0" animBg="1"/>
      <p:bldP spid="5" grpId="0" animBg="1"/>
      <p:bldP spid="36" grpId="0" animBg="1"/>
      <p:bldP spid="50" grpId="0" animBg="1"/>
      <p:bldP spid="52" grpId="0" animBg="1"/>
      <p:bldP spid="14" grpId="0" animBg="1"/>
      <p:bldP spid="19" grpId="0" animBg="1"/>
      <p:bldP spid="21" grpId="0" animBg="1"/>
      <p:bldP spid="7" grpId="0" animBg="1"/>
      <p:bldP spid="25" grpId="0" animBg="1"/>
      <p:bldP spid="2"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08642" y="2128840"/>
            <a:ext cx="7709852" cy="3429010"/>
          </a:xfrm>
          <a:prstGeom prst="roundRect">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15</a:t>
            </a:fld>
            <a:endParaRPr kumimoji="1" lang="zh-CN" altLang="en-US"/>
          </a:p>
        </p:txBody>
      </p:sp>
      <p:sp>
        <p:nvSpPr>
          <p:cNvPr id="39" name="文本框 38"/>
          <p:cNvSpPr txBox="1"/>
          <p:nvPr/>
        </p:nvSpPr>
        <p:spPr>
          <a:xfrm>
            <a:off x="556801" y="1132057"/>
            <a:ext cx="3543712" cy="369332"/>
          </a:xfrm>
          <a:prstGeom prst="rect">
            <a:avLst/>
          </a:prstGeom>
          <a:solidFill>
            <a:schemeClr val="accent3"/>
          </a:solidFill>
        </p:spPr>
        <p:txBody>
          <a:bodyPr wrap="square" rtlCol="0">
            <a:spAutoFit/>
          </a:bodyPr>
          <a:lstStyle/>
          <a:p>
            <a:r>
              <a:rPr lang="en-US" altLang="zh-CN" dirty="0">
                <a:solidFill>
                  <a:schemeClr val="bg1"/>
                </a:solidFill>
                <a:ea typeface="微软雅黑" panose="020B0503020204020204" pitchFamily="34" charset="-122"/>
              </a:rPr>
              <a:t>A Signature on a Committed Value</a:t>
            </a:r>
            <a:endParaRPr lang="en-US" altLang="zh-CN" sz="1200" dirty="0">
              <a:solidFill>
                <a:schemeClr val="bg1"/>
              </a:solidFill>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137100237"/>
              </p:ext>
            </p:extLst>
          </p:nvPr>
        </p:nvGraphicFramePr>
        <p:xfrm>
          <a:off x="874713" y="2324111"/>
          <a:ext cx="7324725" cy="3098800"/>
        </p:xfrm>
        <a:graphic>
          <a:graphicData uri="http://schemas.openxmlformats.org/presentationml/2006/ole">
            <mc:AlternateContent xmlns:mc="http://schemas.openxmlformats.org/markup-compatibility/2006">
              <mc:Choice xmlns:v="urn:schemas-microsoft-com:vml" Requires="v">
                <p:oleObj spid="_x0000_s1782" name="Equation" r:id="rId4" imgW="4914720" imgH="2082600" progId="Equation.DSMT4">
                  <p:embed/>
                </p:oleObj>
              </mc:Choice>
              <mc:Fallback>
                <p:oleObj name="Equation" r:id="rId4" imgW="4914720" imgH="2082600" progId="Equation.DSMT4">
                  <p:embed/>
                  <p:pic>
                    <p:nvPicPr>
                      <p:cNvPr id="0" name=""/>
                      <p:cNvPicPr>
                        <a:picLocks noChangeAspect="1" noChangeArrowheads="1"/>
                      </p:cNvPicPr>
                      <p:nvPr/>
                    </p:nvPicPr>
                    <p:blipFill>
                      <a:blip r:embed="rId5"/>
                      <a:srcRect/>
                      <a:stretch>
                        <a:fillRect/>
                      </a:stretch>
                    </p:blipFill>
                    <p:spPr bwMode="auto">
                      <a:xfrm>
                        <a:off x="874713" y="2324111"/>
                        <a:ext cx="7324725" cy="3098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5310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22930" y="1714491"/>
            <a:ext cx="7709852" cy="4271972"/>
          </a:xfrm>
          <a:prstGeom prst="roundRect">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16</a:t>
            </a:fld>
            <a:endParaRPr kumimoji="1" lang="zh-CN" altLang="en-US"/>
          </a:p>
        </p:txBody>
      </p:sp>
      <p:sp>
        <p:nvSpPr>
          <p:cNvPr id="39" name="文本框 38"/>
          <p:cNvSpPr txBox="1"/>
          <p:nvPr/>
        </p:nvSpPr>
        <p:spPr>
          <a:xfrm>
            <a:off x="556801" y="1132057"/>
            <a:ext cx="3543712" cy="369332"/>
          </a:xfrm>
          <a:prstGeom prst="rect">
            <a:avLst/>
          </a:prstGeom>
          <a:solidFill>
            <a:schemeClr val="accent3"/>
          </a:solidFill>
        </p:spPr>
        <p:txBody>
          <a:bodyPr wrap="square" rtlCol="0">
            <a:spAutoFit/>
          </a:bodyPr>
          <a:lstStyle/>
          <a:p>
            <a:r>
              <a:rPr lang="en-US" altLang="zh-CN" dirty="0" smtClean="0">
                <a:solidFill>
                  <a:schemeClr val="bg1"/>
                </a:solidFill>
                <a:ea typeface="微软雅黑" panose="020B0503020204020204" pitchFamily="34" charset="-122"/>
              </a:rPr>
              <a:t>Proof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Knowledge</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a</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Signature</a:t>
            </a:r>
            <a:endParaRPr lang="en-US" altLang="zh-CN" sz="1200" dirty="0">
              <a:solidFill>
                <a:schemeClr val="bg1"/>
              </a:solidFill>
              <a:ea typeface="微软雅黑" panose="020B0503020204020204" pitchFamily="34" charset="-122"/>
            </a:endParaRPr>
          </a:p>
        </p:txBody>
      </p:sp>
      <p:sp>
        <p:nvSpPr>
          <p:cNvPr id="17" name="文本框 16"/>
          <p:cNvSpPr txBox="1"/>
          <p:nvPr/>
        </p:nvSpPr>
        <p:spPr>
          <a:xfrm>
            <a:off x="4143377" y="1128674"/>
            <a:ext cx="4366812"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 </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8" name="文本框 17"/>
              <p:cNvSpPr txBox="1"/>
              <p:nvPr/>
            </p:nvSpPr>
            <p:spPr>
              <a:xfrm>
                <a:off x="4357688" y="1178944"/>
                <a:ext cx="370046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charset="0"/>
                        </a:rPr>
                        <m:t>𝑆𝑃𝐾</m:t>
                      </m:r>
                      <m:r>
                        <a:rPr kumimoji="1" lang="en-US" altLang="zh-CN" b="0" i="1" smtClean="0">
                          <a:solidFill>
                            <a:schemeClr val="bg1"/>
                          </a:solidFill>
                          <a:latin typeface="Cambria Math" charset="0"/>
                        </a:rPr>
                        <m:t>{</m:t>
                      </m:r>
                      <m:d>
                        <m:dPr>
                          <m:ctrlPr>
                            <a:rPr kumimoji="1" lang="en-US" altLang="zh-CN" b="0" i="1" smtClean="0">
                              <a:solidFill>
                                <a:schemeClr val="bg1"/>
                              </a:solidFill>
                              <a:latin typeface="Cambria Math" charset="0"/>
                            </a:rPr>
                          </m:ctrlPr>
                        </m:dPr>
                        <m:e>
                          <m:r>
                            <a:rPr kumimoji="1" lang="en-US" altLang="zh-CN" b="0" i="1" smtClean="0">
                              <a:solidFill>
                                <a:schemeClr val="bg1"/>
                              </a:solidFill>
                              <a:latin typeface="Cambria Math" charset="0"/>
                            </a:rPr>
                            <m:t>𝑥</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𝑠</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𝑒</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𝑣</m:t>
                          </m:r>
                        </m:e>
                      </m:d>
                      <m:r>
                        <a:rPr kumimoji="1" lang="en-US" altLang="zh-CN" b="0" i="1" smtClean="0">
                          <a:solidFill>
                            <a:schemeClr val="bg1"/>
                          </a:solidFill>
                          <a:latin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𝑣</m:t>
                          </m:r>
                        </m:e>
                        <m:sup>
                          <m:r>
                            <a:rPr kumimoji="1" lang="en-US" altLang="zh-CN" b="0" i="1" smtClean="0">
                              <a:solidFill>
                                <a:schemeClr val="bg1"/>
                              </a:solidFill>
                              <a:latin typeface="Cambria Math" charset="0"/>
                            </a:rPr>
                            <m:t>𝑒</m:t>
                          </m:r>
                        </m:sup>
                      </m:sSup>
                      <m:r>
                        <a:rPr kumimoji="1" lang="en-US" altLang="zh-CN" i="1">
                          <a:solidFill>
                            <a:schemeClr val="bg1"/>
                          </a:solidFill>
                          <a:latin typeface="Cambria Math" charset="0"/>
                          <a:ea typeface="Cambria Math" charset="0"/>
                          <a:cs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𝑎</m:t>
                          </m:r>
                        </m:e>
                        <m:sup>
                          <m:r>
                            <a:rPr kumimoji="1" lang="en-US" altLang="zh-CN" b="0" i="1" smtClean="0">
                              <a:solidFill>
                                <a:schemeClr val="bg1"/>
                              </a:solidFill>
                              <a:latin typeface="Cambria Math" charset="0"/>
                            </a:rPr>
                            <m:t>𝑥</m:t>
                          </m:r>
                        </m:sup>
                      </m:sSup>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𝑏</m:t>
                          </m:r>
                        </m:e>
                        <m:sup>
                          <m:r>
                            <a:rPr kumimoji="1" lang="en-US" altLang="zh-CN" b="0" i="1" smtClean="0">
                              <a:solidFill>
                                <a:schemeClr val="bg1"/>
                              </a:solidFill>
                              <a:latin typeface="Cambria Math" charset="0"/>
                            </a:rPr>
                            <m:t>𝑠</m:t>
                          </m:r>
                        </m:sup>
                      </m:sSup>
                      <m:r>
                        <a:rPr kumimoji="1" lang="en-US" altLang="zh-CN" b="0" i="1" smtClean="0">
                          <a:solidFill>
                            <a:schemeClr val="bg1"/>
                          </a:solidFill>
                          <a:latin typeface="Cambria Math" charset="0"/>
                        </a:rPr>
                        <m:t>𝑐</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𝑚𝑜𝑑</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𝑛</m:t>
                      </m:r>
                      <m:r>
                        <a:rPr kumimoji="1" lang="en-US" altLang="zh-CN" b="0" i="1" smtClean="0">
                          <a:solidFill>
                            <a:schemeClr val="bg1"/>
                          </a:solidFill>
                          <a:latin typeface="Cambria Math" charset="0"/>
                        </a:rPr>
                        <m:t>}</m:t>
                      </m:r>
                    </m:oMath>
                  </m:oMathPara>
                </a14:m>
                <a:endParaRPr kumimoji="1" lang="zh-CN" altLang="en-US" dirty="0">
                  <a:solidFill>
                    <a:schemeClr val="bg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357688" y="1178944"/>
                <a:ext cx="3700463" cy="276999"/>
              </a:xfrm>
              <a:prstGeom prst="rect">
                <a:avLst/>
              </a:prstGeom>
              <a:blipFill rotWithShape="0">
                <a:blip r:embed="rId4"/>
                <a:stretch>
                  <a:fillRect t="-193478" b="-215217"/>
                </a:stretch>
              </a:blipFill>
            </p:spPr>
            <p:txBody>
              <a:bodyPr/>
              <a:lstStyle/>
              <a:p>
                <a:r>
                  <a:rPr lang="zh-CN" altLang="en-US">
                    <a:noFill/>
                  </a:rPr>
                  <a:t> </a:t>
                </a:r>
              </a:p>
            </p:txBody>
          </p:sp>
        </mc:Fallback>
      </mc:AlternateContent>
      <p:graphicFrame>
        <p:nvGraphicFramePr>
          <p:cNvPr id="19" name="对象 18"/>
          <p:cNvGraphicFramePr>
            <a:graphicFrameLocks noChangeAspect="1"/>
          </p:cNvGraphicFramePr>
          <p:nvPr>
            <p:extLst>
              <p:ext uri="{D42A27DB-BD31-4B8C-83A1-F6EECF244321}">
                <p14:modId xmlns:p14="http://schemas.microsoft.com/office/powerpoint/2010/main" val="188213258"/>
              </p:ext>
            </p:extLst>
          </p:nvPr>
        </p:nvGraphicFramePr>
        <p:xfrm>
          <a:off x="822961" y="1905918"/>
          <a:ext cx="7419975" cy="3895725"/>
        </p:xfrm>
        <a:graphic>
          <a:graphicData uri="http://schemas.openxmlformats.org/presentationml/2006/ole">
            <mc:AlternateContent xmlns:mc="http://schemas.openxmlformats.org/markup-compatibility/2006">
              <mc:Choice xmlns:v="urn:schemas-microsoft-com:vml" Requires="v">
                <p:oleObj spid="_x0000_s2211" name="Equation" r:id="rId5" imgW="4978080" imgH="2616120" progId="Equation.DSMT4">
                  <p:embed/>
                </p:oleObj>
              </mc:Choice>
              <mc:Fallback>
                <p:oleObj name="Equation" r:id="rId5" imgW="4978080" imgH="2616120" progId="Equation.DSMT4">
                  <p:embed/>
                  <p:pic>
                    <p:nvPicPr>
                      <p:cNvPr id="0" name=""/>
                      <p:cNvPicPr>
                        <a:picLocks noChangeAspect="1" noChangeArrowheads="1"/>
                      </p:cNvPicPr>
                      <p:nvPr/>
                    </p:nvPicPr>
                    <p:blipFill>
                      <a:blip r:embed="rId6"/>
                      <a:srcRect/>
                      <a:stretch>
                        <a:fillRect/>
                      </a:stretch>
                    </p:blipFill>
                    <p:spPr bwMode="auto">
                      <a:xfrm>
                        <a:off x="822961" y="1905918"/>
                        <a:ext cx="741997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4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39751" y="1914520"/>
            <a:ext cx="7970438" cy="3043247"/>
          </a:xfrm>
          <a:prstGeom prst="roundRect">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Preliminary</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17</a:t>
            </a:fld>
            <a:endParaRPr kumimoji="1" lang="zh-CN" altLang="en-US"/>
          </a:p>
        </p:txBody>
      </p:sp>
      <p:sp>
        <p:nvSpPr>
          <p:cNvPr id="39" name="文本框 38"/>
          <p:cNvSpPr txBox="1"/>
          <p:nvPr/>
        </p:nvSpPr>
        <p:spPr>
          <a:xfrm>
            <a:off x="556801" y="1132057"/>
            <a:ext cx="3543712" cy="369332"/>
          </a:xfrm>
          <a:prstGeom prst="rect">
            <a:avLst/>
          </a:prstGeom>
          <a:solidFill>
            <a:schemeClr val="accent3"/>
          </a:solidFill>
        </p:spPr>
        <p:txBody>
          <a:bodyPr wrap="square" rtlCol="0">
            <a:spAutoFit/>
          </a:bodyPr>
          <a:lstStyle/>
          <a:p>
            <a:r>
              <a:rPr lang="en-US" altLang="zh-CN" dirty="0" smtClean="0">
                <a:solidFill>
                  <a:schemeClr val="bg1"/>
                </a:solidFill>
                <a:ea typeface="微软雅黑" panose="020B0503020204020204" pitchFamily="34" charset="-122"/>
              </a:rPr>
              <a:t>Proof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Knowledge</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of</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a</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Signature</a:t>
            </a:r>
            <a:endParaRPr lang="en-US" altLang="zh-CN" sz="1200" dirty="0">
              <a:solidFill>
                <a:schemeClr val="bg1"/>
              </a:solidFill>
              <a:ea typeface="微软雅黑" panose="020B0503020204020204" pitchFamily="34" charset="-122"/>
            </a:endParaRPr>
          </a:p>
        </p:txBody>
      </p:sp>
      <p:sp>
        <p:nvSpPr>
          <p:cNvPr id="17" name="文本框 16"/>
          <p:cNvSpPr txBox="1"/>
          <p:nvPr/>
        </p:nvSpPr>
        <p:spPr>
          <a:xfrm>
            <a:off x="4143377" y="1128674"/>
            <a:ext cx="4366812"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 </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8" name="文本框 17"/>
              <p:cNvSpPr txBox="1"/>
              <p:nvPr/>
            </p:nvSpPr>
            <p:spPr>
              <a:xfrm>
                <a:off x="4357688" y="1178944"/>
                <a:ext cx="370046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bg1"/>
                          </a:solidFill>
                          <a:latin typeface="Cambria Math" charset="0"/>
                        </a:rPr>
                        <m:t>𝑆𝑃𝐾</m:t>
                      </m:r>
                      <m:r>
                        <a:rPr kumimoji="1" lang="en-US" altLang="zh-CN" b="0" i="1" smtClean="0">
                          <a:solidFill>
                            <a:schemeClr val="bg1"/>
                          </a:solidFill>
                          <a:latin typeface="Cambria Math" charset="0"/>
                        </a:rPr>
                        <m:t>{</m:t>
                      </m:r>
                      <m:d>
                        <m:dPr>
                          <m:ctrlPr>
                            <a:rPr kumimoji="1" lang="en-US" altLang="zh-CN" b="0" i="1" smtClean="0">
                              <a:solidFill>
                                <a:schemeClr val="bg1"/>
                              </a:solidFill>
                              <a:latin typeface="Cambria Math" charset="0"/>
                            </a:rPr>
                          </m:ctrlPr>
                        </m:dPr>
                        <m:e>
                          <m:r>
                            <a:rPr kumimoji="1" lang="en-US" altLang="zh-CN" b="0" i="1" smtClean="0">
                              <a:solidFill>
                                <a:schemeClr val="bg1"/>
                              </a:solidFill>
                              <a:latin typeface="Cambria Math" charset="0"/>
                            </a:rPr>
                            <m:t>𝑥</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𝑠</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𝑒</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𝑣</m:t>
                          </m:r>
                        </m:e>
                      </m:d>
                      <m:r>
                        <a:rPr kumimoji="1" lang="en-US" altLang="zh-CN" b="0" i="1" smtClean="0">
                          <a:solidFill>
                            <a:schemeClr val="bg1"/>
                          </a:solidFill>
                          <a:latin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𝑣</m:t>
                          </m:r>
                        </m:e>
                        <m:sup>
                          <m:r>
                            <a:rPr kumimoji="1" lang="en-US" altLang="zh-CN" b="0" i="1" smtClean="0">
                              <a:solidFill>
                                <a:schemeClr val="bg1"/>
                              </a:solidFill>
                              <a:latin typeface="Cambria Math" charset="0"/>
                            </a:rPr>
                            <m:t>𝑒</m:t>
                          </m:r>
                        </m:sup>
                      </m:sSup>
                      <m:r>
                        <a:rPr kumimoji="1" lang="en-US" altLang="zh-CN" i="1">
                          <a:solidFill>
                            <a:schemeClr val="bg1"/>
                          </a:solidFill>
                          <a:latin typeface="Cambria Math" charset="0"/>
                          <a:ea typeface="Cambria Math" charset="0"/>
                          <a:cs typeface="Cambria Math" charset="0"/>
                        </a:rPr>
                        <m:t>≡</m:t>
                      </m:r>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𝑎</m:t>
                          </m:r>
                        </m:e>
                        <m:sup>
                          <m:r>
                            <a:rPr kumimoji="1" lang="en-US" altLang="zh-CN" b="0" i="1" smtClean="0">
                              <a:solidFill>
                                <a:schemeClr val="bg1"/>
                              </a:solidFill>
                              <a:latin typeface="Cambria Math" charset="0"/>
                            </a:rPr>
                            <m:t>𝑥</m:t>
                          </m:r>
                        </m:sup>
                      </m:sSup>
                      <m:sSup>
                        <m:sSupPr>
                          <m:ctrlPr>
                            <a:rPr kumimoji="1" lang="en-US" altLang="zh-CN" b="0" i="1" smtClean="0">
                              <a:solidFill>
                                <a:schemeClr val="bg1"/>
                              </a:solidFill>
                              <a:latin typeface="Cambria Math" charset="0"/>
                            </a:rPr>
                          </m:ctrlPr>
                        </m:sSupPr>
                        <m:e>
                          <m:r>
                            <a:rPr kumimoji="1" lang="en-US" altLang="zh-CN" b="0" i="1" smtClean="0">
                              <a:solidFill>
                                <a:schemeClr val="bg1"/>
                              </a:solidFill>
                              <a:latin typeface="Cambria Math" charset="0"/>
                            </a:rPr>
                            <m:t>𝑏</m:t>
                          </m:r>
                        </m:e>
                        <m:sup>
                          <m:r>
                            <a:rPr kumimoji="1" lang="en-US" altLang="zh-CN" b="0" i="1" smtClean="0">
                              <a:solidFill>
                                <a:schemeClr val="bg1"/>
                              </a:solidFill>
                              <a:latin typeface="Cambria Math" charset="0"/>
                            </a:rPr>
                            <m:t>𝑠</m:t>
                          </m:r>
                        </m:sup>
                      </m:sSup>
                      <m:r>
                        <a:rPr kumimoji="1" lang="en-US" altLang="zh-CN" b="0" i="1" smtClean="0">
                          <a:solidFill>
                            <a:schemeClr val="bg1"/>
                          </a:solidFill>
                          <a:latin typeface="Cambria Math" charset="0"/>
                        </a:rPr>
                        <m:t>𝑐</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𝑚𝑜𝑑</m:t>
                      </m:r>
                      <m:r>
                        <a:rPr kumimoji="1" lang="zh-CN" altLang="en-US" b="0" i="1" smtClean="0">
                          <a:solidFill>
                            <a:schemeClr val="bg1"/>
                          </a:solidFill>
                          <a:latin typeface="Cambria Math" charset="0"/>
                        </a:rPr>
                        <m:t> </m:t>
                      </m:r>
                      <m:r>
                        <a:rPr kumimoji="1" lang="en-US" altLang="zh-CN" b="0" i="1" smtClean="0">
                          <a:solidFill>
                            <a:schemeClr val="bg1"/>
                          </a:solidFill>
                          <a:latin typeface="Cambria Math" charset="0"/>
                        </a:rPr>
                        <m:t>𝑛</m:t>
                      </m:r>
                      <m:r>
                        <a:rPr kumimoji="1" lang="en-US" altLang="zh-CN" b="0" i="1" smtClean="0">
                          <a:solidFill>
                            <a:schemeClr val="bg1"/>
                          </a:solidFill>
                          <a:latin typeface="Cambria Math" charset="0"/>
                        </a:rPr>
                        <m:t>}</m:t>
                      </m:r>
                    </m:oMath>
                  </m:oMathPara>
                </a14:m>
                <a:endParaRPr kumimoji="1" lang="zh-CN" altLang="en-US" dirty="0">
                  <a:solidFill>
                    <a:schemeClr val="bg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357688" y="1178944"/>
                <a:ext cx="3700463" cy="276999"/>
              </a:xfrm>
              <a:prstGeom prst="rect">
                <a:avLst/>
              </a:prstGeom>
              <a:blipFill rotWithShape="0">
                <a:blip r:embed="rId4"/>
                <a:stretch>
                  <a:fillRect t="-193478" b="-215217"/>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extLst>
              <p:ext uri="{D42A27DB-BD31-4B8C-83A1-F6EECF244321}">
                <p14:modId xmlns:p14="http://schemas.microsoft.com/office/powerpoint/2010/main" val="2016764524"/>
              </p:ext>
            </p:extLst>
          </p:nvPr>
        </p:nvGraphicFramePr>
        <p:xfrm>
          <a:off x="696152" y="2151139"/>
          <a:ext cx="7704000" cy="2508204"/>
        </p:xfrm>
        <a:graphic>
          <a:graphicData uri="http://schemas.openxmlformats.org/presentationml/2006/ole">
            <mc:AlternateContent xmlns:mc="http://schemas.openxmlformats.org/markup-compatibility/2006">
              <mc:Choice xmlns:v="urn:schemas-microsoft-com:vml" Requires="v">
                <p:oleObj spid="_x0000_s3227" name="Equation" r:id="rId5" imgW="5537160" imgH="1803240" progId="Equation.DSMT4">
                  <p:embed/>
                </p:oleObj>
              </mc:Choice>
              <mc:Fallback>
                <p:oleObj name="Equation" r:id="rId5" imgW="5537160" imgH="1803240" progId="Equation.DSMT4">
                  <p:embed/>
                  <p:pic>
                    <p:nvPicPr>
                      <p:cNvPr id="0" name=""/>
                      <p:cNvPicPr>
                        <a:picLocks noChangeAspect="1" noChangeArrowheads="1"/>
                      </p:cNvPicPr>
                      <p:nvPr/>
                    </p:nvPicPr>
                    <p:blipFill>
                      <a:blip r:embed="rId6"/>
                      <a:srcRect/>
                      <a:stretch>
                        <a:fillRect/>
                      </a:stretch>
                    </p:blipFill>
                    <p:spPr bwMode="auto">
                      <a:xfrm>
                        <a:off x="696152" y="2151139"/>
                        <a:ext cx="7704000" cy="2508204"/>
                      </a:xfrm>
                      <a:prstGeom prst="rect">
                        <a:avLst/>
                      </a:prstGeom>
                      <a:noFill/>
                      <a:ln>
                        <a:noFill/>
                      </a:ln>
                      <a:extLst/>
                    </p:spPr>
                  </p:pic>
                </p:oleObj>
              </mc:Fallback>
            </mc:AlternateContent>
          </a:graphicData>
        </a:graphic>
      </p:graphicFrame>
      <p:sp>
        <p:nvSpPr>
          <p:cNvPr id="12" name="可选流程 11"/>
          <p:cNvSpPr/>
          <p:nvPr/>
        </p:nvSpPr>
        <p:spPr>
          <a:xfrm>
            <a:off x="1466360" y="5390788"/>
            <a:ext cx="6477478" cy="646986"/>
          </a:xfrm>
          <a:prstGeom prst="flowChartAlternateProcess">
            <a:avLst/>
          </a:prstGeom>
          <a:ln>
            <a:solidFill>
              <a:schemeClr val="accent3"/>
            </a:solidFill>
          </a:ln>
        </p:spPr>
        <p:txBody>
          <a:bodyPr wrap="square">
            <a:spAutoFit/>
          </a:bodyPr>
          <a:lstStyle/>
          <a:p>
            <a:r>
              <a:rPr lang="en-US" altLang="zh-CN" sz="1600" i="1" dirty="0"/>
              <a:t>T</a:t>
            </a:r>
            <a:r>
              <a:rPr lang="en-US" altLang="zh-CN" sz="1600" i="1" dirty="0" smtClean="0"/>
              <a:t>here </a:t>
            </a:r>
            <a:r>
              <a:rPr lang="en-US" altLang="zh-CN" sz="1600" i="1" dirty="0"/>
              <a:t>are techniques </a:t>
            </a:r>
            <a:r>
              <a:rPr lang="en-US" altLang="zh-CN" sz="1600" i="1" dirty="0" smtClean="0"/>
              <a:t>implemented </a:t>
            </a:r>
            <a:r>
              <a:rPr lang="en-US" altLang="zh-CN" sz="1600" i="1" dirty="0"/>
              <a:t>in the </a:t>
            </a:r>
            <a:r>
              <a:rPr lang="en-US" altLang="zh-CN" sz="1600" i="1" dirty="0" err="1"/>
              <a:t>Idemix</a:t>
            </a:r>
            <a:r>
              <a:rPr lang="en-US" altLang="zh-CN" sz="1600" i="1" dirty="0"/>
              <a:t> library which allows us to compose multiple ZKPK into a single proof for efficiency. </a:t>
            </a:r>
          </a:p>
        </p:txBody>
      </p:sp>
      <p:grpSp>
        <p:nvGrpSpPr>
          <p:cNvPr id="13" name="组 12"/>
          <p:cNvGrpSpPr>
            <a:grpSpLocks noChangeAspect="1"/>
          </p:cNvGrpSpPr>
          <p:nvPr/>
        </p:nvGrpSpPr>
        <p:grpSpPr>
          <a:xfrm>
            <a:off x="988999" y="5492767"/>
            <a:ext cx="324000" cy="504374"/>
            <a:chOff x="3503613" y="3263900"/>
            <a:chExt cx="2127250" cy="3311525"/>
          </a:xfrm>
        </p:grpSpPr>
        <p:sp>
          <p:nvSpPr>
            <p:cNvPr id="14"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41482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t>Motivation</a:t>
            </a:r>
            <a:endParaRPr lang="en-US" altLang="zh-CN" sz="2400" dirty="0"/>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18</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t>Preliminary</a:t>
            </a:r>
            <a:endParaRPr lang="en-US" altLang="zh-CN" sz="2400" dirty="0"/>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solidFill>
                  <a:schemeClr val="accent2">
                    <a:lumMod val="75000"/>
                  </a:schemeClr>
                </a:solidFill>
              </a:rPr>
              <a:t>Opaak</a:t>
            </a:r>
            <a:r>
              <a:rPr lang="en-US" altLang="zh-CN" sz="2400" dirty="0">
                <a:solidFill>
                  <a:schemeClr val="accent2">
                    <a:lumMod val="75000"/>
                  </a:schemeClr>
                </a:solidFill>
              </a:rPr>
              <a:t> </a:t>
            </a:r>
            <a:r>
              <a:rPr lang="en-US" altLang="zh-CN" sz="2400" dirty="0" smtClean="0">
                <a:solidFill>
                  <a:schemeClr val="accent2">
                    <a:lumMod val="75000"/>
                  </a:schemeClr>
                </a:solidFill>
              </a:rPr>
              <a:t>Architecture</a:t>
            </a:r>
            <a:endParaRPr lang="en-US" altLang="zh-CN" sz="2400" dirty="0">
              <a:solidFill>
                <a:schemeClr val="accent2">
                  <a:lumMod val="75000"/>
                </a:schemeClr>
              </a:solidFill>
            </a:endParaRPr>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11476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5">
                                            <p:txEl>
                                              <p:pRg st="0" end="0"/>
                                            </p:txEl>
                                          </p:spTgt>
                                        </p:tgtEl>
                                      </p:cBhvr>
                                    </p:animEffect>
                                    <p:animScale>
                                      <p:cBhvr>
                                        <p:cTn id="7" dur="250" autoRev="1" fill="hold"/>
                                        <p:tgtEl>
                                          <p:spTgt spid="35">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a:spLocks noChangeAspect="1"/>
          </p:cNvSpPr>
          <p:nvPr/>
        </p:nvSpPr>
        <p:spPr>
          <a:xfrm>
            <a:off x="4580634" y="3883740"/>
            <a:ext cx="1143780" cy="1256051"/>
          </a:xfrm>
          <a:prstGeom prst="roundRect">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圆角矩形 64"/>
          <p:cNvSpPr>
            <a:spLocks noChangeAspect="1"/>
          </p:cNvSpPr>
          <p:nvPr/>
        </p:nvSpPr>
        <p:spPr>
          <a:xfrm>
            <a:off x="3322102" y="3878820"/>
            <a:ext cx="1143780" cy="1256051"/>
          </a:xfrm>
          <a:prstGeom prst="roundRect">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圆角矩形 63"/>
          <p:cNvSpPr>
            <a:spLocks noChangeAspect="1"/>
          </p:cNvSpPr>
          <p:nvPr/>
        </p:nvSpPr>
        <p:spPr>
          <a:xfrm>
            <a:off x="2063575" y="3873900"/>
            <a:ext cx="1143780" cy="1256051"/>
          </a:xfrm>
          <a:prstGeom prst="roundRect">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圆角矩形 52"/>
          <p:cNvSpPr>
            <a:spLocks noChangeAspect="1"/>
          </p:cNvSpPr>
          <p:nvPr/>
        </p:nvSpPr>
        <p:spPr>
          <a:xfrm>
            <a:off x="2147147" y="1966451"/>
            <a:ext cx="3560475" cy="1503041"/>
          </a:xfrm>
          <a:prstGeom prst="roundRect">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a:spLocks noChangeAspect="1"/>
          </p:cNvSpPr>
          <p:nvPr/>
        </p:nvSpPr>
        <p:spPr>
          <a:xfrm>
            <a:off x="623150" y="2168009"/>
            <a:ext cx="1224000" cy="638721"/>
          </a:xfrm>
          <a:prstGeom prst="roundRect">
            <a:avLst/>
          </a:prstGeom>
          <a:solidFill>
            <a:schemeClr val="bg1"/>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19</a:t>
            </a:fld>
            <a:endParaRPr kumimoji="1" lang="zh-CN" altLang="en-US"/>
          </a:p>
        </p:txBody>
      </p:sp>
      <p:grpSp>
        <p:nvGrpSpPr>
          <p:cNvPr id="6" name="组 5"/>
          <p:cNvGrpSpPr>
            <a:grpSpLocks noChangeAspect="1"/>
          </p:cNvGrpSpPr>
          <p:nvPr/>
        </p:nvGrpSpPr>
        <p:grpSpPr>
          <a:xfrm>
            <a:off x="689164" y="2809316"/>
            <a:ext cx="792000" cy="469797"/>
            <a:chOff x="6665632" y="5111079"/>
            <a:chExt cx="1254687" cy="744247"/>
          </a:xfrm>
        </p:grpSpPr>
        <p:sp>
          <p:nvSpPr>
            <p:cNvPr id="7"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磁盘 7"/>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 name="组 1"/>
          <p:cNvGrpSpPr>
            <a:grpSpLocks noChangeAspect="1"/>
          </p:cNvGrpSpPr>
          <p:nvPr/>
        </p:nvGrpSpPr>
        <p:grpSpPr>
          <a:xfrm>
            <a:off x="2259660" y="5149607"/>
            <a:ext cx="864000" cy="470778"/>
            <a:chOff x="1492750" y="3232337"/>
            <a:chExt cx="1080000" cy="588474"/>
          </a:xfrm>
        </p:grpSpPr>
        <p:sp>
          <p:nvSpPr>
            <p:cNvPr id="24"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5" name="组 24"/>
            <p:cNvGrpSpPr>
              <a:grpSpLocks noChangeAspect="1"/>
            </p:cNvGrpSpPr>
            <p:nvPr/>
          </p:nvGrpSpPr>
          <p:grpSpPr>
            <a:xfrm>
              <a:off x="2338184" y="3585707"/>
              <a:ext cx="234566" cy="235104"/>
              <a:chOff x="4483920" y="3164311"/>
              <a:chExt cx="471243" cy="472326"/>
            </a:xfrm>
          </p:grpSpPr>
          <p:sp>
            <p:nvSpPr>
              <p:cNvPr id="26"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4" name="Freeform 6"/>
          <p:cNvSpPr>
            <a:spLocks noEditPoints="1"/>
          </p:cNvSpPr>
          <p:nvPr/>
        </p:nvSpPr>
        <p:spPr bwMode="auto">
          <a:xfrm>
            <a:off x="5680124" y="1758492"/>
            <a:ext cx="314325" cy="539750"/>
          </a:xfrm>
          <a:custGeom>
            <a:avLst/>
            <a:gdLst>
              <a:gd name="T0" fmla="*/ 100 w 112"/>
              <a:gd name="T1" fmla="*/ 0 h 192"/>
              <a:gd name="T2" fmla="*/ 12 w 112"/>
              <a:gd name="T3" fmla="*/ 0 h 192"/>
              <a:gd name="T4" fmla="*/ 0 w 112"/>
              <a:gd name="T5" fmla="*/ 12 h 192"/>
              <a:gd name="T6" fmla="*/ 0 w 112"/>
              <a:gd name="T7" fmla="*/ 180 h 192"/>
              <a:gd name="T8" fmla="*/ 12 w 112"/>
              <a:gd name="T9" fmla="*/ 192 h 192"/>
              <a:gd name="T10" fmla="*/ 100 w 112"/>
              <a:gd name="T11" fmla="*/ 192 h 192"/>
              <a:gd name="T12" fmla="*/ 112 w 112"/>
              <a:gd name="T13" fmla="*/ 180 h 192"/>
              <a:gd name="T14" fmla="*/ 112 w 112"/>
              <a:gd name="T15" fmla="*/ 12 h 192"/>
              <a:gd name="T16" fmla="*/ 100 w 112"/>
              <a:gd name="T17" fmla="*/ 0 h 192"/>
              <a:gd name="T18" fmla="*/ 52 w 112"/>
              <a:gd name="T19" fmla="*/ 16 h 192"/>
              <a:gd name="T20" fmla="*/ 60 w 112"/>
              <a:gd name="T21" fmla="*/ 16 h 192"/>
              <a:gd name="T22" fmla="*/ 64 w 112"/>
              <a:gd name="T23" fmla="*/ 20 h 192"/>
              <a:gd name="T24" fmla="*/ 60 w 112"/>
              <a:gd name="T25" fmla="*/ 24 h 192"/>
              <a:gd name="T26" fmla="*/ 52 w 112"/>
              <a:gd name="T27" fmla="*/ 24 h 192"/>
              <a:gd name="T28" fmla="*/ 48 w 112"/>
              <a:gd name="T29" fmla="*/ 20 h 192"/>
              <a:gd name="T30" fmla="*/ 52 w 112"/>
              <a:gd name="T31" fmla="*/ 16 h 192"/>
              <a:gd name="T32" fmla="*/ 33 w 112"/>
              <a:gd name="T33" fmla="*/ 17 h 192"/>
              <a:gd name="T34" fmla="*/ 39 w 112"/>
              <a:gd name="T35" fmla="*/ 17 h 192"/>
              <a:gd name="T36" fmla="*/ 40 w 112"/>
              <a:gd name="T37" fmla="*/ 20 h 192"/>
              <a:gd name="T38" fmla="*/ 39 w 112"/>
              <a:gd name="T39" fmla="*/ 23 h 192"/>
              <a:gd name="T40" fmla="*/ 36 w 112"/>
              <a:gd name="T41" fmla="*/ 24 h 192"/>
              <a:gd name="T42" fmla="*/ 33 w 112"/>
              <a:gd name="T43" fmla="*/ 23 h 192"/>
              <a:gd name="T44" fmla="*/ 32 w 112"/>
              <a:gd name="T45" fmla="*/ 20 h 192"/>
              <a:gd name="T46" fmla="*/ 33 w 112"/>
              <a:gd name="T47" fmla="*/ 17 h 192"/>
              <a:gd name="T48" fmla="*/ 56 w 112"/>
              <a:gd name="T49" fmla="*/ 176 h 192"/>
              <a:gd name="T50" fmla="*/ 44 w 112"/>
              <a:gd name="T51" fmla="*/ 164 h 192"/>
              <a:gd name="T52" fmla="*/ 56 w 112"/>
              <a:gd name="T53" fmla="*/ 152 h 192"/>
              <a:gd name="T54" fmla="*/ 68 w 112"/>
              <a:gd name="T55" fmla="*/ 164 h 192"/>
              <a:gd name="T56" fmla="*/ 56 w 112"/>
              <a:gd name="T57" fmla="*/ 176 h 192"/>
              <a:gd name="T58" fmla="*/ 96 w 112"/>
              <a:gd name="T59" fmla="*/ 140 h 192"/>
              <a:gd name="T60" fmla="*/ 92 w 112"/>
              <a:gd name="T61" fmla="*/ 144 h 192"/>
              <a:gd name="T62" fmla="*/ 20 w 112"/>
              <a:gd name="T63" fmla="*/ 144 h 192"/>
              <a:gd name="T64" fmla="*/ 16 w 112"/>
              <a:gd name="T65" fmla="*/ 140 h 192"/>
              <a:gd name="T66" fmla="*/ 16 w 112"/>
              <a:gd name="T67" fmla="*/ 36 h 192"/>
              <a:gd name="T68" fmla="*/ 20 w 112"/>
              <a:gd name="T69" fmla="*/ 32 h 192"/>
              <a:gd name="T70" fmla="*/ 92 w 112"/>
              <a:gd name="T71" fmla="*/ 32 h 192"/>
              <a:gd name="T72" fmla="*/ 96 w 112"/>
              <a:gd name="T73" fmla="*/ 36 h 192"/>
              <a:gd name="T74" fmla="*/ 96 w 112"/>
              <a:gd name="T75"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92">
                <a:moveTo>
                  <a:pt x="100" y="0"/>
                </a:moveTo>
                <a:cubicBezTo>
                  <a:pt x="12" y="0"/>
                  <a:pt x="12" y="0"/>
                  <a:pt x="12" y="0"/>
                </a:cubicBezTo>
                <a:cubicBezTo>
                  <a:pt x="6" y="0"/>
                  <a:pt x="0" y="5"/>
                  <a:pt x="0" y="12"/>
                </a:cubicBezTo>
                <a:cubicBezTo>
                  <a:pt x="0" y="180"/>
                  <a:pt x="0" y="180"/>
                  <a:pt x="0" y="180"/>
                </a:cubicBezTo>
                <a:cubicBezTo>
                  <a:pt x="0" y="186"/>
                  <a:pt x="6" y="192"/>
                  <a:pt x="12" y="192"/>
                </a:cubicBezTo>
                <a:cubicBezTo>
                  <a:pt x="100" y="192"/>
                  <a:pt x="100" y="192"/>
                  <a:pt x="100" y="192"/>
                </a:cubicBezTo>
                <a:cubicBezTo>
                  <a:pt x="107" y="192"/>
                  <a:pt x="112" y="186"/>
                  <a:pt x="112" y="180"/>
                </a:cubicBezTo>
                <a:cubicBezTo>
                  <a:pt x="112" y="12"/>
                  <a:pt x="112" y="12"/>
                  <a:pt x="112" y="12"/>
                </a:cubicBezTo>
                <a:cubicBezTo>
                  <a:pt x="112" y="5"/>
                  <a:pt x="107" y="0"/>
                  <a:pt x="100" y="0"/>
                </a:cubicBezTo>
                <a:close/>
                <a:moveTo>
                  <a:pt x="52" y="16"/>
                </a:moveTo>
                <a:cubicBezTo>
                  <a:pt x="60" y="16"/>
                  <a:pt x="60" y="16"/>
                  <a:pt x="60" y="16"/>
                </a:cubicBezTo>
                <a:cubicBezTo>
                  <a:pt x="62" y="16"/>
                  <a:pt x="64" y="18"/>
                  <a:pt x="64" y="20"/>
                </a:cubicBezTo>
                <a:cubicBezTo>
                  <a:pt x="64" y="22"/>
                  <a:pt x="62" y="24"/>
                  <a:pt x="60" y="24"/>
                </a:cubicBezTo>
                <a:cubicBezTo>
                  <a:pt x="52" y="24"/>
                  <a:pt x="52" y="24"/>
                  <a:pt x="52" y="24"/>
                </a:cubicBezTo>
                <a:cubicBezTo>
                  <a:pt x="50" y="24"/>
                  <a:pt x="48" y="22"/>
                  <a:pt x="48" y="20"/>
                </a:cubicBezTo>
                <a:cubicBezTo>
                  <a:pt x="48" y="18"/>
                  <a:pt x="50" y="16"/>
                  <a:pt x="52" y="16"/>
                </a:cubicBezTo>
                <a:close/>
                <a:moveTo>
                  <a:pt x="33" y="17"/>
                </a:moveTo>
                <a:cubicBezTo>
                  <a:pt x="35" y="16"/>
                  <a:pt x="38" y="16"/>
                  <a:pt x="39" y="17"/>
                </a:cubicBezTo>
                <a:cubicBezTo>
                  <a:pt x="40" y="18"/>
                  <a:pt x="40" y="19"/>
                  <a:pt x="40" y="20"/>
                </a:cubicBezTo>
                <a:cubicBezTo>
                  <a:pt x="40" y="21"/>
                  <a:pt x="40" y="22"/>
                  <a:pt x="39" y="23"/>
                </a:cubicBezTo>
                <a:cubicBezTo>
                  <a:pt x="38" y="23"/>
                  <a:pt x="37" y="24"/>
                  <a:pt x="36" y="24"/>
                </a:cubicBezTo>
                <a:cubicBezTo>
                  <a:pt x="35" y="24"/>
                  <a:pt x="34" y="23"/>
                  <a:pt x="33" y="23"/>
                </a:cubicBezTo>
                <a:cubicBezTo>
                  <a:pt x="33" y="22"/>
                  <a:pt x="32" y="21"/>
                  <a:pt x="32" y="20"/>
                </a:cubicBezTo>
                <a:cubicBezTo>
                  <a:pt x="32" y="19"/>
                  <a:pt x="33" y="18"/>
                  <a:pt x="33" y="17"/>
                </a:cubicBezTo>
                <a:close/>
                <a:moveTo>
                  <a:pt x="56" y="176"/>
                </a:moveTo>
                <a:cubicBezTo>
                  <a:pt x="50" y="176"/>
                  <a:pt x="44" y="170"/>
                  <a:pt x="44" y="164"/>
                </a:cubicBezTo>
                <a:cubicBezTo>
                  <a:pt x="44" y="157"/>
                  <a:pt x="50" y="152"/>
                  <a:pt x="56" y="152"/>
                </a:cubicBezTo>
                <a:cubicBezTo>
                  <a:pt x="63" y="152"/>
                  <a:pt x="68" y="157"/>
                  <a:pt x="68" y="164"/>
                </a:cubicBezTo>
                <a:cubicBezTo>
                  <a:pt x="68" y="170"/>
                  <a:pt x="63" y="176"/>
                  <a:pt x="56" y="176"/>
                </a:cubicBezTo>
                <a:close/>
                <a:moveTo>
                  <a:pt x="96" y="140"/>
                </a:moveTo>
                <a:cubicBezTo>
                  <a:pt x="96" y="142"/>
                  <a:pt x="94" y="144"/>
                  <a:pt x="92" y="144"/>
                </a:cubicBezTo>
                <a:cubicBezTo>
                  <a:pt x="20" y="144"/>
                  <a:pt x="20" y="144"/>
                  <a:pt x="20" y="144"/>
                </a:cubicBezTo>
                <a:cubicBezTo>
                  <a:pt x="18" y="144"/>
                  <a:pt x="16" y="142"/>
                  <a:pt x="16" y="140"/>
                </a:cubicBezTo>
                <a:cubicBezTo>
                  <a:pt x="16" y="36"/>
                  <a:pt x="16" y="36"/>
                  <a:pt x="16" y="36"/>
                </a:cubicBezTo>
                <a:cubicBezTo>
                  <a:pt x="16" y="34"/>
                  <a:pt x="18" y="32"/>
                  <a:pt x="20" y="32"/>
                </a:cubicBezTo>
                <a:cubicBezTo>
                  <a:pt x="92" y="32"/>
                  <a:pt x="92" y="32"/>
                  <a:pt x="92" y="32"/>
                </a:cubicBezTo>
                <a:cubicBezTo>
                  <a:pt x="94" y="32"/>
                  <a:pt x="96" y="34"/>
                  <a:pt x="96" y="36"/>
                </a:cubicBezTo>
                <a:lnTo>
                  <a:pt x="96" y="14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组 34"/>
          <p:cNvGrpSpPr>
            <a:grpSpLocks noChangeAspect="1"/>
          </p:cNvGrpSpPr>
          <p:nvPr/>
        </p:nvGrpSpPr>
        <p:grpSpPr>
          <a:xfrm>
            <a:off x="3532933" y="5154527"/>
            <a:ext cx="864000" cy="470778"/>
            <a:chOff x="1492750" y="3232337"/>
            <a:chExt cx="1080000" cy="588474"/>
          </a:xfrm>
        </p:grpSpPr>
        <p:sp>
          <p:nvSpPr>
            <p:cNvPr id="36"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7" name="组 36"/>
            <p:cNvGrpSpPr>
              <a:grpSpLocks noChangeAspect="1"/>
            </p:cNvGrpSpPr>
            <p:nvPr/>
          </p:nvGrpSpPr>
          <p:grpSpPr>
            <a:xfrm>
              <a:off x="2338184" y="3585707"/>
              <a:ext cx="234566" cy="235104"/>
              <a:chOff x="4483920" y="3164311"/>
              <a:chExt cx="471243" cy="472326"/>
            </a:xfrm>
          </p:grpSpPr>
          <p:sp>
            <p:nvSpPr>
              <p:cNvPr id="38"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2" name="组 41"/>
          <p:cNvGrpSpPr>
            <a:grpSpLocks noChangeAspect="1"/>
          </p:cNvGrpSpPr>
          <p:nvPr/>
        </p:nvGrpSpPr>
        <p:grpSpPr>
          <a:xfrm>
            <a:off x="4791472" y="5129951"/>
            <a:ext cx="864000" cy="470778"/>
            <a:chOff x="1492750" y="3232337"/>
            <a:chExt cx="1080000" cy="588474"/>
          </a:xfrm>
        </p:grpSpPr>
        <p:sp>
          <p:nvSpPr>
            <p:cNvPr id="43"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44" name="组 43"/>
            <p:cNvGrpSpPr>
              <a:grpSpLocks noChangeAspect="1"/>
            </p:cNvGrpSpPr>
            <p:nvPr/>
          </p:nvGrpSpPr>
          <p:grpSpPr>
            <a:xfrm>
              <a:off x="2338184" y="3585707"/>
              <a:ext cx="234566" cy="235104"/>
              <a:chOff x="4483920" y="3164311"/>
              <a:chExt cx="471243" cy="472326"/>
            </a:xfrm>
          </p:grpSpPr>
          <p:sp>
            <p:nvSpPr>
              <p:cNvPr id="45"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 name="文本框 2"/>
          <p:cNvSpPr txBox="1"/>
          <p:nvPr/>
        </p:nvSpPr>
        <p:spPr>
          <a:xfrm>
            <a:off x="725832" y="2239908"/>
            <a:ext cx="1014475" cy="461665"/>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Registration</a:t>
            </a:r>
          </a:p>
          <a:p>
            <a:pPr algn="ctr"/>
            <a:r>
              <a:rPr kumimoji="1" lang="en-US" altLang="zh-CN" sz="1200" dirty="0" smtClean="0">
                <a:solidFill>
                  <a:schemeClr val="bg1"/>
                </a:solidFill>
              </a:rPr>
              <a:t>Service</a:t>
            </a:r>
            <a:endParaRPr kumimoji="1" lang="zh-CN" altLang="en-US" sz="1200" dirty="0">
              <a:solidFill>
                <a:schemeClr val="bg1"/>
              </a:solidFill>
            </a:endParaRPr>
          </a:p>
        </p:txBody>
      </p:sp>
      <p:sp>
        <p:nvSpPr>
          <p:cNvPr id="49" name="文本框 48"/>
          <p:cNvSpPr txBox="1"/>
          <p:nvPr/>
        </p:nvSpPr>
        <p:spPr>
          <a:xfrm>
            <a:off x="2279330" y="2097343"/>
            <a:ext cx="864000" cy="461665"/>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endParaRPr kumimoji="1" lang="en-US" altLang="zh-CN" sz="1200" dirty="0" smtClean="0">
              <a:solidFill>
                <a:schemeClr val="bg1"/>
              </a:solidFill>
            </a:endParaRPr>
          </a:p>
          <a:p>
            <a:pPr algn="ctr"/>
            <a:r>
              <a:rPr kumimoji="1" lang="en-US" altLang="zh-CN" sz="1200" dirty="0" smtClean="0">
                <a:solidFill>
                  <a:schemeClr val="bg1"/>
                </a:solidFill>
              </a:rPr>
              <a:t>Phone</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sp>
        <p:nvSpPr>
          <p:cNvPr id="50" name="文本框 49"/>
          <p:cNvSpPr txBox="1"/>
          <p:nvPr/>
        </p:nvSpPr>
        <p:spPr>
          <a:xfrm>
            <a:off x="3493610" y="2087512"/>
            <a:ext cx="864000" cy="461665"/>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endParaRPr kumimoji="1" lang="en-US" altLang="zh-CN" sz="1200" dirty="0" smtClean="0">
              <a:solidFill>
                <a:schemeClr val="bg1"/>
              </a:solidFill>
            </a:endParaRPr>
          </a:p>
          <a:p>
            <a:pPr algn="ctr"/>
            <a:r>
              <a:rPr kumimoji="1" lang="en-US" altLang="zh-CN" sz="1200" dirty="0" smtClean="0">
                <a:solidFill>
                  <a:schemeClr val="bg1"/>
                </a:solidFill>
              </a:rPr>
              <a:t>Phone</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sp>
        <p:nvSpPr>
          <p:cNvPr id="51" name="文本框 50"/>
          <p:cNvSpPr txBox="1"/>
          <p:nvPr/>
        </p:nvSpPr>
        <p:spPr>
          <a:xfrm>
            <a:off x="4678392" y="2107174"/>
            <a:ext cx="864000" cy="461665"/>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endParaRPr kumimoji="1" lang="en-US" altLang="zh-CN" sz="1200" dirty="0" smtClean="0">
              <a:solidFill>
                <a:schemeClr val="bg1"/>
              </a:solidFill>
            </a:endParaRPr>
          </a:p>
          <a:p>
            <a:pPr algn="ctr"/>
            <a:r>
              <a:rPr kumimoji="1" lang="en-US" altLang="zh-CN" sz="1200" dirty="0" smtClean="0">
                <a:solidFill>
                  <a:schemeClr val="bg1"/>
                </a:solidFill>
              </a:rPr>
              <a:t>Phone</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sp>
        <p:nvSpPr>
          <p:cNvPr id="52" name="文本框 51"/>
          <p:cNvSpPr txBox="1"/>
          <p:nvPr/>
        </p:nvSpPr>
        <p:spPr>
          <a:xfrm>
            <a:off x="2279330" y="3046151"/>
            <a:ext cx="3263062" cy="276999"/>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Credential</a:t>
            </a:r>
            <a:r>
              <a:rPr kumimoji="1" lang="zh-CN" altLang="en-US" sz="1200" dirty="0" smtClean="0">
                <a:solidFill>
                  <a:schemeClr val="bg1"/>
                </a:solidFill>
              </a:rPr>
              <a:t> </a:t>
            </a:r>
            <a:r>
              <a:rPr kumimoji="1" lang="en-US" altLang="zh-CN" sz="1200" dirty="0" smtClean="0">
                <a:solidFill>
                  <a:schemeClr val="bg1"/>
                </a:solidFill>
              </a:rPr>
              <a:t>Service</a:t>
            </a:r>
            <a:endParaRPr kumimoji="1" lang="zh-CN" altLang="en-US" sz="1200" dirty="0">
              <a:solidFill>
                <a:schemeClr val="bg1"/>
              </a:solidFill>
            </a:endParaRPr>
          </a:p>
        </p:txBody>
      </p:sp>
      <p:sp>
        <p:nvSpPr>
          <p:cNvPr id="54" name="文本框 53"/>
          <p:cNvSpPr txBox="1"/>
          <p:nvPr/>
        </p:nvSpPr>
        <p:spPr>
          <a:xfrm>
            <a:off x="2136767" y="3965465"/>
            <a:ext cx="976185" cy="461665"/>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Verification</a:t>
            </a:r>
            <a:endParaRPr kumimoji="1" lang="zh-CN" altLang="en-US" sz="1200" dirty="0" smtClean="0">
              <a:solidFill>
                <a:schemeClr val="bg1"/>
              </a:solidFill>
            </a:endParaRPr>
          </a:p>
          <a:p>
            <a:pPr algn="ctr"/>
            <a:r>
              <a:rPr kumimoji="1" lang="en-US" altLang="zh-CN" sz="1200" dirty="0" smtClean="0">
                <a:solidFill>
                  <a:schemeClr val="bg1"/>
                </a:solidFill>
              </a:rPr>
              <a:t>Service</a:t>
            </a:r>
            <a:endParaRPr kumimoji="1" lang="zh-CN" altLang="en-US" sz="1200" dirty="0">
              <a:solidFill>
                <a:schemeClr val="bg1"/>
              </a:solidFill>
            </a:endParaRPr>
          </a:p>
        </p:txBody>
      </p:sp>
      <p:sp>
        <p:nvSpPr>
          <p:cNvPr id="55" name="文本框 54"/>
          <p:cNvSpPr txBox="1"/>
          <p:nvPr/>
        </p:nvSpPr>
        <p:spPr>
          <a:xfrm>
            <a:off x="2126928" y="4727462"/>
            <a:ext cx="963947" cy="276999"/>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r>
              <a:rPr kumimoji="1" lang="zh-CN" altLang="en-US" sz="1200" dirty="0">
                <a:solidFill>
                  <a:schemeClr val="bg1"/>
                </a:solidFill>
              </a:rPr>
              <a:t> </a:t>
            </a:r>
            <a:r>
              <a:rPr kumimoji="1" lang="en-US" altLang="zh-CN" sz="1200" dirty="0" smtClean="0">
                <a:solidFill>
                  <a:schemeClr val="bg1"/>
                </a:solidFill>
              </a:rPr>
              <a:t>Web</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sp>
        <p:nvSpPr>
          <p:cNvPr id="60" name="文本框 59"/>
          <p:cNvSpPr txBox="1"/>
          <p:nvPr/>
        </p:nvSpPr>
        <p:spPr>
          <a:xfrm>
            <a:off x="3410043" y="3970385"/>
            <a:ext cx="976185" cy="461665"/>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Verification</a:t>
            </a:r>
            <a:endParaRPr kumimoji="1" lang="zh-CN" altLang="en-US" sz="1200" dirty="0" smtClean="0">
              <a:solidFill>
                <a:schemeClr val="bg1"/>
              </a:solidFill>
            </a:endParaRPr>
          </a:p>
          <a:p>
            <a:pPr algn="ctr"/>
            <a:r>
              <a:rPr kumimoji="1" lang="en-US" altLang="zh-CN" sz="1200" dirty="0" smtClean="0">
                <a:solidFill>
                  <a:schemeClr val="bg1"/>
                </a:solidFill>
              </a:rPr>
              <a:t>Service</a:t>
            </a:r>
            <a:endParaRPr kumimoji="1" lang="zh-CN" altLang="en-US" sz="1200" dirty="0">
              <a:solidFill>
                <a:schemeClr val="bg1"/>
              </a:solidFill>
            </a:endParaRPr>
          </a:p>
        </p:txBody>
      </p:sp>
      <p:sp>
        <p:nvSpPr>
          <p:cNvPr id="61" name="文本框 60"/>
          <p:cNvSpPr txBox="1"/>
          <p:nvPr/>
        </p:nvSpPr>
        <p:spPr>
          <a:xfrm>
            <a:off x="3400204" y="4732382"/>
            <a:ext cx="963947" cy="276999"/>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r>
              <a:rPr kumimoji="1" lang="zh-CN" altLang="en-US" sz="1200" dirty="0">
                <a:solidFill>
                  <a:schemeClr val="bg1"/>
                </a:solidFill>
              </a:rPr>
              <a:t> </a:t>
            </a:r>
            <a:r>
              <a:rPr kumimoji="1" lang="en-US" altLang="zh-CN" sz="1200" dirty="0" smtClean="0">
                <a:solidFill>
                  <a:schemeClr val="bg1"/>
                </a:solidFill>
              </a:rPr>
              <a:t>Web</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sp>
        <p:nvSpPr>
          <p:cNvPr id="62" name="文本框 61"/>
          <p:cNvSpPr txBox="1"/>
          <p:nvPr/>
        </p:nvSpPr>
        <p:spPr>
          <a:xfrm>
            <a:off x="4653817" y="3975302"/>
            <a:ext cx="976185" cy="461665"/>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Verification</a:t>
            </a:r>
            <a:endParaRPr kumimoji="1" lang="zh-CN" altLang="en-US" sz="1200" dirty="0" smtClean="0">
              <a:solidFill>
                <a:schemeClr val="bg1"/>
              </a:solidFill>
            </a:endParaRPr>
          </a:p>
          <a:p>
            <a:pPr algn="ctr"/>
            <a:r>
              <a:rPr kumimoji="1" lang="en-US" altLang="zh-CN" sz="1200" dirty="0" smtClean="0">
                <a:solidFill>
                  <a:schemeClr val="bg1"/>
                </a:solidFill>
              </a:rPr>
              <a:t>Service</a:t>
            </a:r>
            <a:endParaRPr kumimoji="1" lang="zh-CN" altLang="en-US" sz="1200" dirty="0">
              <a:solidFill>
                <a:schemeClr val="bg1"/>
              </a:solidFill>
            </a:endParaRPr>
          </a:p>
        </p:txBody>
      </p:sp>
      <p:sp>
        <p:nvSpPr>
          <p:cNvPr id="63" name="文本框 62"/>
          <p:cNvSpPr txBox="1"/>
          <p:nvPr/>
        </p:nvSpPr>
        <p:spPr>
          <a:xfrm>
            <a:off x="4643978" y="4737299"/>
            <a:ext cx="963947" cy="276999"/>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sz="1200" dirty="0" err="1" smtClean="0">
                <a:solidFill>
                  <a:schemeClr val="bg1"/>
                </a:solidFill>
              </a:rPr>
              <a:t>Rp</a:t>
            </a:r>
            <a:r>
              <a:rPr kumimoji="1" lang="zh-CN" altLang="en-US" sz="1200" dirty="0">
                <a:solidFill>
                  <a:schemeClr val="bg1"/>
                </a:solidFill>
              </a:rPr>
              <a:t> </a:t>
            </a:r>
            <a:r>
              <a:rPr kumimoji="1" lang="en-US" altLang="zh-CN" sz="1200" dirty="0" smtClean="0">
                <a:solidFill>
                  <a:schemeClr val="bg1"/>
                </a:solidFill>
              </a:rPr>
              <a:t>Web</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a:solidFill>
                <a:schemeClr val="bg1"/>
              </a:solidFill>
            </a:endParaRPr>
          </a:p>
        </p:txBody>
      </p:sp>
      <p:cxnSp>
        <p:nvCxnSpPr>
          <p:cNvPr id="9" name="直线箭头连接符 8"/>
          <p:cNvCxnSpPr/>
          <p:nvPr/>
        </p:nvCxnSpPr>
        <p:spPr>
          <a:xfrm>
            <a:off x="2736156" y="2568839"/>
            <a:ext cx="0" cy="477312"/>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a:off x="3935687" y="2559011"/>
            <a:ext cx="0" cy="477312"/>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a:off x="5120474" y="2563931"/>
            <a:ext cx="0" cy="477312"/>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p:nvPr/>
        </p:nvCxnSpPr>
        <p:spPr>
          <a:xfrm>
            <a:off x="2519850" y="3311172"/>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723953" y="3323357"/>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p:nvPr/>
        </p:nvCxnSpPr>
        <p:spPr>
          <a:xfrm>
            <a:off x="3822624" y="3316091"/>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p:nvPr/>
        </p:nvCxnSpPr>
        <p:spPr>
          <a:xfrm flipV="1">
            <a:off x="4026727" y="3328276"/>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p:nvPr/>
        </p:nvCxnSpPr>
        <p:spPr>
          <a:xfrm>
            <a:off x="5036910" y="3335759"/>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p:nvPr/>
        </p:nvCxnSpPr>
        <p:spPr>
          <a:xfrm flipV="1">
            <a:off x="5241013" y="3347944"/>
            <a:ext cx="0" cy="540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p:nvPr/>
        </p:nvCxnSpPr>
        <p:spPr>
          <a:xfrm>
            <a:off x="2628006" y="4436960"/>
            <a:ext cx="0" cy="288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p:nvPr/>
        </p:nvCxnSpPr>
        <p:spPr>
          <a:xfrm>
            <a:off x="3901284" y="4456628"/>
            <a:ext cx="0" cy="288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a:off x="5145066" y="4446798"/>
            <a:ext cx="0" cy="28800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75606" y="1769802"/>
            <a:ext cx="1254147" cy="430887"/>
          </a:xfrm>
          <a:prstGeom prst="rect">
            <a:avLst/>
          </a:prstGeom>
          <a:noFill/>
        </p:spPr>
        <p:txBody>
          <a:bodyPr wrap="square" rtlCol="0">
            <a:spAutoFit/>
          </a:bodyPr>
          <a:lstStyle/>
          <a:p>
            <a:pPr algn="ctr"/>
            <a:r>
              <a:rPr kumimoji="1" lang="en-US" altLang="zh-CN" sz="1100" dirty="0" smtClean="0"/>
              <a:t>Anonymous</a:t>
            </a:r>
            <a:endParaRPr kumimoji="1" lang="zh-CN" altLang="en-US" sz="1100" dirty="0" smtClean="0"/>
          </a:p>
          <a:p>
            <a:pPr algn="ctr"/>
            <a:r>
              <a:rPr kumimoji="1" lang="en-US" altLang="zh-CN" sz="1100" dirty="0" smtClean="0"/>
              <a:t>Identity</a:t>
            </a:r>
            <a:r>
              <a:rPr kumimoji="1" lang="zh-CN" altLang="en-US" sz="1100" dirty="0" smtClean="0"/>
              <a:t> </a:t>
            </a:r>
            <a:r>
              <a:rPr kumimoji="1" lang="en-US" altLang="zh-CN" sz="1100" dirty="0" smtClean="0"/>
              <a:t>Provider</a:t>
            </a:r>
            <a:endParaRPr kumimoji="1" lang="zh-CN" altLang="en-US" sz="1100" dirty="0"/>
          </a:p>
        </p:txBody>
      </p:sp>
      <p:sp>
        <p:nvSpPr>
          <p:cNvPr id="79" name="文本框 78"/>
          <p:cNvSpPr txBox="1"/>
          <p:nvPr/>
        </p:nvSpPr>
        <p:spPr>
          <a:xfrm>
            <a:off x="2763285" y="1671480"/>
            <a:ext cx="2481461" cy="261610"/>
          </a:xfrm>
          <a:prstGeom prst="rect">
            <a:avLst/>
          </a:prstGeom>
          <a:noFill/>
        </p:spPr>
        <p:txBody>
          <a:bodyPr wrap="square" rtlCol="0">
            <a:spAutoFit/>
          </a:bodyPr>
          <a:lstStyle/>
          <a:p>
            <a:pPr algn="ctr"/>
            <a:r>
              <a:rPr kumimoji="1" lang="en-US" altLang="zh-CN" sz="1100" dirty="0" smtClean="0"/>
              <a:t>User</a:t>
            </a:r>
            <a:r>
              <a:rPr kumimoji="1" lang="zh-CN" altLang="en-US" sz="1100" dirty="0" smtClean="0"/>
              <a:t> </a:t>
            </a:r>
            <a:r>
              <a:rPr kumimoji="1" lang="en-US" altLang="zh-CN" sz="1100" dirty="0" smtClean="0"/>
              <a:t>Mobile</a:t>
            </a:r>
            <a:r>
              <a:rPr kumimoji="1" lang="zh-CN" altLang="en-US" sz="1100" dirty="0" smtClean="0"/>
              <a:t> </a:t>
            </a:r>
            <a:r>
              <a:rPr kumimoji="1" lang="en-US" altLang="zh-CN" sz="1100" dirty="0" smtClean="0"/>
              <a:t>Phone</a:t>
            </a:r>
            <a:endParaRPr kumimoji="1" lang="zh-CN" altLang="en-US" sz="1100" dirty="0"/>
          </a:p>
        </p:txBody>
      </p:sp>
      <p:sp>
        <p:nvSpPr>
          <p:cNvPr id="80" name="文本框 79"/>
          <p:cNvSpPr txBox="1"/>
          <p:nvPr/>
        </p:nvSpPr>
        <p:spPr>
          <a:xfrm>
            <a:off x="879060" y="5250417"/>
            <a:ext cx="1671653" cy="261610"/>
          </a:xfrm>
          <a:prstGeom prst="rect">
            <a:avLst/>
          </a:prstGeom>
          <a:noFill/>
        </p:spPr>
        <p:txBody>
          <a:bodyPr wrap="square" rtlCol="0">
            <a:spAutoFit/>
          </a:bodyPr>
          <a:lstStyle/>
          <a:p>
            <a:pPr algn="ctr"/>
            <a:r>
              <a:rPr kumimoji="1" lang="en-US" altLang="zh-CN" sz="1100" dirty="0" smtClean="0"/>
              <a:t>Relying</a:t>
            </a:r>
            <a:r>
              <a:rPr kumimoji="1" lang="zh-CN" altLang="en-US" sz="1100" dirty="0" smtClean="0"/>
              <a:t> </a:t>
            </a:r>
            <a:r>
              <a:rPr kumimoji="1" lang="en-US" altLang="zh-CN" sz="1100" dirty="0" smtClean="0"/>
              <a:t>Parties</a:t>
            </a:r>
            <a:endParaRPr kumimoji="1" lang="zh-CN" altLang="en-US" sz="1100" dirty="0"/>
          </a:p>
        </p:txBody>
      </p:sp>
      <p:sp>
        <p:nvSpPr>
          <p:cNvPr id="81" name="文本框 80"/>
          <p:cNvSpPr txBox="1"/>
          <p:nvPr/>
        </p:nvSpPr>
        <p:spPr>
          <a:xfrm>
            <a:off x="556802" y="1132057"/>
            <a:ext cx="1388790"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Overview</a:t>
            </a:r>
            <a:endParaRPr kumimoji="1" lang="zh-CN" altLang="en-US" dirty="0">
              <a:solidFill>
                <a:schemeClr val="bg1"/>
              </a:solidFill>
            </a:endParaRPr>
          </a:p>
        </p:txBody>
      </p:sp>
      <p:cxnSp>
        <p:nvCxnSpPr>
          <p:cNvPr id="14" name="肘形连接符 13"/>
          <p:cNvCxnSpPr>
            <a:stCxn id="4" idx="3"/>
            <a:endCxn id="52" idx="1"/>
          </p:cNvCxnSpPr>
          <p:nvPr/>
        </p:nvCxnSpPr>
        <p:spPr>
          <a:xfrm>
            <a:off x="1847150" y="2487370"/>
            <a:ext cx="432180" cy="697281"/>
          </a:xfrm>
          <a:prstGeom prst="bentConnector3">
            <a:avLst/>
          </a:prstGeom>
          <a:ln w="28575">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076338" y="2655758"/>
            <a:ext cx="2459130" cy="1054135"/>
          </a:xfrm>
          <a:prstGeom prst="rect">
            <a:avLst/>
          </a:prstGeom>
          <a:noFill/>
          <a:ln>
            <a:solidFill>
              <a:schemeClr val="accent3">
                <a:lumMod val="50000"/>
              </a:schemeClr>
            </a:solidFill>
          </a:ln>
        </p:spPr>
        <p:txBody>
          <a:bodyPr wrap="square" rtlCol="0">
            <a:spAutoFit/>
          </a:bodyPr>
          <a:lstStyle/>
          <a:p>
            <a:pPr marL="171450" indent="-171450">
              <a:buFont typeface="Wingdings" charset="2"/>
              <a:buChar char="ü"/>
            </a:pPr>
            <a:r>
              <a:rPr lang="en-US" altLang="zh-CN" sz="1250" dirty="0" smtClean="0"/>
              <a:t> a </a:t>
            </a:r>
            <a:r>
              <a:rPr lang="en-US" altLang="zh-CN" sz="1250" dirty="0"/>
              <a:t>relying party (RP) application</a:t>
            </a:r>
          </a:p>
          <a:p>
            <a:r>
              <a:rPr lang="zh-CN" altLang="en-US" sz="1250" dirty="0" smtClean="0"/>
              <a:t>      </a:t>
            </a:r>
            <a:r>
              <a:rPr lang="en-US" altLang="zh-CN" sz="1250" dirty="0" smtClean="0"/>
              <a:t>-a </a:t>
            </a:r>
            <a:r>
              <a:rPr lang="en-US" altLang="zh-CN" sz="1250" dirty="0"/>
              <a:t>mobile phone app </a:t>
            </a:r>
          </a:p>
          <a:p>
            <a:r>
              <a:rPr lang="zh-CN" altLang="en-US" sz="1250" dirty="0" smtClean="0"/>
              <a:t>   </a:t>
            </a:r>
            <a:r>
              <a:rPr lang="en-US" altLang="zh-CN" sz="1250" dirty="0" smtClean="0"/>
              <a:t> </a:t>
            </a:r>
            <a:r>
              <a:rPr lang="zh-CN" altLang="en-US" sz="1250" dirty="0" smtClean="0"/>
              <a:t>  </a:t>
            </a:r>
            <a:r>
              <a:rPr lang="en-US" altLang="zh-CN" sz="1250" dirty="0" smtClean="0"/>
              <a:t>-a </a:t>
            </a:r>
            <a:r>
              <a:rPr lang="en-US" altLang="zh-CN" sz="1250" dirty="0"/>
              <a:t>web app</a:t>
            </a:r>
          </a:p>
          <a:p>
            <a:pPr marL="171450" indent="-171450">
              <a:buFont typeface="Wingdings" charset="2"/>
              <a:buChar char="ü"/>
            </a:pPr>
            <a:r>
              <a:rPr lang="en-US" altLang="zh-CN" sz="1250" dirty="0"/>
              <a:t>a mobile phone (users)</a:t>
            </a:r>
          </a:p>
          <a:p>
            <a:pPr marL="171450" indent="-171450">
              <a:buFont typeface="Wingdings" charset="2"/>
              <a:buChar char="ü"/>
            </a:pPr>
            <a:r>
              <a:rPr lang="en-US" altLang="zh-CN" sz="1250" dirty="0"/>
              <a:t>the AIP application(AIP</a:t>
            </a:r>
            <a:r>
              <a:rPr lang="en-US" altLang="zh-CN" sz="1250" dirty="0" smtClean="0"/>
              <a:t>)</a:t>
            </a:r>
            <a:endParaRPr lang="zh-CN" altLang="en-US" sz="1250" dirty="0"/>
          </a:p>
        </p:txBody>
      </p:sp>
      <p:sp>
        <p:nvSpPr>
          <p:cNvPr id="18" name="矩形 17"/>
          <p:cNvSpPr/>
          <p:nvPr/>
        </p:nvSpPr>
        <p:spPr>
          <a:xfrm>
            <a:off x="6076338" y="2163664"/>
            <a:ext cx="2456475" cy="338554"/>
          </a:xfrm>
          <a:prstGeom prst="rect">
            <a:avLst/>
          </a:prstGeom>
          <a:solidFill>
            <a:schemeClr val="bg1">
              <a:lumMod val="50000"/>
            </a:schemeClr>
          </a:solidFill>
          <a:ln>
            <a:solidFill>
              <a:schemeClr val="bg1">
                <a:lumMod val="50000"/>
              </a:schemeClr>
            </a:solidFill>
          </a:ln>
        </p:spPr>
        <p:txBody>
          <a:bodyPr wrap="square">
            <a:spAutoFit/>
          </a:bodyPr>
          <a:lstStyle/>
          <a:p>
            <a:pPr algn="ctr"/>
            <a:r>
              <a:rPr lang="en-US" altLang="zh-CN" sz="1600" dirty="0">
                <a:solidFill>
                  <a:schemeClr val="bg1"/>
                </a:solidFill>
              </a:rPr>
              <a:t>Three major components </a:t>
            </a:r>
          </a:p>
        </p:txBody>
      </p:sp>
      <p:sp>
        <p:nvSpPr>
          <p:cNvPr id="82" name="文本框 81"/>
          <p:cNvSpPr txBox="1"/>
          <p:nvPr/>
        </p:nvSpPr>
        <p:spPr>
          <a:xfrm>
            <a:off x="6051760" y="4710699"/>
            <a:ext cx="2459130" cy="477054"/>
          </a:xfrm>
          <a:prstGeom prst="rect">
            <a:avLst/>
          </a:prstGeom>
          <a:noFill/>
          <a:ln>
            <a:solidFill>
              <a:schemeClr val="accent3">
                <a:lumMod val="50000"/>
              </a:schemeClr>
            </a:solidFill>
          </a:ln>
        </p:spPr>
        <p:txBody>
          <a:bodyPr wrap="square" rtlCol="0">
            <a:spAutoFit/>
          </a:bodyPr>
          <a:lstStyle/>
          <a:p>
            <a:pPr marL="285750" indent="-285750">
              <a:buFont typeface="Wingdings" charset="2"/>
              <a:buChar char="ü"/>
            </a:pPr>
            <a:r>
              <a:rPr lang="en-US" altLang="zh-CN" sz="1250" dirty="0"/>
              <a:t>Anonymous SSO</a:t>
            </a:r>
          </a:p>
          <a:p>
            <a:pPr marL="285750" indent="-285750">
              <a:buFont typeface="Wingdings" charset="2"/>
              <a:buChar char="ü"/>
            </a:pPr>
            <a:r>
              <a:rPr lang="en-US" altLang="zh-CN" sz="1250" dirty="0"/>
              <a:t>Anonymous Message Board</a:t>
            </a:r>
            <a:endParaRPr lang="zh-CN" altLang="en-US" sz="1250" dirty="0"/>
          </a:p>
        </p:txBody>
      </p:sp>
      <p:sp>
        <p:nvSpPr>
          <p:cNvPr id="83" name="矩形 82"/>
          <p:cNvSpPr/>
          <p:nvPr/>
        </p:nvSpPr>
        <p:spPr>
          <a:xfrm>
            <a:off x="6051760" y="4218605"/>
            <a:ext cx="2456475" cy="338554"/>
          </a:xfrm>
          <a:prstGeom prst="rect">
            <a:avLst/>
          </a:prstGeom>
          <a:solidFill>
            <a:schemeClr val="bg1">
              <a:lumMod val="50000"/>
            </a:schemeClr>
          </a:solidFill>
          <a:ln>
            <a:solidFill>
              <a:schemeClr val="bg1">
                <a:lumMod val="50000"/>
              </a:schemeClr>
            </a:solidFill>
          </a:ln>
        </p:spPr>
        <p:txBody>
          <a:bodyPr wrap="square">
            <a:spAutoFit/>
          </a:bodyPr>
          <a:lstStyle/>
          <a:p>
            <a:pPr algn="ctr"/>
            <a:r>
              <a:rPr lang="en-US" altLang="zh-CN" sz="1600" dirty="0" smtClean="0">
                <a:solidFill>
                  <a:schemeClr val="bg1"/>
                </a:solidFill>
              </a:rPr>
              <a:t>Two applications</a:t>
            </a:r>
            <a:endParaRPr lang="en-US" altLang="zh-CN" sz="1600" dirty="0">
              <a:solidFill>
                <a:schemeClr val="bg1"/>
              </a:solidFill>
            </a:endParaRPr>
          </a:p>
        </p:txBody>
      </p:sp>
    </p:spTree>
    <p:extLst>
      <p:ext uri="{BB962C8B-B14F-4D97-AF65-F5344CB8AC3E}">
        <p14:creationId xmlns:p14="http://schemas.microsoft.com/office/powerpoint/2010/main" val="203044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450" decel="100000" fill="hold"/>
                                        <p:tgtEl>
                                          <p:spTgt spid="6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anim calcmode="lin" valueType="num">
                                      <p:cBhvr>
                                        <p:cTn id="14" dur="500" fill="hold"/>
                                        <p:tgtEl>
                                          <p:spTgt spid="65"/>
                                        </p:tgtEl>
                                        <p:attrNameLst>
                                          <p:attrName>ppt_x</p:attrName>
                                        </p:attrNameLst>
                                      </p:cBhvr>
                                      <p:tavLst>
                                        <p:tav tm="0">
                                          <p:val>
                                            <p:strVal val="#ppt_x"/>
                                          </p:val>
                                        </p:tav>
                                        <p:tav tm="100000">
                                          <p:val>
                                            <p:strVal val="#ppt_x"/>
                                          </p:val>
                                        </p:tav>
                                      </p:tavLst>
                                    </p:anim>
                                    <p:anim calcmode="lin" valueType="num">
                                      <p:cBhvr>
                                        <p:cTn id="15" dur="450" decel="100000" fill="hold"/>
                                        <p:tgtEl>
                                          <p:spTgt spid="6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anim calcmode="lin" valueType="num">
                                      <p:cBhvr>
                                        <p:cTn id="20" dur="500" fill="hold"/>
                                        <p:tgtEl>
                                          <p:spTgt spid="64"/>
                                        </p:tgtEl>
                                        <p:attrNameLst>
                                          <p:attrName>ppt_x</p:attrName>
                                        </p:attrNameLst>
                                      </p:cBhvr>
                                      <p:tavLst>
                                        <p:tav tm="0">
                                          <p:val>
                                            <p:strVal val="#ppt_x"/>
                                          </p:val>
                                        </p:tav>
                                        <p:tav tm="100000">
                                          <p:val>
                                            <p:strVal val="#ppt_x"/>
                                          </p:val>
                                        </p:tav>
                                      </p:tavLst>
                                    </p:anim>
                                    <p:anim calcmode="lin" valueType="num">
                                      <p:cBhvr>
                                        <p:cTn id="21" dur="450" decel="100000" fill="hold"/>
                                        <p:tgtEl>
                                          <p:spTgt spid="64"/>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6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anim calcmode="lin" valueType="num">
                                      <p:cBhvr>
                                        <p:cTn id="26" dur="500" fill="hold"/>
                                        <p:tgtEl>
                                          <p:spTgt spid="53"/>
                                        </p:tgtEl>
                                        <p:attrNameLst>
                                          <p:attrName>ppt_x</p:attrName>
                                        </p:attrNameLst>
                                      </p:cBhvr>
                                      <p:tavLst>
                                        <p:tav tm="0">
                                          <p:val>
                                            <p:strVal val="#ppt_x"/>
                                          </p:val>
                                        </p:tav>
                                        <p:tav tm="100000">
                                          <p:val>
                                            <p:strVal val="#ppt_x"/>
                                          </p:val>
                                        </p:tav>
                                      </p:tavLst>
                                    </p:anim>
                                    <p:anim calcmode="lin" valueType="num">
                                      <p:cBhvr>
                                        <p:cTn id="27" dur="450" decel="100000" fill="hold"/>
                                        <p:tgtEl>
                                          <p:spTgt spid="5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5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450" decel="100000" fill="hold"/>
                                        <p:tgtEl>
                                          <p:spTgt spid="4"/>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450" decel="100000" fill="hold"/>
                                        <p:tgtEl>
                                          <p:spTgt spid="6"/>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anim calcmode="lin" valueType="num">
                                      <p:cBhvr>
                                        <p:cTn id="44" dur="500" fill="hold"/>
                                        <p:tgtEl>
                                          <p:spTgt spid="2"/>
                                        </p:tgtEl>
                                        <p:attrNameLst>
                                          <p:attrName>ppt_x</p:attrName>
                                        </p:attrNameLst>
                                      </p:cBhvr>
                                      <p:tavLst>
                                        <p:tav tm="0">
                                          <p:val>
                                            <p:strVal val="#ppt_x"/>
                                          </p:val>
                                        </p:tav>
                                        <p:tav tm="100000">
                                          <p:val>
                                            <p:strVal val="#ppt_x"/>
                                          </p:val>
                                        </p:tav>
                                      </p:tavLst>
                                    </p:anim>
                                    <p:anim calcmode="lin" valueType="num">
                                      <p:cBhvr>
                                        <p:cTn id="45" dur="450" decel="100000" fill="hold"/>
                                        <p:tgtEl>
                                          <p:spTgt spid="2"/>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anim calcmode="lin" valueType="num">
                                      <p:cBhvr>
                                        <p:cTn id="50" dur="500" fill="hold"/>
                                        <p:tgtEl>
                                          <p:spTgt spid="34"/>
                                        </p:tgtEl>
                                        <p:attrNameLst>
                                          <p:attrName>ppt_x</p:attrName>
                                        </p:attrNameLst>
                                      </p:cBhvr>
                                      <p:tavLst>
                                        <p:tav tm="0">
                                          <p:val>
                                            <p:strVal val="#ppt_x"/>
                                          </p:val>
                                        </p:tav>
                                        <p:tav tm="100000">
                                          <p:val>
                                            <p:strVal val="#ppt_x"/>
                                          </p:val>
                                        </p:tav>
                                      </p:tavLst>
                                    </p:anim>
                                    <p:anim calcmode="lin" valueType="num">
                                      <p:cBhvr>
                                        <p:cTn id="51" dur="450" decel="100000" fill="hold"/>
                                        <p:tgtEl>
                                          <p:spTgt spid="34"/>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450" decel="100000" fill="hold"/>
                                        <p:tgtEl>
                                          <p:spTgt spid="35"/>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5"/>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anim calcmode="lin" valueType="num">
                                      <p:cBhvr>
                                        <p:cTn id="62" dur="500" fill="hold"/>
                                        <p:tgtEl>
                                          <p:spTgt spid="42"/>
                                        </p:tgtEl>
                                        <p:attrNameLst>
                                          <p:attrName>ppt_x</p:attrName>
                                        </p:attrNameLst>
                                      </p:cBhvr>
                                      <p:tavLst>
                                        <p:tav tm="0">
                                          <p:val>
                                            <p:strVal val="#ppt_x"/>
                                          </p:val>
                                        </p:tav>
                                        <p:tav tm="100000">
                                          <p:val>
                                            <p:strVal val="#ppt_x"/>
                                          </p:val>
                                        </p:tav>
                                      </p:tavLst>
                                    </p:anim>
                                    <p:anim calcmode="lin" valueType="num">
                                      <p:cBhvr>
                                        <p:cTn id="63" dur="450" decel="100000" fill="hold"/>
                                        <p:tgtEl>
                                          <p:spTgt spid="42"/>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42"/>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anim calcmode="lin" valueType="num">
                                      <p:cBhvr>
                                        <p:cTn id="68" dur="500" fill="hold"/>
                                        <p:tgtEl>
                                          <p:spTgt spid="3"/>
                                        </p:tgtEl>
                                        <p:attrNameLst>
                                          <p:attrName>ppt_x</p:attrName>
                                        </p:attrNameLst>
                                      </p:cBhvr>
                                      <p:tavLst>
                                        <p:tav tm="0">
                                          <p:val>
                                            <p:strVal val="#ppt_x"/>
                                          </p:val>
                                        </p:tav>
                                        <p:tav tm="100000">
                                          <p:val>
                                            <p:strVal val="#ppt_x"/>
                                          </p:val>
                                        </p:tav>
                                      </p:tavLst>
                                    </p:anim>
                                    <p:anim calcmode="lin" valueType="num">
                                      <p:cBhvr>
                                        <p:cTn id="69" dur="450" decel="100000" fill="hold"/>
                                        <p:tgtEl>
                                          <p:spTgt spid="3"/>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anim calcmode="lin" valueType="num">
                                      <p:cBhvr>
                                        <p:cTn id="74" dur="500" fill="hold"/>
                                        <p:tgtEl>
                                          <p:spTgt spid="49"/>
                                        </p:tgtEl>
                                        <p:attrNameLst>
                                          <p:attrName>ppt_x</p:attrName>
                                        </p:attrNameLst>
                                      </p:cBhvr>
                                      <p:tavLst>
                                        <p:tav tm="0">
                                          <p:val>
                                            <p:strVal val="#ppt_x"/>
                                          </p:val>
                                        </p:tav>
                                        <p:tav tm="100000">
                                          <p:val>
                                            <p:strVal val="#ppt_x"/>
                                          </p:val>
                                        </p:tav>
                                      </p:tavLst>
                                    </p:anim>
                                    <p:anim calcmode="lin" valueType="num">
                                      <p:cBhvr>
                                        <p:cTn id="75" dur="450" decel="100000" fill="hold"/>
                                        <p:tgtEl>
                                          <p:spTgt spid="49"/>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49"/>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anim calcmode="lin" valueType="num">
                                      <p:cBhvr>
                                        <p:cTn id="80" dur="500" fill="hold"/>
                                        <p:tgtEl>
                                          <p:spTgt spid="50"/>
                                        </p:tgtEl>
                                        <p:attrNameLst>
                                          <p:attrName>ppt_x</p:attrName>
                                        </p:attrNameLst>
                                      </p:cBhvr>
                                      <p:tavLst>
                                        <p:tav tm="0">
                                          <p:val>
                                            <p:strVal val="#ppt_x"/>
                                          </p:val>
                                        </p:tav>
                                        <p:tav tm="100000">
                                          <p:val>
                                            <p:strVal val="#ppt_x"/>
                                          </p:val>
                                        </p:tav>
                                      </p:tavLst>
                                    </p:anim>
                                    <p:anim calcmode="lin" valueType="num">
                                      <p:cBhvr>
                                        <p:cTn id="81" dur="450" decel="100000" fill="hold"/>
                                        <p:tgtEl>
                                          <p:spTgt spid="50"/>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50"/>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anim calcmode="lin" valueType="num">
                                      <p:cBhvr>
                                        <p:cTn id="86" dur="500" fill="hold"/>
                                        <p:tgtEl>
                                          <p:spTgt spid="51"/>
                                        </p:tgtEl>
                                        <p:attrNameLst>
                                          <p:attrName>ppt_x</p:attrName>
                                        </p:attrNameLst>
                                      </p:cBhvr>
                                      <p:tavLst>
                                        <p:tav tm="0">
                                          <p:val>
                                            <p:strVal val="#ppt_x"/>
                                          </p:val>
                                        </p:tav>
                                        <p:tav tm="100000">
                                          <p:val>
                                            <p:strVal val="#ppt_x"/>
                                          </p:val>
                                        </p:tav>
                                      </p:tavLst>
                                    </p:anim>
                                    <p:anim calcmode="lin" valueType="num">
                                      <p:cBhvr>
                                        <p:cTn id="87" dur="450" decel="100000" fill="hold"/>
                                        <p:tgtEl>
                                          <p:spTgt spid="51"/>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anim calcmode="lin" valueType="num">
                                      <p:cBhvr>
                                        <p:cTn id="92" dur="500" fill="hold"/>
                                        <p:tgtEl>
                                          <p:spTgt spid="52"/>
                                        </p:tgtEl>
                                        <p:attrNameLst>
                                          <p:attrName>ppt_x</p:attrName>
                                        </p:attrNameLst>
                                      </p:cBhvr>
                                      <p:tavLst>
                                        <p:tav tm="0">
                                          <p:val>
                                            <p:strVal val="#ppt_x"/>
                                          </p:val>
                                        </p:tav>
                                        <p:tav tm="100000">
                                          <p:val>
                                            <p:strVal val="#ppt_x"/>
                                          </p:val>
                                        </p:tav>
                                      </p:tavLst>
                                    </p:anim>
                                    <p:anim calcmode="lin" valueType="num">
                                      <p:cBhvr>
                                        <p:cTn id="93" dur="450" decel="100000" fill="hold"/>
                                        <p:tgtEl>
                                          <p:spTgt spid="52"/>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52"/>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500"/>
                                        <p:tgtEl>
                                          <p:spTgt spid="54"/>
                                        </p:tgtEl>
                                      </p:cBhvr>
                                    </p:animEffect>
                                    <p:anim calcmode="lin" valueType="num">
                                      <p:cBhvr>
                                        <p:cTn id="98" dur="500" fill="hold"/>
                                        <p:tgtEl>
                                          <p:spTgt spid="54"/>
                                        </p:tgtEl>
                                        <p:attrNameLst>
                                          <p:attrName>ppt_x</p:attrName>
                                        </p:attrNameLst>
                                      </p:cBhvr>
                                      <p:tavLst>
                                        <p:tav tm="0">
                                          <p:val>
                                            <p:strVal val="#ppt_x"/>
                                          </p:val>
                                        </p:tav>
                                        <p:tav tm="100000">
                                          <p:val>
                                            <p:strVal val="#ppt_x"/>
                                          </p:val>
                                        </p:tav>
                                      </p:tavLst>
                                    </p:anim>
                                    <p:anim calcmode="lin" valueType="num">
                                      <p:cBhvr>
                                        <p:cTn id="99" dur="450" decel="100000" fill="hold"/>
                                        <p:tgtEl>
                                          <p:spTgt spid="54"/>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54"/>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anim calcmode="lin" valueType="num">
                                      <p:cBhvr>
                                        <p:cTn id="104" dur="500" fill="hold"/>
                                        <p:tgtEl>
                                          <p:spTgt spid="55"/>
                                        </p:tgtEl>
                                        <p:attrNameLst>
                                          <p:attrName>ppt_x</p:attrName>
                                        </p:attrNameLst>
                                      </p:cBhvr>
                                      <p:tavLst>
                                        <p:tav tm="0">
                                          <p:val>
                                            <p:strVal val="#ppt_x"/>
                                          </p:val>
                                        </p:tav>
                                        <p:tav tm="100000">
                                          <p:val>
                                            <p:strVal val="#ppt_x"/>
                                          </p:val>
                                        </p:tav>
                                      </p:tavLst>
                                    </p:anim>
                                    <p:anim calcmode="lin" valueType="num">
                                      <p:cBhvr>
                                        <p:cTn id="105" dur="450" decel="100000" fill="hold"/>
                                        <p:tgtEl>
                                          <p:spTgt spid="55"/>
                                        </p:tgtEl>
                                        <p:attrNameLst>
                                          <p:attrName>ppt_y</p:attrName>
                                        </p:attrNameLst>
                                      </p:cBhvr>
                                      <p:tavLst>
                                        <p:tav tm="0">
                                          <p:val>
                                            <p:strVal val="#ppt_y+1"/>
                                          </p:val>
                                        </p:tav>
                                        <p:tav tm="100000">
                                          <p:val>
                                            <p:strVal val="#ppt_y-.03"/>
                                          </p:val>
                                        </p:tav>
                                      </p:tavLst>
                                    </p:anim>
                                    <p:anim calcmode="lin" valueType="num">
                                      <p:cBhvr>
                                        <p:cTn id="106" dur="50" accel="100000" fill="hold">
                                          <p:stCondLst>
                                            <p:cond delay="450"/>
                                          </p:stCondLst>
                                        </p:cTn>
                                        <p:tgtEl>
                                          <p:spTgt spid="55"/>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500"/>
                                        <p:tgtEl>
                                          <p:spTgt spid="60"/>
                                        </p:tgtEl>
                                      </p:cBhvr>
                                    </p:animEffect>
                                    <p:anim calcmode="lin" valueType="num">
                                      <p:cBhvr>
                                        <p:cTn id="110" dur="500" fill="hold"/>
                                        <p:tgtEl>
                                          <p:spTgt spid="60"/>
                                        </p:tgtEl>
                                        <p:attrNameLst>
                                          <p:attrName>ppt_x</p:attrName>
                                        </p:attrNameLst>
                                      </p:cBhvr>
                                      <p:tavLst>
                                        <p:tav tm="0">
                                          <p:val>
                                            <p:strVal val="#ppt_x"/>
                                          </p:val>
                                        </p:tav>
                                        <p:tav tm="100000">
                                          <p:val>
                                            <p:strVal val="#ppt_x"/>
                                          </p:val>
                                        </p:tav>
                                      </p:tavLst>
                                    </p:anim>
                                    <p:anim calcmode="lin" valueType="num">
                                      <p:cBhvr>
                                        <p:cTn id="111" dur="450" decel="100000" fill="hold"/>
                                        <p:tgtEl>
                                          <p:spTgt spid="60"/>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anim calcmode="lin" valueType="num">
                                      <p:cBhvr>
                                        <p:cTn id="116" dur="500" fill="hold"/>
                                        <p:tgtEl>
                                          <p:spTgt spid="61"/>
                                        </p:tgtEl>
                                        <p:attrNameLst>
                                          <p:attrName>ppt_x</p:attrName>
                                        </p:attrNameLst>
                                      </p:cBhvr>
                                      <p:tavLst>
                                        <p:tav tm="0">
                                          <p:val>
                                            <p:strVal val="#ppt_x"/>
                                          </p:val>
                                        </p:tav>
                                        <p:tav tm="100000">
                                          <p:val>
                                            <p:strVal val="#ppt_x"/>
                                          </p:val>
                                        </p:tav>
                                      </p:tavLst>
                                    </p:anim>
                                    <p:anim calcmode="lin" valueType="num">
                                      <p:cBhvr>
                                        <p:cTn id="117" dur="450" decel="100000" fill="hold"/>
                                        <p:tgtEl>
                                          <p:spTgt spid="61"/>
                                        </p:tgtEl>
                                        <p:attrNameLst>
                                          <p:attrName>ppt_y</p:attrName>
                                        </p:attrNameLst>
                                      </p:cBhvr>
                                      <p:tavLst>
                                        <p:tav tm="0">
                                          <p:val>
                                            <p:strVal val="#ppt_y+1"/>
                                          </p:val>
                                        </p:tav>
                                        <p:tav tm="100000">
                                          <p:val>
                                            <p:strVal val="#ppt_y-.03"/>
                                          </p:val>
                                        </p:tav>
                                      </p:tavLst>
                                    </p:anim>
                                    <p:anim calcmode="lin" valueType="num">
                                      <p:cBhvr>
                                        <p:cTn id="118" dur="50" accel="100000" fill="hold">
                                          <p:stCondLst>
                                            <p:cond delay="450"/>
                                          </p:stCondLst>
                                        </p:cTn>
                                        <p:tgtEl>
                                          <p:spTgt spid="61"/>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anim calcmode="lin" valueType="num">
                                      <p:cBhvr>
                                        <p:cTn id="122" dur="500" fill="hold"/>
                                        <p:tgtEl>
                                          <p:spTgt spid="62"/>
                                        </p:tgtEl>
                                        <p:attrNameLst>
                                          <p:attrName>ppt_x</p:attrName>
                                        </p:attrNameLst>
                                      </p:cBhvr>
                                      <p:tavLst>
                                        <p:tav tm="0">
                                          <p:val>
                                            <p:strVal val="#ppt_x"/>
                                          </p:val>
                                        </p:tav>
                                        <p:tav tm="100000">
                                          <p:val>
                                            <p:strVal val="#ppt_x"/>
                                          </p:val>
                                        </p:tav>
                                      </p:tavLst>
                                    </p:anim>
                                    <p:anim calcmode="lin" valueType="num">
                                      <p:cBhvr>
                                        <p:cTn id="123" dur="450" decel="100000" fill="hold"/>
                                        <p:tgtEl>
                                          <p:spTgt spid="62"/>
                                        </p:tgtEl>
                                        <p:attrNameLst>
                                          <p:attrName>ppt_y</p:attrName>
                                        </p:attrNameLst>
                                      </p:cBhvr>
                                      <p:tavLst>
                                        <p:tav tm="0">
                                          <p:val>
                                            <p:strVal val="#ppt_y+1"/>
                                          </p:val>
                                        </p:tav>
                                        <p:tav tm="100000">
                                          <p:val>
                                            <p:strVal val="#ppt_y-.03"/>
                                          </p:val>
                                        </p:tav>
                                      </p:tavLst>
                                    </p:anim>
                                    <p:anim calcmode="lin" valueType="num">
                                      <p:cBhvr>
                                        <p:cTn id="124"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500"/>
                                        <p:tgtEl>
                                          <p:spTgt spid="63"/>
                                        </p:tgtEl>
                                      </p:cBhvr>
                                    </p:animEffect>
                                    <p:anim calcmode="lin" valueType="num">
                                      <p:cBhvr>
                                        <p:cTn id="128" dur="500" fill="hold"/>
                                        <p:tgtEl>
                                          <p:spTgt spid="63"/>
                                        </p:tgtEl>
                                        <p:attrNameLst>
                                          <p:attrName>ppt_x</p:attrName>
                                        </p:attrNameLst>
                                      </p:cBhvr>
                                      <p:tavLst>
                                        <p:tav tm="0">
                                          <p:val>
                                            <p:strVal val="#ppt_x"/>
                                          </p:val>
                                        </p:tav>
                                        <p:tav tm="100000">
                                          <p:val>
                                            <p:strVal val="#ppt_x"/>
                                          </p:val>
                                        </p:tav>
                                      </p:tavLst>
                                    </p:anim>
                                    <p:anim calcmode="lin" valueType="num">
                                      <p:cBhvr>
                                        <p:cTn id="129" dur="450" decel="100000" fill="hold"/>
                                        <p:tgtEl>
                                          <p:spTgt spid="63"/>
                                        </p:tgtEl>
                                        <p:attrNameLst>
                                          <p:attrName>ppt_y</p:attrName>
                                        </p:attrNameLst>
                                      </p:cBhvr>
                                      <p:tavLst>
                                        <p:tav tm="0">
                                          <p:val>
                                            <p:strVal val="#ppt_y+1"/>
                                          </p:val>
                                        </p:tav>
                                        <p:tav tm="100000">
                                          <p:val>
                                            <p:strVal val="#ppt_y-.03"/>
                                          </p:val>
                                        </p:tav>
                                      </p:tavLst>
                                    </p:anim>
                                    <p:anim calcmode="lin" valueType="num">
                                      <p:cBhvr>
                                        <p:cTn id="130"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par>
                                <p:cTn id="131" presetID="37" presetClass="entr" presetSubtype="0" fill="hold" nodeType="withEffect">
                                  <p:stCondLst>
                                    <p:cond delay="0"/>
                                  </p:stCondLst>
                                  <p:childTnLst>
                                    <p:set>
                                      <p:cBhvr>
                                        <p:cTn id="132" dur="1" fill="hold">
                                          <p:stCondLst>
                                            <p:cond delay="0"/>
                                          </p:stCondLst>
                                        </p:cTn>
                                        <p:tgtEl>
                                          <p:spTgt spid="9"/>
                                        </p:tgtEl>
                                        <p:attrNameLst>
                                          <p:attrName>style.visibility</p:attrName>
                                        </p:attrNameLst>
                                      </p:cBhvr>
                                      <p:to>
                                        <p:strVal val="visible"/>
                                      </p:to>
                                    </p:set>
                                    <p:animEffect transition="in" filter="fade">
                                      <p:cBhvr>
                                        <p:cTn id="133" dur="500"/>
                                        <p:tgtEl>
                                          <p:spTgt spid="9"/>
                                        </p:tgtEl>
                                      </p:cBhvr>
                                    </p:animEffect>
                                    <p:anim calcmode="lin" valueType="num">
                                      <p:cBhvr>
                                        <p:cTn id="134" dur="500" fill="hold"/>
                                        <p:tgtEl>
                                          <p:spTgt spid="9"/>
                                        </p:tgtEl>
                                        <p:attrNameLst>
                                          <p:attrName>ppt_x</p:attrName>
                                        </p:attrNameLst>
                                      </p:cBhvr>
                                      <p:tavLst>
                                        <p:tav tm="0">
                                          <p:val>
                                            <p:strVal val="#ppt_x"/>
                                          </p:val>
                                        </p:tav>
                                        <p:tav tm="100000">
                                          <p:val>
                                            <p:strVal val="#ppt_x"/>
                                          </p:val>
                                        </p:tav>
                                      </p:tavLst>
                                    </p:anim>
                                    <p:anim calcmode="lin" valueType="num">
                                      <p:cBhvr>
                                        <p:cTn id="135" dur="450" decel="100000" fill="hold"/>
                                        <p:tgtEl>
                                          <p:spTgt spid="9"/>
                                        </p:tgtEl>
                                        <p:attrNameLst>
                                          <p:attrName>ppt_y</p:attrName>
                                        </p:attrNameLst>
                                      </p:cBhvr>
                                      <p:tavLst>
                                        <p:tav tm="0">
                                          <p:val>
                                            <p:strVal val="#ppt_y+1"/>
                                          </p:val>
                                        </p:tav>
                                        <p:tav tm="100000">
                                          <p:val>
                                            <p:strVal val="#ppt_y-.03"/>
                                          </p:val>
                                        </p:tav>
                                      </p:tavLst>
                                    </p:anim>
                                    <p:anim calcmode="lin" valueType="num">
                                      <p:cBhvr>
                                        <p:cTn id="136"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137" presetID="37" presetClass="entr" presetSubtype="0" fill="hold" nodeType="withEffect">
                                  <p:stCondLst>
                                    <p:cond delay="0"/>
                                  </p:stCondLst>
                                  <p:childTnLst>
                                    <p:set>
                                      <p:cBhvr>
                                        <p:cTn id="138" dur="1" fill="hold">
                                          <p:stCondLst>
                                            <p:cond delay="0"/>
                                          </p:stCondLst>
                                        </p:cTn>
                                        <p:tgtEl>
                                          <p:spTgt spid="67"/>
                                        </p:tgtEl>
                                        <p:attrNameLst>
                                          <p:attrName>style.visibility</p:attrName>
                                        </p:attrNameLst>
                                      </p:cBhvr>
                                      <p:to>
                                        <p:strVal val="visible"/>
                                      </p:to>
                                    </p:set>
                                    <p:animEffect transition="in" filter="fade">
                                      <p:cBhvr>
                                        <p:cTn id="139" dur="500"/>
                                        <p:tgtEl>
                                          <p:spTgt spid="67"/>
                                        </p:tgtEl>
                                      </p:cBhvr>
                                    </p:animEffect>
                                    <p:anim calcmode="lin" valueType="num">
                                      <p:cBhvr>
                                        <p:cTn id="140" dur="500" fill="hold"/>
                                        <p:tgtEl>
                                          <p:spTgt spid="67"/>
                                        </p:tgtEl>
                                        <p:attrNameLst>
                                          <p:attrName>ppt_x</p:attrName>
                                        </p:attrNameLst>
                                      </p:cBhvr>
                                      <p:tavLst>
                                        <p:tav tm="0">
                                          <p:val>
                                            <p:strVal val="#ppt_x"/>
                                          </p:val>
                                        </p:tav>
                                        <p:tav tm="100000">
                                          <p:val>
                                            <p:strVal val="#ppt_x"/>
                                          </p:val>
                                        </p:tav>
                                      </p:tavLst>
                                    </p:anim>
                                    <p:anim calcmode="lin" valueType="num">
                                      <p:cBhvr>
                                        <p:cTn id="141" dur="450" decel="100000" fill="hold"/>
                                        <p:tgtEl>
                                          <p:spTgt spid="67"/>
                                        </p:tgtEl>
                                        <p:attrNameLst>
                                          <p:attrName>ppt_y</p:attrName>
                                        </p:attrNameLst>
                                      </p:cBhvr>
                                      <p:tavLst>
                                        <p:tav tm="0">
                                          <p:val>
                                            <p:strVal val="#ppt_y+1"/>
                                          </p:val>
                                        </p:tav>
                                        <p:tav tm="100000">
                                          <p:val>
                                            <p:strVal val="#ppt_y-.03"/>
                                          </p:val>
                                        </p:tav>
                                      </p:tavLst>
                                    </p:anim>
                                    <p:anim calcmode="lin" valueType="num">
                                      <p:cBhvr>
                                        <p:cTn id="142" dur="50" accel="100000" fill="hold">
                                          <p:stCondLst>
                                            <p:cond delay="450"/>
                                          </p:stCondLst>
                                        </p:cTn>
                                        <p:tgtEl>
                                          <p:spTgt spid="67"/>
                                        </p:tgtEl>
                                        <p:attrNameLst>
                                          <p:attrName>ppt_y</p:attrName>
                                        </p:attrNameLst>
                                      </p:cBhvr>
                                      <p:tavLst>
                                        <p:tav tm="0">
                                          <p:val>
                                            <p:strVal val="#ppt_y-.03"/>
                                          </p:val>
                                        </p:tav>
                                        <p:tav tm="100000">
                                          <p:val>
                                            <p:strVal val="#ppt_y"/>
                                          </p:val>
                                        </p:tav>
                                      </p:tavLst>
                                    </p:anim>
                                  </p:childTnLst>
                                </p:cTn>
                              </p:par>
                              <p:par>
                                <p:cTn id="143" presetID="37" presetClass="entr" presetSubtype="0"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fade">
                                      <p:cBhvr>
                                        <p:cTn id="145" dur="500"/>
                                        <p:tgtEl>
                                          <p:spTgt spid="68"/>
                                        </p:tgtEl>
                                      </p:cBhvr>
                                    </p:animEffect>
                                    <p:anim calcmode="lin" valueType="num">
                                      <p:cBhvr>
                                        <p:cTn id="146" dur="500" fill="hold"/>
                                        <p:tgtEl>
                                          <p:spTgt spid="68"/>
                                        </p:tgtEl>
                                        <p:attrNameLst>
                                          <p:attrName>ppt_x</p:attrName>
                                        </p:attrNameLst>
                                      </p:cBhvr>
                                      <p:tavLst>
                                        <p:tav tm="0">
                                          <p:val>
                                            <p:strVal val="#ppt_x"/>
                                          </p:val>
                                        </p:tav>
                                        <p:tav tm="100000">
                                          <p:val>
                                            <p:strVal val="#ppt_x"/>
                                          </p:val>
                                        </p:tav>
                                      </p:tavLst>
                                    </p:anim>
                                    <p:anim calcmode="lin" valueType="num">
                                      <p:cBhvr>
                                        <p:cTn id="147" dur="450" decel="100000" fill="hold"/>
                                        <p:tgtEl>
                                          <p:spTgt spid="68"/>
                                        </p:tgtEl>
                                        <p:attrNameLst>
                                          <p:attrName>ppt_y</p:attrName>
                                        </p:attrNameLst>
                                      </p:cBhvr>
                                      <p:tavLst>
                                        <p:tav tm="0">
                                          <p:val>
                                            <p:strVal val="#ppt_y+1"/>
                                          </p:val>
                                        </p:tav>
                                        <p:tav tm="100000">
                                          <p:val>
                                            <p:strVal val="#ppt_y-.03"/>
                                          </p:val>
                                        </p:tav>
                                      </p:tavLst>
                                    </p:anim>
                                    <p:anim calcmode="lin" valueType="num">
                                      <p:cBhvr>
                                        <p:cTn id="148" dur="50" accel="100000" fill="hold">
                                          <p:stCondLst>
                                            <p:cond delay="450"/>
                                          </p:stCondLst>
                                        </p:cTn>
                                        <p:tgtEl>
                                          <p:spTgt spid="68"/>
                                        </p:tgtEl>
                                        <p:attrNameLst>
                                          <p:attrName>ppt_y</p:attrName>
                                        </p:attrNameLst>
                                      </p:cBhvr>
                                      <p:tavLst>
                                        <p:tav tm="0">
                                          <p:val>
                                            <p:strVal val="#ppt_y-.03"/>
                                          </p:val>
                                        </p:tav>
                                        <p:tav tm="100000">
                                          <p:val>
                                            <p:strVal val="#ppt_y"/>
                                          </p:val>
                                        </p:tav>
                                      </p:tavLst>
                                    </p:anim>
                                  </p:childTnLst>
                                </p:cTn>
                              </p:par>
                              <p:par>
                                <p:cTn id="149" presetID="37" presetClass="entr" presetSubtype="0" fill="hold"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fade">
                                      <p:cBhvr>
                                        <p:cTn id="151" dur="500"/>
                                        <p:tgtEl>
                                          <p:spTgt spid="69"/>
                                        </p:tgtEl>
                                      </p:cBhvr>
                                    </p:animEffect>
                                    <p:anim calcmode="lin" valueType="num">
                                      <p:cBhvr>
                                        <p:cTn id="152" dur="500" fill="hold"/>
                                        <p:tgtEl>
                                          <p:spTgt spid="69"/>
                                        </p:tgtEl>
                                        <p:attrNameLst>
                                          <p:attrName>ppt_x</p:attrName>
                                        </p:attrNameLst>
                                      </p:cBhvr>
                                      <p:tavLst>
                                        <p:tav tm="0">
                                          <p:val>
                                            <p:strVal val="#ppt_x"/>
                                          </p:val>
                                        </p:tav>
                                        <p:tav tm="100000">
                                          <p:val>
                                            <p:strVal val="#ppt_x"/>
                                          </p:val>
                                        </p:tav>
                                      </p:tavLst>
                                    </p:anim>
                                    <p:anim calcmode="lin" valueType="num">
                                      <p:cBhvr>
                                        <p:cTn id="153" dur="450" decel="100000" fill="hold"/>
                                        <p:tgtEl>
                                          <p:spTgt spid="69"/>
                                        </p:tgtEl>
                                        <p:attrNameLst>
                                          <p:attrName>ppt_y</p:attrName>
                                        </p:attrNameLst>
                                      </p:cBhvr>
                                      <p:tavLst>
                                        <p:tav tm="0">
                                          <p:val>
                                            <p:strVal val="#ppt_y+1"/>
                                          </p:val>
                                        </p:tav>
                                        <p:tav tm="100000">
                                          <p:val>
                                            <p:strVal val="#ppt_y-.03"/>
                                          </p:val>
                                        </p:tav>
                                      </p:tavLst>
                                    </p:anim>
                                    <p:anim calcmode="lin" valueType="num">
                                      <p:cBhvr>
                                        <p:cTn id="154" dur="50" accel="100000" fill="hold">
                                          <p:stCondLst>
                                            <p:cond delay="450"/>
                                          </p:stCondLst>
                                        </p:cTn>
                                        <p:tgtEl>
                                          <p:spTgt spid="69"/>
                                        </p:tgtEl>
                                        <p:attrNameLst>
                                          <p:attrName>ppt_y</p:attrName>
                                        </p:attrNameLst>
                                      </p:cBhvr>
                                      <p:tavLst>
                                        <p:tav tm="0">
                                          <p:val>
                                            <p:strVal val="#ppt_y-.03"/>
                                          </p:val>
                                        </p:tav>
                                        <p:tav tm="100000">
                                          <p:val>
                                            <p:strVal val="#ppt_y"/>
                                          </p:val>
                                        </p:tav>
                                      </p:tavLst>
                                    </p:anim>
                                  </p:childTnLst>
                                </p:cTn>
                              </p:par>
                              <p:par>
                                <p:cTn id="155" presetID="37" presetClass="entr" presetSubtype="0" fill="hold" nodeType="with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anim calcmode="lin" valueType="num">
                                      <p:cBhvr>
                                        <p:cTn id="158" dur="500" fill="hold"/>
                                        <p:tgtEl>
                                          <p:spTgt spid="11"/>
                                        </p:tgtEl>
                                        <p:attrNameLst>
                                          <p:attrName>ppt_x</p:attrName>
                                        </p:attrNameLst>
                                      </p:cBhvr>
                                      <p:tavLst>
                                        <p:tav tm="0">
                                          <p:val>
                                            <p:strVal val="#ppt_x"/>
                                          </p:val>
                                        </p:tav>
                                        <p:tav tm="100000">
                                          <p:val>
                                            <p:strVal val="#ppt_x"/>
                                          </p:val>
                                        </p:tav>
                                      </p:tavLst>
                                    </p:anim>
                                    <p:anim calcmode="lin" valueType="num">
                                      <p:cBhvr>
                                        <p:cTn id="159" dur="450" decel="100000" fill="hold"/>
                                        <p:tgtEl>
                                          <p:spTgt spid="11"/>
                                        </p:tgtEl>
                                        <p:attrNameLst>
                                          <p:attrName>ppt_y</p:attrName>
                                        </p:attrNameLst>
                                      </p:cBhvr>
                                      <p:tavLst>
                                        <p:tav tm="0">
                                          <p:val>
                                            <p:strVal val="#ppt_y+1"/>
                                          </p:val>
                                        </p:tav>
                                        <p:tav tm="100000">
                                          <p:val>
                                            <p:strVal val="#ppt_y-.03"/>
                                          </p:val>
                                        </p:tav>
                                      </p:tavLst>
                                    </p:anim>
                                    <p:anim calcmode="lin" valueType="num">
                                      <p:cBhvr>
                                        <p:cTn id="16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par>
                                <p:cTn id="161" presetID="37" presetClass="entr" presetSubtype="0" fill="hold" nodeType="withEffect">
                                  <p:stCondLst>
                                    <p:cond delay="0"/>
                                  </p:stCondLst>
                                  <p:childTnLst>
                                    <p:set>
                                      <p:cBhvr>
                                        <p:cTn id="162" dur="1" fill="hold">
                                          <p:stCondLst>
                                            <p:cond delay="0"/>
                                          </p:stCondLst>
                                        </p:cTn>
                                        <p:tgtEl>
                                          <p:spTgt spid="70"/>
                                        </p:tgtEl>
                                        <p:attrNameLst>
                                          <p:attrName>style.visibility</p:attrName>
                                        </p:attrNameLst>
                                      </p:cBhvr>
                                      <p:to>
                                        <p:strVal val="visible"/>
                                      </p:to>
                                    </p:set>
                                    <p:animEffect transition="in" filter="fade">
                                      <p:cBhvr>
                                        <p:cTn id="163" dur="500"/>
                                        <p:tgtEl>
                                          <p:spTgt spid="70"/>
                                        </p:tgtEl>
                                      </p:cBhvr>
                                    </p:animEffect>
                                    <p:anim calcmode="lin" valueType="num">
                                      <p:cBhvr>
                                        <p:cTn id="164" dur="500" fill="hold"/>
                                        <p:tgtEl>
                                          <p:spTgt spid="70"/>
                                        </p:tgtEl>
                                        <p:attrNameLst>
                                          <p:attrName>ppt_x</p:attrName>
                                        </p:attrNameLst>
                                      </p:cBhvr>
                                      <p:tavLst>
                                        <p:tav tm="0">
                                          <p:val>
                                            <p:strVal val="#ppt_x"/>
                                          </p:val>
                                        </p:tav>
                                        <p:tav tm="100000">
                                          <p:val>
                                            <p:strVal val="#ppt_x"/>
                                          </p:val>
                                        </p:tav>
                                      </p:tavLst>
                                    </p:anim>
                                    <p:anim calcmode="lin" valueType="num">
                                      <p:cBhvr>
                                        <p:cTn id="165" dur="450" decel="100000" fill="hold"/>
                                        <p:tgtEl>
                                          <p:spTgt spid="70"/>
                                        </p:tgtEl>
                                        <p:attrNameLst>
                                          <p:attrName>ppt_y</p:attrName>
                                        </p:attrNameLst>
                                      </p:cBhvr>
                                      <p:tavLst>
                                        <p:tav tm="0">
                                          <p:val>
                                            <p:strVal val="#ppt_y+1"/>
                                          </p:val>
                                        </p:tav>
                                        <p:tav tm="100000">
                                          <p:val>
                                            <p:strVal val="#ppt_y-.03"/>
                                          </p:val>
                                        </p:tav>
                                      </p:tavLst>
                                    </p:anim>
                                    <p:anim calcmode="lin" valueType="num">
                                      <p:cBhvr>
                                        <p:cTn id="166"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par>
                                <p:cTn id="167" presetID="37" presetClass="entr" presetSubtype="0" fill="hold"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fade">
                                      <p:cBhvr>
                                        <p:cTn id="169" dur="500"/>
                                        <p:tgtEl>
                                          <p:spTgt spid="71"/>
                                        </p:tgtEl>
                                      </p:cBhvr>
                                    </p:animEffect>
                                    <p:anim calcmode="lin" valueType="num">
                                      <p:cBhvr>
                                        <p:cTn id="170" dur="500" fill="hold"/>
                                        <p:tgtEl>
                                          <p:spTgt spid="71"/>
                                        </p:tgtEl>
                                        <p:attrNameLst>
                                          <p:attrName>ppt_x</p:attrName>
                                        </p:attrNameLst>
                                      </p:cBhvr>
                                      <p:tavLst>
                                        <p:tav tm="0">
                                          <p:val>
                                            <p:strVal val="#ppt_x"/>
                                          </p:val>
                                        </p:tav>
                                        <p:tav tm="100000">
                                          <p:val>
                                            <p:strVal val="#ppt_x"/>
                                          </p:val>
                                        </p:tav>
                                      </p:tavLst>
                                    </p:anim>
                                    <p:anim calcmode="lin" valueType="num">
                                      <p:cBhvr>
                                        <p:cTn id="171" dur="450" decel="100000" fill="hold"/>
                                        <p:tgtEl>
                                          <p:spTgt spid="71"/>
                                        </p:tgtEl>
                                        <p:attrNameLst>
                                          <p:attrName>ppt_y</p:attrName>
                                        </p:attrNameLst>
                                      </p:cBhvr>
                                      <p:tavLst>
                                        <p:tav tm="0">
                                          <p:val>
                                            <p:strVal val="#ppt_y+1"/>
                                          </p:val>
                                        </p:tav>
                                        <p:tav tm="100000">
                                          <p:val>
                                            <p:strVal val="#ppt_y-.03"/>
                                          </p:val>
                                        </p:tav>
                                      </p:tavLst>
                                    </p:anim>
                                    <p:anim calcmode="lin" valueType="num">
                                      <p:cBhvr>
                                        <p:cTn id="172" dur="50" accel="100000" fill="hold">
                                          <p:stCondLst>
                                            <p:cond delay="450"/>
                                          </p:stCondLst>
                                        </p:cTn>
                                        <p:tgtEl>
                                          <p:spTgt spid="71"/>
                                        </p:tgtEl>
                                        <p:attrNameLst>
                                          <p:attrName>ppt_y</p:attrName>
                                        </p:attrNameLst>
                                      </p:cBhvr>
                                      <p:tavLst>
                                        <p:tav tm="0">
                                          <p:val>
                                            <p:strVal val="#ppt_y-.03"/>
                                          </p:val>
                                        </p:tav>
                                        <p:tav tm="100000">
                                          <p:val>
                                            <p:strVal val="#ppt_y"/>
                                          </p:val>
                                        </p:tav>
                                      </p:tavLst>
                                    </p:anim>
                                  </p:childTnLst>
                                </p:cTn>
                              </p:par>
                              <p:par>
                                <p:cTn id="173" presetID="37" presetClass="entr" presetSubtype="0" fill="hold" nodeType="withEffect">
                                  <p:stCondLst>
                                    <p:cond delay="0"/>
                                  </p:stCondLst>
                                  <p:childTnLst>
                                    <p:set>
                                      <p:cBhvr>
                                        <p:cTn id="174" dur="1" fill="hold">
                                          <p:stCondLst>
                                            <p:cond delay="0"/>
                                          </p:stCondLst>
                                        </p:cTn>
                                        <p:tgtEl>
                                          <p:spTgt spid="72"/>
                                        </p:tgtEl>
                                        <p:attrNameLst>
                                          <p:attrName>style.visibility</p:attrName>
                                        </p:attrNameLst>
                                      </p:cBhvr>
                                      <p:to>
                                        <p:strVal val="visible"/>
                                      </p:to>
                                    </p:set>
                                    <p:animEffect transition="in" filter="fade">
                                      <p:cBhvr>
                                        <p:cTn id="175" dur="500"/>
                                        <p:tgtEl>
                                          <p:spTgt spid="72"/>
                                        </p:tgtEl>
                                      </p:cBhvr>
                                    </p:animEffect>
                                    <p:anim calcmode="lin" valueType="num">
                                      <p:cBhvr>
                                        <p:cTn id="176" dur="500" fill="hold"/>
                                        <p:tgtEl>
                                          <p:spTgt spid="72"/>
                                        </p:tgtEl>
                                        <p:attrNameLst>
                                          <p:attrName>ppt_x</p:attrName>
                                        </p:attrNameLst>
                                      </p:cBhvr>
                                      <p:tavLst>
                                        <p:tav tm="0">
                                          <p:val>
                                            <p:strVal val="#ppt_x"/>
                                          </p:val>
                                        </p:tav>
                                        <p:tav tm="100000">
                                          <p:val>
                                            <p:strVal val="#ppt_x"/>
                                          </p:val>
                                        </p:tav>
                                      </p:tavLst>
                                    </p:anim>
                                    <p:anim calcmode="lin" valueType="num">
                                      <p:cBhvr>
                                        <p:cTn id="177" dur="450" decel="100000" fill="hold"/>
                                        <p:tgtEl>
                                          <p:spTgt spid="72"/>
                                        </p:tgtEl>
                                        <p:attrNameLst>
                                          <p:attrName>ppt_y</p:attrName>
                                        </p:attrNameLst>
                                      </p:cBhvr>
                                      <p:tavLst>
                                        <p:tav tm="0">
                                          <p:val>
                                            <p:strVal val="#ppt_y+1"/>
                                          </p:val>
                                        </p:tav>
                                        <p:tav tm="100000">
                                          <p:val>
                                            <p:strVal val="#ppt_y-.03"/>
                                          </p:val>
                                        </p:tav>
                                      </p:tavLst>
                                    </p:anim>
                                    <p:anim calcmode="lin" valueType="num">
                                      <p:cBhvr>
                                        <p:cTn id="178"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par>
                                <p:cTn id="179" presetID="37" presetClass="entr" presetSubtype="0" fill="hold" nodeType="withEffect">
                                  <p:stCondLst>
                                    <p:cond delay="0"/>
                                  </p:stCondLst>
                                  <p:childTnLst>
                                    <p:set>
                                      <p:cBhvr>
                                        <p:cTn id="180" dur="1" fill="hold">
                                          <p:stCondLst>
                                            <p:cond delay="0"/>
                                          </p:stCondLst>
                                        </p:cTn>
                                        <p:tgtEl>
                                          <p:spTgt spid="73"/>
                                        </p:tgtEl>
                                        <p:attrNameLst>
                                          <p:attrName>style.visibility</p:attrName>
                                        </p:attrNameLst>
                                      </p:cBhvr>
                                      <p:to>
                                        <p:strVal val="visible"/>
                                      </p:to>
                                    </p:set>
                                    <p:animEffect transition="in" filter="fade">
                                      <p:cBhvr>
                                        <p:cTn id="181" dur="500"/>
                                        <p:tgtEl>
                                          <p:spTgt spid="73"/>
                                        </p:tgtEl>
                                      </p:cBhvr>
                                    </p:animEffect>
                                    <p:anim calcmode="lin" valueType="num">
                                      <p:cBhvr>
                                        <p:cTn id="182" dur="500" fill="hold"/>
                                        <p:tgtEl>
                                          <p:spTgt spid="73"/>
                                        </p:tgtEl>
                                        <p:attrNameLst>
                                          <p:attrName>ppt_x</p:attrName>
                                        </p:attrNameLst>
                                      </p:cBhvr>
                                      <p:tavLst>
                                        <p:tav tm="0">
                                          <p:val>
                                            <p:strVal val="#ppt_x"/>
                                          </p:val>
                                        </p:tav>
                                        <p:tav tm="100000">
                                          <p:val>
                                            <p:strVal val="#ppt_x"/>
                                          </p:val>
                                        </p:tav>
                                      </p:tavLst>
                                    </p:anim>
                                    <p:anim calcmode="lin" valueType="num">
                                      <p:cBhvr>
                                        <p:cTn id="183" dur="450" decel="100000" fill="hold"/>
                                        <p:tgtEl>
                                          <p:spTgt spid="73"/>
                                        </p:tgtEl>
                                        <p:attrNameLst>
                                          <p:attrName>ppt_y</p:attrName>
                                        </p:attrNameLst>
                                      </p:cBhvr>
                                      <p:tavLst>
                                        <p:tav tm="0">
                                          <p:val>
                                            <p:strVal val="#ppt_y+1"/>
                                          </p:val>
                                        </p:tav>
                                        <p:tav tm="100000">
                                          <p:val>
                                            <p:strVal val="#ppt_y-.03"/>
                                          </p:val>
                                        </p:tav>
                                      </p:tavLst>
                                    </p:anim>
                                    <p:anim calcmode="lin" valueType="num">
                                      <p:cBhvr>
                                        <p:cTn id="184" dur="50" accel="100000" fill="hold">
                                          <p:stCondLst>
                                            <p:cond delay="450"/>
                                          </p:stCondLst>
                                        </p:cTn>
                                        <p:tgtEl>
                                          <p:spTgt spid="73"/>
                                        </p:tgtEl>
                                        <p:attrNameLst>
                                          <p:attrName>ppt_y</p:attrName>
                                        </p:attrNameLst>
                                      </p:cBhvr>
                                      <p:tavLst>
                                        <p:tav tm="0">
                                          <p:val>
                                            <p:strVal val="#ppt_y-.03"/>
                                          </p:val>
                                        </p:tav>
                                        <p:tav tm="100000">
                                          <p:val>
                                            <p:strVal val="#ppt_y"/>
                                          </p:val>
                                        </p:tav>
                                      </p:tavLst>
                                    </p:anim>
                                  </p:childTnLst>
                                </p:cTn>
                              </p:par>
                              <p:par>
                                <p:cTn id="185" presetID="37" presetClass="entr" presetSubtype="0" fill="hold" nodeType="with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fade">
                                      <p:cBhvr>
                                        <p:cTn id="187" dur="500"/>
                                        <p:tgtEl>
                                          <p:spTgt spid="74"/>
                                        </p:tgtEl>
                                      </p:cBhvr>
                                    </p:animEffect>
                                    <p:anim calcmode="lin" valueType="num">
                                      <p:cBhvr>
                                        <p:cTn id="188" dur="500" fill="hold"/>
                                        <p:tgtEl>
                                          <p:spTgt spid="74"/>
                                        </p:tgtEl>
                                        <p:attrNameLst>
                                          <p:attrName>ppt_x</p:attrName>
                                        </p:attrNameLst>
                                      </p:cBhvr>
                                      <p:tavLst>
                                        <p:tav tm="0">
                                          <p:val>
                                            <p:strVal val="#ppt_x"/>
                                          </p:val>
                                        </p:tav>
                                        <p:tav tm="100000">
                                          <p:val>
                                            <p:strVal val="#ppt_x"/>
                                          </p:val>
                                        </p:tav>
                                      </p:tavLst>
                                    </p:anim>
                                    <p:anim calcmode="lin" valueType="num">
                                      <p:cBhvr>
                                        <p:cTn id="189" dur="450" decel="100000" fill="hold"/>
                                        <p:tgtEl>
                                          <p:spTgt spid="74"/>
                                        </p:tgtEl>
                                        <p:attrNameLst>
                                          <p:attrName>ppt_y</p:attrName>
                                        </p:attrNameLst>
                                      </p:cBhvr>
                                      <p:tavLst>
                                        <p:tav tm="0">
                                          <p:val>
                                            <p:strVal val="#ppt_y+1"/>
                                          </p:val>
                                        </p:tav>
                                        <p:tav tm="100000">
                                          <p:val>
                                            <p:strVal val="#ppt_y-.03"/>
                                          </p:val>
                                        </p:tav>
                                      </p:tavLst>
                                    </p:anim>
                                    <p:anim calcmode="lin" valueType="num">
                                      <p:cBhvr>
                                        <p:cTn id="190" dur="50" accel="100000" fill="hold">
                                          <p:stCondLst>
                                            <p:cond delay="450"/>
                                          </p:stCondLst>
                                        </p:cTn>
                                        <p:tgtEl>
                                          <p:spTgt spid="74"/>
                                        </p:tgtEl>
                                        <p:attrNameLst>
                                          <p:attrName>ppt_y</p:attrName>
                                        </p:attrNameLst>
                                      </p:cBhvr>
                                      <p:tavLst>
                                        <p:tav tm="0">
                                          <p:val>
                                            <p:strVal val="#ppt_y-.03"/>
                                          </p:val>
                                        </p:tav>
                                        <p:tav tm="100000">
                                          <p:val>
                                            <p:strVal val="#ppt_y"/>
                                          </p:val>
                                        </p:tav>
                                      </p:tavLst>
                                    </p:anim>
                                  </p:childTnLst>
                                </p:cTn>
                              </p:par>
                              <p:par>
                                <p:cTn id="191" presetID="37" presetClass="entr" presetSubtype="0" fill="hold" nodeType="withEffect">
                                  <p:stCondLst>
                                    <p:cond delay="0"/>
                                  </p:stCondLst>
                                  <p:childTnLst>
                                    <p:set>
                                      <p:cBhvr>
                                        <p:cTn id="192" dur="1" fill="hold">
                                          <p:stCondLst>
                                            <p:cond delay="0"/>
                                          </p:stCondLst>
                                        </p:cTn>
                                        <p:tgtEl>
                                          <p:spTgt spid="75"/>
                                        </p:tgtEl>
                                        <p:attrNameLst>
                                          <p:attrName>style.visibility</p:attrName>
                                        </p:attrNameLst>
                                      </p:cBhvr>
                                      <p:to>
                                        <p:strVal val="visible"/>
                                      </p:to>
                                    </p:set>
                                    <p:animEffect transition="in" filter="fade">
                                      <p:cBhvr>
                                        <p:cTn id="193" dur="500"/>
                                        <p:tgtEl>
                                          <p:spTgt spid="75"/>
                                        </p:tgtEl>
                                      </p:cBhvr>
                                    </p:animEffect>
                                    <p:anim calcmode="lin" valueType="num">
                                      <p:cBhvr>
                                        <p:cTn id="194" dur="500" fill="hold"/>
                                        <p:tgtEl>
                                          <p:spTgt spid="75"/>
                                        </p:tgtEl>
                                        <p:attrNameLst>
                                          <p:attrName>ppt_x</p:attrName>
                                        </p:attrNameLst>
                                      </p:cBhvr>
                                      <p:tavLst>
                                        <p:tav tm="0">
                                          <p:val>
                                            <p:strVal val="#ppt_x"/>
                                          </p:val>
                                        </p:tav>
                                        <p:tav tm="100000">
                                          <p:val>
                                            <p:strVal val="#ppt_x"/>
                                          </p:val>
                                        </p:tav>
                                      </p:tavLst>
                                    </p:anim>
                                    <p:anim calcmode="lin" valueType="num">
                                      <p:cBhvr>
                                        <p:cTn id="195" dur="450" decel="100000" fill="hold"/>
                                        <p:tgtEl>
                                          <p:spTgt spid="75"/>
                                        </p:tgtEl>
                                        <p:attrNameLst>
                                          <p:attrName>ppt_y</p:attrName>
                                        </p:attrNameLst>
                                      </p:cBhvr>
                                      <p:tavLst>
                                        <p:tav tm="0">
                                          <p:val>
                                            <p:strVal val="#ppt_y+1"/>
                                          </p:val>
                                        </p:tav>
                                        <p:tav tm="100000">
                                          <p:val>
                                            <p:strVal val="#ppt_y-.03"/>
                                          </p:val>
                                        </p:tav>
                                      </p:tavLst>
                                    </p:anim>
                                    <p:anim calcmode="lin" valueType="num">
                                      <p:cBhvr>
                                        <p:cTn id="196" dur="50" accel="100000" fill="hold">
                                          <p:stCondLst>
                                            <p:cond delay="450"/>
                                          </p:stCondLst>
                                        </p:cTn>
                                        <p:tgtEl>
                                          <p:spTgt spid="75"/>
                                        </p:tgtEl>
                                        <p:attrNameLst>
                                          <p:attrName>ppt_y</p:attrName>
                                        </p:attrNameLst>
                                      </p:cBhvr>
                                      <p:tavLst>
                                        <p:tav tm="0">
                                          <p:val>
                                            <p:strVal val="#ppt_y-.03"/>
                                          </p:val>
                                        </p:tav>
                                        <p:tav tm="100000">
                                          <p:val>
                                            <p:strVal val="#ppt_y"/>
                                          </p:val>
                                        </p:tav>
                                      </p:tavLst>
                                    </p:anim>
                                  </p:childTnLst>
                                </p:cTn>
                              </p:par>
                              <p:par>
                                <p:cTn id="197" presetID="37" presetClass="entr" presetSubtype="0" fill="hold" nodeType="withEffect">
                                  <p:stCondLst>
                                    <p:cond delay="0"/>
                                  </p:stCondLst>
                                  <p:childTnLst>
                                    <p:set>
                                      <p:cBhvr>
                                        <p:cTn id="198" dur="1" fill="hold">
                                          <p:stCondLst>
                                            <p:cond delay="0"/>
                                          </p:stCondLst>
                                        </p:cTn>
                                        <p:tgtEl>
                                          <p:spTgt spid="76"/>
                                        </p:tgtEl>
                                        <p:attrNameLst>
                                          <p:attrName>style.visibility</p:attrName>
                                        </p:attrNameLst>
                                      </p:cBhvr>
                                      <p:to>
                                        <p:strVal val="visible"/>
                                      </p:to>
                                    </p:set>
                                    <p:animEffect transition="in" filter="fade">
                                      <p:cBhvr>
                                        <p:cTn id="199" dur="500"/>
                                        <p:tgtEl>
                                          <p:spTgt spid="76"/>
                                        </p:tgtEl>
                                      </p:cBhvr>
                                    </p:animEffect>
                                    <p:anim calcmode="lin" valueType="num">
                                      <p:cBhvr>
                                        <p:cTn id="200" dur="500" fill="hold"/>
                                        <p:tgtEl>
                                          <p:spTgt spid="76"/>
                                        </p:tgtEl>
                                        <p:attrNameLst>
                                          <p:attrName>ppt_x</p:attrName>
                                        </p:attrNameLst>
                                      </p:cBhvr>
                                      <p:tavLst>
                                        <p:tav tm="0">
                                          <p:val>
                                            <p:strVal val="#ppt_x"/>
                                          </p:val>
                                        </p:tav>
                                        <p:tav tm="100000">
                                          <p:val>
                                            <p:strVal val="#ppt_x"/>
                                          </p:val>
                                        </p:tav>
                                      </p:tavLst>
                                    </p:anim>
                                    <p:anim calcmode="lin" valueType="num">
                                      <p:cBhvr>
                                        <p:cTn id="201" dur="450" decel="100000" fill="hold"/>
                                        <p:tgtEl>
                                          <p:spTgt spid="76"/>
                                        </p:tgtEl>
                                        <p:attrNameLst>
                                          <p:attrName>ppt_y</p:attrName>
                                        </p:attrNameLst>
                                      </p:cBhvr>
                                      <p:tavLst>
                                        <p:tav tm="0">
                                          <p:val>
                                            <p:strVal val="#ppt_y+1"/>
                                          </p:val>
                                        </p:tav>
                                        <p:tav tm="100000">
                                          <p:val>
                                            <p:strVal val="#ppt_y-.03"/>
                                          </p:val>
                                        </p:tav>
                                      </p:tavLst>
                                    </p:anim>
                                    <p:anim calcmode="lin" valueType="num">
                                      <p:cBhvr>
                                        <p:cTn id="202" dur="50" accel="100000" fill="hold">
                                          <p:stCondLst>
                                            <p:cond delay="450"/>
                                          </p:stCondLst>
                                        </p:cTn>
                                        <p:tgtEl>
                                          <p:spTgt spid="76"/>
                                        </p:tgtEl>
                                        <p:attrNameLst>
                                          <p:attrName>ppt_y</p:attrName>
                                        </p:attrNameLst>
                                      </p:cBhvr>
                                      <p:tavLst>
                                        <p:tav tm="0">
                                          <p:val>
                                            <p:strVal val="#ppt_y-.03"/>
                                          </p:val>
                                        </p:tav>
                                        <p:tav tm="100000">
                                          <p:val>
                                            <p:strVal val="#ppt_y"/>
                                          </p:val>
                                        </p:tav>
                                      </p:tavLst>
                                    </p:anim>
                                  </p:childTnLst>
                                </p:cTn>
                              </p:par>
                              <p:par>
                                <p:cTn id="203" presetID="37" presetClass="entr" presetSubtype="0" fill="hold" grpId="0" nodeType="withEffect">
                                  <p:stCondLst>
                                    <p:cond delay="0"/>
                                  </p:stCondLst>
                                  <p:childTnLst>
                                    <p:set>
                                      <p:cBhvr>
                                        <p:cTn id="204" dur="1" fill="hold">
                                          <p:stCondLst>
                                            <p:cond delay="0"/>
                                          </p:stCondLst>
                                        </p:cTn>
                                        <p:tgtEl>
                                          <p:spTgt spid="12"/>
                                        </p:tgtEl>
                                        <p:attrNameLst>
                                          <p:attrName>style.visibility</p:attrName>
                                        </p:attrNameLst>
                                      </p:cBhvr>
                                      <p:to>
                                        <p:strVal val="visible"/>
                                      </p:to>
                                    </p:set>
                                    <p:animEffect transition="in" filter="fade">
                                      <p:cBhvr>
                                        <p:cTn id="205" dur="500"/>
                                        <p:tgtEl>
                                          <p:spTgt spid="12"/>
                                        </p:tgtEl>
                                      </p:cBhvr>
                                    </p:animEffect>
                                    <p:anim calcmode="lin" valueType="num">
                                      <p:cBhvr>
                                        <p:cTn id="206" dur="500" fill="hold"/>
                                        <p:tgtEl>
                                          <p:spTgt spid="12"/>
                                        </p:tgtEl>
                                        <p:attrNameLst>
                                          <p:attrName>ppt_x</p:attrName>
                                        </p:attrNameLst>
                                      </p:cBhvr>
                                      <p:tavLst>
                                        <p:tav tm="0">
                                          <p:val>
                                            <p:strVal val="#ppt_x"/>
                                          </p:val>
                                        </p:tav>
                                        <p:tav tm="100000">
                                          <p:val>
                                            <p:strVal val="#ppt_x"/>
                                          </p:val>
                                        </p:tav>
                                      </p:tavLst>
                                    </p:anim>
                                    <p:anim calcmode="lin" valueType="num">
                                      <p:cBhvr>
                                        <p:cTn id="207" dur="450" decel="100000" fill="hold"/>
                                        <p:tgtEl>
                                          <p:spTgt spid="12"/>
                                        </p:tgtEl>
                                        <p:attrNameLst>
                                          <p:attrName>ppt_y</p:attrName>
                                        </p:attrNameLst>
                                      </p:cBhvr>
                                      <p:tavLst>
                                        <p:tav tm="0">
                                          <p:val>
                                            <p:strVal val="#ppt_y+1"/>
                                          </p:val>
                                        </p:tav>
                                        <p:tav tm="100000">
                                          <p:val>
                                            <p:strVal val="#ppt_y-.03"/>
                                          </p:val>
                                        </p:tav>
                                      </p:tavLst>
                                    </p:anim>
                                    <p:anim calcmode="lin" valueType="num">
                                      <p:cBhvr>
                                        <p:cTn id="208"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209" presetID="37" presetClass="entr" presetSubtype="0" fill="hold" grpId="0" nodeType="withEffect">
                                  <p:stCondLst>
                                    <p:cond delay="0"/>
                                  </p:stCondLst>
                                  <p:childTnLst>
                                    <p:set>
                                      <p:cBhvr>
                                        <p:cTn id="210" dur="1" fill="hold">
                                          <p:stCondLst>
                                            <p:cond delay="0"/>
                                          </p:stCondLst>
                                        </p:cTn>
                                        <p:tgtEl>
                                          <p:spTgt spid="79"/>
                                        </p:tgtEl>
                                        <p:attrNameLst>
                                          <p:attrName>style.visibility</p:attrName>
                                        </p:attrNameLst>
                                      </p:cBhvr>
                                      <p:to>
                                        <p:strVal val="visible"/>
                                      </p:to>
                                    </p:set>
                                    <p:animEffect transition="in" filter="fade">
                                      <p:cBhvr>
                                        <p:cTn id="211" dur="500"/>
                                        <p:tgtEl>
                                          <p:spTgt spid="79"/>
                                        </p:tgtEl>
                                      </p:cBhvr>
                                    </p:animEffect>
                                    <p:anim calcmode="lin" valueType="num">
                                      <p:cBhvr>
                                        <p:cTn id="212" dur="500" fill="hold"/>
                                        <p:tgtEl>
                                          <p:spTgt spid="79"/>
                                        </p:tgtEl>
                                        <p:attrNameLst>
                                          <p:attrName>ppt_x</p:attrName>
                                        </p:attrNameLst>
                                      </p:cBhvr>
                                      <p:tavLst>
                                        <p:tav tm="0">
                                          <p:val>
                                            <p:strVal val="#ppt_x"/>
                                          </p:val>
                                        </p:tav>
                                        <p:tav tm="100000">
                                          <p:val>
                                            <p:strVal val="#ppt_x"/>
                                          </p:val>
                                        </p:tav>
                                      </p:tavLst>
                                    </p:anim>
                                    <p:anim calcmode="lin" valueType="num">
                                      <p:cBhvr>
                                        <p:cTn id="213" dur="450" decel="100000" fill="hold"/>
                                        <p:tgtEl>
                                          <p:spTgt spid="79"/>
                                        </p:tgtEl>
                                        <p:attrNameLst>
                                          <p:attrName>ppt_y</p:attrName>
                                        </p:attrNameLst>
                                      </p:cBhvr>
                                      <p:tavLst>
                                        <p:tav tm="0">
                                          <p:val>
                                            <p:strVal val="#ppt_y+1"/>
                                          </p:val>
                                        </p:tav>
                                        <p:tav tm="100000">
                                          <p:val>
                                            <p:strVal val="#ppt_y-.03"/>
                                          </p:val>
                                        </p:tav>
                                      </p:tavLst>
                                    </p:anim>
                                    <p:anim calcmode="lin" valueType="num">
                                      <p:cBhvr>
                                        <p:cTn id="214" dur="50" accel="100000" fill="hold">
                                          <p:stCondLst>
                                            <p:cond delay="450"/>
                                          </p:stCondLst>
                                        </p:cTn>
                                        <p:tgtEl>
                                          <p:spTgt spid="79"/>
                                        </p:tgtEl>
                                        <p:attrNameLst>
                                          <p:attrName>ppt_y</p:attrName>
                                        </p:attrNameLst>
                                      </p:cBhvr>
                                      <p:tavLst>
                                        <p:tav tm="0">
                                          <p:val>
                                            <p:strVal val="#ppt_y-.03"/>
                                          </p:val>
                                        </p:tav>
                                        <p:tav tm="100000">
                                          <p:val>
                                            <p:strVal val="#ppt_y"/>
                                          </p:val>
                                        </p:tav>
                                      </p:tavLst>
                                    </p:anim>
                                  </p:childTnLst>
                                </p:cTn>
                              </p:par>
                              <p:par>
                                <p:cTn id="215" presetID="37" presetClass="entr" presetSubtype="0" fill="hold" grpId="0" nodeType="withEffect">
                                  <p:stCondLst>
                                    <p:cond delay="0"/>
                                  </p:stCondLst>
                                  <p:childTnLst>
                                    <p:set>
                                      <p:cBhvr>
                                        <p:cTn id="216" dur="1" fill="hold">
                                          <p:stCondLst>
                                            <p:cond delay="0"/>
                                          </p:stCondLst>
                                        </p:cTn>
                                        <p:tgtEl>
                                          <p:spTgt spid="80"/>
                                        </p:tgtEl>
                                        <p:attrNameLst>
                                          <p:attrName>style.visibility</p:attrName>
                                        </p:attrNameLst>
                                      </p:cBhvr>
                                      <p:to>
                                        <p:strVal val="visible"/>
                                      </p:to>
                                    </p:set>
                                    <p:animEffect transition="in" filter="fade">
                                      <p:cBhvr>
                                        <p:cTn id="217" dur="500"/>
                                        <p:tgtEl>
                                          <p:spTgt spid="80"/>
                                        </p:tgtEl>
                                      </p:cBhvr>
                                    </p:animEffect>
                                    <p:anim calcmode="lin" valueType="num">
                                      <p:cBhvr>
                                        <p:cTn id="218" dur="500" fill="hold"/>
                                        <p:tgtEl>
                                          <p:spTgt spid="80"/>
                                        </p:tgtEl>
                                        <p:attrNameLst>
                                          <p:attrName>ppt_x</p:attrName>
                                        </p:attrNameLst>
                                      </p:cBhvr>
                                      <p:tavLst>
                                        <p:tav tm="0">
                                          <p:val>
                                            <p:strVal val="#ppt_x"/>
                                          </p:val>
                                        </p:tav>
                                        <p:tav tm="100000">
                                          <p:val>
                                            <p:strVal val="#ppt_x"/>
                                          </p:val>
                                        </p:tav>
                                      </p:tavLst>
                                    </p:anim>
                                    <p:anim calcmode="lin" valueType="num">
                                      <p:cBhvr>
                                        <p:cTn id="219" dur="450" decel="100000" fill="hold"/>
                                        <p:tgtEl>
                                          <p:spTgt spid="80"/>
                                        </p:tgtEl>
                                        <p:attrNameLst>
                                          <p:attrName>ppt_y</p:attrName>
                                        </p:attrNameLst>
                                      </p:cBhvr>
                                      <p:tavLst>
                                        <p:tav tm="0">
                                          <p:val>
                                            <p:strVal val="#ppt_y+1"/>
                                          </p:val>
                                        </p:tav>
                                        <p:tav tm="100000">
                                          <p:val>
                                            <p:strVal val="#ppt_y-.03"/>
                                          </p:val>
                                        </p:tav>
                                      </p:tavLst>
                                    </p:anim>
                                    <p:anim calcmode="lin" valueType="num">
                                      <p:cBhvr>
                                        <p:cTn id="220" dur="50" accel="100000" fill="hold">
                                          <p:stCondLst>
                                            <p:cond delay="450"/>
                                          </p:stCondLst>
                                        </p:cTn>
                                        <p:tgtEl>
                                          <p:spTgt spid="80"/>
                                        </p:tgtEl>
                                        <p:attrNameLst>
                                          <p:attrName>ppt_y</p:attrName>
                                        </p:attrNameLst>
                                      </p:cBhvr>
                                      <p:tavLst>
                                        <p:tav tm="0">
                                          <p:val>
                                            <p:strVal val="#ppt_y-.03"/>
                                          </p:val>
                                        </p:tav>
                                        <p:tav tm="100000">
                                          <p:val>
                                            <p:strVal val="#ppt_y"/>
                                          </p:val>
                                        </p:tav>
                                      </p:tavLst>
                                    </p:anim>
                                  </p:childTnLst>
                                </p:cTn>
                              </p:par>
                              <p:par>
                                <p:cTn id="221" presetID="37" presetClass="entr" presetSubtype="0" fill="hold" nodeType="withEffect">
                                  <p:stCondLst>
                                    <p:cond delay="0"/>
                                  </p:stCondLst>
                                  <p:childTnLst>
                                    <p:set>
                                      <p:cBhvr>
                                        <p:cTn id="222" dur="1" fill="hold">
                                          <p:stCondLst>
                                            <p:cond delay="0"/>
                                          </p:stCondLst>
                                        </p:cTn>
                                        <p:tgtEl>
                                          <p:spTgt spid="14"/>
                                        </p:tgtEl>
                                        <p:attrNameLst>
                                          <p:attrName>style.visibility</p:attrName>
                                        </p:attrNameLst>
                                      </p:cBhvr>
                                      <p:to>
                                        <p:strVal val="visible"/>
                                      </p:to>
                                    </p:set>
                                    <p:animEffect transition="in" filter="fade">
                                      <p:cBhvr>
                                        <p:cTn id="223" dur="500"/>
                                        <p:tgtEl>
                                          <p:spTgt spid="14"/>
                                        </p:tgtEl>
                                      </p:cBhvr>
                                    </p:animEffect>
                                    <p:anim calcmode="lin" valueType="num">
                                      <p:cBhvr>
                                        <p:cTn id="224" dur="500" fill="hold"/>
                                        <p:tgtEl>
                                          <p:spTgt spid="14"/>
                                        </p:tgtEl>
                                        <p:attrNameLst>
                                          <p:attrName>ppt_x</p:attrName>
                                        </p:attrNameLst>
                                      </p:cBhvr>
                                      <p:tavLst>
                                        <p:tav tm="0">
                                          <p:val>
                                            <p:strVal val="#ppt_x"/>
                                          </p:val>
                                        </p:tav>
                                        <p:tav tm="100000">
                                          <p:val>
                                            <p:strVal val="#ppt_x"/>
                                          </p:val>
                                        </p:tav>
                                      </p:tavLst>
                                    </p:anim>
                                    <p:anim calcmode="lin" valueType="num">
                                      <p:cBhvr>
                                        <p:cTn id="225" dur="450" decel="100000" fill="hold"/>
                                        <p:tgtEl>
                                          <p:spTgt spid="14"/>
                                        </p:tgtEl>
                                        <p:attrNameLst>
                                          <p:attrName>ppt_y</p:attrName>
                                        </p:attrNameLst>
                                      </p:cBhvr>
                                      <p:tavLst>
                                        <p:tav tm="0">
                                          <p:val>
                                            <p:strVal val="#ppt_y+1"/>
                                          </p:val>
                                        </p:tav>
                                        <p:tav tm="100000">
                                          <p:val>
                                            <p:strVal val="#ppt_y-.03"/>
                                          </p:val>
                                        </p:tav>
                                      </p:tavLst>
                                    </p:anim>
                                    <p:anim calcmode="lin" valueType="num">
                                      <p:cBhvr>
                                        <p:cTn id="226"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227" fill="hold">
                            <p:stCondLst>
                              <p:cond delay="500"/>
                            </p:stCondLst>
                            <p:childTnLst>
                              <p:par>
                                <p:cTn id="228" presetID="12" presetClass="entr" presetSubtype="4" fill="hold" grpId="0" nodeType="afterEffect">
                                  <p:stCondLst>
                                    <p:cond delay="0"/>
                                  </p:stCondLst>
                                  <p:childTnLst>
                                    <p:set>
                                      <p:cBhvr>
                                        <p:cTn id="229" dur="1" fill="hold">
                                          <p:stCondLst>
                                            <p:cond delay="0"/>
                                          </p:stCondLst>
                                        </p:cTn>
                                        <p:tgtEl>
                                          <p:spTgt spid="18"/>
                                        </p:tgtEl>
                                        <p:attrNameLst>
                                          <p:attrName>style.visibility</p:attrName>
                                        </p:attrNameLst>
                                      </p:cBhvr>
                                      <p:to>
                                        <p:strVal val="visible"/>
                                      </p:to>
                                    </p:set>
                                    <p:anim calcmode="lin" valueType="num">
                                      <p:cBhvr additive="base">
                                        <p:cTn id="230" dur="500"/>
                                        <p:tgtEl>
                                          <p:spTgt spid="18"/>
                                        </p:tgtEl>
                                        <p:attrNameLst>
                                          <p:attrName>ppt_y</p:attrName>
                                        </p:attrNameLst>
                                      </p:cBhvr>
                                      <p:tavLst>
                                        <p:tav tm="0">
                                          <p:val>
                                            <p:strVal val="#ppt_y+#ppt_h*1.125000"/>
                                          </p:val>
                                        </p:tav>
                                        <p:tav tm="100000">
                                          <p:val>
                                            <p:strVal val="#ppt_y"/>
                                          </p:val>
                                        </p:tav>
                                      </p:tavLst>
                                    </p:anim>
                                    <p:animEffect transition="in" filter="wipe(up)">
                                      <p:cBhvr>
                                        <p:cTn id="231" dur="500"/>
                                        <p:tgtEl>
                                          <p:spTgt spid="18"/>
                                        </p:tgtEl>
                                      </p:cBhvr>
                                    </p:animEffect>
                                  </p:childTnLst>
                                </p:cTn>
                              </p:par>
                              <p:par>
                                <p:cTn id="232" presetID="12" presetClass="entr" presetSubtype="4" fill="hold" grpId="0" nodeType="withEffect">
                                  <p:stCondLst>
                                    <p:cond delay="0"/>
                                  </p:stCondLst>
                                  <p:childTnLst>
                                    <p:set>
                                      <p:cBhvr>
                                        <p:cTn id="233" dur="1" fill="hold">
                                          <p:stCondLst>
                                            <p:cond delay="0"/>
                                          </p:stCondLst>
                                        </p:cTn>
                                        <p:tgtEl>
                                          <p:spTgt spid="17"/>
                                        </p:tgtEl>
                                        <p:attrNameLst>
                                          <p:attrName>style.visibility</p:attrName>
                                        </p:attrNameLst>
                                      </p:cBhvr>
                                      <p:to>
                                        <p:strVal val="visible"/>
                                      </p:to>
                                    </p:set>
                                    <p:anim calcmode="lin" valueType="num">
                                      <p:cBhvr additive="base">
                                        <p:cTn id="234" dur="500"/>
                                        <p:tgtEl>
                                          <p:spTgt spid="17"/>
                                        </p:tgtEl>
                                        <p:attrNameLst>
                                          <p:attrName>ppt_y</p:attrName>
                                        </p:attrNameLst>
                                      </p:cBhvr>
                                      <p:tavLst>
                                        <p:tav tm="0">
                                          <p:val>
                                            <p:strVal val="#ppt_y+#ppt_h*1.125000"/>
                                          </p:val>
                                        </p:tav>
                                        <p:tav tm="100000">
                                          <p:val>
                                            <p:strVal val="#ppt_y"/>
                                          </p:val>
                                        </p:tav>
                                      </p:tavLst>
                                    </p:anim>
                                    <p:animEffect transition="in" filter="wipe(up)">
                                      <p:cBhvr>
                                        <p:cTn id="235" dur="500"/>
                                        <p:tgtEl>
                                          <p:spTgt spid="17"/>
                                        </p:tgtEl>
                                      </p:cBhvr>
                                    </p:animEffect>
                                  </p:childTnLst>
                                </p:cTn>
                              </p:par>
                              <p:par>
                                <p:cTn id="236" presetID="12" presetClass="entr" presetSubtype="4" fill="hold" grpId="0" nodeType="withEffect">
                                  <p:stCondLst>
                                    <p:cond delay="0"/>
                                  </p:stCondLst>
                                  <p:childTnLst>
                                    <p:set>
                                      <p:cBhvr>
                                        <p:cTn id="237" dur="1" fill="hold">
                                          <p:stCondLst>
                                            <p:cond delay="0"/>
                                          </p:stCondLst>
                                        </p:cTn>
                                        <p:tgtEl>
                                          <p:spTgt spid="83"/>
                                        </p:tgtEl>
                                        <p:attrNameLst>
                                          <p:attrName>style.visibility</p:attrName>
                                        </p:attrNameLst>
                                      </p:cBhvr>
                                      <p:to>
                                        <p:strVal val="visible"/>
                                      </p:to>
                                    </p:set>
                                    <p:anim calcmode="lin" valueType="num">
                                      <p:cBhvr additive="base">
                                        <p:cTn id="238" dur="500"/>
                                        <p:tgtEl>
                                          <p:spTgt spid="83"/>
                                        </p:tgtEl>
                                        <p:attrNameLst>
                                          <p:attrName>ppt_y</p:attrName>
                                        </p:attrNameLst>
                                      </p:cBhvr>
                                      <p:tavLst>
                                        <p:tav tm="0">
                                          <p:val>
                                            <p:strVal val="#ppt_y+#ppt_h*1.125000"/>
                                          </p:val>
                                        </p:tav>
                                        <p:tav tm="100000">
                                          <p:val>
                                            <p:strVal val="#ppt_y"/>
                                          </p:val>
                                        </p:tav>
                                      </p:tavLst>
                                    </p:anim>
                                    <p:animEffect transition="in" filter="wipe(up)">
                                      <p:cBhvr>
                                        <p:cTn id="239" dur="500"/>
                                        <p:tgtEl>
                                          <p:spTgt spid="83"/>
                                        </p:tgtEl>
                                      </p:cBhvr>
                                    </p:animEffect>
                                  </p:childTnLst>
                                </p:cTn>
                              </p:par>
                              <p:par>
                                <p:cTn id="240" presetID="12" presetClass="entr" presetSubtype="4" fill="hold" grpId="0" nodeType="withEffect">
                                  <p:stCondLst>
                                    <p:cond delay="0"/>
                                  </p:stCondLst>
                                  <p:childTnLst>
                                    <p:set>
                                      <p:cBhvr>
                                        <p:cTn id="241" dur="1" fill="hold">
                                          <p:stCondLst>
                                            <p:cond delay="0"/>
                                          </p:stCondLst>
                                        </p:cTn>
                                        <p:tgtEl>
                                          <p:spTgt spid="82"/>
                                        </p:tgtEl>
                                        <p:attrNameLst>
                                          <p:attrName>style.visibility</p:attrName>
                                        </p:attrNameLst>
                                      </p:cBhvr>
                                      <p:to>
                                        <p:strVal val="visible"/>
                                      </p:to>
                                    </p:set>
                                    <p:anim calcmode="lin" valueType="num">
                                      <p:cBhvr additive="base">
                                        <p:cTn id="242" dur="500"/>
                                        <p:tgtEl>
                                          <p:spTgt spid="82"/>
                                        </p:tgtEl>
                                        <p:attrNameLst>
                                          <p:attrName>ppt_y</p:attrName>
                                        </p:attrNameLst>
                                      </p:cBhvr>
                                      <p:tavLst>
                                        <p:tav tm="0">
                                          <p:val>
                                            <p:strVal val="#ppt_y+#ppt_h*1.125000"/>
                                          </p:val>
                                        </p:tav>
                                        <p:tav tm="100000">
                                          <p:val>
                                            <p:strVal val="#ppt_y"/>
                                          </p:val>
                                        </p:tav>
                                      </p:tavLst>
                                    </p:anim>
                                    <p:animEffect transition="in" filter="wipe(up)">
                                      <p:cBhvr>
                                        <p:cTn id="24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64" grpId="0" animBg="1"/>
      <p:bldP spid="53" grpId="0" animBg="1"/>
      <p:bldP spid="4" grpId="0" animBg="1"/>
      <p:bldP spid="34" grpId="0" animBg="1"/>
      <p:bldP spid="3" grpId="0" animBg="1"/>
      <p:bldP spid="49" grpId="0" animBg="1"/>
      <p:bldP spid="50" grpId="0" animBg="1"/>
      <p:bldP spid="51" grpId="0" animBg="1"/>
      <p:bldP spid="52" grpId="0" animBg="1"/>
      <p:bldP spid="54" grpId="0" animBg="1"/>
      <p:bldP spid="55" grpId="0" animBg="1"/>
      <p:bldP spid="60" grpId="0" animBg="1"/>
      <p:bldP spid="61" grpId="0" animBg="1"/>
      <p:bldP spid="62" grpId="0" animBg="1"/>
      <p:bldP spid="63" grpId="0" animBg="1"/>
      <p:bldP spid="12" grpId="0"/>
      <p:bldP spid="79" grpId="0"/>
      <p:bldP spid="80" grpId="0"/>
      <p:bldP spid="17" grpId="0" animBg="1"/>
      <p:bldP spid="18" grpId="0" animBg="1"/>
      <p:bldP spid="82" grpId="0" animBg="1"/>
      <p:bldP spid="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t>Motivation</a:t>
            </a:r>
            <a:endParaRPr lang="en-US" altLang="zh-CN" sz="2400" dirty="0"/>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t>Preliminary</a:t>
            </a:r>
            <a:endParaRPr lang="en-US" altLang="zh-CN" sz="2400" dirty="0"/>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t>Opaak</a:t>
            </a:r>
            <a:r>
              <a:rPr lang="en-US" altLang="zh-CN" sz="2400" dirty="0"/>
              <a:t> </a:t>
            </a:r>
            <a:r>
              <a:rPr lang="en-US" altLang="zh-CN" sz="2400" dirty="0" smtClean="0"/>
              <a:t>Architecture</a:t>
            </a:r>
            <a:endParaRPr lang="en-US" altLang="zh-CN" sz="2400" dirty="0"/>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13360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childTnLst>
                          </p:cTn>
                        </p:par>
                        <p:par>
                          <p:cTn id="34" fill="hold">
                            <p:stCondLst>
                              <p:cond delay="2000"/>
                            </p:stCondLst>
                            <p:childTnLst>
                              <p:par>
                                <p:cTn id="35" presetID="37"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anim calcmode="lin" valueType="num">
                                      <p:cBhvr>
                                        <p:cTn id="38" dur="500" fill="hold"/>
                                        <p:tgtEl>
                                          <p:spTgt spid="29"/>
                                        </p:tgtEl>
                                        <p:attrNameLst>
                                          <p:attrName>ppt_x</p:attrName>
                                        </p:attrNameLst>
                                      </p:cBhvr>
                                      <p:tavLst>
                                        <p:tav tm="0">
                                          <p:val>
                                            <p:strVal val="#ppt_x"/>
                                          </p:val>
                                        </p:tav>
                                        <p:tav tm="100000">
                                          <p:val>
                                            <p:strVal val="#ppt_x"/>
                                          </p:val>
                                        </p:tav>
                                      </p:tavLst>
                                    </p:anim>
                                    <p:anim calcmode="lin" valueType="num">
                                      <p:cBhvr>
                                        <p:cTn id="39" dur="450" decel="100000" fill="hold"/>
                                        <p:tgtEl>
                                          <p:spTgt spid="29"/>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anim calcmode="lin" valueType="num">
                                      <p:cBhvr>
                                        <p:cTn id="44" dur="500" fill="hold"/>
                                        <p:tgtEl>
                                          <p:spTgt spid="38"/>
                                        </p:tgtEl>
                                        <p:attrNameLst>
                                          <p:attrName>ppt_x</p:attrName>
                                        </p:attrNameLst>
                                      </p:cBhvr>
                                      <p:tavLst>
                                        <p:tav tm="0">
                                          <p:val>
                                            <p:strVal val="#ppt_x"/>
                                          </p:val>
                                        </p:tav>
                                        <p:tav tm="100000">
                                          <p:val>
                                            <p:strVal val="#ppt_x"/>
                                          </p:val>
                                        </p:tav>
                                      </p:tavLst>
                                    </p:anim>
                                    <p:anim calcmode="lin" valueType="num">
                                      <p:cBhvr>
                                        <p:cTn id="45" dur="450" decel="100000" fill="hold"/>
                                        <p:tgtEl>
                                          <p:spTgt spid="38"/>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9" grpId="0" animBg="1"/>
      <p:bldP spid="30" grpId="0"/>
      <p:bldP spid="33" grpId="0"/>
      <p:bldP spid="35"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20</a:t>
            </a:fld>
            <a:endParaRPr kumimoji="1" lang="zh-CN" altLang="en-US"/>
          </a:p>
        </p:txBody>
      </p:sp>
      <p:sp>
        <p:nvSpPr>
          <p:cNvPr id="81" name="文本框 80"/>
          <p:cNvSpPr txBox="1"/>
          <p:nvPr/>
        </p:nvSpPr>
        <p:spPr>
          <a:xfrm>
            <a:off x="556802" y="1132057"/>
            <a:ext cx="1388790"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Setup</a:t>
            </a:r>
            <a:endParaRPr kumimoji="1" lang="zh-CN" altLang="en-US" dirty="0">
              <a:solidFill>
                <a:schemeClr val="bg1"/>
              </a:solidFill>
            </a:endParaRPr>
          </a:p>
        </p:txBody>
      </p:sp>
      <p:sp>
        <p:nvSpPr>
          <p:cNvPr id="21" name="圆角矩形 20"/>
          <p:cNvSpPr/>
          <p:nvPr/>
        </p:nvSpPr>
        <p:spPr>
          <a:xfrm>
            <a:off x="1300364" y="2092996"/>
            <a:ext cx="6206559" cy="510296"/>
          </a:xfrm>
          <a:prstGeom prst="roundRect">
            <a:avLst/>
          </a:prstGeom>
          <a:solidFill>
            <a:schemeClr val="bg1"/>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2" name="组合 187"/>
          <p:cNvGrpSpPr>
            <a:grpSpLocks noChangeAspect="1"/>
          </p:cNvGrpSpPr>
          <p:nvPr/>
        </p:nvGrpSpPr>
        <p:grpSpPr bwMode="auto">
          <a:xfrm>
            <a:off x="1344815" y="1698472"/>
            <a:ext cx="432000" cy="624390"/>
            <a:chOff x="3522095" y="560954"/>
            <a:chExt cx="1306665" cy="1957041"/>
          </a:xfrm>
        </p:grpSpPr>
        <p:sp>
          <p:nvSpPr>
            <p:cNvPr id="23" name="椭圆 22"/>
            <p:cNvSpPr/>
            <p:nvPr/>
          </p:nvSpPr>
          <p:spPr>
            <a:xfrm>
              <a:off x="3548186" y="697260"/>
              <a:ext cx="1169120" cy="1167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Freeform 24"/>
            <p:cNvSpPr>
              <a:spLocks noEditPoints="1"/>
            </p:cNvSpPr>
            <p:nvPr/>
          </p:nvSpPr>
          <p:spPr bwMode="auto">
            <a:xfrm>
              <a:off x="3522095" y="560954"/>
              <a:ext cx="1306665" cy="1957041"/>
            </a:xfrm>
            <a:custGeom>
              <a:avLst/>
              <a:gdLst>
                <a:gd name="T0" fmla="*/ 1306665 w 26"/>
                <a:gd name="T1" fmla="*/ 652347 h 39"/>
                <a:gd name="T2" fmla="*/ 653333 w 26"/>
                <a:gd name="T3" fmla="*/ 0 h 39"/>
                <a:gd name="T4" fmla="*/ 0 w 26"/>
                <a:gd name="T5" fmla="*/ 652347 h 39"/>
                <a:gd name="T6" fmla="*/ 100513 w 26"/>
                <a:gd name="T7" fmla="*/ 1003611 h 39"/>
                <a:gd name="T8" fmla="*/ 100513 w 26"/>
                <a:gd name="T9" fmla="*/ 1003611 h 39"/>
                <a:gd name="T10" fmla="*/ 653333 w 26"/>
                <a:gd name="T11" fmla="*/ 1957041 h 39"/>
                <a:gd name="T12" fmla="*/ 1206152 w 26"/>
                <a:gd name="T13" fmla="*/ 1003611 h 39"/>
                <a:gd name="T14" fmla="*/ 1206152 w 26"/>
                <a:gd name="T15" fmla="*/ 1003611 h 39"/>
                <a:gd name="T16" fmla="*/ 1306665 w 26"/>
                <a:gd name="T17" fmla="*/ 652347 h 39"/>
                <a:gd name="T18" fmla="*/ 653333 w 26"/>
                <a:gd name="T19" fmla="*/ 1204333 h 39"/>
                <a:gd name="T20" fmla="*/ 100513 w 26"/>
                <a:gd name="T21" fmla="*/ 652347 h 39"/>
                <a:gd name="T22" fmla="*/ 653333 w 26"/>
                <a:gd name="T23" fmla="*/ 150542 h 39"/>
                <a:gd name="T24" fmla="*/ 1206152 w 26"/>
                <a:gd name="T25" fmla="*/ 652347 h 39"/>
                <a:gd name="T26" fmla="*/ 653333 w 26"/>
                <a:gd name="T27" fmla="*/ 1204333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39">
                  <a:moveTo>
                    <a:pt x="26" y="13"/>
                  </a:moveTo>
                  <a:cubicBezTo>
                    <a:pt x="26" y="6"/>
                    <a:pt x="20" y="0"/>
                    <a:pt x="13" y="0"/>
                  </a:cubicBezTo>
                  <a:cubicBezTo>
                    <a:pt x="6" y="0"/>
                    <a:pt x="0" y="6"/>
                    <a:pt x="0" y="13"/>
                  </a:cubicBezTo>
                  <a:cubicBezTo>
                    <a:pt x="0" y="16"/>
                    <a:pt x="1" y="18"/>
                    <a:pt x="2" y="20"/>
                  </a:cubicBezTo>
                  <a:cubicBezTo>
                    <a:pt x="2" y="20"/>
                    <a:pt x="2" y="20"/>
                    <a:pt x="2" y="20"/>
                  </a:cubicBezTo>
                  <a:cubicBezTo>
                    <a:pt x="13" y="39"/>
                    <a:pt x="13" y="39"/>
                    <a:pt x="13" y="39"/>
                  </a:cubicBezTo>
                  <a:cubicBezTo>
                    <a:pt x="24" y="20"/>
                    <a:pt x="24" y="20"/>
                    <a:pt x="24" y="20"/>
                  </a:cubicBezTo>
                  <a:cubicBezTo>
                    <a:pt x="24" y="20"/>
                    <a:pt x="24" y="20"/>
                    <a:pt x="24" y="20"/>
                  </a:cubicBezTo>
                  <a:cubicBezTo>
                    <a:pt x="25" y="18"/>
                    <a:pt x="26" y="16"/>
                    <a:pt x="26" y="13"/>
                  </a:cubicBezTo>
                  <a:close/>
                  <a:moveTo>
                    <a:pt x="13" y="24"/>
                  </a:moveTo>
                  <a:cubicBezTo>
                    <a:pt x="7" y="24"/>
                    <a:pt x="2" y="19"/>
                    <a:pt x="2" y="13"/>
                  </a:cubicBezTo>
                  <a:cubicBezTo>
                    <a:pt x="2" y="7"/>
                    <a:pt x="7" y="3"/>
                    <a:pt x="13" y="3"/>
                  </a:cubicBezTo>
                  <a:cubicBezTo>
                    <a:pt x="19" y="3"/>
                    <a:pt x="24" y="7"/>
                    <a:pt x="24" y="13"/>
                  </a:cubicBezTo>
                  <a:cubicBezTo>
                    <a:pt x="24" y="19"/>
                    <a:pt x="19" y="24"/>
                    <a:pt x="13" y="2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5" name="AutoShape 4"/>
          <p:cNvSpPr>
            <a:spLocks noChangeAspect="1" noChangeArrowheads="1" noTextEdit="1"/>
          </p:cNvSpPr>
          <p:nvPr/>
        </p:nvSpPr>
        <p:spPr bwMode="auto">
          <a:xfrm>
            <a:off x="263375" y="1847696"/>
            <a:ext cx="852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Freeform 7"/>
          <p:cNvSpPr>
            <a:spLocks noChangeAspect="1"/>
          </p:cNvSpPr>
          <p:nvPr/>
        </p:nvSpPr>
        <p:spPr bwMode="auto">
          <a:xfrm>
            <a:off x="1511453" y="1830235"/>
            <a:ext cx="72000" cy="157847"/>
          </a:xfrm>
          <a:custGeom>
            <a:avLst/>
            <a:gdLst>
              <a:gd name="T0" fmla="*/ 77331 w 158"/>
              <a:gd name="T1" fmla="*/ 451782 h 494"/>
              <a:gd name="T2" fmla="*/ 77331 w 158"/>
              <a:gd name="T3" fmla="*/ 72249 h 494"/>
              <a:gd name="T4" fmla="*/ 0 w 158"/>
              <a:gd name="T5" fmla="*/ 72249 h 494"/>
              <a:gd name="T6" fmla="*/ 0 w 158"/>
              <a:gd name="T7" fmla="*/ 35667 h 494"/>
              <a:gd name="T8" fmla="*/ 207091 w 158"/>
              <a:gd name="T9" fmla="*/ 0 h 494"/>
              <a:gd name="T10" fmla="*/ 207091 w 158"/>
              <a:gd name="T11" fmla="*/ 451782 h 494"/>
              <a:gd name="T12" fmla="*/ 77331 w 158"/>
              <a:gd name="T13" fmla="*/ 451782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494">
                <a:moveTo>
                  <a:pt x="59" y="494"/>
                </a:moveTo>
                <a:lnTo>
                  <a:pt x="59" y="79"/>
                </a:lnTo>
                <a:lnTo>
                  <a:pt x="0" y="79"/>
                </a:lnTo>
                <a:lnTo>
                  <a:pt x="0" y="39"/>
                </a:lnTo>
                <a:lnTo>
                  <a:pt x="158" y="0"/>
                </a:lnTo>
                <a:lnTo>
                  <a:pt x="158" y="494"/>
                </a:lnTo>
                <a:lnTo>
                  <a:pt x="59" y="494"/>
                </a:lnTo>
                <a:close/>
              </a:path>
            </a:pathLst>
          </a:custGeom>
          <a:solidFill>
            <a:schemeClr val="accent3">
              <a:lumMod val="75000"/>
            </a:schemeClr>
          </a:solidFill>
          <a:ln>
            <a:noFill/>
          </a:ln>
        </p:spPr>
        <p:txBody>
          <a:bodyPr/>
          <a:lstStyle/>
          <a:p>
            <a:endParaRPr lang="zh-CN" altLang="en-US"/>
          </a:p>
        </p:txBody>
      </p:sp>
      <mc:AlternateContent xmlns:mc="http://schemas.openxmlformats.org/markup-compatibility/2006" xmlns:a14="http://schemas.microsoft.com/office/drawing/2010/main">
        <mc:Choice Requires="a14">
          <p:sp>
            <p:nvSpPr>
              <p:cNvPr id="36" name="TextBox 83"/>
              <p:cNvSpPr txBox="1"/>
              <p:nvPr/>
            </p:nvSpPr>
            <p:spPr>
              <a:xfrm>
                <a:off x="1717982" y="2159621"/>
                <a:ext cx="5608331" cy="369332"/>
              </a:xfrm>
              <a:prstGeom prst="rect">
                <a:avLst/>
              </a:prstGeom>
              <a:noFill/>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r>
                  <a:rPr lang="en-US" altLang="zh-CN" dirty="0" smtClean="0"/>
                  <a:t>The AIP generates the public group parameters</a:t>
                </a:r>
                <a:r>
                  <a:rPr lang="zh-CN" altLang="en-US" dirty="0" smtClean="0"/>
                  <a:t> </a:t>
                </a:r>
                <a14:m>
                  <m:oMath xmlns:m="http://schemas.openxmlformats.org/officeDocument/2006/math">
                    <m:r>
                      <a:rPr lang="en-US" altLang="zh-CN" b="0" i="1" smtClean="0">
                        <a:latin typeface="Cambria Math" charset="0"/>
                      </a:rPr>
                      <m:t>(</m:t>
                    </m:r>
                    <m:r>
                      <m:rPr>
                        <m:sty m:val="p"/>
                      </m:rPr>
                      <a:rPr lang="el-GR" altLang="zh-CN" b="0" i="1" smtClean="0">
                        <a:latin typeface="Cambria Math" charset="0"/>
                        <a:ea typeface="Cambria Math" charset="0"/>
                        <a:cs typeface="Cambria Math" charset="0"/>
                      </a:rPr>
                      <m:t>Γ</m:t>
                    </m:r>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r>
                      <a:rPr lang="zh-CN" altLang="en-US" b="0" i="1" smtClean="0">
                        <a:latin typeface="Cambria Math" charset="0"/>
                        <a:ea typeface="Cambria Math" charset="0"/>
                        <a:cs typeface="Cambria Math" charset="0"/>
                      </a:rPr>
                      <m:t>𝜌</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𝑔</m:t>
                    </m:r>
                    <m:r>
                      <a:rPr lang="en-US" altLang="zh-CN" b="0" i="1" smtClean="0">
                        <a:latin typeface="Cambria Math" charset="0"/>
                      </a:rPr>
                      <m:t>)</m:t>
                    </m:r>
                  </m:oMath>
                </a14:m>
                <a:r>
                  <a:rPr lang="en-US" altLang="zh-CN" dirty="0" smtClean="0"/>
                  <a:t>.</a:t>
                </a:r>
                <a:endParaRPr lang="en-US" altLang="zh-CN" dirty="0"/>
              </a:p>
            </p:txBody>
          </p:sp>
        </mc:Choice>
        <mc:Fallback xmlns="">
          <p:sp>
            <p:nvSpPr>
              <p:cNvPr id="36" name="TextBox 83"/>
              <p:cNvSpPr txBox="1">
                <a:spLocks noRot="1" noChangeAspect="1" noMove="1" noResize="1" noEditPoints="1" noAdjustHandles="1" noChangeArrowheads="1" noChangeShapeType="1" noTextEdit="1"/>
              </p:cNvSpPr>
              <p:nvPr/>
            </p:nvSpPr>
            <p:spPr>
              <a:xfrm>
                <a:off x="1717982" y="2159621"/>
                <a:ext cx="5608331" cy="369332"/>
              </a:xfrm>
              <a:prstGeom prst="rect">
                <a:avLst/>
              </a:prstGeom>
              <a:blipFill rotWithShape="0">
                <a:blip r:embed="rId3"/>
                <a:stretch>
                  <a:fillRect l="-978" t="-8197" b="-24590"/>
                </a:stretch>
              </a:blipFill>
            </p:spPr>
            <p:txBody>
              <a:bodyPr/>
              <a:lstStyle/>
              <a:p>
                <a:r>
                  <a:rPr lang="zh-CN" altLang="en-US">
                    <a:noFill/>
                  </a:rPr>
                  <a:t> </a:t>
                </a:r>
              </a:p>
            </p:txBody>
          </p:sp>
        </mc:Fallback>
      </mc:AlternateContent>
      <p:sp>
        <p:nvSpPr>
          <p:cNvPr id="40" name="圆角矩形 39"/>
          <p:cNvSpPr/>
          <p:nvPr/>
        </p:nvSpPr>
        <p:spPr>
          <a:xfrm>
            <a:off x="1305282" y="3115554"/>
            <a:ext cx="6201641" cy="504889"/>
          </a:xfrm>
          <a:prstGeom prst="roundRect">
            <a:avLst/>
          </a:prstGeom>
          <a:solidFill>
            <a:schemeClr val="bg1"/>
          </a:solid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1" name="组合 187"/>
          <p:cNvGrpSpPr>
            <a:grpSpLocks noChangeAspect="1"/>
          </p:cNvGrpSpPr>
          <p:nvPr/>
        </p:nvGrpSpPr>
        <p:grpSpPr bwMode="auto">
          <a:xfrm>
            <a:off x="1349733" y="2721031"/>
            <a:ext cx="432000" cy="624390"/>
            <a:chOff x="3522095" y="560954"/>
            <a:chExt cx="1306665" cy="1957041"/>
          </a:xfrm>
        </p:grpSpPr>
        <p:sp>
          <p:nvSpPr>
            <p:cNvPr id="42" name="椭圆 41"/>
            <p:cNvSpPr/>
            <p:nvPr/>
          </p:nvSpPr>
          <p:spPr>
            <a:xfrm>
              <a:off x="3548187" y="604809"/>
              <a:ext cx="1169121" cy="1167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24"/>
            <p:cNvSpPr>
              <a:spLocks noEditPoints="1"/>
            </p:cNvSpPr>
            <p:nvPr/>
          </p:nvSpPr>
          <p:spPr bwMode="auto">
            <a:xfrm>
              <a:off x="3522095" y="560954"/>
              <a:ext cx="1306665" cy="1957041"/>
            </a:xfrm>
            <a:custGeom>
              <a:avLst/>
              <a:gdLst>
                <a:gd name="T0" fmla="*/ 1306665 w 26"/>
                <a:gd name="T1" fmla="*/ 652347 h 39"/>
                <a:gd name="T2" fmla="*/ 653333 w 26"/>
                <a:gd name="T3" fmla="*/ 0 h 39"/>
                <a:gd name="T4" fmla="*/ 0 w 26"/>
                <a:gd name="T5" fmla="*/ 652347 h 39"/>
                <a:gd name="T6" fmla="*/ 100513 w 26"/>
                <a:gd name="T7" fmla="*/ 1003611 h 39"/>
                <a:gd name="T8" fmla="*/ 100513 w 26"/>
                <a:gd name="T9" fmla="*/ 1003611 h 39"/>
                <a:gd name="T10" fmla="*/ 653333 w 26"/>
                <a:gd name="T11" fmla="*/ 1957041 h 39"/>
                <a:gd name="T12" fmla="*/ 1206152 w 26"/>
                <a:gd name="T13" fmla="*/ 1003611 h 39"/>
                <a:gd name="T14" fmla="*/ 1206152 w 26"/>
                <a:gd name="T15" fmla="*/ 1003611 h 39"/>
                <a:gd name="T16" fmla="*/ 1306665 w 26"/>
                <a:gd name="T17" fmla="*/ 652347 h 39"/>
                <a:gd name="T18" fmla="*/ 653333 w 26"/>
                <a:gd name="T19" fmla="*/ 1204333 h 39"/>
                <a:gd name="T20" fmla="*/ 100513 w 26"/>
                <a:gd name="T21" fmla="*/ 652347 h 39"/>
                <a:gd name="T22" fmla="*/ 653333 w 26"/>
                <a:gd name="T23" fmla="*/ 150542 h 39"/>
                <a:gd name="T24" fmla="*/ 1206152 w 26"/>
                <a:gd name="T25" fmla="*/ 652347 h 39"/>
                <a:gd name="T26" fmla="*/ 653333 w 26"/>
                <a:gd name="T27" fmla="*/ 1204333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39">
                  <a:moveTo>
                    <a:pt x="26" y="13"/>
                  </a:moveTo>
                  <a:cubicBezTo>
                    <a:pt x="26" y="6"/>
                    <a:pt x="20" y="0"/>
                    <a:pt x="13" y="0"/>
                  </a:cubicBezTo>
                  <a:cubicBezTo>
                    <a:pt x="6" y="0"/>
                    <a:pt x="0" y="6"/>
                    <a:pt x="0" y="13"/>
                  </a:cubicBezTo>
                  <a:cubicBezTo>
                    <a:pt x="0" y="16"/>
                    <a:pt x="1" y="18"/>
                    <a:pt x="2" y="20"/>
                  </a:cubicBezTo>
                  <a:cubicBezTo>
                    <a:pt x="2" y="20"/>
                    <a:pt x="2" y="20"/>
                    <a:pt x="2" y="20"/>
                  </a:cubicBezTo>
                  <a:cubicBezTo>
                    <a:pt x="13" y="39"/>
                    <a:pt x="13" y="39"/>
                    <a:pt x="13" y="39"/>
                  </a:cubicBezTo>
                  <a:cubicBezTo>
                    <a:pt x="24" y="20"/>
                    <a:pt x="24" y="20"/>
                    <a:pt x="24" y="20"/>
                  </a:cubicBezTo>
                  <a:cubicBezTo>
                    <a:pt x="24" y="20"/>
                    <a:pt x="24" y="20"/>
                    <a:pt x="24" y="20"/>
                  </a:cubicBezTo>
                  <a:cubicBezTo>
                    <a:pt x="25" y="18"/>
                    <a:pt x="26" y="16"/>
                    <a:pt x="26" y="13"/>
                  </a:cubicBezTo>
                  <a:close/>
                  <a:moveTo>
                    <a:pt x="13" y="24"/>
                  </a:moveTo>
                  <a:cubicBezTo>
                    <a:pt x="7" y="24"/>
                    <a:pt x="2" y="19"/>
                    <a:pt x="2" y="13"/>
                  </a:cubicBezTo>
                  <a:cubicBezTo>
                    <a:pt x="2" y="7"/>
                    <a:pt x="7" y="3"/>
                    <a:pt x="13" y="3"/>
                  </a:cubicBezTo>
                  <a:cubicBezTo>
                    <a:pt x="19" y="3"/>
                    <a:pt x="24" y="7"/>
                    <a:pt x="24" y="13"/>
                  </a:cubicBezTo>
                  <a:cubicBezTo>
                    <a:pt x="24" y="19"/>
                    <a:pt x="19" y="24"/>
                    <a:pt x="13" y="24"/>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mc:AlternateContent xmlns:mc="http://schemas.openxmlformats.org/markup-compatibility/2006" xmlns:a14="http://schemas.microsoft.com/office/drawing/2010/main">
        <mc:Choice Requires="a14">
          <p:sp>
            <p:nvSpPr>
              <p:cNvPr id="45" name="TextBox 83"/>
              <p:cNvSpPr txBox="1"/>
              <p:nvPr/>
            </p:nvSpPr>
            <p:spPr>
              <a:xfrm>
                <a:off x="1722900" y="3196928"/>
                <a:ext cx="5603413" cy="394019"/>
              </a:xfrm>
              <a:prstGeom prst="rect">
                <a:avLst/>
              </a:prstGeom>
              <a:noFill/>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r>
                  <a:rPr lang="en-US" altLang="zh-CN" dirty="0" smtClean="0"/>
                  <a:t>The AIP define the bit lengths</a:t>
                </a:r>
                <a:r>
                  <a:rPr lang="zh-CN" altLang="en-US"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𝑙</m:t>
                        </m:r>
                      </m:e>
                      <m:sub>
                        <m:r>
                          <a:rPr lang="en-US" altLang="zh-CN" b="0" i="1" smtClean="0">
                            <a:latin typeface="Cambria Math" charset="0"/>
                          </a:rPr>
                          <m:t>𝑛</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𝑙</m:t>
                        </m:r>
                      </m:e>
                      <m:sub>
                        <m:r>
                          <a:rPr lang="en-US" altLang="zh-CN" b="0" i="1" smtClean="0">
                            <a:latin typeface="Cambria Math" charset="0"/>
                          </a:rPr>
                          <m:t>𝑒</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𝑙</m:t>
                        </m:r>
                      </m:e>
                      <m:sub>
                        <m:r>
                          <a:rPr lang="en-US" altLang="zh-CN" b="0" i="1" smtClean="0">
                            <a:latin typeface="Cambria Math" charset="0"/>
                          </a:rPr>
                          <m:t>𝑣</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𝑙</m:t>
                        </m:r>
                      </m:e>
                      <m:sub>
                        <m:r>
                          <m:rPr>
                            <m:sty m:val="p"/>
                          </m:rPr>
                          <a:rPr lang="el-GR" altLang="zh-CN" b="0" i="1" smtClean="0">
                            <a:latin typeface="Cambria Math" charset="0"/>
                            <a:ea typeface="Cambria Math" charset="0"/>
                            <a:cs typeface="Cambria Math" charset="0"/>
                          </a:rPr>
                          <m:t>Γ</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𝑙</m:t>
                        </m:r>
                      </m:e>
                      <m:sub>
                        <m:r>
                          <a:rPr lang="en-US" altLang="zh-CN" b="0" i="1" smtClean="0">
                            <a:latin typeface="Cambria Math" charset="0"/>
                            <a:ea typeface="Cambria Math" charset="0"/>
                            <a:cs typeface="Cambria Math" charset="0"/>
                          </a:rPr>
                          <m:t>𝜌</m:t>
                        </m:r>
                      </m:sub>
                    </m:sSub>
                  </m:oMath>
                </a14:m>
                <a:r>
                  <a:rPr lang="en-US" altLang="zh-CN" dirty="0" smtClean="0"/>
                  <a:t>.</a:t>
                </a:r>
                <a:endParaRPr lang="en-US" altLang="zh-CN" dirty="0"/>
              </a:p>
            </p:txBody>
          </p:sp>
        </mc:Choice>
        <mc:Fallback xmlns="">
          <p:sp>
            <p:nvSpPr>
              <p:cNvPr id="45" name="TextBox 83"/>
              <p:cNvSpPr txBox="1">
                <a:spLocks noRot="1" noChangeAspect="1" noMove="1" noResize="1" noEditPoints="1" noAdjustHandles="1" noChangeArrowheads="1" noChangeShapeType="1" noTextEdit="1"/>
              </p:cNvSpPr>
              <p:nvPr/>
            </p:nvSpPr>
            <p:spPr>
              <a:xfrm>
                <a:off x="1722900" y="3196928"/>
                <a:ext cx="5603413" cy="394019"/>
              </a:xfrm>
              <a:prstGeom prst="rect">
                <a:avLst/>
              </a:prstGeom>
              <a:blipFill rotWithShape="0">
                <a:blip r:embed="rId4"/>
                <a:stretch>
                  <a:fillRect l="-979" t="-6154" b="-18462"/>
                </a:stretch>
              </a:blipFill>
            </p:spPr>
            <p:txBody>
              <a:bodyPr/>
              <a:lstStyle/>
              <a:p>
                <a:r>
                  <a:rPr lang="zh-CN" altLang="en-US">
                    <a:noFill/>
                  </a:rPr>
                  <a:t> </a:t>
                </a:r>
              </a:p>
            </p:txBody>
          </p:sp>
        </mc:Fallback>
      </mc:AlternateContent>
      <p:sp>
        <p:nvSpPr>
          <p:cNvPr id="30" name="Freeform 13"/>
          <p:cNvSpPr>
            <a:spLocks noChangeAspect="1"/>
          </p:cNvSpPr>
          <p:nvPr/>
        </p:nvSpPr>
        <p:spPr bwMode="auto">
          <a:xfrm>
            <a:off x="1513764" y="2828411"/>
            <a:ext cx="108000" cy="179138"/>
          </a:xfrm>
          <a:custGeom>
            <a:avLst/>
            <a:gdLst>
              <a:gd name="T0" fmla="*/ 0 w 17"/>
              <a:gd name="T1" fmla="*/ 439623 h 25"/>
              <a:gd name="T2" fmla="*/ 0 w 17"/>
              <a:gd name="T3" fmla="*/ 386868 h 25"/>
              <a:gd name="T4" fmla="*/ 187756 w 17"/>
              <a:gd name="T5" fmla="*/ 123094 h 25"/>
              <a:gd name="T6" fmla="*/ 125170 w 17"/>
              <a:gd name="T7" fmla="*/ 70340 h 25"/>
              <a:gd name="T8" fmla="*/ 15646 w 17"/>
              <a:gd name="T9" fmla="*/ 105510 h 25"/>
              <a:gd name="T10" fmla="*/ 15646 w 17"/>
              <a:gd name="T11" fmla="*/ 35170 h 25"/>
              <a:gd name="T12" fmla="*/ 125170 w 17"/>
              <a:gd name="T13" fmla="*/ 0 h 25"/>
              <a:gd name="T14" fmla="*/ 265987 w 17"/>
              <a:gd name="T15" fmla="*/ 123094 h 25"/>
              <a:gd name="T16" fmla="*/ 109524 w 17"/>
              <a:gd name="T17" fmla="*/ 369283 h 25"/>
              <a:gd name="T18" fmla="*/ 265987 w 17"/>
              <a:gd name="T19" fmla="*/ 369283 h 25"/>
              <a:gd name="T20" fmla="*/ 265987 w 17"/>
              <a:gd name="T21" fmla="*/ 439623 h 25"/>
              <a:gd name="T22" fmla="*/ 0 w 17"/>
              <a:gd name="T23" fmla="*/ 439623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5">
                <a:moveTo>
                  <a:pt x="0" y="25"/>
                </a:moveTo>
                <a:cubicBezTo>
                  <a:pt x="0" y="22"/>
                  <a:pt x="0" y="22"/>
                  <a:pt x="0" y="22"/>
                </a:cubicBezTo>
                <a:cubicBezTo>
                  <a:pt x="8" y="16"/>
                  <a:pt x="12" y="11"/>
                  <a:pt x="12" y="7"/>
                </a:cubicBezTo>
                <a:cubicBezTo>
                  <a:pt x="12" y="5"/>
                  <a:pt x="11" y="4"/>
                  <a:pt x="8" y="4"/>
                </a:cubicBezTo>
                <a:cubicBezTo>
                  <a:pt x="5" y="4"/>
                  <a:pt x="3" y="5"/>
                  <a:pt x="1" y="6"/>
                </a:cubicBezTo>
                <a:cubicBezTo>
                  <a:pt x="1" y="2"/>
                  <a:pt x="1" y="2"/>
                  <a:pt x="1" y="2"/>
                </a:cubicBezTo>
                <a:cubicBezTo>
                  <a:pt x="3" y="1"/>
                  <a:pt x="5" y="0"/>
                  <a:pt x="8" y="0"/>
                </a:cubicBezTo>
                <a:cubicBezTo>
                  <a:pt x="14" y="0"/>
                  <a:pt x="17" y="2"/>
                  <a:pt x="17" y="7"/>
                </a:cubicBezTo>
                <a:cubicBezTo>
                  <a:pt x="17" y="12"/>
                  <a:pt x="14" y="16"/>
                  <a:pt x="7" y="21"/>
                </a:cubicBezTo>
                <a:cubicBezTo>
                  <a:pt x="17" y="21"/>
                  <a:pt x="17" y="21"/>
                  <a:pt x="17" y="21"/>
                </a:cubicBezTo>
                <a:cubicBezTo>
                  <a:pt x="17" y="25"/>
                  <a:pt x="17" y="25"/>
                  <a:pt x="17" y="25"/>
                </a:cubicBezTo>
                <a:lnTo>
                  <a:pt x="0" y="25"/>
                </a:lnTo>
                <a:close/>
              </a:path>
            </a:pathLst>
          </a:custGeom>
          <a:solidFill>
            <a:schemeClr val="accent4">
              <a:lumMod val="75000"/>
            </a:schemeClr>
          </a:solidFill>
          <a:ln>
            <a:noFill/>
          </a:ln>
        </p:spPr>
        <p:txBody>
          <a:bodyPr/>
          <a:lstStyle/>
          <a:p>
            <a:endParaRPr lang="zh-CN" altLang="en-US"/>
          </a:p>
        </p:txBody>
      </p:sp>
      <p:sp>
        <p:nvSpPr>
          <p:cNvPr id="52" name="圆角矩形 51"/>
          <p:cNvSpPr/>
          <p:nvPr/>
        </p:nvSpPr>
        <p:spPr>
          <a:xfrm>
            <a:off x="1324950" y="4138108"/>
            <a:ext cx="6181973" cy="504889"/>
          </a:xfrm>
          <a:prstGeom prst="round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3" name="组合 187"/>
          <p:cNvGrpSpPr>
            <a:grpSpLocks noChangeAspect="1"/>
          </p:cNvGrpSpPr>
          <p:nvPr/>
        </p:nvGrpSpPr>
        <p:grpSpPr bwMode="auto">
          <a:xfrm>
            <a:off x="1369401" y="3758333"/>
            <a:ext cx="432000" cy="624390"/>
            <a:chOff x="3522095" y="560954"/>
            <a:chExt cx="1306665" cy="1957041"/>
          </a:xfrm>
        </p:grpSpPr>
        <p:sp>
          <p:nvSpPr>
            <p:cNvPr id="54" name="椭圆 53"/>
            <p:cNvSpPr/>
            <p:nvPr/>
          </p:nvSpPr>
          <p:spPr>
            <a:xfrm>
              <a:off x="3548187" y="604809"/>
              <a:ext cx="1169121" cy="1167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Freeform 24"/>
            <p:cNvSpPr>
              <a:spLocks noEditPoints="1"/>
            </p:cNvSpPr>
            <p:nvPr/>
          </p:nvSpPr>
          <p:spPr bwMode="auto">
            <a:xfrm>
              <a:off x="3522095" y="560954"/>
              <a:ext cx="1306665" cy="1957041"/>
            </a:xfrm>
            <a:custGeom>
              <a:avLst/>
              <a:gdLst>
                <a:gd name="T0" fmla="*/ 1306665 w 26"/>
                <a:gd name="T1" fmla="*/ 652347 h 39"/>
                <a:gd name="T2" fmla="*/ 653333 w 26"/>
                <a:gd name="T3" fmla="*/ 0 h 39"/>
                <a:gd name="T4" fmla="*/ 0 w 26"/>
                <a:gd name="T5" fmla="*/ 652347 h 39"/>
                <a:gd name="T6" fmla="*/ 100513 w 26"/>
                <a:gd name="T7" fmla="*/ 1003611 h 39"/>
                <a:gd name="T8" fmla="*/ 100513 w 26"/>
                <a:gd name="T9" fmla="*/ 1003611 h 39"/>
                <a:gd name="T10" fmla="*/ 653333 w 26"/>
                <a:gd name="T11" fmla="*/ 1957041 h 39"/>
                <a:gd name="T12" fmla="*/ 1206152 w 26"/>
                <a:gd name="T13" fmla="*/ 1003611 h 39"/>
                <a:gd name="T14" fmla="*/ 1206152 w 26"/>
                <a:gd name="T15" fmla="*/ 1003611 h 39"/>
                <a:gd name="T16" fmla="*/ 1306665 w 26"/>
                <a:gd name="T17" fmla="*/ 652347 h 39"/>
                <a:gd name="T18" fmla="*/ 653333 w 26"/>
                <a:gd name="T19" fmla="*/ 1204333 h 39"/>
                <a:gd name="T20" fmla="*/ 100513 w 26"/>
                <a:gd name="T21" fmla="*/ 652347 h 39"/>
                <a:gd name="T22" fmla="*/ 653333 w 26"/>
                <a:gd name="T23" fmla="*/ 150542 h 39"/>
                <a:gd name="T24" fmla="*/ 1206152 w 26"/>
                <a:gd name="T25" fmla="*/ 652347 h 39"/>
                <a:gd name="T26" fmla="*/ 653333 w 26"/>
                <a:gd name="T27" fmla="*/ 1204333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39">
                  <a:moveTo>
                    <a:pt x="26" y="13"/>
                  </a:moveTo>
                  <a:cubicBezTo>
                    <a:pt x="26" y="6"/>
                    <a:pt x="20" y="0"/>
                    <a:pt x="13" y="0"/>
                  </a:cubicBezTo>
                  <a:cubicBezTo>
                    <a:pt x="6" y="0"/>
                    <a:pt x="0" y="6"/>
                    <a:pt x="0" y="13"/>
                  </a:cubicBezTo>
                  <a:cubicBezTo>
                    <a:pt x="0" y="16"/>
                    <a:pt x="1" y="18"/>
                    <a:pt x="2" y="20"/>
                  </a:cubicBezTo>
                  <a:cubicBezTo>
                    <a:pt x="2" y="20"/>
                    <a:pt x="2" y="20"/>
                    <a:pt x="2" y="20"/>
                  </a:cubicBezTo>
                  <a:cubicBezTo>
                    <a:pt x="13" y="39"/>
                    <a:pt x="13" y="39"/>
                    <a:pt x="13" y="39"/>
                  </a:cubicBezTo>
                  <a:cubicBezTo>
                    <a:pt x="24" y="20"/>
                    <a:pt x="24" y="20"/>
                    <a:pt x="24" y="20"/>
                  </a:cubicBezTo>
                  <a:cubicBezTo>
                    <a:pt x="24" y="20"/>
                    <a:pt x="24" y="20"/>
                    <a:pt x="24" y="20"/>
                  </a:cubicBezTo>
                  <a:cubicBezTo>
                    <a:pt x="25" y="18"/>
                    <a:pt x="26" y="16"/>
                    <a:pt x="26" y="13"/>
                  </a:cubicBezTo>
                  <a:close/>
                  <a:moveTo>
                    <a:pt x="13" y="24"/>
                  </a:moveTo>
                  <a:cubicBezTo>
                    <a:pt x="7" y="24"/>
                    <a:pt x="2" y="19"/>
                    <a:pt x="2" y="13"/>
                  </a:cubicBezTo>
                  <a:cubicBezTo>
                    <a:pt x="2" y="7"/>
                    <a:pt x="7" y="3"/>
                    <a:pt x="13" y="3"/>
                  </a:cubicBezTo>
                  <a:cubicBezTo>
                    <a:pt x="19" y="3"/>
                    <a:pt x="24" y="7"/>
                    <a:pt x="24" y="13"/>
                  </a:cubicBezTo>
                  <a:cubicBezTo>
                    <a:pt x="24" y="19"/>
                    <a:pt x="19" y="24"/>
                    <a:pt x="13"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mc:AlternateContent xmlns:mc="http://schemas.openxmlformats.org/markup-compatibility/2006" xmlns:a14="http://schemas.microsoft.com/office/drawing/2010/main">
        <mc:Choice Requires="a14">
          <p:sp>
            <p:nvSpPr>
              <p:cNvPr id="56" name="TextBox 83"/>
              <p:cNvSpPr txBox="1"/>
              <p:nvPr/>
            </p:nvSpPr>
            <p:spPr>
              <a:xfrm>
                <a:off x="1742568" y="4219482"/>
                <a:ext cx="5583745" cy="369332"/>
              </a:xfrm>
              <a:prstGeom prst="rect">
                <a:avLst/>
              </a:prstGeom>
              <a:noFill/>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r>
                  <a:rPr lang="en-US" altLang="zh-CN" dirty="0" smtClean="0"/>
                  <a:t>The AIP generates its key pair</a:t>
                </a:r>
                <a:r>
                  <a:rPr lang="zh-CN" altLang="en-US" dirty="0" smtClean="0"/>
                  <a:t> </a:t>
                </a:r>
                <a14:m>
                  <m:oMath xmlns:m="http://schemas.openxmlformats.org/officeDocument/2006/math">
                    <m:d>
                      <m:dPr>
                        <m:ctrlPr>
                          <a:rPr lang="en-US" altLang="zh-CN" b="0" i="1" smtClean="0">
                            <a:latin typeface="Cambria Math" charset="0"/>
                          </a:rPr>
                        </m:ctrlPr>
                      </m:dPr>
                      <m:e>
                        <m:r>
                          <a:rPr lang="en-US" altLang="zh-CN" b="0" i="1" smtClean="0">
                            <a:latin typeface="Cambria Math" charset="0"/>
                          </a:rPr>
                          <m:t>𝑠𝑘</m:t>
                        </m:r>
                        <m:r>
                          <a:rPr lang="en-US" altLang="zh-CN" b="0" i="1" smtClean="0">
                            <a:latin typeface="Cambria Math" charset="0"/>
                          </a:rPr>
                          <m:t>,</m:t>
                        </m:r>
                        <m:r>
                          <a:rPr lang="en-US" altLang="zh-CN" b="0" i="1" smtClean="0">
                            <a:latin typeface="Cambria Math" charset="0"/>
                          </a:rPr>
                          <m:t>𝑝𝑘</m:t>
                        </m:r>
                      </m:e>
                    </m:d>
                    <m:r>
                      <a:rPr lang="en-US" altLang="zh-CN" b="0" i="1" smtClean="0">
                        <a:latin typeface="Cambria Math" charset="0"/>
                      </a:rPr>
                      <m:t>,</m:t>
                    </m:r>
                    <m:r>
                      <a:rPr lang="en-US" altLang="zh-CN" b="0" i="1" smtClean="0">
                        <a:latin typeface="Cambria Math" charset="0"/>
                      </a:rPr>
                      <m:t>𝑝𝑘</m:t>
                    </m:r>
                    <m:r>
                      <a:rPr lang="en-US" altLang="zh-CN" b="0" i="1" smtClean="0">
                        <a:latin typeface="Cambria Math" charset="0"/>
                      </a:rPr>
                      <m:t>=(</m:t>
                    </m:r>
                    <m:r>
                      <a:rPr lang="en-US" altLang="zh-CN" b="0" i="1" smtClean="0">
                        <a:latin typeface="Cambria Math" charset="0"/>
                      </a:rPr>
                      <m:t>𝑛</m:t>
                    </m:r>
                    <m:r>
                      <a:rPr lang="en-US" altLang="zh-CN" b="0" i="1" smtClean="0">
                        <a:latin typeface="Cambria Math" charset="0"/>
                      </a:rPr>
                      <m:t>,</m:t>
                    </m:r>
                    <m:r>
                      <a:rPr lang="en-US" altLang="zh-CN" b="0" i="1" smtClean="0">
                        <a:latin typeface="Cambria Math" charset="0"/>
                      </a:rPr>
                      <m:t>𝑅</m:t>
                    </m:r>
                    <m:r>
                      <a:rPr lang="en-US" altLang="zh-CN" b="0" i="1" smtClean="0">
                        <a:latin typeface="Cambria Math" charset="0"/>
                      </a:rPr>
                      <m:t>,</m:t>
                    </m:r>
                    <m:r>
                      <a:rPr lang="en-US" altLang="zh-CN" b="0" i="1" smtClean="0">
                        <a:latin typeface="Cambria Math" charset="0"/>
                      </a:rPr>
                      <m:t>𝑆</m:t>
                    </m:r>
                    <m:r>
                      <a:rPr lang="en-US" altLang="zh-CN" b="0" i="1" smtClean="0">
                        <a:latin typeface="Cambria Math" charset="0"/>
                      </a:rPr>
                      <m:t>,</m:t>
                    </m:r>
                    <m:r>
                      <a:rPr lang="en-US" altLang="zh-CN" b="0" i="1" smtClean="0">
                        <a:latin typeface="Cambria Math" charset="0"/>
                      </a:rPr>
                      <m:t>𝑍</m:t>
                    </m:r>
                    <m:r>
                      <a:rPr lang="en-US" altLang="zh-CN" b="0" i="1" smtClean="0">
                        <a:latin typeface="Cambria Math" charset="0"/>
                      </a:rPr>
                      <m:t>)</m:t>
                    </m:r>
                  </m:oMath>
                </a14:m>
                <a:r>
                  <a:rPr lang="en-US" altLang="zh-CN" dirty="0" smtClean="0"/>
                  <a:t>.</a:t>
                </a:r>
                <a:endParaRPr lang="en-US" altLang="zh-CN" dirty="0"/>
              </a:p>
            </p:txBody>
          </p:sp>
        </mc:Choice>
        <mc:Fallback xmlns="">
          <p:sp>
            <p:nvSpPr>
              <p:cNvPr id="56" name="TextBox 83"/>
              <p:cNvSpPr txBox="1">
                <a:spLocks noRot="1" noChangeAspect="1" noMove="1" noResize="1" noEditPoints="1" noAdjustHandles="1" noChangeArrowheads="1" noChangeShapeType="1" noTextEdit="1"/>
              </p:cNvSpPr>
              <p:nvPr/>
            </p:nvSpPr>
            <p:spPr>
              <a:xfrm>
                <a:off x="1742568" y="4219482"/>
                <a:ext cx="5583745" cy="369332"/>
              </a:xfrm>
              <a:prstGeom prst="rect">
                <a:avLst/>
              </a:prstGeom>
              <a:blipFill rotWithShape="0">
                <a:blip r:embed="rId5"/>
                <a:stretch>
                  <a:fillRect l="-983" t="-8197" b="-24590"/>
                </a:stretch>
              </a:blipFill>
            </p:spPr>
            <p:txBody>
              <a:bodyPr/>
              <a:lstStyle/>
              <a:p>
                <a:r>
                  <a:rPr lang="zh-CN" altLang="en-US">
                    <a:noFill/>
                  </a:rPr>
                  <a:t> </a:t>
                </a:r>
              </a:p>
            </p:txBody>
          </p:sp>
        </mc:Fallback>
      </mc:AlternateContent>
      <p:sp>
        <p:nvSpPr>
          <p:cNvPr id="34" name="Freeform 19"/>
          <p:cNvSpPr>
            <a:spLocks noChangeAspect="1"/>
          </p:cNvSpPr>
          <p:nvPr/>
        </p:nvSpPr>
        <p:spPr bwMode="auto">
          <a:xfrm>
            <a:off x="1512624" y="3874287"/>
            <a:ext cx="144000" cy="185567"/>
          </a:xfrm>
          <a:custGeom>
            <a:avLst/>
            <a:gdLst>
              <a:gd name="T0" fmla="*/ 0 w 16"/>
              <a:gd name="T1" fmla="*/ 1 h 26"/>
              <a:gd name="T2" fmla="*/ 7 w 16"/>
              <a:gd name="T3" fmla="*/ 0 h 26"/>
              <a:gd name="T4" fmla="*/ 16 w 16"/>
              <a:gd name="T5" fmla="*/ 7 h 26"/>
              <a:gd name="T6" fmla="*/ 13 w 16"/>
              <a:gd name="T7" fmla="*/ 13 h 26"/>
              <a:gd name="T8" fmla="*/ 16 w 16"/>
              <a:gd name="T9" fmla="*/ 18 h 26"/>
              <a:gd name="T10" fmla="*/ 7 w 16"/>
              <a:gd name="T11" fmla="*/ 26 h 26"/>
              <a:gd name="T12" fmla="*/ 0 w 16"/>
              <a:gd name="T13" fmla="*/ 25 h 26"/>
              <a:gd name="T14" fmla="*/ 0 w 16"/>
              <a:gd name="T15" fmla="*/ 20 h 26"/>
              <a:gd name="T16" fmla="*/ 7 w 16"/>
              <a:gd name="T17" fmla="*/ 22 h 26"/>
              <a:gd name="T18" fmla="*/ 12 w 16"/>
              <a:gd name="T19" fmla="*/ 18 h 26"/>
              <a:gd name="T20" fmla="*/ 8 w 16"/>
              <a:gd name="T21" fmla="*/ 15 h 26"/>
              <a:gd name="T22" fmla="*/ 2 w 16"/>
              <a:gd name="T23" fmla="*/ 15 h 26"/>
              <a:gd name="T24" fmla="*/ 2 w 16"/>
              <a:gd name="T25" fmla="*/ 11 h 26"/>
              <a:gd name="T26" fmla="*/ 8 w 16"/>
              <a:gd name="T27" fmla="*/ 11 h 26"/>
              <a:gd name="T28" fmla="*/ 12 w 16"/>
              <a:gd name="T29" fmla="*/ 7 h 26"/>
              <a:gd name="T30" fmla="*/ 7 w 16"/>
              <a:gd name="T31" fmla="*/ 4 h 26"/>
              <a:gd name="T32" fmla="*/ 0 w 16"/>
              <a:gd name="T33" fmla="*/ 5 h 26"/>
              <a:gd name="T34" fmla="*/ 0 w 16"/>
              <a:gd name="T3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6">
                <a:moveTo>
                  <a:pt x="0" y="1"/>
                </a:moveTo>
                <a:cubicBezTo>
                  <a:pt x="2" y="0"/>
                  <a:pt x="5" y="0"/>
                  <a:pt x="7" y="0"/>
                </a:cubicBezTo>
                <a:cubicBezTo>
                  <a:pt x="13" y="0"/>
                  <a:pt x="16" y="2"/>
                  <a:pt x="16" y="7"/>
                </a:cubicBezTo>
                <a:cubicBezTo>
                  <a:pt x="16" y="10"/>
                  <a:pt x="15" y="12"/>
                  <a:pt x="13" y="13"/>
                </a:cubicBezTo>
                <a:cubicBezTo>
                  <a:pt x="15" y="14"/>
                  <a:pt x="16" y="16"/>
                  <a:pt x="16" y="18"/>
                </a:cubicBezTo>
                <a:cubicBezTo>
                  <a:pt x="16" y="23"/>
                  <a:pt x="13" y="26"/>
                  <a:pt x="7" y="26"/>
                </a:cubicBezTo>
                <a:cubicBezTo>
                  <a:pt x="5" y="26"/>
                  <a:pt x="2" y="25"/>
                  <a:pt x="0" y="25"/>
                </a:cubicBezTo>
                <a:cubicBezTo>
                  <a:pt x="0" y="20"/>
                  <a:pt x="0" y="20"/>
                  <a:pt x="0" y="20"/>
                </a:cubicBezTo>
                <a:cubicBezTo>
                  <a:pt x="2" y="21"/>
                  <a:pt x="5" y="22"/>
                  <a:pt x="7" y="22"/>
                </a:cubicBezTo>
                <a:cubicBezTo>
                  <a:pt x="10" y="22"/>
                  <a:pt x="12" y="21"/>
                  <a:pt x="12" y="18"/>
                </a:cubicBezTo>
                <a:cubicBezTo>
                  <a:pt x="12" y="16"/>
                  <a:pt x="11" y="15"/>
                  <a:pt x="8" y="15"/>
                </a:cubicBezTo>
                <a:cubicBezTo>
                  <a:pt x="2" y="15"/>
                  <a:pt x="2" y="15"/>
                  <a:pt x="2" y="15"/>
                </a:cubicBezTo>
                <a:cubicBezTo>
                  <a:pt x="2" y="11"/>
                  <a:pt x="2" y="11"/>
                  <a:pt x="2" y="11"/>
                </a:cubicBezTo>
                <a:cubicBezTo>
                  <a:pt x="8" y="11"/>
                  <a:pt x="8" y="11"/>
                  <a:pt x="8" y="11"/>
                </a:cubicBezTo>
                <a:cubicBezTo>
                  <a:pt x="11" y="11"/>
                  <a:pt x="12" y="9"/>
                  <a:pt x="12" y="7"/>
                </a:cubicBezTo>
                <a:cubicBezTo>
                  <a:pt x="12" y="5"/>
                  <a:pt x="10" y="4"/>
                  <a:pt x="7" y="4"/>
                </a:cubicBezTo>
                <a:cubicBezTo>
                  <a:pt x="5" y="4"/>
                  <a:pt x="2" y="5"/>
                  <a:pt x="0" y="5"/>
                </a:cubicBezTo>
                <a:lnTo>
                  <a:pt x="0" y="1"/>
                </a:lnTo>
                <a:close/>
              </a:path>
            </a:pathLst>
          </a:custGeom>
          <a:solidFill>
            <a:schemeClr val="tx2">
              <a:lumMod val="60000"/>
              <a:lumOff val="40000"/>
            </a:schemeClr>
          </a:solidFill>
          <a:ln>
            <a:solidFill>
              <a:schemeClr val="tx2">
                <a:lumMod val="60000"/>
                <a:lumOff val="40000"/>
              </a:schemeClr>
            </a:solidFill>
          </a:ln>
        </p:spPr>
        <p:txBody>
          <a:bodyPr/>
          <a:lstStyle/>
          <a:p>
            <a:pPr eaLnBrk="1" fontAlgn="auto" hangingPunct="1">
              <a:spcBef>
                <a:spcPts val="0"/>
              </a:spcBef>
              <a:spcAft>
                <a:spcPts val="0"/>
              </a:spcAft>
              <a:defRPr/>
            </a:pPr>
            <a:endParaRPr lang="zh-CN" altLang="en-US">
              <a:latin typeface="+mn-lt"/>
              <a:ea typeface="+mn-ea"/>
            </a:endParaRPr>
          </a:p>
        </p:txBody>
      </p:sp>
      <p:sp>
        <p:nvSpPr>
          <p:cNvPr id="58" name="圆角矩形 57"/>
          <p:cNvSpPr/>
          <p:nvPr/>
        </p:nvSpPr>
        <p:spPr>
          <a:xfrm>
            <a:off x="1344618" y="5175408"/>
            <a:ext cx="6162306" cy="504889"/>
          </a:xfrm>
          <a:prstGeom prst="roundRect">
            <a:avLst/>
          </a:prstGeom>
          <a:solidFill>
            <a:schemeClr val="bg1"/>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9" name="组合 187"/>
          <p:cNvGrpSpPr>
            <a:grpSpLocks noChangeAspect="1"/>
          </p:cNvGrpSpPr>
          <p:nvPr/>
        </p:nvGrpSpPr>
        <p:grpSpPr bwMode="auto">
          <a:xfrm>
            <a:off x="1389068" y="4780885"/>
            <a:ext cx="432000" cy="624390"/>
            <a:chOff x="3522095" y="560954"/>
            <a:chExt cx="1306665" cy="1957041"/>
          </a:xfrm>
        </p:grpSpPr>
        <p:sp>
          <p:nvSpPr>
            <p:cNvPr id="60" name="椭圆 59"/>
            <p:cNvSpPr/>
            <p:nvPr/>
          </p:nvSpPr>
          <p:spPr>
            <a:xfrm>
              <a:off x="3592794" y="604809"/>
              <a:ext cx="1169120" cy="11676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Freeform 24"/>
            <p:cNvSpPr>
              <a:spLocks noEditPoints="1"/>
            </p:cNvSpPr>
            <p:nvPr/>
          </p:nvSpPr>
          <p:spPr bwMode="auto">
            <a:xfrm>
              <a:off x="3522095" y="560954"/>
              <a:ext cx="1306665" cy="1957041"/>
            </a:xfrm>
            <a:custGeom>
              <a:avLst/>
              <a:gdLst>
                <a:gd name="T0" fmla="*/ 1306665 w 26"/>
                <a:gd name="T1" fmla="*/ 652347 h 39"/>
                <a:gd name="T2" fmla="*/ 653333 w 26"/>
                <a:gd name="T3" fmla="*/ 0 h 39"/>
                <a:gd name="T4" fmla="*/ 0 w 26"/>
                <a:gd name="T5" fmla="*/ 652347 h 39"/>
                <a:gd name="T6" fmla="*/ 100513 w 26"/>
                <a:gd name="T7" fmla="*/ 1003611 h 39"/>
                <a:gd name="T8" fmla="*/ 100513 w 26"/>
                <a:gd name="T9" fmla="*/ 1003611 h 39"/>
                <a:gd name="T10" fmla="*/ 653333 w 26"/>
                <a:gd name="T11" fmla="*/ 1957041 h 39"/>
                <a:gd name="T12" fmla="*/ 1206152 w 26"/>
                <a:gd name="T13" fmla="*/ 1003611 h 39"/>
                <a:gd name="T14" fmla="*/ 1206152 w 26"/>
                <a:gd name="T15" fmla="*/ 1003611 h 39"/>
                <a:gd name="T16" fmla="*/ 1306665 w 26"/>
                <a:gd name="T17" fmla="*/ 652347 h 39"/>
                <a:gd name="T18" fmla="*/ 653333 w 26"/>
                <a:gd name="T19" fmla="*/ 1204333 h 39"/>
                <a:gd name="T20" fmla="*/ 100513 w 26"/>
                <a:gd name="T21" fmla="*/ 652347 h 39"/>
                <a:gd name="T22" fmla="*/ 653333 w 26"/>
                <a:gd name="T23" fmla="*/ 150542 h 39"/>
                <a:gd name="T24" fmla="*/ 1206152 w 26"/>
                <a:gd name="T25" fmla="*/ 652347 h 39"/>
                <a:gd name="T26" fmla="*/ 653333 w 26"/>
                <a:gd name="T27" fmla="*/ 1204333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 h="39">
                  <a:moveTo>
                    <a:pt x="26" y="13"/>
                  </a:moveTo>
                  <a:cubicBezTo>
                    <a:pt x="26" y="6"/>
                    <a:pt x="20" y="0"/>
                    <a:pt x="13" y="0"/>
                  </a:cubicBezTo>
                  <a:cubicBezTo>
                    <a:pt x="6" y="0"/>
                    <a:pt x="0" y="6"/>
                    <a:pt x="0" y="13"/>
                  </a:cubicBezTo>
                  <a:cubicBezTo>
                    <a:pt x="0" y="16"/>
                    <a:pt x="1" y="18"/>
                    <a:pt x="2" y="20"/>
                  </a:cubicBezTo>
                  <a:cubicBezTo>
                    <a:pt x="2" y="20"/>
                    <a:pt x="2" y="20"/>
                    <a:pt x="2" y="20"/>
                  </a:cubicBezTo>
                  <a:cubicBezTo>
                    <a:pt x="13" y="39"/>
                    <a:pt x="13" y="39"/>
                    <a:pt x="13" y="39"/>
                  </a:cubicBezTo>
                  <a:cubicBezTo>
                    <a:pt x="24" y="20"/>
                    <a:pt x="24" y="20"/>
                    <a:pt x="24" y="20"/>
                  </a:cubicBezTo>
                  <a:cubicBezTo>
                    <a:pt x="24" y="20"/>
                    <a:pt x="24" y="20"/>
                    <a:pt x="24" y="20"/>
                  </a:cubicBezTo>
                  <a:cubicBezTo>
                    <a:pt x="25" y="18"/>
                    <a:pt x="26" y="16"/>
                    <a:pt x="26" y="13"/>
                  </a:cubicBezTo>
                  <a:close/>
                  <a:moveTo>
                    <a:pt x="13" y="24"/>
                  </a:moveTo>
                  <a:cubicBezTo>
                    <a:pt x="7" y="24"/>
                    <a:pt x="2" y="19"/>
                    <a:pt x="2" y="13"/>
                  </a:cubicBezTo>
                  <a:cubicBezTo>
                    <a:pt x="2" y="7"/>
                    <a:pt x="7" y="3"/>
                    <a:pt x="13" y="3"/>
                  </a:cubicBezTo>
                  <a:cubicBezTo>
                    <a:pt x="19" y="3"/>
                    <a:pt x="24" y="7"/>
                    <a:pt x="24" y="13"/>
                  </a:cubicBezTo>
                  <a:cubicBezTo>
                    <a:pt x="24" y="19"/>
                    <a:pt x="19" y="24"/>
                    <a:pt x="13" y="24"/>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mc:AlternateContent xmlns:mc="http://schemas.openxmlformats.org/markup-compatibility/2006" xmlns:a14="http://schemas.microsoft.com/office/drawing/2010/main">
        <mc:Choice Requires="a14">
          <p:sp>
            <p:nvSpPr>
              <p:cNvPr id="62" name="TextBox 83"/>
              <p:cNvSpPr txBox="1"/>
              <p:nvPr/>
            </p:nvSpPr>
            <p:spPr>
              <a:xfrm>
                <a:off x="1762235" y="5256782"/>
                <a:ext cx="5564078" cy="369332"/>
              </a:xfrm>
              <a:prstGeom prst="rect">
                <a:avLst/>
              </a:prstGeom>
              <a:noFill/>
            </p:spPr>
            <p:txBody>
              <a:bodyPr wrap="square">
                <a:spAutoFit/>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r>
                  <a:rPr lang="en-US" altLang="zh-CN" dirty="0" smtClean="0"/>
                  <a:t>Users generate a master secret </a:t>
                </a:r>
                <a14:m>
                  <m:oMath xmlns:m="http://schemas.openxmlformats.org/officeDocument/2006/math">
                    <m:r>
                      <a:rPr lang="en-US" altLang="zh-CN" b="0" i="1" smtClean="0">
                        <a:latin typeface="Cambria Math" charset="0"/>
                      </a:rPr>
                      <m:t>𝑢𝑘</m:t>
                    </m:r>
                  </m:oMath>
                </a14:m>
                <a:r>
                  <a:rPr lang="en-US" altLang="zh-CN" dirty="0" smtClean="0"/>
                  <a:t>.</a:t>
                </a:r>
                <a:endParaRPr lang="en-US" altLang="zh-CN" dirty="0"/>
              </a:p>
            </p:txBody>
          </p:sp>
        </mc:Choice>
        <mc:Fallback xmlns="">
          <p:sp>
            <p:nvSpPr>
              <p:cNvPr id="62" name="TextBox 83"/>
              <p:cNvSpPr txBox="1">
                <a:spLocks noRot="1" noChangeAspect="1" noMove="1" noResize="1" noEditPoints="1" noAdjustHandles="1" noChangeArrowheads="1" noChangeShapeType="1" noTextEdit="1"/>
              </p:cNvSpPr>
              <p:nvPr/>
            </p:nvSpPr>
            <p:spPr>
              <a:xfrm>
                <a:off x="1762235" y="5256782"/>
                <a:ext cx="5564078" cy="369332"/>
              </a:xfrm>
              <a:prstGeom prst="rect">
                <a:avLst/>
              </a:prstGeom>
              <a:blipFill rotWithShape="0">
                <a:blip r:embed="rId6"/>
                <a:stretch>
                  <a:fillRect l="-876" t="-8197" b="-24590"/>
                </a:stretch>
              </a:blipFill>
            </p:spPr>
            <p:txBody>
              <a:bodyPr/>
              <a:lstStyle/>
              <a:p>
                <a:r>
                  <a:rPr lang="zh-CN" altLang="en-US">
                    <a:noFill/>
                  </a:rPr>
                  <a:t> </a:t>
                </a:r>
              </a:p>
            </p:txBody>
          </p:sp>
        </mc:Fallback>
      </mc:AlternateContent>
      <p:sp>
        <p:nvSpPr>
          <p:cNvPr id="35" name="Freeform 25"/>
          <p:cNvSpPr>
            <a:spLocks noChangeAspect="1"/>
          </p:cNvSpPr>
          <p:nvPr/>
        </p:nvSpPr>
        <p:spPr bwMode="auto">
          <a:xfrm>
            <a:off x="1529789" y="4878752"/>
            <a:ext cx="144000" cy="191554"/>
          </a:xfrm>
          <a:custGeom>
            <a:avLst/>
            <a:gdLst>
              <a:gd name="T0" fmla="*/ 307100 w 494"/>
              <a:gd name="T1" fmla="*/ 454920 h 624"/>
              <a:gd name="T2" fmla="*/ 221526 w 494"/>
              <a:gd name="T3" fmla="*/ 454920 h 624"/>
              <a:gd name="T4" fmla="*/ 221526 w 494"/>
              <a:gd name="T5" fmla="*/ 363790 h 624"/>
              <a:gd name="T6" fmla="*/ 0 w 494"/>
              <a:gd name="T7" fmla="*/ 363790 h 624"/>
              <a:gd name="T8" fmla="*/ 0 w 494"/>
              <a:gd name="T9" fmla="*/ 290886 h 624"/>
              <a:gd name="T10" fmla="*/ 170458 w 494"/>
              <a:gd name="T11" fmla="*/ 0 h 624"/>
              <a:gd name="T12" fmla="*/ 256031 w 494"/>
              <a:gd name="T13" fmla="*/ 0 h 624"/>
              <a:gd name="T14" fmla="*/ 84884 w 494"/>
              <a:gd name="T15" fmla="*/ 290886 h 624"/>
              <a:gd name="T16" fmla="*/ 221526 w 494"/>
              <a:gd name="T17" fmla="*/ 290886 h 624"/>
              <a:gd name="T18" fmla="*/ 221526 w 494"/>
              <a:gd name="T19" fmla="*/ 145808 h 624"/>
              <a:gd name="T20" fmla="*/ 307100 w 494"/>
              <a:gd name="T21" fmla="*/ 145808 h 624"/>
              <a:gd name="T22" fmla="*/ 307100 w 494"/>
              <a:gd name="T23" fmla="*/ 290886 h 624"/>
              <a:gd name="T24" fmla="*/ 340915 w 494"/>
              <a:gd name="T25" fmla="*/ 345564 h 624"/>
              <a:gd name="T26" fmla="*/ 340915 w 494"/>
              <a:gd name="T27" fmla="*/ 363790 h 624"/>
              <a:gd name="T28" fmla="*/ 307100 w 494"/>
              <a:gd name="T29" fmla="*/ 363790 h 624"/>
              <a:gd name="T30" fmla="*/ 307100 w 494"/>
              <a:gd name="T31" fmla="*/ 454920 h 6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4" h="624">
                <a:moveTo>
                  <a:pt x="445" y="624"/>
                </a:moveTo>
                <a:lnTo>
                  <a:pt x="321" y="624"/>
                </a:lnTo>
                <a:lnTo>
                  <a:pt x="321" y="499"/>
                </a:lnTo>
                <a:lnTo>
                  <a:pt x="0" y="499"/>
                </a:lnTo>
                <a:lnTo>
                  <a:pt x="0" y="399"/>
                </a:lnTo>
                <a:lnTo>
                  <a:pt x="247" y="0"/>
                </a:lnTo>
                <a:lnTo>
                  <a:pt x="371" y="0"/>
                </a:lnTo>
                <a:lnTo>
                  <a:pt x="123" y="399"/>
                </a:lnTo>
                <a:lnTo>
                  <a:pt x="321" y="399"/>
                </a:lnTo>
                <a:lnTo>
                  <a:pt x="321" y="200"/>
                </a:lnTo>
                <a:lnTo>
                  <a:pt x="445" y="200"/>
                </a:lnTo>
                <a:lnTo>
                  <a:pt x="445" y="399"/>
                </a:lnTo>
                <a:lnTo>
                  <a:pt x="494" y="474"/>
                </a:lnTo>
                <a:lnTo>
                  <a:pt x="494" y="499"/>
                </a:lnTo>
                <a:lnTo>
                  <a:pt x="445" y="499"/>
                </a:lnTo>
                <a:lnTo>
                  <a:pt x="445" y="624"/>
                </a:lnTo>
                <a:close/>
              </a:path>
            </a:pathLst>
          </a:custGeom>
          <a:solidFill>
            <a:schemeClr val="bg1">
              <a:lumMod val="65000"/>
            </a:schemeClr>
          </a:solidFill>
          <a:ln>
            <a:solidFill>
              <a:schemeClr val="bg1">
                <a:lumMod val="65000"/>
              </a:schemeClr>
            </a:solidFill>
          </a:ln>
        </p:spPr>
        <p:txBody>
          <a:bodyPr/>
          <a:lstStyle/>
          <a:p>
            <a:endParaRPr lang="zh-CN" altLang="en-US"/>
          </a:p>
        </p:txBody>
      </p:sp>
    </p:spTree>
    <p:extLst>
      <p:ext uri="{BB962C8B-B14F-4D97-AF65-F5344CB8AC3E}">
        <p14:creationId xmlns:p14="http://schemas.microsoft.com/office/powerpoint/2010/main" val="16806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anim calcmode="lin" valueType="num">
                                      <p:cBhvr>
                                        <p:cTn id="8" dur="750" fill="hold"/>
                                        <p:tgtEl>
                                          <p:spTgt spid="26"/>
                                        </p:tgtEl>
                                        <p:attrNameLst>
                                          <p:attrName>ppt_x</p:attrName>
                                        </p:attrNameLst>
                                      </p:cBhvr>
                                      <p:tavLst>
                                        <p:tav tm="0">
                                          <p:val>
                                            <p:strVal val="#ppt_x"/>
                                          </p:val>
                                        </p:tav>
                                        <p:tav tm="100000">
                                          <p:val>
                                            <p:strVal val="#ppt_x"/>
                                          </p:val>
                                        </p:tav>
                                      </p:tavLst>
                                    </p:anim>
                                    <p:anim calcmode="lin" valueType="num">
                                      <p:cBhvr>
                                        <p:cTn id="9" dur="675" decel="100000" fill="hold"/>
                                        <p:tgtEl>
                                          <p:spTgt spid="26"/>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2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750"/>
                                        <p:tgtEl>
                                          <p:spTgt spid="22"/>
                                        </p:tgtEl>
                                      </p:cBhvr>
                                    </p:animEffect>
                                    <p:anim calcmode="lin" valueType="num">
                                      <p:cBhvr>
                                        <p:cTn id="14" dur="750" fill="hold"/>
                                        <p:tgtEl>
                                          <p:spTgt spid="22"/>
                                        </p:tgtEl>
                                        <p:attrNameLst>
                                          <p:attrName>ppt_x</p:attrName>
                                        </p:attrNameLst>
                                      </p:cBhvr>
                                      <p:tavLst>
                                        <p:tav tm="0">
                                          <p:val>
                                            <p:strVal val="#ppt_x"/>
                                          </p:val>
                                        </p:tav>
                                        <p:tav tm="100000">
                                          <p:val>
                                            <p:strVal val="#ppt_x"/>
                                          </p:val>
                                        </p:tav>
                                      </p:tavLst>
                                    </p:anim>
                                    <p:anim calcmode="lin" valueType="num">
                                      <p:cBhvr>
                                        <p:cTn id="15" dur="675" decel="100000" fill="hold"/>
                                        <p:tgtEl>
                                          <p:spTgt spid="22"/>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675" decel="100000" fill="hold"/>
                                        <p:tgtEl>
                                          <p:spTgt spid="21"/>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750"/>
                                        <p:tgtEl>
                                          <p:spTgt spid="36"/>
                                        </p:tgtEl>
                                      </p:cBhvr>
                                    </p:animEffect>
                                    <p:anim calcmode="lin" valueType="num">
                                      <p:cBhvr>
                                        <p:cTn id="26" dur="750" fill="hold"/>
                                        <p:tgtEl>
                                          <p:spTgt spid="36"/>
                                        </p:tgtEl>
                                        <p:attrNameLst>
                                          <p:attrName>ppt_x</p:attrName>
                                        </p:attrNameLst>
                                      </p:cBhvr>
                                      <p:tavLst>
                                        <p:tav tm="0">
                                          <p:val>
                                            <p:strVal val="#ppt_x"/>
                                          </p:val>
                                        </p:tav>
                                        <p:tav tm="100000">
                                          <p:val>
                                            <p:strVal val="#ppt_x"/>
                                          </p:val>
                                        </p:tav>
                                      </p:tavLst>
                                    </p:anim>
                                    <p:anim calcmode="lin" valueType="num">
                                      <p:cBhvr>
                                        <p:cTn id="27" dur="675" decel="100000" fill="hold"/>
                                        <p:tgtEl>
                                          <p:spTgt spid="36"/>
                                        </p:tgtEl>
                                        <p:attrNameLst>
                                          <p:attrName>ppt_y</p:attrName>
                                        </p:attrNameLst>
                                      </p:cBhvr>
                                      <p:tavLst>
                                        <p:tav tm="0">
                                          <p:val>
                                            <p:strVal val="#ppt_y+1"/>
                                          </p:val>
                                        </p:tav>
                                        <p:tav tm="100000">
                                          <p:val>
                                            <p:strVal val="#ppt_y-.03"/>
                                          </p:val>
                                        </p:tav>
                                      </p:tavLst>
                                    </p:anim>
                                    <p:anim calcmode="lin" valueType="num">
                                      <p:cBhvr>
                                        <p:cTn id="28" dur="75" accel="100000" fill="hold">
                                          <p:stCondLst>
                                            <p:cond delay="675"/>
                                          </p:stCondLst>
                                        </p:cTn>
                                        <p:tgtEl>
                                          <p:spTgt spid="36"/>
                                        </p:tgtEl>
                                        <p:attrNameLst>
                                          <p:attrName>ppt_y</p:attrName>
                                        </p:attrNameLst>
                                      </p:cBhvr>
                                      <p:tavLst>
                                        <p:tav tm="0">
                                          <p:val>
                                            <p:strVal val="#ppt_y-.03"/>
                                          </p:val>
                                        </p:tav>
                                        <p:tav tm="100000">
                                          <p:val>
                                            <p:strVal val="#ppt_y"/>
                                          </p:val>
                                        </p:tav>
                                      </p:tavLst>
                                    </p:anim>
                                  </p:childTnLst>
                                </p:cTn>
                              </p:par>
                            </p:childTnLst>
                          </p:cTn>
                        </p:par>
                        <p:par>
                          <p:cTn id="29" fill="hold">
                            <p:stCondLst>
                              <p:cond delay="750"/>
                            </p:stCondLst>
                            <p:childTnLst>
                              <p:par>
                                <p:cTn id="30" presetID="37"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50"/>
                                        <p:tgtEl>
                                          <p:spTgt spid="30"/>
                                        </p:tgtEl>
                                      </p:cBhvr>
                                    </p:animEffect>
                                    <p:anim calcmode="lin" valueType="num">
                                      <p:cBhvr>
                                        <p:cTn id="33" dur="750" fill="hold"/>
                                        <p:tgtEl>
                                          <p:spTgt spid="30"/>
                                        </p:tgtEl>
                                        <p:attrNameLst>
                                          <p:attrName>ppt_x</p:attrName>
                                        </p:attrNameLst>
                                      </p:cBhvr>
                                      <p:tavLst>
                                        <p:tav tm="0">
                                          <p:val>
                                            <p:strVal val="#ppt_x"/>
                                          </p:val>
                                        </p:tav>
                                        <p:tav tm="100000">
                                          <p:val>
                                            <p:strVal val="#ppt_x"/>
                                          </p:val>
                                        </p:tav>
                                      </p:tavLst>
                                    </p:anim>
                                    <p:anim calcmode="lin" valueType="num">
                                      <p:cBhvr>
                                        <p:cTn id="34" dur="675" decel="100000" fill="hold"/>
                                        <p:tgtEl>
                                          <p:spTgt spid="30"/>
                                        </p:tgtEl>
                                        <p:attrNameLst>
                                          <p:attrName>ppt_y</p:attrName>
                                        </p:attrNameLst>
                                      </p:cBhvr>
                                      <p:tavLst>
                                        <p:tav tm="0">
                                          <p:val>
                                            <p:strVal val="#ppt_y+1"/>
                                          </p:val>
                                        </p:tav>
                                        <p:tav tm="100000">
                                          <p:val>
                                            <p:strVal val="#ppt_y-.03"/>
                                          </p:val>
                                        </p:tav>
                                      </p:tavLst>
                                    </p:anim>
                                    <p:anim calcmode="lin" valueType="num">
                                      <p:cBhvr>
                                        <p:cTn id="35" dur="75" accel="100000" fill="hold">
                                          <p:stCondLst>
                                            <p:cond delay="675"/>
                                          </p:stCondLst>
                                        </p:cTn>
                                        <p:tgtEl>
                                          <p:spTgt spid="30"/>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750"/>
                                        <p:tgtEl>
                                          <p:spTgt spid="40"/>
                                        </p:tgtEl>
                                      </p:cBhvr>
                                    </p:animEffect>
                                    <p:anim calcmode="lin" valueType="num">
                                      <p:cBhvr>
                                        <p:cTn id="39" dur="750" fill="hold"/>
                                        <p:tgtEl>
                                          <p:spTgt spid="40"/>
                                        </p:tgtEl>
                                        <p:attrNameLst>
                                          <p:attrName>ppt_x</p:attrName>
                                        </p:attrNameLst>
                                      </p:cBhvr>
                                      <p:tavLst>
                                        <p:tav tm="0">
                                          <p:val>
                                            <p:strVal val="#ppt_x"/>
                                          </p:val>
                                        </p:tav>
                                        <p:tav tm="100000">
                                          <p:val>
                                            <p:strVal val="#ppt_x"/>
                                          </p:val>
                                        </p:tav>
                                      </p:tavLst>
                                    </p:anim>
                                    <p:anim calcmode="lin" valueType="num">
                                      <p:cBhvr>
                                        <p:cTn id="40" dur="675" decel="100000" fill="hold"/>
                                        <p:tgtEl>
                                          <p:spTgt spid="40"/>
                                        </p:tgtEl>
                                        <p:attrNameLst>
                                          <p:attrName>ppt_y</p:attrName>
                                        </p:attrNameLst>
                                      </p:cBhvr>
                                      <p:tavLst>
                                        <p:tav tm="0">
                                          <p:val>
                                            <p:strVal val="#ppt_y+1"/>
                                          </p:val>
                                        </p:tav>
                                        <p:tav tm="100000">
                                          <p:val>
                                            <p:strVal val="#ppt_y-.03"/>
                                          </p:val>
                                        </p:tav>
                                      </p:tavLst>
                                    </p:anim>
                                    <p:anim calcmode="lin" valueType="num">
                                      <p:cBhvr>
                                        <p:cTn id="41" dur="75" accel="100000" fill="hold">
                                          <p:stCondLst>
                                            <p:cond delay="675"/>
                                          </p:stCondLst>
                                        </p:cTn>
                                        <p:tgtEl>
                                          <p:spTgt spid="40"/>
                                        </p:tgtEl>
                                        <p:attrNameLst>
                                          <p:attrName>ppt_y</p:attrName>
                                        </p:attrNameLst>
                                      </p:cBhvr>
                                      <p:tavLst>
                                        <p:tav tm="0">
                                          <p:val>
                                            <p:strVal val="#ppt_y-.03"/>
                                          </p:val>
                                        </p:tav>
                                        <p:tav tm="100000">
                                          <p:val>
                                            <p:strVal val="#ppt_y"/>
                                          </p:val>
                                        </p:tav>
                                      </p:tavLst>
                                    </p:anim>
                                  </p:childTnLst>
                                </p:cTn>
                              </p:par>
                              <p:par>
                                <p:cTn id="42" presetID="37"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750"/>
                                        <p:tgtEl>
                                          <p:spTgt spid="41"/>
                                        </p:tgtEl>
                                      </p:cBhvr>
                                    </p:animEffect>
                                    <p:anim calcmode="lin" valueType="num">
                                      <p:cBhvr>
                                        <p:cTn id="45" dur="750" fill="hold"/>
                                        <p:tgtEl>
                                          <p:spTgt spid="41"/>
                                        </p:tgtEl>
                                        <p:attrNameLst>
                                          <p:attrName>ppt_x</p:attrName>
                                        </p:attrNameLst>
                                      </p:cBhvr>
                                      <p:tavLst>
                                        <p:tav tm="0">
                                          <p:val>
                                            <p:strVal val="#ppt_x"/>
                                          </p:val>
                                        </p:tav>
                                        <p:tav tm="100000">
                                          <p:val>
                                            <p:strVal val="#ppt_x"/>
                                          </p:val>
                                        </p:tav>
                                      </p:tavLst>
                                    </p:anim>
                                    <p:anim calcmode="lin" valueType="num">
                                      <p:cBhvr>
                                        <p:cTn id="46" dur="675" decel="100000" fill="hold"/>
                                        <p:tgtEl>
                                          <p:spTgt spid="41"/>
                                        </p:tgtEl>
                                        <p:attrNameLst>
                                          <p:attrName>ppt_y</p:attrName>
                                        </p:attrNameLst>
                                      </p:cBhvr>
                                      <p:tavLst>
                                        <p:tav tm="0">
                                          <p:val>
                                            <p:strVal val="#ppt_y+1"/>
                                          </p:val>
                                        </p:tav>
                                        <p:tav tm="100000">
                                          <p:val>
                                            <p:strVal val="#ppt_y-.03"/>
                                          </p:val>
                                        </p:tav>
                                      </p:tavLst>
                                    </p:anim>
                                    <p:anim calcmode="lin" valueType="num">
                                      <p:cBhvr>
                                        <p:cTn id="47"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750"/>
                                        <p:tgtEl>
                                          <p:spTgt spid="45"/>
                                        </p:tgtEl>
                                      </p:cBhvr>
                                    </p:animEffect>
                                    <p:anim calcmode="lin" valueType="num">
                                      <p:cBhvr>
                                        <p:cTn id="51" dur="750" fill="hold"/>
                                        <p:tgtEl>
                                          <p:spTgt spid="45"/>
                                        </p:tgtEl>
                                        <p:attrNameLst>
                                          <p:attrName>ppt_x</p:attrName>
                                        </p:attrNameLst>
                                      </p:cBhvr>
                                      <p:tavLst>
                                        <p:tav tm="0">
                                          <p:val>
                                            <p:strVal val="#ppt_x"/>
                                          </p:val>
                                        </p:tav>
                                        <p:tav tm="100000">
                                          <p:val>
                                            <p:strVal val="#ppt_x"/>
                                          </p:val>
                                        </p:tav>
                                      </p:tavLst>
                                    </p:anim>
                                    <p:anim calcmode="lin" valueType="num">
                                      <p:cBhvr>
                                        <p:cTn id="52" dur="675" decel="100000" fill="hold"/>
                                        <p:tgtEl>
                                          <p:spTgt spid="45"/>
                                        </p:tgtEl>
                                        <p:attrNameLst>
                                          <p:attrName>ppt_y</p:attrName>
                                        </p:attrNameLst>
                                      </p:cBhvr>
                                      <p:tavLst>
                                        <p:tav tm="0">
                                          <p:val>
                                            <p:strVal val="#ppt_y+1"/>
                                          </p:val>
                                        </p:tav>
                                        <p:tav tm="100000">
                                          <p:val>
                                            <p:strVal val="#ppt_y-.03"/>
                                          </p:val>
                                        </p:tav>
                                      </p:tavLst>
                                    </p:anim>
                                    <p:anim calcmode="lin" valueType="num">
                                      <p:cBhvr>
                                        <p:cTn id="53" dur="75" accel="100000" fill="hold">
                                          <p:stCondLst>
                                            <p:cond delay="675"/>
                                          </p:stCondLst>
                                        </p:cTn>
                                        <p:tgtEl>
                                          <p:spTgt spid="45"/>
                                        </p:tgtEl>
                                        <p:attrNameLst>
                                          <p:attrName>ppt_y</p:attrName>
                                        </p:attrNameLst>
                                      </p:cBhvr>
                                      <p:tavLst>
                                        <p:tav tm="0">
                                          <p:val>
                                            <p:strVal val="#ppt_y-.03"/>
                                          </p:val>
                                        </p:tav>
                                        <p:tav tm="100000">
                                          <p:val>
                                            <p:strVal val="#ppt_y"/>
                                          </p:val>
                                        </p:tav>
                                      </p:tavLst>
                                    </p:anim>
                                  </p:childTnLst>
                                </p:cTn>
                              </p:par>
                            </p:childTnLst>
                          </p:cTn>
                        </p:par>
                        <p:par>
                          <p:cTn id="54" fill="hold">
                            <p:stCondLst>
                              <p:cond delay="1500"/>
                            </p:stCondLst>
                            <p:childTnLst>
                              <p:par>
                                <p:cTn id="55" presetID="37"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750"/>
                                        <p:tgtEl>
                                          <p:spTgt spid="34"/>
                                        </p:tgtEl>
                                      </p:cBhvr>
                                    </p:animEffect>
                                    <p:anim calcmode="lin" valueType="num">
                                      <p:cBhvr>
                                        <p:cTn id="58" dur="750" fill="hold"/>
                                        <p:tgtEl>
                                          <p:spTgt spid="34"/>
                                        </p:tgtEl>
                                        <p:attrNameLst>
                                          <p:attrName>ppt_x</p:attrName>
                                        </p:attrNameLst>
                                      </p:cBhvr>
                                      <p:tavLst>
                                        <p:tav tm="0">
                                          <p:val>
                                            <p:strVal val="#ppt_x"/>
                                          </p:val>
                                        </p:tav>
                                        <p:tav tm="100000">
                                          <p:val>
                                            <p:strVal val="#ppt_x"/>
                                          </p:val>
                                        </p:tav>
                                      </p:tavLst>
                                    </p:anim>
                                    <p:anim calcmode="lin" valueType="num">
                                      <p:cBhvr>
                                        <p:cTn id="59" dur="675" decel="100000" fill="hold"/>
                                        <p:tgtEl>
                                          <p:spTgt spid="34"/>
                                        </p:tgtEl>
                                        <p:attrNameLst>
                                          <p:attrName>ppt_y</p:attrName>
                                        </p:attrNameLst>
                                      </p:cBhvr>
                                      <p:tavLst>
                                        <p:tav tm="0">
                                          <p:val>
                                            <p:strVal val="#ppt_y+1"/>
                                          </p:val>
                                        </p:tav>
                                        <p:tav tm="100000">
                                          <p:val>
                                            <p:strVal val="#ppt_y-.03"/>
                                          </p:val>
                                        </p:tav>
                                      </p:tavLst>
                                    </p:anim>
                                    <p:anim calcmode="lin" valueType="num">
                                      <p:cBhvr>
                                        <p:cTn id="60" dur="75" accel="100000" fill="hold">
                                          <p:stCondLst>
                                            <p:cond delay="675"/>
                                          </p:stCondLst>
                                        </p:cTn>
                                        <p:tgtEl>
                                          <p:spTgt spid="34"/>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750"/>
                                        <p:tgtEl>
                                          <p:spTgt spid="53"/>
                                        </p:tgtEl>
                                      </p:cBhvr>
                                    </p:animEffect>
                                    <p:anim calcmode="lin" valueType="num">
                                      <p:cBhvr>
                                        <p:cTn id="64" dur="750" fill="hold"/>
                                        <p:tgtEl>
                                          <p:spTgt spid="53"/>
                                        </p:tgtEl>
                                        <p:attrNameLst>
                                          <p:attrName>ppt_x</p:attrName>
                                        </p:attrNameLst>
                                      </p:cBhvr>
                                      <p:tavLst>
                                        <p:tav tm="0">
                                          <p:val>
                                            <p:strVal val="#ppt_x"/>
                                          </p:val>
                                        </p:tav>
                                        <p:tav tm="100000">
                                          <p:val>
                                            <p:strVal val="#ppt_x"/>
                                          </p:val>
                                        </p:tav>
                                      </p:tavLst>
                                    </p:anim>
                                    <p:anim calcmode="lin" valueType="num">
                                      <p:cBhvr>
                                        <p:cTn id="65" dur="675" decel="100000" fill="hold"/>
                                        <p:tgtEl>
                                          <p:spTgt spid="53"/>
                                        </p:tgtEl>
                                        <p:attrNameLst>
                                          <p:attrName>ppt_y</p:attrName>
                                        </p:attrNameLst>
                                      </p:cBhvr>
                                      <p:tavLst>
                                        <p:tav tm="0">
                                          <p:val>
                                            <p:strVal val="#ppt_y+1"/>
                                          </p:val>
                                        </p:tav>
                                        <p:tav tm="100000">
                                          <p:val>
                                            <p:strVal val="#ppt_y-.03"/>
                                          </p:val>
                                        </p:tav>
                                      </p:tavLst>
                                    </p:anim>
                                    <p:anim calcmode="lin" valueType="num">
                                      <p:cBhvr>
                                        <p:cTn id="66" dur="75" accel="100000" fill="hold">
                                          <p:stCondLst>
                                            <p:cond delay="675"/>
                                          </p:stCondLst>
                                        </p:cTn>
                                        <p:tgtEl>
                                          <p:spTgt spid="53"/>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750"/>
                                        <p:tgtEl>
                                          <p:spTgt spid="52"/>
                                        </p:tgtEl>
                                      </p:cBhvr>
                                    </p:animEffect>
                                    <p:anim calcmode="lin" valueType="num">
                                      <p:cBhvr>
                                        <p:cTn id="70" dur="750" fill="hold"/>
                                        <p:tgtEl>
                                          <p:spTgt spid="52"/>
                                        </p:tgtEl>
                                        <p:attrNameLst>
                                          <p:attrName>ppt_x</p:attrName>
                                        </p:attrNameLst>
                                      </p:cBhvr>
                                      <p:tavLst>
                                        <p:tav tm="0">
                                          <p:val>
                                            <p:strVal val="#ppt_x"/>
                                          </p:val>
                                        </p:tav>
                                        <p:tav tm="100000">
                                          <p:val>
                                            <p:strVal val="#ppt_x"/>
                                          </p:val>
                                        </p:tav>
                                      </p:tavLst>
                                    </p:anim>
                                    <p:anim calcmode="lin" valueType="num">
                                      <p:cBhvr>
                                        <p:cTn id="71" dur="675" decel="100000" fill="hold"/>
                                        <p:tgtEl>
                                          <p:spTgt spid="52"/>
                                        </p:tgtEl>
                                        <p:attrNameLst>
                                          <p:attrName>ppt_y</p:attrName>
                                        </p:attrNameLst>
                                      </p:cBhvr>
                                      <p:tavLst>
                                        <p:tav tm="0">
                                          <p:val>
                                            <p:strVal val="#ppt_y+1"/>
                                          </p:val>
                                        </p:tav>
                                        <p:tav tm="100000">
                                          <p:val>
                                            <p:strVal val="#ppt_y-.03"/>
                                          </p:val>
                                        </p:tav>
                                      </p:tavLst>
                                    </p:anim>
                                    <p:anim calcmode="lin" valueType="num">
                                      <p:cBhvr>
                                        <p:cTn id="72"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750"/>
                                        <p:tgtEl>
                                          <p:spTgt spid="56"/>
                                        </p:tgtEl>
                                      </p:cBhvr>
                                    </p:animEffect>
                                    <p:anim calcmode="lin" valueType="num">
                                      <p:cBhvr>
                                        <p:cTn id="76" dur="750" fill="hold"/>
                                        <p:tgtEl>
                                          <p:spTgt spid="56"/>
                                        </p:tgtEl>
                                        <p:attrNameLst>
                                          <p:attrName>ppt_x</p:attrName>
                                        </p:attrNameLst>
                                      </p:cBhvr>
                                      <p:tavLst>
                                        <p:tav tm="0">
                                          <p:val>
                                            <p:strVal val="#ppt_x"/>
                                          </p:val>
                                        </p:tav>
                                        <p:tav tm="100000">
                                          <p:val>
                                            <p:strVal val="#ppt_x"/>
                                          </p:val>
                                        </p:tav>
                                      </p:tavLst>
                                    </p:anim>
                                    <p:anim calcmode="lin" valueType="num">
                                      <p:cBhvr>
                                        <p:cTn id="77" dur="675" decel="100000" fill="hold"/>
                                        <p:tgtEl>
                                          <p:spTgt spid="56"/>
                                        </p:tgtEl>
                                        <p:attrNameLst>
                                          <p:attrName>ppt_y</p:attrName>
                                        </p:attrNameLst>
                                      </p:cBhvr>
                                      <p:tavLst>
                                        <p:tav tm="0">
                                          <p:val>
                                            <p:strVal val="#ppt_y+1"/>
                                          </p:val>
                                        </p:tav>
                                        <p:tav tm="100000">
                                          <p:val>
                                            <p:strVal val="#ppt_y-.03"/>
                                          </p:val>
                                        </p:tav>
                                      </p:tavLst>
                                    </p:anim>
                                    <p:anim calcmode="lin" valueType="num">
                                      <p:cBhvr>
                                        <p:cTn id="78" dur="75" accel="100000" fill="hold">
                                          <p:stCondLst>
                                            <p:cond delay="675"/>
                                          </p:stCondLst>
                                        </p:cTn>
                                        <p:tgtEl>
                                          <p:spTgt spid="56"/>
                                        </p:tgtEl>
                                        <p:attrNameLst>
                                          <p:attrName>ppt_y</p:attrName>
                                        </p:attrNameLst>
                                      </p:cBhvr>
                                      <p:tavLst>
                                        <p:tav tm="0">
                                          <p:val>
                                            <p:strVal val="#ppt_y-.03"/>
                                          </p:val>
                                        </p:tav>
                                        <p:tav tm="100000">
                                          <p:val>
                                            <p:strVal val="#ppt_y"/>
                                          </p:val>
                                        </p:tav>
                                      </p:tavLst>
                                    </p:anim>
                                  </p:childTnLst>
                                </p:cTn>
                              </p:par>
                            </p:childTnLst>
                          </p:cTn>
                        </p:par>
                        <p:par>
                          <p:cTn id="79" fill="hold">
                            <p:stCondLst>
                              <p:cond delay="2250"/>
                            </p:stCondLst>
                            <p:childTnLst>
                              <p:par>
                                <p:cTn id="80" presetID="37" presetClass="entr" presetSubtype="0" fill="hold" grpId="0" nodeType="after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750"/>
                                        <p:tgtEl>
                                          <p:spTgt spid="35"/>
                                        </p:tgtEl>
                                      </p:cBhvr>
                                    </p:animEffect>
                                    <p:anim calcmode="lin" valueType="num">
                                      <p:cBhvr>
                                        <p:cTn id="83" dur="750" fill="hold"/>
                                        <p:tgtEl>
                                          <p:spTgt spid="35"/>
                                        </p:tgtEl>
                                        <p:attrNameLst>
                                          <p:attrName>ppt_x</p:attrName>
                                        </p:attrNameLst>
                                      </p:cBhvr>
                                      <p:tavLst>
                                        <p:tav tm="0">
                                          <p:val>
                                            <p:strVal val="#ppt_x"/>
                                          </p:val>
                                        </p:tav>
                                        <p:tav tm="100000">
                                          <p:val>
                                            <p:strVal val="#ppt_x"/>
                                          </p:val>
                                        </p:tav>
                                      </p:tavLst>
                                    </p:anim>
                                    <p:anim calcmode="lin" valueType="num">
                                      <p:cBhvr>
                                        <p:cTn id="84" dur="675" decel="100000" fill="hold"/>
                                        <p:tgtEl>
                                          <p:spTgt spid="35"/>
                                        </p:tgtEl>
                                        <p:attrNameLst>
                                          <p:attrName>ppt_y</p:attrName>
                                        </p:attrNameLst>
                                      </p:cBhvr>
                                      <p:tavLst>
                                        <p:tav tm="0">
                                          <p:val>
                                            <p:strVal val="#ppt_y+1"/>
                                          </p:val>
                                        </p:tav>
                                        <p:tav tm="100000">
                                          <p:val>
                                            <p:strVal val="#ppt_y-.03"/>
                                          </p:val>
                                        </p:tav>
                                      </p:tavLst>
                                    </p:anim>
                                    <p:anim calcmode="lin" valueType="num">
                                      <p:cBhvr>
                                        <p:cTn id="85" dur="75" accel="100000" fill="hold">
                                          <p:stCondLst>
                                            <p:cond delay="675"/>
                                          </p:stCondLst>
                                        </p:cTn>
                                        <p:tgtEl>
                                          <p:spTgt spid="35"/>
                                        </p:tgtEl>
                                        <p:attrNameLst>
                                          <p:attrName>ppt_y</p:attrName>
                                        </p:attrNameLst>
                                      </p:cBhvr>
                                      <p:tavLst>
                                        <p:tav tm="0">
                                          <p:val>
                                            <p:strVal val="#ppt_y-.03"/>
                                          </p:val>
                                        </p:tav>
                                        <p:tav tm="100000">
                                          <p:val>
                                            <p:strVal val="#ppt_y"/>
                                          </p:val>
                                        </p:tav>
                                      </p:tavLst>
                                    </p:anim>
                                  </p:childTnLst>
                                </p:cTn>
                              </p:par>
                              <p:par>
                                <p:cTn id="86" presetID="37"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750"/>
                                        <p:tgtEl>
                                          <p:spTgt spid="59"/>
                                        </p:tgtEl>
                                      </p:cBhvr>
                                    </p:animEffect>
                                    <p:anim calcmode="lin" valueType="num">
                                      <p:cBhvr>
                                        <p:cTn id="89" dur="750" fill="hold"/>
                                        <p:tgtEl>
                                          <p:spTgt spid="59"/>
                                        </p:tgtEl>
                                        <p:attrNameLst>
                                          <p:attrName>ppt_x</p:attrName>
                                        </p:attrNameLst>
                                      </p:cBhvr>
                                      <p:tavLst>
                                        <p:tav tm="0">
                                          <p:val>
                                            <p:strVal val="#ppt_x"/>
                                          </p:val>
                                        </p:tav>
                                        <p:tav tm="100000">
                                          <p:val>
                                            <p:strVal val="#ppt_x"/>
                                          </p:val>
                                        </p:tav>
                                      </p:tavLst>
                                    </p:anim>
                                    <p:anim calcmode="lin" valueType="num">
                                      <p:cBhvr>
                                        <p:cTn id="90" dur="675" decel="100000" fill="hold"/>
                                        <p:tgtEl>
                                          <p:spTgt spid="59"/>
                                        </p:tgtEl>
                                        <p:attrNameLst>
                                          <p:attrName>ppt_y</p:attrName>
                                        </p:attrNameLst>
                                      </p:cBhvr>
                                      <p:tavLst>
                                        <p:tav tm="0">
                                          <p:val>
                                            <p:strVal val="#ppt_y+1"/>
                                          </p:val>
                                        </p:tav>
                                        <p:tav tm="100000">
                                          <p:val>
                                            <p:strVal val="#ppt_y-.03"/>
                                          </p:val>
                                        </p:tav>
                                      </p:tavLst>
                                    </p:anim>
                                    <p:anim calcmode="lin" valueType="num">
                                      <p:cBhvr>
                                        <p:cTn id="91" dur="75" accel="100000" fill="hold">
                                          <p:stCondLst>
                                            <p:cond delay="675"/>
                                          </p:stCondLst>
                                        </p:cTn>
                                        <p:tgtEl>
                                          <p:spTgt spid="59"/>
                                        </p:tgtEl>
                                        <p:attrNameLst>
                                          <p:attrName>ppt_y</p:attrName>
                                        </p:attrNameLst>
                                      </p:cBhvr>
                                      <p:tavLst>
                                        <p:tav tm="0">
                                          <p:val>
                                            <p:strVal val="#ppt_y-.03"/>
                                          </p:val>
                                        </p:tav>
                                        <p:tav tm="100000">
                                          <p:val>
                                            <p:strVal val="#ppt_y"/>
                                          </p:val>
                                        </p:tav>
                                      </p:tavLst>
                                    </p:anim>
                                  </p:childTnLst>
                                </p:cTn>
                              </p:par>
                              <p:par>
                                <p:cTn id="92" presetID="37" presetClass="entr" presetSubtype="0"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750"/>
                                        <p:tgtEl>
                                          <p:spTgt spid="58"/>
                                        </p:tgtEl>
                                      </p:cBhvr>
                                    </p:animEffect>
                                    <p:anim calcmode="lin" valueType="num">
                                      <p:cBhvr>
                                        <p:cTn id="95" dur="750" fill="hold"/>
                                        <p:tgtEl>
                                          <p:spTgt spid="58"/>
                                        </p:tgtEl>
                                        <p:attrNameLst>
                                          <p:attrName>ppt_x</p:attrName>
                                        </p:attrNameLst>
                                      </p:cBhvr>
                                      <p:tavLst>
                                        <p:tav tm="0">
                                          <p:val>
                                            <p:strVal val="#ppt_x"/>
                                          </p:val>
                                        </p:tav>
                                        <p:tav tm="100000">
                                          <p:val>
                                            <p:strVal val="#ppt_x"/>
                                          </p:val>
                                        </p:tav>
                                      </p:tavLst>
                                    </p:anim>
                                    <p:anim calcmode="lin" valueType="num">
                                      <p:cBhvr>
                                        <p:cTn id="96" dur="675" decel="100000" fill="hold"/>
                                        <p:tgtEl>
                                          <p:spTgt spid="58"/>
                                        </p:tgtEl>
                                        <p:attrNameLst>
                                          <p:attrName>ppt_y</p:attrName>
                                        </p:attrNameLst>
                                      </p:cBhvr>
                                      <p:tavLst>
                                        <p:tav tm="0">
                                          <p:val>
                                            <p:strVal val="#ppt_y+1"/>
                                          </p:val>
                                        </p:tav>
                                        <p:tav tm="100000">
                                          <p:val>
                                            <p:strVal val="#ppt_y-.03"/>
                                          </p:val>
                                        </p:tav>
                                      </p:tavLst>
                                    </p:anim>
                                    <p:anim calcmode="lin" valueType="num">
                                      <p:cBhvr>
                                        <p:cTn id="97" dur="75" accel="100000" fill="hold">
                                          <p:stCondLst>
                                            <p:cond delay="675"/>
                                          </p:stCondLst>
                                        </p:cTn>
                                        <p:tgtEl>
                                          <p:spTgt spid="58"/>
                                        </p:tgtEl>
                                        <p:attrNameLst>
                                          <p:attrName>ppt_y</p:attrName>
                                        </p:attrNameLst>
                                      </p:cBhvr>
                                      <p:tavLst>
                                        <p:tav tm="0">
                                          <p:val>
                                            <p:strVal val="#ppt_y-.03"/>
                                          </p:val>
                                        </p:tav>
                                        <p:tav tm="100000">
                                          <p:val>
                                            <p:strVal val="#ppt_y"/>
                                          </p:val>
                                        </p:tav>
                                      </p:tavLst>
                                    </p:anim>
                                  </p:childTnLst>
                                </p:cTn>
                              </p:par>
                              <p:par>
                                <p:cTn id="98" presetID="37"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750"/>
                                        <p:tgtEl>
                                          <p:spTgt spid="62"/>
                                        </p:tgtEl>
                                      </p:cBhvr>
                                    </p:animEffect>
                                    <p:anim calcmode="lin" valueType="num">
                                      <p:cBhvr>
                                        <p:cTn id="101" dur="750" fill="hold"/>
                                        <p:tgtEl>
                                          <p:spTgt spid="62"/>
                                        </p:tgtEl>
                                        <p:attrNameLst>
                                          <p:attrName>ppt_x</p:attrName>
                                        </p:attrNameLst>
                                      </p:cBhvr>
                                      <p:tavLst>
                                        <p:tav tm="0">
                                          <p:val>
                                            <p:strVal val="#ppt_x"/>
                                          </p:val>
                                        </p:tav>
                                        <p:tav tm="100000">
                                          <p:val>
                                            <p:strVal val="#ppt_x"/>
                                          </p:val>
                                        </p:tav>
                                      </p:tavLst>
                                    </p:anim>
                                    <p:anim calcmode="lin" valueType="num">
                                      <p:cBhvr>
                                        <p:cTn id="102" dur="675" decel="100000" fill="hold"/>
                                        <p:tgtEl>
                                          <p:spTgt spid="62"/>
                                        </p:tgtEl>
                                        <p:attrNameLst>
                                          <p:attrName>ppt_y</p:attrName>
                                        </p:attrNameLst>
                                      </p:cBhvr>
                                      <p:tavLst>
                                        <p:tav tm="0">
                                          <p:val>
                                            <p:strVal val="#ppt_y+1"/>
                                          </p:val>
                                        </p:tav>
                                        <p:tav tm="100000">
                                          <p:val>
                                            <p:strVal val="#ppt_y-.03"/>
                                          </p:val>
                                        </p:tav>
                                      </p:tavLst>
                                    </p:anim>
                                    <p:anim calcmode="lin" valueType="num">
                                      <p:cBhvr>
                                        <p:cTn id="103" dur="75" accel="100000" fill="hold">
                                          <p:stCondLst>
                                            <p:cond delay="675"/>
                                          </p:stCondLst>
                                        </p:cTn>
                                        <p:tgtEl>
                                          <p:spTgt spid="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36" grpId="0"/>
      <p:bldP spid="40" grpId="0" animBg="1"/>
      <p:bldP spid="45" grpId="0"/>
      <p:bldP spid="30" grpId="0" animBg="1"/>
      <p:bldP spid="52" grpId="0" animBg="1"/>
      <p:bldP spid="56" grpId="0"/>
      <p:bldP spid="34" grpId="0" animBg="1"/>
      <p:bldP spid="58" grpId="0" animBg="1"/>
      <p:bldP spid="62" grpId="0"/>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2500943" y="3481399"/>
            <a:ext cx="3437886" cy="307777"/>
          </a:xfrm>
          <a:prstGeom prst="rect">
            <a:avLst/>
          </a:prstGeom>
          <a:noFill/>
        </p:spPr>
        <p:txBody>
          <a:bodyPr wrap="square" rtlCol="0">
            <a:spAutoFit/>
          </a:bodyPr>
          <a:lstStyle/>
          <a:p>
            <a:pPr algn="ctr"/>
            <a:r>
              <a:rPr lang="en-US" altLang="zh-CN" sz="1400" dirty="0" smtClean="0"/>
              <a:t>Response</a:t>
            </a:r>
            <a:r>
              <a:rPr lang="zh-CN" altLang="en-US" sz="1400" dirty="0" smtClean="0"/>
              <a:t> </a:t>
            </a:r>
            <a:r>
              <a:rPr lang="en-US" altLang="zh-CN" sz="1400" dirty="0" smtClean="0"/>
              <a:t>the</a:t>
            </a:r>
            <a:r>
              <a:rPr lang="zh-CN" altLang="en-US" sz="1400" dirty="0" smtClean="0"/>
              <a:t> </a:t>
            </a:r>
            <a:r>
              <a:rPr lang="en-US" altLang="zh-CN" sz="1400" dirty="0" smtClean="0"/>
              <a:t>verification</a:t>
            </a:r>
            <a:r>
              <a:rPr lang="zh-CN" altLang="en-US" sz="1400" dirty="0" smtClean="0"/>
              <a:t> </a:t>
            </a:r>
            <a:r>
              <a:rPr lang="en-US" altLang="zh-CN" sz="1400" dirty="0" smtClean="0"/>
              <a:t>code</a:t>
            </a:r>
            <a:endParaRPr lang="zh-CN" altLang="en-US" sz="1400" dirty="0"/>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21</a:t>
            </a:fld>
            <a:endParaRPr kumimoji="1" lang="zh-CN" altLang="en-US"/>
          </a:p>
        </p:txBody>
      </p:sp>
      <p:sp>
        <p:nvSpPr>
          <p:cNvPr id="81" name="文本框 80"/>
          <p:cNvSpPr txBox="1"/>
          <p:nvPr/>
        </p:nvSpPr>
        <p:spPr>
          <a:xfrm>
            <a:off x="556802" y="1132057"/>
            <a:ext cx="1388790"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Registration</a:t>
            </a:r>
            <a:endParaRPr kumimoji="1" lang="zh-CN" altLang="en-US" dirty="0">
              <a:solidFill>
                <a:schemeClr val="bg1"/>
              </a:solidFill>
            </a:endParaRPr>
          </a:p>
        </p:txBody>
      </p:sp>
      <p:grpSp>
        <p:nvGrpSpPr>
          <p:cNvPr id="12" name="组 11"/>
          <p:cNvGrpSpPr>
            <a:grpSpLocks noChangeAspect="1"/>
          </p:cNvGrpSpPr>
          <p:nvPr/>
        </p:nvGrpSpPr>
        <p:grpSpPr>
          <a:xfrm>
            <a:off x="6568968" y="2714301"/>
            <a:ext cx="1335181" cy="792000"/>
            <a:chOff x="6665632" y="5111079"/>
            <a:chExt cx="1254687" cy="744247"/>
          </a:xfrm>
        </p:grpSpPr>
        <p:sp>
          <p:nvSpPr>
            <p:cNvPr id="13"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磁盘 13"/>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 name="文本框 2"/>
          <p:cNvSpPr txBox="1"/>
          <p:nvPr/>
        </p:nvSpPr>
        <p:spPr>
          <a:xfrm>
            <a:off x="971151" y="3468161"/>
            <a:ext cx="1388790"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User</a:t>
            </a:r>
            <a:r>
              <a:rPr kumimoji="1" lang="zh-CN" altLang="en-US" dirty="0" smtClean="0"/>
              <a:t> </a:t>
            </a:r>
            <a:r>
              <a:rPr kumimoji="1" lang="en-US" altLang="zh-CN" dirty="0" smtClean="0"/>
              <a:t>Alice</a:t>
            </a:r>
            <a:endParaRPr kumimoji="1" lang="zh-CN" altLang="en-US" dirty="0"/>
          </a:p>
        </p:txBody>
      </p:sp>
      <p:sp>
        <p:nvSpPr>
          <p:cNvPr id="16" name="文本框 15"/>
          <p:cNvSpPr txBox="1"/>
          <p:nvPr/>
        </p:nvSpPr>
        <p:spPr>
          <a:xfrm>
            <a:off x="6985550" y="3473081"/>
            <a:ext cx="514910" cy="369332"/>
          </a:xfrm>
          <a:prstGeom prst="rect">
            <a:avLst/>
          </a:prstGeom>
          <a:noFill/>
        </p:spPr>
        <p:txBody>
          <a:bodyPr wrap="square" rtlCol="0">
            <a:spAutoFit/>
          </a:bodyPr>
          <a:lstStyle/>
          <a:p>
            <a:r>
              <a:rPr kumimoji="1" lang="en-US" altLang="zh-CN" dirty="0" smtClean="0"/>
              <a:t>AIP</a:t>
            </a:r>
            <a:endParaRPr kumimoji="1" lang="zh-CN" altLang="en-US" dirty="0"/>
          </a:p>
        </p:txBody>
      </p:sp>
      <p:cxnSp>
        <p:nvCxnSpPr>
          <p:cNvPr id="5" name="直线箭头连接符 4"/>
          <p:cNvCxnSpPr/>
          <p:nvPr/>
        </p:nvCxnSpPr>
        <p:spPr>
          <a:xfrm>
            <a:off x="2643194" y="2842892"/>
            <a:ext cx="324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91407" y="2300290"/>
            <a:ext cx="3437886" cy="523220"/>
          </a:xfrm>
          <a:prstGeom prst="rect">
            <a:avLst/>
          </a:prstGeom>
          <a:noFill/>
        </p:spPr>
        <p:txBody>
          <a:bodyPr wrap="square" rtlCol="0">
            <a:spAutoFit/>
          </a:bodyPr>
          <a:lstStyle/>
          <a:p>
            <a:pPr algn="ctr"/>
            <a:r>
              <a:rPr lang="en-US" altLang="zh-CN" sz="1400" dirty="0"/>
              <a:t>A Registration request and </a:t>
            </a:r>
            <a:r>
              <a:rPr lang="en-US" altLang="zh-CN" sz="1400" dirty="0" err="1"/>
              <a:t>ResourceName</a:t>
            </a:r>
            <a:r>
              <a:rPr lang="en-US" altLang="zh-CN" sz="1400" dirty="0"/>
              <a:t>(scarce resource</a:t>
            </a:r>
            <a:r>
              <a:rPr lang="en-US" altLang="zh-CN" sz="1400" dirty="0" smtClean="0"/>
              <a:t>)</a:t>
            </a:r>
            <a:endParaRPr lang="zh-CN" altLang="en-US" sz="1400" dirty="0"/>
          </a:p>
        </p:txBody>
      </p:sp>
      <p:sp>
        <p:nvSpPr>
          <p:cNvPr id="8" name="圆角矩形 7"/>
          <p:cNvSpPr/>
          <p:nvPr/>
        </p:nvSpPr>
        <p:spPr>
          <a:xfrm>
            <a:off x="556801" y="1659248"/>
            <a:ext cx="7976011" cy="374571"/>
          </a:xfrm>
          <a:prstGeom prst="roundRect">
            <a:avLst/>
          </a:prstGeom>
          <a:ln>
            <a:solidFill>
              <a:schemeClr val="accent3"/>
            </a:solidFill>
          </a:ln>
        </p:spPr>
        <p:txBody>
          <a:bodyPr wrap="square">
            <a:spAutoFit/>
          </a:bodyPr>
          <a:lstStyle/>
          <a:p>
            <a:r>
              <a:rPr lang="en-US" altLang="zh-CN" sz="1600" dirty="0"/>
              <a:t>The registration protocol is executed between a user Alice and an AIP as she joins the system. </a:t>
            </a:r>
          </a:p>
        </p:txBody>
      </p:sp>
      <p:grpSp>
        <p:nvGrpSpPr>
          <p:cNvPr id="24" name="组 23"/>
          <p:cNvGrpSpPr/>
          <p:nvPr/>
        </p:nvGrpSpPr>
        <p:grpSpPr>
          <a:xfrm>
            <a:off x="1165872" y="2469724"/>
            <a:ext cx="940114" cy="1008327"/>
            <a:chOff x="822961" y="2941228"/>
            <a:chExt cx="940114" cy="1008327"/>
          </a:xfrm>
        </p:grpSpPr>
        <p:grpSp>
          <p:nvGrpSpPr>
            <p:cNvPr id="9" name="组 8"/>
            <p:cNvGrpSpPr>
              <a:grpSpLocks noChangeAspect="1"/>
            </p:cNvGrpSpPr>
            <p:nvPr/>
          </p:nvGrpSpPr>
          <p:grpSpPr>
            <a:xfrm>
              <a:off x="822961" y="2941228"/>
              <a:ext cx="669530" cy="1008000"/>
              <a:chOff x="5464335" y="4274235"/>
              <a:chExt cx="285750" cy="430212"/>
            </a:xfrm>
            <a:solidFill>
              <a:schemeClr val="accent3">
                <a:lumMod val="50000"/>
              </a:schemeClr>
            </a:solidFill>
          </p:grpSpPr>
          <p:sp>
            <p:nvSpPr>
              <p:cNvPr id="10"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374"/>
            <p:cNvSpPr>
              <a:spLocks noChangeAspect="1" noEditPoints="1"/>
            </p:cNvSpPr>
            <p:nvPr/>
          </p:nvSpPr>
          <p:spPr bwMode="auto">
            <a:xfrm>
              <a:off x="1511075" y="3452490"/>
              <a:ext cx="252000" cy="497065"/>
            </a:xfrm>
            <a:custGeom>
              <a:avLst/>
              <a:gdLst>
                <a:gd name="T0" fmla="*/ 53 w 218"/>
                <a:gd name="T1" fmla="*/ 110 h 430"/>
                <a:gd name="T2" fmla="*/ 0 w 218"/>
                <a:gd name="T3" fmla="*/ 405 h 430"/>
                <a:gd name="T4" fmla="*/ 0 w 218"/>
                <a:gd name="T5" fmla="*/ 85 h 430"/>
                <a:gd name="T6" fmla="*/ 200 w 218"/>
                <a:gd name="T7" fmla="*/ 83 h 430"/>
                <a:gd name="T8" fmla="*/ 96 w 218"/>
                <a:gd name="T9" fmla="*/ 218 h 430"/>
                <a:gd name="T10" fmla="*/ 96 w 218"/>
                <a:gd name="T11" fmla="*/ 114 h 430"/>
                <a:gd name="T12" fmla="*/ 125 w 218"/>
                <a:gd name="T13" fmla="*/ 53 h 430"/>
                <a:gd name="T14" fmla="*/ 149 w 218"/>
                <a:gd name="T15" fmla="*/ 22 h 430"/>
                <a:gd name="T16" fmla="*/ 129 w 218"/>
                <a:gd name="T17" fmla="*/ 14 h 430"/>
                <a:gd name="T18" fmla="*/ 198 w 218"/>
                <a:gd name="T19" fmla="*/ 334 h 430"/>
                <a:gd name="T20" fmla="*/ 171 w 218"/>
                <a:gd name="T21" fmla="*/ 367 h 430"/>
                <a:gd name="T22" fmla="*/ 171 w 218"/>
                <a:gd name="T23" fmla="*/ 342 h 430"/>
                <a:gd name="T24" fmla="*/ 161 w 218"/>
                <a:gd name="T25" fmla="*/ 344 h 430"/>
                <a:gd name="T26" fmla="*/ 133 w 218"/>
                <a:gd name="T27" fmla="*/ 377 h 430"/>
                <a:gd name="T28" fmla="*/ 133 w 218"/>
                <a:gd name="T29" fmla="*/ 352 h 430"/>
                <a:gd name="T30" fmla="*/ 123 w 218"/>
                <a:gd name="T31" fmla="*/ 356 h 430"/>
                <a:gd name="T32" fmla="*/ 98 w 218"/>
                <a:gd name="T33" fmla="*/ 389 h 430"/>
                <a:gd name="T34" fmla="*/ 98 w 218"/>
                <a:gd name="T35" fmla="*/ 364 h 430"/>
                <a:gd name="T36" fmla="*/ 198 w 218"/>
                <a:gd name="T37" fmla="*/ 295 h 430"/>
                <a:gd name="T38" fmla="*/ 171 w 218"/>
                <a:gd name="T39" fmla="*/ 328 h 430"/>
                <a:gd name="T40" fmla="*/ 171 w 218"/>
                <a:gd name="T41" fmla="*/ 301 h 430"/>
                <a:gd name="T42" fmla="*/ 161 w 218"/>
                <a:gd name="T43" fmla="*/ 305 h 430"/>
                <a:gd name="T44" fmla="*/ 133 w 218"/>
                <a:gd name="T45" fmla="*/ 338 h 430"/>
                <a:gd name="T46" fmla="*/ 133 w 218"/>
                <a:gd name="T47" fmla="*/ 313 h 430"/>
                <a:gd name="T48" fmla="*/ 123 w 218"/>
                <a:gd name="T49" fmla="*/ 316 h 430"/>
                <a:gd name="T50" fmla="*/ 98 w 218"/>
                <a:gd name="T51" fmla="*/ 350 h 430"/>
                <a:gd name="T52" fmla="*/ 98 w 218"/>
                <a:gd name="T53" fmla="*/ 322 h 430"/>
                <a:gd name="T54" fmla="*/ 198 w 218"/>
                <a:gd name="T55" fmla="*/ 254 h 430"/>
                <a:gd name="T56" fmla="*/ 171 w 218"/>
                <a:gd name="T57" fmla="*/ 287 h 430"/>
                <a:gd name="T58" fmla="*/ 171 w 218"/>
                <a:gd name="T59" fmla="*/ 261 h 430"/>
                <a:gd name="T60" fmla="*/ 161 w 218"/>
                <a:gd name="T61" fmla="*/ 265 h 430"/>
                <a:gd name="T62" fmla="*/ 133 w 218"/>
                <a:gd name="T63" fmla="*/ 299 h 430"/>
                <a:gd name="T64" fmla="*/ 133 w 218"/>
                <a:gd name="T65" fmla="*/ 273 h 430"/>
                <a:gd name="T66" fmla="*/ 123 w 218"/>
                <a:gd name="T67" fmla="*/ 275 h 430"/>
                <a:gd name="T68" fmla="*/ 98 w 218"/>
                <a:gd name="T69" fmla="*/ 309 h 430"/>
                <a:gd name="T70" fmla="*/ 98 w 218"/>
                <a:gd name="T71" fmla="*/ 283 h 430"/>
                <a:gd name="T72" fmla="*/ 171 w 218"/>
                <a:gd name="T73" fmla="*/ 250 h 430"/>
                <a:gd name="T74" fmla="*/ 198 w 218"/>
                <a:gd name="T75" fmla="*/ 216 h 430"/>
                <a:gd name="T76" fmla="*/ 171 w 218"/>
                <a:gd name="T77" fmla="*/ 224 h 430"/>
                <a:gd name="T78" fmla="*/ 161 w 218"/>
                <a:gd name="T79" fmla="*/ 226 h 430"/>
                <a:gd name="T80" fmla="*/ 133 w 218"/>
                <a:gd name="T81" fmla="*/ 259 h 430"/>
                <a:gd name="T82" fmla="*/ 133 w 218"/>
                <a:gd name="T83" fmla="*/ 234 h 430"/>
                <a:gd name="T84" fmla="*/ 123 w 218"/>
                <a:gd name="T85" fmla="*/ 238 h 430"/>
                <a:gd name="T86" fmla="*/ 98 w 218"/>
                <a:gd name="T87" fmla="*/ 271 h 430"/>
                <a:gd name="T88" fmla="*/ 98 w 218"/>
                <a:gd name="T89" fmla="*/ 246 h 430"/>
                <a:gd name="T90" fmla="*/ 23 w 218"/>
                <a:gd name="T91" fmla="*/ 73 h 430"/>
                <a:gd name="T92" fmla="*/ 74 w 218"/>
                <a:gd name="T93" fmla="*/ 424 h 430"/>
                <a:gd name="T94" fmla="*/ 218 w 218"/>
                <a:gd name="T95" fmla="*/ 57 h 430"/>
                <a:gd name="T96" fmla="*/ 178 w 218"/>
                <a:gd name="T97" fmla="*/ 8 h 430"/>
                <a:gd name="T98" fmla="*/ 120 w 218"/>
                <a:gd name="T99" fmla="*/ 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430">
                  <a:moveTo>
                    <a:pt x="0" y="85"/>
                  </a:moveTo>
                  <a:lnTo>
                    <a:pt x="53" y="110"/>
                  </a:lnTo>
                  <a:lnTo>
                    <a:pt x="53" y="430"/>
                  </a:lnTo>
                  <a:lnTo>
                    <a:pt x="0" y="405"/>
                  </a:lnTo>
                  <a:lnTo>
                    <a:pt x="0" y="85"/>
                  </a:lnTo>
                  <a:lnTo>
                    <a:pt x="0" y="85"/>
                  </a:lnTo>
                  <a:close/>
                  <a:moveTo>
                    <a:pt x="96" y="114"/>
                  </a:moveTo>
                  <a:lnTo>
                    <a:pt x="200" y="83"/>
                  </a:lnTo>
                  <a:lnTo>
                    <a:pt x="200" y="189"/>
                  </a:lnTo>
                  <a:lnTo>
                    <a:pt x="96" y="218"/>
                  </a:lnTo>
                  <a:lnTo>
                    <a:pt x="96" y="114"/>
                  </a:lnTo>
                  <a:lnTo>
                    <a:pt x="96" y="114"/>
                  </a:lnTo>
                  <a:close/>
                  <a:moveTo>
                    <a:pt x="129" y="14"/>
                  </a:moveTo>
                  <a:lnTo>
                    <a:pt x="125" y="53"/>
                  </a:lnTo>
                  <a:lnTo>
                    <a:pt x="147" y="65"/>
                  </a:lnTo>
                  <a:lnTo>
                    <a:pt x="149" y="22"/>
                  </a:lnTo>
                  <a:lnTo>
                    <a:pt x="129" y="14"/>
                  </a:lnTo>
                  <a:lnTo>
                    <a:pt x="129" y="14"/>
                  </a:lnTo>
                  <a:close/>
                  <a:moveTo>
                    <a:pt x="171" y="342"/>
                  </a:moveTo>
                  <a:lnTo>
                    <a:pt x="198" y="334"/>
                  </a:lnTo>
                  <a:lnTo>
                    <a:pt x="198" y="360"/>
                  </a:lnTo>
                  <a:lnTo>
                    <a:pt x="171" y="367"/>
                  </a:lnTo>
                  <a:lnTo>
                    <a:pt x="171" y="342"/>
                  </a:lnTo>
                  <a:lnTo>
                    <a:pt x="171" y="342"/>
                  </a:lnTo>
                  <a:close/>
                  <a:moveTo>
                    <a:pt x="133" y="352"/>
                  </a:moveTo>
                  <a:lnTo>
                    <a:pt x="161" y="344"/>
                  </a:lnTo>
                  <a:lnTo>
                    <a:pt x="161" y="369"/>
                  </a:lnTo>
                  <a:lnTo>
                    <a:pt x="133" y="377"/>
                  </a:lnTo>
                  <a:lnTo>
                    <a:pt x="133" y="352"/>
                  </a:lnTo>
                  <a:lnTo>
                    <a:pt x="133" y="352"/>
                  </a:lnTo>
                  <a:close/>
                  <a:moveTo>
                    <a:pt x="98" y="364"/>
                  </a:moveTo>
                  <a:lnTo>
                    <a:pt x="123" y="356"/>
                  </a:lnTo>
                  <a:lnTo>
                    <a:pt x="123" y="381"/>
                  </a:lnTo>
                  <a:lnTo>
                    <a:pt x="98" y="389"/>
                  </a:lnTo>
                  <a:lnTo>
                    <a:pt x="98" y="364"/>
                  </a:lnTo>
                  <a:lnTo>
                    <a:pt x="98" y="364"/>
                  </a:lnTo>
                  <a:close/>
                  <a:moveTo>
                    <a:pt x="171" y="301"/>
                  </a:moveTo>
                  <a:lnTo>
                    <a:pt x="198" y="295"/>
                  </a:lnTo>
                  <a:lnTo>
                    <a:pt x="198" y="320"/>
                  </a:lnTo>
                  <a:lnTo>
                    <a:pt x="171" y="328"/>
                  </a:lnTo>
                  <a:lnTo>
                    <a:pt x="171" y="301"/>
                  </a:lnTo>
                  <a:lnTo>
                    <a:pt x="171" y="301"/>
                  </a:lnTo>
                  <a:close/>
                  <a:moveTo>
                    <a:pt x="133" y="313"/>
                  </a:moveTo>
                  <a:lnTo>
                    <a:pt x="161" y="305"/>
                  </a:lnTo>
                  <a:lnTo>
                    <a:pt x="161" y="330"/>
                  </a:lnTo>
                  <a:lnTo>
                    <a:pt x="133" y="338"/>
                  </a:lnTo>
                  <a:lnTo>
                    <a:pt x="133" y="313"/>
                  </a:lnTo>
                  <a:lnTo>
                    <a:pt x="133" y="313"/>
                  </a:lnTo>
                  <a:close/>
                  <a:moveTo>
                    <a:pt x="98" y="322"/>
                  </a:moveTo>
                  <a:lnTo>
                    <a:pt x="123" y="316"/>
                  </a:lnTo>
                  <a:lnTo>
                    <a:pt x="123" y="342"/>
                  </a:lnTo>
                  <a:lnTo>
                    <a:pt x="98" y="350"/>
                  </a:lnTo>
                  <a:lnTo>
                    <a:pt x="98" y="322"/>
                  </a:lnTo>
                  <a:lnTo>
                    <a:pt x="98" y="322"/>
                  </a:lnTo>
                  <a:close/>
                  <a:moveTo>
                    <a:pt x="171" y="261"/>
                  </a:moveTo>
                  <a:lnTo>
                    <a:pt x="198" y="254"/>
                  </a:lnTo>
                  <a:lnTo>
                    <a:pt x="198" y="281"/>
                  </a:lnTo>
                  <a:lnTo>
                    <a:pt x="171" y="287"/>
                  </a:lnTo>
                  <a:lnTo>
                    <a:pt x="171" y="261"/>
                  </a:lnTo>
                  <a:lnTo>
                    <a:pt x="171" y="261"/>
                  </a:lnTo>
                  <a:close/>
                  <a:moveTo>
                    <a:pt x="133" y="273"/>
                  </a:moveTo>
                  <a:lnTo>
                    <a:pt x="161" y="265"/>
                  </a:lnTo>
                  <a:lnTo>
                    <a:pt x="161" y="291"/>
                  </a:lnTo>
                  <a:lnTo>
                    <a:pt x="133" y="299"/>
                  </a:lnTo>
                  <a:lnTo>
                    <a:pt x="133" y="273"/>
                  </a:lnTo>
                  <a:lnTo>
                    <a:pt x="133" y="273"/>
                  </a:lnTo>
                  <a:close/>
                  <a:moveTo>
                    <a:pt x="98" y="283"/>
                  </a:moveTo>
                  <a:lnTo>
                    <a:pt x="123" y="275"/>
                  </a:lnTo>
                  <a:lnTo>
                    <a:pt x="123" y="303"/>
                  </a:lnTo>
                  <a:lnTo>
                    <a:pt x="98" y="309"/>
                  </a:lnTo>
                  <a:lnTo>
                    <a:pt x="98" y="283"/>
                  </a:lnTo>
                  <a:lnTo>
                    <a:pt x="98" y="283"/>
                  </a:lnTo>
                  <a:close/>
                  <a:moveTo>
                    <a:pt x="171" y="224"/>
                  </a:moveTo>
                  <a:lnTo>
                    <a:pt x="171" y="250"/>
                  </a:lnTo>
                  <a:lnTo>
                    <a:pt x="198" y="242"/>
                  </a:lnTo>
                  <a:lnTo>
                    <a:pt x="198" y="216"/>
                  </a:lnTo>
                  <a:lnTo>
                    <a:pt x="171" y="224"/>
                  </a:lnTo>
                  <a:lnTo>
                    <a:pt x="171" y="224"/>
                  </a:lnTo>
                  <a:close/>
                  <a:moveTo>
                    <a:pt x="133" y="234"/>
                  </a:moveTo>
                  <a:lnTo>
                    <a:pt x="161" y="226"/>
                  </a:lnTo>
                  <a:lnTo>
                    <a:pt x="161" y="252"/>
                  </a:lnTo>
                  <a:lnTo>
                    <a:pt x="133" y="259"/>
                  </a:lnTo>
                  <a:lnTo>
                    <a:pt x="133" y="234"/>
                  </a:lnTo>
                  <a:lnTo>
                    <a:pt x="133" y="234"/>
                  </a:lnTo>
                  <a:close/>
                  <a:moveTo>
                    <a:pt x="98" y="246"/>
                  </a:moveTo>
                  <a:lnTo>
                    <a:pt x="123" y="238"/>
                  </a:lnTo>
                  <a:lnTo>
                    <a:pt x="123" y="263"/>
                  </a:lnTo>
                  <a:lnTo>
                    <a:pt x="98" y="271"/>
                  </a:lnTo>
                  <a:lnTo>
                    <a:pt x="98" y="246"/>
                  </a:lnTo>
                  <a:lnTo>
                    <a:pt x="98" y="246"/>
                  </a:lnTo>
                  <a:close/>
                  <a:moveTo>
                    <a:pt x="116" y="47"/>
                  </a:moveTo>
                  <a:lnTo>
                    <a:pt x="23" y="73"/>
                  </a:lnTo>
                  <a:lnTo>
                    <a:pt x="74" y="98"/>
                  </a:lnTo>
                  <a:lnTo>
                    <a:pt x="74" y="424"/>
                  </a:lnTo>
                  <a:lnTo>
                    <a:pt x="218" y="383"/>
                  </a:lnTo>
                  <a:lnTo>
                    <a:pt x="218" y="57"/>
                  </a:lnTo>
                  <a:lnTo>
                    <a:pt x="184" y="44"/>
                  </a:lnTo>
                  <a:lnTo>
                    <a:pt x="178" y="8"/>
                  </a:lnTo>
                  <a:lnTo>
                    <a:pt x="153" y="0"/>
                  </a:lnTo>
                  <a:lnTo>
                    <a:pt x="120" y="8"/>
                  </a:lnTo>
                  <a:lnTo>
                    <a:pt x="116" y="47"/>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6159299" y="3916915"/>
            <a:ext cx="2298894"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err="1" smtClean="0">
                <a:solidFill>
                  <a:schemeClr val="bg1"/>
                </a:solidFill>
              </a:rPr>
              <a:t>ResourceName</a:t>
            </a:r>
            <a:r>
              <a:rPr kumimoji="1" lang="zh-CN" altLang="en-US" sz="1300" dirty="0" smtClean="0">
                <a:solidFill>
                  <a:schemeClr val="bg1"/>
                </a:solidFill>
              </a:rPr>
              <a:t> </a:t>
            </a:r>
            <a:r>
              <a:rPr kumimoji="1" lang="en-US" altLang="zh-CN" sz="1300" dirty="0" smtClean="0">
                <a:solidFill>
                  <a:schemeClr val="bg1"/>
                </a:solidFill>
              </a:rPr>
              <a:t>&lt;</a:t>
            </a:r>
            <a:r>
              <a:rPr kumimoji="1" lang="zh-CN" altLang="en-US" sz="1300" dirty="0" smtClean="0">
                <a:solidFill>
                  <a:schemeClr val="bg1"/>
                </a:solidFill>
              </a:rPr>
              <a:t> </a:t>
            </a:r>
            <a:r>
              <a:rPr kumimoji="1" lang="en-US" altLang="zh-CN" sz="1300" dirty="0" smtClean="0">
                <a:solidFill>
                  <a:schemeClr val="bg1"/>
                </a:solidFill>
              </a:rPr>
              <a:t>k</a:t>
            </a:r>
            <a:r>
              <a:rPr kumimoji="1" lang="zh-CN" altLang="en-US" sz="1300" dirty="0" smtClean="0">
                <a:solidFill>
                  <a:schemeClr val="bg1"/>
                </a:solidFill>
              </a:rPr>
              <a:t> </a:t>
            </a:r>
            <a:r>
              <a:rPr kumimoji="1" lang="en-US" altLang="zh-CN" sz="1300" dirty="0" smtClean="0">
                <a:solidFill>
                  <a:schemeClr val="bg1"/>
                </a:solidFill>
              </a:rPr>
              <a:t>times</a:t>
            </a:r>
            <a:endParaRPr kumimoji="1" lang="zh-CN" altLang="en-US" sz="1300" dirty="0">
              <a:solidFill>
                <a:schemeClr val="bg1"/>
              </a:solidFill>
            </a:endParaRPr>
          </a:p>
        </p:txBody>
      </p:sp>
      <p:sp>
        <p:nvSpPr>
          <p:cNvPr id="23" name="椭圆 22"/>
          <p:cNvSpPr>
            <a:spLocks noChangeAspect="1"/>
          </p:cNvSpPr>
          <p:nvPr/>
        </p:nvSpPr>
        <p:spPr>
          <a:xfrm>
            <a:off x="5991869" y="379357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26" name="文本框 25"/>
          <p:cNvSpPr txBox="1"/>
          <p:nvPr/>
        </p:nvSpPr>
        <p:spPr>
          <a:xfrm>
            <a:off x="6154531" y="4383641"/>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Verify</a:t>
            </a:r>
            <a:r>
              <a:rPr kumimoji="1" lang="zh-CN" altLang="en-US" sz="1300" dirty="0" smtClean="0">
                <a:solidFill>
                  <a:schemeClr val="bg1"/>
                </a:solidFill>
              </a:rPr>
              <a:t> </a:t>
            </a:r>
            <a:r>
              <a:rPr kumimoji="1" lang="en-US" altLang="zh-CN" sz="1300" dirty="0" err="1" smtClean="0">
                <a:solidFill>
                  <a:schemeClr val="bg1"/>
                </a:solidFill>
              </a:rPr>
              <a:t>ResourceName</a:t>
            </a:r>
            <a:endParaRPr kumimoji="1" lang="zh-CN" altLang="en-US" sz="1300" dirty="0">
              <a:solidFill>
                <a:schemeClr val="bg1"/>
              </a:solidFill>
            </a:endParaRPr>
          </a:p>
        </p:txBody>
      </p:sp>
      <p:sp>
        <p:nvSpPr>
          <p:cNvPr id="29" name="椭圆 28"/>
          <p:cNvSpPr>
            <a:spLocks noChangeAspect="1"/>
          </p:cNvSpPr>
          <p:nvPr/>
        </p:nvSpPr>
        <p:spPr>
          <a:xfrm>
            <a:off x="5987101" y="426030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19" name="直线箭头连接符 18"/>
          <p:cNvCxnSpPr/>
          <p:nvPr/>
        </p:nvCxnSpPr>
        <p:spPr>
          <a:xfrm flipH="1">
            <a:off x="2628904" y="3357553"/>
            <a:ext cx="324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0" name="Freeform 403"/>
          <p:cNvSpPr>
            <a:spLocks noChangeAspect="1" noEditPoints="1"/>
          </p:cNvSpPr>
          <p:nvPr/>
        </p:nvSpPr>
        <p:spPr bwMode="auto">
          <a:xfrm>
            <a:off x="4668845" y="2910874"/>
            <a:ext cx="360000" cy="402592"/>
          </a:xfrm>
          <a:custGeom>
            <a:avLst/>
            <a:gdLst>
              <a:gd name="T0" fmla="*/ 39 w 181"/>
              <a:gd name="T1" fmla="*/ 37 h 202"/>
              <a:gd name="T2" fmla="*/ 15 w 181"/>
              <a:gd name="T3" fmla="*/ 55 h 202"/>
              <a:gd name="T4" fmla="*/ 83 w 181"/>
              <a:gd name="T5" fmla="*/ 121 h 202"/>
              <a:gd name="T6" fmla="*/ 79 w 181"/>
              <a:gd name="T7" fmla="*/ 84 h 202"/>
              <a:gd name="T8" fmla="*/ 59 w 181"/>
              <a:gd name="T9" fmla="*/ 84 h 202"/>
              <a:gd name="T10" fmla="*/ 47 w 181"/>
              <a:gd name="T11" fmla="*/ 62 h 202"/>
              <a:gd name="T12" fmla="*/ 47 w 181"/>
              <a:gd name="T13" fmla="*/ 37 h 202"/>
              <a:gd name="T14" fmla="*/ 47 w 181"/>
              <a:gd name="T15" fmla="*/ 0 h 202"/>
              <a:gd name="T16" fmla="*/ 181 w 181"/>
              <a:gd name="T17" fmla="*/ 84 h 202"/>
              <a:gd name="T18" fmla="*/ 97 w 181"/>
              <a:gd name="T19" fmla="*/ 202 h 202"/>
              <a:gd name="T20" fmla="*/ 0 w 181"/>
              <a:gd name="T21" fmla="*/ 37 h 202"/>
              <a:gd name="T22" fmla="*/ 66 w 181"/>
              <a:gd name="T23" fmla="*/ 59 h 202"/>
              <a:gd name="T24" fmla="*/ 93 w 181"/>
              <a:gd name="T25" fmla="*/ 58 h 202"/>
              <a:gd name="T26" fmla="*/ 91 w 181"/>
              <a:gd name="T27" fmla="*/ 45 h 202"/>
              <a:gd name="T28" fmla="*/ 77 w 181"/>
              <a:gd name="T29" fmla="*/ 28 h 202"/>
              <a:gd name="T30" fmla="*/ 79 w 181"/>
              <a:gd name="T31" fmla="*/ 22 h 202"/>
              <a:gd name="T32" fmla="*/ 81 w 181"/>
              <a:gd name="T33" fmla="*/ 33 h 202"/>
              <a:gd name="T34" fmla="*/ 92 w 181"/>
              <a:gd name="T35" fmla="*/ 24 h 202"/>
              <a:gd name="T36" fmla="*/ 66 w 181"/>
              <a:gd name="T37" fmla="*/ 25 h 202"/>
              <a:gd name="T38" fmla="*/ 68 w 181"/>
              <a:gd name="T39" fmla="*/ 36 h 202"/>
              <a:gd name="T40" fmla="*/ 81 w 181"/>
              <a:gd name="T41" fmla="*/ 52 h 202"/>
              <a:gd name="T42" fmla="*/ 79 w 181"/>
              <a:gd name="T43" fmla="*/ 60 h 202"/>
              <a:gd name="T44" fmla="*/ 77 w 181"/>
              <a:gd name="T45" fmla="*/ 46 h 202"/>
              <a:gd name="T46" fmla="*/ 136 w 181"/>
              <a:gd name="T47" fmla="*/ 68 h 202"/>
              <a:gd name="T48" fmla="*/ 120 w 181"/>
              <a:gd name="T49" fmla="*/ 15 h 202"/>
              <a:gd name="T50" fmla="*/ 110 w 181"/>
              <a:gd name="T51" fmla="*/ 15 h 202"/>
              <a:gd name="T52" fmla="*/ 95 w 181"/>
              <a:gd name="T53" fmla="*/ 68 h 202"/>
              <a:gd name="T54" fmla="*/ 104 w 181"/>
              <a:gd name="T55" fmla="*/ 38 h 202"/>
              <a:gd name="T56" fmla="*/ 119 w 181"/>
              <a:gd name="T57" fmla="*/ 68 h 202"/>
              <a:gd name="T58" fmla="*/ 125 w 181"/>
              <a:gd name="T59" fmla="*/ 68 h 202"/>
              <a:gd name="T60" fmla="*/ 138 w 181"/>
              <a:gd name="T61" fmla="*/ 46 h 202"/>
              <a:gd name="T62" fmla="*/ 151 w 181"/>
              <a:gd name="T63" fmla="*/ 68 h 202"/>
              <a:gd name="T64" fmla="*/ 165 w 181"/>
              <a:gd name="T65" fmla="*/ 51 h 202"/>
              <a:gd name="T66" fmla="*/ 153 w 181"/>
              <a:gd name="T67" fmla="*/ 35 h 202"/>
              <a:gd name="T68" fmla="*/ 149 w 181"/>
              <a:gd name="T69" fmla="*/ 25 h 202"/>
              <a:gd name="T70" fmla="*/ 153 w 181"/>
              <a:gd name="T71" fmla="*/ 23 h 202"/>
              <a:gd name="T72" fmla="*/ 164 w 181"/>
              <a:gd name="T73" fmla="*/ 33 h 202"/>
              <a:gd name="T74" fmla="*/ 151 w 181"/>
              <a:gd name="T75" fmla="*/ 14 h 202"/>
              <a:gd name="T76" fmla="*/ 138 w 181"/>
              <a:gd name="T77" fmla="*/ 31 h 202"/>
              <a:gd name="T78" fmla="*/ 149 w 181"/>
              <a:gd name="T79" fmla="*/ 46 h 202"/>
              <a:gd name="T80" fmla="*/ 153 w 181"/>
              <a:gd name="T81" fmla="*/ 59 h 202"/>
              <a:gd name="T82" fmla="*/ 149 w 181"/>
              <a:gd name="T83" fmla="*/ 59 h 202"/>
              <a:gd name="T84" fmla="*/ 138 w 181"/>
              <a:gd name="T85" fmla="*/ 46 h 202"/>
              <a:gd name="T86" fmla="*/ 16 w 181"/>
              <a:gd name="T87" fmla="*/ 144 h 202"/>
              <a:gd name="T88" fmla="*/ 43 w 181"/>
              <a:gd name="T89" fmla="*/ 132 h 202"/>
              <a:gd name="T90" fmla="*/ 55 w 181"/>
              <a:gd name="T91" fmla="*/ 132 h 202"/>
              <a:gd name="T92" fmla="*/ 83 w 181"/>
              <a:gd name="T93" fmla="*/ 144 h 202"/>
              <a:gd name="T94" fmla="*/ 55 w 181"/>
              <a:gd name="T95" fmla="*/ 132 h 202"/>
              <a:gd name="T96" fmla="*/ 16 w 181"/>
              <a:gd name="T97" fmla="*/ 166 h 202"/>
              <a:gd name="T98" fmla="*/ 43 w 181"/>
              <a:gd name="T99" fmla="*/ 154 h 202"/>
              <a:gd name="T100" fmla="*/ 55 w 181"/>
              <a:gd name="T101" fmla="*/ 154 h 202"/>
              <a:gd name="T102" fmla="*/ 83 w 181"/>
              <a:gd name="T103" fmla="*/ 166 h 202"/>
              <a:gd name="T104" fmla="*/ 55 w 181"/>
              <a:gd name="T105" fmla="*/ 154 h 202"/>
              <a:gd name="T106" fmla="*/ 16 w 181"/>
              <a:gd name="T107" fmla="*/ 188 h 202"/>
              <a:gd name="T108" fmla="*/ 43 w 181"/>
              <a:gd name="T109" fmla="*/ 176 h 202"/>
              <a:gd name="T110" fmla="*/ 55 w 181"/>
              <a:gd name="T111" fmla="*/ 176 h 202"/>
              <a:gd name="T112" fmla="*/ 83 w 181"/>
              <a:gd name="T113" fmla="*/ 188 h 202"/>
              <a:gd name="T114" fmla="*/ 55 w 181"/>
              <a:gd name="T115" fmla="*/ 17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1" h="202">
                <a:moveTo>
                  <a:pt x="0" y="37"/>
                </a:moveTo>
                <a:cubicBezTo>
                  <a:pt x="39" y="37"/>
                  <a:pt x="39" y="37"/>
                  <a:pt x="39" y="37"/>
                </a:cubicBezTo>
                <a:cubicBezTo>
                  <a:pt x="39" y="55"/>
                  <a:pt x="39" y="55"/>
                  <a:pt x="39" y="55"/>
                </a:cubicBezTo>
                <a:cubicBezTo>
                  <a:pt x="15" y="55"/>
                  <a:pt x="15" y="55"/>
                  <a:pt x="15" y="55"/>
                </a:cubicBezTo>
                <a:cubicBezTo>
                  <a:pt x="15" y="121"/>
                  <a:pt x="15" y="121"/>
                  <a:pt x="15" y="121"/>
                </a:cubicBezTo>
                <a:cubicBezTo>
                  <a:pt x="83" y="121"/>
                  <a:pt x="83" y="121"/>
                  <a:pt x="83" y="121"/>
                </a:cubicBezTo>
                <a:cubicBezTo>
                  <a:pt x="83" y="84"/>
                  <a:pt x="83" y="84"/>
                  <a:pt x="83" y="84"/>
                </a:cubicBezTo>
                <a:cubicBezTo>
                  <a:pt x="79" y="84"/>
                  <a:pt x="79" y="84"/>
                  <a:pt x="79" y="84"/>
                </a:cubicBezTo>
                <a:cubicBezTo>
                  <a:pt x="47" y="107"/>
                  <a:pt x="47" y="107"/>
                  <a:pt x="47" y="107"/>
                </a:cubicBezTo>
                <a:cubicBezTo>
                  <a:pt x="59" y="84"/>
                  <a:pt x="59" y="84"/>
                  <a:pt x="59" y="84"/>
                </a:cubicBezTo>
                <a:cubicBezTo>
                  <a:pt x="47" y="84"/>
                  <a:pt x="47" y="84"/>
                  <a:pt x="47" y="84"/>
                </a:cubicBezTo>
                <a:cubicBezTo>
                  <a:pt x="47" y="62"/>
                  <a:pt x="47" y="62"/>
                  <a:pt x="47" y="62"/>
                </a:cubicBezTo>
                <a:cubicBezTo>
                  <a:pt x="47" y="55"/>
                  <a:pt x="47" y="55"/>
                  <a:pt x="47" y="55"/>
                </a:cubicBezTo>
                <a:cubicBezTo>
                  <a:pt x="47" y="37"/>
                  <a:pt x="47" y="37"/>
                  <a:pt x="47" y="37"/>
                </a:cubicBezTo>
                <a:cubicBezTo>
                  <a:pt x="47" y="33"/>
                  <a:pt x="47" y="33"/>
                  <a:pt x="47" y="33"/>
                </a:cubicBezTo>
                <a:cubicBezTo>
                  <a:pt x="47" y="0"/>
                  <a:pt x="47" y="0"/>
                  <a:pt x="47" y="0"/>
                </a:cubicBezTo>
                <a:cubicBezTo>
                  <a:pt x="181" y="0"/>
                  <a:pt x="181" y="0"/>
                  <a:pt x="181" y="0"/>
                </a:cubicBezTo>
                <a:cubicBezTo>
                  <a:pt x="181" y="84"/>
                  <a:pt x="181" y="84"/>
                  <a:pt x="181" y="84"/>
                </a:cubicBezTo>
                <a:cubicBezTo>
                  <a:pt x="97" y="84"/>
                  <a:pt x="97" y="84"/>
                  <a:pt x="97" y="84"/>
                </a:cubicBezTo>
                <a:cubicBezTo>
                  <a:pt x="97" y="202"/>
                  <a:pt x="97" y="202"/>
                  <a:pt x="97" y="202"/>
                </a:cubicBezTo>
                <a:cubicBezTo>
                  <a:pt x="0" y="202"/>
                  <a:pt x="0" y="202"/>
                  <a:pt x="0" y="202"/>
                </a:cubicBezTo>
                <a:cubicBezTo>
                  <a:pt x="0" y="37"/>
                  <a:pt x="0" y="37"/>
                  <a:pt x="0" y="37"/>
                </a:cubicBezTo>
                <a:close/>
                <a:moveTo>
                  <a:pt x="66" y="46"/>
                </a:moveTo>
                <a:cubicBezTo>
                  <a:pt x="66" y="59"/>
                  <a:pt x="66" y="59"/>
                  <a:pt x="66" y="59"/>
                </a:cubicBezTo>
                <a:cubicBezTo>
                  <a:pt x="66" y="65"/>
                  <a:pt x="70" y="68"/>
                  <a:pt x="79" y="68"/>
                </a:cubicBezTo>
                <a:cubicBezTo>
                  <a:pt x="88" y="68"/>
                  <a:pt x="93" y="65"/>
                  <a:pt x="93" y="58"/>
                </a:cubicBezTo>
                <a:cubicBezTo>
                  <a:pt x="93" y="51"/>
                  <a:pt x="93" y="51"/>
                  <a:pt x="93" y="51"/>
                </a:cubicBezTo>
                <a:cubicBezTo>
                  <a:pt x="93" y="49"/>
                  <a:pt x="92" y="46"/>
                  <a:pt x="91" y="45"/>
                </a:cubicBezTo>
                <a:cubicBezTo>
                  <a:pt x="89" y="43"/>
                  <a:pt x="86" y="40"/>
                  <a:pt x="81" y="35"/>
                </a:cubicBezTo>
                <a:cubicBezTo>
                  <a:pt x="79" y="32"/>
                  <a:pt x="77" y="30"/>
                  <a:pt x="77" y="28"/>
                </a:cubicBezTo>
                <a:cubicBezTo>
                  <a:pt x="77" y="25"/>
                  <a:pt x="77" y="25"/>
                  <a:pt x="77" y="25"/>
                </a:cubicBezTo>
                <a:cubicBezTo>
                  <a:pt x="77" y="23"/>
                  <a:pt x="78" y="22"/>
                  <a:pt x="79" y="22"/>
                </a:cubicBezTo>
                <a:cubicBezTo>
                  <a:pt x="80" y="22"/>
                  <a:pt x="81" y="22"/>
                  <a:pt x="81" y="23"/>
                </a:cubicBezTo>
                <a:cubicBezTo>
                  <a:pt x="81" y="33"/>
                  <a:pt x="81" y="33"/>
                  <a:pt x="81" y="33"/>
                </a:cubicBezTo>
                <a:cubicBezTo>
                  <a:pt x="92" y="33"/>
                  <a:pt x="92" y="33"/>
                  <a:pt x="92" y="33"/>
                </a:cubicBezTo>
                <a:cubicBezTo>
                  <a:pt x="92" y="24"/>
                  <a:pt x="92" y="24"/>
                  <a:pt x="92" y="24"/>
                </a:cubicBezTo>
                <a:cubicBezTo>
                  <a:pt x="92" y="17"/>
                  <a:pt x="88" y="14"/>
                  <a:pt x="79" y="14"/>
                </a:cubicBezTo>
                <a:cubicBezTo>
                  <a:pt x="70" y="14"/>
                  <a:pt x="66" y="18"/>
                  <a:pt x="66" y="25"/>
                </a:cubicBezTo>
                <a:cubicBezTo>
                  <a:pt x="66" y="31"/>
                  <a:pt x="66" y="31"/>
                  <a:pt x="66" y="31"/>
                </a:cubicBezTo>
                <a:cubicBezTo>
                  <a:pt x="66" y="33"/>
                  <a:pt x="67" y="34"/>
                  <a:pt x="68" y="36"/>
                </a:cubicBezTo>
                <a:cubicBezTo>
                  <a:pt x="69" y="38"/>
                  <a:pt x="72" y="41"/>
                  <a:pt x="77" y="46"/>
                </a:cubicBezTo>
                <a:cubicBezTo>
                  <a:pt x="80" y="48"/>
                  <a:pt x="81" y="50"/>
                  <a:pt x="81" y="52"/>
                </a:cubicBezTo>
                <a:cubicBezTo>
                  <a:pt x="81" y="59"/>
                  <a:pt x="81" y="59"/>
                  <a:pt x="81" y="59"/>
                </a:cubicBezTo>
                <a:cubicBezTo>
                  <a:pt x="81" y="60"/>
                  <a:pt x="80" y="60"/>
                  <a:pt x="79" y="60"/>
                </a:cubicBezTo>
                <a:cubicBezTo>
                  <a:pt x="77" y="60"/>
                  <a:pt x="77" y="60"/>
                  <a:pt x="77" y="59"/>
                </a:cubicBezTo>
                <a:cubicBezTo>
                  <a:pt x="77" y="46"/>
                  <a:pt x="77" y="46"/>
                  <a:pt x="77" y="46"/>
                </a:cubicBezTo>
                <a:cubicBezTo>
                  <a:pt x="66" y="46"/>
                  <a:pt x="66" y="46"/>
                  <a:pt x="66" y="46"/>
                </a:cubicBezTo>
                <a:close/>
                <a:moveTo>
                  <a:pt x="136" y="68"/>
                </a:moveTo>
                <a:cubicBezTo>
                  <a:pt x="136" y="15"/>
                  <a:pt x="136" y="15"/>
                  <a:pt x="136" y="15"/>
                </a:cubicBezTo>
                <a:cubicBezTo>
                  <a:pt x="120" y="15"/>
                  <a:pt x="120" y="15"/>
                  <a:pt x="120" y="15"/>
                </a:cubicBezTo>
                <a:cubicBezTo>
                  <a:pt x="115" y="42"/>
                  <a:pt x="115" y="42"/>
                  <a:pt x="115" y="42"/>
                </a:cubicBezTo>
                <a:cubicBezTo>
                  <a:pt x="110" y="15"/>
                  <a:pt x="110" y="15"/>
                  <a:pt x="110" y="15"/>
                </a:cubicBezTo>
                <a:cubicBezTo>
                  <a:pt x="95" y="15"/>
                  <a:pt x="95" y="15"/>
                  <a:pt x="95" y="15"/>
                </a:cubicBezTo>
                <a:cubicBezTo>
                  <a:pt x="95" y="68"/>
                  <a:pt x="95" y="68"/>
                  <a:pt x="95" y="68"/>
                </a:cubicBezTo>
                <a:cubicBezTo>
                  <a:pt x="104" y="68"/>
                  <a:pt x="104" y="68"/>
                  <a:pt x="104" y="68"/>
                </a:cubicBezTo>
                <a:cubicBezTo>
                  <a:pt x="104" y="38"/>
                  <a:pt x="104" y="38"/>
                  <a:pt x="104" y="38"/>
                </a:cubicBezTo>
                <a:cubicBezTo>
                  <a:pt x="111" y="68"/>
                  <a:pt x="111" y="68"/>
                  <a:pt x="111" y="68"/>
                </a:cubicBezTo>
                <a:cubicBezTo>
                  <a:pt x="119" y="68"/>
                  <a:pt x="119" y="68"/>
                  <a:pt x="119" y="68"/>
                </a:cubicBezTo>
                <a:cubicBezTo>
                  <a:pt x="125" y="38"/>
                  <a:pt x="125" y="38"/>
                  <a:pt x="125" y="38"/>
                </a:cubicBezTo>
                <a:cubicBezTo>
                  <a:pt x="125" y="68"/>
                  <a:pt x="125" y="68"/>
                  <a:pt x="125" y="68"/>
                </a:cubicBezTo>
                <a:cubicBezTo>
                  <a:pt x="136" y="68"/>
                  <a:pt x="136" y="68"/>
                  <a:pt x="136" y="68"/>
                </a:cubicBezTo>
                <a:close/>
                <a:moveTo>
                  <a:pt x="138" y="46"/>
                </a:moveTo>
                <a:cubicBezTo>
                  <a:pt x="138" y="59"/>
                  <a:pt x="138" y="59"/>
                  <a:pt x="138" y="59"/>
                </a:cubicBezTo>
                <a:cubicBezTo>
                  <a:pt x="138" y="65"/>
                  <a:pt x="142" y="68"/>
                  <a:pt x="151" y="68"/>
                </a:cubicBezTo>
                <a:cubicBezTo>
                  <a:pt x="160" y="68"/>
                  <a:pt x="165" y="65"/>
                  <a:pt x="165" y="58"/>
                </a:cubicBezTo>
                <a:cubicBezTo>
                  <a:pt x="165" y="51"/>
                  <a:pt x="165" y="51"/>
                  <a:pt x="165" y="51"/>
                </a:cubicBezTo>
                <a:cubicBezTo>
                  <a:pt x="165" y="49"/>
                  <a:pt x="164" y="46"/>
                  <a:pt x="163" y="45"/>
                </a:cubicBezTo>
                <a:cubicBezTo>
                  <a:pt x="161" y="43"/>
                  <a:pt x="158" y="40"/>
                  <a:pt x="153" y="35"/>
                </a:cubicBezTo>
                <a:cubicBezTo>
                  <a:pt x="151" y="32"/>
                  <a:pt x="149" y="30"/>
                  <a:pt x="149" y="28"/>
                </a:cubicBezTo>
                <a:cubicBezTo>
                  <a:pt x="149" y="25"/>
                  <a:pt x="149" y="25"/>
                  <a:pt x="149" y="25"/>
                </a:cubicBezTo>
                <a:cubicBezTo>
                  <a:pt x="149" y="23"/>
                  <a:pt x="150" y="22"/>
                  <a:pt x="151" y="22"/>
                </a:cubicBezTo>
                <a:cubicBezTo>
                  <a:pt x="152" y="22"/>
                  <a:pt x="153" y="22"/>
                  <a:pt x="153" y="23"/>
                </a:cubicBezTo>
                <a:cubicBezTo>
                  <a:pt x="153" y="33"/>
                  <a:pt x="153" y="33"/>
                  <a:pt x="153" y="33"/>
                </a:cubicBezTo>
                <a:cubicBezTo>
                  <a:pt x="164" y="33"/>
                  <a:pt x="164" y="33"/>
                  <a:pt x="164" y="33"/>
                </a:cubicBezTo>
                <a:cubicBezTo>
                  <a:pt x="164" y="24"/>
                  <a:pt x="164" y="24"/>
                  <a:pt x="164" y="24"/>
                </a:cubicBezTo>
                <a:cubicBezTo>
                  <a:pt x="164" y="17"/>
                  <a:pt x="160" y="14"/>
                  <a:pt x="151" y="14"/>
                </a:cubicBezTo>
                <a:cubicBezTo>
                  <a:pt x="142" y="14"/>
                  <a:pt x="138" y="18"/>
                  <a:pt x="138" y="25"/>
                </a:cubicBezTo>
                <a:cubicBezTo>
                  <a:pt x="138" y="31"/>
                  <a:pt x="138" y="31"/>
                  <a:pt x="138" y="31"/>
                </a:cubicBezTo>
                <a:cubicBezTo>
                  <a:pt x="138" y="33"/>
                  <a:pt x="139" y="34"/>
                  <a:pt x="140" y="36"/>
                </a:cubicBezTo>
                <a:cubicBezTo>
                  <a:pt x="141" y="38"/>
                  <a:pt x="144" y="41"/>
                  <a:pt x="149" y="46"/>
                </a:cubicBezTo>
                <a:cubicBezTo>
                  <a:pt x="152" y="48"/>
                  <a:pt x="153" y="50"/>
                  <a:pt x="153" y="52"/>
                </a:cubicBezTo>
                <a:cubicBezTo>
                  <a:pt x="153" y="59"/>
                  <a:pt x="153" y="59"/>
                  <a:pt x="153" y="59"/>
                </a:cubicBezTo>
                <a:cubicBezTo>
                  <a:pt x="153" y="60"/>
                  <a:pt x="152" y="60"/>
                  <a:pt x="151" y="60"/>
                </a:cubicBezTo>
                <a:cubicBezTo>
                  <a:pt x="149" y="60"/>
                  <a:pt x="149" y="60"/>
                  <a:pt x="149" y="59"/>
                </a:cubicBezTo>
                <a:cubicBezTo>
                  <a:pt x="149" y="46"/>
                  <a:pt x="149" y="46"/>
                  <a:pt x="149" y="46"/>
                </a:cubicBezTo>
                <a:cubicBezTo>
                  <a:pt x="138" y="46"/>
                  <a:pt x="138" y="46"/>
                  <a:pt x="138" y="46"/>
                </a:cubicBezTo>
                <a:close/>
                <a:moveTo>
                  <a:pt x="16" y="132"/>
                </a:moveTo>
                <a:cubicBezTo>
                  <a:pt x="16" y="144"/>
                  <a:pt x="16" y="144"/>
                  <a:pt x="16" y="144"/>
                </a:cubicBezTo>
                <a:cubicBezTo>
                  <a:pt x="43" y="144"/>
                  <a:pt x="43" y="144"/>
                  <a:pt x="43" y="144"/>
                </a:cubicBezTo>
                <a:cubicBezTo>
                  <a:pt x="43" y="132"/>
                  <a:pt x="43" y="132"/>
                  <a:pt x="43" y="132"/>
                </a:cubicBezTo>
                <a:cubicBezTo>
                  <a:pt x="16" y="132"/>
                  <a:pt x="16" y="132"/>
                  <a:pt x="16" y="132"/>
                </a:cubicBezTo>
                <a:close/>
                <a:moveTo>
                  <a:pt x="55" y="132"/>
                </a:moveTo>
                <a:cubicBezTo>
                  <a:pt x="55" y="144"/>
                  <a:pt x="55" y="144"/>
                  <a:pt x="55" y="144"/>
                </a:cubicBezTo>
                <a:cubicBezTo>
                  <a:pt x="83" y="144"/>
                  <a:pt x="83" y="144"/>
                  <a:pt x="83" y="144"/>
                </a:cubicBezTo>
                <a:cubicBezTo>
                  <a:pt x="83" y="132"/>
                  <a:pt x="83" y="132"/>
                  <a:pt x="83" y="132"/>
                </a:cubicBezTo>
                <a:cubicBezTo>
                  <a:pt x="55" y="132"/>
                  <a:pt x="55" y="132"/>
                  <a:pt x="55" y="132"/>
                </a:cubicBezTo>
                <a:close/>
                <a:moveTo>
                  <a:pt x="16" y="154"/>
                </a:moveTo>
                <a:cubicBezTo>
                  <a:pt x="16" y="166"/>
                  <a:pt x="16" y="166"/>
                  <a:pt x="16" y="166"/>
                </a:cubicBezTo>
                <a:cubicBezTo>
                  <a:pt x="43" y="166"/>
                  <a:pt x="43" y="166"/>
                  <a:pt x="43" y="166"/>
                </a:cubicBezTo>
                <a:cubicBezTo>
                  <a:pt x="43" y="154"/>
                  <a:pt x="43" y="154"/>
                  <a:pt x="43" y="154"/>
                </a:cubicBezTo>
                <a:cubicBezTo>
                  <a:pt x="16" y="154"/>
                  <a:pt x="16" y="154"/>
                  <a:pt x="16" y="154"/>
                </a:cubicBezTo>
                <a:close/>
                <a:moveTo>
                  <a:pt x="55" y="154"/>
                </a:moveTo>
                <a:cubicBezTo>
                  <a:pt x="55" y="166"/>
                  <a:pt x="55" y="166"/>
                  <a:pt x="55" y="166"/>
                </a:cubicBezTo>
                <a:cubicBezTo>
                  <a:pt x="83" y="166"/>
                  <a:pt x="83" y="166"/>
                  <a:pt x="83" y="166"/>
                </a:cubicBezTo>
                <a:cubicBezTo>
                  <a:pt x="83" y="154"/>
                  <a:pt x="83" y="154"/>
                  <a:pt x="83" y="154"/>
                </a:cubicBezTo>
                <a:cubicBezTo>
                  <a:pt x="55" y="154"/>
                  <a:pt x="55" y="154"/>
                  <a:pt x="55" y="154"/>
                </a:cubicBezTo>
                <a:close/>
                <a:moveTo>
                  <a:pt x="16" y="176"/>
                </a:moveTo>
                <a:cubicBezTo>
                  <a:pt x="16" y="188"/>
                  <a:pt x="16" y="188"/>
                  <a:pt x="16" y="188"/>
                </a:cubicBezTo>
                <a:cubicBezTo>
                  <a:pt x="43" y="188"/>
                  <a:pt x="43" y="188"/>
                  <a:pt x="43" y="188"/>
                </a:cubicBezTo>
                <a:cubicBezTo>
                  <a:pt x="43" y="176"/>
                  <a:pt x="43" y="176"/>
                  <a:pt x="43" y="176"/>
                </a:cubicBezTo>
                <a:cubicBezTo>
                  <a:pt x="16" y="176"/>
                  <a:pt x="16" y="176"/>
                  <a:pt x="16" y="176"/>
                </a:cubicBezTo>
                <a:close/>
                <a:moveTo>
                  <a:pt x="55" y="176"/>
                </a:moveTo>
                <a:cubicBezTo>
                  <a:pt x="55" y="188"/>
                  <a:pt x="55" y="188"/>
                  <a:pt x="55" y="188"/>
                </a:cubicBezTo>
                <a:cubicBezTo>
                  <a:pt x="83" y="188"/>
                  <a:pt x="83" y="188"/>
                  <a:pt x="83" y="188"/>
                </a:cubicBezTo>
                <a:cubicBezTo>
                  <a:pt x="83" y="176"/>
                  <a:pt x="83" y="176"/>
                  <a:pt x="83" y="176"/>
                </a:cubicBezTo>
                <a:lnTo>
                  <a:pt x="55" y="176"/>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cxnSp>
        <p:nvCxnSpPr>
          <p:cNvPr id="33" name="直线箭头连接符 32"/>
          <p:cNvCxnSpPr/>
          <p:nvPr/>
        </p:nvCxnSpPr>
        <p:spPr>
          <a:xfrm>
            <a:off x="2638428" y="3766823"/>
            <a:ext cx="324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164050" y="4836079"/>
            <a:ext cx="2279855"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Add</a:t>
            </a:r>
            <a:r>
              <a:rPr kumimoji="1" lang="zh-CN" altLang="en-US" sz="1300" dirty="0" smtClean="0">
                <a:solidFill>
                  <a:schemeClr val="bg1"/>
                </a:solidFill>
              </a:rPr>
              <a:t> </a:t>
            </a:r>
            <a:r>
              <a:rPr kumimoji="1" lang="en-US" altLang="zh-CN" sz="1300" dirty="0" smtClean="0">
                <a:solidFill>
                  <a:schemeClr val="bg1"/>
                </a:solidFill>
              </a:rPr>
              <a:t>or</a:t>
            </a:r>
            <a:r>
              <a:rPr kumimoji="1" lang="zh-CN" altLang="en-US" sz="1300" dirty="0" smtClean="0">
                <a:solidFill>
                  <a:schemeClr val="bg1"/>
                </a:solidFill>
              </a:rPr>
              <a:t> </a:t>
            </a:r>
            <a:r>
              <a:rPr kumimoji="1" lang="en-US" altLang="zh-CN" sz="1300" dirty="0" smtClean="0">
                <a:solidFill>
                  <a:schemeClr val="bg1"/>
                </a:solidFill>
              </a:rPr>
              <a:t>update</a:t>
            </a:r>
            <a:r>
              <a:rPr kumimoji="1" lang="zh-CN" altLang="en-US" sz="1300" dirty="0" smtClean="0">
                <a:solidFill>
                  <a:schemeClr val="bg1"/>
                </a:solidFill>
              </a:rPr>
              <a:t> </a:t>
            </a:r>
            <a:r>
              <a:rPr kumimoji="1" lang="en-US" altLang="zh-CN" sz="1300" dirty="0" err="1" smtClean="0">
                <a:solidFill>
                  <a:schemeClr val="bg1"/>
                </a:solidFill>
              </a:rPr>
              <a:t>ResourceName</a:t>
            </a:r>
            <a:endParaRPr kumimoji="1" lang="zh-CN" altLang="en-US" sz="1300" dirty="0">
              <a:solidFill>
                <a:schemeClr val="bg1"/>
              </a:solidFill>
            </a:endParaRPr>
          </a:p>
        </p:txBody>
      </p:sp>
      <p:sp>
        <p:nvSpPr>
          <p:cNvPr id="36" name="椭圆 35"/>
          <p:cNvSpPr>
            <a:spLocks noChangeAspect="1"/>
          </p:cNvSpPr>
          <p:nvPr/>
        </p:nvSpPr>
        <p:spPr>
          <a:xfrm>
            <a:off x="5996621" y="4712741"/>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a:t>
            </a:r>
            <a:endParaRPr lang="zh-CN" altLang="en-US" sz="1600" dirty="0"/>
          </a:p>
        </p:txBody>
      </p:sp>
      <p:cxnSp>
        <p:nvCxnSpPr>
          <p:cNvPr id="37" name="直线箭头连接符 36"/>
          <p:cNvCxnSpPr/>
          <p:nvPr/>
        </p:nvCxnSpPr>
        <p:spPr>
          <a:xfrm flipH="1">
            <a:off x="2638428" y="4095745"/>
            <a:ext cx="324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453315" y="3809336"/>
            <a:ext cx="3437886" cy="307777"/>
          </a:xfrm>
          <a:prstGeom prst="rect">
            <a:avLst/>
          </a:prstGeom>
          <a:noFill/>
        </p:spPr>
        <p:txBody>
          <a:bodyPr wrap="square" rtlCol="0">
            <a:spAutoFit/>
          </a:bodyPr>
          <a:lstStyle/>
          <a:p>
            <a:pPr algn="ctr"/>
            <a:r>
              <a:rPr lang="en-US" altLang="zh-CN" sz="1400" dirty="0" smtClean="0"/>
              <a:t>The</a:t>
            </a:r>
            <a:r>
              <a:rPr lang="zh-CN" altLang="en-US" sz="1400" dirty="0" smtClean="0"/>
              <a:t> </a:t>
            </a:r>
            <a:r>
              <a:rPr lang="en-US" altLang="zh-CN" sz="1400" dirty="0" smtClean="0"/>
              <a:t>verification</a:t>
            </a:r>
            <a:r>
              <a:rPr lang="zh-CN" altLang="en-US" sz="1400" dirty="0" smtClean="0"/>
              <a:t> </a:t>
            </a:r>
            <a:r>
              <a:rPr lang="en-US" altLang="zh-CN" sz="1400" dirty="0" smtClean="0"/>
              <a:t>succeeds</a:t>
            </a:r>
            <a:r>
              <a:rPr lang="zh-CN" altLang="en-US" sz="1400" dirty="0" smtClean="0"/>
              <a:t> </a:t>
            </a:r>
            <a:endParaRPr lang="zh-CN" altLang="en-US" sz="1400" dirty="0"/>
          </a:p>
        </p:txBody>
      </p:sp>
      <p:sp>
        <p:nvSpPr>
          <p:cNvPr id="39" name="文本框 38"/>
          <p:cNvSpPr txBox="1"/>
          <p:nvPr/>
        </p:nvSpPr>
        <p:spPr>
          <a:xfrm>
            <a:off x="2862888" y="3014675"/>
            <a:ext cx="2009285" cy="307777"/>
          </a:xfrm>
          <a:prstGeom prst="rect">
            <a:avLst/>
          </a:prstGeom>
          <a:noFill/>
        </p:spPr>
        <p:txBody>
          <a:bodyPr wrap="square" rtlCol="0">
            <a:spAutoFit/>
          </a:bodyPr>
          <a:lstStyle/>
          <a:p>
            <a:pPr algn="ctr"/>
            <a:r>
              <a:rPr lang="en-US" altLang="zh-CN" sz="1400" dirty="0" smtClean="0"/>
              <a:t>Send</a:t>
            </a:r>
            <a:r>
              <a:rPr lang="zh-CN" altLang="en-US" sz="1400" dirty="0" smtClean="0"/>
              <a:t> </a:t>
            </a:r>
            <a:r>
              <a:rPr lang="en-US" altLang="zh-CN" sz="1400" dirty="0" smtClean="0"/>
              <a:t>a</a:t>
            </a:r>
            <a:r>
              <a:rPr lang="zh-CN" altLang="en-US" sz="1400" dirty="0" smtClean="0"/>
              <a:t> </a:t>
            </a:r>
            <a:r>
              <a:rPr lang="en-US" altLang="zh-CN" sz="1400" dirty="0" smtClean="0"/>
              <a:t>SMS</a:t>
            </a:r>
            <a:r>
              <a:rPr lang="zh-CN" altLang="en-US" sz="1400" dirty="0" smtClean="0"/>
              <a:t> </a:t>
            </a:r>
            <a:r>
              <a:rPr lang="en-US" altLang="zh-CN" sz="1400" dirty="0" smtClean="0"/>
              <a:t>message</a:t>
            </a:r>
            <a:endParaRPr lang="zh-CN" altLang="en-US" sz="1400" dirty="0"/>
          </a:p>
        </p:txBody>
      </p:sp>
      <p:sp>
        <p:nvSpPr>
          <p:cNvPr id="41" name="文本框 40"/>
          <p:cNvSpPr txBox="1"/>
          <p:nvPr/>
        </p:nvSpPr>
        <p:spPr>
          <a:xfrm>
            <a:off x="868173" y="3812136"/>
            <a:ext cx="1580723"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Keep</a:t>
            </a:r>
            <a:r>
              <a:rPr kumimoji="1" lang="zh-CN" altLang="en-US" sz="1300" dirty="0" smtClean="0">
                <a:solidFill>
                  <a:schemeClr val="bg1"/>
                </a:solidFill>
              </a:rPr>
              <a:t> </a:t>
            </a:r>
            <a:r>
              <a:rPr kumimoji="1" lang="en-US" altLang="zh-CN" sz="1300" dirty="0" err="1" smtClean="0">
                <a:solidFill>
                  <a:schemeClr val="bg1"/>
                </a:solidFill>
              </a:rPr>
              <a:t>uk</a:t>
            </a:r>
            <a:r>
              <a:rPr kumimoji="1" lang="zh-CN" altLang="en-US" sz="1300" dirty="0" smtClean="0">
                <a:solidFill>
                  <a:schemeClr val="bg1"/>
                </a:solidFill>
              </a:rPr>
              <a:t> </a:t>
            </a:r>
            <a:r>
              <a:rPr kumimoji="1" lang="en-US" altLang="zh-CN" sz="1300" dirty="0" smtClean="0">
                <a:solidFill>
                  <a:schemeClr val="bg1"/>
                </a:solidFill>
              </a:rPr>
              <a:t>secretly</a:t>
            </a:r>
            <a:endParaRPr kumimoji="1" lang="zh-CN" altLang="en-US" sz="1300" dirty="0">
              <a:solidFill>
                <a:schemeClr val="bg1"/>
              </a:solidFill>
            </a:endParaRPr>
          </a:p>
        </p:txBody>
      </p:sp>
      <p:sp>
        <p:nvSpPr>
          <p:cNvPr id="42" name="椭圆 41"/>
          <p:cNvSpPr>
            <a:spLocks noChangeAspect="1"/>
          </p:cNvSpPr>
          <p:nvPr/>
        </p:nvSpPr>
        <p:spPr>
          <a:xfrm>
            <a:off x="700743" y="368879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cxnSp>
        <p:nvCxnSpPr>
          <p:cNvPr id="43" name="直线箭头连接符 42"/>
          <p:cNvCxnSpPr/>
          <p:nvPr/>
        </p:nvCxnSpPr>
        <p:spPr>
          <a:xfrm>
            <a:off x="2638427" y="4526164"/>
            <a:ext cx="3240000"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48563" y="4214833"/>
            <a:ext cx="3437886" cy="307777"/>
          </a:xfrm>
          <a:prstGeom prst="rect">
            <a:avLst/>
          </a:prstGeom>
          <a:noFill/>
        </p:spPr>
        <p:txBody>
          <a:bodyPr wrap="square" rtlCol="0">
            <a:spAutoFit/>
          </a:bodyPr>
          <a:lstStyle/>
          <a:p>
            <a:pPr algn="ctr"/>
            <a:r>
              <a:rPr lang="en-US" altLang="zh-CN" sz="1400" dirty="0" smtClean="0"/>
              <a:t>Execute</a:t>
            </a:r>
            <a:r>
              <a:rPr lang="zh-CN" altLang="en-US" sz="1400" dirty="0" smtClean="0"/>
              <a:t> </a:t>
            </a:r>
            <a:r>
              <a:rPr lang="en-US" altLang="zh-CN" sz="1400" dirty="0"/>
              <a:t>A Signature on a Committed </a:t>
            </a:r>
            <a:r>
              <a:rPr lang="en-US" altLang="zh-CN" sz="1400" dirty="0" smtClean="0"/>
              <a:t>Value</a:t>
            </a:r>
            <a:endParaRPr lang="en-US" altLang="zh-CN" sz="1400" dirty="0"/>
          </a:p>
        </p:txBody>
      </p:sp>
      <mc:AlternateContent xmlns:mc="http://schemas.openxmlformats.org/markup-compatibility/2006" xmlns:a14="http://schemas.microsoft.com/office/drawing/2010/main">
        <mc:Choice Requires="a14">
          <p:sp>
            <p:nvSpPr>
              <p:cNvPr id="46" name="文本框 45"/>
              <p:cNvSpPr txBox="1"/>
              <p:nvPr/>
            </p:nvSpPr>
            <p:spPr>
              <a:xfrm>
                <a:off x="863405" y="4264576"/>
                <a:ext cx="1580723"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300" b="0" i="1" smtClean="0">
                          <a:solidFill>
                            <a:schemeClr val="bg1"/>
                          </a:solidFill>
                          <a:latin typeface="Cambria Math" charset="0"/>
                        </a:rPr>
                        <m:t>(</m:t>
                      </m:r>
                      <m:r>
                        <a:rPr kumimoji="1" lang="en-US" altLang="zh-CN" sz="1300" b="0" i="1" smtClean="0">
                          <a:solidFill>
                            <a:schemeClr val="bg1"/>
                          </a:solidFill>
                          <a:latin typeface="Cambria Math" charset="0"/>
                        </a:rPr>
                        <m:t>𝐴</m:t>
                      </m:r>
                      <m:r>
                        <a:rPr kumimoji="1" lang="en-US" altLang="zh-CN" sz="1300" b="0" i="1" smtClean="0">
                          <a:solidFill>
                            <a:schemeClr val="bg1"/>
                          </a:solidFill>
                          <a:latin typeface="Cambria Math" charset="0"/>
                        </a:rPr>
                        <m:t>,</m:t>
                      </m:r>
                      <m:r>
                        <a:rPr kumimoji="1" lang="en-US" altLang="zh-CN" sz="1300" b="0" i="1" smtClean="0">
                          <a:solidFill>
                            <a:schemeClr val="bg1"/>
                          </a:solidFill>
                          <a:latin typeface="Cambria Math" charset="0"/>
                        </a:rPr>
                        <m:t>𝑒</m:t>
                      </m:r>
                      <m:r>
                        <a:rPr kumimoji="1" lang="en-US" altLang="zh-CN" sz="1300" b="0" i="1" smtClean="0">
                          <a:solidFill>
                            <a:schemeClr val="bg1"/>
                          </a:solidFill>
                          <a:latin typeface="Cambria Math" charset="0"/>
                        </a:rPr>
                        <m:t>,</m:t>
                      </m:r>
                      <m:r>
                        <a:rPr kumimoji="1" lang="en-US" altLang="zh-CN" sz="1300" b="0" i="1" smtClean="0">
                          <a:solidFill>
                            <a:schemeClr val="bg1"/>
                          </a:solidFill>
                          <a:latin typeface="Cambria Math" charset="0"/>
                        </a:rPr>
                        <m:t>𝑣</m:t>
                      </m:r>
                      <m:r>
                        <a:rPr kumimoji="1" lang="en-US" altLang="zh-CN" sz="1300" b="0" i="1" smtClean="0">
                          <a:solidFill>
                            <a:schemeClr val="bg1"/>
                          </a:solidFill>
                          <a:latin typeface="Cambria Math" charset="0"/>
                        </a:rPr>
                        <m:t>)</m:t>
                      </m:r>
                    </m:oMath>
                  </m:oMathPara>
                </a14:m>
                <a:endParaRPr kumimoji="1" lang="zh-CN" altLang="en-US" sz="1300" dirty="0">
                  <a:solidFill>
                    <a:schemeClr val="bg1"/>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863405" y="4264576"/>
                <a:ext cx="1580723" cy="323493"/>
              </a:xfrm>
              <a:prstGeom prst="roundRect">
                <a:avLst/>
              </a:prstGeom>
              <a:blipFill rotWithShape="0">
                <a:blip r:embed="rId3"/>
                <a:stretch>
                  <a:fillRect/>
                </a:stretch>
              </a:blipFill>
              <a:ln>
                <a:solidFill>
                  <a:schemeClr val="tx1">
                    <a:lumMod val="65000"/>
                    <a:lumOff val="35000"/>
                  </a:schemeClr>
                </a:solidFill>
              </a:ln>
            </p:spPr>
            <p:txBody>
              <a:bodyPr/>
              <a:lstStyle/>
              <a:p>
                <a:r>
                  <a:rPr lang="zh-CN" altLang="en-US">
                    <a:noFill/>
                  </a:rPr>
                  <a:t> </a:t>
                </a:r>
              </a:p>
            </p:txBody>
          </p:sp>
        </mc:Fallback>
      </mc:AlternateContent>
      <p:sp>
        <p:nvSpPr>
          <p:cNvPr id="47" name="椭圆 46"/>
          <p:cNvSpPr>
            <a:spLocks noChangeAspect="1"/>
          </p:cNvSpPr>
          <p:nvPr/>
        </p:nvSpPr>
        <p:spPr>
          <a:xfrm>
            <a:off x="695975" y="414123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48" name="Freeform 174"/>
          <p:cNvSpPr>
            <a:spLocks noEditPoints="1"/>
          </p:cNvSpPr>
          <p:nvPr/>
        </p:nvSpPr>
        <p:spPr bwMode="auto">
          <a:xfrm>
            <a:off x="1109780" y="4853170"/>
            <a:ext cx="381659" cy="362576"/>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43"/>
          <p:cNvSpPr txBox="1"/>
          <p:nvPr/>
        </p:nvSpPr>
        <p:spPr>
          <a:xfrm>
            <a:off x="1434239" y="4778929"/>
            <a:ext cx="971603" cy="461665"/>
          </a:xfrm>
          <a:prstGeom prst="rect">
            <a:avLst/>
          </a:prstGeom>
          <a:noFill/>
        </p:spPr>
        <p:txBody>
          <a:bodyPr wrap="square" rtlCol="0">
            <a:spAutoFit/>
          </a:bodyPr>
          <a:lstStyle/>
          <a:p>
            <a:pPr algn="ctr"/>
            <a:r>
              <a:rPr kumimoji="1" lang="en-US" altLang="zh-CN" sz="1200" dirty="0" smtClean="0"/>
              <a:t>Anonymous</a:t>
            </a:r>
            <a:endParaRPr kumimoji="1" lang="zh-CN" altLang="en-US" sz="1200" dirty="0"/>
          </a:p>
          <a:p>
            <a:pPr algn="ctr"/>
            <a:r>
              <a:rPr kumimoji="1" lang="en-US" altLang="zh-CN" sz="1200" dirty="0" smtClean="0"/>
              <a:t>Credential</a:t>
            </a:r>
            <a:endParaRPr kumimoji="1" lang="zh-CN" altLang="en-US" sz="1200" dirty="0"/>
          </a:p>
        </p:txBody>
      </p:sp>
      <p:cxnSp>
        <p:nvCxnSpPr>
          <p:cNvPr id="50" name="直线箭头连接符 49"/>
          <p:cNvCxnSpPr/>
          <p:nvPr/>
        </p:nvCxnSpPr>
        <p:spPr>
          <a:xfrm>
            <a:off x="1653767" y="4616645"/>
            <a:ext cx="3585" cy="2160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4" name="可选流程 53"/>
          <p:cNvSpPr/>
          <p:nvPr/>
        </p:nvSpPr>
        <p:spPr>
          <a:xfrm>
            <a:off x="2209322" y="5505091"/>
            <a:ext cx="4477238" cy="408623"/>
          </a:xfrm>
          <a:prstGeom prst="flowChartAlternateProcess">
            <a:avLst/>
          </a:prstGeom>
          <a:ln>
            <a:solidFill>
              <a:schemeClr val="accent3"/>
            </a:solidFill>
          </a:ln>
        </p:spPr>
        <p:txBody>
          <a:bodyPr wrap="square">
            <a:spAutoFit/>
          </a:bodyPr>
          <a:lstStyle/>
          <a:p>
            <a:r>
              <a:rPr lang="en-US" altLang="zh-CN" i="1" dirty="0"/>
              <a:t>A user only owns one </a:t>
            </a:r>
            <a:r>
              <a:rPr lang="en-US" altLang="zh-CN" i="1" dirty="0" err="1"/>
              <a:t>uk</a:t>
            </a:r>
            <a:r>
              <a:rPr lang="en-US" altLang="zh-CN" i="1" dirty="0"/>
              <a:t>, register up  k times.</a:t>
            </a:r>
            <a:endParaRPr lang="zh-CN" altLang="en-US" i="1" dirty="0"/>
          </a:p>
        </p:txBody>
      </p:sp>
      <p:cxnSp>
        <p:nvCxnSpPr>
          <p:cNvPr id="60" name="直线连接符 59"/>
          <p:cNvCxnSpPr/>
          <p:nvPr/>
        </p:nvCxnSpPr>
        <p:spPr>
          <a:xfrm flipV="1">
            <a:off x="572151" y="5269173"/>
            <a:ext cx="7932085" cy="1899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2" name="组 61"/>
          <p:cNvGrpSpPr>
            <a:grpSpLocks noChangeAspect="1"/>
          </p:cNvGrpSpPr>
          <p:nvPr/>
        </p:nvGrpSpPr>
        <p:grpSpPr>
          <a:xfrm>
            <a:off x="1731961" y="5449902"/>
            <a:ext cx="324000" cy="504374"/>
            <a:chOff x="3503613" y="3263900"/>
            <a:chExt cx="2127250" cy="3311525"/>
          </a:xfrm>
        </p:grpSpPr>
        <p:sp>
          <p:nvSpPr>
            <p:cNvPr id="63"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mc:AlternateContent xmlns:mc="http://schemas.openxmlformats.org/markup-compatibility/2006" xmlns:a14="http://schemas.microsoft.com/office/drawing/2010/main">
        <mc:Choice Requires="a14">
          <p:sp>
            <p:nvSpPr>
              <p:cNvPr id="2" name="文本框 1"/>
              <p:cNvSpPr txBox="1"/>
              <p:nvPr/>
            </p:nvSpPr>
            <p:spPr>
              <a:xfrm>
                <a:off x="3400424" y="4900620"/>
                <a:ext cx="1603388"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smtClean="0">
                              <a:latin typeface="Cambria Math" charset="0"/>
                            </a:rPr>
                          </m:ctrlPr>
                        </m:sSupPr>
                        <m:e>
                          <m:r>
                            <a:rPr kumimoji="1" lang="en-US" altLang="zh-CN" sz="1400" b="0" i="1" smtClean="0">
                              <a:latin typeface="Cambria Math" charset="0"/>
                            </a:rPr>
                            <m:t>𝐴</m:t>
                          </m:r>
                        </m:e>
                        <m:sup>
                          <m:r>
                            <a:rPr kumimoji="1" lang="en-US" altLang="zh-CN" sz="1400" b="0" i="1" smtClean="0">
                              <a:latin typeface="Cambria Math" charset="0"/>
                            </a:rPr>
                            <m:t>𝑒</m:t>
                          </m:r>
                        </m:sup>
                      </m:sSup>
                      <m:r>
                        <a:rPr kumimoji="1" lang="en-US" altLang="zh-CN" sz="1400" i="1" smtClean="0">
                          <a:latin typeface="Cambria Math" charset="0"/>
                          <a:ea typeface="Cambria Math" charset="0"/>
                          <a:cs typeface="Cambria Math" charset="0"/>
                        </a:rPr>
                        <m:t>≡</m:t>
                      </m:r>
                      <m:sSup>
                        <m:sSupPr>
                          <m:ctrlPr>
                            <a:rPr kumimoji="1" lang="en-US" altLang="zh-CN" sz="1400" i="1" smtClean="0">
                              <a:latin typeface="Cambria Math" charset="0"/>
                              <a:ea typeface="Cambria Math" charset="0"/>
                              <a:cs typeface="Cambria Math" charset="0"/>
                            </a:rPr>
                          </m:ctrlPr>
                        </m:sSupPr>
                        <m:e>
                          <m:r>
                            <a:rPr kumimoji="1" lang="en-US" altLang="zh-CN" sz="1400" b="0" i="1" smtClean="0">
                              <a:latin typeface="Cambria Math" charset="0"/>
                              <a:ea typeface="Cambria Math" charset="0"/>
                              <a:cs typeface="Cambria Math" charset="0"/>
                            </a:rPr>
                            <m:t>𝑅</m:t>
                          </m:r>
                        </m:e>
                        <m:sup>
                          <m:r>
                            <a:rPr kumimoji="1" lang="en-US" altLang="zh-CN" sz="1400" b="0" i="1" smtClean="0">
                              <a:latin typeface="Cambria Math" charset="0"/>
                              <a:ea typeface="Cambria Math" charset="0"/>
                              <a:cs typeface="Cambria Math" charset="0"/>
                            </a:rPr>
                            <m:t>𝑢𝑘</m:t>
                          </m:r>
                        </m:sup>
                      </m:sSup>
                      <m:sSup>
                        <m:sSupPr>
                          <m:ctrlPr>
                            <a:rPr kumimoji="1" lang="en-US" altLang="zh-CN" sz="1400" i="1" smtClean="0">
                              <a:latin typeface="Cambria Math" charset="0"/>
                              <a:ea typeface="Cambria Math" charset="0"/>
                              <a:cs typeface="Cambria Math" charset="0"/>
                            </a:rPr>
                          </m:ctrlPr>
                        </m:sSupPr>
                        <m:e>
                          <m:r>
                            <a:rPr kumimoji="1" lang="en-US" altLang="zh-CN" sz="1400" b="0" i="1" smtClean="0">
                              <a:latin typeface="Cambria Math" charset="0"/>
                              <a:ea typeface="Cambria Math" charset="0"/>
                              <a:cs typeface="Cambria Math" charset="0"/>
                            </a:rPr>
                            <m:t>𝑆</m:t>
                          </m:r>
                        </m:e>
                        <m:sup>
                          <m:r>
                            <a:rPr kumimoji="1" lang="en-US" altLang="zh-CN" sz="1400" b="0" i="1" smtClean="0">
                              <a:latin typeface="Cambria Math" charset="0"/>
                              <a:ea typeface="Cambria Math" charset="0"/>
                              <a:cs typeface="Cambria Math" charset="0"/>
                            </a:rPr>
                            <m:t>𝑣</m:t>
                          </m:r>
                        </m:sup>
                      </m:sSup>
                      <m:r>
                        <a:rPr kumimoji="1" lang="en-US" altLang="zh-CN" sz="1400" b="0" i="1" smtClean="0">
                          <a:latin typeface="Cambria Math" charset="0"/>
                          <a:ea typeface="Cambria Math" charset="0"/>
                          <a:cs typeface="Cambria Math" charset="0"/>
                        </a:rPr>
                        <m:t>𝑍</m:t>
                      </m:r>
                      <m:r>
                        <a:rPr kumimoji="1" lang="zh-CN" altLang="en-US" sz="1400" b="0" i="1" smtClean="0">
                          <a:latin typeface="Cambria Math" charset="0"/>
                          <a:ea typeface="Cambria Math" charset="0"/>
                          <a:cs typeface="Cambria Math" charset="0"/>
                        </a:rPr>
                        <m:t> </m:t>
                      </m:r>
                      <m:r>
                        <a:rPr kumimoji="1" lang="en-US" altLang="zh-CN" sz="1400" b="0" i="1" smtClean="0">
                          <a:latin typeface="Cambria Math" charset="0"/>
                          <a:ea typeface="Cambria Math" charset="0"/>
                          <a:cs typeface="Cambria Math" charset="0"/>
                        </a:rPr>
                        <m:t>𝑚𝑜𝑑</m:t>
                      </m:r>
                      <m:r>
                        <a:rPr kumimoji="1" lang="zh-CN" altLang="en-US" sz="1400" b="0" i="1" smtClean="0">
                          <a:latin typeface="Cambria Math" charset="0"/>
                          <a:ea typeface="Cambria Math" charset="0"/>
                          <a:cs typeface="Cambria Math" charset="0"/>
                        </a:rPr>
                        <m:t> </m:t>
                      </m:r>
                      <m:r>
                        <a:rPr kumimoji="1" lang="en-US" altLang="zh-CN" sz="1400" b="0" i="1" smtClean="0">
                          <a:latin typeface="Cambria Math" charset="0"/>
                          <a:ea typeface="Cambria Math" charset="0"/>
                          <a:cs typeface="Cambria Math" charset="0"/>
                        </a:rPr>
                        <m:t>𝑛</m:t>
                      </m:r>
                    </m:oMath>
                  </m:oMathPara>
                </a14:m>
                <a:endParaRPr kumimoji="1"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400424" y="4900620"/>
                <a:ext cx="1603388" cy="219227"/>
              </a:xfrm>
              <a:prstGeom prst="rect">
                <a:avLst/>
              </a:prstGeom>
              <a:blipFill rotWithShape="0">
                <a:blip r:embed="rId4"/>
                <a:stretch>
                  <a:fillRect l="-2281" t="-186111" r="-760" b="-211111"/>
                </a:stretch>
              </a:blipFill>
            </p:spPr>
            <p:txBody>
              <a:bodyPr/>
              <a:lstStyle/>
              <a:p>
                <a:r>
                  <a:rPr lang="zh-CN" altLang="en-US">
                    <a:noFill/>
                  </a:rPr>
                  <a:t> </a:t>
                </a:r>
              </a:p>
            </p:txBody>
          </p:sp>
        </mc:Fallback>
      </mc:AlternateContent>
      <p:cxnSp>
        <p:nvCxnSpPr>
          <p:cNvPr id="17" name="直线箭头连接符 16"/>
          <p:cNvCxnSpPr>
            <a:stCxn id="45" idx="2"/>
            <a:endCxn id="2" idx="0"/>
          </p:cNvCxnSpPr>
          <p:nvPr/>
        </p:nvCxnSpPr>
        <p:spPr>
          <a:xfrm flipH="1">
            <a:off x="4202118" y="4522610"/>
            <a:ext cx="0" cy="3240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46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anim calcmode="lin" valueType="num">
                                      <p:cBhvr>
                                        <p:cTn id="28" dur="500" fill="hold"/>
                                        <p:tgtEl>
                                          <p:spTgt spid="42"/>
                                        </p:tgtEl>
                                        <p:attrNameLst>
                                          <p:attrName>ppt_x</p:attrName>
                                        </p:attrNameLst>
                                      </p:cBhvr>
                                      <p:tavLst>
                                        <p:tav tm="0">
                                          <p:val>
                                            <p:strVal val="#ppt_x"/>
                                          </p:val>
                                        </p:tav>
                                        <p:tav tm="100000">
                                          <p:val>
                                            <p:strVal val="#ppt_x"/>
                                          </p:val>
                                        </p:tav>
                                      </p:tavLst>
                                    </p:anim>
                                    <p:anim calcmode="lin" valueType="num">
                                      <p:cBhvr>
                                        <p:cTn id="29" dur="5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anim calcmode="lin" valueType="num">
                                      <p:cBhvr>
                                        <p:cTn id="33" dur="500" fill="hold"/>
                                        <p:tgtEl>
                                          <p:spTgt spid="41"/>
                                        </p:tgtEl>
                                        <p:attrNameLst>
                                          <p:attrName>ppt_x</p:attrName>
                                        </p:attrNameLst>
                                      </p:cBhvr>
                                      <p:tavLst>
                                        <p:tav tm="0">
                                          <p:val>
                                            <p:strVal val="#ppt_x"/>
                                          </p:val>
                                        </p:tav>
                                        <p:tav tm="100000">
                                          <p:val>
                                            <p:strVal val="#ppt_x"/>
                                          </p:val>
                                        </p:tav>
                                      </p:tavLst>
                                    </p:anim>
                                    <p:anim calcmode="lin" valueType="num">
                                      <p:cBhvr>
                                        <p:cTn id="34"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anim calcmode="lin" valueType="num">
                                      <p:cBhvr>
                                        <p:cTn id="47" dur="500" fill="hold"/>
                                        <p:tgtEl>
                                          <p:spTgt spid="23"/>
                                        </p:tgtEl>
                                        <p:attrNameLst>
                                          <p:attrName>ppt_x</p:attrName>
                                        </p:attrNameLst>
                                      </p:cBhvr>
                                      <p:tavLst>
                                        <p:tav tm="0">
                                          <p:val>
                                            <p:strVal val="#ppt_x"/>
                                          </p:val>
                                        </p:tav>
                                        <p:tav tm="100000">
                                          <p:val>
                                            <p:strVal val="#ppt_x"/>
                                          </p:val>
                                        </p:tav>
                                      </p:tavLst>
                                    </p:anim>
                                    <p:anim calcmode="lin" valueType="num">
                                      <p:cBhvr>
                                        <p:cTn id="48" dur="5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anim calcmode="lin" valueType="num">
                                      <p:cBhvr>
                                        <p:cTn id="59" dur="500" fill="hold"/>
                                        <p:tgtEl>
                                          <p:spTgt spid="29"/>
                                        </p:tgtEl>
                                        <p:attrNameLst>
                                          <p:attrName>ppt_x</p:attrName>
                                        </p:attrNameLst>
                                      </p:cBhvr>
                                      <p:tavLst>
                                        <p:tav tm="0">
                                          <p:val>
                                            <p:strVal val="#ppt_x"/>
                                          </p:val>
                                        </p:tav>
                                        <p:tav tm="100000">
                                          <p:val>
                                            <p:strVal val="#ppt_x"/>
                                          </p:val>
                                        </p:tav>
                                      </p:tavLst>
                                    </p:anim>
                                    <p:anim calcmode="lin" valueType="num">
                                      <p:cBhvr>
                                        <p:cTn id="60" dur="500" fill="hold"/>
                                        <p:tgtEl>
                                          <p:spTgt spid="2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anim calcmode="lin" valueType="num">
                                      <p:cBhvr>
                                        <p:cTn id="64" dur="500" fill="hold"/>
                                        <p:tgtEl>
                                          <p:spTgt spid="26"/>
                                        </p:tgtEl>
                                        <p:attrNameLst>
                                          <p:attrName>ppt_x</p:attrName>
                                        </p:attrNameLst>
                                      </p:cBhvr>
                                      <p:tavLst>
                                        <p:tav tm="0">
                                          <p:val>
                                            <p:strVal val="#ppt_x"/>
                                          </p:val>
                                        </p:tav>
                                        <p:tav tm="100000">
                                          <p:val>
                                            <p:strVal val="#ppt_x"/>
                                          </p:val>
                                        </p:tav>
                                      </p:tavLst>
                                    </p:anim>
                                    <p:anim calcmode="lin" valueType="num">
                                      <p:cBhvr>
                                        <p:cTn id="65" dur="500" fill="hold"/>
                                        <p:tgtEl>
                                          <p:spTgt spid="26"/>
                                        </p:tgtEl>
                                        <p:attrNameLst>
                                          <p:attrName>ppt_y</p:attrName>
                                        </p:attrNameLst>
                                      </p:cBhvr>
                                      <p:tavLst>
                                        <p:tav tm="0">
                                          <p:val>
                                            <p:strVal val="#ppt_y+.1"/>
                                          </p:val>
                                        </p:tav>
                                        <p:tav tm="100000">
                                          <p:val>
                                            <p:strVal val="#ppt_y"/>
                                          </p:val>
                                        </p:tav>
                                      </p:tavLst>
                                    </p:anim>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right)">
                                      <p:cBhvr>
                                        <p:cTn id="69" dur="500"/>
                                        <p:tgtEl>
                                          <p:spTgt spid="19"/>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right)">
                                      <p:cBhvr>
                                        <p:cTn id="72" dur="500"/>
                                        <p:tgtEl>
                                          <p:spTgt spid="39"/>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wipe(left)">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right)">
                                      <p:cBhvr>
                                        <p:cTn id="88" dur="500"/>
                                        <p:tgtEl>
                                          <p:spTgt spid="38"/>
                                        </p:tgtEl>
                                      </p:cBhvr>
                                    </p:animEffect>
                                  </p:childTnLst>
                                </p:cTn>
                              </p:par>
                              <p:par>
                                <p:cTn id="89" presetID="22" presetClass="entr" presetSubtype="2"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right)">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nodeType="click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circle(in)">
                                      <p:cBhvr>
                                        <p:cTn id="96" dur="500"/>
                                        <p:tgtEl>
                                          <p:spTgt spid="43"/>
                                        </p:tgtEl>
                                      </p:cBhvr>
                                    </p:animEffect>
                                  </p:childTnLst>
                                </p:cTn>
                              </p:par>
                              <p:par>
                                <p:cTn id="97" presetID="6" presetClass="entr" presetSubtype="16"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circle(in)">
                                      <p:cBhvr>
                                        <p:cTn id="99" dur="500"/>
                                        <p:tgtEl>
                                          <p:spTgt spid="45"/>
                                        </p:tgtEl>
                                      </p:cBhvr>
                                    </p:animEffect>
                                  </p:childTnLst>
                                </p:cTn>
                              </p:par>
                            </p:childTnLst>
                          </p:cTn>
                        </p:par>
                        <p:par>
                          <p:cTn id="100" fill="hold">
                            <p:stCondLst>
                              <p:cond delay="500"/>
                            </p:stCondLst>
                            <p:childTnLst>
                              <p:par>
                                <p:cTn id="101" presetID="22" presetClass="entr" presetSubtype="1" fill="hold"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up)">
                                      <p:cBhvr>
                                        <p:cTn id="103" dur="500"/>
                                        <p:tgtEl>
                                          <p:spTgt spid="17"/>
                                        </p:tgtEl>
                                      </p:cBhvr>
                                    </p:animEffect>
                                  </p:childTnLst>
                                </p:cTn>
                              </p:par>
                            </p:childTnLst>
                          </p:cTn>
                        </p:par>
                        <p:par>
                          <p:cTn id="104" fill="hold">
                            <p:stCondLst>
                              <p:cond delay="1000"/>
                            </p:stCondLst>
                            <p:childTnLst>
                              <p:par>
                                <p:cTn id="105" presetID="1" presetClass="entr" presetSubtype="0" fill="hold" grpId="0" nodeType="after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childTnLst>
                          </p:cTn>
                        </p:par>
                        <p:par>
                          <p:cTn id="107" fill="hold">
                            <p:stCondLst>
                              <p:cond delay="1000"/>
                            </p:stCondLst>
                            <p:childTnLst>
                              <p:par>
                                <p:cTn id="108" presetID="42" presetClass="entr" presetSubtype="0" fill="hold" grpId="0" nodeType="after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anim calcmode="lin" valueType="num">
                                      <p:cBhvr>
                                        <p:cTn id="111" dur="500" fill="hold"/>
                                        <p:tgtEl>
                                          <p:spTgt spid="47"/>
                                        </p:tgtEl>
                                        <p:attrNameLst>
                                          <p:attrName>ppt_x</p:attrName>
                                        </p:attrNameLst>
                                      </p:cBhvr>
                                      <p:tavLst>
                                        <p:tav tm="0">
                                          <p:val>
                                            <p:strVal val="#ppt_x"/>
                                          </p:val>
                                        </p:tav>
                                        <p:tav tm="100000">
                                          <p:val>
                                            <p:strVal val="#ppt_x"/>
                                          </p:val>
                                        </p:tav>
                                      </p:tavLst>
                                    </p:anim>
                                    <p:anim calcmode="lin" valueType="num">
                                      <p:cBhvr>
                                        <p:cTn id="112" dur="500" fill="hold"/>
                                        <p:tgtEl>
                                          <p:spTgt spid="4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500"/>
                                        <p:tgtEl>
                                          <p:spTgt spid="46"/>
                                        </p:tgtEl>
                                      </p:cBhvr>
                                    </p:animEffect>
                                    <p:anim calcmode="lin" valueType="num">
                                      <p:cBhvr>
                                        <p:cTn id="116" dur="500" fill="hold"/>
                                        <p:tgtEl>
                                          <p:spTgt spid="46"/>
                                        </p:tgtEl>
                                        <p:attrNameLst>
                                          <p:attrName>ppt_x</p:attrName>
                                        </p:attrNameLst>
                                      </p:cBhvr>
                                      <p:tavLst>
                                        <p:tav tm="0">
                                          <p:val>
                                            <p:strVal val="#ppt_x"/>
                                          </p:val>
                                        </p:tav>
                                        <p:tav tm="100000">
                                          <p:val>
                                            <p:strVal val="#ppt_x"/>
                                          </p:val>
                                        </p:tav>
                                      </p:tavLst>
                                    </p:anim>
                                    <p:anim calcmode="lin" valueType="num">
                                      <p:cBhvr>
                                        <p:cTn id="117" dur="500" fill="hold"/>
                                        <p:tgtEl>
                                          <p:spTgt spid="46"/>
                                        </p:tgtEl>
                                        <p:attrNameLst>
                                          <p:attrName>ppt_y</p:attrName>
                                        </p:attrNameLst>
                                      </p:cBhvr>
                                      <p:tavLst>
                                        <p:tav tm="0">
                                          <p:val>
                                            <p:strVal val="#ppt_y+.1"/>
                                          </p:val>
                                        </p:tav>
                                        <p:tav tm="100000">
                                          <p:val>
                                            <p:strVal val="#ppt_y"/>
                                          </p:val>
                                        </p:tav>
                                      </p:tavLst>
                                    </p:anim>
                                  </p:childTnLst>
                                </p:cTn>
                              </p:par>
                            </p:childTnLst>
                          </p:cTn>
                        </p:par>
                        <p:par>
                          <p:cTn id="118" fill="hold">
                            <p:stCondLst>
                              <p:cond delay="1500"/>
                            </p:stCondLst>
                            <p:childTnLst>
                              <p:par>
                                <p:cTn id="119" presetID="22" presetClass="entr" presetSubtype="1" fill="hold" nodeType="after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wipe(up)">
                                      <p:cBhvr>
                                        <p:cTn id="121" dur="500"/>
                                        <p:tgtEl>
                                          <p:spTgt spid="50"/>
                                        </p:tgtEl>
                                      </p:cBhvr>
                                    </p:animEffect>
                                  </p:childTnLst>
                                </p:cTn>
                              </p:par>
                            </p:childTnLst>
                          </p:cTn>
                        </p:par>
                        <p:par>
                          <p:cTn id="122" fill="hold">
                            <p:stCondLst>
                              <p:cond delay="2000"/>
                            </p:stCondLst>
                            <p:childTnLst>
                              <p:par>
                                <p:cTn id="123" presetID="9" presetClass="entr" presetSubtype="0" fill="hold" grpId="0" nodeType="after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dissolve">
                                      <p:cBhvr>
                                        <p:cTn id="125" dur="500"/>
                                        <p:tgtEl>
                                          <p:spTgt spid="4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dissolve">
                                      <p:cBhvr>
                                        <p:cTn id="128" dur="500"/>
                                        <p:tgtEl>
                                          <p:spTgt spid="44"/>
                                        </p:tgtEl>
                                      </p:cBhvr>
                                    </p:animEffect>
                                  </p:childTnLst>
                                </p:cTn>
                              </p:par>
                            </p:childTnLst>
                          </p:cTn>
                        </p:par>
                        <p:par>
                          <p:cTn id="129" fill="hold">
                            <p:stCondLst>
                              <p:cond delay="2500"/>
                            </p:stCondLst>
                            <p:childTnLst>
                              <p:par>
                                <p:cTn id="130" presetID="42" presetClass="entr" presetSubtype="0" fill="hold" grpId="0" nodeType="after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500"/>
                                        <p:tgtEl>
                                          <p:spTgt spid="36"/>
                                        </p:tgtEl>
                                      </p:cBhvr>
                                    </p:animEffect>
                                    <p:anim calcmode="lin" valueType="num">
                                      <p:cBhvr>
                                        <p:cTn id="133" dur="500" fill="hold"/>
                                        <p:tgtEl>
                                          <p:spTgt spid="36"/>
                                        </p:tgtEl>
                                        <p:attrNameLst>
                                          <p:attrName>ppt_x</p:attrName>
                                        </p:attrNameLst>
                                      </p:cBhvr>
                                      <p:tavLst>
                                        <p:tav tm="0">
                                          <p:val>
                                            <p:strVal val="#ppt_x"/>
                                          </p:val>
                                        </p:tav>
                                        <p:tav tm="100000">
                                          <p:val>
                                            <p:strVal val="#ppt_x"/>
                                          </p:val>
                                        </p:tav>
                                      </p:tavLst>
                                    </p:anim>
                                    <p:anim calcmode="lin" valueType="num">
                                      <p:cBhvr>
                                        <p:cTn id="134" dur="500" fill="hold"/>
                                        <p:tgtEl>
                                          <p:spTgt spid="3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500"/>
                                        <p:tgtEl>
                                          <p:spTgt spid="35"/>
                                        </p:tgtEl>
                                      </p:cBhvr>
                                    </p:animEffect>
                                    <p:anim calcmode="lin" valueType="num">
                                      <p:cBhvr>
                                        <p:cTn id="138" dur="500" fill="hold"/>
                                        <p:tgtEl>
                                          <p:spTgt spid="35"/>
                                        </p:tgtEl>
                                        <p:attrNameLst>
                                          <p:attrName>ppt_x</p:attrName>
                                        </p:attrNameLst>
                                      </p:cBhvr>
                                      <p:tavLst>
                                        <p:tav tm="0">
                                          <p:val>
                                            <p:strVal val="#ppt_x"/>
                                          </p:val>
                                        </p:tav>
                                        <p:tav tm="100000">
                                          <p:val>
                                            <p:strVal val="#ppt_x"/>
                                          </p:val>
                                        </p:tav>
                                      </p:tavLst>
                                    </p:anim>
                                    <p:anim calcmode="lin" valueType="num">
                                      <p:cBhvr>
                                        <p:cTn id="13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37" presetClass="entr" presetSubtype="0" fill="hold" nodeType="click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fade">
                                      <p:cBhvr>
                                        <p:cTn id="144" dur="500"/>
                                        <p:tgtEl>
                                          <p:spTgt spid="62"/>
                                        </p:tgtEl>
                                      </p:cBhvr>
                                    </p:animEffect>
                                    <p:anim calcmode="lin" valueType="num">
                                      <p:cBhvr>
                                        <p:cTn id="145" dur="500" fill="hold"/>
                                        <p:tgtEl>
                                          <p:spTgt spid="62"/>
                                        </p:tgtEl>
                                        <p:attrNameLst>
                                          <p:attrName>ppt_x</p:attrName>
                                        </p:attrNameLst>
                                      </p:cBhvr>
                                      <p:tavLst>
                                        <p:tav tm="0">
                                          <p:val>
                                            <p:strVal val="#ppt_x"/>
                                          </p:val>
                                        </p:tav>
                                        <p:tav tm="100000">
                                          <p:val>
                                            <p:strVal val="#ppt_x"/>
                                          </p:val>
                                        </p:tav>
                                      </p:tavLst>
                                    </p:anim>
                                    <p:anim calcmode="lin" valueType="num">
                                      <p:cBhvr>
                                        <p:cTn id="146" dur="450" decel="100000" fill="hold"/>
                                        <p:tgtEl>
                                          <p:spTgt spid="62"/>
                                        </p:tgtEl>
                                        <p:attrNameLst>
                                          <p:attrName>ppt_y</p:attrName>
                                        </p:attrNameLst>
                                      </p:cBhvr>
                                      <p:tavLst>
                                        <p:tav tm="0">
                                          <p:val>
                                            <p:strVal val="#ppt_y+1"/>
                                          </p:val>
                                        </p:tav>
                                        <p:tav tm="100000">
                                          <p:val>
                                            <p:strVal val="#ppt_y-.03"/>
                                          </p:val>
                                        </p:tav>
                                      </p:tavLst>
                                    </p:anim>
                                    <p:anim calcmode="lin" valueType="num">
                                      <p:cBhvr>
                                        <p:cTn id="147"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par>
                                <p:cTn id="148" presetID="37" presetClass="entr" presetSubtype="0" fill="hold" grpId="0" nodeType="with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fade">
                                      <p:cBhvr>
                                        <p:cTn id="150" dur="500"/>
                                        <p:tgtEl>
                                          <p:spTgt spid="54"/>
                                        </p:tgtEl>
                                      </p:cBhvr>
                                    </p:animEffect>
                                    <p:anim calcmode="lin" valueType="num">
                                      <p:cBhvr>
                                        <p:cTn id="151" dur="500" fill="hold"/>
                                        <p:tgtEl>
                                          <p:spTgt spid="54"/>
                                        </p:tgtEl>
                                        <p:attrNameLst>
                                          <p:attrName>ppt_x</p:attrName>
                                        </p:attrNameLst>
                                      </p:cBhvr>
                                      <p:tavLst>
                                        <p:tav tm="0">
                                          <p:val>
                                            <p:strVal val="#ppt_x"/>
                                          </p:val>
                                        </p:tav>
                                        <p:tav tm="100000">
                                          <p:val>
                                            <p:strVal val="#ppt_x"/>
                                          </p:val>
                                        </p:tav>
                                      </p:tavLst>
                                    </p:anim>
                                    <p:anim calcmode="lin" valueType="num">
                                      <p:cBhvr>
                                        <p:cTn id="152" dur="450" decel="100000" fill="hold"/>
                                        <p:tgtEl>
                                          <p:spTgt spid="54"/>
                                        </p:tgtEl>
                                        <p:attrNameLst>
                                          <p:attrName>ppt_y</p:attrName>
                                        </p:attrNameLst>
                                      </p:cBhvr>
                                      <p:tavLst>
                                        <p:tav tm="0">
                                          <p:val>
                                            <p:strVal val="#ppt_y+1"/>
                                          </p:val>
                                        </p:tav>
                                        <p:tav tm="100000">
                                          <p:val>
                                            <p:strVal val="#ppt_y-.03"/>
                                          </p:val>
                                        </p:tav>
                                      </p:tavLst>
                                    </p:anim>
                                    <p:anim calcmode="lin" valueType="num">
                                      <p:cBhvr>
                                        <p:cTn id="153" dur="50" accel="100000" fill="hold">
                                          <p:stCondLst>
                                            <p:cond delay="450"/>
                                          </p:stCondLst>
                                        </p:cTn>
                                        <p:tgtEl>
                                          <p:spTgt spid="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p:bldP spid="16" grpId="0"/>
      <p:bldP spid="6" grpId="0"/>
      <p:bldP spid="22" grpId="0" animBg="1"/>
      <p:bldP spid="23" grpId="0" animBg="1"/>
      <p:bldP spid="26" grpId="0" animBg="1"/>
      <p:bldP spid="29" grpId="0" animBg="1"/>
      <p:bldP spid="30" grpId="0" animBg="1"/>
      <p:bldP spid="35" grpId="0" animBg="1"/>
      <p:bldP spid="36" grpId="0" animBg="1"/>
      <p:bldP spid="38" grpId="0"/>
      <p:bldP spid="39" grpId="0"/>
      <p:bldP spid="41" grpId="0" animBg="1"/>
      <p:bldP spid="42" grpId="0" animBg="1"/>
      <p:bldP spid="45" grpId="0"/>
      <p:bldP spid="46" grpId="0" animBg="1"/>
      <p:bldP spid="47" grpId="0" animBg="1"/>
      <p:bldP spid="48" grpId="0" animBg="1"/>
      <p:bldP spid="44" grpId="0"/>
      <p:bldP spid="54"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22</a:t>
            </a:fld>
            <a:endParaRPr kumimoji="1" lang="zh-CN" altLang="en-US"/>
          </a:p>
        </p:txBody>
      </p:sp>
      <p:sp>
        <p:nvSpPr>
          <p:cNvPr id="81" name="文本框 80"/>
          <p:cNvSpPr txBox="1"/>
          <p:nvPr/>
        </p:nvSpPr>
        <p:spPr>
          <a:xfrm>
            <a:off x="556803" y="1132057"/>
            <a:ext cx="1891430" cy="369332"/>
          </a:xfrm>
          <a:prstGeom prst="rect">
            <a:avLst/>
          </a:prstGeom>
          <a:solidFill>
            <a:schemeClr val="accent3"/>
          </a:solidFill>
        </p:spPr>
        <p:txBody>
          <a:bodyPr wrap="square" rtlCol="0">
            <a:spAutoFit/>
          </a:bodyPr>
          <a:lstStyle/>
          <a:p>
            <a:pPr algn="ctr"/>
            <a:r>
              <a:rPr lang="en-US" altLang="zh-CN" dirty="0">
                <a:solidFill>
                  <a:schemeClr val="bg1"/>
                </a:solidFill>
                <a:ea typeface="微软雅黑" panose="020B0503020204020204" pitchFamily="34" charset="-122"/>
              </a:rPr>
              <a:t>Anonymous </a:t>
            </a:r>
            <a:r>
              <a:rPr lang="en-US" altLang="zh-CN" dirty="0" smtClean="0">
                <a:solidFill>
                  <a:schemeClr val="bg1"/>
                </a:solidFill>
                <a:ea typeface="微软雅黑" panose="020B0503020204020204" pitchFamily="34" charset="-122"/>
              </a:rPr>
              <a:t>SSO</a:t>
            </a:r>
            <a:endParaRPr kumimoji="1" lang="zh-CN" altLang="en-US" dirty="0">
              <a:solidFill>
                <a:schemeClr val="bg1"/>
              </a:solidFill>
            </a:endParaRPr>
          </a:p>
        </p:txBody>
      </p:sp>
      <p:sp>
        <p:nvSpPr>
          <p:cNvPr id="8" name="文本框 7"/>
          <p:cNvSpPr txBox="1"/>
          <p:nvPr/>
        </p:nvSpPr>
        <p:spPr>
          <a:xfrm>
            <a:off x="2486825" y="1136978"/>
            <a:ext cx="6045988" cy="369332"/>
          </a:xfrm>
          <a:prstGeom prst="rect">
            <a:avLst/>
          </a:prstGeom>
          <a:solidFill>
            <a:schemeClr val="bg1">
              <a:lumMod val="50000"/>
            </a:schemeClr>
          </a:solidFill>
        </p:spPr>
        <p:txBody>
          <a:bodyPr wrap="square" rtlCol="0">
            <a:spAutoFit/>
          </a:bodyPr>
          <a:lstStyle/>
          <a:p>
            <a:pPr algn="ctr"/>
            <a:r>
              <a:rPr lang="en-US" altLang="zh-CN" dirty="0">
                <a:solidFill>
                  <a:schemeClr val="bg1"/>
                </a:solidFill>
                <a:ea typeface="微软雅黑" panose="020B0503020204020204" pitchFamily="34" charset="-122"/>
              </a:rPr>
              <a:t>Registering accounts</a:t>
            </a:r>
            <a:endParaRPr kumimoji="1" lang="zh-CN" altLang="en-US" dirty="0">
              <a:solidFill>
                <a:schemeClr val="bg1"/>
              </a:solidFill>
            </a:endParaRPr>
          </a:p>
        </p:txBody>
      </p:sp>
      <p:sp>
        <p:nvSpPr>
          <p:cNvPr id="12" name="文本框 11"/>
          <p:cNvSpPr txBox="1"/>
          <p:nvPr/>
        </p:nvSpPr>
        <p:spPr>
          <a:xfrm>
            <a:off x="971151" y="3382433"/>
            <a:ext cx="1388790"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User</a:t>
            </a:r>
            <a:r>
              <a:rPr kumimoji="1" lang="zh-CN" altLang="en-US" dirty="0" smtClean="0"/>
              <a:t> </a:t>
            </a:r>
            <a:r>
              <a:rPr kumimoji="1" lang="en-US" altLang="zh-CN" dirty="0" smtClean="0"/>
              <a:t>Alice</a:t>
            </a:r>
            <a:endParaRPr kumimoji="1" lang="zh-CN" altLang="en-US" dirty="0"/>
          </a:p>
        </p:txBody>
      </p:sp>
      <p:sp>
        <p:nvSpPr>
          <p:cNvPr id="13" name="文本框 12"/>
          <p:cNvSpPr txBox="1"/>
          <p:nvPr/>
        </p:nvSpPr>
        <p:spPr>
          <a:xfrm>
            <a:off x="6656931" y="3301629"/>
            <a:ext cx="1472643" cy="369332"/>
          </a:xfrm>
          <a:prstGeom prst="rect">
            <a:avLst/>
          </a:prstGeom>
          <a:noFill/>
        </p:spPr>
        <p:txBody>
          <a:bodyPr wrap="square" rtlCol="0">
            <a:spAutoFit/>
          </a:bodyPr>
          <a:lstStyle/>
          <a:p>
            <a:r>
              <a:rPr kumimoji="1" lang="en-US" altLang="zh-CN" dirty="0" smtClean="0"/>
              <a:t>Relying</a:t>
            </a:r>
            <a:r>
              <a:rPr kumimoji="1" lang="zh-CN" altLang="en-US" dirty="0" smtClean="0"/>
              <a:t> </a:t>
            </a:r>
            <a:r>
              <a:rPr kumimoji="1" lang="en-US" altLang="zh-CN" dirty="0" smtClean="0"/>
              <a:t>Party</a:t>
            </a:r>
            <a:endParaRPr kumimoji="1" lang="zh-CN" altLang="en-US" dirty="0"/>
          </a:p>
        </p:txBody>
      </p:sp>
      <p:sp>
        <p:nvSpPr>
          <p:cNvPr id="15" name="文本框 14"/>
          <p:cNvSpPr txBox="1"/>
          <p:nvPr/>
        </p:nvSpPr>
        <p:spPr>
          <a:xfrm>
            <a:off x="2705743" y="2457458"/>
            <a:ext cx="3437886" cy="307777"/>
          </a:xfrm>
          <a:prstGeom prst="rect">
            <a:avLst/>
          </a:prstGeom>
          <a:noFill/>
        </p:spPr>
        <p:txBody>
          <a:bodyPr wrap="square" rtlCol="0">
            <a:spAutoFit/>
          </a:bodyPr>
          <a:lstStyle/>
          <a:p>
            <a:pPr algn="ctr"/>
            <a:r>
              <a:rPr lang="en-US" altLang="zh-CN" sz="1400" dirty="0" smtClean="0"/>
              <a:t>Download</a:t>
            </a:r>
            <a:r>
              <a:rPr lang="zh-CN" altLang="en-US" sz="1400" dirty="0" smtClean="0"/>
              <a:t> </a:t>
            </a:r>
            <a:r>
              <a:rPr lang="en-US" altLang="zh-CN" sz="1400" dirty="0" smtClean="0"/>
              <a:t>the</a:t>
            </a:r>
            <a:r>
              <a:rPr lang="zh-CN" altLang="en-US" sz="1400" dirty="0" smtClean="0"/>
              <a:t> </a:t>
            </a:r>
            <a:r>
              <a:rPr lang="en-US" altLang="zh-CN" sz="1400" dirty="0" smtClean="0"/>
              <a:t>parameters</a:t>
            </a:r>
            <a:r>
              <a:rPr lang="zh-CN" altLang="en-US" sz="1400" dirty="0" smtClean="0"/>
              <a:t> </a:t>
            </a:r>
            <a:r>
              <a:rPr lang="en-US" altLang="zh-CN" sz="1400" dirty="0" err="1" smtClean="0"/>
              <a:t>dom</a:t>
            </a:r>
            <a:r>
              <a:rPr lang="zh-CN" altLang="en-US" sz="1400" dirty="0" smtClean="0"/>
              <a:t> </a:t>
            </a:r>
            <a:r>
              <a:rPr lang="en-US" altLang="zh-CN" sz="1400" dirty="0" smtClean="0"/>
              <a:t>and</a:t>
            </a:r>
            <a:r>
              <a:rPr lang="zh-CN" altLang="en-US" sz="1400" dirty="0" smtClean="0"/>
              <a:t> </a:t>
            </a:r>
            <a:r>
              <a:rPr lang="en-US" altLang="zh-CN" sz="1400" dirty="0" smtClean="0"/>
              <a:t>k</a:t>
            </a:r>
            <a:endParaRPr lang="zh-CN" altLang="en-US" sz="1400" dirty="0"/>
          </a:p>
        </p:txBody>
      </p:sp>
      <p:sp>
        <p:nvSpPr>
          <p:cNvPr id="16" name="圆角矩形 15"/>
          <p:cNvSpPr/>
          <p:nvPr/>
        </p:nvSpPr>
        <p:spPr>
          <a:xfrm>
            <a:off x="556801" y="1644960"/>
            <a:ext cx="7976011" cy="646986"/>
          </a:xfrm>
          <a:prstGeom prst="roundRect">
            <a:avLst/>
          </a:prstGeom>
          <a:ln>
            <a:solidFill>
              <a:schemeClr val="accent3"/>
            </a:solidFill>
          </a:ln>
        </p:spPr>
        <p:txBody>
          <a:bodyPr wrap="square">
            <a:spAutoFit/>
          </a:bodyPr>
          <a:lstStyle/>
          <a:p>
            <a:r>
              <a:rPr lang="en-US" altLang="zh-CN" sz="1600" dirty="0"/>
              <a:t>This registration protocol is executed between a user Alice and a relying party whenever Alice wishes to create a new account. </a:t>
            </a:r>
          </a:p>
        </p:txBody>
      </p:sp>
      <p:grpSp>
        <p:nvGrpSpPr>
          <p:cNvPr id="17" name="组 16"/>
          <p:cNvGrpSpPr/>
          <p:nvPr/>
        </p:nvGrpSpPr>
        <p:grpSpPr>
          <a:xfrm>
            <a:off x="1165872" y="2383996"/>
            <a:ext cx="940114" cy="1008327"/>
            <a:chOff x="822961" y="2941228"/>
            <a:chExt cx="940114" cy="1008327"/>
          </a:xfrm>
        </p:grpSpPr>
        <p:grpSp>
          <p:nvGrpSpPr>
            <p:cNvPr id="18" name="组 17"/>
            <p:cNvGrpSpPr>
              <a:grpSpLocks noChangeAspect="1"/>
            </p:cNvGrpSpPr>
            <p:nvPr/>
          </p:nvGrpSpPr>
          <p:grpSpPr>
            <a:xfrm>
              <a:off x="822961" y="2941228"/>
              <a:ext cx="669530" cy="1008000"/>
              <a:chOff x="5464335" y="4274235"/>
              <a:chExt cx="285750" cy="430212"/>
            </a:xfrm>
            <a:solidFill>
              <a:schemeClr val="accent3">
                <a:lumMod val="50000"/>
              </a:schemeClr>
            </a:solidFill>
          </p:grpSpPr>
          <p:sp>
            <p:nvSpPr>
              <p:cNvPr id="20"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374"/>
            <p:cNvSpPr>
              <a:spLocks noChangeAspect="1" noEditPoints="1"/>
            </p:cNvSpPr>
            <p:nvPr/>
          </p:nvSpPr>
          <p:spPr bwMode="auto">
            <a:xfrm>
              <a:off x="1511075" y="3452490"/>
              <a:ext cx="252000" cy="497065"/>
            </a:xfrm>
            <a:custGeom>
              <a:avLst/>
              <a:gdLst>
                <a:gd name="T0" fmla="*/ 53 w 218"/>
                <a:gd name="T1" fmla="*/ 110 h 430"/>
                <a:gd name="T2" fmla="*/ 0 w 218"/>
                <a:gd name="T3" fmla="*/ 405 h 430"/>
                <a:gd name="T4" fmla="*/ 0 w 218"/>
                <a:gd name="T5" fmla="*/ 85 h 430"/>
                <a:gd name="T6" fmla="*/ 200 w 218"/>
                <a:gd name="T7" fmla="*/ 83 h 430"/>
                <a:gd name="T8" fmla="*/ 96 w 218"/>
                <a:gd name="T9" fmla="*/ 218 h 430"/>
                <a:gd name="T10" fmla="*/ 96 w 218"/>
                <a:gd name="T11" fmla="*/ 114 h 430"/>
                <a:gd name="T12" fmla="*/ 125 w 218"/>
                <a:gd name="T13" fmla="*/ 53 h 430"/>
                <a:gd name="T14" fmla="*/ 149 w 218"/>
                <a:gd name="T15" fmla="*/ 22 h 430"/>
                <a:gd name="T16" fmla="*/ 129 w 218"/>
                <a:gd name="T17" fmla="*/ 14 h 430"/>
                <a:gd name="T18" fmla="*/ 198 w 218"/>
                <a:gd name="T19" fmla="*/ 334 h 430"/>
                <a:gd name="T20" fmla="*/ 171 w 218"/>
                <a:gd name="T21" fmla="*/ 367 h 430"/>
                <a:gd name="T22" fmla="*/ 171 w 218"/>
                <a:gd name="T23" fmla="*/ 342 h 430"/>
                <a:gd name="T24" fmla="*/ 161 w 218"/>
                <a:gd name="T25" fmla="*/ 344 h 430"/>
                <a:gd name="T26" fmla="*/ 133 w 218"/>
                <a:gd name="T27" fmla="*/ 377 h 430"/>
                <a:gd name="T28" fmla="*/ 133 w 218"/>
                <a:gd name="T29" fmla="*/ 352 h 430"/>
                <a:gd name="T30" fmla="*/ 123 w 218"/>
                <a:gd name="T31" fmla="*/ 356 h 430"/>
                <a:gd name="T32" fmla="*/ 98 w 218"/>
                <a:gd name="T33" fmla="*/ 389 h 430"/>
                <a:gd name="T34" fmla="*/ 98 w 218"/>
                <a:gd name="T35" fmla="*/ 364 h 430"/>
                <a:gd name="T36" fmla="*/ 198 w 218"/>
                <a:gd name="T37" fmla="*/ 295 h 430"/>
                <a:gd name="T38" fmla="*/ 171 w 218"/>
                <a:gd name="T39" fmla="*/ 328 h 430"/>
                <a:gd name="T40" fmla="*/ 171 w 218"/>
                <a:gd name="T41" fmla="*/ 301 h 430"/>
                <a:gd name="T42" fmla="*/ 161 w 218"/>
                <a:gd name="T43" fmla="*/ 305 h 430"/>
                <a:gd name="T44" fmla="*/ 133 w 218"/>
                <a:gd name="T45" fmla="*/ 338 h 430"/>
                <a:gd name="T46" fmla="*/ 133 w 218"/>
                <a:gd name="T47" fmla="*/ 313 h 430"/>
                <a:gd name="T48" fmla="*/ 123 w 218"/>
                <a:gd name="T49" fmla="*/ 316 h 430"/>
                <a:gd name="T50" fmla="*/ 98 w 218"/>
                <a:gd name="T51" fmla="*/ 350 h 430"/>
                <a:gd name="T52" fmla="*/ 98 w 218"/>
                <a:gd name="T53" fmla="*/ 322 h 430"/>
                <a:gd name="T54" fmla="*/ 198 w 218"/>
                <a:gd name="T55" fmla="*/ 254 h 430"/>
                <a:gd name="T56" fmla="*/ 171 w 218"/>
                <a:gd name="T57" fmla="*/ 287 h 430"/>
                <a:gd name="T58" fmla="*/ 171 w 218"/>
                <a:gd name="T59" fmla="*/ 261 h 430"/>
                <a:gd name="T60" fmla="*/ 161 w 218"/>
                <a:gd name="T61" fmla="*/ 265 h 430"/>
                <a:gd name="T62" fmla="*/ 133 w 218"/>
                <a:gd name="T63" fmla="*/ 299 h 430"/>
                <a:gd name="T64" fmla="*/ 133 w 218"/>
                <a:gd name="T65" fmla="*/ 273 h 430"/>
                <a:gd name="T66" fmla="*/ 123 w 218"/>
                <a:gd name="T67" fmla="*/ 275 h 430"/>
                <a:gd name="T68" fmla="*/ 98 w 218"/>
                <a:gd name="T69" fmla="*/ 309 h 430"/>
                <a:gd name="T70" fmla="*/ 98 w 218"/>
                <a:gd name="T71" fmla="*/ 283 h 430"/>
                <a:gd name="T72" fmla="*/ 171 w 218"/>
                <a:gd name="T73" fmla="*/ 250 h 430"/>
                <a:gd name="T74" fmla="*/ 198 w 218"/>
                <a:gd name="T75" fmla="*/ 216 h 430"/>
                <a:gd name="T76" fmla="*/ 171 w 218"/>
                <a:gd name="T77" fmla="*/ 224 h 430"/>
                <a:gd name="T78" fmla="*/ 161 w 218"/>
                <a:gd name="T79" fmla="*/ 226 h 430"/>
                <a:gd name="T80" fmla="*/ 133 w 218"/>
                <a:gd name="T81" fmla="*/ 259 h 430"/>
                <a:gd name="T82" fmla="*/ 133 w 218"/>
                <a:gd name="T83" fmla="*/ 234 h 430"/>
                <a:gd name="T84" fmla="*/ 123 w 218"/>
                <a:gd name="T85" fmla="*/ 238 h 430"/>
                <a:gd name="T86" fmla="*/ 98 w 218"/>
                <a:gd name="T87" fmla="*/ 271 h 430"/>
                <a:gd name="T88" fmla="*/ 98 w 218"/>
                <a:gd name="T89" fmla="*/ 246 h 430"/>
                <a:gd name="T90" fmla="*/ 23 w 218"/>
                <a:gd name="T91" fmla="*/ 73 h 430"/>
                <a:gd name="T92" fmla="*/ 74 w 218"/>
                <a:gd name="T93" fmla="*/ 424 h 430"/>
                <a:gd name="T94" fmla="*/ 218 w 218"/>
                <a:gd name="T95" fmla="*/ 57 h 430"/>
                <a:gd name="T96" fmla="*/ 178 w 218"/>
                <a:gd name="T97" fmla="*/ 8 h 430"/>
                <a:gd name="T98" fmla="*/ 120 w 218"/>
                <a:gd name="T99" fmla="*/ 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430">
                  <a:moveTo>
                    <a:pt x="0" y="85"/>
                  </a:moveTo>
                  <a:lnTo>
                    <a:pt x="53" y="110"/>
                  </a:lnTo>
                  <a:lnTo>
                    <a:pt x="53" y="430"/>
                  </a:lnTo>
                  <a:lnTo>
                    <a:pt x="0" y="405"/>
                  </a:lnTo>
                  <a:lnTo>
                    <a:pt x="0" y="85"/>
                  </a:lnTo>
                  <a:lnTo>
                    <a:pt x="0" y="85"/>
                  </a:lnTo>
                  <a:close/>
                  <a:moveTo>
                    <a:pt x="96" y="114"/>
                  </a:moveTo>
                  <a:lnTo>
                    <a:pt x="200" y="83"/>
                  </a:lnTo>
                  <a:lnTo>
                    <a:pt x="200" y="189"/>
                  </a:lnTo>
                  <a:lnTo>
                    <a:pt x="96" y="218"/>
                  </a:lnTo>
                  <a:lnTo>
                    <a:pt x="96" y="114"/>
                  </a:lnTo>
                  <a:lnTo>
                    <a:pt x="96" y="114"/>
                  </a:lnTo>
                  <a:close/>
                  <a:moveTo>
                    <a:pt x="129" y="14"/>
                  </a:moveTo>
                  <a:lnTo>
                    <a:pt x="125" y="53"/>
                  </a:lnTo>
                  <a:lnTo>
                    <a:pt x="147" y="65"/>
                  </a:lnTo>
                  <a:lnTo>
                    <a:pt x="149" y="22"/>
                  </a:lnTo>
                  <a:lnTo>
                    <a:pt x="129" y="14"/>
                  </a:lnTo>
                  <a:lnTo>
                    <a:pt x="129" y="14"/>
                  </a:lnTo>
                  <a:close/>
                  <a:moveTo>
                    <a:pt x="171" y="342"/>
                  </a:moveTo>
                  <a:lnTo>
                    <a:pt x="198" y="334"/>
                  </a:lnTo>
                  <a:lnTo>
                    <a:pt x="198" y="360"/>
                  </a:lnTo>
                  <a:lnTo>
                    <a:pt x="171" y="367"/>
                  </a:lnTo>
                  <a:lnTo>
                    <a:pt x="171" y="342"/>
                  </a:lnTo>
                  <a:lnTo>
                    <a:pt x="171" y="342"/>
                  </a:lnTo>
                  <a:close/>
                  <a:moveTo>
                    <a:pt x="133" y="352"/>
                  </a:moveTo>
                  <a:lnTo>
                    <a:pt x="161" y="344"/>
                  </a:lnTo>
                  <a:lnTo>
                    <a:pt x="161" y="369"/>
                  </a:lnTo>
                  <a:lnTo>
                    <a:pt x="133" y="377"/>
                  </a:lnTo>
                  <a:lnTo>
                    <a:pt x="133" y="352"/>
                  </a:lnTo>
                  <a:lnTo>
                    <a:pt x="133" y="352"/>
                  </a:lnTo>
                  <a:close/>
                  <a:moveTo>
                    <a:pt x="98" y="364"/>
                  </a:moveTo>
                  <a:lnTo>
                    <a:pt x="123" y="356"/>
                  </a:lnTo>
                  <a:lnTo>
                    <a:pt x="123" y="381"/>
                  </a:lnTo>
                  <a:lnTo>
                    <a:pt x="98" y="389"/>
                  </a:lnTo>
                  <a:lnTo>
                    <a:pt x="98" y="364"/>
                  </a:lnTo>
                  <a:lnTo>
                    <a:pt x="98" y="364"/>
                  </a:lnTo>
                  <a:close/>
                  <a:moveTo>
                    <a:pt x="171" y="301"/>
                  </a:moveTo>
                  <a:lnTo>
                    <a:pt x="198" y="295"/>
                  </a:lnTo>
                  <a:lnTo>
                    <a:pt x="198" y="320"/>
                  </a:lnTo>
                  <a:lnTo>
                    <a:pt x="171" y="328"/>
                  </a:lnTo>
                  <a:lnTo>
                    <a:pt x="171" y="301"/>
                  </a:lnTo>
                  <a:lnTo>
                    <a:pt x="171" y="301"/>
                  </a:lnTo>
                  <a:close/>
                  <a:moveTo>
                    <a:pt x="133" y="313"/>
                  </a:moveTo>
                  <a:lnTo>
                    <a:pt x="161" y="305"/>
                  </a:lnTo>
                  <a:lnTo>
                    <a:pt x="161" y="330"/>
                  </a:lnTo>
                  <a:lnTo>
                    <a:pt x="133" y="338"/>
                  </a:lnTo>
                  <a:lnTo>
                    <a:pt x="133" y="313"/>
                  </a:lnTo>
                  <a:lnTo>
                    <a:pt x="133" y="313"/>
                  </a:lnTo>
                  <a:close/>
                  <a:moveTo>
                    <a:pt x="98" y="322"/>
                  </a:moveTo>
                  <a:lnTo>
                    <a:pt x="123" y="316"/>
                  </a:lnTo>
                  <a:lnTo>
                    <a:pt x="123" y="342"/>
                  </a:lnTo>
                  <a:lnTo>
                    <a:pt x="98" y="350"/>
                  </a:lnTo>
                  <a:lnTo>
                    <a:pt x="98" y="322"/>
                  </a:lnTo>
                  <a:lnTo>
                    <a:pt x="98" y="322"/>
                  </a:lnTo>
                  <a:close/>
                  <a:moveTo>
                    <a:pt x="171" y="261"/>
                  </a:moveTo>
                  <a:lnTo>
                    <a:pt x="198" y="254"/>
                  </a:lnTo>
                  <a:lnTo>
                    <a:pt x="198" y="281"/>
                  </a:lnTo>
                  <a:lnTo>
                    <a:pt x="171" y="287"/>
                  </a:lnTo>
                  <a:lnTo>
                    <a:pt x="171" y="261"/>
                  </a:lnTo>
                  <a:lnTo>
                    <a:pt x="171" y="261"/>
                  </a:lnTo>
                  <a:close/>
                  <a:moveTo>
                    <a:pt x="133" y="273"/>
                  </a:moveTo>
                  <a:lnTo>
                    <a:pt x="161" y="265"/>
                  </a:lnTo>
                  <a:lnTo>
                    <a:pt x="161" y="291"/>
                  </a:lnTo>
                  <a:lnTo>
                    <a:pt x="133" y="299"/>
                  </a:lnTo>
                  <a:lnTo>
                    <a:pt x="133" y="273"/>
                  </a:lnTo>
                  <a:lnTo>
                    <a:pt x="133" y="273"/>
                  </a:lnTo>
                  <a:close/>
                  <a:moveTo>
                    <a:pt x="98" y="283"/>
                  </a:moveTo>
                  <a:lnTo>
                    <a:pt x="123" y="275"/>
                  </a:lnTo>
                  <a:lnTo>
                    <a:pt x="123" y="303"/>
                  </a:lnTo>
                  <a:lnTo>
                    <a:pt x="98" y="309"/>
                  </a:lnTo>
                  <a:lnTo>
                    <a:pt x="98" y="283"/>
                  </a:lnTo>
                  <a:lnTo>
                    <a:pt x="98" y="283"/>
                  </a:lnTo>
                  <a:close/>
                  <a:moveTo>
                    <a:pt x="171" y="224"/>
                  </a:moveTo>
                  <a:lnTo>
                    <a:pt x="171" y="250"/>
                  </a:lnTo>
                  <a:lnTo>
                    <a:pt x="198" y="242"/>
                  </a:lnTo>
                  <a:lnTo>
                    <a:pt x="198" y="216"/>
                  </a:lnTo>
                  <a:lnTo>
                    <a:pt x="171" y="224"/>
                  </a:lnTo>
                  <a:lnTo>
                    <a:pt x="171" y="224"/>
                  </a:lnTo>
                  <a:close/>
                  <a:moveTo>
                    <a:pt x="133" y="234"/>
                  </a:moveTo>
                  <a:lnTo>
                    <a:pt x="161" y="226"/>
                  </a:lnTo>
                  <a:lnTo>
                    <a:pt x="161" y="252"/>
                  </a:lnTo>
                  <a:lnTo>
                    <a:pt x="133" y="259"/>
                  </a:lnTo>
                  <a:lnTo>
                    <a:pt x="133" y="234"/>
                  </a:lnTo>
                  <a:lnTo>
                    <a:pt x="133" y="234"/>
                  </a:lnTo>
                  <a:close/>
                  <a:moveTo>
                    <a:pt x="98" y="246"/>
                  </a:moveTo>
                  <a:lnTo>
                    <a:pt x="123" y="238"/>
                  </a:lnTo>
                  <a:lnTo>
                    <a:pt x="123" y="263"/>
                  </a:lnTo>
                  <a:lnTo>
                    <a:pt x="98" y="271"/>
                  </a:lnTo>
                  <a:lnTo>
                    <a:pt x="98" y="246"/>
                  </a:lnTo>
                  <a:lnTo>
                    <a:pt x="98" y="246"/>
                  </a:lnTo>
                  <a:close/>
                  <a:moveTo>
                    <a:pt x="116" y="47"/>
                  </a:moveTo>
                  <a:lnTo>
                    <a:pt x="23" y="73"/>
                  </a:lnTo>
                  <a:lnTo>
                    <a:pt x="74" y="98"/>
                  </a:lnTo>
                  <a:lnTo>
                    <a:pt x="74" y="424"/>
                  </a:lnTo>
                  <a:lnTo>
                    <a:pt x="218" y="383"/>
                  </a:lnTo>
                  <a:lnTo>
                    <a:pt x="218" y="57"/>
                  </a:lnTo>
                  <a:lnTo>
                    <a:pt x="184" y="44"/>
                  </a:lnTo>
                  <a:lnTo>
                    <a:pt x="178" y="8"/>
                  </a:lnTo>
                  <a:lnTo>
                    <a:pt x="153" y="0"/>
                  </a:lnTo>
                  <a:lnTo>
                    <a:pt x="120" y="8"/>
                  </a:lnTo>
                  <a:lnTo>
                    <a:pt x="116" y="47"/>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6159299" y="3831192"/>
            <a:ext cx="2298894"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Verify</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smtClean="0">
                <a:solidFill>
                  <a:schemeClr val="bg1"/>
                </a:solidFill>
              </a:rPr>
              <a:t>proof</a:t>
            </a:r>
            <a:endParaRPr kumimoji="1" lang="zh-CN" altLang="en-US" sz="1300" dirty="0">
              <a:solidFill>
                <a:schemeClr val="bg1"/>
              </a:solidFill>
            </a:endParaRPr>
          </a:p>
        </p:txBody>
      </p:sp>
      <p:sp>
        <p:nvSpPr>
          <p:cNvPr id="23" name="椭圆 22"/>
          <p:cNvSpPr>
            <a:spLocks noChangeAspect="1"/>
          </p:cNvSpPr>
          <p:nvPr/>
        </p:nvSpPr>
        <p:spPr>
          <a:xfrm>
            <a:off x="5991869" y="3707854"/>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24" name="文本框 23"/>
          <p:cNvSpPr txBox="1"/>
          <p:nvPr/>
        </p:nvSpPr>
        <p:spPr>
          <a:xfrm>
            <a:off x="6154531" y="4383645"/>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Check</a:t>
            </a:r>
            <a:r>
              <a:rPr kumimoji="1" lang="zh-CN" altLang="en-US" sz="1300" dirty="0" smtClean="0">
                <a:solidFill>
                  <a:schemeClr val="bg1"/>
                </a:solidFill>
              </a:rPr>
              <a:t> </a:t>
            </a:r>
            <a:r>
              <a:rPr kumimoji="1" lang="en-US" altLang="zh-CN" sz="1300" dirty="0" smtClean="0">
                <a:solidFill>
                  <a:schemeClr val="bg1"/>
                </a:solidFill>
              </a:rPr>
              <a:t>parameters</a:t>
            </a:r>
            <a:r>
              <a:rPr kumimoji="1" lang="zh-CN" altLang="en-US" sz="1300" dirty="0" smtClean="0">
                <a:solidFill>
                  <a:schemeClr val="bg1"/>
                </a:solidFill>
              </a:rPr>
              <a:t> </a:t>
            </a:r>
            <a:r>
              <a:rPr kumimoji="1" lang="en-US" altLang="zh-CN" sz="1300" dirty="0" smtClean="0">
                <a:solidFill>
                  <a:schemeClr val="bg1"/>
                </a:solidFill>
              </a:rPr>
              <a:t>are</a:t>
            </a:r>
            <a:r>
              <a:rPr kumimoji="1" lang="zh-CN" altLang="en-US" sz="1300" dirty="0" smtClean="0">
                <a:solidFill>
                  <a:schemeClr val="bg1"/>
                </a:solidFill>
              </a:rPr>
              <a:t> </a:t>
            </a:r>
            <a:r>
              <a:rPr kumimoji="1" lang="en-US" altLang="zh-CN" sz="1300" dirty="0" smtClean="0">
                <a:solidFill>
                  <a:schemeClr val="bg1"/>
                </a:solidFill>
              </a:rPr>
              <a:t>valid</a:t>
            </a:r>
            <a:endParaRPr kumimoji="1" lang="zh-CN" altLang="en-US" sz="1300" dirty="0">
              <a:solidFill>
                <a:schemeClr val="bg1"/>
              </a:solidFill>
            </a:endParaRPr>
          </a:p>
        </p:txBody>
      </p:sp>
      <p:sp>
        <p:nvSpPr>
          <p:cNvPr id="25" name="椭圆 24"/>
          <p:cNvSpPr>
            <a:spLocks noChangeAspect="1"/>
          </p:cNvSpPr>
          <p:nvPr/>
        </p:nvSpPr>
        <p:spPr>
          <a:xfrm>
            <a:off x="5987101" y="426030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30" name="直线箭头连接符 29"/>
          <p:cNvCxnSpPr/>
          <p:nvPr/>
        </p:nvCxnSpPr>
        <p:spPr>
          <a:xfrm>
            <a:off x="2895607" y="325247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15263" y="2924185"/>
            <a:ext cx="3437886" cy="307777"/>
          </a:xfrm>
          <a:prstGeom prst="rect">
            <a:avLst/>
          </a:prstGeom>
          <a:noFill/>
        </p:spPr>
        <p:txBody>
          <a:bodyPr wrap="square" rtlCol="0">
            <a:spAutoFit/>
          </a:bodyPr>
          <a:lstStyle/>
          <a:p>
            <a:pPr algn="ctr"/>
            <a:r>
              <a:rPr lang="en-US" altLang="zh-CN" sz="1400" dirty="0" smtClean="0"/>
              <a:t>Send</a:t>
            </a:r>
            <a:r>
              <a:rPr lang="zh-CN" altLang="en-US" sz="1400" dirty="0" smtClean="0"/>
              <a:t> </a:t>
            </a:r>
            <a:r>
              <a:rPr lang="en-US" altLang="zh-CN" sz="1400" dirty="0" smtClean="0"/>
              <a:t>a</a:t>
            </a:r>
            <a:r>
              <a:rPr lang="zh-CN" altLang="en-US" sz="1400" dirty="0" smtClean="0"/>
              <a:t> </a:t>
            </a:r>
            <a:r>
              <a:rPr lang="en-US" altLang="zh-CN" sz="1400" dirty="0" smtClean="0"/>
              <a:t>request</a:t>
            </a:r>
            <a:r>
              <a:rPr lang="zh-CN" altLang="en-US" sz="1400" dirty="0" smtClean="0"/>
              <a:t> </a:t>
            </a:r>
            <a:r>
              <a:rPr lang="en-US" altLang="zh-CN" sz="1400" dirty="0" smtClean="0"/>
              <a:t>with</a:t>
            </a:r>
            <a:r>
              <a:rPr lang="zh-CN" altLang="en-US" sz="1400" dirty="0" smtClean="0"/>
              <a:t> </a:t>
            </a:r>
            <a:r>
              <a:rPr lang="en-US" altLang="zh-CN" sz="1400" dirty="0" err="1" smtClean="0"/>
              <a:t>FriendlyName</a:t>
            </a:r>
            <a:endParaRPr lang="zh-CN" altLang="en-US" sz="1400" dirty="0"/>
          </a:p>
        </p:txBody>
      </p:sp>
      <p:cxnSp>
        <p:nvCxnSpPr>
          <p:cNvPr id="36" name="直线箭头连接符 35"/>
          <p:cNvCxnSpPr/>
          <p:nvPr/>
        </p:nvCxnSpPr>
        <p:spPr>
          <a:xfrm flipH="1">
            <a:off x="2881322" y="425291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681920" y="3962422"/>
            <a:ext cx="3437886" cy="307777"/>
          </a:xfrm>
          <a:prstGeom prst="rect">
            <a:avLst/>
          </a:prstGeom>
          <a:noFill/>
        </p:spPr>
        <p:txBody>
          <a:bodyPr wrap="square" rtlCol="0">
            <a:spAutoFit/>
          </a:bodyPr>
          <a:lstStyle/>
          <a:p>
            <a:pPr algn="ctr"/>
            <a:r>
              <a:rPr lang="en-US" altLang="zh-CN" sz="1400" dirty="0" smtClean="0"/>
              <a:t>Return</a:t>
            </a:r>
            <a:r>
              <a:rPr lang="zh-CN" altLang="en-US" sz="1400" dirty="0" smtClean="0"/>
              <a:t> </a:t>
            </a:r>
            <a:r>
              <a:rPr lang="en-US" altLang="zh-CN" sz="1400" dirty="0" smtClean="0"/>
              <a:t>Success</a:t>
            </a:r>
            <a:endParaRPr lang="zh-CN" altLang="en-US" sz="1400" dirty="0"/>
          </a:p>
        </p:txBody>
      </p:sp>
      <mc:AlternateContent xmlns:mc="http://schemas.openxmlformats.org/markup-compatibility/2006" xmlns:a14="http://schemas.microsoft.com/office/drawing/2010/main">
        <mc:Choice Requires="a14">
          <p:sp>
            <p:nvSpPr>
              <p:cNvPr id="43" name="文本框 42"/>
              <p:cNvSpPr txBox="1"/>
              <p:nvPr/>
            </p:nvSpPr>
            <p:spPr>
              <a:xfrm>
                <a:off x="791965" y="3778789"/>
                <a:ext cx="1580723" cy="544830"/>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b="0" dirty="0" smtClean="0">
                    <a:solidFill>
                      <a:schemeClr val="bg1"/>
                    </a:solidFill>
                    <a:ea typeface="Cambria Math" charset="0"/>
                    <a:cs typeface="Cambria Math" charset="0"/>
                  </a:rPr>
                  <a:t>Choose</a:t>
                </a:r>
                <a:r>
                  <a:rPr kumimoji="1" lang="zh-CN" altLang="en-US" sz="1300" b="0" dirty="0" smtClean="0">
                    <a:solidFill>
                      <a:schemeClr val="bg1"/>
                    </a:solidFill>
                    <a:ea typeface="Cambria Math" charset="0"/>
                    <a:cs typeface="Cambria Math" charset="0"/>
                  </a:rPr>
                  <a:t> </a:t>
                </a:r>
                <a:r>
                  <a:rPr kumimoji="1" lang="en-US" altLang="zh-CN" sz="1300" b="0" dirty="0" smtClean="0">
                    <a:solidFill>
                      <a:schemeClr val="bg1"/>
                    </a:solidFill>
                    <a:ea typeface="Cambria Math" charset="0"/>
                    <a:cs typeface="Cambria Math" charset="0"/>
                  </a:rPr>
                  <a:t>a</a:t>
                </a:r>
                <a:r>
                  <a:rPr kumimoji="1" lang="zh-CN" altLang="en-US" sz="1300" b="0" dirty="0" smtClean="0">
                    <a:solidFill>
                      <a:schemeClr val="bg1"/>
                    </a:solidFill>
                    <a:ea typeface="Cambria Math" charset="0"/>
                    <a:cs typeface="Cambria Math" charset="0"/>
                  </a:rPr>
                  <a:t> </a:t>
                </a:r>
                <a:r>
                  <a:rPr kumimoji="1" lang="en-US" altLang="zh-CN" sz="1300" b="0" dirty="0" smtClean="0">
                    <a:solidFill>
                      <a:schemeClr val="bg1"/>
                    </a:solidFill>
                    <a:ea typeface="Cambria Math" charset="0"/>
                    <a:cs typeface="Cambria Math" charset="0"/>
                  </a:rPr>
                  <a:t>fresh</a:t>
                </a:r>
                <a:r>
                  <a:rPr kumimoji="1" lang="zh-CN" altLang="en-US" sz="1300" b="0" dirty="0" smtClean="0">
                    <a:solidFill>
                      <a:schemeClr val="bg1"/>
                    </a:solidFill>
                    <a:ea typeface="Cambria Math" charset="0"/>
                    <a:cs typeface="Cambria Math" charset="0"/>
                  </a:rPr>
                  <a:t> </a:t>
                </a:r>
                <a:r>
                  <a:rPr kumimoji="1" lang="en-US" altLang="zh-CN" sz="1300" dirty="0" err="1">
                    <a:solidFill>
                      <a:schemeClr val="bg1"/>
                    </a:solidFill>
                    <a:ea typeface="Cambria Math" charset="0"/>
                    <a:cs typeface="Cambria Math" charset="0"/>
                  </a:rPr>
                  <a:t>i</a:t>
                </a:r>
                <a:r>
                  <a:rPr kumimoji="1" lang="en-US" altLang="zh-CN" sz="1300" b="0" dirty="0" smtClean="0">
                    <a:solidFill>
                      <a:schemeClr val="bg1"/>
                    </a:solidFill>
                    <a:ea typeface="Cambria Math" charset="0"/>
                    <a:cs typeface="Cambria Math" charset="0"/>
                  </a:rPr>
                  <a:t>,</a:t>
                </a:r>
                <a:r>
                  <a:rPr kumimoji="1" lang="zh-CN" altLang="en-US" sz="1300" b="0" dirty="0" smtClean="0">
                    <a:solidFill>
                      <a:schemeClr val="bg1"/>
                    </a:solidFill>
                    <a:ea typeface="Cambria Math" charset="0"/>
                    <a:cs typeface="Cambria Math" charset="0"/>
                  </a:rPr>
                  <a:t> </a:t>
                </a:r>
                <a14:m>
                  <m:oMath xmlns:m="http://schemas.openxmlformats.org/officeDocument/2006/math">
                    <m:r>
                      <a:rPr kumimoji="1" lang="en-US" altLang="zh-CN" sz="1300" b="0" i="1" smtClean="0">
                        <a:solidFill>
                          <a:schemeClr val="bg1"/>
                        </a:solidFill>
                        <a:latin typeface="Cambria Math" charset="0"/>
                        <a:ea typeface="Cambria Math" charset="0"/>
                        <a:cs typeface="Cambria Math" charset="0"/>
                      </a:rPr>
                      <m:t>1≤</m:t>
                    </m:r>
                    <m:r>
                      <a:rPr kumimoji="1" lang="en-US" altLang="zh-CN" sz="1300" b="0" i="1" smtClean="0">
                        <a:solidFill>
                          <a:schemeClr val="bg1"/>
                        </a:solidFill>
                        <a:latin typeface="Cambria Math" charset="0"/>
                      </a:rPr>
                      <m:t>𝑖</m:t>
                    </m:r>
                    <m:r>
                      <a:rPr kumimoji="1" lang="en-US" altLang="zh-CN" sz="1300" b="0" i="1" smtClean="0">
                        <a:solidFill>
                          <a:schemeClr val="bg1"/>
                        </a:solidFill>
                        <a:latin typeface="Cambria Math" charset="0"/>
                        <a:ea typeface="Cambria Math" charset="0"/>
                        <a:cs typeface="Cambria Math" charset="0"/>
                      </a:rPr>
                      <m:t>≤</m:t>
                    </m:r>
                    <m:r>
                      <a:rPr kumimoji="1" lang="en-US" altLang="zh-CN" sz="1300" b="0" i="1" smtClean="0">
                        <a:solidFill>
                          <a:schemeClr val="bg1"/>
                        </a:solidFill>
                        <a:latin typeface="Cambria Math" charset="0"/>
                        <a:ea typeface="Cambria Math" charset="0"/>
                        <a:cs typeface="Cambria Math" charset="0"/>
                      </a:rPr>
                      <m:t>𝑘</m:t>
                    </m:r>
                  </m:oMath>
                </a14:m>
                <a:endParaRPr kumimoji="1" lang="zh-CN" altLang="en-US" sz="1300" dirty="0">
                  <a:solidFill>
                    <a:schemeClr val="bg1"/>
                  </a:solidFill>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791965" y="3778789"/>
                <a:ext cx="1580723" cy="544830"/>
              </a:xfrm>
              <a:prstGeom prst="roundRect">
                <a:avLst/>
              </a:prstGeom>
              <a:blipFill rotWithShape="0">
                <a:blip r:embed="rId3"/>
                <a:stretch>
                  <a:fillRect/>
                </a:stretch>
              </a:blipFill>
              <a:ln>
                <a:solidFill>
                  <a:schemeClr val="tx1">
                    <a:lumMod val="65000"/>
                    <a:lumOff val="35000"/>
                  </a:schemeClr>
                </a:solidFill>
              </a:ln>
            </p:spPr>
            <p:txBody>
              <a:bodyPr/>
              <a:lstStyle/>
              <a:p>
                <a:r>
                  <a:rPr lang="zh-CN" altLang="en-US">
                    <a:noFill/>
                  </a:rPr>
                  <a:t> </a:t>
                </a:r>
              </a:p>
            </p:txBody>
          </p:sp>
        </mc:Fallback>
      </mc:AlternateContent>
      <p:sp>
        <p:nvSpPr>
          <p:cNvPr id="44" name="椭圆 43"/>
          <p:cNvSpPr>
            <a:spLocks noChangeAspect="1"/>
          </p:cNvSpPr>
          <p:nvPr/>
        </p:nvSpPr>
        <p:spPr>
          <a:xfrm>
            <a:off x="624535" y="365545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48" name="直线连接符 47"/>
          <p:cNvCxnSpPr/>
          <p:nvPr/>
        </p:nvCxnSpPr>
        <p:spPr>
          <a:xfrm flipV="1">
            <a:off x="572151" y="5471246"/>
            <a:ext cx="7932085" cy="1899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9" name="组 48"/>
          <p:cNvGrpSpPr>
            <a:grpSpLocks noChangeAspect="1"/>
          </p:cNvGrpSpPr>
          <p:nvPr/>
        </p:nvGrpSpPr>
        <p:grpSpPr>
          <a:xfrm>
            <a:off x="6651413" y="2561176"/>
            <a:ext cx="1387454" cy="756000"/>
            <a:chOff x="1492750" y="3232337"/>
            <a:chExt cx="1080000" cy="588474"/>
          </a:xfrm>
        </p:grpSpPr>
        <p:sp>
          <p:nvSpPr>
            <p:cNvPr id="50"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1" name="组 50"/>
            <p:cNvGrpSpPr>
              <a:grpSpLocks noChangeAspect="1"/>
            </p:cNvGrpSpPr>
            <p:nvPr/>
          </p:nvGrpSpPr>
          <p:grpSpPr>
            <a:xfrm>
              <a:off x="2338184" y="3585707"/>
              <a:ext cx="234566" cy="235104"/>
              <a:chOff x="4483920" y="3164311"/>
              <a:chExt cx="471243" cy="472326"/>
            </a:xfrm>
          </p:grpSpPr>
          <p:sp>
            <p:nvSpPr>
              <p:cNvPr id="52"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6" name="直线箭头连接符 55"/>
          <p:cNvCxnSpPr/>
          <p:nvPr/>
        </p:nvCxnSpPr>
        <p:spPr>
          <a:xfrm flipH="1">
            <a:off x="2895603" y="275271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2890841" y="384779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610472" y="3519507"/>
            <a:ext cx="3470377" cy="307777"/>
          </a:xfrm>
          <a:prstGeom prst="rect">
            <a:avLst/>
          </a:prstGeom>
          <a:noFill/>
        </p:spPr>
        <p:txBody>
          <a:bodyPr wrap="square" rtlCol="0">
            <a:spAutoFit/>
          </a:bodyPr>
          <a:lstStyle/>
          <a:p>
            <a:pPr algn="ctr"/>
            <a:r>
              <a:rPr lang="en-US" altLang="zh-CN" sz="1400" dirty="0" smtClean="0"/>
              <a:t>Create</a:t>
            </a:r>
            <a:r>
              <a:rPr lang="zh-CN" altLang="en-US" sz="1400" dirty="0" smtClean="0"/>
              <a:t> </a:t>
            </a:r>
            <a:r>
              <a:rPr lang="en-US" altLang="zh-CN" sz="1400" dirty="0" smtClean="0"/>
              <a:t>a</a:t>
            </a:r>
            <a:r>
              <a:rPr lang="zh-CN" altLang="en-US" sz="1400" dirty="0" smtClean="0"/>
              <a:t> </a:t>
            </a:r>
            <a:r>
              <a:rPr lang="en-US" altLang="zh-CN" sz="1400" dirty="0" smtClean="0"/>
              <a:t>ZKPK</a:t>
            </a:r>
            <a:r>
              <a:rPr lang="zh-CN" altLang="en-US" sz="1400" dirty="0" smtClean="0"/>
              <a:t> </a:t>
            </a:r>
            <a:r>
              <a:rPr lang="en-US" altLang="zh-CN" sz="1400" dirty="0" smtClean="0"/>
              <a:t>of</a:t>
            </a:r>
            <a:r>
              <a:rPr lang="zh-CN" altLang="en-US" sz="1400" dirty="0" smtClean="0"/>
              <a:t> </a:t>
            </a:r>
            <a:r>
              <a:rPr lang="en-US" altLang="zh-CN" sz="1400" dirty="0" smtClean="0"/>
              <a:t>credential</a:t>
            </a:r>
            <a:r>
              <a:rPr lang="zh-CN" altLang="en-US" sz="1400" dirty="0" smtClean="0"/>
              <a:t> </a:t>
            </a:r>
            <a:r>
              <a:rPr lang="en-US" altLang="zh-CN" sz="1400" dirty="0" smtClean="0"/>
              <a:t>and </a:t>
            </a:r>
            <a:r>
              <a:rPr lang="en-US" altLang="zh-CN" sz="1400" dirty="0" err="1" smtClean="0"/>
              <a:t>uk</a:t>
            </a:r>
            <a:endParaRPr lang="en-US" altLang="zh-CN" sz="1400" dirty="0"/>
          </a:p>
        </p:txBody>
      </p:sp>
      <mc:AlternateContent xmlns:mc="http://schemas.openxmlformats.org/markup-compatibility/2006" xmlns:a14="http://schemas.microsoft.com/office/drawing/2010/main">
        <mc:Choice Requires="a14">
          <p:sp>
            <p:nvSpPr>
              <p:cNvPr id="41" name="文本框 40"/>
              <p:cNvSpPr txBox="1"/>
              <p:nvPr/>
            </p:nvSpPr>
            <p:spPr>
              <a:xfrm>
                <a:off x="781076" y="4453702"/>
                <a:ext cx="2047847" cy="769005"/>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Form</a:t>
                </a:r>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the</a:t>
                </a:r>
                <a:r>
                  <a:rPr kumimoji="1" lang="zh-CN" altLang="en-US" sz="1200" b="0" dirty="0" smtClean="0">
                    <a:solidFill>
                      <a:schemeClr val="bg1"/>
                    </a:solidFill>
                    <a:ea typeface="Cambria Math" charset="0"/>
                    <a:cs typeface="Cambria Math" charset="0"/>
                  </a:rPr>
                  <a:t> </a:t>
                </a:r>
                <a:r>
                  <a:rPr kumimoji="1" lang="en-US" altLang="zh-CN" sz="1200" b="0" dirty="0" err="1" smtClean="0">
                    <a:solidFill>
                      <a:schemeClr val="bg1"/>
                    </a:solidFill>
                    <a:ea typeface="Cambria Math" charset="0"/>
                    <a:cs typeface="Cambria Math" charset="0"/>
                  </a:rPr>
                  <a:t>rynm</a:t>
                </a:r>
                <a:r>
                  <a:rPr kumimoji="1" lang="en-US" altLang="zh-CN" sz="1200" b="0" dirty="0" smtClean="0">
                    <a:solidFill>
                      <a:schemeClr val="bg1"/>
                    </a:solidFill>
                    <a:ea typeface="Cambria Math" charset="0"/>
                    <a:cs typeface="Cambria Math" charset="0"/>
                  </a:rPr>
                  <a:t>:</a:t>
                </a:r>
                <a:endParaRPr kumimoji="1" lang="zh-CN" altLang="en-US" sz="1200" b="0" dirty="0" smtClean="0">
                  <a:solidFill>
                    <a:schemeClr val="bg1"/>
                  </a:solidFill>
                  <a:ea typeface="Cambria Math" charset="0"/>
                  <a:cs typeface="Cambria Math" charset="0"/>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sSub>
                        <m:sSubPr>
                          <m:ctrlPr>
                            <a:rPr kumimoji="1" lang="en-US" altLang="zh-CN" sz="1200" i="1" smtClean="0">
                              <a:solidFill>
                                <a:schemeClr val="bg1"/>
                              </a:solidFill>
                              <a:latin typeface="Cambria Math" charset="0"/>
                            </a:rPr>
                          </m:ctrlPr>
                        </m:sSub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Sub>
                      <m:r>
                        <a:rPr kumimoji="1" lang="en-US" altLang="zh-CN" sz="1200" b="0" i="1" smtClean="0">
                          <a:solidFill>
                            <a:schemeClr val="bg1"/>
                          </a:solidFill>
                          <a:latin typeface="Cambria Math" charset="0"/>
                        </a:rPr>
                        <m:t>=</m:t>
                      </m:r>
                      <m:sSup>
                        <m:sSupPr>
                          <m:ctrlPr>
                            <a:rPr kumimoji="1" lang="en-US" altLang="zh-CN" sz="1200" b="0" i="1" smtClean="0">
                              <a:solidFill>
                                <a:schemeClr val="bg1"/>
                              </a:solidFill>
                              <a:latin typeface="Cambria Math" charset="0"/>
                            </a:rPr>
                          </m:ctrlPr>
                        </m:sSupPr>
                        <m:e>
                          <m:r>
                            <a:rPr kumimoji="1" lang="en-US" altLang="zh-CN" sz="1200" b="0" i="1" smtClean="0">
                              <a:solidFill>
                                <a:schemeClr val="bg1"/>
                              </a:solidFill>
                              <a:latin typeface="Cambria Math" charset="0"/>
                            </a:rPr>
                            <m:t>𝐻</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𝑑𝑜𝑚</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𝑖</m:t>
                          </m:r>
                          <m:r>
                            <a:rPr kumimoji="1" lang="en-US" altLang="zh-CN" sz="1200" b="0" i="1" smtClean="0">
                              <a:solidFill>
                                <a:schemeClr val="bg1"/>
                              </a:solidFill>
                              <a:latin typeface="Cambria Math" charset="0"/>
                            </a:rPr>
                            <m:t>)</m:t>
                          </m:r>
                        </m:e>
                        <m:sup>
                          <m:r>
                            <a:rPr kumimoji="1" lang="en-US" altLang="zh-CN" sz="1200" b="0" i="1" smtClean="0">
                              <a:solidFill>
                                <a:schemeClr val="bg1"/>
                              </a:solidFill>
                              <a:latin typeface="Cambria Math" charset="0"/>
                            </a:rPr>
                            <m:t>(</m:t>
                          </m:r>
                          <m:r>
                            <m:rPr>
                              <m:sty m:val="p"/>
                            </m:rPr>
                            <a:rPr kumimoji="1" lang="el-GR" altLang="zh-CN" sz="1200" b="0" i="1" smtClean="0">
                              <a:solidFill>
                                <a:schemeClr val="bg1"/>
                              </a:solidFill>
                              <a:latin typeface="Cambria Math" charset="0"/>
                              <a:ea typeface="Cambria Math" charset="0"/>
                              <a:cs typeface="Cambria Math" charset="0"/>
                            </a:rPr>
                            <m:t>Γ</m:t>
                          </m:r>
                          <m:r>
                            <a:rPr kumimoji="1" lang="en-US" altLang="zh-CN" sz="1200" b="0" i="1" smtClean="0">
                              <a:solidFill>
                                <a:schemeClr val="bg1"/>
                              </a:solidFill>
                              <a:latin typeface="Cambria Math" charset="0"/>
                              <a:ea typeface="Cambria Math" charset="0"/>
                              <a:cs typeface="Cambria Math" charset="0"/>
                            </a:rPr>
                            <m:t>−1</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ea typeface="Cambria Math" charset="0"/>
                              <a:cs typeface="Cambria Math" charset="0"/>
                            </a:rPr>
                            <m:t>𝜌</m:t>
                          </m:r>
                        </m:sup>
                      </m:sSup>
                    </m:oMath>
                  </m:oMathPara>
                </a14:m>
                <a:endParaRPr kumimoji="1" lang="zh-CN" altLang="en-US" sz="1200" dirty="0" smtClean="0">
                  <a:solidFill>
                    <a:schemeClr val="bg1"/>
                  </a:solidFill>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𝑟𝑦𝑛𝑚</m:t>
                      </m:r>
                      <m:r>
                        <a:rPr kumimoji="1" lang="en-US" altLang="zh-CN" sz="1200" b="0" i="1" smtClean="0">
                          <a:solidFill>
                            <a:schemeClr val="bg1"/>
                          </a:solidFill>
                          <a:latin typeface="Cambria Math" charset="0"/>
                        </a:rPr>
                        <m:t>=</m:t>
                      </m:r>
                      <m:sSubSup>
                        <m:sSubSupPr>
                          <m:ctrlPr>
                            <a:rPr kumimoji="1" lang="en-US" altLang="zh-CN" sz="1200" b="0" i="1" smtClean="0">
                              <a:solidFill>
                                <a:schemeClr val="bg1"/>
                              </a:solidFill>
                              <a:latin typeface="Cambria Math" charset="0"/>
                            </a:rPr>
                          </m:ctrlPr>
                        </m:sSubSup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up>
                          <m:r>
                            <a:rPr kumimoji="1" lang="en-US" altLang="zh-CN" sz="1200" b="0" i="1" smtClean="0">
                              <a:solidFill>
                                <a:schemeClr val="bg1"/>
                              </a:solidFill>
                              <a:latin typeface="Cambria Math" charset="0"/>
                            </a:rPr>
                            <m:t>𝑘</m:t>
                          </m:r>
                        </m:sup>
                      </m:sSubSup>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𝑚𝑜𝑑</m:t>
                      </m:r>
                      <m:r>
                        <a:rPr kumimoji="1" lang="zh-CN" altLang="en-US" sz="1200" b="0" i="1" smtClean="0">
                          <a:solidFill>
                            <a:schemeClr val="bg1"/>
                          </a:solidFill>
                          <a:latin typeface="Cambria Math" charset="0"/>
                        </a:rPr>
                        <m:t> </m:t>
                      </m:r>
                      <m:r>
                        <m:rPr>
                          <m:sty m:val="p"/>
                        </m:rPr>
                        <a:rPr kumimoji="1" lang="el-GR" altLang="zh-CN" sz="1200" b="0" i="1" smtClean="0">
                          <a:solidFill>
                            <a:schemeClr val="bg1"/>
                          </a:solidFill>
                          <a:latin typeface="Cambria Math" charset="0"/>
                          <a:ea typeface="Cambria Math" charset="0"/>
                          <a:cs typeface="Cambria Math" charset="0"/>
                        </a:rPr>
                        <m:t>Γ</m:t>
                      </m:r>
                    </m:oMath>
                  </m:oMathPara>
                </a14:m>
                <a:endParaRPr kumimoji="1" lang="zh-CN" altLang="en-US" sz="1200" dirty="0">
                  <a:solidFill>
                    <a:schemeClr val="bg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81076" y="4453702"/>
                <a:ext cx="2047847" cy="769005"/>
              </a:xfrm>
              <a:prstGeom prst="roundRect">
                <a:avLst/>
              </a:prstGeom>
              <a:blipFill rotWithShape="0">
                <a:blip r:embed="rId4"/>
                <a:stretch>
                  <a:fillRect t="-8594" b="-37500"/>
                </a:stretch>
              </a:blipFill>
              <a:ln>
                <a:solidFill>
                  <a:schemeClr val="tx1">
                    <a:lumMod val="65000"/>
                    <a:lumOff val="35000"/>
                  </a:schemeClr>
                </a:solidFill>
              </a:ln>
            </p:spPr>
            <p:txBody>
              <a:bodyPr/>
              <a:lstStyle/>
              <a:p>
                <a:r>
                  <a:rPr lang="zh-CN" altLang="en-US">
                    <a:noFill/>
                  </a:rPr>
                  <a:t> </a:t>
                </a:r>
              </a:p>
            </p:txBody>
          </p:sp>
        </mc:Fallback>
      </mc:AlternateContent>
      <p:sp>
        <p:nvSpPr>
          <p:cNvPr id="42" name="椭圆 41"/>
          <p:cNvSpPr>
            <a:spLocks noChangeAspect="1"/>
          </p:cNvSpPr>
          <p:nvPr/>
        </p:nvSpPr>
        <p:spPr>
          <a:xfrm>
            <a:off x="613646" y="433036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45" name="文本框 44"/>
          <p:cNvSpPr txBox="1"/>
          <p:nvPr/>
        </p:nvSpPr>
        <p:spPr>
          <a:xfrm>
            <a:off x="6164051" y="4921811"/>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Add</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err="1" smtClean="0">
                <a:solidFill>
                  <a:schemeClr val="bg1"/>
                </a:solidFill>
              </a:rPr>
              <a:t>rnym</a:t>
            </a:r>
            <a:r>
              <a:rPr kumimoji="1" lang="zh-CN" altLang="en-US" sz="1300" dirty="0" smtClean="0">
                <a:solidFill>
                  <a:schemeClr val="bg1"/>
                </a:solidFill>
              </a:rPr>
              <a:t> </a:t>
            </a:r>
            <a:r>
              <a:rPr kumimoji="1" lang="en-US" altLang="zh-CN" sz="1300" dirty="0" smtClean="0">
                <a:solidFill>
                  <a:schemeClr val="bg1"/>
                </a:solidFill>
              </a:rPr>
              <a:t>and</a:t>
            </a:r>
            <a:r>
              <a:rPr kumimoji="1" lang="zh-CN" altLang="en-US" sz="1300" dirty="0" smtClean="0">
                <a:solidFill>
                  <a:schemeClr val="bg1"/>
                </a:solidFill>
              </a:rPr>
              <a:t> </a:t>
            </a:r>
            <a:r>
              <a:rPr kumimoji="1" lang="en-US" altLang="zh-CN" sz="1300" dirty="0" err="1" smtClean="0">
                <a:solidFill>
                  <a:schemeClr val="bg1"/>
                </a:solidFill>
              </a:rPr>
              <a:t>FriendName</a:t>
            </a:r>
            <a:endParaRPr kumimoji="1" lang="zh-CN" altLang="en-US" sz="1300" dirty="0">
              <a:solidFill>
                <a:schemeClr val="bg1"/>
              </a:solidFill>
            </a:endParaRPr>
          </a:p>
        </p:txBody>
      </p:sp>
      <p:sp>
        <p:nvSpPr>
          <p:cNvPr id="46" name="椭圆 45"/>
          <p:cNvSpPr>
            <a:spLocks noChangeAspect="1"/>
          </p:cNvSpPr>
          <p:nvPr/>
        </p:nvSpPr>
        <p:spPr>
          <a:xfrm>
            <a:off x="5996621" y="479847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endParaRPr lang="zh-CN" altLang="en-US" sz="1600" dirty="0"/>
          </a:p>
        </p:txBody>
      </p:sp>
      <mc:AlternateContent xmlns:mc="http://schemas.openxmlformats.org/markup-compatibility/2006" xmlns:a14="http://schemas.microsoft.com/office/drawing/2010/main">
        <mc:Choice Requires="a14">
          <p:sp>
            <p:nvSpPr>
              <p:cNvPr id="47" name="文本框 46"/>
              <p:cNvSpPr txBox="1"/>
              <p:nvPr/>
            </p:nvSpPr>
            <p:spPr>
              <a:xfrm>
                <a:off x="2620001" y="5729365"/>
                <a:ext cx="4566612" cy="368967"/>
              </a:xfrm>
              <a:prstGeom prst="roundRect">
                <a:avLst/>
              </a:prstGeom>
              <a:no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charset="0"/>
                        </a:rPr>
                        <m:t>𝑆𝑃𝐾</m:t>
                      </m:r>
                      <m:r>
                        <a:rPr lang="en-US" altLang="zh-CN" sz="1400" b="0" i="1" smtClean="0">
                          <a:latin typeface="Cambria Math" charset="0"/>
                        </a:rPr>
                        <m:t>{</m:t>
                      </m:r>
                      <m:d>
                        <m:dPr>
                          <m:ctrlPr>
                            <a:rPr lang="en-US" altLang="zh-CN" sz="1400" b="0" i="1" smtClean="0">
                              <a:latin typeface="Cambria Math" charset="0"/>
                            </a:rPr>
                          </m:ctrlPr>
                        </m:dPr>
                        <m:e>
                          <m:r>
                            <a:rPr lang="en-US" altLang="zh-CN" sz="1400" b="0" i="1" smtClean="0">
                              <a:latin typeface="Cambria Math" charset="0"/>
                            </a:rPr>
                            <m:t>𝑢𝑘</m:t>
                          </m:r>
                          <m:r>
                            <a:rPr lang="en-US" altLang="zh-CN" sz="1400" b="0" i="1" smtClean="0">
                              <a:latin typeface="Cambria Math" charset="0"/>
                            </a:rPr>
                            <m:t>,</m:t>
                          </m:r>
                          <m:r>
                            <a:rPr lang="en-US" altLang="zh-CN" sz="1400" b="0" i="1" smtClean="0">
                              <a:latin typeface="Cambria Math" charset="0"/>
                            </a:rPr>
                            <m:t>𝑣</m:t>
                          </m:r>
                          <m:r>
                            <a:rPr lang="en-US" altLang="zh-CN" sz="1400" b="0" i="1" smtClean="0">
                              <a:latin typeface="Cambria Math" charset="0"/>
                            </a:rPr>
                            <m:t>,</m:t>
                          </m:r>
                          <m:r>
                            <a:rPr lang="en-US" altLang="zh-CN" sz="1400" b="0" i="1" smtClean="0">
                              <a:latin typeface="Cambria Math" charset="0"/>
                            </a:rPr>
                            <m:t>𝑒</m:t>
                          </m:r>
                          <m:r>
                            <a:rPr lang="en-US" altLang="zh-CN" sz="1400" b="0" i="1" smtClean="0">
                              <a:latin typeface="Cambria Math" charset="0"/>
                            </a:rPr>
                            <m:t>,</m:t>
                          </m:r>
                          <m:r>
                            <a:rPr lang="en-US" altLang="zh-CN" sz="1400" b="0" i="1" smtClean="0">
                              <a:latin typeface="Cambria Math" charset="0"/>
                            </a:rPr>
                            <m:t>𝐴</m:t>
                          </m:r>
                        </m:e>
                      </m:d>
                      <m:r>
                        <a:rPr lang="en-US" altLang="zh-CN" sz="1400" b="0" i="1" smtClean="0">
                          <a:latin typeface="Cambria Math" charset="0"/>
                        </a:rPr>
                        <m:t>:</m:t>
                      </m:r>
                      <m:sSup>
                        <m:sSupPr>
                          <m:ctrlPr>
                            <a:rPr lang="en-US" altLang="zh-CN" sz="1400" b="0" i="1" smtClean="0">
                              <a:latin typeface="Cambria Math" charset="0"/>
                            </a:rPr>
                          </m:ctrlPr>
                        </m:sSupPr>
                        <m:e>
                          <m:r>
                            <a:rPr lang="en-US" altLang="zh-CN" sz="1400" b="0" i="1" smtClean="0">
                              <a:latin typeface="Cambria Math" charset="0"/>
                            </a:rPr>
                            <m:t>𝐴</m:t>
                          </m:r>
                        </m:e>
                        <m:sup>
                          <m:r>
                            <a:rPr lang="en-US" altLang="zh-CN" sz="1400" b="0" i="1" smtClean="0">
                              <a:latin typeface="Cambria Math" charset="0"/>
                            </a:rPr>
                            <m:t>𝑒</m:t>
                          </m:r>
                        </m:sup>
                      </m:sSup>
                      <m:r>
                        <a:rPr lang="en-US" altLang="zh-CN" sz="1400" b="0" i="1" smtClean="0">
                          <a:latin typeface="Cambria Math" charset="0"/>
                          <a:ea typeface="Cambria Math" charset="0"/>
                          <a:cs typeface="Cambria Math" charset="0"/>
                        </a:rPr>
                        <m:t>≡</m:t>
                      </m:r>
                      <m:sSup>
                        <m:sSupPr>
                          <m:ctrlPr>
                            <a:rPr lang="en-US" altLang="zh-CN" sz="1400" b="0" i="1" smtClean="0">
                              <a:latin typeface="Cambria Math" charset="0"/>
                              <a:ea typeface="Cambria Math" charset="0"/>
                              <a:cs typeface="Cambria Math" charset="0"/>
                            </a:rPr>
                          </m:ctrlPr>
                        </m:sSupPr>
                        <m:e>
                          <m:r>
                            <a:rPr lang="en-US" altLang="zh-CN" sz="1400" b="0" i="1" smtClean="0">
                              <a:latin typeface="Cambria Math" charset="0"/>
                              <a:ea typeface="Cambria Math" charset="0"/>
                              <a:cs typeface="Cambria Math" charset="0"/>
                            </a:rPr>
                            <m:t>𝑅</m:t>
                          </m:r>
                        </m:e>
                        <m:sup>
                          <m:r>
                            <a:rPr lang="en-US" altLang="zh-CN" sz="1400" b="0" i="1" smtClean="0">
                              <a:latin typeface="Cambria Math" charset="0"/>
                              <a:ea typeface="Cambria Math" charset="0"/>
                              <a:cs typeface="Cambria Math" charset="0"/>
                            </a:rPr>
                            <m:t>𝑢𝑘</m:t>
                          </m:r>
                        </m:sup>
                      </m:sSup>
                      <m:sSup>
                        <m:sSupPr>
                          <m:ctrlPr>
                            <a:rPr lang="en-US" altLang="zh-CN" sz="1400" b="0" i="1" smtClean="0">
                              <a:latin typeface="Cambria Math" charset="0"/>
                              <a:ea typeface="Cambria Math" charset="0"/>
                              <a:cs typeface="Cambria Math" charset="0"/>
                            </a:rPr>
                          </m:ctrlPr>
                        </m:sSupPr>
                        <m:e>
                          <m:r>
                            <a:rPr lang="en-US" altLang="zh-CN" sz="1400" b="0" i="1" smtClean="0">
                              <a:latin typeface="Cambria Math" charset="0"/>
                              <a:ea typeface="Cambria Math" charset="0"/>
                              <a:cs typeface="Cambria Math" charset="0"/>
                            </a:rPr>
                            <m:t>𝑆</m:t>
                          </m:r>
                        </m:e>
                        <m:sup>
                          <m:r>
                            <a:rPr lang="en-US" altLang="zh-CN" sz="1400" b="0" i="1" smtClean="0">
                              <a:latin typeface="Cambria Math" charset="0"/>
                              <a:ea typeface="Cambria Math" charset="0"/>
                              <a:cs typeface="Cambria Math" charset="0"/>
                            </a:rPr>
                            <m:t>𝑣</m:t>
                          </m:r>
                        </m:sup>
                      </m:sSup>
                      <m:r>
                        <a:rPr lang="en-US" altLang="zh-CN" sz="1400" b="0" i="1" smtClean="0">
                          <a:latin typeface="Cambria Math" charset="0"/>
                          <a:ea typeface="Cambria Math" charset="0"/>
                          <a:cs typeface="Cambria Math" charset="0"/>
                        </a:rPr>
                        <m:t>𝑍</m:t>
                      </m:r>
                      <m:r>
                        <a:rPr lang="zh-CN" altLang="en-US" sz="1400" b="0" i="1" smtClean="0">
                          <a:latin typeface="Cambria Math" charset="0"/>
                          <a:ea typeface="Cambria Math" charset="0"/>
                          <a:cs typeface="Cambria Math" charset="0"/>
                        </a:rPr>
                        <m:t> </m:t>
                      </m:r>
                      <m:r>
                        <a:rPr lang="en-US" altLang="zh-CN" sz="1400" b="0" i="1" smtClean="0">
                          <a:latin typeface="Cambria Math" charset="0"/>
                          <a:ea typeface="Cambria Math" charset="0"/>
                          <a:cs typeface="Cambria Math" charset="0"/>
                        </a:rPr>
                        <m:t>𝑚𝑜𝑑</m:t>
                      </m:r>
                      <m:r>
                        <a:rPr lang="zh-CN" altLang="en-US" sz="1400" b="0" i="1" smtClean="0">
                          <a:latin typeface="Cambria Math" charset="0"/>
                          <a:ea typeface="Cambria Math" charset="0"/>
                          <a:cs typeface="Cambria Math" charset="0"/>
                        </a:rPr>
                        <m:t> </m:t>
                      </m:r>
                      <m:r>
                        <a:rPr lang="en-US" altLang="zh-CN" sz="1400" b="0" i="1" smtClean="0">
                          <a:latin typeface="Cambria Math" charset="0"/>
                          <a:ea typeface="Cambria Math" charset="0"/>
                          <a:cs typeface="Cambria Math" charset="0"/>
                        </a:rPr>
                        <m:t>𝑛</m:t>
                      </m:r>
                      <m:r>
                        <a:rPr lang="zh-CN" altLang="en-US" sz="1400" b="0" i="1" smtClean="0">
                          <a:latin typeface="Cambria Math" charset="0"/>
                          <a:ea typeface="Cambria Math" charset="0"/>
                          <a:cs typeface="Cambria Math" charset="0"/>
                        </a:rPr>
                        <m:t> ∧</m:t>
                      </m:r>
                      <m:sSubSup>
                        <m:sSubSupPr>
                          <m:ctrlPr>
                            <a:rPr lang="en-US" altLang="zh-CN" sz="1400" b="0" i="1" smtClean="0">
                              <a:latin typeface="Cambria Math" charset="0"/>
                              <a:ea typeface="Cambria Math" charset="0"/>
                              <a:cs typeface="Cambria Math" charset="0"/>
                            </a:rPr>
                          </m:ctrlPr>
                        </m:sSubSupPr>
                        <m:e>
                          <m:r>
                            <a:rPr lang="en-US" altLang="zh-CN" sz="1400" b="0" i="1" smtClean="0">
                              <a:latin typeface="Cambria Math" charset="0"/>
                              <a:ea typeface="Cambria Math" charset="0"/>
                              <a:cs typeface="Cambria Math" charset="0"/>
                            </a:rPr>
                            <m:t>𝑔</m:t>
                          </m:r>
                        </m:e>
                        <m:sub>
                          <m:r>
                            <a:rPr lang="en-US" altLang="zh-CN" sz="1400" b="0" i="1" smtClean="0">
                              <a:latin typeface="Cambria Math" charset="0"/>
                              <a:ea typeface="Cambria Math" charset="0"/>
                              <a:cs typeface="Cambria Math" charset="0"/>
                            </a:rPr>
                            <m:t>𝑟𝑦𝑛𝑚</m:t>
                          </m:r>
                        </m:sub>
                        <m:sup>
                          <m:r>
                            <a:rPr lang="en-US" altLang="zh-CN" sz="1400" b="0" i="1" smtClean="0">
                              <a:latin typeface="Cambria Math" charset="0"/>
                              <a:ea typeface="Cambria Math" charset="0"/>
                              <a:cs typeface="Cambria Math" charset="0"/>
                            </a:rPr>
                            <m:t>𝑢𝑘</m:t>
                          </m:r>
                        </m:sup>
                      </m:sSubSup>
                      <m:r>
                        <a:rPr lang="zh-CN" altLang="en-US" sz="1400" b="0" i="1" smtClean="0">
                          <a:latin typeface="Cambria Math" charset="0"/>
                          <a:ea typeface="Cambria Math" charset="0"/>
                          <a:cs typeface="Cambria Math" charset="0"/>
                        </a:rPr>
                        <m:t> </m:t>
                      </m:r>
                      <m:r>
                        <a:rPr lang="en-US" altLang="zh-CN" sz="1400" b="0" i="1" smtClean="0">
                          <a:latin typeface="Cambria Math" charset="0"/>
                          <a:ea typeface="Cambria Math" charset="0"/>
                          <a:cs typeface="Cambria Math" charset="0"/>
                        </a:rPr>
                        <m:t>𝑚𝑜𝑑</m:t>
                      </m:r>
                      <m:r>
                        <a:rPr lang="zh-CN" altLang="en-US" sz="1400" b="0" i="1" smtClean="0">
                          <a:latin typeface="Cambria Math" charset="0"/>
                          <a:ea typeface="Cambria Math" charset="0"/>
                          <a:cs typeface="Cambria Math" charset="0"/>
                        </a:rPr>
                        <m:t> </m:t>
                      </m:r>
                      <m:r>
                        <m:rPr>
                          <m:sty m:val="p"/>
                        </m:rPr>
                        <a:rPr lang="el-GR" altLang="zh-CN" sz="1400" b="0" i="1" smtClean="0">
                          <a:latin typeface="Cambria Math" charset="0"/>
                          <a:ea typeface="Cambria Math" charset="0"/>
                          <a:cs typeface="Cambria Math" charset="0"/>
                        </a:rPr>
                        <m:t>Γ</m:t>
                      </m:r>
                      <m:r>
                        <a:rPr lang="en-US" altLang="zh-CN" sz="1400" b="0" i="1" smtClean="0">
                          <a:latin typeface="Cambria Math" charset="0"/>
                        </a:rPr>
                        <m:t>}</m:t>
                      </m:r>
                    </m:oMath>
                  </m:oMathPara>
                </a14:m>
                <a:endParaRPr lang="zh-CN" altLang="en-US" sz="1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2620001" y="5729365"/>
                <a:ext cx="4566612" cy="368967"/>
              </a:xfrm>
              <a:prstGeom prst="roundRect">
                <a:avLst/>
              </a:prstGeom>
              <a:blipFill rotWithShape="0">
                <a:blip r:embed="rId5"/>
                <a:stretch>
                  <a:fillRect t="-87097" b="-100000"/>
                </a:stretch>
              </a:blipFill>
              <a:ln>
                <a:solidFill>
                  <a:schemeClr val="accent1"/>
                </a:solidFill>
              </a:ln>
            </p:spPr>
            <p:txBody>
              <a:bodyPr/>
              <a:lstStyle/>
              <a:p>
                <a:r>
                  <a:rPr lang="zh-CN" altLang="en-US">
                    <a:noFill/>
                  </a:rPr>
                  <a:t> </a:t>
                </a:r>
              </a:p>
            </p:txBody>
          </p:sp>
        </mc:Fallback>
      </mc:AlternateContent>
      <p:sp>
        <p:nvSpPr>
          <p:cNvPr id="60" name="Freeform 121"/>
          <p:cNvSpPr>
            <a:spLocks noEditPoints="1"/>
          </p:cNvSpPr>
          <p:nvPr/>
        </p:nvSpPr>
        <p:spPr bwMode="auto">
          <a:xfrm>
            <a:off x="2242395" y="5695496"/>
            <a:ext cx="286244" cy="444634"/>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1"/>
          <p:cNvSpPr>
            <a:spLocks noChangeAspect="1" noEditPoints="1"/>
          </p:cNvSpPr>
          <p:nvPr/>
        </p:nvSpPr>
        <p:spPr bwMode="auto">
          <a:xfrm>
            <a:off x="5595212" y="3461871"/>
            <a:ext cx="144000" cy="223681"/>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8792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right)">
                                      <p:cBhvr>
                                        <p:cTn id="29" dur="500"/>
                                        <p:tgtEl>
                                          <p:spTgt spid="5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anim calcmode="lin" valueType="num">
                                      <p:cBhvr>
                                        <p:cTn id="38" dur="500" fill="hold"/>
                                        <p:tgtEl>
                                          <p:spTgt spid="44"/>
                                        </p:tgtEl>
                                        <p:attrNameLst>
                                          <p:attrName>ppt_x</p:attrName>
                                        </p:attrNameLst>
                                      </p:cBhvr>
                                      <p:tavLst>
                                        <p:tav tm="0">
                                          <p:val>
                                            <p:strVal val="#ppt_x"/>
                                          </p:val>
                                        </p:tav>
                                        <p:tav tm="100000">
                                          <p:val>
                                            <p:strVal val="#ppt_x"/>
                                          </p:val>
                                        </p:tav>
                                      </p:tavLst>
                                    </p:anim>
                                    <p:anim calcmode="lin" valueType="num">
                                      <p:cBhvr>
                                        <p:cTn id="39" dur="500" fill="hold"/>
                                        <p:tgtEl>
                                          <p:spTgt spid="4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anim calcmode="lin" valueType="num">
                                      <p:cBhvr>
                                        <p:cTn id="43" dur="500" fill="hold"/>
                                        <p:tgtEl>
                                          <p:spTgt spid="43"/>
                                        </p:tgtEl>
                                        <p:attrNameLst>
                                          <p:attrName>ppt_x</p:attrName>
                                        </p:attrNameLst>
                                      </p:cBhvr>
                                      <p:tavLst>
                                        <p:tav tm="0">
                                          <p:val>
                                            <p:strVal val="#ppt_x"/>
                                          </p:val>
                                        </p:tav>
                                        <p:tav tm="100000">
                                          <p:val>
                                            <p:strVal val="#ppt_x"/>
                                          </p:val>
                                        </p:tav>
                                      </p:tavLst>
                                    </p:anim>
                                    <p:anim calcmode="lin" valueType="num">
                                      <p:cBhvr>
                                        <p:cTn id="44" dur="500" fill="hold"/>
                                        <p:tgtEl>
                                          <p:spTgt spid="43"/>
                                        </p:tgtEl>
                                        <p:attrNameLst>
                                          <p:attrName>ppt_y</p:attrName>
                                        </p:attrNameLst>
                                      </p:cBhvr>
                                      <p:tavLst>
                                        <p:tav tm="0">
                                          <p:val>
                                            <p:strVal val="#ppt_y+.1"/>
                                          </p:val>
                                        </p:tav>
                                        <p:tav tm="100000">
                                          <p:val>
                                            <p:strVal val="#ppt_y"/>
                                          </p:val>
                                        </p:tav>
                                      </p:tavLst>
                                    </p:anim>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anim calcmode="lin" valueType="num">
                                      <p:cBhvr>
                                        <p:cTn id="49" dur="500" fill="hold"/>
                                        <p:tgtEl>
                                          <p:spTgt spid="42"/>
                                        </p:tgtEl>
                                        <p:attrNameLst>
                                          <p:attrName>ppt_x</p:attrName>
                                        </p:attrNameLst>
                                      </p:cBhvr>
                                      <p:tavLst>
                                        <p:tav tm="0">
                                          <p:val>
                                            <p:strVal val="#ppt_x"/>
                                          </p:val>
                                        </p:tav>
                                        <p:tav tm="100000">
                                          <p:val>
                                            <p:strVal val="#ppt_x"/>
                                          </p:val>
                                        </p:tav>
                                      </p:tavLst>
                                    </p:anim>
                                    <p:anim calcmode="lin" valueType="num">
                                      <p:cBhvr>
                                        <p:cTn id="50" dur="500" fill="hold"/>
                                        <p:tgtEl>
                                          <p:spTgt spid="4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anim calcmode="lin" valueType="num">
                                      <p:cBhvr>
                                        <p:cTn id="54" dur="500" fill="hold"/>
                                        <p:tgtEl>
                                          <p:spTgt spid="41"/>
                                        </p:tgtEl>
                                        <p:attrNameLst>
                                          <p:attrName>ppt_x</p:attrName>
                                        </p:attrNameLst>
                                      </p:cBhvr>
                                      <p:tavLst>
                                        <p:tav tm="0">
                                          <p:val>
                                            <p:strVal val="#ppt_x"/>
                                          </p:val>
                                        </p:tav>
                                        <p:tav tm="100000">
                                          <p:val>
                                            <p:strVal val="#ppt_x"/>
                                          </p:val>
                                        </p:tav>
                                      </p:tavLst>
                                    </p:anim>
                                    <p:anim calcmode="lin" valueType="num">
                                      <p:cBhvr>
                                        <p:cTn id="5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500"/>
                                        <p:tgtEl>
                                          <p:spTgt spid="6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par>
                          <p:cTn id="74" fill="hold">
                            <p:stCondLst>
                              <p:cond delay="1000"/>
                            </p:stCondLst>
                            <p:childTnLst>
                              <p:par>
                                <p:cTn id="75" presetID="37" presetClass="entr" presetSubtype="0" fill="hold" grpId="0"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anim calcmode="lin" valueType="num">
                                      <p:cBhvr>
                                        <p:cTn id="78" dur="500" fill="hold"/>
                                        <p:tgtEl>
                                          <p:spTgt spid="60"/>
                                        </p:tgtEl>
                                        <p:attrNameLst>
                                          <p:attrName>ppt_x</p:attrName>
                                        </p:attrNameLst>
                                      </p:cBhvr>
                                      <p:tavLst>
                                        <p:tav tm="0">
                                          <p:val>
                                            <p:strVal val="#ppt_x"/>
                                          </p:val>
                                        </p:tav>
                                        <p:tav tm="100000">
                                          <p:val>
                                            <p:strVal val="#ppt_x"/>
                                          </p:val>
                                        </p:tav>
                                      </p:tavLst>
                                    </p:anim>
                                    <p:anim calcmode="lin" valueType="num">
                                      <p:cBhvr>
                                        <p:cTn id="79" dur="450" decel="100000" fill="hold"/>
                                        <p:tgtEl>
                                          <p:spTgt spid="60"/>
                                        </p:tgtEl>
                                        <p:attrNameLst>
                                          <p:attrName>ppt_y</p:attrName>
                                        </p:attrNameLst>
                                      </p:cBhvr>
                                      <p:tavLst>
                                        <p:tav tm="0">
                                          <p:val>
                                            <p:strVal val="#ppt_y+1"/>
                                          </p:val>
                                        </p:tav>
                                        <p:tav tm="100000">
                                          <p:val>
                                            <p:strVal val="#ppt_y-.03"/>
                                          </p:val>
                                        </p:tav>
                                      </p:tavLst>
                                    </p:anim>
                                    <p:anim calcmode="lin" valueType="num">
                                      <p:cBhvr>
                                        <p:cTn id="80"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par>
                                <p:cTn id="81" presetID="37"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anim calcmode="lin" valueType="num">
                                      <p:cBhvr>
                                        <p:cTn id="84" dur="500" fill="hold"/>
                                        <p:tgtEl>
                                          <p:spTgt spid="47"/>
                                        </p:tgtEl>
                                        <p:attrNameLst>
                                          <p:attrName>ppt_x</p:attrName>
                                        </p:attrNameLst>
                                      </p:cBhvr>
                                      <p:tavLst>
                                        <p:tav tm="0">
                                          <p:val>
                                            <p:strVal val="#ppt_x"/>
                                          </p:val>
                                        </p:tav>
                                        <p:tav tm="100000">
                                          <p:val>
                                            <p:strVal val="#ppt_x"/>
                                          </p:val>
                                        </p:tav>
                                      </p:tavLst>
                                    </p:anim>
                                    <p:anim calcmode="lin" valueType="num">
                                      <p:cBhvr>
                                        <p:cTn id="85" dur="450" decel="100000" fill="hold"/>
                                        <p:tgtEl>
                                          <p:spTgt spid="47"/>
                                        </p:tgtEl>
                                        <p:attrNameLst>
                                          <p:attrName>ppt_y</p:attrName>
                                        </p:attrNameLst>
                                      </p:cBhvr>
                                      <p:tavLst>
                                        <p:tav tm="0">
                                          <p:val>
                                            <p:strVal val="#ppt_y+1"/>
                                          </p:val>
                                        </p:tav>
                                        <p:tav tm="100000">
                                          <p:val>
                                            <p:strVal val="#ppt_y-.03"/>
                                          </p:val>
                                        </p:tav>
                                      </p:tavLst>
                                    </p:anim>
                                    <p:anim calcmode="lin" valueType="num">
                                      <p:cBhvr>
                                        <p:cTn id="86"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anim calcmode="lin" valueType="num">
                                      <p:cBhvr>
                                        <p:cTn id="92" dur="500" fill="hold"/>
                                        <p:tgtEl>
                                          <p:spTgt spid="23"/>
                                        </p:tgtEl>
                                        <p:attrNameLst>
                                          <p:attrName>ppt_x</p:attrName>
                                        </p:attrNameLst>
                                      </p:cBhvr>
                                      <p:tavLst>
                                        <p:tav tm="0">
                                          <p:val>
                                            <p:strVal val="#ppt_x"/>
                                          </p:val>
                                        </p:tav>
                                        <p:tav tm="100000">
                                          <p:val>
                                            <p:strVal val="#ppt_x"/>
                                          </p:val>
                                        </p:tav>
                                      </p:tavLst>
                                    </p:anim>
                                    <p:anim calcmode="lin" valueType="num">
                                      <p:cBhvr>
                                        <p:cTn id="93" dur="500" fill="hold"/>
                                        <p:tgtEl>
                                          <p:spTgt spid="2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anim calcmode="lin" valueType="num">
                                      <p:cBhvr>
                                        <p:cTn id="97" dur="500" fill="hold"/>
                                        <p:tgtEl>
                                          <p:spTgt spid="22"/>
                                        </p:tgtEl>
                                        <p:attrNameLst>
                                          <p:attrName>ppt_x</p:attrName>
                                        </p:attrNameLst>
                                      </p:cBhvr>
                                      <p:tavLst>
                                        <p:tav tm="0">
                                          <p:val>
                                            <p:strVal val="#ppt_x"/>
                                          </p:val>
                                        </p:tav>
                                        <p:tav tm="100000">
                                          <p:val>
                                            <p:strVal val="#ppt_x"/>
                                          </p:val>
                                        </p:tav>
                                      </p:tavLst>
                                    </p:anim>
                                    <p:anim calcmode="lin" valueType="num">
                                      <p:cBhvr>
                                        <p:cTn id="98" dur="500" fill="hold"/>
                                        <p:tgtEl>
                                          <p:spTgt spid="2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anim calcmode="lin" valueType="num">
                                      <p:cBhvr>
                                        <p:cTn id="102" dur="500" fill="hold"/>
                                        <p:tgtEl>
                                          <p:spTgt spid="25"/>
                                        </p:tgtEl>
                                        <p:attrNameLst>
                                          <p:attrName>ppt_x</p:attrName>
                                        </p:attrNameLst>
                                      </p:cBhvr>
                                      <p:tavLst>
                                        <p:tav tm="0">
                                          <p:val>
                                            <p:strVal val="#ppt_x"/>
                                          </p:val>
                                        </p:tav>
                                        <p:tav tm="100000">
                                          <p:val>
                                            <p:strVal val="#ppt_x"/>
                                          </p:val>
                                        </p:tav>
                                      </p:tavLst>
                                    </p:anim>
                                    <p:anim calcmode="lin" valueType="num">
                                      <p:cBhvr>
                                        <p:cTn id="103" dur="500" fill="hold"/>
                                        <p:tgtEl>
                                          <p:spTgt spid="2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anim calcmode="lin" valueType="num">
                                      <p:cBhvr>
                                        <p:cTn id="107" dur="500" fill="hold"/>
                                        <p:tgtEl>
                                          <p:spTgt spid="24"/>
                                        </p:tgtEl>
                                        <p:attrNameLst>
                                          <p:attrName>ppt_x</p:attrName>
                                        </p:attrNameLst>
                                      </p:cBhvr>
                                      <p:tavLst>
                                        <p:tav tm="0">
                                          <p:val>
                                            <p:strVal val="#ppt_x"/>
                                          </p:val>
                                        </p:tav>
                                        <p:tav tm="100000">
                                          <p:val>
                                            <p:strVal val="#ppt_x"/>
                                          </p:val>
                                        </p:tav>
                                      </p:tavLst>
                                    </p:anim>
                                    <p:anim calcmode="lin" valueType="num">
                                      <p:cBhvr>
                                        <p:cTn id="108" dur="500" fill="hold"/>
                                        <p:tgtEl>
                                          <p:spTgt spid="2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anim calcmode="lin" valueType="num">
                                      <p:cBhvr>
                                        <p:cTn id="112" dur="500" fill="hold"/>
                                        <p:tgtEl>
                                          <p:spTgt spid="46"/>
                                        </p:tgtEl>
                                        <p:attrNameLst>
                                          <p:attrName>ppt_x</p:attrName>
                                        </p:attrNameLst>
                                      </p:cBhvr>
                                      <p:tavLst>
                                        <p:tav tm="0">
                                          <p:val>
                                            <p:strVal val="#ppt_x"/>
                                          </p:val>
                                        </p:tav>
                                        <p:tav tm="100000">
                                          <p:val>
                                            <p:strVal val="#ppt_x"/>
                                          </p:val>
                                        </p:tav>
                                      </p:tavLst>
                                    </p:anim>
                                    <p:anim calcmode="lin" valueType="num">
                                      <p:cBhvr>
                                        <p:cTn id="113" dur="500" fill="hold"/>
                                        <p:tgtEl>
                                          <p:spTgt spid="46"/>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500"/>
                                        <p:tgtEl>
                                          <p:spTgt spid="45"/>
                                        </p:tgtEl>
                                      </p:cBhvr>
                                    </p:animEffect>
                                    <p:anim calcmode="lin" valueType="num">
                                      <p:cBhvr>
                                        <p:cTn id="117" dur="500" fill="hold"/>
                                        <p:tgtEl>
                                          <p:spTgt spid="45"/>
                                        </p:tgtEl>
                                        <p:attrNameLst>
                                          <p:attrName>ppt_x</p:attrName>
                                        </p:attrNameLst>
                                      </p:cBhvr>
                                      <p:tavLst>
                                        <p:tav tm="0">
                                          <p:val>
                                            <p:strVal val="#ppt_x"/>
                                          </p:val>
                                        </p:tav>
                                        <p:tav tm="100000">
                                          <p:val>
                                            <p:strVal val="#ppt_x"/>
                                          </p:val>
                                        </p:tav>
                                      </p:tavLst>
                                    </p:anim>
                                    <p:anim calcmode="lin" valueType="num">
                                      <p:cBhvr>
                                        <p:cTn id="118"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wipe(right)">
                                      <p:cBhvr>
                                        <p:cTn id="123" dur="500"/>
                                        <p:tgtEl>
                                          <p:spTgt spid="36"/>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wipe(right)">
                                      <p:cBhvr>
                                        <p:cTn id="1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2" grpId="0" animBg="1"/>
      <p:bldP spid="23" grpId="0" animBg="1"/>
      <p:bldP spid="24" grpId="0" animBg="1"/>
      <p:bldP spid="25" grpId="0" animBg="1"/>
      <p:bldP spid="33" grpId="0"/>
      <p:bldP spid="37" grpId="0"/>
      <p:bldP spid="43" grpId="0" animBg="1"/>
      <p:bldP spid="44" grpId="0" animBg="1"/>
      <p:bldP spid="58" grpId="0"/>
      <p:bldP spid="41" grpId="0" animBg="1"/>
      <p:bldP spid="42" grpId="0" animBg="1"/>
      <p:bldP spid="45" grpId="0" animBg="1"/>
      <p:bldP spid="46" grpId="0" animBg="1"/>
      <p:bldP spid="47" grpId="0" animBg="1"/>
      <p:bldP spid="60" grpId="0" animBg="1"/>
      <p:bldP spid="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23</a:t>
            </a:fld>
            <a:endParaRPr kumimoji="1" lang="zh-CN" altLang="en-US"/>
          </a:p>
        </p:txBody>
      </p:sp>
      <p:sp>
        <p:nvSpPr>
          <p:cNvPr id="81" name="文本框 80"/>
          <p:cNvSpPr txBox="1"/>
          <p:nvPr/>
        </p:nvSpPr>
        <p:spPr>
          <a:xfrm>
            <a:off x="556803" y="1132057"/>
            <a:ext cx="1891430" cy="369332"/>
          </a:xfrm>
          <a:prstGeom prst="rect">
            <a:avLst/>
          </a:prstGeom>
          <a:solidFill>
            <a:schemeClr val="accent3"/>
          </a:solidFill>
        </p:spPr>
        <p:txBody>
          <a:bodyPr wrap="square" rtlCol="0">
            <a:spAutoFit/>
          </a:bodyPr>
          <a:lstStyle/>
          <a:p>
            <a:pPr algn="ctr"/>
            <a:r>
              <a:rPr lang="en-US" altLang="zh-CN" dirty="0">
                <a:solidFill>
                  <a:schemeClr val="bg1"/>
                </a:solidFill>
                <a:ea typeface="微软雅黑" panose="020B0503020204020204" pitchFamily="34" charset="-122"/>
              </a:rPr>
              <a:t>Anonymous </a:t>
            </a:r>
            <a:r>
              <a:rPr lang="en-US" altLang="zh-CN" dirty="0" smtClean="0">
                <a:solidFill>
                  <a:schemeClr val="bg1"/>
                </a:solidFill>
                <a:ea typeface="微软雅黑" panose="020B0503020204020204" pitchFamily="34" charset="-122"/>
              </a:rPr>
              <a:t>SSO</a:t>
            </a:r>
            <a:endParaRPr kumimoji="1" lang="zh-CN" altLang="en-US" dirty="0">
              <a:solidFill>
                <a:schemeClr val="bg1"/>
              </a:solidFill>
            </a:endParaRPr>
          </a:p>
        </p:txBody>
      </p:sp>
      <p:sp>
        <p:nvSpPr>
          <p:cNvPr id="8" name="文本框 7"/>
          <p:cNvSpPr txBox="1"/>
          <p:nvPr/>
        </p:nvSpPr>
        <p:spPr>
          <a:xfrm>
            <a:off x="2486825" y="1136978"/>
            <a:ext cx="6045988" cy="369332"/>
          </a:xfrm>
          <a:prstGeom prst="rect">
            <a:avLst/>
          </a:prstGeom>
          <a:solidFill>
            <a:schemeClr val="bg1">
              <a:lumMod val="50000"/>
            </a:schemeClr>
          </a:solidFill>
        </p:spPr>
        <p:txBody>
          <a:bodyPr wrap="square" rtlCol="0">
            <a:spAutoFit/>
          </a:bodyPr>
          <a:lstStyle/>
          <a:p>
            <a:pPr algn="ctr"/>
            <a:r>
              <a:rPr lang="en-US" altLang="zh-CN" dirty="0">
                <a:solidFill>
                  <a:schemeClr val="bg1"/>
                </a:solidFill>
                <a:ea typeface="微软雅黑" panose="020B0503020204020204" pitchFamily="34" charset="-122"/>
              </a:rPr>
              <a:t>Registering accounts</a:t>
            </a:r>
            <a:endParaRPr kumimoji="1" lang="zh-CN" altLang="en-US" dirty="0">
              <a:solidFill>
                <a:schemeClr val="bg1"/>
              </a:solidFill>
            </a:endParaRPr>
          </a:p>
        </p:txBody>
      </p:sp>
      <p:sp>
        <p:nvSpPr>
          <p:cNvPr id="2" name="文本框 1"/>
          <p:cNvSpPr txBox="1"/>
          <p:nvPr/>
        </p:nvSpPr>
        <p:spPr>
          <a:xfrm>
            <a:off x="539750" y="1772856"/>
            <a:ext cx="3617913" cy="369332"/>
          </a:xfrm>
          <a:prstGeom prst="chevron">
            <a:avLst/>
          </a:prstGeom>
          <a:solidFill>
            <a:schemeClr val="bg1">
              <a:lumMod val="50000"/>
            </a:schemeClr>
          </a:solidFill>
        </p:spPr>
        <p:txBody>
          <a:bodyPr wrap="square" rtlCol="0">
            <a:spAutoFit/>
          </a:bodyPr>
          <a:lstStyle/>
          <a:p>
            <a:r>
              <a:rPr kumimoji="1" lang="en-US" altLang="zh-CN" dirty="0" smtClean="0">
                <a:solidFill>
                  <a:schemeClr val="bg1"/>
                </a:solidFill>
              </a:rPr>
              <a:t>Rate</a:t>
            </a:r>
            <a:r>
              <a:rPr kumimoji="1" lang="zh-CN" altLang="en-US" dirty="0" smtClean="0">
                <a:solidFill>
                  <a:schemeClr val="bg1"/>
                </a:solidFill>
              </a:rPr>
              <a:t> </a:t>
            </a:r>
            <a:r>
              <a:rPr kumimoji="1" lang="en-US" altLang="zh-CN" dirty="0" smtClean="0">
                <a:solidFill>
                  <a:schemeClr val="bg1"/>
                </a:solidFill>
              </a:rPr>
              <a:t>Limiting</a:t>
            </a:r>
            <a:r>
              <a:rPr kumimoji="1" lang="zh-CN" altLang="en-US" dirty="0" smtClean="0">
                <a:solidFill>
                  <a:schemeClr val="bg1"/>
                </a:solidFill>
              </a:rPr>
              <a:t> </a:t>
            </a:r>
            <a:r>
              <a:rPr kumimoji="1" lang="en-US" altLang="zh-CN" dirty="0" smtClean="0">
                <a:solidFill>
                  <a:schemeClr val="bg1"/>
                </a:solidFill>
              </a:rPr>
              <a:t>Pseudonyms(</a:t>
            </a:r>
            <a:r>
              <a:rPr kumimoji="1" lang="en-US" altLang="zh-CN" dirty="0" err="1" smtClean="0">
                <a:solidFill>
                  <a:schemeClr val="bg1"/>
                </a:solidFill>
              </a:rPr>
              <a:t>rynm</a:t>
            </a:r>
            <a:r>
              <a:rPr kumimoji="1" lang="en-US" altLang="zh-CN" dirty="0" smtClean="0">
                <a:solidFill>
                  <a:schemeClr val="bg1"/>
                </a:solidFill>
              </a:rPr>
              <a:t>)</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3" name="文本框 2"/>
              <p:cNvSpPr txBox="1"/>
              <p:nvPr/>
            </p:nvSpPr>
            <p:spPr>
              <a:xfrm>
                <a:off x="556803" y="2313642"/>
                <a:ext cx="7976010" cy="1216078"/>
              </a:xfrm>
              <a:prstGeom prst="roundRect">
                <a:avLst/>
              </a:prstGeom>
              <a:noFill/>
              <a:ln>
                <a:solidFill>
                  <a:schemeClr val="accent3"/>
                </a:solidFill>
              </a:ln>
            </p:spPr>
            <p:txBody>
              <a:bodyPr wrap="square" rtlCol="0">
                <a:spAutoFit/>
              </a:bodyPr>
              <a:lstStyle/>
              <a:p>
                <a:r>
                  <a:rPr lang="en-US" altLang="zh-CN" sz="1600" dirty="0" smtClean="0">
                    <a:ea typeface="微软雅黑" panose="020B0503020204020204" pitchFamily="34" charset="-122"/>
                  </a:rPr>
                  <a:t>A group</a:t>
                </a:r>
                <a:r>
                  <a:rPr lang="zh-CN" altLang="en-US" sz="1600" dirty="0" smtClean="0">
                    <a:ea typeface="微软雅黑" panose="020B0503020204020204" pitchFamily="34" charset="-122"/>
                  </a:rPr>
                  <a:t> </a:t>
                </a:r>
                <a14:m>
                  <m:oMath xmlns:m="http://schemas.openxmlformats.org/officeDocument/2006/math">
                    <m:sSubSup>
                      <m:sSubSupPr>
                        <m:ctrlPr>
                          <a:rPr lang="en-US" altLang="zh-CN" sz="1600" i="1" smtClean="0">
                            <a:latin typeface="Cambria Math" charset="0"/>
                            <a:ea typeface="微软雅黑" panose="020B0503020204020204" pitchFamily="34" charset="-122"/>
                          </a:rPr>
                        </m:ctrlPr>
                      </m:sSubSupPr>
                      <m:e>
                        <m:r>
                          <a:rPr lang="en-US" altLang="zh-CN" sz="1600" i="1" smtClean="0">
                            <a:latin typeface="Cambria Math" charset="0"/>
                            <a:ea typeface="Cambria Math" charset="0"/>
                            <a:cs typeface="Cambria Math" charset="0"/>
                          </a:rPr>
                          <m:t>ℤ</m:t>
                        </m:r>
                      </m:e>
                      <m:sub>
                        <m:r>
                          <m:rPr>
                            <m:sty m:val="p"/>
                          </m:rPr>
                          <a:rPr lang="el-GR" altLang="zh-CN" sz="1600" i="1" smtClean="0">
                            <a:latin typeface="Cambria Math" charset="0"/>
                            <a:ea typeface="Cambria Math" charset="0"/>
                            <a:cs typeface="Cambria Math" charset="0"/>
                          </a:rPr>
                          <m:t>Γ</m:t>
                        </m:r>
                      </m:sub>
                      <m:sup>
                        <m:r>
                          <a:rPr lang="zh-CN" altLang="en-US" sz="1600" b="0" i="1" smtClean="0">
                            <a:latin typeface="Cambria Math" charset="0"/>
                            <a:ea typeface="微软雅黑" panose="020B0503020204020204" pitchFamily="34" charset="-122"/>
                          </a:rPr>
                          <m:t>∗</m:t>
                        </m:r>
                      </m:sup>
                    </m:sSubSup>
                  </m:oMath>
                </a14:m>
                <a:r>
                  <a:rPr lang="en-US" altLang="zh-CN" sz="1600" dirty="0" smtClean="0">
                    <a:latin typeface="微软雅黑" panose="020B0503020204020204" pitchFamily="34" charset="-122"/>
                    <a:ea typeface="微软雅黑" panose="020B0503020204020204" pitchFamily="34" charset="-122"/>
                  </a:rPr>
                  <a:t>, </a:t>
                </a:r>
                <a:r>
                  <a:rPr lang="en-US" altLang="zh-CN" sz="1600" dirty="0">
                    <a:ea typeface="微软雅黑" panose="020B0503020204020204" pitchFamily="34" charset="-122"/>
                  </a:rPr>
                  <a:t>the order </a:t>
                </a:r>
                <a:r>
                  <a:rPr lang="en-US" altLang="zh-CN" sz="1600" dirty="0" smtClean="0">
                    <a:ea typeface="微软雅黑" panose="020B0503020204020204" pitchFamily="34" charset="-122"/>
                  </a:rPr>
                  <a:t>is</a:t>
                </a:r>
                <a:r>
                  <a:rPr lang="zh-CN" altLang="en-US" sz="1600" dirty="0" smtClean="0">
                    <a:ea typeface="微软雅黑" panose="020B0503020204020204" pitchFamily="34" charset="-122"/>
                  </a:rPr>
                  <a:t> </a:t>
                </a:r>
                <a14:m>
                  <m:oMath xmlns:m="http://schemas.openxmlformats.org/officeDocument/2006/math">
                    <m:r>
                      <m:rPr>
                        <m:sty m:val="p"/>
                      </m:rPr>
                      <a:rPr lang="el-GR" altLang="zh-CN" sz="1600" i="1" smtClean="0">
                        <a:latin typeface="Cambria Math" charset="0"/>
                        <a:ea typeface="Cambria Math" charset="0"/>
                        <a:cs typeface="Cambria Math" charset="0"/>
                      </a:rPr>
                      <m:t>Γ</m:t>
                    </m:r>
                    <m:r>
                      <a:rPr lang="en-US" altLang="zh-CN" sz="1600" b="0" i="1" smtClean="0">
                        <a:latin typeface="Cambria Math" charset="0"/>
                        <a:ea typeface="Cambria Math" charset="0"/>
                        <a:cs typeface="Cambria Math" charset="0"/>
                      </a:rPr>
                      <m:t>−1</m:t>
                    </m:r>
                  </m:oMath>
                </a14:m>
                <a:r>
                  <a:rPr lang="en-US" altLang="zh-CN" sz="1600" dirty="0" smtClean="0">
                    <a:latin typeface="微软雅黑" panose="020B0503020204020204" pitchFamily="34" charset="-122"/>
                    <a:ea typeface="微软雅黑" panose="020B0503020204020204" pitchFamily="34" charset="-122"/>
                  </a:rPr>
                  <a:t>, </a:t>
                </a:r>
                <a:r>
                  <a:rPr lang="en-US" altLang="zh-CN" sz="1600" dirty="0">
                    <a:ea typeface="微软雅黑" panose="020B0503020204020204" pitchFamily="34" charset="-122"/>
                  </a:rPr>
                  <a:t>public parameters consists </a:t>
                </a:r>
                <a:r>
                  <a:rPr lang="en-US" altLang="zh-CN" sz="1600" dirty="0" smtClean="0">
                    <a:ea typeface="微软雅黑" panose="020B0503020204020204" pitchFamily="34" charset="-122"/>
                  </a:rPr>
                  <a:t>of</a:t>
                </a:r>
                <a:r>
                  <a:rPr lang="zh-CN" altLang="en-US" sz="1600" dirty="0" smtClean="0">
                    <a:ea typeface="微软雅黑" panose="020B0503020204020204" pitchFamily="34" charset="-122"/>
                  </a:rPr>
                  <a:t> </a:t>
                </a:r>
                <a14:m>
                  <m:oMath xmlns:m="http://schemas.openxmlformats.org/officeDocument/2006/math">
                    <m:r>
                      <a:rPr lang="en-US" altLang="zh-CN" sz="1600" b="0" i="1" smtClean="0">
                        <a:latin typeface="Cambria Math" charset="0"/>
                        <a:ea typeface="微软雅黑" panose="020B0503020204020204" pitchFamily="34" charset="-122"/>
                      </a:rPr>
                      <m:t>(</m:t>
                    </m:r>
                    <m:r>
                      <m:rPr>
                        <m:sty m:val="p"/>
                      </m:rPr>
                      <a:rPr lang="el-GR" altLang="zh-CN" sz="1600" b="0" i="1" smtClean="0">
                        <a:latin typeface="Cambria Math" charset="0"/>
                        <a:ea typeface="Cambria Math" charset="0"/>
                        <a:cs typeface="Cambria Math" charset="0"/>
                      </a:rPr>
                      <m:t>Γ</m:t>
                    </m:r>
                    <m:r>
                      <a:rPr lang="en-US" altLang="zh-CN" sz="1600" b="0" i="1" smtClean="0">
                        <a:latin typeface="Cambria Math" charset="0"/>
                        <a:ea typeface="Cambria Math" charset="0"/>
                        <a:cs typeface="Cambria Math" charset="0"/>
                      </a:rPr>
                      <m:t>,</m:t>
                    </m:r>
                    <m:r>
                      <a:rPr lang="en-US" altLang="zh-CN" sz="1600" b="0" i="1" smtClean="0">
                        <a:latin typeface="Cambria Math" charset="0"/>
                        <a:ea typeface="Cambria Math" charset="0"/>
                        <a:cs typeface="Cambria Math" charset="0"/>
                      </a:rPr>
                      <m:t>𝜌</m:t>
                    </m:r>
                    <m:r>
                      <a:rPr lang="en-US" altLang="zh-CN" sz="1600" b="0" i="1" smtClean="0">
                        <a:latin typeface="Cambria Math" charset="0"/>
                        <a:ea typeface="Cambria Math" charset="0"/>
                        <a:cs typeface="Cambria Math" charset="0"/>
                      </a:rPr>
                      <m:t>,</m:t>
                    </m:r>
                    <m:r>
                      <a:rPr lang="en-US" altLang="zh-CN" sz="1600" b="0" i="1" smtClean="0">
                        <a:latin typeface="Cambria Math" charset="0"/>
                        <a:ea typeface="Cambria Math" charset="0"/>
                        <a:cs typeface="Cambria Math" charset="0"/>
                      </a:rPr>
                      <m:t>𝑔</m:t>
                    </m:r>
                    <m:r>
                      <a:rPr lang="en-US" altLang="zh-CN" sz="1600" b="0" i="1" smtClean="0">
                        <a:latin typeface="Cambria Math" charset="0"/>
                        <a:ea typeface="微软雅黑" panose="020B0503020204020204" pitchFamily="34" charset="-122"/>
                      </a:rPr>
                      <m:t>)</m:t>
                    </m:r>
                  </m:oMath>
                </a14:m>
                <a:r>
                  <a:rPr lang="en-US" altLang="zh-CN"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and</a:t>
                </a:r>
                <a:r>
                  <a:rPr lang="zh-CN" altLang="en-US" sz="16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1600" b="0" i="1" dirty="0" smtClean="0">
                        <a:latin typeface="Cambria Math" charset="0"/>
                        <a:ea typeface="微软雅黑" panose="020B0503020204020204" pitchFamily="34" charset="-122"/>
                      </a:rPr>
                      <m:t>𝑔</m:t>
                    </m:r>
                  </m:oMath>
                </a14:m>
                <a:r>
                  <a:rPr lang="zh-CN" altLang="en-US"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is </a:t>
                </a:r>
                <a:r>
                  <a:rPr lang="en-US" altLang="zh-CN" sz="1600" dirty="0">
                    <a:ea typeface="微软雅黑" panose="020B0503020204020204" pitchFamily="34" charset="-122"/>
                  </a:rPr>
                  <a:t>a random generator </a:t>
                </a:r>
                <a14:m>
                  <m:oMath xmlns:m="http://schemas.openxmlformats.org/officeDocument/2006/math">
                    <m:r>
                      <a:rPr lang="en-US" altLang="zh-CN" sz="1600" b="0" i="1" smtClean="0">
                        <a:latin typeface="Cambria Math" charset="0"/>
                        <a:ea typeface="微软雅黑" panose="020B0503020204020204" pitchFamily="34" charset="-122"/>
                      </a:rPr>
                      <m:t>&lt;</m:t>
                    </m:r>
                    <m:r>
                      <a:rPr lang="en-US" altLang="zh-CN" sz="1600" b="0" i="1" smtClean="0">
                        <a:latin typeface="Cambria Math" charset="0"/>
                        <a:ea typeface="微软雅黑" panose="020B0503020204020204" pitchFamily="34" charset="-122"/>
                      </a:rPr>
                      <m:t>𝑔</m:t>
                    </m:r>
                    <m:r>
                      <a:rPr lang="en-US" altLang="zh-CN" sz="1600" b="0" i="1" smtClean="0">
                        <a:latin typeface="Cambria Math" charset="0"/>
                        <a:ea typeface="微软雅黑" panose="020B0503020204020204" pitchFamily="34" charset="-122"/>
                      </a:rPr>
                      <m:t>&gt;</m:t>
                    </m:r>
                  </m:oMath>
                </a14:m>
                <a:r>
                  <a:rPr lang="en-US" altLang="zh-CN" sz="1600" dirty="0" smtClean="0">
                    <a:latin typeface="微软雅黑" panose="020B0503020204020204" pitchFamily="34" charset="-122"/>
                    <a:ea typeface="微软雅黑" panose="020B0503020204020204" pitchFamily="34" charset="-122"/>
                  </a:rPr>
                  <a:t>, </a:t>
                </a:r>
                <a:r>
                  <a:rPr lang="en-US" altLang="zh-CN" sz="1600" dirty="0">
                    <a:ea typeface="微软雅黑" panose="020B0503020204020204" pitchFamily="34" charset="-122"/>
                  </a:rPr>
                  <a:t>which is the subgroup </a:t>
                </a:r>
                <a:r>
                  <a:rPr lang="en-US" altLang="zh-CN" sz="1600" dirty="0" smtClean="0">
                    <a:ea typeface="微软雅黑" panose="020B0503020204020204" pitchFamily="34" charset="-122"/>
                  </a:rPr>
                  <a:t>of</a:t>
                </a:r>
                <a:r>
                  <a:rPr lang="zh-CN" altLang="en-US" sz="1600" dirty="0" smtClean="0">
                    <a:ea typeface="微软雅黑" panose="020B0503020204020204" pitchFamily="34" charset="-122"/>
                  </a:rPr>
                  <a:t> </a:t>
                </a:r>
                <a14:m>
                  <m:oMath xmlns:m="http://schemas.openxmlformats.org/officeDocument/2006/math">
                    <m:sSubSup>
                      <m:sSubSupPr>
                        <m:ctrlPr>
                          <a:rPr lang="en-US" altLang="zh-CN" sz="1600" i="1" smtClean="0">
                            <a:latin typeface="Cambria Math" charset="0"/>
                            <a:ea typeface="微软雅黑" panose="020B0503020204020204" pitchFamily="34" charset="-122"/>
                          </a:rPr>
                        </m:ctrlPr>
                      </m:sSubSupPr>
                      <m:e>
                        <m:r>
                          <a:rPr lang="en-US" altLang="zh-CN" sz="1600" i="1" smtClean="0">
                            <a:latin typeface="Cambria Math" charset="0"/>
                            <a:ea typeface="Cambria Math" charset="0"/>
                            <a:cs typeface="Cambria Math" charset="0"/>
                          </a:rPr>
                          <m:t>ℤ</m:t>
                        </m:r>
                      </m:e>
                      <m:sub>
                        <m:r>
                          <m:rPr>
                            <m:sty m:val="p"/>
                          </m:rPr>
                          <a:rPr lang="el-GR" altLang="zh-CN" sz="1600" i="1" smtClean="0">
                            <a:latin typeface="Cambria Math" charset="0"/>
                            <a:ea typeface="Cambria Math" charset="0"/>
                            <a:cs typeface="Cambria Math" charset="0"/>
                          </a:rPr>
                          <m:t>Γ</m:t>
                        </m:r>
                      </m:sub>
                      <m:sup>
                        <m:r>
                          <a:rPr lang="zh-CN" altLang="en-US" sz="1600" b="0" i="1" smtClean="0">
                            <a:latin typeface="Cambria Math" charset="0"/>
                            <a:ea typeface="微软雅黑" panose="020B0503020204020204" pitchFamily="34" charset="-122"/>
                          </a:rPr>
                          <m:t>∗</m:t>
                        </m:r>
                      </m:sup>
                    </m:sSubSup>
                  </m:oMath>
                </a14:m>
                <a:r>
                  <a:rPr lang="zh-CN" altLang="en-US"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of </a:t>
                </a:r>
                <a:r>
                  <a:rPr lang="en-US" altLang="zh-CN" sz="1600" dirty="0">
                    <a:ea typeface="微软雅黑" panose="020B0503020204020204" pitchFamily="34" charset="-122"/>
                  </a:rPr>
                  <a:t>prime </a:t>
                </a:r>
                <a:r>
                  <a:rPr lang="en-US" altLang="zh-CN" sz="1600" dirty="0" smtClean="0">
                    <a:ea typeface="微软雅黑" panose="020B0503020204020204" pitchFamily="34" charset="-122"/>
                  </a:rPr>
                  <a:t>order</a:t>
                </a:r>
                <a:r>
                  <a:rPr lang="zh-CN" altLang="en-US" sz="1600" dirty="0" smtClean="0">
                    <a:ea typeface="微软雅黑" panose="020B0503020204020204" pitchFamily="34" charset="-122"/>
                  </a:rPr>
                  <a:t> </a:t>
                </a:r>
                <a14:m>
                  <m:oMath xmlns:m="http://schemas.openxmlformats.org/officeDocument/2006/math">
                    <m:r>
                      <a:rPr lang="zh-CN" altLang="en-US" sz="1600" i="1" smtClean="0">
                        <a:latin typeface="Cambria Math" charset="0"/>
                        <a:ea typeface="Cambria Math" charset="0"/>
                        <a:cs typeface="Cambria Math" charset="0"/>
                      </a:rPr>
                      <m:t>𝜌</m:t>
                    </m:r>
                  </m:oMath>
                </a14:m>
                <a:r>
                  <a:rPr lang="en-US" altLang="zh-CN"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The bit</a:t>
                </a:r>
                <a:r>
                  <a:rPr lang="zh-CN" altLang="en-US" sz="1600" dirty="0" smtClean="0">
                    <a:ea typeface="微软雅黑" panose="020B0503020204020204" pitchFamily="34" charset="-122"/>
                  </a:rPr>
                  <a:t> </a:t>
                </a:r>
                <a:r>
                  <a:rPr lang="en-US" altLang="zh-CN" sz="1600" dirty="0" smtClean="0">
                    <a:ea typeface="微软雅黑" panose="020B0503020204020204" pitchFamily="34" charset="-122"/>
                  </a:rPr>
                  <a:t>lengths of</a:t>
                </a:r>
                <a:r>
                  <a:rPr lang="zh-CN" altLang="en-US" sz="1600" dirty="0" smtClean="0">
                    <a:ea typeface="微软雅黑" panose="020B0503020204020204" pitchFamily="34" charset="-122"/>
                  </a:rPr>
                  <a:t> </a:t>
                </a:r>
                <a14:m>
                  <m:oMath xmlns:m="http://schemas.openxmlformats.org/officeDocument/2006/math">
                    <m:r>
                      <m:rPr>
                        <m:sty m:val="p"/>
                      </m:rPr>
                      <a:rPr lang="el-GR" altLang="zh-CN" sz="1600" i="1" smtClean="0">
                        <a:latin typeface="Cambria Math" charset="0"/>
                        <a:ea typeface="Cambria Math" charset="0"/>
                        <a:cs typeface="Cambria Math" charset="0"/>
                      </a:rPr>
                      <m:t>Γ</m:t>
                    </m:r>
                  </m:oMath>
                </a14:m>
                <a:r>
                  <a:rPr lang="zh-CN" altLang="en-US"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and</a:t>
                </a:r>
                <a:r>
                  <a:rPr lang="en-US" altLang="zh-CN" sz="16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1600" i="1" smtClean="0">
                        <a:latin typeface="Cambria Math" charset="0"/>
                        <a:ea typeface="Cambria Math" charset="0"/>
                        <a:cs typeface="Cambria Math" charset="0"/>
                      </a:rPr>
                      <m:t>𝜌</m:t>
                    </m:r>
                  </m:oMath>
                </a14:m>
                <a:r>
                  <a:rPr lang="zh-CN" altLang="en-US"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are </a:t>
                </a:r>
                <a:r>
                  <a:rPr lang="en-US" altLang="zh-CN" sz="1600" dirty="0">
                    <a:ea typeface="微软雅黑" panose="020B0503020204020204" pitchFamily="34" charset="-122"/>
                  </a:rPr>
                  <a:t>given </a:t>
                </a:r>
                <a:r>
                  <a:rPr lang="en-US" altLang="zh-CN" sz="1600" dirty="0" smtClean="0">
                    <a:ea typeface="微软雅黑" panose="020B0503020204020204" pitchFamily="34" charset="-122"/>
                  </a:rPr>
                  <a:t>by</a:t>
                </a:r>
                <a:r>
                  <a:rPr lang="zh-CN" altLang="en-US" sz="1600" dirty="0" smtClean="0">
                    <a:ea typeface="微软雅黑" panose="020B0503020204020204" pitchFamily="34" charset="-122"/>
                  </a:rPr>
                  <a:t> </a:t>
                </a:r>
                <a14:m>
                  <m:oMath xmlns:m="http://schemas.openxmlformats.org/officeDocument/2006/math">
                    <m:sSub>
                      <m:sSubPr>
                        <m:ctrlPr>
                          <a:rPr lang="en-US" altLang="zh-CN" sz="1600" i="1" smtClean="0">
                            <a:latin typeface="Cambria Math" charset="0"/>
                            <a:ea typeface="微软雅黑" panose="020B0503020204020204" pitchFamily="34" charset="-122"/>
                          </a:rPr>
                        </m:ctrlPr>
                      </m:sSubPr>
                      <m:e>
                        <m:r>
                          <a:rPr lang="en-US" altLang="zh-CN" sz="1600" b="0" i="1" smtClean="0">
                            <a:latin typeface="Cambria Math" charset="0"/>
                            <a:ea typeface="微软雅黑" panose="020B0503020204020204" pitchFamily="34" charset="-122"/>
                          </a:rPr>
                          <m:t>𝑙</m:t>
                        </m:r>
                      </m:e>
                      <m:sub>
                        <m:r>
                          <m:rPr>
                            <m:sty m:val="p"/>
                          </m:rPr>
                          <a:rPr lang="el-GR" altLang="zh-CN" sz="1600" i="1" smtClean="0">
                            <a:latin typeface="Cambria Math" charset="0"/>
                            <a:ea typeface="Cambria Math" charset="0"/>
                            <a:cs typeface="Cambria Math" charset="0"/>
                          </a:rPr>
                          <m:t>Γ</m:t>
                        </m:r>
                      </m:sub>
                    </m:sSub>
                  </m:oMath>
                </a14:m>
                <a:r>
                  <a:rPr lang="zh-CN" altLang="en-US" sz="1600" dirty="0" smtClean="0">
                    <a:latin typeface="微软雅黑" panose="020B0503020204020204" pitchFamily="34" charset="-122"/>
                    <a:ea typeface="微软雅黑" panose="020B0503020204020204" pitchFamily="34" charset="-122"/>
                  </a:rPr>
                  <a:t> </a:t>
                </a:r>
                <a:r>
                  <a:rPr lang="en-US" altLang="zh-CN" sz="1600" dirty="0" smtClean="0">
                    <a:ea typeface="微软雅黑" panose="020B0503020204020204" pitchFamily="34" charset="-122"/>
                  </a:rPr>
                  <a:t>and</a:t>
                </a:r>
                <a:r>
                  <a:rPr lang="zh-CN" altLang="en-US" sz="16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600" i="1" smtClean="0">
                            <a:latin typeface="Cambria Math" charset="0"/>
                            <a:ea typeface="微软雅黑" panose="020B0503020204020204" pitchFamily="34" charset="-122"/>
                          </a:rPr>
                        </m:ctrlPr>
                      </m:sSubPr>
                      <m:e>
                        <m:r>
                          <a:rPr lang="en-US" altLang="zh-CN" sz="1600" b="0" i="1" smtClean="0">
                            <a:latin typeface="Cambria Math" charset="0"/>
                            <a:ea typeface="微软雅黑" panose="020B0503020204020204" pitchFamily="34" charset="-122"/>
                          </a:rPr>
                          <m:t>𝑙</m:t>
                        </m:r>
                      </m:e>
                      <m:sub>
                        <m:r>
                          <a:rPr lang="en-US" altLang="zh-CN" sz="1600" i="1" smtClean="0">
                            <a:latin typeface="Cambria Math" charset="0"/>
                            <a:ea typeface="Cambria Math" charset="0"/>
                            <a:cs typeface="Cambria Math" charset="0"/>
                          </a:rPr>
                          <m:t>𝜌</m:t>
                        </m:r>
                      </m:sub>
                    </m:sSub>
                  </m:oMath>
                </a14:m>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a:ea typeface="微软雅黑" panose="020B0503020204020204" pitchFamily="34" charset="-122"/>
                  </a:rPr>
                  <a:t>a cryptographic hash function H mapping </a:t>
                </a:r>
                <a14:m>
                  <m:oMath xmlns:m="http://schemas.openxmlformats.org/officeDocument/2006/math">
                    <m:sSup>
                      <m:sSupPr>
                        <m:ctrlPr>
                          <a:rPr lang="en-US" altLang="zh-CN" sz="1600" i="1" smtClean="0">
                            <a:latin typeface="Cambria Math" charset="0"/>
                            <a:ea typeface="微软雅黑" panose="020B0503020204020204" pitchFamily="34" charset="-122"/>
                          </a:rPr>
                        </m:ctrlPr>
                      </m:sSupPr>
                      <m:e>
                        <m:r>
                          <a:rPr lang="en-US" altLang="zh-CN" sz="1600" b="0" i="1" smtClean="0">
                            <a:latin typeface="Cambria Math" charset="0"/>
                            <a:ea typeface="微软雅黑" panose="020B0503020204020204" pitchFamily="34" charset="-122"/>
                          </a:rPr>
                          <m:t>{0,1}</m:t>
                        </m:r>
                      </m:e>
                      <m:sup>
                        <m:r>
                          <a:rPr lang="zh-CN" altLang="en-US" sz="1600" b="0" i="1" smtClean="0">
                            <a:latin typeface="Cambria Math" charset="0"/>
                            <a:ea typeface="微软雅黑" panose="020B0503020204020204" pitchFamily="34" charset="-122"/>
                          </a:rPr>
                          <m:t>∗</m:t>
                        </m:r>
                      </m:sup>
                    </m:sSup>
                    <m:r>
                      <a:rPr lang="en-US" altLang="zh-CN" sz="1600" i="1" smtClean="0">
                        <a:latin typeface="Cambria Math" charset="0"/>
                        <a:ea typeface="Cambria Math" charset="0"/>
                        <a:cs typeface="Cambria Math" charset="0"/>
                      </a:rPr>
                      <m:t>→</m:t>
                    </m:r>
                    <m:sSubSup>
                      <m:sSubSupPr>
                        <m:ctrlPr>
                          <a:rPr lang="en-US" altLang="zh-CN" sz="1600" i="1" smtClean="0">
                            <a:latin typeface="Cambria Math" charset="0"/>
                            <a:ea typeface="Cambria Math" charset="0"/>
                            <a:cs typeface="Cambria Math" charset="0"/>
                          </a:rPr>
                        </m:ctrlPr>
                      </m:sSubSupPr>
                      <m:e>
                        <m:r>
                          <a:rPr lang="en-US" altLang="zh-CN" sz="1600" i="1" smtClean="0">
                            <a:latin typeface="Cambria Math" charset="0"/>
                            <a:ea typeface="Cambria Math" charset="0"/>
                            <a:cs typeface="Cambria Math" charset="0"/>
                          </a:rPr>
                          <m:t>ℤ</m:t>
                        </m:r>
                      </m:e>
                      <m:sub>
                        <m:r>
                          <m:rPr>
                            <m:sty m:val="p"/>
                          </m:rPr>
                          <a:rPr lang="el-GR" altLang="zh-CN" sz="1600" i="1" smtClean="0">
                            <a:latin typeface="Cambria Math" charset="0"/>
                            <a:ea typeface="Cambria Math" charset="0"/>
                            <a:cs typeface="Cambria Math" charset="0"/>
                          </a:rPr>
                          <m:t>Γ</m:t>
                        </m:r>
                      </m:sub>
                      <m:sup>
                        <m:r>
                          <a:rPr lang="zh-CN" altLang="en-US" sz="1600" b="0" i="1" smtClean="0">
                            <a:latin typeface="Cambria Math" charset="0"/>
                            <a:ea typeface="Cambria Math" charset="0"/>
                            <a:cs typeface="Cambria Math" charset="0"/>
                          </a:rPr>
                          <m:t>∗</m:t>
                        </m:r>
                      </m:sup>
                    </m:sSubSup>
                  </m:oMath>
                </a14:m>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56803" y="2313642"/>
                <a:ext cx="7976010" cy="1216078"/>
              </a:xfrm>
              <a:prstGeom prst="roundRect">
                <a:avLst/>
              </a:prstGeom>
              <a:blipFill rotWithShape="0">
                <a:blip r:embed="rId3"/>
                <a:stretch>
                  <a:fillRect b="-498"/>
                </a:stretch>
              </a:blipFill>
              <a:ln>
                <a:solidFill>
                  <a:schemeClr val="accent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186125" y="3614744"/>
                <a:ext cx="2571741" cy="64953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zh-CN" sz="1600" i="1" smtClean="0">
                              <a:solidFill>
                                <a:schemeClr val="tx1"/>
                              </a:solidFill>
                              <a:latin typeface="Cambria Math" charset="0"/>
                            </a:rPr>
                          </m:ctrlPr>
                        </m:sSubPr>
                        <m:e>
                          <m:r>
                            <a:rPr kumimoji="1" lang="en-US" altLang="zh-CN" sz="1600" i="1">
                              <a:solidFill>
                                <a:schemeClr val="tx1"/>
                              </a:solidFill>
                              <a:latin typeface="Cambria Math" charset="0"/>
                            </a:rPr>
                            <m:t>𝑔</m:t>
                          </m:r>
                        </m:e>
                        <m:sub>
                          <m:r>
                            <a:rPr kumimoji="1" lang="en-US" altLang="zh-CN" sz="1600" i="1">
                              <a:solidFill>
                                <a:schemeClr val="tx1"/>
                              </a:solidFill>
                              <a:latin typeface="Cambria Math" charset="0"/>
                            </a:rPr>
                            <m:t>𝑟𝑦𝑛𝑚</m:t>
                          </m:r>
                        </m:sub>
                      </m:sSub>
                      <m:r>
                        <a:rPr kumimoji="1" lang="en-US" altLang="zh-CN" sz="1600" i="1">
                          <a:solidFill>
                            <a:schemeClr val="tx1"/>
                          </a:solidFill>
                          <a:latin typeface="Cambria Math" charset="0"/>
                        </a:rPr>
                        <m:t>=</m:t>
                      </m:r>
                      <m:sSup>
                        <m:sSupPr>
                          <m:ctrlPr>
                            <a:rPr kumimoji="1" lang="en-US" altLang="zh-CN" sz="1600" i="1">
                              <a:solidFill>
                                <a:schemeClr val="tx1"/>
                              </a:solidFill>
                              <a:latin typeface="Cambria Math" charset="0"/>
                            </a:rPr>
                          </m:ctrlPr>
                        </m:sSupPr>
                        <m:e>
                          <m:r>
                            <a:rPr kumimoji="1" lang="en-US" altLang="zh-CN" sz="1600" i="1">
                              <a:solidFill>
                                <a:schemeClr val="tx1"/>
                              </a:solidFill>
                              <a:latin typeface="Cambria Math" charset="0"/>
                            </a:rPr>
                            <m:t>𝐻</m:t>
                          </m:r>
                          <m:r>
                            <a:rPr kumimoji="1" lang="en-US" altLang="zh-CN" sz="1600" i="1">
                              <a:solidFill>
                                <a:schemeClr val="tx1"/>
                              </a:solidFill>
                              <a:latin typeface="Cambria Math" charset="0"/>
                            </a:rPr>
                            <m:t>(</m:t>
                          </m:r>
                          <m:r>
                            <a:rPr kumimoji="1" lang="en-US" altLang="zh-CN" sz="1600" i="1">
                              <a:solidFill>
                                <a:schemeClr val="tx1"/>
                              </a:solidFill>
                              <a:latin typeface="Cambria Math" charset="0"/>
                            </a:rPr>
                            <m:t>𝑑𝑜𝑚</m:t>
                          </m:r>
                          <m:r>
                            <a:rPr kumimoji="1" lang="en-US" altLang="zh-CN" sz="1600" i="1">
                              <a:solidFill>
                                <a:schemeClr val="tx1"/>
                              </a:solidFill>
                              <a:latin typeface="Cambria Math" charset="0"/>
                            </a:rPr>
                            <m:t>||</m:t>
                          </m:r>
                          <m:r>
                            <a:rPr kumimoji="1" lang="en-US" altLang="zh-CN" sz="1600" i="1">
                              <a:solidFill>
                                <a:schemeClr val="tx1"/>
                              </a:solidFill>
                              <a:latin typeface="Cambria Math" charset="0"/>
                            </a:rPr>
                            <m:t>𝑖</m:t>
                          </m:r>
                          <m:r>
                            <a:rPr kumimoji="1" lang="en-US" altLang="zh-CN" sz="1600" i="1">
                              <a:solidFill>
                                <a:schemeClr val="tx1"/>
                              </a:solidFill>
                              <a:latin typeface="Cambria Math" charset="0"/>
                            </a:rPr>
                            <m:t>)</m:t>
                          </m:r>
                        </m:e>
                        <m:sup>
                          <m:r>
                            <a:rPr kumimoji="1" lang="en-US" altLang="zh-CN" sz="1600" i="1">
                              <a:solidFill>
                                <a:schemeClr val="tx1"/>
                              </a:solidFill>
                              <a:latin typeface="Cambria Math" charset="0"/>
                            </a:rPr>
                            <m:t>(</m:t>
                          </m:r>
                          <m:r>
                            <m:rPr>
                              <m:sty m:val="p"/>
                            </m:rPr>
                            <a:rPr kumimoji="1" lang="el-GR" altLang="zh-CN" sz="1600" i="1">
                              <a:solidFill>
                                <a:schemeClr val="tx1"/>
                              </a:solidFill>
                              <a:latin typeface="Cambria Math" charset="0"/>
                              <a:ea typeface="Cambria Math" charset="0"/>
                              <a:cs typeface="Cambria Math" charset="0"/>
                            </a:rPr>
                            <m:t>Γ</m:t>
                          </m:r>
                          <m:r>
                            <a:rPr kumimoji="1" lang="en-US" altLang="zh-CN" sz="1600" i="1">
                              <a:solidFill>
                                <a:schemeClr val="tx1"/>
                              </a:solidFill>
                              <a:latin typeface="Cambria Math" charset="0"/>
                              <a:ea typeface="Cambria Math" charset="0"/>
                              <a:cs typeface="Cambria Math" charset="0"/>
                            </a:rPr>
                            <m:t>−1</m:t>
                          </m:r>
                          <m:r>
                            <a:rPr kumimoji="1" lang="en-US" altLang="zh-CN" sz="1600" i="1">
                              <a:solidFill>
                                <a:schemeClr val="tx1"/>
                              </a:solidFill>
                              <a:latin typeface="Cambria Math" charset="0"/>
                            </a:rPr>
                            <m:t>)/</m:t>
                          </m:r>
                          <m:r>
                            <a:rPr kumimoji="1" lang="en-US" altLang="zh-CN" sz="1600" i="1">
                              <a:solidFill>
                                <a:schemeClr val="tx1"/>
                              </a:solidFill>
                              <a:latin typeface="Cambria Math" charset="0"/>
                              <a:ea typeface="Cambria Math" charset="0"/>
                              <a:cs typeface="Cambria Math" charset="0"/>
                            </a:rPr>
                            <m:t>𝜌</m:t>
                          </m:r>
                        </m:sup>
                      </m:sSup>
                    </m:oMath>
                  </m:oMathPara>
                </a14:m>
                <a:endParaRPr kumimoji="1" lang="zh-CN" altLang="en-US" sz="1600" dirty="0">
                  <a:solidFill>
                    <a:schemeClr val="tx1"/>
                  </a:solidFill>
                </a:endParaRPr>
              </a:p>
              <a:p>
                <a:pPr algn="ctr"/>
                <a14:m>
                  <m:oMathPara xmlns:m="http://schemas.openxmlformats.org/officeDocument/2006/math">
                    <m:oMathParaPr>
                      <m:jc m:val="left"/>
                    </m:oMathParaPr>
                    <m:oMath xmlns:m="http://schemas.openxmlformats.org/officeDocument/2006/math">
                      <m:r>
                        <a:rPr kumimoji="1" lang="zh-CN" altLang="en-US" sz="1600" i="1">
                          <a:solidFill>
                            <a:schemeClr val="tx1"/>
                          </a:solidFill>
                          <a:latin typeface="Cambria Math" charset="0"/>
                        </a:rPr>
                        <m:t> </m:t>
                      </m:r>
                      <m:r>
                        <a:rPr kumimoji="1" lang="en-US" altLang="zh-CN" sz="1600" i="1">
                          <a:solidFill>
                            <a:schemeClr val="tx1"/>
                          </a:solidFill>
                          <a:latin typeface="Cambria Math" charset="0"/>
                        </a:rPr>
                        <m:t>𝑟𝑦𝑛𝑚</m:t>
                      </m:r>
                      <m:r>
                        <a:rPr kumimoji="1" lang="en-US" altLang="zh-CN" sz="1600" i="1">
                          <a:solidFill>
                            <a:schemeClr val="tx1"/>
                          </a:solidFill>
                          <a:latin typeface="Cambria Math" charset="0"/>
                        </a:rPr>
                        <m:t>=</m:t>
                      </m:r>
                      <m:sSubSup>
                        <m:sSubSupPr>
                          <m:ctrlPr>
                            <a:rPr kumimoji="1" lang="en-US" altLang="zh-CN" sz="1600" i="1">
                              <a:solidFill>
                                <a:schemeClr val="tx1"/>
                              </a:solidFill>
                              <a:latin typeface="Cambria Math" charset="0"/>
                            </a:rPr>
                          </m:ctrlPr>
                        </m:sSubSupPr>
                        <m:e>
                          <m:r>
                            <a:rPr kumimoji="1" lang="en-US" altLang="zh-CN" sz="1600" i="1">
                              <a:solidFill>
                                <a:schemeClr val="tx1"/>
                              </a:solidFill>
                              <a:latin typeface="Cambria Math" charset="0"/>
                            </a:rPr>
                            <m:t>𝑔</m:t>
                          </m:r>
                        </m:e>
                        <m:sub>
                          <m:r>
                            <a:rPr kumimoji="1" lang="en-US" altLang="zh-CN" sz="1600" i="1">
                              <a:solidFill>
                                <a:schemeClr val="tx1"/>
                              </a:solidFill>
                              <a:latin typeface="Cambria Math" charset="0"/>
                            </a:rPr>
                            <m:t>𝑟𝑦𝑛𝑚</m:t>
                          </m:r>
                        </m:sub>
                        <m:sup>
                          <m:r>
                            <a:rPr kumimoji="1" lang="en-US" altLang="zh-CN" sz="1600" b="0" i="1" smtClean="0">
                              <a:solidFill>
                                <a:schemeClr val="tx1"/>
                              </a:solidFill>
                              <a:latin typeface="Cambria Math" charset="0"/>
                            </a:rPr>
                            <m:t>𝑢</m:t>
                          </m:r>
                          <m:r>
                            <a:rPr kumimoji="1" lang="en-US" altLang="zh-CN" sz="1600" i="1">
                              <a:solidFill>
                                <a:schemeClr val="tx1"/>
                              </a:solidFill>
                              <a:latin typeface="Cambria Math" charset="0"/>
                            </a:rPr>
                            <m:t>𝑘</m:t>
                          </m:r>
                        </m:sup>
                      </m:sSubSup>
                      <m:r>
                        <a:rPr kumimoji="1" lang="zh-CN" altLang="en-US" sz="1600" i="1">
                          <a:solidFill>
                            <a:schemeClr val="tx1"/>
                          </a:solidFill>
                          <a:latin typeface="Cambria Math" charset="0"/>
                        </a:rPr>
                        <m:t> </m:t>
                      </m:r>
                      <m:r>
                        <a:rPr kumimoji="1" lang="en-US" altLang="zh-CN" sz="1600" i="1">
                          <a:solidFill>
                            <a:schemeClr val="tx1"/>
                          </a:solidFill>
                          <a:latin typeface="Cambria Math" charset="0"/>
                        </a:rPr>
                        <m:t>𝑚𝑜𝑑</m:t>
                      </m:r>
                      <m:r>
                        <a:rPr kumimoji="1" lang="zh-CN" altLang="en-US" sz="1600" i="1">
                          <a:solidFill>
                            <a:schemeClr val="tx1"/>
                          </a:solidFill>
                          <a:latin typeface="Cambria Math" charset="0"/>
                        </a:rPr>
                        <m:t> </m:t>
                      </m:r>
                      <m:r>
                        <m:rPr>
                          <m:sty m:val="p"/>
                        </m:rPr>
                        <a:rPr kumimoji="1" lang="el-GR" altLang="zh-CN" sz="1600" i="1">
                          <a:solidFill>
                            <a:schemeClr val="tx1"/>
                          </a:solidFill>
                          <a:latin typeface="Cambria Math" charset="0"/>
                          <a:ea typeface="Cambria Math" charset="0"/>
                          <a:cs typeface="Cambria Math" charset="0"/>
                        </a:rPr>
                        <m:t>Γ</m:t>
                      </m:r>
                    </m:oMath>
                  </m:oMathPara>
                </a14:m>
                <a:endParaRPr kumimoji="1" lang="zh-CN" altLang="en-US" sz="1600" dirty="0">
                  <a:solidFill>
                    <a:schemeClr val="tx1"/>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186125" y="3614744"/>
                <a:ext cx="2571741" cy="649537"/>
              </a:xfrm>
              <a:prstGeom prst="rect">
                <a:avLst/>
              </a:prstGeom>
              <a:blipFill rotWithShape="0">
                <a:blip r:embed="rId4"/>
                <a:stretch>
                  <a:fillRect l="-474" t="-19626" b="-70093"/>
                </a:stretch>
              </a:blipFill>
            </p:spPr>
            <p:txBody>
              <a:bodyPr/>
              <a:lstStyle/>
              <a:p>
                <a:r>
                  <a:rPr lang="zh-CN" altLang="en-US">
                    <a:noFill/>
                  </a:rPr>
                  <a:t> </a:t>
                </a:r>
              </a:p>
            </p:txBody>
          </p:sp>
        </mc:Fallback>
      </mc:AlternateContent>
      <p:sp>
        <p:nvSpPr>
          <p:cNvPr id="59" name="椭圆 58"/>
          <p:cNvSpPr>
            <a:spLocks noChangeAspect="1"/>
          </p:cNvSpPr>
          <p:nvPr/>
        </p:nvSpPr>
        <p:spPr>
          <a:xfrm>
            <a:off x="2886204" y="3845342"/>
            <a:ext cx="288000" cy="288000"/>
          </a:xfrm>
          <a:prstGeom prst="ellipse">
            <a:avLst/>
          </a:prstGeom>
          <a:solidFill>
            <a:schemeClr val="accent2"/>
          </a:solidFill>
          <a:ln w="1905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五角星 61"/>
          <p:cNvSpPr>
            <a:spLocks noChangeAspect="1"/>
          </p:cNvSpPr>
          <p:nvPr/>
        </p:nvSpPr>
        <p:spPr>
          <a:xfrm>
            <a:off x="2930776" y="3863159"/>
            <a:ext cx="210248" cy="234000"/>
          </a:xfrm>
          <a:prstGeom prst="star5">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3" name="组 62"/>
          <p:cNvGrpSpPr>
            <a:grpSpLocks noChangeAspect="1"/>
          </p:cNvGrpSpPr>
          <p:nvPr/>
        </p:nvGrpSpPr>
        <p:grpSpPr>
          <a:xfrm>
            <a:off x="517510" y="4549789"/>
            <a:ext cx="252000" cy="392291"/>
            <a:chOff x="3503613" y="3263900"/>
            <a:chExt cx="2127250" cy="3311525"/>
          </a:xfrm>
        </p:grpSpPr>
        <p:sp>
          <p:nvSpPr>
            <p:cNvPr id="64"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898662" y="4564320"/>
            <a:ext cx="1463843" cy="369332"/>
          </a:xfrm>
          <a:prstGeom prst="rect">
            <a:avLst/>
          </a:prstGeom>
          <a:solidFill>
            <a:schemeClr val="bg1">
              <a:lumMod val="50000"/>
            </a:schemeClr>
          </a:solidFill>
        </p:spPr>
        <p:txBody>
          <a:bodyPr wrap="square" rtlCol="0">
            <a:spAutoFit/>
          </a:bodyPr>
          <a:lstStyle/>
          <a:p>
            <a:pPr algn="ctr"/>
            <a:r>
              <a:rPr kumimoji="1" lang="en-US" altLang="zh-CN" dirty="0" smtClean="0">
                <a:solidFill>
                  <a:schemeClr val="bg1"/>
                </a:solidFill>
              </a:rPr>
              <a:t>Properties</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0" name="文本框 69"/>
              <p:cNvSpPr txBox="1"/>
              <p:nvPr/>
            </p:nvSpPr>
            <p:spPr>
              <a:xfrm>
                <a:off x="556803" y="5137845"/>
                <a:ext cx="7976009" cy="646986"/>
              </a:xfrm>
              <a:prstGeom prst="roundRect">
                <a:avLst/>
              </a:prstGeom>
              <a:noFill/>
              <a:ln>
                <a:solidFill>
                  <a:schemeClr val="accent3"/>
                </a:solidFill>
              </a:ln>
            </p:spPr>
            <p:txBody>
              <a:bodyPr wrap="square" rtlCol="0">
                <a:spAutoFit/>
              </a:bodyPr>
              <a:lstStyle/>
              <a:p>
                <a:r>
                  <a:rPr lang="en-US" altLang="zh-CN" sz="1600" dirty="0" smtClean="0">
                    <a:ea typeface="微软雅黑" panose="020B0503020204020204" pitchFamily="34" charset="-122"/>
                  </a:rPr>
                  <a:t>an </a:t>
                </a:r>
                <a14:m>
                  <m:oMath xmlns:m="http://schemas.openxmlformats.org/officeDocument/2006/math">
                    <m:r>
                      <m:rPr>
                        <m:sty m:val="p"/>
                      </m:rPr>
                      <a:rPr lang="en-US" altLang="zh-CN" sz="1600" i="1" smtClean="0">
                        <a:latin typeface="Cambria Math" charset="0"/>
                        <a:ea typeface="微软雅黑" panose="020B0503020204020204" pitchFamily="34" charset="-122"/>
                      </a:rPr>
                      <m:t>rynm</m:t>
                    </m:r>
                  </m:oMath>
                </a14:m>
                <a:r>
                  <a:rPr lang="en-US" altLang="zh-CN" sz="1600" dirty="0" smtClean="0">
                    <a:ea typeface="微软雅黑" panose="020B0503020204020204" pitchFamily="34" charset="-122"/>
                  </a:rPr>
                  <a:t> </a:t>
                </a:r>
                <a:r>
                  <a:rPr lang="en-US" altLang="zh-CN" sz="1600" dirty="0">
                    <a:ea typeface="微软雅黑" panose="020B0503020204020204" pitchFamily="34" charset="-122"/>
                  </a:rPr>
                  <a:t>is unique with respect to </a:t>
                </a:r>
                <a14:m>
                  <m:oMath xmlns:m="http://schemas.openxmlformats.org/officeDocument/2006/math">
                    <m:r>
                      <a:rPr lang="en-US" altLang="zh-CN" sz="1600" b="0" i="1" smtClean="0">
                        <a:latin typeface="Cambria Math" charset="0"/>
                        <a:ea typeface="微软雅黑" panose="020B0503020204020204" pitchFamily="34" charset="-122"/>
                      </a:rPr>
                      <m:t>𝑢𝑘</m:t>
                    </m:r>
                  </m:oMath>
                </a14:m>
                <a:r>
                  <a:rPr lang="en-US" altLang="zh-CN" sz="1600" dirty="0" smtClean="0">
                    <a:ea typeface="微软雅黑" panose="020B0503020204020204" pitchFamily="34" charset="-122"/>
                  </a:rPr>
                  <a:t> </a:t>
                </a:r>
                <a:r>
                  <a:rPr lang="en-US" altLang="zh-CN" sz="1600" dirty="0">
                    <a:ea typeface="微软雅黑" panose="020B0503020204020204" pitchFamily="34" charset="-122"/>
                  </a:rPr>
                  <a:t>and the string </a:t>
                </a:r>
                <a14:m>
                  <m:oMath xmlns:m="http://schemas.openxmlformats.org/officeDocument/2006/math">
                    <m:r>
                      <a:rPr lang="en-US" altLang="zh-CN" sz="1600" b="0" i="1" smtClean="0">
                        <a:latin typeface="Cambria Math" charset="0"/>
                        <a:ea typeface="微软雅黑" panose="020B0503020204020204" pitchFamily="34" charset="-122"/>
                      </a:rPr>
                      <m:t>𝑠</m:t>
                    </m:r>
                  </m:oMath>
                </a14:m>
                <a:r>
                  <a:rPr lang="en-US" altLang="zh-CN" sz="1600" dirty="0" smtClean="0">
                    <a:ea typeface="微软雅黑" panose="020B0503020204020204" pitchFamily="34" charset="-122"/>
                  </a:rPr>
                  <a:t>, </a:t>
                </a:r>
                <a:r>
                  <a:rPr lang="en-US" altLang="zh-CN" sz="1600" dirty="0">
                    <a:ea typeface="微软雅黑" panose="020B0503020204020204" pitchFamily="34" charset="-122"/>
                  </a:rPr>
                  <a:t>two </a:t>
                </a:r>
                <a14:m>
                  <m:oMath xmlns:m="http://schemas.openxmlformats.org/officeDocument/2006/math">
                    <m:r>
                      <a:rPr lang="en-US" altLang="zh-CN" sz="1600" b="0" i="1" smtClean="0">
                        <a:latin typeface="Cambria Math" charset="0"/>
                        <a:ea typeface="微软雅黑" panose="020B0503020204020204" pitchFamily="34" charset="-122"/>
                      </a:rPr>
                      <m:t>𝑟𝑦𝑛𝑚</m:t>
                    </m:r>
                  </m:oMath>
                </a14:m>
                <a:r>
                  <a:rPr lang="en-US" altLang="zh-CN" sz="1600" dirty="0" smtClean="0">
                    <a:ea typeface="微软雅黑" panose="020B0503020204020204" pitchFamily="34" charset="-122"/>
                  </a:rPr>
                  <a:t> </a:t>
                </a:r>
                <a:r>
                  <a:rPr lang="en-US" altLang="zh-CN" sz="1600" dirty="0">
                    <a:ea typeface="微软雅黑" panose="020B0503020204020204" pitchFamily="34" charset="-122"/>
                  </a:rPr>
                  <a:t>formed with different </a:t>
                </a:r>
                <a14:m>
                  <m:oMath xmlns:m="http://schemas.openxmlformats.org/officeDocument/2006/math">
                    <m:r>
                      <a:rPr lang="en-US" altLang="zh-CN" sz="1600" b="0" i="1" smtClean="0">
                        <a:latin typeface="Cambria Math" charset="0"/>
                        <a:ea typeface="微软雅黑" panose="020B0503020204020204" pitchFamily="34" charset="-122"/>
                      </a:rPr>
                      <m:t>(</m:t>
                    </m:r>
                    <m:r>
                      <a:rPr lang="en-US" altLang="zh-CN" sz="1600" b="0" i="1" smtClean="0">
                        <a:latin typeface="Cambria Math" charset="0"/>
                        <a:ea typeface="微软雅黑" panose="020B0503020204020204" pitchFamily="34" charset="-122"/>
                      </a:rPr>
                      <m:t>𝑢𝑘</m:t>
                    </m:r>
                    <m:r>
                      <a:rPr lang="en-US" altLang="zh-CN" sz="1600" b="0" i="1" smtClean="0">
                        <a:latin typeface="Cambria Math" charset="0"/>
                        <a:ea typeface="微软雅黑" panose="020B0503020204020204" pitchFamily="34" charset="-122"/>
                      </a:rPr>
                      <m:t>,</m:t>
                    </m:r>
                    <m:r>
                      <a:rPr lang="en-US" altLang="zh-CN" sz="1600" b="0" i="1" smtClean="0">
                        <a:latin typeface="Cambria Math" charset="0"/>
                        <a:ea typeface="微软雅黑" panose="020B0503020204020204" pitchFamily="34" charset="-122"/>
                      </a:rPr>
                      <m:t>𝑠</m:t>
                    </m:r>
                    <m:r>
                      <a:rPr lang="en-US" altLang="zh-CN" sz="1600" b="0" i="1" smtClean="0">
                        <a:latin typeface="Cambria Math" charset="0"/>
                        <a:ea typeface="微软雅黑" panose="020B0503020204020204" pitchFamily="34" charset="-122"/>
                      </a:rPr>
                      <m:t>)</m:t>
                    </m:r>
                  </m:oMath>
                </a14:m>
                <a:r>
                  <a:rPr lang="en-US" altLang="zh-CN" sz="1600" dirty="0" smtClean="0">
                    <a:ea typeface="微软雅黑" panose="020B0503020204020204" pitchFamily="34" charset="-122"/>
                  </a:rPr>
                  <a:t> </a:t>
                </a:r>
                <a:r>
                  <a:rPr lang="en-US" altLang="zh-CN" sz="1600" dirty="0">
                    <a:ea typeface="微软雅黑" panose="020B0503020204020204" pitchFamily="34" charset="-122"/>
                  </a:rPr>
                  <a:t>pair cannot be linked with each other.</a:t>
                </a:r>
                <a:endParaRPr lang="zh-CN" altLang="en-US" sz="1600" dirty="0">
                  <a:ea typeface="微软雅黑" panose="020B0503020204020204" pitchFamily="34" charset="-122"/>
                </a:endParaRPr>
              </a:p>
            </p:txBody>
          </p:sp>
        </mc:Choice>
        <mc:Fallback xmlns="">
          <p:sp>
            <p:nvSpPr>
              <p:cNvPr id="70" name="文本框 69"/>
              <p:cNvSpPr txBox="1">
                <a:spLocks noRot="1" noChangeAspect="1" noMove="1" noResize="1" noEditPoints="1" noAdjustHandles="1" noChangeArrowheads="1" noChangeShapeType="1" noTextEdit="1"/>
              </p:cNvSpPr>
              <p:nvPr/>
            </p:nvSpPr>
            <p:spPr>
              <a:xfrm>
                <a:off x="556803" y="5137845"/>
                <a:ext cx="7976009" cy="646986"/>
              </a:xfrm>
              <a:prstGeom prst="roundRect">
                <a:avLst/>
              </a:prstGeom>
              <a:blipFill rotWithShape="0">
                <a:blip r:embed="rId5"/>
                <a:stretch>
                  <a:fillRect b="-5556"/>
                </a:stretch>
              </a:blipFill>
              <a:ln>
                <a:solidFill>
                  <a:schemeClr val="accent3"/>
                </a:solidFill>
              </a:ln>
            </p:spPr>
            <p:txBody>
              <a:bodyPr/>
              <a:lstStyle/>
              <a:p>
                <a:r>
                  <a:rPr lang="zh-CN" altLang="en-US">
                    <a:noFill/>
                  </a:rPr>
                  <a:t> </a:t>
                </a:r>
              </a:p>
            </p:txBody>
          </p:sp>
        </mc:Fallback>
      </mc:AlternateContent>
    </p:spTree>
    <p:extLst>
      <p:ext uri="{BB962C8B-B14F-4D97-AF65-F5344CB8AC3E}">
        <p14:creationId xmlns:p14="http://schemas.microsoft.com/office/powerpoint/2010/main" val="7776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450" decel="100000" fill="hold"/>
                                        <p:tgtEl>
                                          <p:spTgt spid="3"/>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450" decel="100000" fill="hold"/>
                                        <p:tgtEl>
                                          <p:spTgt spid="5"/>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anim calcmode="lin" valueType="num">
                                      <p:cBhvr>
                                        <p:cTn id="26" dur="500" fill="hold"/>
                                        <p:tgtEl>
                                          <p:spTgt spid="59"/>
                                        </p:tgtEl>
                                        <p:attrNameLst>
                                          <p:attrName>ppt_x</p:attrName>
                                        </p:attrNameLst>
                                      </p:cBhvr>
                                      <p:tavLst>
                                        <p:tav tm="0">
                                          <p:val>
                                            <p:strVal val="#ppt_x"/>
                                          </p:val>
                                        </p:tav>
                                        <p:tav tm="100000">
                                          <p:val>
                                            <p:strVal val="#ppt_x"/>
                                          </p:val>
                                        </p:tav>
                                      </p:tavLst>
                                    </p:anim>
                                    <p:anim calcmode="lin" valueType="num">
                                      <p:cBhvr>
                                        <p:cTn id="27" dur="450" decel="100000" fill="hold"/>
                                        <p:tgtEl>
                                          <p:spTgt spid="59"/>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anim calcmode="lin" valueType="num">
                                      <p:cBhvr>
                                        <p:cTn id="32" dur="500" fill="hold"/>
                                        <p:tgtEl>
                                          <p:spTgt spid="62"/>
                                        </p:tgtEl>
                                        <p:attrNameLst>
                                          <p:attrName>ppt_x</p:attrName>
                                        </p:attrNameLst>
                                      </p:cBhvr>
                                      <p:tavLst>
                                        <p:tav tm="0">
                                          <p:val>
                                            <p:strVal val="#ppt_x"/>
                                          </p:val>
                                        </p:tav>
                                        <p:tav tm="100000">
                                          <p:val>
                                            <p:strVal val="#ppt_x"/>
                                          </p:val>
                                        </p:tav>
                                      </p:tavLst>
                                    </p:anim>
                                    <p:anim calcmode="lin" valueType="num">
                                      <p:cBhvr>
                                        <p:cTn id="33" dur="450" decel="100000" fill="hold"/>
                                        <p:tgtEl>
                                          <p:spTgt spid="62"/>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62"/>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anim calcmode="lin" valueType="num">
                                      <p:cBhvr>
                                        <p:cTn id="38" dur="500" fill="hold"/>
                                        <p:tgtEl>
                                          <p:spTgt spid="63"/>
                                        </p:tgtEl>
                                        <p:attrNameLst>
                                          <p:attrName>ppt_x</p:attrName>
                                        </p:attrNameLst>
                                      </p:cBhvr>
                                      <p:tavLst>
                                        <p:tav tm="0">
                                          <p:val>
                                            <p:strVal val="#ppt_x"/>
                                          </p:val>
                                        </p:tav>
                                        <p:tav tm="100000">
                                          <p:val>
                                            <p:strVal val="#ppt_x"/>
                                          </p:val>
                                        </p:tav>
                                      </p:tavLst>
                                    </p:anim>
                                    <p:anim calcmode="lin" valueType="num">
                                      <p:cBhvr>
                                        <p:cTn id="39" dur="450" decel="100000" fill="hold"/>
                                        <p:tgtEl>
                                          <p:spTgt spid="63"/>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450" decel="100000" fill="hold"/>
                                        <p:tgtEl>
                                          <p:spTgt spid="6"/>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anim calcmode="lin" valueType="num">
                                      <p:cBhvr>
                                        <p:cTn id="50" dur="500" fill="hold"/>
                                        <p:tgtEl>
                                          <p:spTgt spid="70"/>
                                        </p:tgtEl>
                                        <p:attrNameLst>
                                          <p:attrName>ppt_x</p:attrName>
                                        </p:attrNameLst>
                                      </p:cBhvr>
                                      <p:tavLst>
                                        <p:tav tm="0">
                                          <p:val>
                                            <p:strVal val="#ppt_x"/>
                                          </p:val>
                                        </p:tav>
                                        <p:tav tm="100000">
                                          <p:val>
                                            <p:strVal val="#ppt_x"/>
                                          </p:val>
                                        </p:tav>
                                      </p:tavLst>
                                    </p:anim>
                                    <p:anim calcmode="lin" valueType="num">
                                      <p:cBhvr>
                                        <p:cTn id="51" dur="450" decel="100000" fill="hold"/>
                                        <p:tgtEl>
                                          <p:spTgt spid="70"/>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59" grpId="0" animBg="1"/>
      <p:bldP spid="62" grpId="0" animBg="1"/>
      <p:bldP spid="6"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24</a:t>
            </a:fld>
            <a:endParaRPr kumimoji="1" lang="zh-CN" altLang="en-US"/>
          </a:p>
        </p:txBody>
      </p:sp>
      <p:sp>
        <p:nvSpPr>
          <p:cNvPr id="81" name="文本框 80"/>
          <p:cNvSpPr txBox="1"/>
          <p:nvPr/>
        </p:nvSpPr>
        <p:spPr>
          <a:xfrm>
            <a:off x="556803" y="1132057"/>
            <a:ext cx="1891430" cy="369332"/>
          </a:xfrm>
          <a:prstGeom prst="rect">
            <a:avLst/>
          </a:prstGeom>
          <a:solidFill>
            <a:schemeClr val="accent3"/>
          </a:solidFill>
        </p:spPr>
        <p:txBody>
          <a:bodyPr wrap="square" rtlCol="0">
            <a:spAutoFit/>
          </a:bodyPr>
          <a:lstStyle/>
          <a:p>
            <a:pPr algn="ctr"/>
            <a:r>
              <a:rPr lang="en-US" altLang="zh-CN" dirty="0">
                <a:solidFill>
                  <a:schemeClr val="bg1"/>
                </a:solidFill>
                <a:ea typeface="微软雅黑" panose="020B0503020204020204" pitchFamily="34" charset="-122"/>
              </a:rPr>
              <a:t>Anonymous </a:t>
            </a:r>
            <a:r>
              <a:rPr lang="en-US" altLang="zh-CN" dirty="0" smtClean="0">
                <a:solidFill>
                  <a:schemeClr val="bg1"/>
                </a:solidFill>
                <a:ea typeface="微软雅黑" panose="020B0503020204020204" pitchFamily="34" charset="-122"/>
              </a:rPr>
              <a:t>SSO</a:t>
            </a:r>
            <a:endParaRPr kumimoji="1" lang="zh-CN" altLang="en-US" dirty="0">
              <a:solidFill>
                <a:schemeClr val="bg1"/>
              </a:solidFill>
            </a:endParaRPr>
          </a:p>
        </p:txBody>
      </p:sp>
      <p:sp>
        <p:nvSpPr>
          <p:cNvPr id="8" name="文本框 7"/>
          <p:cNvSpPr txBox="1"/>
          <p:nvPr/>
        </p:nvSpPr>
        <p:spPr>
          <a:xfrm>
            <a:off x="2486825" y="1136978"/>
            <a:ext cx="6045988"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ea typeface="微软雅黑" panose="020B0503020204020204" pitchFamily="34" charset="-122"/>
              </a:rPr>
              <a:t>Logging</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in</a:t>
            </a:r>
            <a:endParaRPr kumimoji="1" lang="zh-CN" altLang="en-US" dirty="0">
              <a:solidFill>
                <a:schemeClr val="bg1"/>
              </a:solidFill>
            </a:endParaRPr>
          </a:p>
        </p:txBody>
      </p:sp>
      <p:sp>
        <p:nvSpPr>
          <p:cNvPr id="9" name="文本框 8"/>
          <p:cNvSpPr txBox="1"/>
          <p:nvPr/>
        </p:nvSpPr>
        <p:spPr>
          <a:xfrm>
            <a:off x="971151" y="3382433"/>
            <a:ext cx="1388790"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User</a:t>
            </a:r>
            <a:r>
              <a:rPr kumimoji="1" lang="zh-CN" altLang="en-US" dirty="0" smtClean="0"/>
              <a:t> </a:t>
            </a:r>
            <a:r>
              <a:rPr kumimoji="1" lang="en-US" altLang="zh-CN" dirty="0" smtClean="0"/>
              <a:t>Alice</a:t>
            </a:r>
            <a:endParaRPr kumimoji="1" lang="zh-CN" altLang="en-US" dirty="0"/>
          </a:p>
        </p:txBody>
      </p:sp>
      <p:sp>
        <p:nvSpPr>
          <p:cNvPr id="10" name="文本框 9"/>
          <p:cNvSpPr txBox="1"/>
          <p:nvPr/>
        </p:nvSpPr>
        <p:spPr>
          <a:xfrm>
            <a:off x="6656931" y="3301629"/>
            <a:ext cx="1472643" cy="369332"/>
          </a:xfrm>
          <a:prstGeom prst="rect">
            <a:avLst/>
          </a:prstGeom>
          <a:noFill/>
        </p:spPr>
        <p:txBody>
          <a:bodyPr wrap="square" rtlCol="0">
            <a:spAutoFit/>
          </a:bodyPr>
          <a:lstStyle/>
          <a:p>
            <a:r>
              <a:rPr kumimoji="1" lang="en-US" altLang="zh-CN" dirty="0" smtClean="0"/>
              <a:t>Relying</a:t>
            </a:r>
            <a:r>
              <a:rPr kumimoji="1" lang="zh-CN" altLang="en-US" dirty="0" smtClean="0"/>
              <a:t> </a:t>
            </a:r>
            <a:r>
              <a:rPr kumimoji="1" lang="en-US" altLang="zh-CN" dirty="0" smtClean="0"/>
              <a:t>Party</a:t>
            </a:r>
            <a:endParaRPr kumimoji="1" lang="zh-CN" altLang="en-US" dirty="0"/>
          </a:p>
        </p:txBody>
      </p:sp>
      <p:sp>
        <p:nvSpPr>
          <p:cNvPr id="11" name="文本框 10"/>
          <p:cNvSpPr txBox="1"/>
          <p:nvPr/>
        </p:nvSpPr>
        <p:spPr>
          <a:xfrm>
            <a:off x="2705743" y="2457458"/>
            <a:ext cx="3437886" cy="307777"/>
          </a:xfrm>
          <a:prstGeom prst="rect">
            <a:avLst/>
          </a:prstGeom>
          <a:noFill/>
        </p:spPr>
        <p:txBody>
          <a:bodyPr wrap="square" rtlCol="0">
            <a:spAutoFit/>
          </a:bodyPr>
          <a:lstStyle/>
          <a:p>
            <a:pPr algn="ctr"/>
            <a:r>
              <a:rPr lang="en-US" altLang="zh-CN" sz="1400" dirty="0" smtClean="0"/>
              <a:t>Download</a:t>
            </a:r>
            <a:r>
              <a:rPr lang="zh-CN" altLang="en-US" sz="1400" dirty="0" smtClean="0"/>
              <a:t> </a:t>
            </a:r>
            <a:r>
              <a:rPr lang="en-US" altLang="zh-CN" sz="1400" dirty="0" smtClean="0"/>
              <a:t>the</a:t>
            </a:r>
            <a:r>
              <a:rPr lang="zh-CN" altLang="en-US" sz="1400" dirty="0" smtClean="0"/>
              <a:t> </a:t>
            </a:r>
            <a:r>
              <a:rPr lang="en-US" altLang="zh-CN" sz="1400" dirty="0" smtClean="0"/>
              <a:t>parameters</a:t>
            </a:r>
            <a:r>
              <a:rPr lang="zh-CN" altLang="en-US" sz="1400" dirty="0" smtClean="0"/>
              <a:t> </a:t>
            </a:r>
            <a:r>
              <a:rPr lang="en-US" altLang="zh-CN" sz="1400" dirty="0" err="1" smtClean="0"/>
              <a:t>dom</a:t>
            </a:r>
            <a:r>
              <a:rPr lang="zh-CN" altLang="en-US" sz="1400" dirty="0" smtClean="0"/>
              <a:t> </a:t>
            </a:r>
            <a:r>
              <a:rPr lang="en-US" altLang="zh-CN" sz="1400" dirty="0" smtClean="0"/>
              <a:t>and</a:t>
            </a:r>
            <a:r>
              <a:rPr lang="zh-CN" altLang="en-US" sz="1400" dirty="0" smtClean="0"/>
              <a:t> </a:t>
            </a:r>
            <a:r>
              <a:rPr lang="en-US" altLang="zh-CN" sz="1400" dirty="0" smtClean="0"/>
              <a:t>k</a:t>
            </a:r>
            <a:endParaRPr lang="zh-CN" altLang="en-US" sz="1400" dirty="0"/>
          </a:p>
        </p:txBody>
      </p:sp>
      <p:sp>
        <p:nvSpPr>
          <p:cNvPr id="12" name="圆角矩形 11"/>
          <p:cNvSpPr/>
          <p:nvPr/>
        </p:nvSpPr>
        <p:spPr>
          <a:xfrm>
            <a:off x="556801" y="1644960"/>
            <a:ext cx="7976011" cy="374571"/>
          </a:xfrm>
          <a:prstGeom prst="roundRect">
            <a:avLst/>
          </a:prstGeom>
          <a:ln>
            <a:solidFill>
              <a:schemeClr val="accent3"/>
            </a:solidFill>
          </a:ln>
        </p:spPr>
        <p:txBody>
          <a:bodyPr wrap="square">
            <a:spAutoFit/>
          </a:bodyPr>
          <a:lstStyle/>
          <a:p>
            <a:r>
              <a:rPr lang="en-US" altLang="zh-CN" sz="1600" dirty="0"/>
              <a:t>This authentication protocol is executed between a user Alice and a relying party. </a:t>
            </a:r>
          </a:p>
        </p:txBody>
      </p:sp>
      <p:grpSp>
        <p:nvGrpSpPr>
          <p:cNvPr id="13" name="组 12"/>
          <p:cNvGrpSpPr/>
          <p:nvPr/>
        </p:nvGrpSpPr>
        <p:grpSpPr>
          <a:xfrm>
            <a:off x="1165872" y="2383996"/>
            <a:ext cx="940114" cy="1008327"/>
            <a:chOff x="822961" y="2941228"/>
            <a:chExt cx="940114" cy="1008327"/>
          </a:xfrm>
        </p:grpSpPr>
        <p:grpSp>
          <p:nvGrpSpPr>
            <p:cNvPr id="14" name="组 13"/>
            <p:cNvGrpSpPr>
              <a:grpSpLocks noChangeAspect="1"/>
            </p:cNvGrpSpPr>
            <p:nvPr/>
          </p:nvGrpSpPr>
          <p:grpSpPr>
            <a:xfrm>
              <a:off x="822961" y="2941228"/>
              <a:ext cx="669530" cy="1008000"/>
              <a:chOff x="5464335" y="4274235"/>
              <a:chExt cx="285750" cy="430212"/>
            </a:xfrm>
            <a:solidFill>
              <a:schemeClr val="accent3">
                <a:lumMod val="50000"/>
              </a:schemeClr>
            </a:solidFill>
          </p:grpSpPr>
          <p:sp>
            <p:nvSpPr>
              <p:cNvPr id="16"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Freeform 374"/>
            <p:cNvSpPr>
              <a:spLocks noChangeAspect="1" noEditPoints="1"/>
            </p:cNvSpPr>
            <p:nvPr/>
          </p:nvSpPr>
          <p:spPr bwMode="auto">
            <a:xfrm>
              <a:off x="1511075" y="3452490"/>
              <a:ext cx="252000" cy="497065"/>
            </a:xfrm>
            <a:custGeom>
              <a:avLst/>
              <a:gdLst>
                <a:gd name="T0" fmla="*/ 53 w 218"/>
                <a:gd name="T1" fmla="*/ 110 h 430"/>
                <a:gd name="T2" fmla="*/ 0 w 218"/>
                <a:gd name="T3" fmla="*/ 405 h 430"/>
                <a:gd name="T4" fmla="*/ 0 w 218"/>
                <a:gd name="T5" fmla="*/ 85 h 430"/>
                <a:gd name="T6" fmla="*/ 200 w 218"/>
                <a:gd name="T7" fmla="*/ 83 h 430"/>
                <a:gd name="T8" fmla="*/ 96 w 218"/>
                <a:gd name="T9" fmla="*/ 218 h 430"/>
                <a:gd name="T10" fmla="*/ 96 w 218"/>
                <a:gd name="T11" fmla="*/ 114 h 430"/>
                <a:gd name="T12" fmla="*/ 125 w 218"/>
                <a:gd name="T13" fmla="*/ 53 h 430"/>
                <a:gd name="T14" fmla="*/ 149 w 218"/>
                <a:gd name="T15" fmla="*/ 22 h 430"/>
                <a:gd name="T16" fmla="*/ 129 w 218"/>
                <a:gd name="T17" fmla="*/ 14 h 430"/>
                <a:gd name="T18" fmla="*/ 198 w 218"/>
                <a:gd name="T19" fmla="*/ 334 h 430"/>
                <a:gd name="T20" fmla="*/ 171 w 218"/>
                <a:gd name="T21" fmla="*/ 367 h 430"/>
                <a:gd name="T22" fmla="*/ 171 w 218"/>
                <a:gd name="T23" fmla="*/ 342 h 430"/>
                <a:gd name="T24" fmla="*/ 161 w 218"/>
                <a:gd name="T25" fmla="*/ 344 h 430"/>
                <a:gd name="T26" fmla="*/ 133 w 218"/>
                <a:gd name="T27" fmla="*/ 377 h 430"/>
                <a:gd name="T28" fmla="*/ 133 w 218"/>
                <a:gd name="T29" fmla="*/ 352 h 430"/>
                <a:gd name="T30" fmla="*/ 123 w 218"/>
                <a:gd name="T31" fmla="*/ 356 h 430"/>
                <a:gd name="T32" fmla="*/ 98 w 218"/>
                <a:gd name="T33" fmla="*/ 389 h 430"/>
                <a:gd name="T34" fmla="*/ 98 w 218"/>
                <a:gd name="T35" fmla="*/ 364 h 430"/>
                <a:gd name="T36" fmla="*/ 198 w 218"/>
                <a:gd name="T37" fmla="*/ 295 h 430"/>
                <a:gd name="T38" fmla="*/ 171 w 218"/>
                <a:gd name="T39" fmla="*/ 328 h 430"/>
                <a:gd name="T40" fmla="*/ 171 w 218"/>
                <a:gd name="T41" fmla="*/ 301 h 430"/>
                <a:gd name="T42" fmla="*/ 161 w 218"/>
                <a:gd name="T43" fmla="*/ 305 h 430"/>
                <a:gd name="T44" fmla="*/ 133 w 218"/>
                <a:gd name="T45" fmla="*/ 338 h 430"/>
                <a:gd name="T46" fmla="*/ 133 w 218"/>
                <a:gd name="T47" fmla="*/ 313 h 430"/>
                <a:gd name="T48" fmla="*/ 123 w 218"/>
                <a:gd name="T49" fmla="*/ 316 h 430"/>
                <a:gd name="T50" fmla="*/ 98 w 218"/>
                <a:gd name="T51" fmla="*/ 350 h 430"/>
                <a:gd name="T52" fmla="*/ 98 w 218"/>
                <a:gd name="T53" fmla="*/ 322 h 430"/>
                <a:gd name="T54" fmla="*/ 198 w 218"/>
                <a:gd name="T55" fmla="*/ 254 h 430"/>
                <a:gd name="T56" fmla="*/ 171 w 218"/>
                <a:gd name="T57" fmla="*/ 287 h 430"/>
                <a:gd name="T58" fmla="*/ 171 w 218"/>
                <a:gd name="T59" fmla="*/ 261 h 430"/>
                <a:gd name="T60" fmla="*/ 161 w 218"/>
                <a:gd name="T61" fmla="*/ 265 h 430"/>
                <a:gd name="T62" fmla="*/ 133 w 218"/>
                <a:gd name="T63" fmla="*/ 299 h 430"/>
                <a:gd name="T64" fmla="*/ 133 w 218"/>
                <a:gd name="T65" fmla="*/ 273 h 430"/>
                <a:gd name="T66" fmla="*/ 123 w 218"/>
                <a:gd name="T67" fmla="*/ 275 h 430"/>
                <a:gd name="T68" fmla="*/ 98 w 218"/>
                <a:gd name="T69" fmla="*/ 309 h 430"/>
                <a:gd name="T70" fmla="*/ 98 w 218"/>
                <a:gd name="T71" fmla="*/ 283 h 430"/>
                <a:gd name="T72" fmla="*/ 171 w 218"/>
                <a:gd name="T73" fmla="*/ 250 h 430"/>
                <a:gd name="T74" fmla="*/ 198 w 218"/>
                <a:gd name="T75" fmla="*/ 216 h 430"/>
                <a:gd name="T76" fmla="*/ 171 w 218"/>
                <a:gd name="T77" fmla="*/ 224 h 430"/>
                <a:gd name="T78" fmla="*/ 161 w 218"/>
                <a:gd name="T79" fmla="*/ 226 h 430"/>
                <a:gd name="T80" fmla="*/ 133 w 218"/>
                <a:gd name="T81" fmla="*/ 259 h 430"/>
                <a:gd name="T82" fmla="*/ 133 w 218"/>
                <a:gd name="T83" fmla="*/ 234 h 430"/>
                <a:gd name="T84" fmla="*/ 123 w 218"/>
                <a:gd name="T85" fmla="*/ 238 h 430"/>
                <a:gd name="T86" fmla="*/ 98 w 218"/>
                <a:gd name="T87" fmla="*/ 271 h 430"/>
                <a:gd name="T88" fmla="*/ 98 w 218"/>
                <a:gd name="T89" fmla="*/ 246 h 430"/>
                <a:gd name="T90" fmla="*/ 23 w 218"/>
                <a:gd name="T91" fmla="*/ 73 h 430"/>
                <a:gd name="T92" fmla="*/ 74 w 218"/>
                <a:gd name="T93" fmla="*/ 424 h 430"/>
                <a:gd name="T94" fmla="*/ 218 w 218"/>
                <a:gd name="T95" fmla="*/ 57 h 430"/>
                <a:gd name="T96" fmla="*/ 178 w 218"/>
                <a:gd name="T97" fmla="*/ 8 h 430"/>
                <a:gd name="T98" fmla="*/ 120 w 218"/>
                <a:gd name="T99" fmla="*/ 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430">
                  <a:moveTo>
                    <a:pt x="0" y="85"/>
                  </a:moveTo>
                  <a:lnTo>
                    <a:pt x="53" y="110"/>
                  </a:lnTo>
                  <a:lnTo>
                    <a:pt x="53" y="430"/>
                  </a:lnTo>
                  <a:lnTo>
                    <a:pt x="0" y="405"/>
                  </a:lnTo>
                  <a:lnTo>
                    <a:pt x="0" y="85"/>
                  </a:lnTo>
                  <a:lnTo>
                    <a:pt x="0" y="85"/>
                  </a:lnTo>
                  <a:close/>
                  <a:moveTo>
                    <a:pt x="96" y="114"/>
                  </a:moveTo>
                  <a:lnTo>
                    <a:pt x="200" y="83"/>
                  </a:lnTo>
                  <a:lnTo>
                    <a:pt x="200" y="189"/>
                  </a:lnTo>
                  <a:lnTo>
                    <a:pt x="96" y="218"/>
                  </a:lnTo>
                  <a:lnTo>
                    <a:pt x="96" y="114"/>
                  </a:lnTo>
                  <a:lnTo>
                    <a:pt x="96" y="114"/>
                  </a:lnTo>
                  <a:close/>
                  <a:moveTo>
                    <a:pt x="129" y="14"/>
                  </a:moveTo>
                  <a:lnTo>
                    <a:pt x="125" y="53"/>
                  </a:lnTo>
                  <a:lnTo>
                    <a:pt x="147" y="65"/>
                  </a:lnTo>
                  <a:lnTo>
                    <a:pt x="149" y="22"/>
                  </a:lnTo>
                  <a:lnTo>
                    <a:pt x="129" y="14"/>
                  </a:lnTo>
                  <a:lnTo>
                    <a:pt x="129" y="14"/>
                  </a:lnTo>
                  <a:close/>
                  <a:moveTo>
                    <a:pt x="171" y="342"/>
                  </a:moveTo>
                  <a:lnTo>
                    <a:pt x="198" y="334"/>
                  </a:lnTo>
                  <a:lnTo>
                    <a:pt x="198" y="360"/>
                  </a:lnTo>
                  <a:lnTo>
                    <a:pt x="171" y="367"/>
                  </a:lnTo>
                  <a:lnTo>
                    <a:pt x="171" y="342"/>
                  </a:lnTo>
                  <a:lnTo>
                    <a:pt x="171" y="342"/>
                  </a:lnTo>
                  <a:close/>
                  <a:moveTo>
                    <a:pt x="133" y="352"/>
                  </a:moveTo>
                  <a:lnTo>
                    <a:pt x="161" y="344"/>
                  </a:lnTo>
                  <a:lnTo>
                    <a:pt x="161" y="369"/>
                  </a:lnTo>
                  <a:lnTo>
                    <a:pt x="133" y="377"/>
                  </a:lnTo>
                  <a:lnTo>
                    <a:pt x="133" y="352"/>
                  </a:lnTo>
                  <a:lnTo>
                    <a:pt x="133" y="352"/>
                  </a:lnTo>
                  <a:close/>
                  <a:moveTo>
                    <a:pt x="98" y="364"/>
                  </a:moveTo>
                  <a:lnTo>
                    <a:pt x="123" y="356"/>
                  </a:lnTo>
                  <a:lnTo>
                    <a:pt x="123" y="381"/>
                  </a:lnTo>
                  <a:lnTo>
                    <a:pt x="98" y="389"/>
                  </a:lnTo>
                  <a:lnTo>
                    <a:pt x="98" y="364"/>
                  </a:lnTo>
                  <a:lnTo>
                    <a:pt x="98" y="364"/>
                  </a:lnTo>
                  <a:close/>
                  <a:moveTo>
                    <a:pt x="171" y="301"/>
                  </a:moveTo>
                  <a:lnTo>
                    <a:pt x="198" y="295"/>
                  </a:lnTo>
                  <a:lnTo>
                    <a:pt x="198" y="320"/>
                  </a:lnTo>
                  <a:lnTo>
                    <a:pt x="171" y="328"/>
                  </a:lnTo>
                  <a:lnTo>
                    <a:pt x="171" y="301"/>
                  </a:lnTo>
                  <a:lnTo>
                    <a:pt x="171" y="301"/>
                  </a:lnTo>
                  <a:close/>
                  <a:moveTo>
                    <a:pt x="133" y="313"/>
                  </a:moveTo>
                  <a:lnTo>
                    <a:pt x="161" y="305"/>
                  </a:lnTo>
                  <a:lnTo>
                    <a:pt x="161" y="330"/>
                  </a:lnTo>
                  <a:lnTo>
                    <a:pt x="133" y="338"/>
                  </a:lnTo>
                  <a:lnTo>
                    <a:pt x="133" y="313"/>
                  </a:lnTo>
                  <a:lnTo>
                    <a:pt x="133" y="313"/>
                  </a:lnTo>
                  <a:close/>
                  <a:moveTo>
                    <a:pt x="98" y="322"/>
                  </a:moveTo>
                  <a:lnTo>
                    <a:pt x="123" y="316"/>
                  </a:lnTo>
                  <a:lnTo>
                    <a:pt x="123" y="342"/>
                  </a:lnTo>
                  <a:lnTo>
                    <a:pt x="98" y="350"/>
                  </a:lnTo>
                  <a:lnTo>
                    <a:pt x="98" y="322"/>
                  </a:lnTo>
                  <a:lnTo>
                    <a:pt x="98" y="322"/>
                  </a:lnTo>
                  <a:close/>
                  <a:moveTo>
                    <a:pt x="171" y="261"/>
                  </a:moveTo>
                  <a:lnTo>
                    <a:pt x="198" y="254"/>
                  </a:lnTo>
                  <a:lnTo>
                    <a:pt x="198" y="281"/>
                  </a:lnTo>
                  <a:lnTo>
                    <a:pt x="171" y="287"/>
                  </a:lnTo>
                  <a:lnTo>
                    <a:pt x="171" y="261"/>
                  </a:lnTo>
                  <a:lnTo>
                    <a:pt x="171" y="261"/>
                  </a:lnTo>
                  <a:close/>
                  <a:moveTo>
                    <a:pt x="133" y="273"/>
                  </a:moveTo>
                  <a:lnTo>
                    <a:pt x="161" y="265"/>
                  </a:lnTo>
                  <a:lnTo>
                    <a:pt x="161" y="291"/>
                  </a:lnTo>
                  <a:lnTo>
                    <a:pt x="133" y="299"/>
                  </a:lnTo>
                  <a:lnTo>
                    <a:pt x="133" y="273"/>
                  </a:lnTo>
                  <a:lnTo>
                    <a:pt x="133" y="273"/>
                  </a:lnTo>
                  <a:close/>
                  <a:moveTo>
                    <a:pt x="98" y="283"/>
                  </a:moveTo>
                  <a:lnTo>
                    <a:pt x="123" y="275"/>
                  </a:lnTo>
                  <a:lnTo>
                    <a:pt x="123" y="303"/>
                  </a:lnTo>
                  <a:lnTo>
                    <a:pt x="98" y="309"/>
                  </a:lnTo>
                  <a:lnTo>
                    <a:pt x="98" y="283"/>
                  </a:lnTo>
                  <a:lnTo>
                    <a:pt x="98" y="283"/>
                  </a:lnTo>
                  <a:close/>
                  <a:moveTo>
                    <a:pt x="171" y="224"/>
                  </a:moveTo>
                  <a:lnTo>
                    <a:pt x="171" y="250"/>
                  </a:lnTo>
                  <a:lnTo>
                    <a:pt x="198" y="242"/>
                  </a:lnTo>
                  <a:lnTo>
                    <a:pt x="198" y="216"/>
                  </a:lnTo>
                  <a:lnTo>
                    <a:pt x="171" y="224"/>
                  </a:lnTo>
                  <a:lnTo>
                    <a:pt x="171" y="224"/>
                  </a:lnTo>
                  <a:close/>
                  <a:moveTo>
                    <a:pt x="133" y="234"/>
                  </a:moveTo>
                  <a:lnTo>
                    <a:pt x="161" y="226"/>
                  </a:lnTo>
                  <a:lnTo>
                    <a:pt x="161" y="252"/>
                  </a:lnTo>
                  <a:lnTo>
                    <a:pt x="133" y="259"/>
                  </a:lnTo>
                  <a:lnTo>
                    <a:pt x="133" y="234"/>
                  </a:lnTo>
                  <a:lnTo>
                    <a:pt x="133" y="234"/>
                  </a:lnTo>
                  <a:close/>
                  <a:moveTo>
                    <a:pt x="98" y="246"/>
                  </a:moveTo>
                  <a:lnTo>
                    <a:pt x="123" y="238"/>
                  </a:lnTo>
                  <a:lnTo>
                    <a:pt x="123" y="263"/>
                  </a:lnTo>
                  <a:lnTo>
                    <a:pt x="98" y="271"/>
                  </a:lnTo>
                  <a:lnTo>
                    <a:pt x="98" y="246"/>
                  </a:lnTo>
                  <a:lnTo>
                    <a:pt x="98" y="246"/>
                  </a:lnTo>
                  <a:close/>
                  <a:moveTo>
                    <a:pt x="116" y="47"/>
                  </a:moveTo>
                  <a:lnTo>
                    <a:pt x="23" y="73"/>
                  </a:lnTo>
                  <a:lnTo>
                    <a:pt x="74" y="98"/>
                  </a:lnTo>
                  <a:lnTo>
                    <a:pt x="74" y="424"/>
                  </a:lnTo>
                  <a:lnTo>
                    <a:pt x="218" y="383"/>
                  </a:lnTo>
                  <a:lnTo>
                    <a:pt x="218" y="57"/>
                  </a:lnTo>
                  <a:lnTo>
                    <a:pt x="184" y="44"/>
                  </a:lnTo>
                  <a:lnTo>
                    <a:pt x="178" y="8"/>
                  </a:lnTo>
                  <a:lnTo>
                    <a:pt x="153" y="0"/>
                  </a:lnTo>
                  <a:lnTo>
                    <a:pt x="120" y="8"/>
                  </a:lnTo>
                  <a:lnTo>
                    <a:pt x="116" y="47"/>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p:cNvSpPr txBox="1"/>
          <p:nvPr/>
        </p:nvSpPr>
        <p:spPr>
          <a:xfrm>
            <a:off x="6159299" y="3831192"/>
            <a:ext cx="2298894"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Verify</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smtClean="0">
                <a:solidFill>
                  <a:schemeClr val="bg1"/>
                </a:solidFill>
              </a:rPr>
              <a:t>proof</a:t>
            </a:r>
            <a:endParaRPr kumimoji="1" lang="zh-CN" altLang="en-US" sz="1300" dirty="0">
              <a:solidFill>
                <a:schemeClr val="bg1"/>
              </a:solidFill>
            </a:endParaRPr>
          </a:p>
        </p:txBody>
      </p:sp>
      <p:sp>
        <p:nvSpPr>
          <p:cNvPr id="19" name="椭圆 18"/>
          <p:cNvSpPr>
            <a:spLocks noChangeAspect="1"/>
          </p:cNvSpPr>
          <p:nvPr/>
        </p:nvSpPr>
        <p:spPr>
          <a:xfrm>
            <a:off x="5991869" y="3707854"/>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20" name="文本框 19"/>
          <p:cNvSpPr txBox="1"/>
          <p:nvPr/>
        </p:nvSpPr>
        <p:spPr>
          <a:xfrm>
            <a:off x="6154531" y="4383645"/>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Check</a:t>
            </a:r>
            <a:r>
              <a:rPr kumimoji="1" lang="zh-CN" altLang="en-US" sz="1300" dirty="0" smtClean="0">
                <a:solidFill>
                  <a:schemeClr val="bg1"/>
                </a:solidFill>
              </a:rPr>
              <a:t> </a:t>
            </a:r>
            <a:r>
              <a:rPr kumimoji="1" lang="en-US" altLang="zh-CN" sz="1300" dirty="0" smtClean="0">
                <a:solidFill>
                  <a:schemeClr val="bg1"/>
                </a:solidFill>
              </a:rPr>
              <a:t>parameters</a:t>
            </a:r>
            <a:r>
              <a:rPr kumimoji="1" lang="zh-CN" altLang="en-US" sz="1300" dirty="0" smtClean="0">
                <a:solidFill>
                  <a:schemeClr val="bg1"/>
                </a:solidFill>
              </a:rPr>
              <a:t> </a:t>
            </a:r>
            <a:r>
              <a:rPr kumimoji="1" lang="en-US" altLang="zh-CN" sz="1300" dirty="0" smtClean="0">
                <a:solidFill>
                  <a:schemeClr val="bg1"/>
                </a:solidFill>
              </a:rPr>
              <a:t>are</a:t>
            </a:r>
            <a:r>
              <a:rPr kumimoji="1" lang="zh-CN" altLang="en-US" sz="1300" dirty="0" smtClean="0">
                <a:solidFill>
                  <a:schemeClr val="bg1"/>
                </a:solidFill>
              </a:rPr>
              <a:t> </a:t>
            </a:r>
            <a:r>
              <a:rPr kumimoji="1" lang="en-US" altLang="zh-CN" sz="1300" dirty="0" smtClean="0">
                <a:solidFill>
                  <a:schemeClr val="bg1"/>
                </a:solidFill>
              </a:rPr>
              <a:t>valid</a:t>
            </a:r>
            <a:endParaRPr kumimoji="1" lang="zh-CN" altLang="en-US" sz="1300" dirty="0">
              <a:solidFill>
                <a:schemeClr val="bg1"/>
              </a:solidFill>
            </a:endParaRPr>
          </a:p>
        </p:txBody>
      </p:sp>
      <p:sp>
        <p:nvSpPr>
          <p:cNvPr id="21" name="椭圆 20"/>
          <p:cNvSpPr>
            <a:spLocks noChangeAspect="1"/>
          </p:cNvSpPr>
          <p:nvPr/>
        </p:nvSpPr>
        <p:spPr>
          <a:xfrm>
            <a:off x="5987101" y="4260307"/>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22" name="直线箭头连接符 21"/>
          <p:cNvCxnSpPr/>
          <p:nvPr/>
        </p:nvCxnSpPr>
        <p:spPr>
          <a:xfrm>
            <a:off x="2895607" y="325247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715263" y="2924185"/>
            <a:ext cx="3437886" cy="307777"/>
          </a:xfrm>
          <a:prstGeom prst="rect">
            <a:avLst/>
          </a:prstGeom>
          <a:noFill/>
        </p:spPr>
        <p:txBody>
          <a:bodyPr wrap="square" rtlCol="0">
            <a:spAutoFit/>
          </a:bodyPr>
          <a:lstStyle/>
          <a:p>
            <a:pPr algn="ctr"/>
            <a:r>
              <a:rPr lang="en-US" altLang="zh-CN" sz="1400" dirty="0" smtClean="0"/>
              <a:t>Send</a:t>
            </a:r>
            <a:r>
              <a:rPr lang="zh-CN" altLang="en-US" sz="1400" dirty="0" smtClean="0"/>
              <a:t> </a:t>
            </a:r>
            <a:r>
              <a:rPr lang="en-US" altLang="zh-CN" sz="1400" dirty="0" smtClean="0"/>
              <a:t>a</a:t>
            </a:r>
            <a:r>
              <a:rPr lang="zh-CN" altLang="en-US" sz="1400" dirty="0" smtClean="0"/>
              <a:t> </a:t>
            </a:r>
            <a:r>
              <a:rPr lang="en-US" altLang="zh-CN" sz="1400" dirty="0" smtClean="0"/>
              <a:t>request</a:t>
            </a:r>
            <a:r>
              <a:rPr lang="zh-CN" altLang="en-US" sz="1400" dirty="0" smtClean="0"/>
              <a:t> </a:t>
            </a:r>
            <a:r>
              <a:rPr lang="en-US" altLang="zh-CN" sz="1400" dirty="0" smtClean="0"/>
              <a:t>with</a:t>
            </a:r>
            <a:r>
              <a:rPr lang="zh-CN" altLang="en-US" sz="1400" dirty="0" smtClean="0"/>
              <a:t> </a:t>
            </a:r>
            <a:r>
              <a:rPr lang="en-US" altLang="zh-CN" sz="1400" dirty="0" err="1" smtClean="0"/>
              <a:t>FriendlyName</a:t>
            </a:r>
            <a:endParaRPr lang="zh-CN" altLang="en-US" sz="1400" dirty="0"/>
          </a:p>
        </p:txBody>
      </p:sp>
      <p:cxnSp>
        <p:nvCxnSpPr>
          <p:cNvPr id="24" name="直线箭头连接符 23"/>
          <p:cNvCxnSpPr/>
          <p:nvPr/>
        </p:nvCxnSpPr>
        <p:spPr>
          <a:xfrm flipH="1">
            <a:off x="2881322" y="425291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1920" y="3962422"/>
            <a:ext cx="3437886" cy="307777"/>
          </a:xfrm>
          <a:prstGeom prst="rect">
            <a:avLst/>
          </a:prstGeom>
          <a:noFill/>
        </p:spPr>
        <p:txBody>
          <a:bodyPr wrap="square" rtlCol="0">
            <a:spAutoFit/>
          </a:bodyPr>
          <a:lstStyle/>
          <a:p>
            <a:pPr algn="ctr"/>
            <a:r>
              <a:rPr lang="en-US" altLang="zh-CN" sz="1400" dirty="0" smtClean="0"/>
              <a:t>Return</a:t>
            </a:r>
            <a:r>
              <a:rPr lang="zh-CN" altLang="en-US" sz="1400" dirty="0" smtClean="0"/>
              <a:t> </a:t>
            </a:r>
            <a:r>
              <a:rPr lang="en-US" altLang="zh-CN" sz="1400" dirty="0" smtClean="0"/>
              <a:t>Success</a:t>
            </a:r>
            <a:endParaRPr lang="zh-CN" altLang="en-US" sz="1400" dirty="0"/>
          </a:p>
        </p:txBody>
      </p:sp>
      <mc:AlternateContent xmlns:mc="http://schemas.openxmlformats.org/markup-compatibility/2006" xmlns:a14="http://schemas.microsoft.com/office/drawing/2010/main">
        <mc:Choice Requires="a14">
          <p:sp>
            <p:nvSpPr>
              <p:cNvPr id="26" name="文本框 25"/>
              <p:cNvSpPr txBox="1"/>
              <p:nvPr/>
            </p:nvSpPr>
            <p:spPr>
              <a:xfrm>
                <a:off x="791965" y="3778789"/>
                <a:ext cx="1580723" cy="544830"/>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ea typeface="Cambria Math" charset="0"/>
                    <a:cs typeface="Cambria Math" charset="0"/>
                  </a:rPr>
                  <a:t>Look</a:t>
                </a:r>
                <a:r>
                  <a:rPr kumimoji="1" lang="zh-CN" altLang="en-US" sz="1300" dirty="0" smtClean="0">
                    <a:solidFill>
                      <a:schemeClr val="bg1"/>
                    </a:solidFill>
                    <a:ea typeface="Cambria Math" charset="0"/>
                    <a:cs typeface="Cambria Math" charset="0"/>
                  </a:rPr>
                  <a:t> </a:t>
                </a:r>
                <a:r>
                  <a:rPr kumimoji="1" lang="en-US" altLang="zh-CN" sz="1300" dirty="0" smtClean="0">
                    <a:solidFill>
                      <a:schemeClr val="bg1"/>
                    </a:solidFill>
                    <a:ea typeface="Cambria Math" charset="0"/>
                    <a:cs typeface="Cambria Math" charset="0"/>
                  </a:rPr>
                  <a:t>up</a:t>
                </a:r>
                <a:r>
                  <a:rPr kumimoji="1" lang="zh-CN" altLang="en-US" sz="1300" dirty="0" smtClean="0">
                    <a:solidFill>
                      <a:schemeClr val="bg1"/>
                    </a:solidFill>
                    <a:ea typeface="Cambria Math" charset="0"/>
                    <a:cs typeface="Cambria Math" charset="0"/>
                  </a:rPr>
                  <a:t> </a:t>
                </a:r>
                <a:r>
                  <a:rPr kumimoji="1" lang="en-US" altLang="zh-CN" sz="1300" dirty="0" smtClean="0">
                    <a:solidFill>
                      <a:schemeClr val="bg1"/>
                    </a:solidFill>
                    <a:ea typeface="Cambria Math" charset="0"/>
                    <a:cs typeface="Cambria Math" charset="0"/>
                  </a:rPr>
                  <a:t>correct</a:t>
                </a:r>
                <a:r>
                  <a:rPr kumimoji="1" lang="zh-CN" altLang="en-US" sz="1300" b="0" dirty="0" smtClean="0">
                    <a:solidFill>
                      <a:schemeClr val="bg1"/>
                    </a:solidFill>
                    <a:ea typeface="Cambria Math" charset="0"/>
                    <a:cs typeface="Cambria Math" charset="0"/>
                  </a:rPr>
                  <a:t> </a:t>
                </a:r>
                <a:r>
                  <a:rPr kumimoji="1" lang="en-US" altLang="zh-CN" sz="1300" dirty="0" err="1">
                    <a:solidFill>
                      <a:schemeClr val="bg1"/>
                    </a:solidFill>
                    <a:ea typeface="Cambria Math" charset="0"/>
                    <a:cs typeface="Cambria Math" charset="0"/>
                  </a:rPr>
                  <a:t>i</a:t>
                </a:r>
                <a:r>
                  <a:rPr kumimoji="1" lang="en-US" altLang="zh-CN" sz="1300" b="0" dirty="0" smtClean="0">
                    <a:solidFill>
                      <a:schemeClr val="bg1"/>
                    </a:solidFill>
                    <a:ea typeface="Cambria Math" charset="0"/>
                    <a:cs typeface="Cambria Math" charset="0"/>
                  </a:rPr>
                  <a:t>,</a:t>
                </a:r>
                <a:r>
                  <a:rPr kumimoji="1" lang="zh-CN" altLang="en-US" sz="1300" b="0" dirty="0" smtClean="0">
                    <a:solidFill>
                      <a:schemeClr val="bg1"/>
                    </a:solidFill>
                    <a:ea typeface="Cambria Math" charset="0"/>
                    <a:cs typeface="Cambria Math" charset="0"/>
                  </a:rPr>
                  <a:t> </a:t>
                </a:r>
                <a14:m>
                  <m:oMath xmlns:m="http://schemas.openxmlformats.org/officeDocument/2006/math">
                    <m:r>
                      <a:rPr kumimoji="1" lang="en-US" altLang="zh-CN" sz="1300" b="0" i="1" smtClean="0">
                        <a:solidFill>
                          <a:schemeClr val="bg1"/>
                        </a:solidFill>
                        <a:latin typeface="Cambria Math" charset="0"/>
                        <a:ea typeface="Cambria Math" charset="0"/>
                        <a:cs typeface="Cambria Math" charset="0"/>
                      </a:rPr>
                      <m:t>1≤</m:t>
                    </m:r>
                    <m:r>
                      <a:rPr kumimoji="1" lang="en-US" altLang="zh-CN" sz="1300" b="0" i="1" smtClean="0">
                        <a:solidFill>
                          <a:schemeClr val="bg1"/>
                        </a:solidFill>
                        <a:latin typeface="Cambria Math" charset="0"/>
                      </a:rPr>
                      <m:t>𝑖</m:t>
                    </m:r>
                    <m:r>
                      <a:rPr kumimoji="1" lang="en-US" altLang="zh-CN" sz="1300" b="0" i="1" smtClean="0">
                        <a:solidFill>
                          <a:schemeClr val="bg1"/>
                        </a:solidFill>
                        <a:latin typeface="Cambria Math" charset="0"/>
                        <a:ea typeface="Cambria Math" charset="0"/>
                        <a:cs typeface="Cambria Math" charset="0"/>
                      </a:rPr>
                      <m:t>≤</m:t>
                    </m:r>
                    <m:r>
                      <a:rPr kumimoji="1" lang="en-US" altLang="zh-CN" sz="1300" b="0" i="1" smtClean="0">
                        <a:solidFill>
                          <a:schemeClr val="bg1"/>
                        </a:solidFill>
                        <a:latin typeface="Cambria Math" charset="0"/>
                        <a:ea typeface="Cambria Math" charset="0"/>
                        <a:cs typeface="Cambria Math" charset="0"/>
                      </a:rPr>
                      <m:t>𝑘</m:t>
                    </m:r>
                  </m:oMath>
                </a14:m>
                <a:endParaRPr kumimoji="1" lang="zh-CN" altLang="en-US" sz="1300" dirty="0">
                  <a:solidFill>
                    <a:schemeClr val="bg1"/>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91965" y="3778789"/>
                <a:ext cx="1580723" cy="544830"/>
              </a:xfrm>
              <a:prstGeom prst="roundRect">
                <a:avLst/>
              </a:prstGeom>
              <a:blipFill rotWithShape="0">
                <a:blip r:embed="rId3"/>
                <a:stretch>
                  <a:fillRect/>
                </a:stretch>
              </a:blipFill>
              <a:ln>
                <a:solidFill>
                  <a:schemeClr val="tx1">
                    <a:lumMod val="65000"/>
                    <a:lumOff val="35000"/>
                  </a:schemeClr>
                </a:solidFill>
              </a:ln>
            </p:spPr>
            <p:txBody>
              <a:bodyPr/>
              <a:lstStyle/>
              <a:p>
                <a:r>
                  <a:rPr lang="zh-CN" altLang="en-US">
                    <a:noFill/>
                  </a:rPr>
                  <a:t> </a:t>
                </a:r>
              </a:p>
            </p:txBody>
          </p:sp>
        </mc:Fallback>
      </mc:AlternateContent>
      <p:sp>
        <p:nvSpPr>
          <p:cNvPr id="29" name="椭圆 28"/>
          <p:cNvSpPr>
            <a:spLocks noChangeAspect="1"/>
          </p:cNvSpPr>
          <p:nvPr/>
        </p:nvSpPr>
        <p:spPr>
          <a:xfrm>
            <a:off x="624535" y="365545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30" name="直线连接符 29"/>
          <p:cNvCxnSpPr/>
          <p:nvPr/>
        </p:nvCxnSpPr>
        <p:spPr>
          <a:xfrm flipV="1">
            <a:off x="572151" y="5471246"/>
            <a:ext cx="7932085" cy="1899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33" name="组 32"/>
          <p:cNvGrpSpPr>
            <a:grpSpLocks noChangeAspect="1"/>
          </p:cNvGrpSpPr>
          <p:nvPr/>
        </p:nvGrpSpPr>
        <p:grpSpPr>
          <a:xfrm>
            <a:off x="6651413" y="2561176"/>
            <a:ext cx="1387454" cy="756000"/>
            <a:chOff x="1492750" y="3232337"/>
            <a:chExt cx="1080000" cy="588474"/>
          </a:xfrm>
        </p:grpSpPr>
        <p:sp>
          <p:nvSpPr>
            <p:cNvPr id="34"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组 34"/>
            <p:cNvGrpSpPr>
              <a:grpSpLocks noChangeAspect="1"/>
            </p:cNvGrpSpPr>
            <p:nvPr/>
          </p:nvGrpSpPr>
          <p:grpSpPr>
            <a:xfrm>
              <a:off x="2338184" y="3585707"/>
              <a:ext cx="234566" cy="235104"/>
              <a:chOff x="4483920" y="3164311"/>
              <a:chExt cx="471243" cy="472326"/>
            </a:xfrm>
          </p:grpSpPr>
          <p:sp>
            <p:nvSpPr>
              <p:cNvPr id="36"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40" name="直线箭头连接符 39"/>
          <p:cNvCxnSpPr/>
          <p:nvPr/>
        </p:nvCxnSpPr>
        <p:spPr>
          <a:xfrm flipH="1">
            <a:off x="2895603" y="275271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2890841" y="384779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667624" y="3519507"/>
            <a:ext cx="3470377" cy="307777"/>
          </a:xfrm>
          <a:prstGeom prst="rect">
            <a:avLst/>
          </a:prstGeom>
          <a:noFill/>
        </p:spPr>
        <p:txBody>
          <a:bodyPr wrap="square" rtlCol="0">
            <a:spAutoFit/>
          </a:bodyPr>
          <a:lstStyle/>
          <a:p>
            <a:pPr algn="ctr"/>
            <a:r>
              <a:rPr lang="en-US" altLang="zh-CN" sz="1400" dirty="0" smtClean="0"/>
              <a:t>Create</a:t>
            </a:r>
            <a:r>
              <a:rPr lang="zh-CN" altLang="en-US" sz="1400" dirty="0" smtClean="0"/>
              <a:t> </a:t>
            </a:r>
            <a:r>
              <a:rPr lang="en-US" altLang="zh-CN" sz="1400" dirty="0" smtClean="0"/>
              <a:t>a</a:t>
            </a:r>
            <a:r>
              <a:rPr lang="zh-CN" altLang="en-US" sz="1400" dirty="0" smtClean="0"/>
              <a:t> </a:t>
            </a:r>
            <a:r>
              <a:rPr lang="en-US" altLang="zh-CN" sz="1400" dirty="0" smtClean="0"/>
              <a:t>ZKPK</a:t>
            </a:r>
            <a:r>
              <a:rPr lang="zh-CN" altLang="en-US" sz="1400" dirty="0" smtClean="0"/>
              <a:t> </a:t>
            </a:r>
            <a:r>
              <a:rPr lang="en-US" altLang="zh-CN" sz="1400" dirty="0" smtClean="0"/>
              <a:t>of</a:t>
            </a:r>
            <a:r>
              <a:rPr lang="zh-CN" altLang="en-US" sz="1400" dirty="0" smtClean="0"/>
              <a:t> </a:t>
            </a:r>
            <a:r>
              <a:rPr lang="en-US" altLang="zh-CN" sz="1400" dirty="0" smtClean="0"/>
              <a:t>credential</a:t>
            </a:r>
            <a:r>
              <a:rPr lang="zh-CN" altLang="en-US" sz="1400" dirty="0" smtClean="0"/>
              <a:t> </a:t>
            </a:r>
            <a:r>
              <a:rPr lang="en-US" altLang="zh-CN" sz="1400" dirty="0" smtClean="0"/>
              <a:t>and </a:t>
            </a:r>
            <a:r>
              <a:rPr lang="en-US" altLang="zh-CN" sz="1400" dirty="0" err="1" smtClean="0"/>
              <a:t>uk</a:t>
            </a:r>
            <a:endParaRPr lang="en-US" altLang="zh-CN" sz="1400" dirty="0"/>
          </a:p>
        </p:txBody>
      </p:sp>
      <mc:AlternateContent xmlns:mc="http://schemas.openxmlformats.org/markup-compatibility/2006" xmlns:a14="http://schemas.microsoft.com/office/drawing/2010/main">
        <mc:Choice Requires="a14">
          <p:sp>
            <p:nvSpPr>
              <p:cNvPr id="43" name="文本框 42"/>
              <p:cNvSpPr txBox="1"/>
              <p:nvPr/>
            </p:nvSpPr>
            <p:spPr>
              <a:xfrm>
                <a:off x="781076" y="4453702"/>
                <a:ext cx="2047847" cy="769005"/>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Form</a:t>
                </a:r>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the</a:t>
                </a:r>
                <a:r>
                  <a:rPr kumimoji="1" lang="zh-CN" altLang="en-US" sz="1200" b="0" dirty="0" smtClean="0">
                    <a:solidFill>
                      <a:schemeClr val="bg1"/>
                    </a:solidFill>
                    <a:ea typeface="Cambria Math" charset="0"/>
                    <a:cs typeface="Cambria Math" charset="0"/>
                  </a:rPr>
                  <a:t> </a:t>
                </a:r>
                <a:r>
                  <a:rPr kumimoji="1" lang="en-US" altLang="zh-CN" sz="1200" b="0" dirty="0" err="1" smtClean="0">
                    <a:solidFill>
                      <a:schemeClr val="bg1"/>
                    </a:solidFill>
                    <a:ea typeface="Cambria Math" charset="0"/>
                    <a:cs typeface="Cambria Math" charset="0"/>
                  </a:rPr>
                  <a:t>rynm</a:t>
                </a:r>
                <a:r>
                  <a:rPr kumimoji="1" lang="en-US" altLang="zh-CN" sz="1200" b="0" dirty="0" smtClean="0">
                    <a:solidFill>
                      <a:schemeClr val="bg1"/>
                    </a:solidFill>
                    <a:ea typeface="Cambria Math" charset="0"/>
                    <a:cs typeface="Cambria Math" charset="0"/>
                  </a:rPr>
                  <a:t>:</a:t>
                </a:r>
                <a:endParaRPr kumimoji="1" lang="zh-CN" altLang="en-US" sz="1200" b="0" dirty="0" smtClean="0">
                  <a:solidFill>
                    <a:schemeClr val="bg1"/>
                  </a:solidFill>
                  <a:ea typeface="Cambria Math" charset="0"/>
                  <a:cs typeface="Cambria Math" charset="0"/>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sSub>
                        <m:sSubPr>
                          <m:ctrlPr>
                            <a:rPr kumimoji="1" lang="en-US" altLang="zh-CN" sz="1200" i="1" smtClean="0">
                              <a:solidFill>
                                <a:schemeClr val="bg1"/>
                              </a:solidFill>
                              <a:latin typeface="Cambria Math" charset="0"/>
                            </a:rPr>
                          </m:ctrlPr>
                        </m:sSub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Sub>
                      <m:r>
                        <a:rPr kumimoji="1" lang="en-US" altLang="zh-CN" sz="1200" b="0" i="1" smtClean="0">
                          <a:solidFill>
                            <a:schemeClr val="bg1"/>
                          </a:solidFill>
                          <a:latin typeface="Cambria Math" charset="0"/>
                        </a:rPr>
                        <m:t>=</m:t>
                      </m:r>
                      <m:sSup>
                        <m:sSupPr>
                          <m:ctrlPr>
                            <a:rPr kumimoji="1" lang="en-US" altLang="zh-CN" sz="1200" b="0" i="1" smtClean="0">
                              <a:solidFill>
                                <a:schemeClr val="bg1"/>
                              </a:solidFill>
                              <a:latin typeface="Cambria Math" charset="0"/>
                            </a:rPr>
                          </m:ctrlPr>
                        </m:sSupPr>
                        <m:e>
                          <m:r>
                            <a:rPr kumimoji="1" lang="en-US" altLang="zh-CN" sz="1200" b="0" i="1" smtClean="0">
                              <a:solidFill>
                                <a:schemeClr val="bg1"/>
                              </a:solidFill>
                              <a:latin typeface="Cambria Math" charset="0"/>
                            </a:rPr>
                            <m:t>𝐻</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𝑑𝑜𝑚</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𝑖</m:t>
                          </m:r>
                          <m:r>
                            <a:rPr kumimoji="1" lang="en-US" altLang="zh-CN" sz="1200" b="0" i="1" smtClean="0">
                              <a:solidFill>
                                <a:schemeClr val="bg1"/>
                              </a:solidFill>
                              <a:latin typeface="Cambria Math" charset="0"/>
                            </a:rPr>
                            <m:t>)</m:t>
                          </m:r>
                        </m:e>
                        <m:sup>
                          <m:r>
                            <a:rPr kumimoji="1" lang="en-US" altLang="zh-CN" sz="1200" b="0" i="1" smtClean="0">
                              <a:solidFill>
                                <a:schemeClr val="bg1"/>
                              </a:solidFill>
                              <a:latin typeface="Cambria Math" charset="0"/>
                            </a:rPr>
                            <m:t>(</m:t>
                          </m:r>
                          <m:r>
                            <m:rPr>
                              <m:sty m:val="p"/>
                            </m:rPr>
                            <a:rPr kumimoji="1" lang="el-GR" altLang="zh-CN" sz="1200" b="0" i="1" smtClean="0">
                              <a:solidFill>
                                <a:schemeClr val="bg1"/>
                              </a:solidFill>
                              <a:latin typeface="Cambria Math" charset="0"/>
                              <a:ea typeface="Cambria Math" charset="0"/>
                              <a:cs typeface="Cambria Math" charset="0"/>
                            </a:rPr>
                            <m:t>Γ</m:t>
                          </m:r>
                          <m:r>
                            <a:rPr kumimoji="1" lang="en-US" altLang="zh-CN" sz="1200" b="0" i="1" smtClean="0">
                              <a:solidFill>
                                <a:schemeClr val="bg1"/>
                              </a:solidFill>
                              <a:latin typeface="Cambria Math" charset="0"/>
                              <a:ea typeface="Cambria Math" charset="0"/>
                              <a:cs typeface="Cambria Math" charset="0"/>
                            </a:rPr>
                            <m:t>−1</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ea typeface="Cambria Math" charset="0"/>
                              <a:cs typeface="Cambria Math" charset="0"/>
                            </a:rPr>
                            <m:t>𝜌</m:t>
                          </m:r>
                        </m:sup>
                      </m:sSup>
                    </m:oMath>
                  </m:oMathPara>
                </a14:m>
                <a:endParaRPr kumimoji="1" lang="zh-CN" altLang="en-US" sz="1200" dirty="0" smtClean="0">
                  <a:solidFill>
                    <a:schemeClr val="bg1"/>
                  </a:solidFill>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𝑟𝑦𝑛𝑚</m:t>
                      </m:r>
                      <m:r>
                        <a:rPr kumimoji="1" lang="en-US" altLang="zh-CN" sz="1200" b="0" i="1" smtClean="0">
                          <a:solidFill>
                            <a:schemeClr val="bg1"/>
                          </a:solidFill>
                          <a:latin typeface="Cambria Math" charset="0"/>
                        </a:rPr>
                        <m:t>=</m:t>
                      </m:r>
                      <m:sSubSup>
                        <m:sSubSupPr>
                          <m:ctrlPr>
                            <a:rPr kumimoji="1" lang="en-US" altLang="zh-CN" sz="1200" b="0" i="1" smtClean="0">
                              <a:solidFill>
                                <a:schemeClr val="bg1"/>
                              </a:solidFill>
                              <a:latin typeface="Cambria Math" charset="0"/>
                            </a:rPr>
                          </m:ctrlPr>
                        </m:sSubSup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up>
                          <m:r>
                            <a:rPr kumimoji="1" lang="en-US" altLang="zh-CN" sz="1200" b="0" i="1" smtClean="0">
                              <a:solidFill>
                                <a:schemeClr val="bg1"/>
                              </a:solidFill>
                              <a:latin typeface="Cambria Math" charset="0"/>
                            </a:rPr>
                            <m:t>𝑘</m:t>
                          </m:r>
                        </m:sup>
                      </m:sSubSup>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𝑚𝑜𝑑</m:t>
                      </m:r>
                      <m:r>
                        <a:rPr kumimoji="1" lang="zh-CN" altLang="en-US" sz="1200" b="0" i="1" smtClean="0">
                          <a:solidFill>
                            <a:schemeClr val="bg1"/>
                          </a:solidFill>
                          <a:latin typeface="Cambria Math" charset="0"/>
                        </a:rPr>
                        <m:t> </m:t>
                      </m:r>
                      <m:r>
                        <m:rPr>
                          <m:sty m:val="p"/>
                        </m:rPr>
                        <a:rPr kumimoji="1" lang="el-GR" altLang="zh-CN" sz="1200" b="0" i="1" smtClean="0">
                          <a:solidFill>
                            <a:schemeClr val="bg1"/>
                          </a:solidFill>
                          <a:latin typeface="Cambria Math" charset="0"/>
                          <a:ea typeface="Cambria Math" charset="0"/>
                          <a:cs typeface="Cambria Math" charset="0"/>
                        </a:rPr>
                        <m:t>Γ</m:t>
                      </m:r>
                    </m:oMath>
                  </m:oMathPara>
                </a14:m>
                <a:endParaRPr kumimoji="1" lang="zh-CN" altLang="en-US" sz="1200" dirty="0">
                  <a:solidFill>
                    <a:schemeClr val="bg1"/>
                  </a:solidFill>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781076" y="4453702"/>
                <a:ext cx="2047847" cy="769005"/>
              </a:xfrm>
              <a:prstGeom prst="roundRect">
                <a:avLst/>
              </a:prstGeom>
              <a:blipFill rotWithShape="0">
                <a:blip r:embed="rId4"/>
                <a:stretch>
                  <a:fillRect t="-8594" b="-37500"/>
                </a:stretch>
              </a:blipFill>
              <a:ln>
                <a:solidFill>
                  <a:schemeClr val="tx1">
                    <a:lumMod val="65000"/>
                    <a:lumOff val="35000"/>
                  </a:schemeClr>
                </a:solidFill>
              </a:ln>
            </p:spPr>
            <p:txBody>
              <a:bodyPr/>
              <a:lstStyle/>
              <a:p>
                <a:r>
                  <a:rPr lang="zh-CN" altLang="en-US">
                    <a:noFill/>
                  </a:rPr>
                  <a:t> </a:t>
                </a:r>
              </a:p>
            </p:txBody>
          </p:sp>
        </mc:Fallback>
      </mc:AlternateContent>
      <p:sp>
        <p:nvSpPr>
          <p:cNvPr id="44" name="椭圆 43"/>
          <p:cNvSpPr>
            <a:spLocks noChangeAspect="1"/>
          </p:cNvSpPr>
          <p:nvPr/>
        </p:nvSpPr>
        <p:spPr>
          <a:xfrm>
            <a:off x="613646" y="433036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45" name="文本框 44"/>
          <p:cNvSpPr txBox="1"/>
          <p:nvPr/>
        </p:nvSpPr>
        <p:spPr>
          <a:xfrm>
            <a:off x="6164051" y="4921811"/>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Check</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err="1" smtClean="0">
                <a:solidFill>
                  <a:schemeClr val="bg1"/>
                </a:solidFill>
              </a:rPr>
              <a:t>rnym</a:t>
            </a:r>
            <a:endParaRPr kumimoji="1" lang="zh-CN" altLang="en-US" sz="1300" dirty="0">
              <a:solidFill>
                <a:schemeClr val="bg1"/>
              </a:solidFill>
            </a:endParaRPr>
          </a:p>
        </p:txBody>
      </p:sp>
      <p:sp>
        <p:nvSpPr>
          <p:cNvPr id="46" name="椭圆 45"/>
          <p:cNvSpPr>
            <a:spLocks noChangeAspect="1"/>
          </p:cNvSpPr>
          <p:nvPr/>
        </p:nvSpPr>
        <p:spPr>
          <a:xfrm>
            <a:off x="5996621" y="479847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endParaRPr lang="zh-CN" altLang="en-US" sz="1600" dirty="0"/>
          </a:p>
        </p:txBody>
      </p:sp>
      <p:sp>
        <p:nvSpPr>
          <p:cNvPr id="50" name="可选流程 49"/>
          <p:cNvSpPr/>
          <p:nvPr/>
        </p:nvSpPr>
        <p:spPr>
          <a:xfrm>
            <a:off x="2995144" y="5690831"/>
            <a:ext cx="3448525" cy="408623"/>
          </a:xfrm>
          <a:prstGeom prst="flowChartAlternateProcess">
            <a:avLst/>
          </a:prstGeom>
          <a:ln>
            <a:solidFill>
              <a:schemeClr val="accent3"/>
            </a:solidFill>
          </a:ln>
        </p:spPr>
        <p:txBody>
          <a:bodyPr wrap="square">
            <a:spAutoFit/>
          </a:bodyPr>
          <a:lstStyle/>
          <a:p>
            <a:pPr algn="ctr"/>
            <a:r>
              <a:rPr lang="en-US" altLang="zh-CN" i="1" dirty="0" smtClean="0"/>
              <a:t>It</a:t>
            </a:r>
            <a:r>
              <a:rPr lang="zh-CN" altLang="en-US" i="1" dirty="0" smtClean="0"/>
              <a:t> </a:t>
            </a:r>
            <a:r>
              <a:rPr lang="en-US" altLang="zh-CN" i="1" dirty="0" smtClean="0"/>
              <a:t>can</a:t>
            </a:r>
            <a:r>
              <a:rPr lang="zh-CN" altLang="en-US" i="1" dirty="0" smtClean="0"/>
              <a:t> </a:t>
            </a:r>
            <a:r>
              <a:rPr lang="en-US" altLang="zh-CN" i="1" dirty="0" smtClean="0"/>
              <a:t>prevent</a:t>
            </a:r>
            <a:r>
              <a:rPr lang="zh-CN" altLang="en-US" i="1" dirty="0" smtClean="0"/>
              <a:t> </a:t>
            </a:r>
            <a:r>
              <a:rPr lang="en-US" altLang="zh-CN" i="1" dirty="0" smtClean="0"/>
              <a:t>Sybil</a:t>
            </a:r>
            <a:r>
              <a:rPr lang="zh-CN" altLang="en-US" i="1" dirty="0" smtClean="0"/>
              <a:t> </a:t>
            </a:r>
            <a:r>
              <a:rPr lang="en-US" altLang="zh-CN" i="1" dirty="0" smtClean="0"/>
              <a:t>attacks</a:t>
            </a:r>
            <a:endParaRPr lang="zh-CN" altLang="en-US" i="1" dirty="0"/>
          </a:p>
        </p:txBody>
      </p:sp>
      <p:grpSp>
        <p:nvGrpSpPr>
          <p:cNvPr id="51" name="组 50"/>
          <p:cNvGrpSpPr>
            <a:grpSpLocks noChangeAspect="1"/>
          </p:cNvGrpSpPr>
          <p:nvPr/>
        </p:nvGrpSpPr>
        <p:grpSpPr>
          <a:xfrm>
            <a:off x="2517783" y="5635642"/>
            <a:ext cx="324000" cy="504374"/>
            <a:chOff x="3503613" y="3263900"/>
            <a:chExt cx="2127250" cy="3311525"/>
          </a:xfrm>
        </p:grpSpPr>
        <p:sp>
          <p:nvSpPr>
            <p:cNvPr id="52"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69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right)">
                                      <p:cBhvr>
                                        <p:cTn id="29" dur="500"/>
                                        <p:tgtEl>
                                          <p:spTgt spid="40"/>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anim calcmode="lin" valueType="num">
                                      <p:cBhvr>
                                        <p:cTn id="38" dur="500" fill="hold"/>
                                        <p:tgtEl>
                                          <p:spTgt spid="29"/>
                                        </p:tgtEl>
                                        <p:attrNameLst>
                                          <p:attrName>ppt_x</p:attrName>
                                        </p:attrNameLst>
                                      </p:cBhvr>
                                      <p:tavLst>
                                        <p:tav tm="0">
                                          <p:val>
                                            <p:strVal val="#ppt_x"/>
                                          </p:val>
                                        </p:tav>
                                        <p:tav tm="100000">
                                          <p:val>
                                            <p:strVal val="#ppt_x"/>
                                          </p:val>
                                        </p:tav>
                                      </p:tavLst>
                                    </p:anim>
                                    <p:anim calcmode="lin" valueType="num">
                                      <p:cBhvr>
                                        <p:cTn id="39" dur="5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anim calcmode="lin" valueType="num">
                                      <p:cBhvr>
                                        <p:cTn id="43" dur="500" fill="hold"/>
                                        <p:tgtEl>
                                          <p:spTgt spid="26"/>
                                        </p:tgtEl>
                                        <p:attrNameLst>
                                          <p:attrName>ppt_x</p:attrName>
                                        </p:attrNameLst>
                                      </p:cBhvr>
                                      <p:tavLst>
                                        <p:tav tm="0">
                                          <p:val>
                                            <p:strVal val="#ppt_x"/>
                                          </p:val>
                                        </p:tav>
                                        <p:tav tm="100000">
                                          <p:val>
                                            <p:strVal val="#ppt_x"/>
                                          </p:val>
                                        </p:tav>
                                      </p:tavLst>
                                    </p:anim>
                                    <p:anim calcmode="lin" valueType="num">
                                      <p:cBhvr>
                                        <p:cTn id="44" dur="5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anim calcmode="lin" valueType="num">
                                      <p:cBhvr>
                                        <p:cTn id="48" dur="500" fill="hold"/>
                                        <p:tgtEl>
                                          <p:spTgt spid="44"/>
                                        </p:tgtEl>
                                        <p:attrNameLst>
                                          <p:attrName>ppt_x</p:attrName>
                                        </p:attrNameLst>
                                      </p:cBhvr>
                                      <p:tavLst>
                                        <p:tav tm="0">
                                          <p:val>
                                            <p:strVal val="#ppt_x"/>
                                          </p:val>
                                        </p:tav>
                                        <p:tav tm="100000">
                                          <p:val>
                                            <p:strVal val="#ppt_x"/>
                                          </p:val>
                                        </p:tav>
                                      </p:tavLst>
                                    </p:anim>
                                    <p:anim calcmode="lin" valueType="num">
                                      <p:cBhvr>
                                        <p:cTn id="49" dur="500" fill="hold"/>
                                        <p:tgtEl>
                                          <p:spTgt spid="4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anim calcmode="lin" valueType="num">
                                      <p:cBhvr>
                                        <p:cTn id="53" dur="500" fill="hold"/>
                                        <p:tgtEl>
                                          <p:spTgt spid="43"/>
                                        </p:tgtEl>
                                        <p:attrNameLst>
                                          <p:attrName>ppt_x</p:attrName>
                                        </p:attrNameLst>
                                      </p:cBhvr>
                                      <p:tavLst>
                                        <p:tav tm="0">
                                          <p:val>
                                            <p:strVal val="#ppt_x"/>
                                          </p:val>
                                        </p:tav>
                                        <p:tav tm="100000">
                                          <p:val>
                                            <p:strVal val="#ppt_x"/>
                                          </p:val>
                                        </p:tav>
                                      </p:tavLst>
                                    </p:anim>
                                    <p:anim calcmode="lin" valueType="num">
                                      <p:cBhvr>
                                        <p:cTn id="5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par>
                                <p:cTn id="66" presetID="22" presetClass="entr" presetSubtype="8" fill="hold"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anim calcmode="lin" valueType="num">
                                      <p:cBhvr>
                                        <p:cTn id="74" dur="500" fill="hold"/>
                                        <p:tgtEl>
                                          <p:spTgt spid="19"/>
                                        </p:tgtEl>
                                        <p:attrNameLst>
                                          <p:attrName>ppt_x</p:attrName>
                                        </p:attrNameLst>
                                      </p:cBhvr>
                                      <p:tavLst>
                                        <p:tav tm="0">
                                          <p:val>
                                            <p:strVal val="#ppt_x"/>
                                          </p:val>
                                        </p:tav>
                                        <p:tav tm="100000">
                                          <p:val>
                                            <p:strVal val="#ppt_x"/>
                                          </p:val>
                                        </p:tav>
                                      </p:tavLst>
                                    </p:anim>
                                    <p:anim calcmode="lin" valueType="num">
                                      <p:cBhvr>
                                        <p:cTn id="75" dur="5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anim calcmode="lin" valueType="num">
                                      <p:cBhvr>
                                        <p:cTn id="79" dur="500" fill="hold"/>
                                        <p:tgtEl>
                                          <p:spTgt spid="18"/>
                                        </p:tgtEl>
                                        <p:attrNameLst>
                                          <p:attrName>ppt_x</p:attrName>
                                        </p:attrNameLst>
                                      </p:cBhvr>
                                      <p:tavLst>
                                        <p:tav tm="0">
                                          <p:val>
                                            <p:strVal val="#ppt_x"/>
                                          </p:val>
                                        </p:tav>
                                        <p:tav tm="100000">
                                          <p:val>
                                            <p:strVal val="#ppt_x"/>
                                          </p:val>
                                        </p:tav>
                                      </p:tavLst>
                                    </p:anim>
                                    <p:anim calcmode="lin" valueType="num">
                                      <p:cBhvr>
                                        <p:cTn id="80" dur="500" fill="hold"/>
                                        <p:tgtEl>
                                          <p:spTgt spid="1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anim calcmode="lin" valueType="num">
                                      <p:cBhvr>
                                        <p:cTn id="89" dur="500" fill="hold"/>
                                        <p:tgtEl>
                                          <p:spTgt spid="20"/>
                                        </p:tgtEl>
                                        <p:attrNameLst>
                                          <p:attrName>ppt_x</p:attrName>
                                        </p:attrNameLst>
                                      </p:cBhvr>
                                      <p:tavLst>
                                        <p:tav tm="0">
                                          <p:val>
                                            <p:strVal val="#ppt_x"/>
                                          </p:val>
                                        </p:tav>
                                        <p:tav tm="100000">
                                          <p:val>
                                            <p:strVal val="#ppt_x"/>
                                          </p:val>
                                        </p:tav>
                                      </p:tavLst>
                                    </p:anim>
                                    <p:anim calcmode="lin" valueType="num">
                                      <p:cBhvr>
                                        <p:cTn id="90" dur="500" fill="hold"/>
                                        <p:tgtEl>
                                          <p:spTgt spid="2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anim calcmode="lin" valueType="num">
                                      <p:cBhvr>
                                        <p:cTn id="94" dur="500" fill="hold"/>
                                        <p:tgtEl>
                                          <p:spTgt spid="46"/>
                                        </p:tgtEl>
                                        <p:attrNameLst>
                                          <p:attrName>ppt_x</p:attrName>
                                        </p:attrNameLst>
                                      </p:cBhvr>
                                      <p:tavLst>
                                        <p:tav tm="0">
                                          <p:val>
                                            <p:strVal val="#ppt_x"/>
                                          </p:val>
                                        </p:tav>
                                        <p:tav tm="100000">
                                          <p:val>
                                            <p:strVal val="#ppt_x"/>
                                          </p:val>
                                        </p:tav>
                                      </p:tavLst>
                                    </p:anim>
                                    <p:anim calcmode="lin" valueType="num">
                                      <p:cBhvr>
                                        <p:cTn id="95" dur="500" fill="hold"/>
                                        <p:tgtEl>
                                          <p:spTgt spid="46"/>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anim calcmode="lin" valueType="num">
                                      <p:cBhvr>
                                        <p:cTn id="99" dur="500" fill="hold"/>
                                        <p:tgtEl>
                                          <p:spTgt spid="45"/>
                                        </p:tgtEl>
                                        <p:attrNameLst>
                                          <p:attrName>ppt_x</p:attrName>
                                        </p:attrNameLst>
                                      </p:cBhvr>
                                      <p:tavLst>
                                        <p:tav tm="0">
                                          <p:val>
                                            <p:strVal val="#ppt_x"/>
                                          </p:val>
                                        </p:tav>
                                        <p:tav tm="100000">
                                          <p:val>
                                            <p:strVal val="#ppt_x"/>
                                          </p:val>
                                        </p:tav>
                                      </p:tavLst>
                                    </p:anim>
                                    <p:anim calcmode="lin" valueType="num">
                                      <p:cBhvr>
                                        <p:cTn id="100"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right)">
                                      <p:cBhvr>
                                        <p:cTn id="105" dur="500"/>
                                        <p:tgtEl>
                                          <p:spTgt spid="24"/>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right)">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37" presetClass="entr" presetSubtype="0"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anim calcmode="lin" valueType="num">
                                      <p:cBhvr>
                                        <p:cTn id="114" dur="500" fill="hold"/>
                                        <p:tgtEl>
                                          <p:spTgt spid="51"/>
                                        </p:tgtEl>
                                        <p:attrNameLst>
                                          <p:attrName>ppt_x</p:attrName>
                                        </p:attrNameLst>
                                      </p:cBhvr>
                                      <p:tavLst>
                                        <p:tav tm="0">
                                          <p:val>
                                            <p:strVal val="#ppt_x"/>
                                          </p:val>
                                        </p:tav>
                                        <p:tav tm="100000">
                                          <p:val>
                                            <p:strVal val="#ppt_x"/>
                                          </p:val>
                                        </p:tav>
                                      </p:tavLst>
                                    </p:anim>
                                    <p:anim calcmode="lin" valueType="num">
                                      <p:cBhvr>
                                        <p:cTn id="115" dur="450" decel="100000" fill="hold"/>
                                        <p:tgtEl>
                                          <p:spTgt spid="51"/>
                                        </p:tgtEl>
                                        <p:attrNameLst>
                                          <p:attrName>ppt_y</p:attrName>
                                        </p:attrNameLst>
                                      </p:cBhvr>
                                      <p:tavLst>
                                        <p:tav tm="0">
                                          <p:val>
                                            <p:strVal val="#ppt_y+1"/>
                                          </p:val>
                                        </p:tav>
                                        <p:tav tm="100000">
                                          <p:val>
                                            <p:strVal val="#ppt_y-.03"/>
                                          </p:val>
                                        </p:tav>
                                      </p:tavLst>
                                    </p:anim>
                                    <p:anim calcmode="lin" valueType="num">
                                      <p:cBhvr>
                                        <p:cTn id="116"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117" presetID="37"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500"/>
                                        <p:tgtEl>
                                          <p:spTgt spid="50"/>
                                        </p:tgtEl>
                                      </p:cBhvr>
                                    </p:animEffect>
                                    <p:anim calcmode="lin" valueType="num">
                                      <p:cBhvr>
                                        <p:cTn id="120" dur="500" fill="hold"/>
                                        <p:tgtEl>
                                          <p:spTgt spid="50"/>
                                        </p:tgtEl>
                                        <p:attrNameLst>
                                          <p:attrName>ppt_x</p:attrName>
                                        </p:attrNameLst>
                                      </p:cBhvr>
                                      <p:tavLst>
                                        <p:tav tm="0">
                                          <p:val>
                                            <p:strVal val="#ppt_x"/>
                                          </p:val>
                                        </p:tav>
                                        <p:tav tm="100000">
                                          <p:val>
                                            <p:strVal val="#ppt_x"/>
                                          </p:val>
                                        </p:tav>
                                      </p:tavLst>
                                    </p:anim>
                                    <p:anim calcmode="lin" valueType="num">
                                      <p:cBhvr>
                                        <p:cTn id="121" dur="450" decel="100000" fill="hold"/>
                                        <p:tgtEl>
                                          <p:spTgt spid="50"/>
                                        </p:tgtEl>
                                        <p:attrNameLst>
                                          <p:attrName>ppt_y</p:attrName>
                                        </p:attrNameLst>
                                      </p:cBhvr>
                                      <p:tavLst>
                                        <p:tav tm="0">
                                          <p:val>
                                            <p:strVal val="#ppt_y+1"/>
                                          </p:val>
                                        </p:tav>
                                        <p:tav tm="100000">
                                          <p:val>
                                            <p:strVal val="#ppt_y-.03"/>
                                          </p:val>
                                        </p:tav>
                                      </p:tavLst>
                                    </p:anim>
                                    <p:anim calcmode="lin" valueType="num">
                                      <p:cBhvr>
                                        <p:cTn id="122" dur="50" accel="100000" fill="hold">
                                          <p:stCondLst>
                                            <p:cond delay="450"/>
                                          </p:stCondLst>
                                        </p:cTn>
                                        <p:tgtEl>
                                          <p:spTgt spid="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8" grpId="0" animBg="1"/>
      <p:bldP spid="19" grpId="0" animBg="1"/>
      <p:bldP spid="20" grpId="0" animBg="1"/>
      <p:bldP spid="21" grpId="0" animBg="1"/>
      <p:bldP spid="23" grpId="0"/>
      <p:bldP spid="25" grpId="0"/>
      <p:bldP spid="26" grpId="0" animBg="1"/>
      <p:bldP spid="29" grpId="0" animBg="1"/>
      <p:bldP spid="42" grpId="0"/>
      <p:bldP spid="43" grpId="0" animBg="1"/>
      <p:bldP spid="44" grpId="0" animBg="1"/>
      <p:bldP spid="45" grpId="0" animBg="1"/>
      <p:bldP spid="46"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err="1" smtClean="0">
                <a:solidFill>
                  <a:schemeClr val="tx1"/>
                </a:solidFill>
                <a:latin typeface="Calibri" pitchFamily="34" charset="0"/>
                <a:ea typeface="+mn-ea"/>
                <a:cs typeface="Arial" pitchFamily="34" charset="0"/>
                <a:sym typeface="Calibri" pitchFamily="34" charset="0"/>
              </a:rPr>
              <a:t>Opaak</a:t>
            </a:r>
            <a:r>
              <a:rPr lang="en-US" altLang="zh-CN" sz="2400" dirty="0" smtClean="0">
                <a:solidFill>
                  <a:schemeClr val="tx1"/>
                </a:solidFill>
                <a:latin typeface="Calibri" pitchFamily="34" charset="0"/>
                <a:ea typeface="+mn-ea"/>
                <a:cs typeface="Arial" pitchFamily="34" charset="0"/>
                <a:sym typeface="Calibri" pitchFamily="34" charset="0"/>
              </a:rPr>
              <a:t> Architecture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25</a:t>
            </a:fld>
            <a:endParaRPr kumimoji="1" lang="zh-CN" altLang="en-US"/>
          </a:p>
        </p:txBody>
      </p:sp>
      <p:sp>
        <p:nvSpPr>
          <p:cNvPr id="81" name="文本框 80"/>
          <p:cNvSpPr txBox="1"/>
          <p:nvPr/>
        </p:nvSpPr>
        <p:spPr>
          <a:xfrm>
            <a:off x="556803" y="1132057"/>
            <a:ext cx="2820578" cy="369332"/>
          </a:xfrm>
          <a:prstGeom prst="rect">
            <a:avLst/>
          </a:prstGeom>
          <a:solidFill>
            <a:schemeClr val="accent3"/>
          </a:solidFill>
        </p:spPr>
        <p:txBody>
          <a:bodyPr wrap="square" rtlCol="0">
            <a:spAutoFit/>
          </a:bodyPr>
          <a:lstStyle/>
          <a:p>
            <a:pPr algn="ctr"/>
            <a:r>
              <a:rPr lang="en-US" altLang="zh-CN" dirty="0">
                <a:solidFill>
                  <a:schemeClr val="bg1"/>
                </a:solidFill>
                <a:ea typeface="微软雅黑" panose="020B0503020204020204" pitchFamily="34" charset="-122"/>
              </a:rPr>
              <a:t>Anonymous </a:t>
            </a:r>
            <a:r>
              <a:rPr lang="en-US" altLang="zh-CN" dirty="0" smtClean="0">
                <a:solidFill>
                  <a:schemeClr val="bg1"/>
                </a:solidFill>
                <a:ea typeface="微软雅黑" panose="020B0503020204020204" pitchFamily="34" charset="-122"/>
              </a:rPr>
              <a:t>Message</a:t>
            </a:r>
            <a:r>
              <a:rPr lang="zh-CN" altLang="en-US" dirty="0" smtClean="0">
                <a:solidFill>
                  <a:schemeClr val="bg1"/>
                </a:solidFill>
                <a:ea typeface="微软雅黑" panose="020B0503020204020204" pitchFamily="34" charset="-122"/>
              </a:rPr>
              <a:t> </a:t>
            </a:r>
            <a:r>
              <a:rPr lang="en-US" altLang="zh-CN" dirty="0" smtClean="0">
                <a:solidFill>
                  <a:schemeClr val="bg1"/>
                </a:solidFill>
                <a:ea typeface="微软雅黑" panose="020B0503020204020204" pitchFamily="34" charset="-122"/>
              </a:rPr>
              <a:t>Board</a:t>
            </a:r>
            <a:endParaRPr kumimoji="1" lang="zh-CN" altLang="en-US" dirty="0">
              <a:solidFill>
                <a:schemeClr val="bg1"/>
              </a:solidFill>
            </a:endParaRPr>
          </a:p>
        </p:txBody>
      </p:sp>
      <p:sp>
        <p:nvSpPr>
          <p:cNvPr id="7" name="文本框 6"/>
          <p:cNvSpPr txBox="1"/>
          <p:nvPr/>
        </p:nvSpPr>
        <p:spPr>
          <a:xfrm>
            <a:off x="971151" y="3382433"/>
            <a:ext cx="1388790"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User</a:t>
            </a:r>
            <a:r>
              <a:rPr kumimoji="1" lang="zh-CN" altLang="en-US" dirty="0" smtClean="0"/>
              <a:t> </a:t>
            </a:r>
            <a:r>
              <a:rPr kumimoji="1" lang="en-US" altLang="zh-CN" dirty="0" smtClean="0"/>
              <a:t>Alice</a:t>
            </a:r>
            <a:endParaRPr kumimoji="1" lang="zh-CN" altLang="en-US" dirty="0"/>
          </a:p>
        </p:txBody>
      </p:sp>
      <p:sp>
        <p:nvSpPr>
          <p:cNvPr id="8" name="文本框 7"/>
          <p:cNvSpPr txBox="1"/>
          <p:nvPr/>
        </p:nvSpPr>
        <p:spPr>
          <a:xfrm>
            <a:off x="6656931" y="3301629"/>
            <a:ext cx="1472643" cy="369332"/>
          </a:xfrm>
          <a:prstGeom prst="rect">
            <a:avLst/>
          </a:prstGeom>
          <a:noFill/>
        </p:spPr>
        <p:txBody>
          <a:bodyPr wrap="square" rtlCol="0">
            <a:spAutoFit/>
          </a:bodyPr>
          <a:lstStyle/>
          <a:p>
            <a:r>
              <a:rPr kumimoji="1" lang="en-US" altLang="zh-CN" dirty="0" smtClean="0"/>
              <a:t>Relying</a:t>
            </a:r>
            <a:r>
              <a:rPr kumimoji="1" lang="zh-CN" altLang="en-US" dirty="0" smtClean="0"/>
              <a:t> </a:t>
            </a:r>
            <a:r>
              <a:rPr kumimoji="1" lang="en-US" altLang="zh-CN" dirty="0" smtClean="0"/>
              <a:t>Party</a:t>
            </a:r>
            <a:endParaRPr kumimoji="1" lang="zh-CN" altLang="en-US" dirty="0"/>
          </a:p>
        </p:txBody>
      </p:sp>
      <p:sp>
        <p:nvSpPr>
          <p:cNvPr id="9" name="文本框 8"/>
          <p:cNvSpPr txBox="1"/>
          <p:nvPr/>
        </p:nvSpPr>
        <p:spPr>
          <a:xfrm>
            <a:off x="2734319" y="2457458"/>
            <a:ext cx="3437886" cy="307777"/>
          </a:xfrm>
          <a:prstGeom prst="rect">
            <a:avLst/>
          </a:prstGeom>
          <a:noFill/>
        </p:spPr>
        <p:txBody>
          <a:bodyPr wrap="square" rtlCol="0">
            <a:spAutoFit/>
          </a:bodyPr>
          <a:lstStyle/>
          <a:p>
            <a:pPr algn="ctr"/>
            <a:r>
              <a:rPr lang="en-US" altLang="zh-CN" sz="1400" dirty="0" smtClean="0"/>
              <a:t>Download</a:t>
            </a:r>
            <a:r>
              <a:rPr lang="zh-CN" altLang="en-US" sz="1400" dirty="0" smtClean="0"/>
              <a:t> </a:t>
            </a:r>
            <a:r>
              <a:rPr lang="en-US" altLang="zh-CN" sz="1400" dirty="0" smtClean="0"/>
              <a:t>the</a:t>
            </a:r>
            <a:r>
              <a:rPr lang="zh-CN" altLang="en-US" sz="1400" dirty="0" smtClean="0"/>
              <a:t> </a:t>
            </a:r>
            <a:r>
              <a:rPr lang="en-US" altLang="zh-CN" sz="1400" dirty="0" smtClean="0"/>
              <a:t>parameters</a:t>
            </a:r>
            <a:r>
              <a:rPr lang="zh-CN" altLang="en-US" sz="1400" dirty="0" smtClean="0"/>
              <a:t> </a:t>
            </a:r>
            <a:r>
              <a:rPr lang="en-US" altLang="zh-CN" sz="1400" dirty="0" err="1" smtClean="0"/>
              <a:t>dom</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T</a:t>
            </a:r>
            <a:endParaRPr lang="zh-CN" altLang="en-US" sz="1400" dirty="0"/>
          </a:p>
        </p:txBody>
      </p:sp>
      <p:sp>
        <p:nvSpPr>
          <p:cNvPr id="10" name="圆角矩形 9"/>
          <p:cNvSpPr/>
          <p:nvPr/>
        </p:nvSpPr>
        <p:spPr>
          <a:xfrm>
            <a:off x="556801" y="1644960"/>
            <a:ext cx="7976011" cy="646986"/>
          </a:xfrm>
          <a:prstGeom prst="roundRect">
            <a:avLst/>
          </a:prstGeom>
          <a:ln>
            <a:solidFill>
              <a:schemeClr val="accent3"/>
            </a:solidFill>
          </a:ln>
        </p:spPr>
        <p:txBody>
          <a:bodyPr wrap="square">
            <a:spAutoFit/>
          </a:bodyPr>
          <a:lstStyle/>
          <a:p>
            <a:r>
              <a:rPr lang="en-US" altLang="zh-CN" sz="1600" dirty="0" smtClean="0"/>
              <a:t>The</a:t>
            </a:r>
            <a:r>
              <a:rPr lang="zh-CN" altLang="en-US" sz="1600" dirty="0" smtClean="0"/>
              <a:t> </a:t>
            </a:r>
            <a:r>
              <a:rPr lang="en-US" altLang="zh-CN" sz="1600" dirty="0" smtClean="0"/>
              <a:t>users </a:t>
            </a:r>
            <a:r>
              <a:rPr lang="en-US" altLang="zh-CN" sz="1600" dirty="0"/>
              <a:t>don’t necessary need to create accounts are their site such as posting messages, reviews, ratings, or casting votes. </a:t>
            </a:r>
          </a:p>
        </p:txBody>
      </p:sp>
      <p:grpSp>
        <p:nvGrpSpPr>
          <p:cNvPr id="11" name="组 10"/>
          <p:cNvGrpSpPr/>
          <p:nvPr/>
        </p:nvGrpSpPr>
        <p:grpSpPr>
          <a:xfrm>
            <a:off x="1165872" y="2383996"/>
            <a:ext cx="940114" cy="1008327"/>
            <a:chOff x="822961" y="2941228"/>
            <a:chExt cx="940114" cy="1008327"/>
          </a:xfrm>
        </p:grpSpPr>
        <p:grpSp>
          <p:nvGrpSpPr>
            <p:cNvPr id="12" name="组 11"/>
            <p:cNvGrpSpPr>
              <a:grpSpLocks noChangeAspect="1"/>
            </p:cNvGrpSpPr>
            <p:nvPr/>
          </p:nvGrpSpPr>
          <p:grpSpPr>
            <a:xfrm>
              <a:off x="822961" y="2941228"/>
              <a:ext cx="669530" cy="1008000"/>
              <a:chOff x="5464335" y="4274235"/>
              <a:chExt cx="285750" cy="430212"/>
            </a:xfrm>
            <a:solidFill>
              <a:schemeClr val="accent3">
                <a:lumMod val="50000"/>
              </a:schemeClr>
            </a:solidFill>
          </p:grpSpPr>
          <p:sp>
            <p:nvSpPr>
              <p:cNvPr id="14"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Freeform 374"/>
            <p:cNvSpPr>
              <a:spLocks noChangeAspect="1" noEditPoints="1"/>
            </p:cNvSpPr>
            <p:nvPr/>
          </p:nvSpPr>
          <p:spPr bwMode="auto">
            <a:xfrm>
              <a:off x="1511075" y="3452490"/>
              <a:ext cx="252000" cy="497065"/>
            </a:xfrm>
            <a:custGeom>
              <a:avLst/>
              <a:gdLst>
                <a:gd name="T0" fmla="*/ 53 w 218"/>
                <a:gd name="T1" fmla="*/ 110 h 430"/>
                <a:gd name="T2" fmla="*/ 0 w 218"/>
                <a:gd name="T3" fmla="*/ 405 h 430"/>
                <a:gd name="T4" fmla="*/ 0 w 218"/>
                <a:gd name="T5" fmla="*/ 85 h 430"/>
                <a:gd name="T6" fmla="*/ 200 w 218"/>
                <a:gd name="T7" fmla="*/ 83 h 430"/>
                <a:gd name="T8" fmla="*/ 96 w 218"/>
                <a:gd name="T9" fmla="*/ 218 h 430"/>
                <a:gd name="T10" fmla="*/ 96 w 218"/>
                <a:gd name="T11" fmla="*/ 114 h 430"/>
                <a:gd name="T12" fmla="*/ 125 w 218"/>
                <a:gd name="T13" fmla="*/ 53 h 430"/>
                <a:gd name="T14" fmla="*/ 149 w 218"/>
                <a:gd name="T15" fmla="*/ 22 h 430"/>
                <a:gd name="T16" fmla="*/ 129 w 218"/>
                <a:gd name="T17" fmla="*/ 14 h 430"/>
                <a:gd name="T18" fmla="*/ 198 w 218"/>
                <a:gd name="T19" fmla="*/ 334 h 430"/>
                <a:gd name="T20" fmla="*/ 171 w 218"/>
                <a:gd name="T21" fmla="*/ 367 h 430"/>
                <a:gd name="T22" fmla="*/ 171 w 218"/>
                <a:gd name="T23" fmla="*/ 342 h 430"/>
                <a:gd name="T24" fmla="*/ 161 w 218"/>
                <a:gd name="T25" fmla="*/ 344 h 430"/>
                <a:gd name="T26" fmla="*/ 133 w 218"/>
                <a:gd name="T27" fmla="*/ 377 h 430"/>
                <a:gd name="T28" fmla="*/ 133 w 218"/>
                <a:gd name="T29" fmla="*/ 352 h 430"/>
                <a:gd name="T30" fmla="*/ 123 w 218"/>
                <a:gd name="T31" fmla="*/ 356 h 430"/>
                <a:gd name="T32" fmla="*/ 98 w 218"/>
                <a:gd name="T33" fmla="*/ 389 h 430"/>
                <a:gd name="T34" fmla="*/ 98 w 218"/>
                <a:gd name="T35" fmla="*/ 364 h 430"/>
                <a:gd name="T36" fmla="*/ 198 w 218"/>
                <a:gd name="T37" fmla="*/ 295 h 430"/>
                <a:gd name="T38" fmla="*/ 171 w 218"/>
                <a:gd name="T39" fmla="*/ 328 h 430"/>
                <a:gd name="T40" fmla="*/ 171 w 218"/>
                <a:gd name="T41" fmla="*/ 301 h 430"/>
                <a:gd name="T42" fmla="*/ 161 w 218"/>
                <a:gd name="T43" fmla="*/ 305 h 430"/>
                <a:gd name="T44" fmla="*/ 133 w 218"/>
                <a:gd name="T45" fmla="*/ 338 h 430"/>
                <a:gd name="T46" fmla="*/ 133 w 218"/>
                <a:gd name="T47" fmla="*/ 313 h 430"/>
                <a:gd name="T48" fmla="*/ 123 w 218"/>
                <a:gd name="T49" fmla="*/ 316 h 430"/>
                <a:gd name="T50" fmla="*/ 98 w 218"/>
                <a:gd name="T51" fmla="*/ 350 h 430"/>
                <a:gd name="T52" fmla="*/ 98 w 218"/>
                <a:gd name="T53" fmla="*/ 322 h 430"/>
                <a:gd name="T54" fmla="*/ 198 w 218"/>
                <a:gd name="T55" fmla="*/ 254 h 430"/>
                <a:gd name="T56" fmla="*/ 171 w 218"/>
                <a:gd name="T57" fmla="*/ 287 h 430"/>
                <a:gd name="T58" fmla="*/ 171 w 218"/>
                <a:gd name="T59" fmla="*/ 261 h 430"/>
                <a:gd name="T60" fmla="*/ 161 w 218"/>
                <a:gd name="T61" fmla="*/ 265 h 430"/>
                <a:gd name="T62" fmla="*/ 133 w 218"/>
                <a:gd name="T63" fmla="*/ 299 h 430"/>
                <a:gd name="T64" fmla="*/ 133 w 218"/>
                <a:gd name="T65" fmla="*/ 273 h 430"/>
                <a:gd name="T66" fmla="*/ 123 w 218"/>
                <a:gd name="T67" fmla="*/ 275 h 430"/>
                <a:gd name="T68" fmla="*/ 98 w 218"/>
                <a:gd name="T69" fmla="*/ 309 h 430"/>
                <a:gd name="T70" fmla="*/ 98 w 218"/>
                <a:gd name="T71" fmla="*/ 283 h 430"/>
                <a:gd name="T72" fmla="*/ 171 w 218"/>
                <a:gd name="T73" fmla="*/ 250 h 430"/>
                <a:gd name="T74" fmla="*/ 198 w 218"/>
                <a:gd name="T75" fmla="*/ 216 h 430"/>
                <a:gd name="T76" fmla="*/ 171 w 218"/>
                <a:gd name="T77" fmla="*/ 224 h 430"/>
                <a:gd name="T78" fmla="*/ 161 w 218"/>
                <a:gd name="T79" fmla="*/ 226 h 430"/>
                <a:gd name="T80" fmla="*/ 133 w 218"/>
                <a:gd name="T81" fmla="*/ 259 h 430"/>
                <a:gd name="T82" fmla="*/ 133 w 218"/>
                <a:gd name="T83" fmla="*/ 234 h 430"/>
                <a:gd name="T84" fmla="*/ 123 w 218"/>
                <a:gd name="T85" fmla="*/ 238 h 430"/>
                <a:gd name="T86" fmla="*/ 98 w 218"/>
                <a:gd name="T87" fmla="*/ 271 h 430"/>
                <a:gd name="T88" fmla="*/ 98 w 218"/>
                <a:gd name="T89" fmla="*/ 246 h 430"/>
                <a:gd name="T90" fmla="*/ 23 w 218"/>
                <a:gd name="T91" fmla="*/ 73 h 430"/>
                <a:gd name="T92" fmla="*/ 74 w 218"/>
                <a:gd name="T93" fmla="*/ 424 h 430"/>
                <a:gd name="T94" fmla="*/ 218 w 218"/>
                <a:gd name="T95" fmla="*/ 57 h 430"/>
                <a:gd name="T96" fmla="*/ 178 w 218"/>
                <a:gd name="T97" fmla="*/ 8 h 430"/>
                <a:gd name="T98" fmla="*/ 120 w 218"/>
                <a:gd name="T99" fmla="*/ 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430">
                  <a:moveTo>
                    <a:pt x="0" y="85"/>
                  </a:moveTo>
                  <a:lnTo>
                    <a:pt x="53" y="110"/>
                  </a:lnTo>
                  <a:lnTo>
                    <a:pt x="53" y="430"/>
                  </a:lnTo>
                  <a:lnTo>
                    <a:pt x="0" y="405"/>
                  </a:lnTo>
                  <a:lnTo>
                    <a:pt x="0" y="85"/>
                  </a:lnTo>
                  <a:lnTo>
                    <a:pt x="0" y="85"/>
                  </a:lnTo>
                  <a:close/>
                  <a:moveTo>
                    <a:pt x="96" y="114"/>
                  </a:moveTo>
                  <a:lnTo>
                    <a:pt x="200" y="83"/>
                  </a:lnTo>
                  <a:lnTo>
                    <a:pt x="200" y="189"/>
                  </a:lnTo>
                  <a:lnTo>
                    <a:pt x="96" y="218"/>
                  </a:lnTo>
                  <a:lnTo>
                    <a:pt x="96" y="114"/>
                  </a:lnTo>
                  <a:lnTo>
                    <a:pt x="96" y="114"/>
                  </a:lnTo>
                  <a:close/>
                  <a:moveTo>
                    <a:pt x="129" y="14"/>
                  </a:moveTo>
                  <a:lnTo>
                    <a:pt x="125" y="53"/>
                  </a:lnTo>
                  <a:lnTo>
                    <a:pt x="147" y="65"/>
                  </a:lnTo>
                  <a:lnTo>
                    <a:pt x="149" y="22"/>
                  </a:lnTo>
                  <a:lnTo>
                    <a:pt x="129" y="14"/>
                  </a:lnTo>
                  <a:lnTo>
                    <a:pt x="129" y="14"/>
                  </a:lnTo>
                  <a:close/>
                  <a:moveTo>
                    <a:pt x="171" y="342"/>
                  </a:moveTo>
                  <a:lnTo>
                    <a:pt x="198" y="334"/>
                  </a:lnTo>
                  <a:lnTo>
                    <a:pt x="198" y="360"/>
                  </a:lnTo>
                  <a:lnTo>
                    <a:pt x="171" y="367"/>
                  </a:lnTo>
                  <a:lnTo>
                    <a:pt x="171" y="342"/>
                  </a:lnTo>
                  <a:lnTo>
                    <a:pt x="171" y="342"/>
                  </a:lnTo>
                  <a:close/>
                  <a:moveTo>
                    <a:pt x="133" y="352"/>
                  </a:moveTo>
                  <a:lnTo>
                    <a:pt x="161" y="344"/>
                  </a:lnTo>
                  <a:lnTo>
                    <a:pt x="161" y="369"/>
                  </a:lnTo>
                  <a:lnTo>
                    <a:pt x="133" y="377"/>
                  </a:lnTo>
                  <a:lnTo>
                    <a:pt x="133" y="352"/>
                  </a:lnTo>
                  <a:lnTo>
                    <a:pt x="133" y="352"/>
                  </a:lnTo>
                  <a:close/>
                  <a:moveTo>
                    <a:pt x="98" y="364"/>
                  </a:moveTo>
                  <a:lnTo>
                    <a:pt x="123" y="356"/>
                  </a:lnTo>
                  <a:lnTo>
                    <a:pt x="123" y="381"/>
                  </a:lnTo>
                  <a:lnTo>
                    <a:pt x="98" y="389"/>
                  </a:lnTo>
                  <a:lnTo>
                    <a:pt x="98" y="364"/>
                  </a:lnTo>
                  <a:lnTo>
                    <a:pt x="98" y="364"/>
                  </a:lnTo>
                  <a:close/>
                  <a:moveTo>
                    <a:pt x="171" y="301"/>
                  </a:moveTo>
                  <a:lnTo>
                    <a:pt x="198" y="295"/>
                  </a:lnTo>
                  <a:lnTo>
                    <a:pt x="198" y="320"/>
                  </a:lnTo>
                  <a:lnTo>
                    <a:pt x="171" y="328"/>
                  </a:lnTo>
                  <a:lnTo>
                    <a:pt x="171" y="301"/>
                  </a:lnTo>
                  <a:lnTo>
                    <a:pt x="171" y="301"/>
                  </a:lnTo>
                  <a:close/>
                  <a:moveTo>
                    <a:pt x="133" y="313"/>
                  </a:moveTo>
                  <a:lnTo>
                    <a:pt x="161" y="305"/>
                  </a:lnTo>
                  <a:lnTo>
                    <a:pt x="161" y="330"/>
                  </a:lnTo>
                  <a:lnTo>
                    <a:pt x="133" y="338"/>
                  </a:lnTo>
                  <a:lnTo>
                    <a:pt x="133" y="313"/>
                  </a:lnTo>
                  <a:lnTo>
                    <a:pt x="133" y="313"/>
                  </a:lnTo>
                  <a:close/>
                  <a:moveTo>
                    <a:pt x="98" y="322"/>
                  </a:moveTo>
                  <a:lnTo>
                    <a:pt x="123" y="316"/>
                  </a:lnTo>
                  <a:lnTo>
                    <a:pt x="123" y="342"/>
                  </a:lnTo>
                  <a:lnTo>
                    <a:pt x="98" y="350"/>
                  </a:lnTo>
                  <a:lnTo>
                    <a:pt x="98" y="322"/>
                  </a:lnTo>
                  <a:lnTo>
                    <a:pt x="98" y="322"/>
                  </a:lnTo>
                  <a:close/>
                  <a:moveTo>
                    <a:pt x="171" y="261"/>
                  </a:moveTo>
                  <a:lnTo>
                    <a:pt x="198" y="254"/>
                  </a:lnTo>
                  <a:lnTo>
                    <a:pt x="198" y="281"/>
                  </a:lnTo>
                  <a:lnTo>
                    <a:pt x="171" y="287"/>
                  </a:lnTo>
                  <a:lnTo>
                    <a:pt x="171" y="261"/>
                  </a:lnTo>
                  <a:lnTo>
                    <a:pt x="171" y="261"/>
                  </a:lnTo>
                  <a:close/>
                  <a:moveTo>
                    <a:pt x="133" y="273"/>
                  </a:moveTo>
                  <a:lnTo>
                    <a:pt x="161" y="265"/>
                  </a:lnTo>
                  <a:lnTo>
                    <a:pt x="161" y="291"/>
                  </a:lnTo>
                  <a:lnTo>
                    <a:pt x="133" y="299"/>
                  </a:lnTo>
                  <a:lnTo>
                    <a:pt x="133" y="273"/>
                  </a:lnTo>
                  <a:lnTo>
                    <a:pt x="133" y="273"/>
                  </a:lnTo>
                  <a:close/>
                  <a:moveTo>
                    <a:pt x="98" y="283"/>
                  </a:moveTo>
                  <a:lnTo>
                    <a:pt x="123" y="275"/>
                  </a:lnTo>
                  <a:lnTo>
                    <a:pt x="123" y="303"/>
                  </a:lnTo>
                  <a:lnTo>
                    <a:pt x="98" y="309"/>
                  </a:lnTo>
                  <a:lnTo>
                    <a:pt x="98" y="283"/>
                  </a:lnTo>
                  <a:lnTo>
                    <a:pt x="98" y="283"/>
                  </a:lnTo>
                  <a:close/>
                  <a:moveTo>
                    <a:pt x="171" y="224"/>
                  </a:moveTo>
                  <a:lnTo>
                    <a:pt x="171" y="250"/>
                  </a:lnTo>
                  <a:lnTo>
                    <a:pt x="198" y="242"/>
                  </a:lnTo>
                  <a:lnTo>
                    <a:pt x="198" y="216"/>
                  </a:lnTo>
                  <a:lnTo>
                    <a:pt x="171" y="224"/>
                  </a:lnTo>
                  <a:lnTo>
                    <a:pt x="171" y="224"/>
                  </a:lnTo>
                  <a:close/>
                  <a:moveTo>
                    <a:pt x="133" y="234"/>
                  </a:moveTo>
                  <a:lnTo>
                    <a:pt x="161" y="226"/>
                  </a:lnTo>
                  <a:lnTo>
                    <a:pt x="161" y="252"/>
                  </a:lnTo>
                  <a:lnTo>
                    <a:pt x="133" y="259"/>
                  </a:lnTo>
                  <a:lnTo>
                    <a:pt x="133" y="234"/>
                  </a:lnTo>
                  <a:lnTo>
                    <a:pt x="133" y="234"/>
                  </a:lnTo>
                  <a:close/>
                  <a:moveTo>
                    <a:pt x="98" y="246"/>
                  </a:moveTo>
                  <a:lnTo>
                    <a:pt x="123" y="238"/>
                  </a:lnTo>
                  <a:lnTo>
                    <a:pt x="123" y="263"/>
                  </a:lnTo>
                  <a:lnTo>
                    <a:pt x="98" y="271"/>
                  </a:lnTo>
                  <a:lnTo>
                    <a:pt x="98" y="246"/>
                  </a:lnTo>
                  <a:lnTo>
                    <a:pt x="98" y="246"/>
                  </a:lnTo>
                  <a:close/>
                  <a:moveTo>
                    <a:pt x="116" y="47"/>
                  </a:moveTo>
                  <a:lnTo>
                    <a:pt x="23" y="73"/>
                  </a:lnTo>
                  <a:lnTo>
                    <a:pt x="74" y="98"/>
                  </a:lnTo>
                  <a:lnTo>
                    <a:pt x="74" y="424"/>
                  </a:lnTo>
                  <a:lnTo>
                    <a:pt x="218" y="383"/>
                  </a:lnTo>
                  <a:lnTo>
                    <a:pt x="218" y="57"/>
                  </a:lnTo>
                  <a:lnTo>
                    <a:pt x="184" y="44"/>
                  </a:lnTo>
                  <a:lnTo>
                    <a:pt x="178" y="8"/>
                  </a:lnTo>
                  <a:lnTo>
                    <a:pt x="153" y="0"/>
                  </a:lnTo>
                  <a:lnTo>
                    <a:pt x="120" y="8"/>
                  </a:lnTo>
                  <a:lnTo>
                    <a:pt x="116" y="47"/>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6159299" y="3759752"/>
            <a:ext cx="2298894"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Verify</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smtClean="0">
                <a:solidFill>
                  <a:schemeClr val="bg1"/>
                </a:solidFill>
              </a:rPr>
              <a:t>proof</a:t>
            </a:r>
            <a:endParaRPr kumimoji="1" lang="zh-CN" altLang="en-US" sz="1300" dirty="0">
              <a:solidFill>
                <a:schemeClr val="bg1"/>
              </a:solidFill>
            </a:endParaRPr>
          </a:p>
        </p:txBody>
      </p:sp>
      <p:sp>
        <p:nvSpPr>
          <p:cNvPr id="17" name="椭圆 16"/>
          <p:cNvSpPr>
            <a:spLocks noChangeAspect="1"/>
          </p:cNvSpPr>
          <p:nvPr/>
        </p:nvSpPr>
        <p:spPr>
          <a:xfrm>
            <a:off x="5991869" y="3636414"/>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18" name="文本框 17"/>
          <p:cNvSpPr txBox="1"/>
          <p:nvPr/>
        </p:nvSpPr>
        <p:spPr>
          <a:xfrm>
            <a:off x="6154531" y="4226478"/>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Check</a:t>
            </a:r>
            <a:r>
              <a:rPr kumimoji="1" lang="zh-CN" altLang="en-US" sz="1300" dirty="0" smtClean="0">
                <a:solidFill>
                  <a:schemeClr val="bg1"/>
                </a:solidFill>
              </a:rPr>
              <a:t> </a:t>
            </a:r>
            <a:r>
              <a:rPr kumimoji="1" lang="en-US" altLang="zh-CN" sz="1300" dirty="0" smtClean="0">
                <a:solidFill>
                  <a:schemeClr val="bg1"/>
                </a:solidFill>
              </a:rPr>
              <a:t>parameters</a:t>
            </a:r>
            <a:r>
              <a:rPr kumimoji="1" lang="zh-CN" altLang="en-US" sz="1300" dirty="0" smtClean="0">
                <a:solidFill>
                  <a:schemeClr val="bg1"/>
                </a:solidFill>
              </a:rPr>
              <a:t> </a:t>
            </a:r>
            <a:r>
              <a:rPr kumimoji="1" lang="en-US" altLang="zh-CN" sz="1300" dirty="0" smtClean="0">
                <a:solidFill>
                  <a:schemeClr val="bg1"/>
                </a:solidFill>
              </a:rPr>
              <a:t>are</a:t>
            </a:r>
            <a:r>
              <a:rPr kumimoji="1" lang="zh-CN" altLang="en-US" sz="1300" dirty="0" smtClean="0">
                <a:solidFill>
                  <a:schemeClr val="bg1"/>
                </a:solidFill>
              </a:rPr>
              <a:t> </a:t>
            </a:r>
            <a:r>
              <a:rPr kumimoji="1" lang="en-US" altLang="zh-CN" sz="1300" dirty="0" smtClean="0">
                <a:solidFill>
                  <a:schemeClr val="bg1"/>
                </a:solidFill>
              </a:rPr>
              <a:t>valid</a:t>
            </a:r>
            <a:endParaRPr kumimoji="1" lang="zh-CN" altLang="en-US" sz="1300" dirty="0">
              <a:solidFill>
                <a:schemeClr val="bg1"/>
              </a:solidFill>
            </a:endParaRPr>
          </a:p>
        </p:txBody>
      </p:sp>
      <p:sp>
        <p:nvSpPr>
          <p:cNvPr id="19" name="椭圆 18"/>
          <p:cNvSpPr>
            <a:spLocks noChangeAspect="1"/>
          </p:cNvSpPr>
          <p:nvPr/>
        </p:nvSpPr>
        <p:spPr>
          <a:xfrm>
            <a:off x="5987101" y="410314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cxnSp>
        <p:nvCxnSpPr>
          <p:cNvPr id="20" name="直线箭头连接符 19"/>
          <p:cNvCxnSpPr/>
          <p:nvPr/>
        </p:nvCxnSpPr>
        <p:spPr>
          <a:xfrm>
            <a:off x="2924183" y="325247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43839" y="2924185"/>
            <a:ext cx="3437886" cy="307777"/>
          </a:xfrm>
          <a:prstGeom prst="rect">
            <a:avLst/>
          </a:prstGeom>
          <a:noFill/>
        </p:spPr>
        <p:txBody>
          <a:bodyPr wrap="square" rtlCol="0">
            <a:spAutoFit/>
          </a:bodyPr>
          <a:lstStyle/>
          <a:p>
            <a:pPr algn="ctr"/>
            <a:r>
              <a:rPr lang="en-US" altLang="zh-CN" sz="1400" dirty="0" smtClean="0"/>
              <a:t>Send</a:t>
            </a:r>
            <a:r>
              <a:rPr lang="zh-CN" altLang="en-US" sz="1400" dirty="0" smtClean="0"/>
              <a:t> </a:t>
            </a:r>
            <a:r>
              <a:rPr lang="en-US" altLang="zh-CN" sz="1400" dirty="0" smtClean="0"/>
              <a:t>a</a:t>
            </a:r>
            <a:r>
              <a:rPr lang="zh-CN" altLang="en-US" sz="1400" dirty="0" smtClean="0"/>
              <a:t> </a:t>
            </a:r>
            <a:r>
              <a:rPr lang="en-US" altLang="zh-CN" sz="1400" dirty="0" smtClean="0"/>
              <a:t>request</a:t>
            </a:r>
            <a:r>
              <a:rPr lang="zh-CN" altLang="en-US" sz="1400" dirty="0" smtClean="0"/>
              <a:t> </a:t>
            </a:r>
            <a:r>
              <a:rPr lang="en-US" altLang="zh-CN" sz="1400" dirty="0" smtClean="0"/>
              <a:t>with</a:t>
            </a:r>
            <a:r>
              <a:rPr lang="zh-CN" altLang="en-US" sz="1400" dirty="0" smtClean="0"/>
              <a:t> </a:t>
            </a:r>
            <a:r>
              <a:rPr lang="en-US" altLang="zh-CN" sz="1400" dirty="0" smtClean="0"/>
              <a:t>a</a:t>
            </a:r>
            <a:r>
              <a:rPr lang="zh-CN" altLang="en-US" sz="1400" dirty="0" smtClean="0"/>
              <a:t> </a:t>
            </a:r>
            <a:r>
              <a:rPr lang="en-US" altLang="zh-CN" sz="1400" dirty="0" smtClean="0"/>
              <a:t>message</a:t>
            </a:r>
            <a:endParaRPr lang="zh-CN" altLang="en-US" sz="1400" dirty="0"/>
          </a:p>
        </p:txBody>
      </p:sp>
      <p:cxnSp>
        <p:nvCxnSpPr>
          <p:cNvPr id="22" name="直线箭头连接符 21"/>
          <p:cNvCxnSpPr/>
          <p:nvPr/>
        </p:nvCxnSpPr>
        <p:spPr>
          <a:xfrm flipH="1">
            <a:off x="2909898" y="4252913"/>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710496" y="3962422"/>
            <a:ext cx="3437886" cy="307777"/>
          </a:xfrm>
          <a:prstGeom prst="rect">
            <a:avLst/>
          </a:prstGeom>
          <a:noFill/>
        </p:spPr>
        <p:txBody>
          <a:bodyPr wrap="square" rtlCol="0">
            <a:spAutoFit/>
          </a:bodyPr>
          <a:lstStyle/>
          <a:p>
            <a:pPr algn="ctr"/>
            <a:r>
              <a:rPr lang="en-US" altLang="zh-CN" sz="1400" dirty="0" smtClean="0"/>
              <a:t>Return</a:t>
            </a:r>
            <a:r>
              <a:rPr lang="zh-CN" altLang="en-US" sz="1400" dirty="0" smtClean="0"/>
              <a:t> </a:t>
            </a:r>
            <a:r>
              <a:rPr lang="en-US" altLang="zh-CN" sz="1400" dirty="0" smtClean="0"/>
              <a:t>Success</a:t>
            </a:r>
            <a:endParaRPr lang="zh-CN" altLang="en-US" sz="1400" dirty="0"/>
          </a:p>
        </p:txBody>
      </p:sp>
      <mc:AlternateContent xmlns:mc="http://schemas.openxmlformats.org/markup-compatibility/2006" xmlns:a14="http://schemas.microsoft.com/office/drawing/2010/main">
        <mc:Choice Requires="a14">
          <p:sp>
            <p:nvSpPr>
              <p:cNvPr id="24" name="文本框 23"/>
              <p:cNvSpPr txBox="1"/>
              <p:nvPr/>
            </p:nvSpPr>
            <p:spPr>
              <a:xfrm>
                <a:off x="791965" y="3778789"/>
                <a:ext cx="1580723" cy="544830"/>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ea typeface="Cambria Math" charset="0"/>
                    <a:cs typeface="Cambria Math" charset="0"/>
                  </a:rPr>
                  <a:t>Choose</a:t>
                </a:r>
                <a:r>
                  <a:rPr kumimoji="1" lang="zh-CN" altLang="en-US" sz="1300" dirty="0" smtClean="0">
                    <a:solidFill>
                      <a:schemeClr val="bg1"/>
                    </a:solidFill>
                    <a:ea typeface="Cambria Math" charset="0"/>
                    <a:cs typeface="Cambria Math" charset="0"/>
                  </a:rPr>
                  <a:t> </a:t>
                </a:r>
                <a:r>
                  <a:rPr kumimoji="1" lang="en-US" altLang="zh-CN" sz="1300" dirty="0" smtClean="0">
                    <a:solidFill>
                      <a:schemeClr val="bg1"/>
                    </a:solidFill>
                    <a:ea typeface="Cambria Math" charset="0"/>
                    <a:cs typeface="Cambria Math" charset="0"/>
                  </a:rPr>
                  <a:t>a</a:t>
                </a:r>
                <a:r>
                  <a:rPr kumimoji="1" lang="zh-CN" altLang="en-US" sz="1300" dirty="0" smtClean="0">
                    <a:solidFill>
                      <a:schemeClr val="bg1"/>
                    </a:solidFill>
                    <a:ea typeface="Cambria Math" charset="0"/>
                    <a:cs typeface="Cambria Math" charset="0"/>
                  </a:rPr>
                  <a:t> </a:t>
                </a:r>
                <a:r>
                  <a:rPr kumimoji="1" lang="en-US" altLang="zh-CN" sz="1300" dirty="0" smtClean="0">
                    <a:solidFill>
                      <a:schemeClr val="bg1"/>
                    </a:solidFill>
                    <a:ea typeface="Cambria Math" charset="0"/>
                    <a:cs typeface="Cambria Math" charset="0"/>
                  </a:rPr>
                  <a:t>fresh</a:t>
                </a:r>
                <a:r>
                  <a:rPr kumimoji="1" lang="zh-CN" altLang="en-US" sz="1300" b="0" dirty="0" smtClean="0">
                    <a:solidFill>
                      <a:schemeClr val="bg1"/>
                    </a:solidFill>
                    <a:ea typeface="Cambria Math" charset="0"/>
                    <a:cs typeface="Cambria Math" charset="0"/>
                  </a:rPr>
                  <a:t> </a:t>
                </a:r>
                <a:r>
                  <a:rPr kumimoji="1" lang="en-US" altLang="zh-CN" sz="1300" dirty="0" err="1">
                    <a:solidFill>
                      <a:schemeClr val="bg1"/>
                    </a:solidFill>
                    <a:ea typeface="Cambria Math" charset="0"/>
                    <a:cs typeface="Cambria Math" charset="0"/>
                  </a:rPr>
                  <a:t>i</a:t>
                </a:r>
                <a:r>
                  <a:rPr kumimoji="1" lang="en-US" altLang="zh-CN" sz="1300" b="0" dirty="0" smtClean="0">
                    <a:solidFill>
                      <a:schemeClr val="bg1"/>
                    </a:solidFill>
                    <a:ea typeface="Cambria Math" charset="0"/>
                    <a:cs typeface="Cambria Math" charset="0"/>
                  </a:rPr>
                  <a:t>,</a:t>
                </a:r>
                <a:r>
                  <a:rPr kumimoji="1" lang="zh-CN" altLang="en-US" sz="1300" b="0" dirty="0" smtClean="0">
                    <a:solidFill>
                      <a:schemeClr val="bg1"/>
                    </a:solidFill>
                    <a:ea typeface="Cambria Math" charset="0"/>
                    <a:cs typeface="Cambria Math" charset="0"/>
                  </a:rPr>
                  <a:t> </a:t>
                </a:r>
                <a14:m>
                  <m:oMath xmlns:m="http://schemas.openxmlformats.org/officeDocument/2006/math">
                    <m:r>
                      <a:rPr kumimoji="1" lang="en-US" altLang="zh-CN" sz="1300" b="0" i="1" smtClean="0">
                        <a:solidFill>
                          <a:schemeClr val="bg1"/>
                        </a:solidFill>
                        <a:latin typeface="Cambria Math" charset="0"/>
                        <a:ea typeface="Cambria Math" charset="0"/>
                        <a:cs typeface="Cambria Math" charset="0"/>
                      </a:rPr>
                      <m:t>1≤</m:t>
                    </m:r>
                    <m:r>
                      <a:rPr kumimoji="1" lang="en-US" altLang="zh-CN" sz="1300" b="0" i="1" smtClean="0">
                        <a:solidFill>
                          <a:schemeClr val="bg1"/>
                        </a:solidFill>
                        <a:latin typeface="Cambria Math" charset="0"/>
                      </a:rPr>
                      <m:t>𝑖</m:t>
                    </m:r>
                    <m:r>
                      <a:rPr kumimoji="1" lang="en-US" altLang="zh-CN" sz="1300" b="0" i="1" smtClean="0">
                        <a:solidFill>
                          <a:schemeClr val="bg1"/>
                        </a:solidFill>
                        <a:latin typeface="Cambria Math" charset="0"/>
                        <a:ea typeface="Cambria Math" charset="0"/>
                        <a:cs typeface="Cambria Math" charset="0"/>
                      </a:rPr>
                      <m:t>≤</m:t>
                    </m:r>
                    <m:r>
                      <a:rPr kumimoji="1" lang="en-US" altLang="zh-CN" sz="1300" b="0" i="1" smtClean="0">
                        <a:solidFill>
                          <a:schemeClr val="bg1"/>
                        </a:solidFill>
                        <a:latin typeface="Cambria Math" charset="0"/>
                        <a:ea typeface="Cambria Math" charset="0"/>
                        <a:cs typeface="Cambria Math" charset="0"/>
                      </a:rPr>
                      <m:t>𝑘</m:t>
                    </m:r>
                  </m:oMath>
                </a14:m>
                <a:endParaRPr kumimoji="1" lang="zh-CN" altLang="en-US" sz="1300"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91965" y="3778789"/>
                <a:ext cx="1580723" cy="544830"/>
              </a:xfrm>
              <a:prstGeom prst="roundRect">
                <a:avLst/>
              </a:prstGeom>
              <a:blipFill rotWithShape="0">
                <a:blip r:embed="rId3"/>
                <a:stretch>
                  <a:fillRect/>
                </a:stretch>
              </a:blipFill>
              <a:ln>
                <a:solidFill>
                  <a:schemeClr val="tx1">
                    <a:lumMod val="65000"/>
                    <a:lumOff val="35000"/>
                  </a:schemeClr>
                </a:solidFill>
              </a:ln>
            </p:spPr>
            <p:txBody>
              <a:bodyPr/>
              <a:lstStyle/>
              <a:p>
                <a:r>
                  <a:rPr lang="zh-CN" altLang="en-US">
                    <a:noFill/>
                  </a:rPr>
                  <a:t> </a:t>
                </a:r>
              </a:p>
            </p:txBody>
          </p:sp>
        </mc:Fallback>
      </mc:AlternateContent>
      <p:sp>
        <p:nvSpPr>
          <p:cNvPr id="25" name="椭圆 24"/>
          <p:cNvSpPr>
            <a:spLocks noChangeAspect="1"/>
          </p:cNvSpPr>
          <p:nvPr/>
        </p:nvSpPr>
        <p:spPr>
          <a:xfrm>
            <a:off x="624535" y="3655450"/>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26" name="直线连接符 25"/>
          <p:cNvCxnSpPr/>
          <p:nvPr/>
        </p:nvCxnSpPr>
        <p:spPr>
          <a:xfrm flipV="1">
            <a:off x="572151" y="5542686"/>
            <a:ext cx="7932085" cy="1899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9" name="组 28"/>
          <p:cNvGrpSpPr>
            <a:grpSpLocks noChangeAspect="1"/>
          </p:cNvGrpSpPr>
          <p:nvPr/>
        </p:nvGrpSpPr>
        <p:grpSpPr>
          <a:xfrm>
            <a:off x="6651413" y="2561176"/>
            <a:ext cx="1387454" cy="756000"/>
            <a:chOff x="1492750" y="3232337"/>
            <a:chExt cx="1080000" cy="588474"/>
          </a:xfrm>
        </p:grpSpPr>
        <p:sp>
          <p:nvSpPr>
            <p:cNvPr id="30" name="Freeform 377"/>
            <p:cNvSpPr>
              <a:spLocks noChangeAspect="1" noEditPoints="1"/>
            </p:cNvSpPr>
            <p:nvPr/>
          </p:nvSpPr>
          <p:spPr bwMode="auto">
            <a:xfrm>
              <a:off x="1492750" y="3232337"/>
              <a:ext cx="847271" cy="586413"/>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3" name="组 32"/>
            <p:cNvGrpSpPr>
              <a:grpSpLocks noChangeAspect="1"/>
            </p:cNvGrpSpPr>
            <p:nvPr/>
          </p:nvGrpSpPr>
          <p:grpSpPr>
            <a:xfrm>
              <a:off x="2338184" y="3585707"/>
              <a:ext cx="234566" cy="235104"/>
              <a:chOff x="4483920" y="3164311"/>
              <a:chExt cx="471243" cy="472326"/>
            </a:xfrm>
          </p:grpSpPr>
          <p:sp>
            <p:nvSpPr>
              <p:cNvPr id="34" name="Oval 56"/>
              <p:cNvSpPr>
                <a:spLocks noChangeArrowheads="1"/>
              </p:cNvSpPr>
              <p:nvPr/>
            </p:nvSpPr>
            <p:spPr bwMode="auto">
              <a:xfrm>
                <a:off x="4483920" y="3164311"/>
                <a:ext cx="471243" cy="472326"/>
              </a:xfrm>
              <a:prstGeom prst="ellipse">
                <a:avLst/>
              </a:pr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19050"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8" name="直线箭头连接符 37"/>
          <p:cNvCxnSpPr/>
          <p:nvPr/>
        </p:nvCxnSpPr>
        <p:spPr>
          <a:xfrm flipH="1">
            <a:off x="2924179" y="275271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2919417" y="3847796"/>
            <a:ext cx="3024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639048" y="3519507"/>
            <a:ext cx="3470377" cy="307777"/>
          </a:xfrm>
          <a:prstGeom prst="rect">
            <a:avLst/>
          </a:prstGeom>
          <a:noFill/>
        </p:spPr>
        <p:txBody>
          <a:bodyPr wrap="square" rtlCol="0">
            <a:spAutoFit/>
          </a:bodyPr>
          <a:lstStyle/>
          <a:p>
            <a:pPr algn="ctr"/>
            <a:r>
              <a:rPr lang="en-US" altLang="zh-CN" sz="1400" dirty="0" smtClean="0"/>
              <a:t>Create</a:t>
            </a:r>
            <a:r>
              <a:rPr lang="zh-CN" altLang="en-US" sz="1400" dirty="0" smtClean="0"/>
              <a:t> </a:t>
            </a:r>
            <a:r>
              <a:rPr lang="en-US" altLang="zh-CN" sz="1400" dirty="0" smtClean="0"/>
              <a:t>a</a:t>
            </a:r>
            <a:r>
              <a:rPr lang="zh-CN" altLang="en-US" sz="1400" dirty="0" smtClean="0"/>
              <a:t> </a:t>
            </a:r>
            <a:r>
              <a:rPr lang="en-US" altLang="zh-CN" sz="1400" dirty="0" smtClean="0"/>
              <a:t>ZKPK</a:t>
            </a:r>
            <a:r>
              <a:rPr lang="zh-CN" altLang="en-US" sz="1400" dirty="0" smtClean="0"/>
              <a:t> </a:t>
            </a:r>
            <a:r>
              <a:rPr lang="en-US" altLang="zh-CN" sz="1400" dirty="0" smtClean="0"/>
              <a:t>of</a:t>
            </a:r>
            <a:r>
              <a:rPr lang="zh-CN" altLang="en-US" sz="1400" dirty="0" smtClean="0"/>
              <a:t> </a:t>
            </a:r>
            <a:r>
              <a:rPr lang="en-US" altLang="zh-CN" sz="1400" dirty="0" smtClean="0"/>
              <a:t>credential</a:t>
            </a:r>
            <a:r>
              <a:rPr lang="zh-CN" altLang="en-US" sz="1400" dirty="0" smtClean="0"/>
              <a:t> </a:t>
            </a:r>
            <a:r>
              <a:rPr lang="en-US" altLang="zh-CN" sz="1400" dirty="0" smtClean="0"/>
              <a:t>and </a:t>
            </a:r>
            <a:r>
              <a:rPr lang="en-US" altLang="zh-CN" sz="1400" dirty="0" err="1" smtClean="0"/>
              <a:t>uk</a:t>
            </a:r>
            <a:endParaRPr lang="en-US" altLang="zh-CN" sz="1400" dirty="0"/>
          </a:p>
        </p:txBody>
      </p:sp>
      <mc:AlternateContent xmlns:mc="http://schemas.openxmlformats.org/markup-compatibility/2006" xmlns:a14="http://schemas.microsoft.com/office/drawing/2010/main">
        <mc:Choice Requires="a14">
          <p:sp>
            <p:nvSpPr>
              <p:cNvPr id="41" name="文本框 40"/>
              <p:cNvSpPr txBox="1"/>
              <p:nvPr/>
            </p:nvSpPr>
            <p:spPr>
              <a:xfrm>
                <a:off x="781077" y="4453702"/>
                <a:ext cx="2214068" cy="769005"/>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Form</a:t>
                </a:r>
                <a:r>
                  <a:rPr kumimoji="1" lang="zh-CN" altLang="en-US" sz="1200" b="0" dirty="0" smtClean="0">
                    <a:solidFill>
                      <a:schemeClr val="bg1"/>
                    </a:solidFill>
                    <a:ea typeface="Cambria Math" charset="0"/>
                    <a:cs typeface="Cambria Math" charset="0"/>
                  </a:rPr>
                  <a:t> </a:t>
                </a:r>
                <a:r>
                  <a:rPr kumimoji="1" lang="en-US" altLang="zh-CN" sz="1200" b="0" dirty="0" smtClean="0">
                    <a:solidFill>
                      <a:schemeClr val="bg1"/>
                    </a:solidFill>
                    <a:ea typeface="Cambria Math" charset="0"/>
                    <a:cs typeface="Cambria Math" charset="0"/>
                  </a:rPr>
                  <a:t>the</a:t>
                </a:r>
                <a:r>
                  <a:rPr kumimoji="1" lang="zh-CN" altLang="en-US" sz="1200" b="0" dirty="0" smtClean="0">
                    <a:solidFill>
                      <a:schemeClr val="bg1"/>
                    </a:solidFill>
                    <a:ea typeface="Cambria Math" charset="0"/>
                    <a:cs typeface="Cambria Math" charset="0"/>
                  </a:rPr>
                  <a:t> </a:t>
                </a:r>
                <a:r>
                  <a:rPr kumimoji="1" lang="en-US" altLang="zh-CN" sz="1200" b="0" dirty="0" err="1" smtClean="0">
                    <a:solidFill>
                      <a:schemeClr val="bg1"/>
                    </a:solidFill>
                    <a:ea typeface="Cambria Math" charset="0"/>
                    <a:cs typeface="Cambria Math" charset="0"/>
                  </a:rPr>
                  <a:t>rynm</a:t>
                </a:r>
                <a:r>
                  <a:rPr kumimoji="1" lang="en-US" altLang="zh-CN" sz="1200" b="0" dirty="0" smtClean="0">
                    <a:solidFill>
                      <a:schemeClr val="bg1"/>
                    </a:solidFill>
                    <a:ea typeface="Cambria Math" charset="0"/>
                    <a:cs typeface="Cambria Math" charset="0"/>
                  </a:rPr>
                  <a:t>:</a:t>
                </a:r>
                <a:endParaRPr kumimoji="1" lang="zh-CN" altLang="en-US" sz="1200" b="0" dirty="0" smtClean="0">
                  <a:solidFill>
                    <a:schemeClr val="bg1"/>
                  </a:solidFill>
                  <a:ea typeface="Cambria Math" charset="0"/>
                  <a:cs typeface="Cambria Math" charset="0"/>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sSub>
                        <m:sSubPr>
                          <m:ctrlPr>
                            <a:rPr kumimoji="1" lang="en-US" altLang="zh-CN" sz="1200" i="1" smtClean="0">
                              <a:solidFill>
                                <a:schemeClr val="bg1"/>
                              </a:solidFill>
                              <a:latin typeface="Cambria Math" charset="0"/>
                            </a:rPr>
                          </m:ctrlPr>
                        </m:sSub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Sub>
                      <m:r>
                        <a:rPr kumimoji="1" lang="en-US" altLang="zh-CN" sz="1200" b="0" i="1" smtClean="0">
                          <a:solidFill>
                            <a:schemeClr val="bg1"/>
                          </a:solidFill>
                          <a:latin typeface="Cambria Math" charset="0"/>
                        </a:rPr>
                        <m:t>=</m:t>
                      </m:r>
                      <m:sSup>
                        <m:sSupPr>
                          <m:ctrlPr>
                            <a:rPr kumimoji="1" lang="en-US" altLang="zh-CN" sz="1200" b="0" i="1" smtClean="0">
                              <a:solidFill>
                                <a:schemeClr val="bg1"/>
                              </a:solidFill>
                              <a:latin typeface="Cambria Math" charset="0"/>
                            </a:rPr>
                          </m:ctrlPr>
                        </m:sSupPr>
                        <m:e>
                          <m:r>
                            <a:rPr kumimoji="1" lang="en-US" altLang="zh-CN" sz="1200" b="0" i="1" smtClean="0">
                              <a:solidFill>
                                <a:schemeClr val="bg1"/>
                              </a:solidFill>
                              <a:latin typeface="Cambria Math" charset="0"/>
                            </a:rPr>
                            <m:t>𝐻</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𝑑𝑜𝑚</m:t>
                          </m:r>
                          <m:r>
                            <a:rPr kumimoji="1" lang="en-US" altLang="zh-CN" sz="1200" b="0" i="1" smtClean="0">
                              <a:solidFill>
                                <a:schemeClr val="bg1"/>
                              </a:solidFill>
                              <a:latin typeface="Cambria Math" charset="0"/>
                            </a:rPr>
                            <m:t>|</m:t>
                          </m:r>
                          <m:d>
                            <m:dPr>
                              <m:begChr m:val="|"/>
                              <m:endChr m:val="|"/>
                              <m:ctrlPr>
                                <a:rPr kumimoji="1" lang="en-US" altLang="zh-CN" sz="1200" b="0" i="1" smtClean="0">
                                  <a:solidFill>
                                    <a:schemeClr val="bg1"/>
                                  </a:solidFill>
                                  <a:latin typeface="Cambria Math" charset="0"/>
                                </a:rPr>
                              </m:ctrlPr>
                            </m:dPr>
                            <m:e>
                              <m:r>
                                <a:rPr kumimoji="1" lang="en-US" altLang="zh-CN" sz="1200" b="0" i="1" smtClean="0">
                                  <a:solidFill>
                                    <a:schemeClr val="bg1"/>
                                  </a:solidFill>
                                  <a:latin typeface="Cambria Math" charset="0"/>
                                </a:rPr>
                                <m:t>𝑖</m:t>
                              </m:r>
                            </m:e>
                          </m:d>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rPr>
                            <m:t>𝑇</m:t>
                          </m:r>
                          <m:r>
                            <a:rPr kumimoji="1" lang="en-US" altLang="zh-CN" sz="1200" b="0" i="1" smtClean="0">
                              <a:solidFill>
                                <a:schemeClr val="bg1"/>
                              </a:solidFill>
                              <a:latin typeface="Cambria Math" charset="0"/>
                            </a:rPr>
                            <m:t>)</m:t>
                          </m:r>
                        </m:e>
                        <m:sup>
                          <m:r>
                            <a:rPr kumimoji="1" lang="en-US" altLang="zh-CN" sz="1200" b="0" i="1" smtClean="0">
                              <a:solidFill>
                                <a:schemeClr val="bg1"/>
                              </a:solidFill>
                              <a:latin typeface="Cambria Math" charset="0"/>
                            </a:rPr>
                            <m:t>(</m:t>
                          </m:r>
                          <m:r>
                            <m:rPr>
                              <m:sty m:val="p"/>
                            </m:rPr>
                            <a:rPr kumimoji="1" lang="el-GR" altLang="zh-CN" sz="1200" b="0" i="1" smtClean="0">
                              <a:solidFill>
                                <a:schemeClr val="bg1"/>
                              </a:solidFill>
                              <a:latin typeface="Cambria Math" charset="0"/>
                              <a:ea typeface="Cambria Math" charset="0"/>
                              <a:cs typeface="Cambria Math" charset="0"/>
                            </a:rPr>
                            <m:t>Γ</m:t>
                          </m:r>
                          <m:r>
                            <a:rPr kumimoji="1" lang="en-US" altLang="zh-CN" sz="1200" b="0" i="1" smtClean="0">
                              <a:solidFill>
                                <a:schemeClr val="bg1"/>
                              </a:solidFill>
                              <a:latin typeface="Cambria Math" charset="0"/>
                              <a:ea typeface="Cambria Math" charset="0"/>
                              <a:cs typeface="Cambria Math" charset="0"/>
                            </a:rPr>
                            <m:t>−1</m:t>
                          </m:r>
                          <m:r>
                            <a:rPr kumimoji="1" lang="en-US" altLang="zh-CN" sz="1200" b="0" i="1" smtClean="0">
                              <a:solidFill>
                                <a:schemeClr val="bg1"/>
                              </a:solidFill>
                              <a:latin typeface="Cambria Math" charset="0"/>
                            </a:rPr>
                            <m:t>)/</m:t>
                          </m:r>
                          <m:r>
                            <a:rPr kumimoji="1" lang="en-US" altLang="zh-CN" sz="1200" b="0" i="1" smtClean="0">
                              <a:solidFill>
                                <a:schemeClr val="bg1"/>
                              </a:solidFill>
                              <a:latin typeface="Cambria Math" charset="0"/>
                              <a:ea typeface="Cambria Math" charset="0"/>
                              <a:cs typeface="Cambria Math" charset="0"/>
                            </a:rPr>
                            <m:t>𝜌</m:t>
                          </m:r>
                        </m:sup>
                      </m:sSup>
                    </m:oMath>
                  </m:oMathPara>
                </a14:m>
                <a:endParaRPr kumimoji="1" lang="zh-CN" altLang="en-US" sz="1200" dirty="0" smtClean="0">
                  <a:solidFill>
                    <a:schemeClr val="bg1"/>
                  </a:solidFill>
                </a:endParaRPr>
              </a:p>
              <a:p>
                <a:pPr algn="ctr"/>
                <a14:m>
                  <m:oMathPara xmlns:m="http://schemas.openxmlformats.org/officeDocument/2006/math">
                    <m:oMathParaPr>
                      <m:jc m:val="left"/>
                    </m:oMathParaPr>
                    <m:oMath xmlns:m="http://schemas.openxmlformats.org/officeDocument/2006/math">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𝑟𝑦𝑛𝑚</m:t>
                      </m:r>
                      <m:r>
                        <a:rPr kumimoji="1" lang="en-US" altLang="zh-CN" sz="1200" b="0" i="1" smtClean="0">
                          <a:solidFill>
                            <a:schemeClr val="bg1"/>
                          </a:solidFill>
                          <a:latin typeface="Cambria Math" charset="0"/>
                        </a:rPr>
                        <m:t>=</m:t>
                      </m:r>
                      <m:sSubSup>
                        <m:sSubSupPr>
                          <m:ctrlPr>
                            <a:rPr kumimoji="1" lang="en-US" altLang="zh-CN" sz="1200" b="0" i="1" smtClean="0">
                              <a:solidFill>
                                <a:schemeClr val="bg1"/>
                              </a:solidFill>
                              <a:latin typeface="Cambria Math" charset="0"/>
                            </a:rPr>
                          </m:ctrlPr>
                        </m:sSubSupPr>
                        <m:e>
                          <m:r>
                            <a:rPr kumimoji="1" lang="en-US" altLang="zh-CN" sz="1200" b="0" i="1" smtClean="0">
                              <a:solidFill>
                                <a:schemeClr val="bg1"/>
                              </a:solidFill>
                              <a:latin typeface="Cambria Math" charset="0"/>
                            </a:rPr>
                            <m:t>𝑔</m:t>
                          </m:r>
                        </m:e>
                        <m:sub>
                          <m:r>
                            <a:rPr kumimoji="1" lang="en-US" altLang="zh-CN" sz="1200" b="0" i="1" smtClean="0">
                              <a:solidFill>
                                <a:schemeClr val="bg1"/>
                              </a:solidFill>
                              <a:latin typeface="Cambria Math" charset="0"/>
                            </a:rPr>
                            <m:t>𝑟𝑦𝑛𝑚</m:t>
                          </m:r>
                        </m:sub>
                        <m:sup>
                          <m:r>
                            <a:rPr kumimoji="1" lang="en-US" altLang="zh-CN" sz="1200" b="0" i="1" smtClean="0">
                              <a:solidFill>
                                <a:schemeClr val="bg1"/>
                              </a:solidFill>
                              <a:latin typeface="Cambria Math" charset="0"/>
                            </a:rPr>
                            <m:t>𝑘</m:t>
                          </m:r>
                        </m:sup>
                      </m:sSubSup>
                      <m:r>
                        <a:rPr kumimoji="1" lang="zh-CN" altLang="en-US" sz="1200" b="0" i="1" smtClean="0">
                          <a:solidFill>
                            <a:schemeClr val="bg1"/>
                          </a:solidFill>
                          <a:latin typeface="Cambria Math" charset="0"/>
                        </a:rPr>
                        <m:t> </m:t>
                      </m:r>
                      <m:r>
                        <a:rPr kumimoji="1" lang="en-US" altLang="zh-CN" sz="1200" b="0" i="1" smtClean="0">
                          <a:solidFill>
                            <a:schemeClr val="bg1"/>
                          </a:solidFill>
                          <a:latin typeface="Cambria Math" charset="0"/>
                        </a:rPr>
                        <m:t>𝑚𝑜𝑑</m:t>
                      </m:r>
                      <m:r>
                        <a:rPr kumimoji="1" lang="zh-CN" altLang="en-US" sz="1200" b="0" i="1" smtClean="0">
                          <a:solidFill>
                            <a:schemeClr val="bg1"/>
                          </a:solidFill>
                          <a:latin typeface="Cambria Math" charset="0"/>
                        </a:rPr>
                        <m:t> </m:t>
                      </m:r>
                      <m:r>
                        <m:rPr>
                          <m:sty m:val="p"/>
                        </m:rPr>
                        <a:rPr kumimoji="1" lang="el-GR" altLang="zh-CN" sz="1200" b="0" i="1" smtClean="0">
                          <a:solidFill>
                            <a:schemeClr val="bg1"/>
                          </a:solidFill>
                          <a:latin typeface="Cambria Math" charset="0"/>
                          <a:ea typeface="Cambria Math" charset="0"/>
                          <a:cs typeface="Cambria Math" charset="0"/>
                        </a:rPr>
                        <m:t>Γ</m:t>
                      </m:r>
                    </m:oMath>
                  </m:oMathPara>
                </a14:m>
                <a:endParaRPr kumimoji="1" lang="zh-CN" altLang="en-US" sz="1200" dirty="0">
                  <a:solidFill>
                    <a:schemeClr val="bg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81077" y="4453702"/>
                <a:ext cx="2214068" cy="769005"/>
              </a:xfrm>
              <a:prstGeom prst="roundRect">
                <a:avLst/>
              </a:prstGeom>
              <a:blipFill rotWithShape="0">
                <a:blip r:embed="rId4"/>
                <a:stretch>
                  <a:fillRect t="-8594" b="-37500"/>
                </a:stretch>
              </a:blipFill>
              <a:ln>
                <a:solidFill>
                  <a:schemeClr val="tx1">
                    <a:lumMod val="65000"/>
                    <a:lumOff val="35000"/>
                  </a:schemeClr>
                </a:solidFill>
              </a:ln>
            </p:spPr>
            <p:txBody>
              <a:bodyPr/>
              <a:lstStyle/>
              <a:p>
                <a:r>
                  <a:rPr lang="zh-CN" altLang="en-US">
                    <a:noFill/>
                  </a:rPr>
                  <a:t> </a:t>
                </a:r>
              </a:p>
            </p:txBody>
          </p:sp>
        </mc:Fallback>
      </mc:AlternateContent>
      <p:sp>
        <p:nvSpPr>
          <p:cNvPr id="42" name="椭圆 41"/>
          <p:cNvSpPr>
            <a:spLocks noChangeAspect="1"/>
          </p:cNvSpPr>
          <p:nvPr/>
        </p:nvSpPr>
        <p:spPr>
          <a:xfrm>
            <a:off x="613646" y="433036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43" name="文本框 42"/>
          <p:cNvSpPr txBox="1"/>
          <p:nvPr/>
        </p:nvSpPr>
        <p:spPr>
          <a:xfrm>
            <a:off x="6164051" y="4678917"/>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Check</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err="1" smtClean="0">
                <a:solidFill>
                  <a:schemeClr val="bg1"/>
                </a:solidFill>
              </a:rPr>
              <a:t>rnym</a:t>
            </a:r>
            <a:endParaRPr kumimoji="1" lang="zh-CN" altLang="en-US" sz="1300" dirty="0">
              <a:solidFill>
                <a:schemeClr val="bg1"/>
              </a:solidFill>
            </a:endParaRPr>
          </a:p>
        </p:txBody>
      </p:sp>
      <p:sp>
        <p:nvSpPr>
          <p:cNvPr id="44" name="椭圆 43"/>
          <p:cNvSpPr>
            <a:spLocks noChangeAspect="1"/>
          </p:cNvSpPr>
          <p:nvPr/>
        </p:nvSpPr>
        <p:spPr>
          <a:xfrm>
            <a:off x="5996621" y="4555579"/>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endParaRPr lang="zh-CN" altLang="en-US" sz="1600" dirty="0"/>
          </a:p>
        </p:txBody>
      </p:sp>
      <p:sp>
        <p:nvSpPr>
          <p:cNvPr id="45" name="可选流程 44"/>
          <p:cNvSpPr/>
          <p:nvPr/>
        </p:nvSpPr>
        <p:spPr>
          <a:xfrm>
            <a:off x="2995144" y="5705119"/>
            <a:ext cx="3448525" cy="408623"/>
          </a:xfrm>
          <a:prstGeom prst="flowChartAlternateProcess">
            <a:avLst/>
          </a:prstGeom>
          <a:ln>
            <a:solidFill>
              <a:schemeClr val="accent3"/>
            </a:solidFill>
          </a:ln>
        </p:spPr>
        <p:txBody>
          <a:bodyPr wrap="square">
            <a:spAutoFit/>
          </a:bodyPr>
          <a:lstStyle/>
          <a:p>
            <a:pPr algn="ctr"/>
            <a:r>
              <a:rPr lang="en-US" altLang="zh-CN" i="1" dirty="0" smtClean="0"/>
              <a:t>It</a:t>
            </a:r>
            <a:r>
              <a:rPr lang="zh-CN" altLang="en-US" i="1" dirty="0" smtClean="0"/>
              <a:t> </a:t>
            </a:r>
            <a:r>
              <a:rPr lang="en-US" altLang="zh-CN" i="1" dirty="0" smtClean="0"/>
              <a:t>can</a:t>
            </a:r>
            <a:r>
              <a:rPr lang="zh-CN" altLang="en-US" i="1" dirty="0" smtClean="0"/>
              <a:t> </a:t>
            </a:r>
            <a:r>
              <a:rPr lang="en-US" altLang="zh-CN" i="1" dirty="0" smtClean="0"/>
              <a:t>prevent</a:t>
            </a:r>
            <a:r>
              <a:rPr lang="zh-CN" altLang="en-US" i="1" dirty="0" smtClean="0"/>
              <a:t> </a:t>
            </a:r>
            <a:r>
              <a:rPr lang="en-US" altLang="zh-CN" i="1" dirty="0" smtClean="0"/>
              <a:t>Spam</a:t>
            </a:r>
            <a:r>
              <a:rPr lang="zh-CN" altLang="en-US" i="1" dirty="0" smtClean="0"/>
              <a:t> </a:t>
            </a:r>
            <a:r>
              <a:rPr lang="en-US" altLang="zh-CN" i="1" dirty="0" smtClean="0"/>
              <a:t>attacks</a:t>
            </a:r>
            <a:endParaRPr lang="zh-CN" altLang="en-US" i="1" dirty="0"/>
          </a:p>
        </p:txBody>
      </p:sp>
      <p:grpSp>
        <p:nvGrpSpPr>
          <p:cNvPr id="46" name="组 45"/>
          <p:cNvGrpSpPr>
            <a:grpSpLocks noChangeAspect="1"/>
          </p:cNvGrpSpPr>
          <p:nvPr/>
        </p:nvGrpSpPr>
        <p:grpSpPr>
          <a:xfrm>
            <a:off x="2517783" y="5664218"/>
            <a:ext cx="324000" cy="504374"/>
            <a:chOff x="3503613" y="3263900"/>
            <a:chExt cx="2127250" cy="3311525"/>
          </a:xfrm>
        </p:grpSpPr>
        <p:sp>
          <p:nvSpPr>
            <p:cNvPr id="47"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 name="文本框 52"/>
          <p:cNvSpPr txBox="1"/>
          <p:nvPr/>
        </p:nvSpPr>
        <p:spPr>
          <a:xfrm>
            <a:off x="6159285" y="5117071"/>
            <a:ext cx="2303662" cy="323493"/>
          </a:xfrm>
          <a:prstGeom prst="round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kumimoji="1" lang="en-US" altLang="zh-CN" sz="1300" dirty="0" smtClean="0">
                <a:solidFill>
                  <a:schemeClr val="bg1"/>
                </a:solidFill>
              </a:rPr>
              <a:t>Add</a:t>
            </a:r>
            <a:r>
              <a:rPr kumimoji="1" lang="zh-CN" altLang="en-US" sz="1300" dirty="0" smtClean="0">
                <a:solidFill>
                  <a:schemeClr val="bg1"/>
                </a:solidFill>
              </a:rPr>
              <a:t> </a:t>
            </a:r>
            <a:r>
              <a:rPr kumimoji="1" lang="en-US" altLang="zh-CN" sz="1300" dirty="0" smtClean="0">
                <a:solidFill>
                  <a:schemeClr val="bg1"/>
                </a:solidFill>
              </a:rPr>
              <a:t>the</a:t>
            </a:r>
            <a:r>
              <a:rPr kumimoji="1" lang="zh-CN" altLang="en-US" sz="1300" dirty="0" smtClean="0">
                <a:solidFill>
                  <a:schemeClr val="bg1"/>
                </a:solidFill>
              </a:rPr>
              <a:t> </a:t>
            </a:r>
            <a:r>
              <a:rPr kumimoji="1" lang="en-US" altLang="zh-CN" sz="1300" dirty="0" smtClean="0">
                <a:solidFill>
                  <a:schemeClr val="bg1"/>
                </a:solidFill>
              </a:rPr>
              <a:t>message</a:t>
            </a:r>
            <a:endParaRPr kumimoji="1" lang="zh-CN" altLang="en-US" sz="1300" dirty="0">
              <a:solidFill>
                <a:schemeClr val="bg1"/>
              </a:solidFill>
            </a:endParaRPr>
          </a:p>
        </p:txBody>
      </p:sp>
      <p:sp>
        <p:nvSpPr>
          <p:cNvPr id="54" name="椭圆 53"/>
          <p:cNvSpPr>
            <a:spLocks noChangeAspect="1"/>
          </p:cNvSpPr>
          <p:nvPr/>
        </p:nvSpPr>
        <p:spPr>
          <a:xfrm>
            <a:off x="5991855" y="4993733"/>
            <a:ext cx="324000" cy="324000"/>
          </a:xfrm>
          <a:prstGeom prst="ellipse">
            <a:avLst/>
          </a:prstGeom>
          <a:solidFill>
            <a:srgbClr val="00CC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4</a:t>
            </a:r>
            <a:endParaRPr lang="zh-CN" altLang="en-US" sz="1600" dirty="0"/>
          </a:p>
        </p:txBody>
      </p:sp>
    </p:spTree>
    <p:extLst>
      <p:ext uri="{BB962C8B-B14F-4D97-AF65-F5344CB8AC3E}">
        <p14:creationId xmlns:p14="http://schemas.microsoft.com/office/powerpoint/2010/main" val="7765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right)">
                                      <p:cBhvr>
                                        <p:cTn id="29" dur="500"/>
                                        <p:tgtEl>
                                          <p:spTgt spid="38"/>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anim calcmode="lin" valueType="num">
                                      <p:cBhvr>
                                        <p:cTn id="48" dur="500" fill="hold"/>
                                        <p:tgtEl>
                                          <p:spTgt spid="42"/>
                                        </p:tgtEl>
                                        <p:attrNameLst>
                                          <p:attrName>ppt_x</p:attrName>
                                        </p:attrNameLst>
                                      </p:cBhvr>
                                      <p:tavLst>
                                        <p:tav tm="0">
                                          <p:val>
                                            <p:strVal val="#ppt_x"/>
                                          </p:val>
                                        </p:tav>
                                        <p:tav tm="100000">
                                          <p:val>
                                            <p:strVal val="#ppt_x"/>
                                          </p:val>
                                        </p:tav>
                                      </p:tavLst>
                                    </p:anim>
                                    <p:anim calcmode="lin" valueType="num">
                                      <p:cBhvr>
                                        <p:cTn id="49" dur="500" fill="hold"/>
                                        <p:tgtEl>
                                          <p:spTgt spid="4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anim calcmode="lin" valueType="num">
                                      <p:cBhvr>
                                        <p:cTn id="53" dur="500" fill="hold"/>
                                        <p:tgtEl>
                                          <p:spTgt spid="41"/>
                                        </p:tgtEl>
                                        <p:attrNameLst>
                                          <p:attrName>ppt_x</p:attrName>
                                        </p:attrNameLst>
                                      </p:cBhvr>
                                      <p:tavLst>
                                        <p:tav tm="0">
                                          <p:val>
                                            <p:strVal val="#ppt_x"/>
                                          </p:val>
                                        </p:tav>
                                        <p:tav tm="100000">
                                          <p:val>
                                            <p:strVal val="#ppt_x"/>
                                          </p:val>
                                        </p:tav>
                                      </p:tavLst>
                                    </p:anim>
                                    <p:anim calcmode="lin" valueType="num">
                                      <p:cBhvr>
                                        <p:cTn id="54"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par>
                                <p:cTn id="63" presetID="22" presetClass="entr" presetSubtype="8"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anim calcmode="lin" valueType="num">
                                      <p:cBhvr>
                                        <p:cTn id="74" dur="500" fill="hold"/>
                                        <p:tgtEl>
                                          <p:spTgt spid="17"/>
                                        </p:tgtEl>
                                        <p:attrNameLst>
                                          <p:attrName>ppt_x</p:attrName>
                                        </p:attrNameLst>
                                      </p:cBhvr>
                                      <p:tavLst>
                                        <p:tav tm="0">
                                          <p:val>
                                            <p:strVal val="#ppt_x"/>
                                          </p:val>
                                        </p:tav>
                                        <p:tav tm="100000">
                                          <p:val>
                                            <p:strVal val="#ppt_x"/>
                                          </p:val>
                                        </p:tav>
                                      </p:tavLst>
                                    </p:anim>
                                    <p:anim calcmode="lin" valueType="num">
                                      <p:cBhvr>
                                        <p:cTn id="75" dur="500" fill="hold"/>
                                        <p:tgtEl>
                                          <p:spTgt spid="1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anim calcmode="lin" valueType="num">
                                      <p:cBhvr>
                                        <p:cTn id="79" dur="500" fill="hold"/>
                                        <p:tgtEl>
                                          <p:spTgt spid="16"/>
                                        </p:tgtEl>
                                        <p:attrNameLst>
                                          <p:attrName>ppt_x</p:attrName>
                                        </p:attrNameLst>
                                      </p:cBhvr>
                                      <p:tavLst>
                                        <p:tav tm="0">
                                          <p:val>
                                            <p:strVal val="#ppt_x"/>
                                          </p:val>
                                        </p:tav>
                                        <p:tav tm="100000">
                                          <p:val>
                                            <p:strVal val="#ppt_x"/>
                                          </p:val>
                                        </p:tav>
                                      </p:tavLst>
                                    </p:anim>
                                    <p:anim calcmode="lin" valueType="num">
                                      <p:cBhvr>
                                        <p:cTn id="80" dur="500" fill="hold"/>
                                        <p:tgtEl>
                                          <p:spTgt spid="1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anim calcmode="lin" valueType="num">
                                      <p:cBhvr>
                                        <p:cTn id="84" dur="500" fill="hold"/>
                                        <p:tgtEl>
                                          <p:spTgt spid="18"/>
                                        </p:tgtEl>
                                        <p:attrNameLst>
                                          <p:attrName>ppt_x</p:attrName>
                                        </p:attrNameLst>
                                      </p:cBhvr>
                                      <p:tavLst>
                                        <p:tav tm="0">
                                          <p:val>
                                            <p:strVal val="#ppt_x"/>
                                          </p:val>
                                        </p:tav>
                                        <p:tav tm="100000">
                                          <p:val>
                                            <p:strVal val="#ppt_x"/>
                                          </p:val>
                                        </p:tav>
                                      </p:tavLst>
                                    </p:anim>
                                    <p:anim calcmode="lin" valueType="num">
                                      <p:cBhvr>
                                        <p:cTn id="85" dur="500" fill="hold"/>
                                        <p:tgtEl>
                                          <p:spTgt spid="1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500"/>
                                        <p:tgtEl>
                                          <p:spTgt spid="19"/>
                                        </p:tgtEl>
                                      </p:cBhvr>
                                    </p:animEffect>
                                    <p:anim calcmode="lin" valueType="num">
                                      <p:cBhvr>
                                        <p:cTn id="89" dur="500" fill="hold"/>
                                        <p:tgtEl>
                                          <p:spTgt spid="19"/>
                                        </p:tgtEl>
                                        <p:attrNameLst>
                                          <p:attrName>ppt_x</p:attrName>
                                        </p:attrNameLst>
                                      </p:cBhvr>
                                      <p:tavLst>
                                        <p:tav tm="0">
                                          <p:val>
                                            <p:strVal val="#ppt_x"/>
                                          </p:val>
                                        </p:tav>
                                        <p:tav tm="100000">
                                          <p:val>
                                            <p:strVal val="#ppt_x"/>
                                          </p:val>
                                        </p:tav>
                                      </p:tavLst>
                                    </p:anim>
                                    <p:anim calcmode="lin" valueType="num">
                                      <p:cBhvr>
                                        <p:cTn id="90" dur="500" fill="hold"/>
                                        <p:tgtEl>
                                          <p:spTgt spid="1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anim calcmode="lin" valueType="num">
                                      <p:cBhvr>
                                        <p:cTn id="94" dur="500" fill="hold"/>
                                        <p:tgtEl>
                                          <p:spTgt spid="44"/>
                                        </p:tgtEl>
                                        <p:attrNameLst>
                                          <p:attrName>ppt_x</p:attrName>
                                        </p:attrNameLst>
                                      </p:cBhvr>
                                      <p:tavLst>
                                        <p:tav tm="0">
                                          <p:val>
                                            <p:strVal val="#ppt_x"/>
                                          </p:val>
                                        </p:tav>
                                        <p:tav tm="100000">
                                          <p:val>
                                            <p:strVal val="#ppt_x"/>
                                          </p:val>
                                        </p:tav>
                                      </p:tavLst>
                                    </p:anim>
                                    <p:anim calcmode="lin" valueType="num">
                                      <p:cBhvr>
                                        <p:cTn id="95" dur="500" fill="hold"/>
                                        <p:tgtEl>
                                          <p:spTgt spid="4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500"/>
                                        <p:tgtEl>
                                          <p:spTgt spid="43"/>
                                        </p:tgtEl>
                                      </p:cBhvr>
                                    </p:animEffect>
                                    <p:anim calcmode="lin" valueType="num">
                                      <p:cBhvr>
                                        <p:cTn id="99" dur="500" fill="hold"/>
                                        <p:tgtEl>
                                          <p:spTgt spid="43"/>
                                        </p:tgtEl>
                                        <p:attrNameLst>
                                          <p:attrName>ppt_x</p:attrName>
                                        </p:attrNameLst>
                                      </p:cBhvr>
                                      <p:tavLst>
                                        <p:tav tm="0">
                                          <p:val>
                                            <p:strVal val="#ppt_x"/>
                                          </p:val>
                                        </p:tav>
                                        <p:tav tm="100000">
                                          <p:val>
                                            <p:strVal val="#ppt_x"/>
                                          </p:val>
                                        </p:tav>
                                      </p:tavLst>
                                    </p:anim>
                                    <p:anim calcmode="lin" valueType="num">
                                      <p:cBhvr>
                                        <p:cTn id="100" dur="500" fill="hold"/>
                                        <p:tgtEl>
                                          <p:spTgt spid="4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500"/>
                                        <p:tgtEl>
                                          <p:spTgt spid="54"/>
                                        </p:tgtEl>
                                      </p:cBhvr>
                                    </p:animEffect>
                                    <p:anim calcmode="lin" valueType="num">
                                      <p:cBhvr>
                                        <p:cTn id="104" dur="500" fill="hold"/>
                                        <p:tgtEl>
                                          <p:spTgt spid="54"/>
                                        </p:tgtEl>
                                        <p:attrNameLst>
                                          <p:attrName>ppt_x</p:attrName>
                                        </p:attrNameLst>
                                      </p:cBhvr>
                                      <p:tavLst>
                                        <p:tav tm="0">
                                          <p:val>
                                            <p:strVal val="#ppt_x"/>
                                          </p:val>
                                        </p:tav>
                                        <p:tav tm="100000">
                                          <p:val>
                                            <p:strVal val="#ppt_x"/>
                                          </p:val>
                                        </p:tav>
                                      </p:tavLst>
                                    </p:anim>
                                    <p:anim calcmode="lin" valueType="num">
                                      <p:cBhvr>
                                        <p:cTn id="105" dur="500" fill="hold"/>
                                        <p:tgtEl>
                                          <p:spTgt spid="5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500"/>
                                        <p:tgtEl>
                                          <p:spTgt spid="53"/>
                                        </p:tgtEl>
                                      </p:cBhvr>
                                    </p:animEffect>
                                    <p:anim calcmode="lin" valueType="num">
                                      <p:cBhvr>
                                        <p:cTn id="109" dur="500" fill="hold"/>
                                        <p:tgtEl>
                                          <p:spTgt spid="53"/>
                                        </p:tgtEl>
                                        <p:attrNameLst>
                                          <p:attrName>ppt_x</p:attrName>
                                        </p:attrNameLst>
                                      </p:cBhvr>
                                      <p:tavLst>
                                        <p:tav tm="0">
                                          <p:val>
                                            <p:strVal val="#ppt_x"/>
                                          </p:val>
                                        </p:tav>
                                        <p:tav tm="100000">
                                          <p:val>
                                            <p:strVal val="#ppt_x"/>
                                          </p:val>
                                        </p:tav>
                                      </p:tavLst>
                                    </p:anim>
                                    <p:anim calcmode="lin" valueType="num">
                                      <p:cBhvr>
                                        <p:cTn id="110"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right)">
                                      <p:cBhvr>
                                        <p:cTn id="115" dur="500"/>
                                        <p:tgtEl>
                                          <p:spTgt spid="22"/>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wipe(right)">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37"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anim calcmode="lin" valueType="num">
                                      <p:cBhvr>
                                        <p:cTn id="124" dur="1000" fill="hold"/>
                                        <p:tgtEl>
                                          <p:spTgt spid="46"/>
                                        </p:tgtEl>
                                        <p:attrNameLst>
                                          <p:attrName>ppt_x</p:attrName>
                                        </p:attrNameLst>
                                      </p:cBhvr>
                                      <p:tavLst>
                                        <p:tav tm="0">
                                          <p:val>
                                            <p:strVal val="#ppt_x"/>
                                          </p:val>
                                        </p:tav>
                                        <p:tav tm="100000">
                                          <p:val>
                                            <p:strVal val="#ppt_x"/>
                                          </p:val>
                                        </p:tav>
                                      </p:tavLst>
                                    </p:anim>
                                    <p:anim calcmode="lin" valueType="num">
                                      <p:cBhvr>
                                        <p:cTn id="125" dur="900" decel="100000" fill="hold"/>
                                        <p:tgtEl>
                                          <p:spTgt spid="46"/>
                                        </p:tgtEl>
                                        <p:attrNameLst>
                                          <p:attrName>ppt_y</p:attrName>
                                        </p:attrNameLst>
                                      </p:cBhvr>
                                      <p:tavLst>
                                        <p:tav tm="0">
                                          <p:val>
                                            <p:strVal val="#ppt_y+1"/>
                                          </p:val>
                                        </p:tav>
                                        <p:tav tm="100000">
                                          <p:val>
                                            <p:strVal val="#ppt_y-.03"/>
                                          </p:val>
                                        </p:tav>
                                      </p:tavLst>
                                    </p:anim>
                                    <p:anim calcmode="lin" valueType="num">
                                      <p:cBhvr>
                                        <p:cTn id="126"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127" presetID="37" presetClass="entr" presetSubtype="0"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1000"/>
                                        <p:tgtEl>
                                          <p:spTgt spid="45"/>
                                        </p:tgtEl>
                                      </p:cBhvr>
                                    </p:animEffect>
                                    <p:anim calcmode="lin" valueType="num">
                                      <p:cBhvr>
                                        <p:cTn id="130" dur="1000" fill="hold"/>
                                        <p:tgtEl>
                                          <p:spTgt spid="45"/>
                                        </p:tgtEl>
                                        <p:attrNameLst>
                                          <p:attrName>ppt_x</p:attrName>
                                        </p:attrNameLst>
                                      </p:cBhvr>
                                      <p:tavLst>
                                        <p:tav tm="0">
                                          <p:val>
                                            <p:strVal val="#ppt_x"/>
                                          </p:val>
                                        </p:tav>
                                        <p:tav tm="100000">
                                          <p:val>
                                            <p:strVal val="#ppt_x"/>
                                          </p:val>
                                        </p:tav>
                                      </p:tavLst>
                                    </p:anim>
                                    <p:anim calcmode="lin" valueType="num">
                                      <p:cBhvr>
                                        <p:cTn id="131" dur="900" decel="100000" fill="hold"/>
                                        <p:tgtEl>
                                          <p:spTgt spid="45"/>
                                        </p:tgtEl>
                                        <p:attrNameLst>
                                          <p:attrName>ppt_y</p:attrName>
                                        </p:attrNameLst>
                                      </p:cBhvr>
                                      <p:tavLst>
                                        <p:tav tm="0">
                                          <p:val>
                                            <p:strVal val="#ppt_y+1"/>
                                          </p:val>
                                        </p:tav>
                                        <p:tav tm="100000">
                                          <p:val>
                                            <p:strVal val="#ppt_y-.03"/>
                                          </p:val>
                                        </p:tav>
                                      </p:tavLst>
                                    </p:anim>
                                    <p:anim calcmode="lin" valueType="num">
                                      <p:cBhvr>
                                        <p:cTn id="132"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6" grpId="0" animBg="1"/>
      <p:bldP spid="17" grpId="0" animBg="1"/>
      <p:bldP spid="18" grpId="0" animBg="1"/>
      <p:bldP spid="19" grpId="0" animBg="1"/>
      <p:bldP spid="21" grpId="0"/>
      <p:bldP spid="23" grpId="0"/>
      <p:bldP spid="24" grpId="0" animBg="1"/>
      <p:bldP spid="25" grpId="0" animBg="1"/>
      <p:bldP spid="40" grpId="0"/>
      <p:bldP spid="41" grpId="0" animBg="1"/>
      <p:bldP spid="42" grpId="0" animBg="1"/>
      <p:bldP spid="43" grpId="0" animBg="1"/>
      <p:bldP spid="44" grpId="0" animBg="1"/>
      <p:bldP spid="45" grpId="0" animBg="1"/>
      <p:bldP spid="53" grpId="0" animBg="1"/>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t>Motivation</a:t>
            </a:r>
            <a:endParaRPr lang="en-US" altLang="zh-CN" sz="2400" dirty="0"/>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26</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t>Preliminary</a:t>
            </a:r>
            <a:endParaRPr lang="en-US" altLang="zh-CN" sz="2400" dirty="0"/>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t>Opaak</a:t>
            </a:r>
            <a:r>
              <a:rPr lang="en-US" altLang="zh-CN" sz="2400" dirty="0"/>
              <a:t> </a:t>
            </a:r>
            <a:r>
              <a:rPr lang="en-US" altLang="zh-CN" sz="2400" dirty="0" smtClean="0"/>
              <a:t>Architecture</a:t>
            </a:r>
            <a:endParaRPr lang="en-US" altLang="zh-CN" sz="2400" dirty="0"/>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solidFill>
                  <a:schemeClr val="accent1">
                    <a:lumMod val="75000"/>
                  </a:schemeClr>
                </a:solidFill>
              </a:rPr>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19433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7">
                                            <p:txEl>
                                              <p:pRg st="0" end="0"/>
                                            </p:txEl>
                                          </p:spTgt>
                                        </p:tgtEl>
                                      </p:cBhvr>
                                    </p:animEffect>
                                    <p:animScale>
                                      <p:cBhvr>
                                        <p:cTn id="7" dur="250" autoRev="1" fill="hold"/>
                                        <p:tgtEl>
                                          <p:spTgt spid="3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96902" y="2892892"/>
            <a:ext cx="1689100" cy="718937"/>
          </a:xfrm>
          <a:prstGeom prst="roundRect">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And</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Evaluation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27</a:t>
            </a:fld>
            <a:endParaRPr kumimoji="1" lang="zh-CN" altLang="en-US"/>
          </a:p>
        </p:txBody>
      </p:sp>
      <p:sp>
        <p:nvSpPr>
          <p:cNvPr id="81" name="文本框 80"/>
          <p:cNvSpPr txBox="1"/>
          <p:nvPr/>
        </p:nvSpPr>
        <p:spPr>
          <a:xfrm>
            <a:off x="556803" y="1132057"/>
            <a:ext cx="300078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Anonymous</a:t>
            </a:r>
            <a:r>
              <a:rPr kumimoji="1" lang="zh-CN" altLang="en-US" dirty="0" smtClean="0">
                <a:solidFill>
                  <a:schemeClr val="bg1"/>
                </a:solidFill>
              </a:rPr>
              <a:t> </a:t>
            </a:r>
            <a:r>
              <a:rPr kumimoji="1" lang="en-US" altLang="zh-CN" dirty="0" smtClean="0">
                <a:solidFill>
                  <a:schemeClr val="bg1"/>
                </a:solidFill>
              </a:rPr>
              <a:t>message</a:t>
            </a:r>
            <a:r>
              <a:rPr kumimoji="1" lang="zh-CN" altLang="en-US" dirty="0" smtClean="0">
                <a:solidFill>
                  <a:schemeClr val="bg1"/>
                </a:solidFill>
              </a:rPr>
              <a:t> </a:t>
            </a:r>
            <a:r>
              <a:rPr kumimoji="1" lang="en-US" altLang="zh-CN" dirty="0" smtClean="0">
                <a:solidFill>
                  <a:schemeClr val="bg1"/>
                </a:solidFill>
              </a:rPr>
              <a:t>board</a:t>
            </a:r>
            <a:endParaRPr kumimoji="1" lang="zh-CN" altLang="en-US" dirty="0">
              <a:solidFill>
                <a:schemeClr val="bg1"/>
              </a:solidFill>
            </a:endParaRPr>
          </a:p>
        </p:txBody>
      </p:sp>
      <p:sp>
        <p:nvSpPr>
          <p:cNvPr id="7" name="文本框 6"/>
          <p:cNvSpPr txBox="1"/>
          <p:nvPr/>
        </p:nvSpPr>
        <p:spPr>
          <a:xfrm>
            <a:off x="3600451" y="1136978"/>
            <a:ext cx="4932000"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ea typeface="微软雅黑" panose="020B0503020204020204" pitchFamily="34" charset="-122"/>
              </a:rPr>
              <a:t>Implementation</a:t>
            </a:r>
            <a:endParaRPr kumimoji="1" lang="zh-CN" altLang="en-US" dirty="0">
              <a:solidFill>
                <a:schemeClr val="bg1"/>
              </a:solidFill>
            </a:endParaRPr>
          </a:p>
        </p:txBody>
      </p:sp>
      <p:grpSp>
        <p:nvGrpSpPr>
          <p:cNvPr id="8" name="组 7"/>
          <p:cNvGrpSpPr/>
          <p:nvPr/>
        </p:nvGrpSpPr>
        <p:grpSpPr>
          <a:xfrm>
            <a:off x="4066224" y="3668981"/>
            <a:ext cx="940114" cy="1008327"/>
            <a:chOff x="822961" y="2941228"/>
            <a:chExt cx="940114" cy="1008327"/>
          </a:xfrm>
        </p:grpSpPr>
        <p:grpSp>
          <p:nvGrpSpPr>
            <p:cNvPr id="9" name="组 8"/>
            <p:cNvGrpSpPr>
              <a:grpSpLocks noChangeAspect="1"/>
            </p:cNvGrpSpPr>
            <p:nvPr/>
          </p:nvGrpSpPr>
          <p:grpSpPr>
            <a:xfrm>
              <a:off x="822961" y="2941228"/>
              <a:ext cx="669530" cy="1008000"/>
              <a:chOff x="5464335" y="4274235"/>
              <a:chExt cx="285750" cy="430212"/>
            </a:xfrm>
            <a:solidFill>
              <a:schemeClr val="accent3">
                <a:lumMod val="50000"/>
              </a:schemeClr>
            </a:solidFill>
          </p:grpSpPr>
          <p:sp>
            <p:nvSpPr>
              <p:cNvPr id="11"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Freeform 374"/>
            <p:cNvSpPr>
              <a:spLocks noChangeAspect="1" noEditPoints="1"/>
            </p:cNvSpPr>
            <p:nvPr/>
          </p:nvSpPr>
          <p:spPr bwMode="auto">
            <a:xfrm>
              <a:off x="1511075" y="3452490"/>
              <a:ext cx="252000" cy="497065"/>
            </a:xfrm>
            <a:custGeom>
              <a:avLst/>
              <a:gdLst>
                <a:gd name="T0" fmla="*/ 53 w 218"/>
                <a:gd name="T1" fmla="*/ 110 h 430"/>
                <a:gd name="T2" fmla="*/ 0 w 218"/>
                <a:gd name="T3" fmla="*/ 405 h 430"/>
                <a:gd name="T4" fmla="*/ 0 w 218"/>
                <a:gd name="T5" fmla="*/ 85 h 430"/>
                <a:gd name="T6" fmla="*/ 200 w 218"/>
                <a:gd name="T7" fmla="*/ 83 h 430"/>
                <a:gd name="T8" fmla="*/ 96 w 218"/>
                <a:gd name="T9" fmla="*/ 218 h 430"/>
                <a:gd name="T10" fmla="*/ 96 w 218"/>
                <a:gd name="T11" fmla="*/ 114 h 430"/>
                <a:gd name="T12" fmla="*/ 125 w 218"/>
                <a:gd name="T13" fmla="*/ 53 h 430"/>
                <a:gd name="T14" fmla="*/ 149 w 218"/>
                <a:gd name="T15" fmla="*/ 22 h 430"/>
                <a:gd name="T16" fmla="*/ 129 w 218"/>
                <a:gd name="T17" fmla="*/ 14 h 430"/>
                <a:gd name="T18" fmla="*/ 198 w 218"/>
                <a:gd name="T19" fmla="*/ 334 h 430"/>
                <a:gd name="T20" fmla="*/ 171 w 218"/>
                <a:gd name="T21" fmla="*/ 367 h 430"/>
                <a:gd name="T22" fmla="*/ 171 w 218"/>
                <a:gd name="T23" fmla="*/ 342 h 430"/>
                <a:gd name="T24" fmla="*/ 161 w 218"/>
                <a:gd name="T25" fmla="*/ 344 h 430"/>
                <a:gd name="T26" fmla="*/ 133 w 218"/>
                <a:gd name="T27" fmla="*/ 377 h 430"/>
                <a:gd name="T28" fmla="*/ 133 w 218"/>
                <a:gd name="T29" fmla="*/ 352 h 430"/>
                <a:gd name="T30" fmla="*/ 123 w 218"/>
                <a:gd name="T31" fmla="*/ 356 h 430"/>
                <a:gd name="T32" fmla="*/ 98 w 218"/>
                <a:gd name="T33" fmla="*/ 389 h 430"/>
                <a:gd name="T34" fmla="*/ 98 w 218"/>
                <a:gd name="T35" fmla="*/ 364 h 430"/>
                <a:gd name="T36" fmla="*/ 198 w 218"/>
                <a:gd name="T37" fmla="*/ 295 h 430"/>
                <a:gd name="T38" fmla="*/ 171 w 218"/>
                <a:gd name="T39" fmla="*/ 328 h 430"/>
                <a:gd name="T40" fmla="*/ 171 w 218"/>
                <a:gd name="T41" fmla="*/ 301 h 430"/>
                <a:gd name="T42" fmla="*/ 161 w 218"/>
                <a:gd name="T43" fmla="*/ 305 h 430"/>
                <a:gd name="T44" fmla="*/ 133 w 218"/>
                <a:gd name="T45" fmla="*/ 338 h 430"/>
                <a:gd name="T46" fmla="*/ 133 w 218"/>
                <a:gd name="T47" fmla="*/ 313 h 430"/>
                <a:gd name="T48" fmla="*/ 123 w 218"/>
                <a:gd name="T49" fmla="*/ 316 h 430"/>
                <a:gd name="T50" fmla="*/ 98 w 218"/>
                <a:gd name="T51" fmla="*/ 350 h 430"/>
                <a:gd name="T52" fmla="*/ 98 w 218"/>
                <a:gd name="T53" fmla="*/ 322 h 430"/>
                <a:gd name="T54" fmla="*/ 198 w 218"/>
                <a:gd name="T55" fmla="*/ 254 h 430"/>
                <a:gd name="T56" fmla="*/ 171 w 218"/>
                <a:gd name="T57" fmla="*/ 287 h 430"/>
                <a:gd name="T58" fmla="*/ 171 w 218"/>
                <a:gd name="T59" fmla="*/ 261 h 430"/>
                <a:gd name="T60" fmla="*/ 161 w 218"/>
                <a:gd name="T61" fmla="*/ 265 h 430"/>
                <a:gd name="T62" fmla="*/ 133 w 218"/>
                <a:gd name="T63" fmla="*/ 299 h 430"/>
                <a:gd name="T64" fmla="*/ 133 w 218"/>
                <a:gd name="T65" fmla="*/ 273 h 430"/>
                <a:gd name="T66" fmla="*/ 123 w 218"/>
                <a:gd name="T67" fmla="*/ 275 h 430"/>
                <a:gd name="T68" fmla="*/ 98 w 218"/>
                <a:gd name="T69" fmla="*/ 309 h 430"/>
                <a:gd name="T70" fmla="*/ 98 w 218"/>
                <a:gd name="T71" fmla="*/ 283 h 430"/>
                <a:gd name="T72" fmla="*/ 171 w 218"/>
                <a:gd name="T73" fmla="*/ 250 h 430"/>
                <a:gd name="T74" fmla="*/ 198 w 218"/>
                <a:gd name="T75" fmla="*/ 216 h 430"/>
                <a:gd name="T76" fmla="*/ 171 w 218"/>
                <a:gd name="T77" fmla="*/ 224 h 430"/>
                <a:gd name="T78" fmla="*/ 161 w 218"/>
                <a:gd name="T79" fmla="*/ 226 h 430"/>
                <a:gd name="T80" fmla="*/ 133 w 218"/>
                <a:gd name="T81" fmla="*/ 259 h 430"/>
                <a:gd name="T82" fmla="*/ 133 w 218"/>
                <a:gd name="T83" fmla="*/ 234 h 430"/>
                <a:gd name="T84" fmla="*/ 123 w 218"/>
                <a:gd name="T85" fmla="*/ 238 h 430"/>
                <a:gd name="T86" fmla="*/ 98 w 218"/>
                <a:gd name="T87" fmla="*/ 271 h 430"/>
                <a:gd name="T88" fmla="*/ 98 w 218"/>
                <a:gd name="T89" fmla="*/ 246 h 430"/>
                <a:gd name="T90" fmla="*/ 23 w 218"/>
                <a:gd name="T91" fmla="*/ 73 h 430"/>
                <a:gd name="T92" fmla="*/ 74 w 218"/>
                <a:gd name="T93" fmla="*/ 424 h 430"/>
                <a:gd name="T94" fmla="*/ 218 w 218"/>
                <a:gd name="T95" fmla="*/ 57 h 430"/>
                <a:gd name="T96" fmla="*/ 178 w 218"/>
                <a:gd name="T97" fmla="*/ 8 h 430"/>
                <a:gd name="T98" fmla="*/ 120 w 218"/>
                <a:gd name="T99" fmla="*/ 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430">
                  <a:moveTo>
                    <a:pt x="0" y="85"/>
                  </a:moveTo>
                  <a:lnTo>
                    <a:pt x="53" y="110"/>
                  </a:lnTo>
                  <a:lnTo>
                    <a:pt x="53" y="430"/>
                  </a:lnTo>
                  <a:lnTo>
                    <a:pt x="0" y="405"/>
                  </a:lnTo>
                  <a:lnTo>
                    <a:pt x="0" y="85"/>
                  </a:lnTo>
                  <a:lnTo>
                    <a:pt x="0" y="85"/>
                  </a:lnTo>
                  <a:close/>
                  <a:moveTo>
                    <a:pt x="96" y="114"/>
                  </a:moveTo>
                  <a:lnTo>
                    <a:pt x="200" y="83"/>
                  </a:lnTo>
                  <a:lnTo>
                    <a:pt x="200" y="189"/>
                  </a:lnTo>
                  <a:lnTo>
                    <a:pt x="96" y="218"/>
                  </a:lnTo>
                  <a:lnTo>
                    <a:pt x="96" y="114"/>
                  </a:lnTo>
                  <a:lnTo>
                    <a:pt x="96" y="114"/>
                  </a:lnTo>
                  <a:close/>
                  <a:moveTo>
                    <a:pt x="129" y="14"/>
                  </a:moveTo>
                  <a:lnTo>
                    <a:pt x="125" y="53"/>
                  </a:lnTo>
                  <a:lnTo>
                    <a:pt x="147" y="65"/>
                  </a:lnTo>
                  <a:lnTo>
                    <a:pt x="149" y="22"/>
                  </a:lnTo>
                  <a:lnTo>
                    <a:pt x="129" y="14"/>
                  </a:lnTo>
                  <a:lnTo>
                    <a:pt x="129" y="14"/>
                  </a:lnTo>
                  <a:close/>
                  <a:moveTo>
                    <a:pt x="171" y="342"/>
                  </a:moveTo>
                  <a:lnTo>
                    <a:pt x="198" y="334"/>
                  </a:lnTo>
                  <a:lnTo>
                    <a:pt x="198" y="360"/>
                  </a:lnTo>
                  <a:lnTo>
                    <a:pt x="171" y="367"/>
                  </a:lnTo>
                  <a:lnTo>
                    <a:pt x="171" y="342"/>
                  </a:lnTo>
                  <a:lnTo>
                    <a:pt x="171" y="342"/>
                  </a:lnTo>
                  <a:close/>
                  <a:moveTo>
                    <a:pt x="133" y="352"/>
                  </a:moveTo>
                  <a:lnTo>
                    <a:pt x="161" y="344"/>
                  </a:lnTo>
                  <a:lnTo>
                    <a:pt x="161" y="369"/>
                  </a:lnTo>
                  <a:lnTo>
                    <a:pt x="133" y="377"/>
                  </a:lnTo>
                  <a:lnTo>
                    <a:pt x="133" y="352"/>
                  </a:lnTo>
                  <a:lnTo>
                    <a:pt x="133" y="352"/>
                  </a:lnTo>
                  <a:close/>
                  <a:moveTo>
                    <a:pt x="98" y="364"/>
                  </a:moveTo>
                  <a:lnTo>
                    <a:pt x="123" y="356"/>
                  </a:lnTo>
                  <a:lnTo>
                    <a:pt x="123" y="381"/>
                  </a:lnTo>
                  <a:lnTo>
                    <a:pt x="98" y="389"/>
                  </a:lnTo>
                  <a:lnTo>
                    <a:pt x="98" y="364"/>
                  </a:lnTo>
                  <a:lnTo>
                    <a:pt x="98" y="364"/>
                  </a:lnTo>
                  <a:close/>
                  <a:moveTo>
                    <a:pt x="171" y="301"/>
                  </a:moveTo>
                  <a:lnTo>
                    <a:pt x="198" y="295"/>
                  </a:lnTo>
                  <a:lnTo>
                    <a:pt x="198" y="320"/>
                  </a:lnTo>
                  <a:lnTo>
                    <a:pt x="171" y="328"/>
                  </a:lnTo>
                  <a:lnTo>
                    <a:pt x="171" y="301"/>
                  </a:lnTo>
                  <a:lnTo>
                    <a:pt x="171" y="301"/>
                  </a:lnTo>
                  <a:close/>
                  <a:moveTo>
                    <a:pt x="133" y="313"/>
                  </a:moveTo>
                  <a:lnTo>
                    <a:pt x="161" y="305"/>
                  </a:lnTo>
                  <a:lnTo>
                    <a:pt x="161" y="330"/>
                  </a:lnTo>
                  <a:lnTo>
                    <a:pt x="133" y="338"/>
                  </a:lnTo>
                  <a:lnTo>
                    <a:pt x="133" y="313"/>
                  </a:lnTo>
                  <a:lnTo>
                    <a:pt x="133" y="313"/>
                  </a:lnTo>
                  <a:close/>
                  <a:moveTo>
                    <a:pt x="98" y="322"/>
                  </a:moveTo>
                  <a:lnTo>
                    <a:pt x="123" y="316"/>
                  </a:lnTo>
                  <a:lnTo>
                    <a:pt x="123" y="342"/>
                  </a:lnTo>
                  <a:lnTo>
                    <a:pt x="98" y="350"/>
                  </a:lnTo>
                  <a:lnTo>
                    <a:pt x="98" y="322"/>
                  </a:lnTo>
                  <a:lnTo>
                    <a:pt x="98" y="322"/>
                  </a:lnTo>
                  <a:close/>
                  <a:moveTo>
                    <a:pt x="171" y="261"/>
                  </a:moveTo>
                  <a:lnTo>
                    <a:pt x="198" y="254"/>
                  </a:lnTo>
                  <a:lnTo>
                    <a:pt x="198" y="281"/>
                  </a:lnTo>
                  <a:lnTo>
                    <a:pt x="171" y="287"/>
                  </a:lnTo>
                  <a:lnTo>
                    <a:pt x="171" y="261"/>
                  </a:lnTo>
                  <a:lnTo>
                    <a:pt x="171" y="261"/>
                  </a:lnTo>
                  <a:close/>
                  <a:moveTo>
                    <a:pt x="133" y="273"/>
                  </a:moveTo>
                  <a:lnTo>
                    <a:pt x="161" y="265"/>
                  </a:lnTo>
                  <a:lnTo>
                    <a:pt x="161" y="291"/>
                  </a:lnTo>
                  <a:lnTo>
                    <a:pt x="133" y="299"/>
                  </a:lnTo>
                  <a:lnTo>
                    <a:pt x="133" y="273"/>
                  </a:lnTo>
                  <a:lnTo>
                    <a:pt x="133" y="273"/>
                  </a:lnTo>
                  <a:close/>
                  <a:moveTo>
                    <a:pt x="98" y="283"/>
                  </a:moveTo>
                  <a:lnTo>
                    <a:pt x="123" y="275"/>
                  </a:lnTo>
                  <a:lnTo>
                    <a:pt x="123" y="303"/>
                  </a:lnTo>
                  <a:lnTo>
                    <a:pt x="98" y="309"/>
                  </a:lnTo>
                  <a:lnTo>
                    <a:pt x="98" y="283"/>
                  </a:lnTo>
                  <a:lnTo>
                    <a:pt x="98" y="283"/>
                  </a:lnTo>
                  <a:close/>
                  <a:moveTo>
                    <a:pt x="171" y="224"/>
                  </a:moveTo>
                  <a:lnTo>
                    <a:pt x="171" y="250"/>
                  </a:lnTo>
                  <a:lnTo>
                    <a:pt x="198" y="242"/>
                  </a:lnTo>
                  <a:lnTo>
                    <a:pt x="198" y="216"/>
                  </a:lnTo>
                  <a:lnTo>
                    <a:pt x="171" y="224"/>
                  </a:lnTo>
                  <a:lnTo>
                    <a:pt x="171" y="224"/>
                  </a:lnTo>
                  <a:close/>
                  <a:moveTo>
                    <a:pt x="133" y="234"/>
                  </a:moveTo>
                  <a:lnTo>
                    <a:pt x="161" y="226"/>
                  </a:lnTo>
                  <a:lnTo>
                    <a:pt x="161" y="252"/>
                  </a:lnTo>
                  <a:lnTo>
                    <a:pt x="133" y="259"/>
                  </a:lnTo>
                  <a:lnTo>
                    <a:pt x="133" y="234"/>
                  </a:lnTo>
                  <a:lnTo>
                    <a:pt x="133" y="234"/>
                  </a:lnTo>
                  <a:close/>
                  <a:moveTo>
                    <a:pt x="98" y="246"/>
                  </a:moveTo>
                  <a:lnTo>
                    <a:pt x="123" y="238"/>
                  </a:lnTo>
                  <a:lnTo>
                    <a:pt x="123" y="263"/>
                  </a:lnTo>
                  <a:lnTo>
                    <a:pt x="98" y="271"/>
                  </a:lnTo>
                  <a:lnTo>
                    <a:pt x="98" y="246"/>
                  </a:lnTo>
                  <a:lnTo>
                    <a:pt x="98" y="246"/>
                  </a:lnTo>
                  <a:close/>
                  <a:moveTo>
                    <a:pt x="116" y="47"/>
                  </a:moveTo>
                  <a:lnTo>
                    <a:pt x="23" y="73"/>
                  </a:lnTo>
                  <a:lnTo>
                    <a:pt x="74" y="98"/>
                  </a:lnTo>
                  <a:lnTo>
                    <a:pt x="74" y="424"/>
                  </a:lnTo>
                  <a:lnTo>
                    <a:pt x="218" y="383"/>
                  </a:lnTo>
                  <a:lnTo>
                    <a:pt x="218" y="57"/>
                  </a:lnTo>
                  <a:lnTo>
                    <a:pt x="184" y="44"/>
                  </a:lnTo>
                  <a:lnTo>
                    <a:pt x="178" y="8"/>
                  </a:lnTo>
                  <a:lnTo>
                    <a:pt x="153" y="0"/>
                  </a:lnTo>
                  <a:lnTo>
                    <a:pt x="120" y="8"/>
                  </a:lnTo>
                  <a:lnTo>
                    <a:pt x="116" y="47"/>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 12"/>
          <p:cNvGrpSpPr>
            <a:grpSpLocks noChangeAspect="1"/>
          </p:cNvGrpSpPr>
          <p:nvPr/>
        </p:nvGrpSpPr>
        <p:grpSpPr>
          <a:xfrm>
            <a:off x="685395" y="3730614"/>
            <a:ext cx="1517251" cy="900000"/>
            <a:chOff x="6665632" y="5111079"/>
            <a:chExt cx="1254687" cy="744247"/>
          </a:xfrm>
        </p:grpSpPr>
        <p:sp>
          <p:nvSpPr>
            <p:cNvPr id="14"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磁盘 14"/>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6603451" y="3694203"/>
            <a:ext cx="1657528" cy="903163"/>
            <a:chOff x="1401839" y="3698605"/>
            <a:chExt cx="1657528" cy="903163"/>
          </a:xfrm>
        </p:grpSpPr>
        <p:sp>
          <p:nvSpPr>
            <p:cNvPr id="17" name="Freeform 377"/>
            <p:cNvSpPr>
              <a:spLocks noChangeAspect="1" noEditPoints="1"/>
            </p:cNvSpPr>
            <p:nvPr/>
          </p:nvSpPr>
          <p:spPr bwMode="auto">
            <a:xfrm>
              <a:off x="1401839" y="3698605"/>
              <a:ext cx="1300348" cy="90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组 17"/>
            <p:cNvGrpSpPr>
              <a:grpSpLocks noChangeAspect="1"/>
            </p:cNvGrpSpPr>
            <p:nvPr/>
          </p:nvGrpSpPr>
          <p:grpSpPr>
            <a:xfrm>
              <a:off x="2699367" y="4240941"/>
              <a:ext cx="360000" cy="360827"/>
              <a:chOff x="4483920" y="3164311"/>
              <a:chExt cx="471243" cy="472326"/>
            </a:xfrm>
          </p:grpSpPr>
          <p:sp>
            <p:nvSpPr>
              <p:cNvPr id="19" name="Oval 56"/>
              <p:cNvSpPr>
                <a:spLocks noChangeArrowheads="1"/>
              </p:cNvSpPr>
              <p:nvPr/>
            </p:nvSpPr>
            <p:spPr bwMode="auto">
              <a:xfrm>
                <a:off x="4483920" y="3164311"/>
                <a:ext cx="471243" cy="472326"/>
              </a:xfrm>
              <a:prstGeom prst="ellipse">
                <a:avLst/>
              </a:pr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文本框 22"/>
          <p:cNvSpPr txBox="1"/>
          <p:nvPr/>
        </p:nvSpPr>
        <p:spPr>
          <a:xfrm>
            <a:off x="6706140" y="4767207"/>
            <a:ext cx="1472643" cy="338554"/>
          </a:xfrm>
          <a:prstGeom prst="rect">
            <a:avLst/>
          </a:prstGeom>
          <a:noFill/>
        </p:spPr>
        <p:txBody>
          <a:bodyPr wrap="square" rtlCol="0">
            <a:spAutoFit/>
          </a:bodyPr>
          <a:lstStyle/>
          <a:p>
            <a:r>
              <a:rPr kumimoji="1" lang="en-US" altLang="zh-CN" sz="1600" dirty="0" smtClean="0"/>
              <a:t>Relying</a:t>
            </a:r>
            <a:r>
              <a:rPr kumimoji="1" lang="zh-CN" altLang="en-US" sz="1600" dirty="0" smtClean="0"/>
              <a:t> </a:t>
            </a:r>
            <a:r>
              <a:rPr kumimoji="1" lang="en-US" altLang="zh-CN" sz="1600" dirty="0" smtClean="0"/>
              <a:t>Party</a:t>
            </a:r>
            <a:endParaRPr kumimoji="1" lang="zh-CN" altLang="en-US" sz="1600" dirty="0"/>
          </a:p>
        </p:txBody>
      </p:sp>
      <p:sp>
        <p:nvSpPr>
          <p:cNvPr id="24" name="文本框 23"/>
          <p:cNvSpPr txBox="1"/>
          <p:nvPr/>
        </p:nvSpPr>
        <p:spPr>
          <a:xfrm>
            <a:off x="3572412" y="4748154"/>
            <a:ext cx="1985423" cy="338554"/>
          </a:xfrm>
          <a:prstGeom prst="rect">
            <a:avLst/>
          </a:prstGeom>
          <a:noFill/>
        </p:spPr>
        <p:txBody>
          <a:bodyPr wrap="square" rtlCol="0">
            <a:spAutoFit/>
          </a:bodyPr>
          <a:lstStyle/>
          <a:p>
            <a:r>
              <a:rPr kumimoji="1" lang="en-US" altLang="zh-CN" sz="1600" dirty="0" smtClean="0"/>
              <a:t>User</a:t>
            </a:r>
            <a:r>
              <a:rPr kumimoji="1" lang="zh-CN" altLang="en-US" sz="1600" dirty="0" smtClean="0"/>
              <a:t> </a:t>
            </a:r>
            <a:r>
              <a:rPr kumimoji="1" lang="en-US" altLang="zh-CN" sz="1600" dirty="0" smtClean="0"/>
              <a:t>Mobile</a:t>
            </a:r>
            <a:r>
              <a:rPr kumimoji="1" lang="zh-CN" altLang="en-US" sz="1600" dirty="0" smtClean="0"/>
              <a:t> </a:t>
            </a:r>
            <a:r>
              <a:rPr kumimoji="1" lang="en-US" altLang="zh-CN" sz="1600" dirty="0" smtClean="0"/>
              <a:t>Phone</a:t>
            </a:r>
            <a:endParaRPr kumimoji="1" lang="zh-CN" altLang="en-US" sz="1600" dirty="0"/>
          </a:p>
        </p:txBody>
      </p:sp>
      <p:sp>
        <p:nvSpPr>
          <p:cNvPr id="25" name="文本框 24"/>
          <p:cNvSpPr txBox="1"/>
          <p:nvPr/>
        </p:nvSpPr>
        <p:spPr>
          <a:xfrm>
            <a:off x="1195922" y="4714810"/>
            <a:ext cx="532878" cy="338554"/>
          </a:xfrm>
          <a:prstGeom prst="rect">
            <a:avLst/>
          </a:prstGeom>
          <a:noFill/>
        </p:spPr>
        <p:txBody>
          <a:bodyPr wrap="square" rtlCol="0">
            <a:spAutoFit/>
          </a:bodyPr>
          <a:lstStyle/>
          <a:p>
            <a:r>
              <a:rPr kumimoji="1" lang="en-US" altLang="zh-CN" sz="1600" dirty="0" smtClean="0"/>
              <a:t>AIP</a:t>
            </a:r>
            <a:endParaRPr kumimoji="1" lang="zh-CN" altLang="en-US" sz="1600" dirty="0"/>
          </a:p>
        </p:txBody>
      </p:sp>
      <p:sp>
        <p:nvSpPr>
          <p:cNvPr id="26" name="文本框 25"/>
          <p:cNvSpPr txBox="1"/>
          <p:nvPr/>
        </p:nvSpPr>
        <p:spPr>
          <a:xfrm>
            <a:off x="678444" y="2940520"/>
            <a:ext cx="1507541" cy="276999"/>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Registration</a:t>
            </a:r>
            <a:r>
              <a:rPr kumimoji="1" lang="zh-CN" altLang="en-US" sz="1200" dirty="0" smtClean="0">
                <a:solidFill>
                  <a:schemeClr val="bg1"/>
                </a:solidFill>
              </a:rPr>
              <a:t> </a:t>
            </a:r>
            <a:r>
              <a:rPr kumimoji="1" lang="en-US" altLang="zh-CN" sz="1200" dirty="0" smtClean="0">
                <a:solidFill>
                  <a:schemeClr val="bg1"/>
                </a:solidFill>
              </a:rPr>
              <a:t>Service</a:t>
            </a:r>
            <a:endParaRPr kumimoji="1" lang="zh-CN" altLang="en-US" sz="1200" dirty="0">
              <a:solidFill>
                <a:schemeClr val="bg1"/>
              </a:solidFill>
            </a:endParaRPr>
          </a:p>
        </p:txBody>
      </p:sp>
      <p:sp>
        <p:nvSpPr>
          <p:cNvPr id="2" name="文本框 1"/>
          <p:cNvSpPr txBox="1"/>
          <p:nvPr/>
        </p:nvSpPr>
        <p:spPr>
          <a:xfrm>
            <a:off x="678444" y="3250091"/>
            <a:ext cx="1507541" cy="276999"/>
          </a:xfrm>
          <a:prstGeom prst="rect">
            <a:avLst/>
          </a:prstGeom>
          <a:solidFill>
            <a:schemeClr val="accent1"/>
          </a:solidFill>
          <a:ln>
            <a:solidFill>
              <a:schemeClr val="accent1"/>
            </a:solidFill>
          </a:ln>
        </p:spPr>
        <p:txBody>
          <a:bodyPr wrap="square" rtlCol="0">
            <a:spAutoFit/>
          </a:bodyPr>
          <a:lstStyle/>
          <a:p>
            <a:pPr algn="ctr"/>
            <a:r>
              <a:rPr kumimoji="1" lang="en-US" altLang="zh-CN" sz="1200" dirty="0" smtClean="0">
                <a:solidFill>
                  <a:schemeClr val="bg1"/>
                </a:solidFill>
              </a:rPr>
              <a:t>Web</a:t>
            </a:r>
            <a:r>
              <a:rPr kumimoji="1" lang="zh-CN" altLang="en-US" sz="1200" dirty="0" smtClean="0">
                <a:solidFill>
                  <a:schemeClr val="bg1"/>
                </a:solidFill>
              </a:rPr>
              <a:t> </a:t>
            </a:r>
            <a:r>
              <a:rPr kumimoji="1" lang="en-US" altLang="zh-CN" sz="1200" dirty="0" smtClean="0">
                <a:solidFill>
                  <a:schemeClr val="bg1"/>
                </a:solidFill>
              </a:rPr>
              <a:t>Application</a:t>
            </a:r>
            <a:endParaRPr kumimoji="1" lang="zh-CN" altLang="en-US" sz="1200" dirty="0">
              <a:solidFill>
                <a:schemeClr val="bg1"/>
              </a:solidFill>
            </a:endParaRPr>
          </a:p>
        </p:txBody>
      </p:sp>
      <p:sp>
        <p:nvSpPr>
          <p:cNvPr id="30" name="圆角矩形 29"/>
          <p:cNvSpPr/>
          <p:nvPr/>
        </p:nvSpPr>
        <p:spPr>
          <a:xfrm>
            <a:off x="3592529" y="2759532"/>
            <a:ext cx="1689100" cy="871066"/>
          </a:xfrm>
          <a:prstGeom prst="roundRect">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3674071" y="2807160"/>
            <a:ext cx="1507541" cy="276999"/>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Credential</a:t>
            </a:r>
            <a:r>
              <a:rPr kumimoji="1" lang="zh-CN" altLang="en-US" sz="1200" dirty="0" smtClean="0">
                <a:solidFill>
                  <a:schemeClr val="bg1"/>
                </a:solidFill>
              </a:rPr>
              <a:t> </a:t>
            </a:r>
            <a:r>
              <a:rPr kumimoji="1" lang="en-US" altLang="zh-CN" sz="1200" dirty="0" smtClean="0">
                <a:solidFill>
                  <a:schemeClr val="bg1"/>
                </a:solidFill>
              </a:rPr>
              <a:t>Service</a:t>
            </a:r>
            <a:endParaRPr kumimoji="1" lang="zh-CN" altLang="en-US" sz="1200" dirty="0">
              <a:solidFill>
                <a:schemeClr val="bg1"/>
              </a:solidFill>
            </a:endParaRPr>
          </a:p>
        </p:txBody>
      </p:sp>
      <p:sp>
        <p:nvSpPr>
          <p:cNvPr id="34" name="文本框 33"/>
          <p:cNvSpPr txBox="1"/>
          <p:nvPr/>
        </p:nvSpPr>
        <p:spPr>
          <a:xfrm>
            <a:off x="3674071" y="3116731"/>
            <a:ext cx="1507541" cy="461665"/>
          </a:xfrm>
          <a:prstGeom prst="rect">
            <a:avLst/>
          </a:prstGeom>
          <a:solidFill>
            <a:schemeClr val="accent1"/>
          </a:solidFill>
          <a:ln>
            <a:solidFill>
              <a:schemeClr val="accent1"/>
            </a:solidFill>
          </a:ln>
        </p:spPr>
        <p:txBody>
          <a:bodyPr wrap="square" rtlCol="0">
            <a:spAutoFit/>
          </a:bodyPr>
          <a:lstStyle/>
          <a:p>
            <a:pPr algn="ctr"/>
            <a:r>
              <a:rPr kumimoji="1" lang="en-US" altLang="zh-CN" sz="1200" dirty="0" smtClean="0">
                <a:solidFill>
                  <a:schemeClr val="bg1"/>
                </a:solidFill>
              </a:rPr>
              <a:t>RP</a:t>
            </a:r>
            <a:r>
              <a:rPr kumimoji="1" lang="zh-CN" altLang="en-US" sz="1200" dirty="0" smtClean="0">
                <a:solidFill>
                  <a:schemeClr val="bg1"/>
                </a:solidFill>
              </a:rPr>
              <a:t> </a:t>
            </a:r>
            <a:r>
              <a:rPr kumimoji="1" lang="en-US" altLang="zh-CN" sz="1200" dirty="0" smtClean="0">
                <a:solidFill>
                  <a:schemeClr val="bg1"/>
                </a:solidFill>
              </a:rPr>
              <a:t>Phone</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smtClean="0">
              <a:solidFill>
                <a:schemeClr val="bg1"/>
              </a:solidFill>
            </a:endParaRPr>
          </a:p>
          <a:p>
            <a:pPr algn="ctr"/>
            <a:r>
              <a:rPr kumimoji="1" lang="en-US" altLang="zh-CN" sz="1200" dirty="0" smtClean="0">
                <a:solidFill>
                  <a:schemeClr val="bg1"/>
                </a:solidFill>
              </a:rPr>
              <a:t>(Message</a:t>
            </a:r>
            <a:r>
              <a:rPr kumimoji="1" lang="zh-CN" altLang="en-US" sz="1200" dirty="0" smtClean="0">
                <a:solidFill>
                  <a:schemeClr val="bg1"/>
                </a:solidFill>
              </a:rPr>
              <a:t> </a:t>
            </a:r>
            <a:r>
              <a:rPr kumimoji="1" lang="en-US" altLang="zh-CN" sz="1200" dirty="0" smtClean="0">
                <a:solidFill>
                  <a:schemeClr val="bg1"/>
                </a:solidFill>
              </a:rPr>
              <a:t>Post)</a:t>
            </a:r>
            <a:endParaRPr kumimoji="1" lang="zh-CN" altLang="en-US" sz="1200" dirty="0">
              <a:solidFill>
                <a:schemeClr val="bg1"/>
              </a:solidFill>
            </a:endParaRPr>
          </a:p>
        </p:txBody>
      </p:sp>
      <p:sp>
        <p:nvSpPr>
          <p:cNvPr id="35" name="Freeform 158"/>
          <p:cNvSpPr>
            <a:spLocks noChangeAspect="1" noEditPoints="1"/>
          </p:cNvSpPr>
          <p:nvPr/>
        </p:nvSpPr>
        <p:spPr bwMode="auto">
          <a:xfrm>
            <a:off x="4922469" y="3250091"/>
            <a:ext cx="252000" cy="190845"/>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圆角矩形 35"/>
          <p:cNvSpPr/>
          <p:nvPr/>
        </p:nvSpPr>
        <p:spPr>
          <a:xfrm>
            <a:off x="6322851" y="2740476"/>
            <a:ext cx="2074755" cy="871066"/>
          </a:xfrm>
          <a:prstGeom prst="roundRect">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6422868" y="2788104"/>
            <a:ext cx="1854377" cy="276999"/>
          </a:xfrm>
          <a:prstGeom prst="rect">
            <a:avLst/>
          </a:prstGeom>
          <a:solidFill>
            <a:schemeClr val="bg1">
              <a:lumMod val="65000"/>
            </a:schemeClr>
          </a:solidFill>
          <a:ln>
            <a:solidFill>
              <a:schemeClr val="bg1">
                <a:lumMod val="65000"/>
              </a:schemeClr>
            </a:solidFill>
          </a:ln>
        </p:spPr>
        <p:txBody>
          <a:bodyPr wrap="square" rtlCol="0">
            <a:spAutoFit/>
          </a:bodyPr>
          <a:lstStyle/>
          <a:p>
            <a:pPr algn="ctr"/>
            <a:r>
              <a:rPr kumimoji="1" lang="en-US" altLang="zh-CN" sz="1200" dirty="0" smtClean="0">
                <a:solidFill>
                  <a:schemeClr val="bg1"/>
                </a:solidFill>
              </a:rPr>
              <a:t>Verification</a:t>
            </a:r>
            <a:r>
              <a:rPr kumimoji="1" lang="zh-CN" altLang="en-US" sz="1200" dirty="0" smtClean="0">
                <a:solidFill>
                  <a:schemeClr val="bg1"/>
                </a:solidFill>
              </a:rPr>
              <a:t> </a:t>
            </a:r>
            <a:r>
              <a:rPr kumimoji="1" lang="en-US" altLang="zh-CN" sz="1200" dirty="0" smtClean="0">
                <a:solidFill>
                  <a:schemeClr val="bg1"/>
                </a:solidFill>
              </a:rPr>
              <a:t>Service</a:t>
            </a:r>
            <a:endParaRPr kumimoji="1" lang="zh-CN" altLang="en-US" sz="1200" dirty="0">
              <a:solidFill>
                <a:schemeClr val="bg1"/>
              </a:solidFill>
            </a:endParaRPr>
          </a:p>
        </p:txBody>
      </p:sp>
      <p:sp>
        <p:nvSpPr>
          <p:cNvPr id="38" name="文本框 37"/>
          <p:cNvSpPr txBox="1"/>
          <p:nvPr/>
        </p:nvSpPr>
        <p:spPr>
          <a:xfrm>
            <a:off x="6422868" y="3097675"/>
            <a:ext cx="1854378" cy="461665"/>
          </a:xfrm>
          <a:prstGeom prst="rect">
            <a:avLst/>
          </a:prstGeom>
          <a:solidFill>
            <a:schemeClr val="accent1"/>
          </a:solidFill>
          <a:ln>
            <a:solidFill>
              <a:schemeClr val="accent1"/>
            </a:solidFill>
          </a:ln>
        </p:spPr>
        <p:txBody>
          <a:bodyPr wrap="square" rtlCol="0">
            <a:spAutoFit/>
          </a:bodyPr>
          <a:lstStyle/>
          <a:p>
            <a:pPr algn="ctr"/>
            <a:r>
              <a:rPr kumimoji="1" lang="en-US" altLang="zh-CN" sz="1200" dirty="0" smtClean="0">
                <a:solidFill>
                  <a:schemeClr val="bg1"/>
                </a:solidFill>
              </a:rPr>
              <a:t>RP</a:t>
            </a:r>
            <a:r>
              <a:rPr kumimoji="1" lang="zh-CN" altLang="en-US" sz="1200" dirty="0" smtClean="0">
                <a:solidFill>
                  <a:schemeClr val="bg1"/>
                </a:solidFill>
              </a:rPr>
              <a:t> </a:t>
            </a:r>
            <a:r>
              <a:rPr kumimoji="1" lang="en-US" altLang="zh-CN" sz="1200" dirty="0" smtClean="0">
                <a:solidFill>
                  <a:schemeClr val="bg1"/>
                </a:solidFill>
              </a:rPr>
              <a:t>Web</a:t>
            </a:r>
            <a:r>
              <a:rPr kumimoji="1" lang="zh-CN" altLang="en-US" sz="1200" dirty="0" smtClean="0">
                <a:solidFill>
                  <a:schemeClr val="bg1"/>
                </a:solidFill>
              </a:rPr>
              <a:t> </a:t>
            </a:r>
            <a:r>
              <a:rPr kumimoji="1" lang="en-US" altLang="zh-CN" sz="1200" dirty="0" smtClean="0">
                <a:solidFill>
                  <a:schemeClr val="bg1"/>
                </a:solidFill>
              </a:rPr>
              <a:t>App</a:t>
            </a:r>
            <a:endParaRPr kumimoji="1" lang="zh-CN" altLang="en-US" sz="1200" dirty="0" smtClean="0">
              <a:solidFill>
                <a:schemeClr val="bg1"/>
              </a:solidFill>
            </a:endParaRPr>
          </a:p>
          <a:p>
            <a:pPr algn="ctr"/>
            <a:r>
              <a:rPr kumimoji="1" lang="en-US" altLang="zh-CN" sz="1200" dirty="0">
                <a:solidFill>
                  <a:schemeClr val="bg1"/>
                </a:solidFill>
              </a:rPr>
              <a:t>(</a:t>
            </a:r>
            <a:r>
              <a:rPr kumimoji="1" lang="en-US" altLang="zh-CN" sz="1200" dirty="0" smtClean="0">
                <a:solidFill>
                  <a:schemeClr val="bg1"/>
                </a:solidFill>
              </a:rPr>
              <a:t>Anonymous</a:t>
            </a:r>
            <a:r>
              <a:rPr kumimoji="1" lang="zh-CN" altLang="en-US" sz="1200" dirty="0" smtClean="0">
                <a:solidFill>
                  <a:schemeClr val="bg1"/>
                </a:solidFill>
              </a:rPr>
              <a:t> </a:t>
            </a:r>
            <a:r>
              <a:rPr kumimoji="1" lang="en-US" altLang="zh-CN" sz="1200" dirty="0" smtClean="0">
                <a:solidFill>
                  <a:schemeClr val="bg1"/>
                </a:solidFill>
              </a:rPr>
              <a:t>Posts</a:t>
            </a:r>
            <a:r>
              <a:rPr kumimoji="1" lang="zh-CN" altLang="en-US" sz="1200" dirty="0" smtClean="0">
                <a:solidFill>
                  <a:schemeClr val="bg1"/>
                </a:solidFill>
              </a:rPr>
              <a:t> </a:t>
            </a:r>
            <a:r>
              <a:rPr kumimoji="1" lang="en-US" altLang="zh-CN" sz="1200" dirty="0" smtClean="0">
                <a:solidFill>
                  <a:schemeClr val="bg1"/>
                </a:solidFill>
              </a:rPr>
              <a:t>website)</a:t>
            </a:r>
            <a:endParaRPr kumimoji="1" lang="zh-CN" altLang="en-US" sz="1200" dirty="0">
              <a:solidFill>
                <a:schemeClr val="bg1"/>
              </a:solidFill>
            </a:endParaRPr>
          </a:p>
        </p:txBody>
      </p:sp>
      <p:cxnSp>
        <p:nvCxnSpPr>
          <p:cNvPr id="5" name="直线箭头连接符 4"/>
          <p:cNvCxnSpPr/>
          <p:nvPr/>
        </p:nvCxnSpPr>
        <p:spPr>
          <a:xfrm>
            <a:off x="2371730" y="4160553"/>
            <a:ext cx="1152000" cy="0"/>
          </a:xfrm>
          <a:prstGeom prst="straightConnector1">
            <a:avLst/>
          </a:prstGeom>
          <a:ln w="571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267340" y="4155785"/>
            <a:ext cx="1152000" cy="0"/>
          </a:xfrm>
          <a:prstGeom prst="straightConnector1">
            <a:avLst/>
          </a:prstGeom>
          <a:ln w="571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85902" y="5286379"/>
            <a:ext cx="2673314" cy="374571"/>
          </a:xfrm>
          <a:prstGeom prst="roundRect">
            <a:avLst/>
          </a:prstGeom>
          <a:noFill/>
          <a:ln>
            <a:solidFill>
              <a:schemeClr val="accent3"/>
            </a:solidFill>
          </a:ln>
        </p:spPr>
        <p:txBody>
          <a:bodyPr wrap="square" rtlCol="0">
            <a:spAutoFit/>
          </a:bodyPr>
          <a:lstStyle/>
          <a:p>
            <a:pPr algn="ctr"/>
            <a:r>
              <a:rPr kumimoji="1" lang="en-US" altLang="zh-CN" sz="1600" dirty="0" smtClean="0"/>
              <a:t>Run</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Registration</a:t>
            </a:r>
            <a:r>
              <a:rPr kumimoji="1" lang="zh-CN" altLang="en-US" sz="1600" dirty="0" smtClean="0"/>
              <a:t> </a:t>
            </a:r>
            <a:r>
              <a:rPr kumimoji="1" lang="en-US" altLang="zh-CN" sz="1600" dirty="0" smtClean="0"/>
              <a:t>Protocol</a:t>
            </a:r>
            <a:endParaRPr kumimoji="1" lang="zh-CN" altLang="en-US" sz="1600" dirty="0"/>
          </a:p>
        </p:txBody>
      </p:sp>
      <p:sp>
        <p:nvSpPr>
          <p:cNvPr id="42" name="文本框 41"/>
          <p:cNvSpPr txBox="1"/>
          <p:nvPr/>
        </p:nvSpPr>
        <p:spPr>
          <a:xfrm>
            <a:off x="4495804" y="5253036"/>
            <a:ext cx="2986087" cy="374571"/>
          </a:xfrm>
          <a:prstGeom prst="roundRect">
            <a:avLst/>
          </a:prstGeom>
          <a:noFill/>
          <a:ln>
            <a:solidFill>
              <a:schemeClr val="accent3"/>
            </a:solidFill>
          </a:ln>
        </p:spPr>
        <p:txBody>
          <a:bodyPr wrap="square" rtlCol="0">
            <a:spAutoFit/>
          </a:bodyPr>
          <a:lstStyle/>
          <a:p>
            <a:r>
              <a:rPr kumimoji="1" lang="en-US" altLang="zh-CN" sz="1600" dirty="0" smtClean="0"/>
              <a:t>Run</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Authentication</a:t>
            </a:r>
            <a:r>
              <a:rPr kumimoji="1" lang="zh-CN" altLang="en-US" sz="1600" dirty="0" smtClean="0"/>
              <a:t> </a:t>
            </a:r>
            <a:r>
              <a:rPr kumimoji="1" lang="en-US" altLang="zh-CN" sz="1600" dirty="0" smtClean="0"/>
              <a:t>Protocol</a:t>
            </a:r>
            <a:endParaRPr kumimoji="1" lang="zh-CN" altLang="en-US" sz="1600" dirty="0"/>
          </a:p>
        </p:txBody>
      </p:sp>
      <p:cxnSp>
        <p:nvCxnSpPr>
          <p:cNvPr id="43" name="直线箭头连接符 42"/>
          <p:cNvCxnSpPr>
            <a:endCxn id="6" idx="0"/>
          </p:cNvCxnSpPr>
          <p:nvPr/>
        </p:nvCxnSpPr>
        <p:spPr>
          <a:xfrm flipH="1">
            <a:off x="2822559" y="4174841"/>
            <a:ext cx="0" cy="111153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H="1">
            <a:off x="5918192" y="4170073"/>
            <a:ext cx="0" cy="111153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56801" y="1644960"/>
            <a:ext cx="7976011" cy="646986"/>
          </a:xfrm>
          <a:prstGeom prst="roundRect">
            <a:avLst/>
          </a:prstGeom>
          <a:ln>
            <a:solidFill>
              <a:schemeClr val="accent3"/>
            </a:solidFill>
          </a:ln>
        </p:spPr>
        <p:txBody>
          <a:bodyPr wrap="square">
            <a:spAutoFit/>
          </a:bodyPr>
          <a:lstStyle/>
          <a:p>
            <a:r>
              <a:rPr lang="en-US" altLang="zh-CN" sz="1600" dirty="0" smtClean="0"/>
              <a:t>We</a:t>
            </a:r>
            <a:r>
              <a:rPr lang="zh-CN" altLang="en-US" sz="1600" dirty="0" smtClean="0"/>
              <a:t> </a:t>
            </a:r>
            <a:r>
              <a:rPr lang="en-US" altLang="zh-CN" sz="1600" dirty="0" smtClean="0"/>
              <a:t>used </a:t>
            </a:r>
            <a:r>
              <a:rPr lang="en-US" altLang="zh-CN" sz="1600" dirty="0"/>
              <a:t>the Identity Mixer cryptographic </a:t>
            </a:r>
            <a:r>
              <a:rPr lang="en-US" altLang="zh-CN" sz="1600" dirty="0" smtClean="0"/>
              <a:t>library </a:t>
            </a:r>
            <a:r>
              <a:rPr lang="en-US" altLang="zh-CN" sz="1600" dirty="0"/>
              <a:t>version 2.3.2 for Java to implement the ZKPK and </a:t>
            </a:r>
            <a:r>
              <a:rPr lang="en-US" altLang="zh-CN" sz="1600" dirty="0" smtClean="0"/>
              <a:t>CL-Signature </a:t>
            </a:r>
            <a:r>
              <a:rPr lang="en-US" altLang="zh-CN" sz="1600" dirty="0"/>
              <a:t>cryptographic operations. </a:t>
            </a:r>
          </a:p>
        </p:txBody>
      </p:sp>
    </p:spTree>
    <p:extLst>
      <p:ext uri="{BB962C8B-B14F-4D97-AF65-F5344CB8AC3E}">
        <p14:creationId xmlns:p14="http://schemas.microsoft.com/office/powerpoint/2010/main" val="99570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450" decel="100000" fill="hold"/>
                                        <p:tgtEl>
                                          <p:spTgt spid="3"/>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450" decel="100000" fill="hold"/>
                                        <p:tgtEl>
                                          <p:spTgt spid="8"/>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450" decel="100000" fill="hold"/>
                                        <p:tgtEl>
                                          <p:spTgt spid="13"/>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450" decel="100000" fill="hold"/>
                                        <p:tgtEl>
                                          <p:spTgt spid="16"/>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anim calcmode="lin" valueType="num">
                                      <p:cBhvr>
                                        <p:cTn id="32" dur="500" fill="hold"/>
                                        <p:tgtEl>
                                          <p:spTgt spid="23"/>
                                        </p:tgtEl>
                                        <p:attrNameLst>
                                          <p:attrName>ppt_x</p:attrName>
                                        </p:attrNameLst>
                                      </p:cBhvr>
                                      <p:tavLst>
                                        <p:tav tm="0">
                                          <p:val>
                                            <p:strVal val="#ppt_x"/>
                                          </p:val>
                                        </p:tav>
                                        <p:tav tm="100000">
                                          <p:val>
                                            <p:strVal val="#ppt_x"/>
                                          </p:val>
                                        </p:tav>
                                      </p:tavLst>
                                    </p:anim>
                                    <p:anim calcmode="lin" valueType="num">
                                      <p:cBhvr>
                                        <p:cTn id="33" dur="450" decel="100000" fill="hold"/>
                                        <p:tgtEl>
                                          <p:spTgt spid="23"/>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450" decel="100000" fill="hold"/>
                                        <p:tgtEl>
                                          <p:spTgt spid="24"/>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450" decel="100000" fill="hold"/>
                                        <p:tgtEl>
                                          <p:spTgt spid="25"/>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anim calcmode="lin" valueType="num">
                                      <p:cBhvr>
                                        <p:cTn id="50" dur="500" fill="hold"/>
                                        <p:tgtEl>
                                          <p:spTgt spid="26"/>
                                        </p:tgtEl>
                                        <p:attrNameLst>
                                          <p:attrName>ppt_x</p:attrName>
                                        </p:attrNameLst>
                                      </p:cBhvr>
                                      <p:tavLst>
                                        <p:tav tm="0">
                                          <p:val>
                                            <p:strVal val="#ppt_x"/>
                                          </p:val>
                                        </p:tav>
                                        <p:tav tm="100000">
                                          <p:val>
                                            <p:strVal val="#ppt_x"/>
                                          </p:val>
                                        </p:tav>
                                      </p:tavLst>
                                    </p:anim>
                                    <p:anim calcmode="lin" valueType="num">
                                      <p:cBhvr>
                                        <p:cTn id="51" dur="450" decel="100000" fill="hold"/>
                                        <p:tgtEl>
                                          <p:spTgt spid="26"/>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anim calcmode="lin" valueType="num">
                                      <p:cBhvr>
                                        <p:cTn id="56" dur="500" fill="hold"/>
                                        <p:tgtEl>
                                          <p:spTgt spid="2"/>
                                        </p:tgtEl>
                                        <p:attrNameLst>
                                          <p:attrName>ppt_x</p:attrName>
                                        </p:attrNameLst>
                                      </p:cBhvr>
                                      <p:tavLst>
                                        <p:tav tm="0">
                                          <p:val>
                                            <p:strVal val="#ppt_x"/>
                                          </p:val>
                                        </p:tav>
                                        <p:tav tm="100000">
                                          <p:val>
                                            <p:strVal val="#ppt_x"/>
                                          </p:val>
                                        </p:tav>
                                      </p:tavLst>
                                    </p:anim>
                                    <p:anim calcmode="lin" valueType="num">
                                      <p:cBhvr>
                                        <p:cTn id="57" dur="450" decel="100000" fill="hold"/>
                                        <p:tgtEl>
                                          <p:spTgt spid="2"/>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anim calcmode="lin" valueType="num">
                                      <p:cBhvr>
                                        <p:cTn id="62" dur="500" fill="hold"/>
                                        <p:tgtEl>
                                          <p:spTgt spid="30"/>
                                        </p:tgtEl>
                                        <p:attrNameLst>
                                          <p:attrName>ppt_x</p:attrName>
                                        </p:attrNameLst>
                                      </p:cBhvr>
                                      <p:tavLst>
                                        <p:tav tm="0">
                                          <p:val>
                                            <p:strVal val="#ppt_x"/>
                                          </p:val>
                                        </p:tav>
                                        <p:tav tm="100000">
                                          <p:val>
                                            <p:strVal val="#ppt_x"/>
                                          </p:val>
                                        </p:tav>
                                      </p:tavLst>
                                    </p:anim>
                                    <p:anim calcmode="lin" valueType="num">
                                      <p:cBhvr>
                                        <p:cTn id="63" dur="450" decel="100000" fill="hold"/>
                                        <p:tgtEl>
                                          <p:spTgt spid="30"/>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anim calcmode="lin" valueType="num">
                                      <p:cBhvr>
                                        <p:cTn id="68" dur="500" fill="hold"/>
                                        <p:tgtEl>
                                          <p:spTgt spid="33"/>
                                        </p:tgtEl>
                                        <p:attrNameLst>
                                          <p:attrName>ppt_x</p:attrName>
                                        </p:attrNameLst>
                                      </p:cBhvr>
                                      <p:tavLst>
                                        <p:tav tm="0">
                                          <p:val>
                                            <p:strVal val="#ppt_x"/>
                                          </p:val>
                                        </p:tav>
                                        <p:tav tm="100000">
                                          <p:val>
                                            <p:strVal val="#ppt_x"/>
                                          </p:val>
                                        </p:tav>
                                      </p:tavLst>
                                    </p:anim>
                                    <p:anim calcmode="lin" valueType="num">
                                      <p:cBhvr>
                                        <p:cTn id="69" dur="450" decel="100000" fill="hold"/>
                                        <p:tgtEl>
                                          <p:spTgt spid="33"/>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33"/>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anim calcmode="lin" valueType="num">
                                      <p:cBhvr>
                                        <p:cTn id="74" dur="500" fill="hold"/>
                                        <p:tgtEl>
                                          <p:spTgt spid="34"/>
                                        </p:tgtEl>
                                        <p:attrNameLst>
                                          <p:attrName>ppt_x</p:attrName>
                                        </p:attrNameLst>
                                      </p:cBhvr>
                                      <p:tavLst>
                                        <p:tav tm="0">
                                          <p:val>
                                            <p:strVal val="#ppt_x"/>
                                          </p:val>
                                        </p:tav>
                                        <p:tav tm="100000">
                                          <p:val>
                                            <p:strVal val="#ppt_x"/>
                                          </p:val>
                                        </p:tav>
                                      </p:tavLst>
                                    </p:anim>
                                    <p:anim calcmode="lin" valueType="num">
                                      <p:cBhvr>
                                        <p:cTn id="75" dur="450" decel="100000" fill="hold"/>
                                        <p:tgtEl>
                                          <p:spTgt spid="34"/>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anim calcmode="lin" valueType="num">
                                      <p:cBhvr>
                                        <p:cTn id="80" dur="500" fill="hold"/>
                                        <p:tgtEl>
                                          <p:spTgt spid="35"/>
                                        </p:tgtEl>
                                        <p:attrNameLst>
                                          <p:attrName>ppt_x</p:attrName>
                                        </p:attrNameLst>
                                      </p:cBhvr>
                                      <p:tavLst>
                                        <p:tav tm="0">
                                          <p:val>
                                            <p:strVal val="#ppt_x"/>
                                          </p:val>
                                        </p:tav>
                                        <p:tav tm="100000">
                                          <p:val>
                                            <p:strVal val="#ppt_x"/>
                                          </p:val>
                                        </p:tav>
                                      </p:tavLst>
                                    </p:anim>
                                    <p:anim calcmode="lin" valueType="num">
                                      <p:cBhvr>
                                        <p:cTn id="81" dur="450" decel="100000" fill="hold"/>
                                        <p:tgtEl>
                                          <p:spTgt spid="35"/>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35"/>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anim calcmode="lin" valueType="num">
                                      <p:cBhvr>
                                        <p:cTn id="86" dur="500" fill="hold"/>
                                        <p:tgtEl>
                                          <p:spTgt spid="36"/>
                                        </p:tgtEl>
                                        <p:attrNameLst>
                                          <p:attrName>ppt_x</p:attrName>
                                        </p:attrNameLst>
                                      </p:cBhvr>
                                      <p:tavLst>
                                        <p:tav tm="0">
                                          <p:val>
                                            <p:strVal val="#ppt_x"/>
                                          </p:val>
                                        </p:tav>
                                        <p:tav tm="100000">
                                          <p:val>
                                            <p:strVal val="#ppt_x"/>
                                          </p:val>
                                        </p:tav>
                                      </p:tavLst>
                                    </p:anim>
                                    <p:anim calcmode="lin" valueType="num">
                                      <p:cBhvr>
                                        <p:cTn id="87" dur="450" decel="100000" fill="hold"/>
                                        <p:tgtEl>
                                          <p:spTgt spid="36"/>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36"/>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anim calcmode="lin" valueType="num">
                                      <p:cBhvr>
                                        <p:cTn id="92" dur="500" fill="hold"/>
                                        <p:tgtEl>
                                          <p:spTgt spid="37"/>
                                        </p:tgtEl>
                                        <p:attrNameLst>
                                          <p:attrName>ppt_x</p:attrName>
                                        </p:attrNameLst>
                                      </p:cBhvr>
                                      <p:tavLst>
                                        <p:tav tm="0">
                                          <p:val>
                                            <p:strVal val="#ppt_x"/>
                                          </p:val>
                                        </p:tav>
                                        <p:tav tm="100000">
                                          <p:val>
                                            <p:strVal val="#ppt_x"/>
                                          </p:val>
                                        </p:tav>
                                      </p:tavLst>
                                    </p:anim>
                                    <p:anim calcmode="lin" valueType="num">
                                      <p:cBhvr>
                                        <p:cTn id="93" dur="450" decel="100000" fill="hold"/>
                                        <p:tgtEl>
                                          <p:spTgt spid="37"/>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anim calcmode="lin" valueType="num">
                                      <p:cBhvr>
                                        <p:cTn id="98" dur="500" fill="hold"/>
                                        <p:tgtEl>
                                          <p:spTgt spid="38"/>
                                        </p:tgtEl>
                                        <p:attrNameLst>
                                          <p:attrName>ppt_x</p:attrName>
                                        </p:attrNameLst>
                                      </p:cBhvr>
                                      <p:tavLst>
                                        <p:tav tm="0">
                                          <p:val>
                                            <p:strVal val="#ppt_x"/>
                                          </p:val>
                                        </p:tav>
                                        <p:tav tm="100000">
                                          <p:val>
                                            <p:strVal val="#ppt_x"/>
                                          </p:val>
                                        </p:tav>
                                      </p:tavLst>
                                    </p:anim>
                                    <p:anim calcmode="lin" valueType="num">
                                      <p:cBhvr>
                                        <p:cTn id="99" dur="450" decel="100000" fill="hold"/>
                                        <p:tgtEl>
                                          <p:spTgt spid="38"/>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par>
                                <p:cTn id="101" presetID="37" presetClass="entr" presetSubtype="0" fill="hold" nodeType="with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fade">
                                      <p:cBhvr>
                                        <p:cTn id="103" dur="500"/>
                                        <p:tgtEl>
                                          <p:spTgt spid="5"/>
                                        </p:tgtEl>
                                      </p:cBhvr>
                                    </p:animEffect>
                                    <p:anim calcmode="lin" valueType="num">
                                      <p:cBhvr>
                                        <p:cTn id="104" dur="500" fill="hold"/>
                                        <p:tgtEl>
                                          <p:spTgt spid="5"/>
                                        </p:tgtEl>
                                        <p:attrNameLst>
                                          <p:attrName>ppt_x</p:attrName>
                                        </p:attrNameLst>
                                      </p:cBhvr>
                                      <p:tavLst>
                                        <p:tav tm="0">
                                          <p:val>
                                            <p:strVal val="#ppt_x"/>
                                          </p:val>
                                        </p:tav>
                                        <p:tav tm="100000">
                                          <p:val>
                                            <p:strVal val="#ppt_x"/>
                                          </p:val>
                                        </p:tav>
                                      </p:tavLst>
                                    </p:anim>
                                    <p:anim calcmode="lin" valueType="num">
                                      <p:cBhvr>
                                        <p:cTn id="105" dur="450" decel="100000" fill="hold"/>
                                        <p:tgtEl>
                                          <p:spTgt spid="5"/>
                                        </p:tgtEl>
                                        <p:attrNameLst>
                                          <p:attrName>ppt_y</p:attrName>
                                        </p:attrNameLst>
                                      </p:cBhvr>
                                      <p:tavLst>
                                        <p:tav tm="0">
                                          <p:val>
                                            <p:strVal val="#ppt_y+1"/>
                                          </p:val>
                                        </p:tav>
                                        <p:tav tm="100000">
                                          <p:val>
                                            <p:strVal val="#ppt_y-.03"/>
                                          </p:val>
                                        </p:tav>
                                      </p:tavLst>
                                    </p:anim>
                                    <p:anim calcmode="lin" valueType="num">
                                      <p:cBhvr>
                                        <p:cTn id="10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07" presetID="37"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anim calcmode="lin" valueType="num">
                                      <p:cBhvr>
                                        <p:cTn id="110" dur="500" fill="hold"/>
                                        <p:tgtEl>
                                          <p:spTgt spid="40"/>
                                        </p:tgtEl>
                                        <p:attrNameLst>
                                          <p:attrName>ppt_x</p:attrName>
                                        </p:attrNameLst>
                                      </p:cBhvr>
                                      <p:tavLst>
                                        <p:tav tm="0">
                                          <p:val>
                                            <p:strVal val="#ppt_x"/>
                                          </p:val>
                                        </p:tav>
                                        <p:tav tm="100000">
                                          <p:val>
                                            <p:strVal val="#ppt_x"/>
                                          </p:val>
                                        </p:tav>
                                      </p:tavLst>
                                    </p:anim>
                                    <p:anim calcmode="lin" valueType="num">
                                      <p:cBhvr>
                                        <p:cTn id="111" dur="450" decel="100000" fill="hold"/>
                                        <p:tgtEl>
                                          <p:spTgt spid="40"/>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40"/>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fade">
                                      <p:cBhvr>
                                        <p:cTn id="115" dur="500"/>
                                        <p:tgtEl>
                                          <p:spTgt spid="6"/>
                                        </p:tgtEl>
                                      </p:cBhvr>
                                    </p:animEffect>
                                    <p:anim calcmode="lin" valueType="num">
                                      <p:cBhvr>
                                        <p:cTn id="116" dur="500" fill="hold"/>
                                        <p:tgtEl>
                                          <p:spTgt spid="6"/>
                                        </p:tgtEl>
                                        <p:attrNameLst>
                                          <p:attrName>ppt_x</p:attrName>
                                        </p:attrNameLst>
                                      </p:cBhvr>
                                      <p:tavLst>
                                        <p:tav tm="0">
                                          <p:val>
                                            <p:strVal val="#ppt_x"/>
                                          </p:val>
                                        </p:tav>
                                        <p:tav tm="100000">
                                          <p:val>
                                            <p:strVal val="#ppt_x"/>
                                          </p:val>
                                        </p:tav>
                                      </p:tavLst>
                                    </p:anim>
                                    <p:anim calcmode="lin" valueType="num">
                                      <p:cBhvr>
                                        <p:cTn id="117" dur="450" decel="100000" fill="hold"/>
                                        <p:tgtEl>
                                          <p:spTgt spid="6"/>
                                        </p:tgtEl>
                                        <p:attrNameLst>
                                          <p:attrName>ppt_y</p:attrName>
                                        </p:attrNameLst>
                                      </p:cBhvr>
                                      <p:tavLst>
                                        <p:tav tm="0">
                                          <p:val>
                                            <p:strVal val="#ppt_y+1"/>
                                          </p:val>
                                        </p:tav>
                                        <p:tav tm="100000">
                                          <p:val>
                                            <p:strVal val="#ppt_y-.03"/>
                                          </p:val>
                                        </p:tav>
                                      </p:tavLst>
                                    </p:anim>
                                    <p:anim calcmode="lin" valueType="num">
                                      <p:cBhvr>
                                        <p:cTn id="118"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anim calcmode="lin" valueType="num">
                                      <p:cBhvr>
                                        <p:cTn id="122" dur="500" fill="hold"/>
                                        <p:tgtEl>
                                          <p:spTgt spid="42"/>
                                        </p:tgtEl>
                                        <p:attrNameLst>
                                          <p:attrName>ppt_x</p:attrName>
                                        </p:attrNameLst>
                                      </p:cBhvr>
                                      <p:tavLst>
                                        <p:tav tm="0">
                                          <p:val>
                                            <p:strVal val="#ppt_x"/>
                                          </p:val>
                                        </p:tav>
                                        <p:tav tm="100000">
                                          <p:val>
                                            <p:strVal val="#ppt_x"/>
                                          </p:val>
                                        </p:tav>
                                      </p:tavLst>
                                    </p:anim>
                                    <p:anim calcmode="lin" valueType="num">
                                      <p:cBhvr>
                                        <p:cTn id="123" dur="450" decel="100000" fill="hold"/>
                                        <p:tgtEl>
                                          <p:spTgt spid="42"/>
                                        </p:tgtEl>
                                        <p:attrNameLst>
                                          <p:attrName>ppt_y</p:attrName>
                                        </p:attrNameLst>
                                      </p:cBhvr>
                                      <p:tavLst>
                                        <p:tav tm="0">
                                          <p:val>
                                            <p:strVal val="#ppt_y+1"/>
                                          </p:val>
                                        </p:tav>
                                        <p:tav tm="100000">
                                          <p:val>
                                            <p:strVal val="#ppt_y-.03"/>
                                          </p:val>
                                        </p:tav>
                                      </p:tavLst>
                                    </p:anim>
                                    <p:anim calcmode="lin" valueType="num">
                                      <p:cBhvr>
                                        <p:cTn id="124" dur="50" accel="100000" fill="hold">
                                          <p:stCondLst>
                                            <p:cond delay="450"/>
                                          </p:stCondLst>
                                        </p:cTn>
                                        <p:tgtEl>
                                          <p:spTgt spid="42"/>
                                        </p:tgtEl>
                                        <p:attrNameLst>
                                          <p:attrName>ppt_y</p:attrName>
                                        </p:attrNameLst>
                                      </p:cBhvr>
                                      <p:tavLst>
                                        <p:tav tm="0">
                                          <p:val>
                                            <p:strVal val="#ppt_y-.03"/>
                                          </p:val>
                                        </p:tav>
                                        <p:tav tm="100000">
                                          <p:val>
                                            <p:strVal val="#ppt_y"/>
                                          </p:val>
                                        </p:tav>
                                      </p:tavLst>
                                    </p:anim>
                                  </p:childTnLst>
                                </p:cTn>
                              </p:par>
                              <p:par>
                                <p:cTn id="125" presetID="37"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anim calcmode="lin" valueType="num">
                                      <p:cBhvr>
                                        <p:cTn id="128" dur="500" fill="hold"/>
                                        <p:tgtEl>
                                          <p:spTgt spid="43"/>
                                        </p:tgtEl>
                                        <p:attrNameLst>
                                          <p:attrName>ppt_x</p:attrName>
                                        </p:attrNameLst>
                                      </p:cBhvr>
                                      <p:tavLst>
                                        <p:tav tm="0">
                                          <p:val>
                                            <p:strVal val="#ppt_x"/>
                                          </p:val>
                                        </p:tav>
                                        <p:tav tm="100000">
                                          <p:val>
                                            <p:strVal val="#ppt_x"/>
                                          </p:val>
                                        </p:tav>
                                      </p:tavLst>
                                    </p:anim>
                                    <p:anim calcmode="lin" valueType="num">
                                      <p:cBhvr>
                                        <p:cTn id="129" dur="450" decel="100000" fill="hold"/>
                                        <p:tgtEl>
                                          <p:spTgt spid="43"/>
                                        </p:tgtEl>
                                        <p:attrNameLst>
                                          <p:attrName>ppt_y</p:attrName>
                                        </p:attrNameLst>
                                      </p:cBhvr>
                                      <p:tavLst>
                                        <p:tav tm="0">
                                          <p:val>
                                            <p:strVal val="#ppt_y+1"/>
                                          </p:val>
                                        </p:tav>
                                        <p:tav tm="100000">
                                          <p:val>
                                            <p:strVal val="#ppt_y-.03"/>
                                          </p:val>
                                        </p:tav>
                                      </p:tavLst>
                                    </p:anim>
                                    <p:anim calcmode="lin" valueType="num">
                                      <p:cBhvr>
                                        <p:cTn id="130" dur="50" accel="100000" fill="hold">
                                          <p:stCondLst>
                                            <p:cond delay="450"/>
                                          </p:stCondLst>
                                        </p:cTn>
                                        <p:tgtEl>
                                          <p:spTgt spid="43"/>
                                        </p:tgtEl>
                                        <p:attrNameLst>
                                          <p:attrName>ppt_y</p:attrName>
                                        </p:attrNameLst>
                                      </p:cBhvr>
                                      <p:tavLst>
                                        <p:tav tm="0">
                                          <p:val>
                                            <p:strVal val="#ppt_y-.03"/>
                                          </p:val>
                                        </p:tav>
                                        <p:tav tm="100000">
                                          <p:val>
                                            <p:strVal val="#ppt_y"/>
                                          </p:val>
                                        </p:tav>
                                      </p:tavLst>
                                    </p:anim>
                                  </p:childTnLst>
                                </p:cTn>
                              </p:par>
                              <p:par>
                                <p:cTn id="131" presetID="37" presetClass="entr" presetSubtype="0" fill="hold"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500"/>
                                        <p:tgtEl>
                                          <p:spTgt spid="45"/>
                                        </p:tgtEl>
                                      </p:cBhvr>
                                    </p:animEffect>
                                    <p:anim calcmode="lin" valueType="num">
                                      <p:cBhvr>
                                        <p:cTn id="134" dur="500" fill="hold"/>
                                        <p:tgtEl>
                                          <p:spTgt spid="45"/>
                                        </p:tgtEl>
                                        <p:attrNameLst>
                                          <p:attrName>ppt_x</p:attrName>
                                        </p:attrNameLst>
                                      </p:cBhvr>
                                      <p:tavLst>
                                        <p:tav tm="0">
                                          <p:val>
                                            <p:strVal val="#ppt_x"/>
                                          </p:val>
                                        </p:tav>
                                        <p:tav tm="100000">
                                          <p:val>
                                            <p:strVal val="#ppt_x"/>
                                          </p:val>
                                        </p:tav>
                                      </p:tavLst>
                                    </p:anim>
                                    <p:anim calcmode="lin" valueType="num">
                                      <p:cBhvr>
                                        <p:cTn id="135" dur="450" decel="100000" fill="hold"/>
                                        <p:tgtEl>
                                          <p:spTgt spid="45"/>
                                        </p:tgtEl>
                                        <p:attrNameLst>
                                          <p:attrName>ppt_y</p:attrName>
                                        </p:attrNameLst>
                                      </p:cBhvr>
                                      <p:tavLst>
                                        <p:tav tm="0">
                                          <p:val>
                                            <p:strVal val="#ppt_y+1"/>
                                          </p:val>
                                        </p:tav>
                                        <p:tav tm="100000">
                                          <p:val>
                                            <p:strVal val="#ppt_y-.03"/>
                                          </p:val>
                                        </p:tav>
                                      </p:tavLst>
                                    </p:anim>
                                    <p:anim calcmode="lin" valueType="num">
                                      <p:cBhvr>
                                        <p:cTn id="136" dur="50" accel="100000" fill="hold">
                                          <p:stCondLst>
                                            <p:cond delay="45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p:bldP spid="24" grpId="0"/>
      <p:bldP spid="25" grpId="0"/>
      <p:bldP spid="26" grpId="0" animBg="1"/>
      <p:bldP spid="2" grpId="0" animBg="1"/>
      <p:bldP spid="30" grpId="0" animBg="1"/>
      <p:bldP spid="33" grpId="0" animBg="1"/>
      <p:bldP spid="34" grpId="0" animBg="1"/>
      <p:bldP spid="35" grpId="0" animBg="1"/>
      <p:bldP spid="36" grpId="0" animBg="1"/>
      <p:bldP spid="37" grpId="0" animBg="1"/>
      <p:bldP spid="38" grpId="0" animBg="1"/>
      <p:bldP spid="6"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56801" y="2213625"/>
            <a:ext cx="7975649" cy="1572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And</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Evaluation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28</a:t>
            </a:fld>
            <a:endParaRPr kumimoji="1" lang="zh-CN" altLang="en-US"/>
          </a:p>
        </p:txBody>
      </p:sp>
      <p:sp>
        <p:nvSpPr>
          <p:cNvPr id="81" name="文本框 80"/>
          <p:cNvSpPr txBox="1"/>
          <p:nvPr/>
        </p:nvSpPr>
        <p:spPr>
          <a:xfrm>
            <a:off x="556803" y="1132057"/>
            <a:ext cx="300078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Anonymous</a:t>
            </a:r>
            <a:r>
              <a:rPr kumimoji="1" lang="zh-CN" altLang="en-US" dirty="0" smtClean="0">
                <a:solidFill>
                  <a:schemeClr val="bg1"/>
                </a:solidFill>
              </a:rPr>
              <a:t> </a:t>
            </a:r>
            <a:r>
              <a:rPr kumimoji="1" lang="en-US" altLang="zh-CN" dirty="0" smtClean="0">
                <a:solidFill>
                  <a:schemeClr val="bg1"/>
                </a:solidFill>
              </a:rPr>
              <a:t>message</a:t>
            </a:r>
            <a:r>
              <a:rPr kumimoji="1" lang="zh-CN" altLang="en-US" dirty="0" smtClean="0">
                <a:solidFill>
                  <a:schemeClr val="bg1"/>
                </a:solidFill>
              </a:rPr>
              <a:t> </a:t>
            </a:r>
            <a:r>
              <a:rPr kumimoji="1" lang="en-US" altLang="zh-CN" dirty="0" smtClean="0">
                <a:solidFill>
                  <a:schemeClr val="bg1"/>
                </a:solidFill>
              </a:rPr>
              <a:t>board</a:t>
            </a:r>
            <a:endParaRPr kumimoji="1" lang="zh-CN" altLang="en-US" dirty="0">
              <a:solidFill>
                <a:schemeClr val="bg1"/>
              </a:solidFill>
            </a:endParaRPr>
          </a:p>
        </p:txBody>
      </p:sp>
      <p:sp>
        <p:nvSpPr>
          <p:cNvPr id="7" name="文本框 6"/>
          <p:cNvSpPr txBox="1"/>
          <p:nvPr/>
        </p:nvSpPr>
        <p:spPr>
          <a:xfrm>
            <a:off x="3600451" y="1136978"/>
            <a:ext cx="4932000"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ea typeface="微软雅黑" panose="020B0503020204020204" pitchFamily="34" charset="-122"/>
              </a:rPr>
              <a:t>Evaluation</a:t>
            </a:r>
            <a:endParaRPr kumimoji="1" lang="zh-CN" altLang="en-US" dirty="0">
              <a:solidFill>
                <a:schemeClr val="bg1"/>
              </a:solidFill>
            </a:endParaRPr>
          </a:p>
        </p:txBody>
      </p:sp>
      <p:sp>
        <p:nvSpPr>
          <p:cNvPr id="2" name="文本框 1"/>
          <p:cNvSpPr txBox="1"/>
          <p:nvPr/>
        </p:nvSpPr>
        <p:spPr>
          <a:xfrm>
            <a:off x="556802" y="1687128"/>
            <a:ext cx="2715035" cy="369332"/>
          </a:xfrm>
          <a:prstGeom prst="chevron">
            <a:avLst/>
          </a:prstGeom>
          <a:solidFill>
            <a:schemeClr val="bg1">
              <a:lumMod val="50000"/>
            </a:schemeClr>
          </a:solidFill>
        </p:spPr>
        <p:txBody>
          <a:bodyPr wrap="square" rtlCol="0">
            <a:spAutoFit/>
          </a:bodyPr>
          <a:lstStyle/>
          <a:p>
            <a:pPr algn="ctr"/>
            <a:r>
              <a:rPr kumimoji="1" lang="en-US" altLang="zh-CN" dirty="0" smtClean="0">
                <a:solidFill>
                  <a:schemeClr val="bg1"/>
                </a:solidFill>
              </a:rPr>
              <a:t>Protocol</a:t>
            </a:r>
            <a:r>
              <a:rPr kumimoji="1" lang="zh-CN" altLang="en-US" dirty="0" smtClean="0">
                <a:solidFill>
                  <a:schemeClr val="bg1"/>
                </a:solidFill>
              </a:rPr>
              <a:t> </a:t>
            </a:r>
            <a:r>
              <a:rPr kumimoji="1" lang="en-US" altLang="zh-CN" dirty="0" smtClean="0">
                <a:solidFill>
                  <a:schemeClr val="bg1"/>
                </a:solidFill>
              </a:rPr>
              <a:t>Parameters</a:t>
            </a:r>
            <a:endParaRPr kumimoji="1" lang="zh-CN" altLang="en-US" dirty="0">
              <a:solidFill>
                <a:schemeClr val="bg1"/>
              </a:solidFill>
            </a:endParaRPr>
          </a:p>
        </p:txBody>
      </p:sp>
      <p:sp>
        <p:nvSpPr>
          <p:cNvPr id="9" name="文本框 8"/>
          <p:cNvSpPr txBox="1"/>
          <p:nvPr/>
        </p:nvSpPr>
        <p:spPr>
          <a:xfrm>
            <a:off x="537747" y="4111250"/>
            <a:ext cx="2715035" cy="369332"/>
          </a:xfrm>
          <a:prstGeom prst="chevron">
            <a:avLst/>
          </a:prstGeom>
          <a:solidFill>
            <a:schemeClr val="bg1">
              <a:lumMod val="50000"/>
            </a:schemeClr>
          </a:solidFill>
        </p:spPr>
        <p:txBody>
          <a:bodyPr wrap="square" rtlCol="0">
            <a:spAutoFit/>
          </a:bodyPr>
          <a:lstStyle/>
          <a:p>
            <a:pPr algn="ctr"/>
            <a:r>
              <a:rPr kumimoji="1" lang="en-US" altLang="zh-CN" dirty="0" smtClean="0">
                <a:solidFill>
                  <a:schemeClr val="bg1"/>
                </a:solidFill>
              </a:rPr>
              <a:t>Workplace</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3" name="文本框 2"/>
              <p:cNvSpPr txBox="1"/>
              <p:nvPr/>
            </p:nvSpPr>
            <p:spPr>
              <a:xfrm>
                <a:off x="552035" y="2356508"/>
                <a:ext cx="3305591"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𝑙</m:t>
                          </m:r>
                        </m:e>
                        <m:sub>
                          <m:r>
                            <m:rPr>
                              <m:sty m:val="p"/>
                            </m:rPr>
                            <a:rPr kumimoji="1" lang="el-GR" altLang="zh-CN" sz="1600" i="1" smtClean="0">
                              <a:latin typeface="Cambria Math" charset="0"/>
                              <a:ea typeface="Cambria Math" charset="0"/>
                              <a:cs typeface="Cambria Math" charset="0"/>
                            </a:rPr>
                            <m:t>Γ</m:t>
                          </m:r>
                        </m:sub>
                      </m:sSub>
                      <m:r>
                        <a:rPr kumimoji="1" lang="en-US" altLang="zh-CN" sz="1600" b="0" i="1" smtClean="0">
                          <a:latin typeface="Cambria Math" charset="0"/>
                        </a:rPr>
                        <m:t>=1632</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𝑙</m:t>
                          </m:r>
                        </m:e>
                        <m:sub>
                          <m:r>
                            <a:rPr kumimoji="1" lang="en-US" altLang="zh-CN" sz="1600" b="0" i="1" smtClean="0">
                              <a:latin typeface="Cambria Math" charset="0"/>
                              <a:ea typeface="Cambria Math" charset="0"/>
                              <a:cs typeface="Cambria Math" charset="0"/>
                            </a:rPr>
                            <m:t>𝜌</m:t>
                          </m:r>
                        </m:sub>
                      </m:sSub>
                      <m:r>
                        <a:rPr kumimoji="1" lang="en-US" altLang="zh-CN" sz="1600" b="0" i="1" smtClean="0">
                          <a:latin typeface="Cambria Math" charset="0"/>
                        </a:rPr>
                        <m:t>=256</m:t>
                      </m:r>
                    </m:oMath>
                  </m:oMathPara>
                </a14:m>
                <a:endParaRPr kumimoji="1" lang="zh-CN" altLang="en-US" sz="1600" dirty="0"/>
              </a:p>
            </p:txBody>
          </p:sp>
        </mc:Choice>
        <mc:Fallback xmlns="">
          <p:sp>
            <p:nvSpPr>
              <p:cNvPr id="3" name="文本框 2"/>
              <p:cNvSpPr txBox="1">
                <a:spLocks noRot="1" noChangeAspect="1" noMove="1" noResize="1" noEditPoints="1" noAdjustHandles="1" noChangeArrowheads="1" noChangeShapeType="1" noTextEdit="1"/>
              </p:cNvSpPr>
              <p:nvPr/>
            </p:nvSpPr>
            <p:spPr>
              <a:xfrm>
                <a:off x="552035" y="2356508"/>
                <a:ext cx="3305591" cy="360483"/>
              </a:xfrm>
              <a:prstGeom prst="rect">
                <a:avLst/>
              </a:prstGeom>
              <a:blipFill rotWithShape="0">
                <a:blip r:embed="rId3"/>
                <a:stretch>
                  <a:fillRect t="-116949" b="-1271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47268" y="2837527"/>
                <a:ext cx="330559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𝑙</m:t>
                          </m:r>
                        </m:e>
                        <m:sub>
                          <m:r>
                            <a:rPr kumimoji="1" lang="en-US" altLang="zh-CN" sz="1600" b="0" i="1" smtClean="0">
                              <a:latin typeface="Cambria Math" charset="0"/>
                            </a:rPr>
                            <m:t>𝑛</m:t>
                          </m:r>
                        </m:sub>
                      </m:sSub>
                      <m:r>
                        <a:rPr kumimoji="1" lang="en-US" altLang="zh-CN" sz="1600" b="0" i="1" smtClean="0">
                          <a:latin typeface="Cambria Math" charset="0"/>
                        </a:rPr>
                        <m:t>=2048</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𝑙</m:t>
                          </m:r>
                        </m:e>
                        <m:sub>
                          <m:r>
                            <a:rPr kumimoji="1" lang="en-US" altLang="zh-CN" sz="1600" b="0" i="1" smtClean="0">
                              <a:latin typeface="Cambria Math" charset="0"/>
                            </a:rPr>
                            <m:t>𝑒</m:t>
                          </m:r>
                        </m:sub>
                      </m:sSub>
                      <m:r>
                        <a:rPr kumimoji="1" lang="en-US" altLang="zh-CN" sz="1600" b="0" i="1" smtClean="0">
                          <a:latin typeface="Cambria Math" charset="0"/>
                        </a:rPr>
                        <m:t>=120</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𝑙</m:t>
                          </m:r>
                        </m:e>
                        <m:sub>
                          <m:r>
                            <a:rPr kumimoji="1" lang="en-US" altLang="zh-CN" sz="1600" b="0" i="1" smtClean="0">
                              <a:latin typeface="Cambria Math" charset="0"/>
                            </a:rPr>
                            <m:t>𝑣</m:t>
                          </m:r>
                        </m:sub>
                      </m:sSub>
                      <m:r>
                        <a:rPr kumimoji="1" lang="en-US" altLang="zh-CN" sz="1600" b="0" i="1" smtClean="0">
                          <a:latin typeface="Cambria Math" charset="0"/>
                        </a:rPr>
                        <m:t>=2724</m:t>
                      </m:r>
                    </m:oMath>
                  </m:oMathPara>
                </a14:m>
                <a:endParaRPr kumimoji="1" lang="zh-CN" alt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47268" y="2837527"/>
                <a:ext cx="3305591" cy="338554"/>
              </a:xfrm>
              <a:prstGeom prst="rect">
                <a:avLst/>
              </a:prstGeom>
              <a:blipFill rotWithShape="0">
                <a:blip r:embed="rId4"/>
                <a:stretch>
                  <a:fillRect t="-123214" b="-139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71077" y="3304255"/>
                <a:ext cx="330559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zh-CN" sz="1600" i="1" smtClean="0">
                          <a:latin typeface="Cambria Math" charset="0"/>
                        </a:rPr>
                        <m:t>𝑘</m:t>
                      </m:r>
                      <m:r>
                        <a:rPr kumimoji="1" lang="en-US" altLang="zh-CN" sz="1600" b="0" i="1" smtClean="0">
                          <a:latin typeface="Cambria Math" charset="0"/>
                        </a:rPr>
                        <m:t>=1000</m:t>
                      </m:r>
                    </m:oMath>
                  </m:oMathPara>
                </a14:m>
                <a:endParaRPr kumimoji="1"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71077" y="3304255"/>
                <a:ext cx="3305591" cy="338554"/>
              </a:xfrm>
              <a:prstGeom prst="rect">
                <a:avLst/>
              </a:prstGeom>
              <a:blipFill rotWithShape="0">
                <a:blip r:embed="rId5"/>
                <a:stretch>
                  <a:fillRect/>
                </a:stretch>
              </a:blipFill>
            </p:spPr>
            <p:txBody>
              <a:bodyPr/>
              <a:lstStyle/>
              <a:p>
                <a:r>
                  <a:rPr lang="zh-CN" altLang="en-US">
                    <a:noFill/>
                  </a:rPr>
                  <a:t> </a:t>
                </a:r>
              </a:p>
            </p:txBody>
          </p:sp>
        </mc:Fallback>
      </mc:AlternateContent>
      <p:sp>
        <p:nvSpPr>
          <p:cNvPr id="4" name="圆角矩形 3"/>
          <p:cNvSpPr/>
          <p:nvPr/>
        </p:nvSpPr>
        <p:spPr>
          <a:xfrm>
            <a:off x="537747" y="4688800"/>
            <a:ext cx="7994704" cy="1021556"/>
          </a:xfrm>
          <a:prstGeom prst="roundRect">
            <a:avLst/>
          </a:prstGeom>
          <a:ln>
            <a:solidFill>
              <a:schemeClr val="accent3"/>
            </a:solidFill>
          </a:ln>
        </p:spPr>
        <p:txBody>
          <a:bodyPr wrap="square">
            <a:spAutoFit/>
          </a:bodyPr>
          <a:lstStyle/>
          <a:p>
            <a:pPr marL="285750" indent="-285750">
              <a:buFont typeface="Wingdings" charset="2"/>
              <a:buChar char="ü"/>
            </a:pPr>
            <a:r>
              <a:rPr lang="en-US" altLang="zh-CN" dirty="0"/>
              <a:t>setup operations : a quad-core 2.67 GHz Intel Xeon processor with 6GB of RAM.</a:t>
            </a:r>
          </a:p>
          <a:p>
            <a:pPr marL="285750" indent="-285750">
              <a:buFont typeface="Wingdings" charset="2"/>
              <a:buChar char="ü"/>
            </a:pPr>
            <a:r>
              <a:rPr lang="en-US" altLang="zh-CN" dirty="0"/>
              <a:t>Website: 2.67 GHz processor, 1GB of RAM</a:t>
            </a:r>
          </a:p>
          <a:p>
            <a:pPr marL="285750" indent="-285750">
              <a:buFont typeface="Wingdings" charset="2"/>
              <a:buChar char="ü"/>
            </a:pPr>
            <a:r>
              <a:rPr lang="en-US" altLang="zh-CN" dirty="0"/>
              <a:t>Android applications: </a:t>
            </a:r>
            <a:r>
              <a:rPr lang="sv-SE" altLang="zh-CN" dirty="0"/>
              <a:t>a Motorola </a:t>
            </a:r>
            <a:r>
              <a:rPr lang="sv-SE" altLang="zh-CN" dirty="0" err="1"/>
              <a:t>Droid</a:t>
            </a:r>
            <a:r>
              <a:rPr lang="sv-SE" altLang="zh-CN" dirty="0"/>
              <a:t> </a:t>
            </a:r>
            <a:r>
              <a:rPr lang="sv-SE" altLang="zh-CN" dirty="0" err="1"/>
              <a:t>running</a:t>
            </a:r>
            <a:r>
              <a:rPr lang="sv-SE" altLang="zh-CN" dirty="0"/>
              <a:t> Android 2.2</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3370658" y="2343629"/>
                <a:ext cx="178593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charset="0"/>
                        </a:rPr>
                        <m:t>(</m:t>
                      </m:r>
                      <m:r>
                        <m:rPr>
                          <m:sty m:val="p"/>
                        </m:rPr>
                        <a:rPr kumimoji="1" lang="el-GR" altLang="zh-CN" sz="1600" b="0" i="1" smtClean="0">
                          <a:latin typeface="Cambria Math" charset="0"/>
                          <a:ea typeface="Cambria Math" charset="0"/>
                          <a:cs typeface="Cambria Math" charset="0"/>
                        </a:rPr>
                        <m:t>Γ</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𝜌</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𝑔</m:t>
                      </m:r>
                      <m:r>
                        <a:rPr kumimoji="1" lang="en-US" altLang="zh-CN" sz="1600" b="0" i="1" smtClean="0">
                          <a:latin typeface="Cambria Math" charset="0"/>
                        </a:rPr>
                        <m:t>)</m:t>
                      </m:r>
                    </m:oMath>
                  </m:oMathPara>
                </a14:m>
                <a:endParaRPr kumimoji="1" lang="zh-CN" altLang="en-US" sz="16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70658" y="2343629"/>
                <a:ext cx="1785938" cy="338554"/>
              </a:xfrm>
              <a:prstGeom prst="rect">
                <a:avLst/>
              </a:prstGeom>
              <a:blipFill rotWithShape="0">
                <a:blip r:embed="rId6"/>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662348" y="2837527"/>
                <a:ext cx="264795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1600" b="0" i="1" smtClean="0">
                              <a:latin typeface="Cambria Math" charset="0"/>
                            </a:rPr>
                          </m:ctrlPr>
                        </m:dPr>
                        <m:e>
                          <m:r>
                            <a:rPr kumimoji="1" lang="en-US" altLang="zh-CN" sz="1600" b="0" i="1" smtClean="0">
                              <a:latin typeface="Cambria Math" charset="0"/>
                            </a:rPr>
                            <m:t>𝑠𝑘</m:t>
                          </m:r>
                          <m:r>
                            <a:rPr kumimoji="1" lang="en-US" altLang="zh-CN" sz="1600" b="0" i="1" smtClean="0">
                              <a:latin typeface="Cambria Math" charset="0"/>
                            </a:rPr>
                            <m:t>,</m:t>
                          </m:r>
                          <m:r>
                            <a:rPr kumimoji="1" lang="en-US" altLang="zh-CN" sz="1600" b="0" i="1" smtClean="0">
                              <a:latin typeface="Cambria Math" charset="0"/>
                            </a:rPr>
                            <m:t>𝑝𝑘</m:t>
                          </m:r>
                        </m:e>
                      </m:d>
                      <m:r>
                        <a:rPr kumimoji="1" lang="en-US" altLang="zh-CN" sz="1600" b="0" i="1" smtClean="0">
                          <a:latin typeface="Cambria Math" charset="0"/>
                        </a:rPr>
                        <m:t>,</m:t>
                      </m:r>
                      <m:r>
                        <a:rPr kumimoji="1" lang="zh-CN" altLang="en-US" sz="1600" b="0" i="1" smtClean="0">
                          <a:latin typeface="Cambria Math" charset="0"/>
                        </a:rPr>
                        <m:t> </m:t>
                      </m:r>
                      <m:r>
                        <a:rPr kumimoji="1" lang="en-US" altLang="zh-CN" sz="1600" b="0" i="1" smtClean="0">
                          <a:latin typeface="Cambria Math" charset="0"/>
                        </a:rPr>
                        <m:t>𝑝𝑘</m:t>
                      </m:r>
                      <m:r>
                        <a:rPr kumimoji="1" lang="en-US" altLang="zh-CN" sz="1600" b="0" i="1" smtClean="0">
                          <a:latin typeface="Cambria Math" charset="0"/>
                        </a:rPr>
                        <m:t>=(</m:t>
                      </m:r>
                      <m:r>
                        <a:rPr kumimoji="1" lang="en-US" altLang="zh-CN" sz="1600" b="0" i="1" smtClean="0">
                          <a:latin typeface="Cambria Math" charset="0"/>
                        </a:rPr>
                        <m:t>𝑛</m:t>
                      </m:r>
                      <m:r>
                        <a:rPr kumimoji="1" lang="en-US" altLang="zh-CN" sz="1600" b="0" i="1" smtClean="0">
                          <a:latin typeface="Cambria Math" charset="0"/>
                        </a:rPr>
                        <m:t>,</m:t>
                      </m:r>
                      <m:r>
                        <a:rPr kumimoji="1" lang="en-US" altLang="zh-CN" sz="1600" b="0" i="1" smtClean="0">
                          <a:latin typeface="Cambria Math" charset="0"/>
                        </a:rPr>
                        <m:t>𝑅</m:t>
                      </m:r>
                      <m:r>
                        <a:rPr kumimoji="1" lang="en-US" altLang="zh-CN" sz="1600" b="0" i="1" smtClean="0">
                          <a:latin typeface="Cambria Math" charset="0"/>
                        </a:rPr>
                        <m:t>,</m:t>
                      </m:r>
                      <m:r>
                        <a:rPr kumimoji="1" lang="en-US" altLang="zh-CN" sz="1600" b="0" i="1" smtClean="0">
                          <a:latin typeface="Cambria Math" charset="0"/>
                        </a:rPr>
                        <m:t>𝑆</m:t>
                      </m:r>
                      <m:r>
                        <a:rPr kumimoji="1" lang="en-US" altLang="zh-CN" sz="1600" b="0" i="1" smtClean="0">
                          <a:latin typeface="Cambria Math" charset="0"/>
                        </a:rPr>
                        <m:t>,</m:t>
                      </m:r>
                      <m:r>
                        <a:rPr kumimoji="1" lang="en-US" altLang="zh-CN" sz="1600" b="0" i="1" smtClean="0">
                          <a:latin typeface="Cambria Math" charset="0"/>
                        </a:rPr>
                        <m:t>𝑍</m:t>
                      </m:r>
                      <m:r>
                        <a:rPr kumimoji="1" lang="en-US" altLang="zh-CN" sz="1600" b="0" i="1" smtClean="0">
                          <a:latin typeface="Cambria Math" charset="0"/>
                        </a:rPr>
                        <m:t>)</m:t>
                      </m:r>
                    </m:oMath>
                  </m:oMathPara>
                </a14:m>
                <a:endParaRPr kumimoji="1" lang="zh-CN" altLang="en-US" sz="16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662348" y="2837527"/>
                <a:ext cx="2647956" cy="338554"/>
              </a:xfrm>
              <a:prstGeom prst="rect">
                <a:avLst/>
              </a:prstGeom>
              <a:blipFill rotWithShape="0">
                <a:blip r:embed="rId7"/>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3286116" y="3231377"/>
                <a:ext cx="178593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charset="0"/>
                        </a:rPr>
                        <m:t>(</m:t>
                      </m:r>
                      <m:r>
                        <a:rPr kumimoji="1" lang="en-US" altLang="zh-CN" sz="1600" b="0" i="1" smtClean="0">
                          <a:latin typeface="Cambria Math" charset="0"/>
                        </a:rPr>
                        <m:t>𝑘</m:t>
                      </m:r>
                      <m:r>
                        <a:rPr kumimoji="1" lang="en-US" altLang="zh-CN" sz="1600" b="0" i="1" smtClean="0">
                          <a:latin typeface="Cambria Math" charset="0"/>
                        </a:rPr>
                        <m:t>,</m:t>
                      </m:r>
                      <m:r>
                        <a:rPr kumimoji="1" lang="en-US" altLang="zh-CN" sz="1600" b="0" i="1" smtClean="0">
                          <a:latin typeface="Cambria Math" charset="0"/>
                        </a:rPr>
                        <m:t>𝑇</m:t>
                      </m:r>
                      <m:r>
                        <a:rPr kumimoji="1" lang="en-US" altLang="zh-CN" sz="1600" b="0" i="1" smtClean="0">
                          <a:latin typeface="Cambria Math" charset="0"/>
                        </a:rPr>
                        <m:t>)</m:t>
                      </m:r>
                    </m:oMath>
                  </m:oMathPara>
                </a14:m>
                <a:endParaRPr kumimoji="1" lang="zh-CN" altLang="en-US" sz="16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3286116" y="3231377"/>
                <a:ext cx="1785938" cy="338554"/>
              </a:xfrm>
              <a:prstGeom prst="rect">
                <a:avLst/>
              </a:prstGeom>
              <a:blipFill rotWithShape="0">
                <a:blip r:embed="rId8"/>
                <a:stretch>
                  <a:fillRect b="-10714"/>
                </a:stretch>
              </a:blipFill>
            </p:spPr>
            <p:txBody>
              <a:bodyPr/>
              <a:lstStyle/>
              <a:p>
                <a:r>
                  <a:rPr lang="zh-CN" altLang="en-US">
                    <a:noFill/>
                  </a:rPr>
                  <a:t> </a:t>
                </a:r>
              </a:p>
            </p:txBody>
          </p:sp>
        </mc:Fallback>
      </mc:AlternateContent>
      <p:cxnSp>
        <p:nvCxnSpPr>
          <p:cNvPr id="8" name="直线箭头连接符 7"/>
          <p:cNvCxnSpPr/>
          <p:nvPr/>
        </p:nvCxnSpPr>
        <p:spPr>
          <a:xfrm>
            <a:off x="3257544" y="2551037"/>
            <a:ext cx="62865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267066" y="3017768"/>
            <a:ext cx="62865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276589" y="3413060"/>
            <a:ext cx="62865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6129332" y="2327929"/>
                <a:ext cx="2208591" cy="338554"/>
              </a:xfrm>
              <a:prstGeom prst="rect">
                <a:avLst/>
              </a:prstGeom>
              <a:solidFill>
                <a:schemeClr val="bg1">
                  <a:lumMod val="75000"/>
                </a:schemeClr>
              </a:solidFill>
            </p:spPr>
            <p:txBody>
              <a:bodyPr wrap="square" rtlCol="0">
                <a:spAutoFit/>
              </a:bodyPr>
              <a:lstStyle/>
              <a:p>
                <a:pPr algn="ctr"/>
                <a14:m>
                  <m:oMath xmlns:m="http://schemas.openxmlformats.org/officeDocument/2006/math">
                    <m:r>
                      <a:rPr kumimoji="1" lang="en-US" altLang="zh-CN" sz="1600" b="0" i="1" smtClean="0">
                        <a:solidFill>
                          <a:schemeClr val="bg1"/>
                        </a:solidFill>
                        <a:latin typeface="Cambria Math" charset="0"/>
                      </a:rPr>
                      <m:t>𝑟𝑦𝑛𝑚</m:t>
                    </m:r>
                  </m:oMath>
                </a14:m>
                <a:r>
                  <a:rPr kumimoji="1" lang="zh-CN" altLang="en-US" sz="1600" dirty="0" smtClean="0">
                    <a:solidFill>
                      <a:schemeClr val="bg1"/>
                    </a:solidFill>
                  </a:rPr>
                  <a:t> </a:t>
                </a:r>
                <a:r>
                  <a:rPr kumimoji="1" lang="en-US" altLang="zh-CN" sz="1600" dirty="0" smtClean="0">
                    <a:solidFill>
                      <a:schemeClr val="bg1"/>
                    </a:solidFill>
                  </a:rPr>
                  <a:t>parameters</a:t>
                </a:r>
                <a:endParaRPr kumimoji="1" lang="zh-CN" altLang="en-US" sz="1600"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6129332" y="2327929"/>
                <a:ext cx="2208591" cy="338554"/>
              </a:xfrm>
              <a:prstGeom prst="rect">
                <a:avLst/>
              </a:prstGeom>
              <a:blipFill rotWithShape="0">
                <a:blip r:embed="rId9"/>
                <a:stretch>
                  <a:fillRect t="-5455" b="-23636"/>
                </a:stretch>
              </a:blipFill>
            </p:spPr>
            <p:txBody>
              <a:bodyPr/>
              <a:lstStyle/>
              <a:p>
                <a:r>
                  <a:rPr lang="zh-CN" altLang="en-US">
                    <a:noFill/>
                  </a:rPr>
                  <a:t> </a:t>
                </a:r>
              </a:p>
            </p:txBody>
          </p:sp>
        </mc:Fallback>
      </mc:AlternateContent>
      <p:sp>
        <p:nvSpPr>
          <p:cNvPr id="22" name="文本框 21"/>
          <p:cNvSpPr txBox="1"/>
          <p:nvPr/>
        </p:nvSpPr>
        <p:spPr>
          <a:xfrm>
            <a:off x="6110276" y="2837524"/>
            <a:ext cx="2262189" cy="350536"/>
          </a:xfrm>
          <a:prstGeom prst="rect">
            <a:avLst/>
          </a:prstGeom>
          <a:solidFill>
            <a:schemeClr val="bg1">
              <a:lumMod val="75000"/>
            </a:schemeClr>
          </a:solidFill>
        </p:spPr>
        <p:txBody>
          <a:bodyPr wrap="square" rtlCol="0">
            <a:spAutoFit/>
          </a:bodyPr>
          <a:lstStyle/>
          <a:p>
            <a:pPr algn="ctr"/>
            <a:r>
              <a:rPr lang="en-US" altLang="zh-CN" sz="1600" dirty="0" smtClean="0">
                <a:solidFill>
                  <a:schemeClr val="bg1"/>
                </a:solidFill>
                <a:ea typeface="微软雅黑" panose="020B0503020204020204" pitchFamily="34" charset="-122"/>
              </a:rPr>
              <a:t>CL-signature</a:t>
            </a:r>
            <a:r>
              <a:rPr lang="zh-CN" altLang="en-US" sz="1600" dirty="0" smtClean="0">
                <a:solidFill>
                  <a:schemeClr val="bg1"/>
                </a:solidFill>
                <a:ea typeface="微软雅黑" panose="020B0503020204020204" pitchFamily="34" charset="-122"/>
              </a:rPr>
              <a:t> </a:t>
            </a:r>
            <a:r>
              <a:rPr lang="en-US" altLang="zh-CN" sz="1600" dirty="0" smtClean="0">
                <a:solidFill>
                  <a:schemeClr val="bg1"/>
                </a:solidFill>
                <a:ea typeface="微软雅黑" panose="020B0503020204020204" pitchFamily="34" charset="-122"/>
              </a:rPr>
              <a:t>parameters</a:t>
            </a:r>
            <a:endParaRPr lang="zh-CN" altLang="en-US" sz="1600" dirty="0">
              <a:solidFill>
                <a:schemeClr val="bg1"/>
              </a:solidFill>
              <a:ea typeface="微软雅黑" panose="020B0503020204020204" pitchFamily="34" charset="-122"/>
            </a:endParaRPr>
          </a:p>
        </p:txBody>
      </p:sp>
      <p:sp>
        <p:nvSpPr>
          <p:cNvPr id="23" name="文本框 22"/>
          <p:cNvSpPr txBox="1"/>
          <p:nvPr/>
        </p:nvSpPr>
        <p:spPr>
          <a:xfrm>
            <a:off x="6129332" y="3304249"/>
            <a:ext cx="2243133" cy="338560"/>
          </a:xfrm>
          <a:prstGeom prst="rect">
            <a:avLst/>
          </a:prstGeom>
          <a:solidFill>
            <a:schemeClr val="bg1">
              <a:lumMod val="75000"/>
            </a:schemeClr>
          </a:solidFill>
        </p:spPr>
        <p:txBody>
          <a:bodyPr wrap="square" rtlCol="0">
            <a:spAutoFit/>
          </a:bodyPr>
          <a:lstStyle/>
          <a:p>
            <a:pPr algn="ctr"/>
            <a:r>
              <a:rPr lang="en-US" altLang="zh-CN" sz="1600" dirty="0" smtClean="0">
                <a:solidFill>
                  <a:schemeClr val="bg1"/>
                </a:solidFill>
                <a:ea typeface="微软雅黑" panose="020B0503020204020204" pitchFamily="34" charset="-122"/>
              </a:rPr>
              <a:t>1000</a:t>
            </a:r>
            <a:r>
              <a:rPr lang="zh-CN" altLang="en-US" sz="1600" dirty="0" smtClean="0">
                <a:solidFill>
                  <a:schemeClr val="bg1"/>
                </a:solidFill>
                <a:ea typeface="微软雅黑" panose="020B0503020204020204" pitchFamily="34" charset="-122"/>
              </a:rPr>
              <a:t> </a:t>
            </a:r>
            <a:r>
              <a:rPr lang="en-US" altLang="zh-CN" sz="1600" dirty="0" smtClean="0">
                <a:solidFill>
                  <a:schemeClr val="bg1"/>
                </a:solidFill>
                <a:ea typeface="微软雅黑" panose="020B0503020204020204" pitchFamily="34" charset="-122"/>
              </a:rPr>
              <a:t>posts</a:t>
            </a:r>
            <a:r>
              <a:rPr lang="zh-CN" altLang="en-US" sz="1600" dirty="0" smtClean="0">
                <a:solidFill>
                  <a:schemeClr val="bg1"/>
                </a:solidFill>
                <a:ea typeface="微软雅黑" panose="020B0503020204020204" pitchFamily="34" charset="-122"/>
              </a:rPr>
              <a:t> </a:t>
            </a:r>
            <a:r>
              <a:rPr lang="en-US" altLang="zh-CN" sz="1600" dirty="0" smtClean="0">
                <a:solidFill>
                  <a:schemeClr val="bg1"/>
                </a:solidFill>
                <a:ea typeface="微软雅黑" panose="020B0503020204020204" pitchFamily="34" charset="-122"/>
              </a:rPr>
              <a:t>per</a:t>
            </a:r>
            <a:r>
              <a:rPr lang="zh-CN" altLang="en-US" sz="1600" dirty="0" smtClean="0">
                <a:solidFill>
                  <a:schemeClr val="bg1"/>
                </a:solidFill>
                <a:ea typeface="微软雅黑" panose="020B0503020204020204" pitchFamily="34" charset="-122"/>
              </a:rPr>
              <a:t> </a:t>
            </a:r>
            <a:r>
              <a:rPr lang="en-US" altLang="zh-CN" sz="1600" dirty="0" smtClean="0">
                <a:solidFill>
                  <a:schemeClr val="bg1"/>
                </a:solidFill>
                <a:ea typeface="微软雅黑" panose="020B0503020204020204" pitchFamily="34" charset="-122"/>
              </a:rPr>
              <a:t>hour</a:t>
            </a:r>
            <a:endParaRPr lang="zh-CN" altLang="en-US" sz="160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52969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450" decel="100000" fill="hold"/>
                                        <p:tgtEl>
                                          <p:spTgt spid="13"/>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450" decel="100000" fill="hold"/>
                                        <p:tgtEl>
                                          <p:spTgt spid="2"/>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450" decel="100000" fill="hold"/>
                                        <p:tgtEl>
                                          <p:spTgt spid="9"/>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450" decel="100000" fill="hold"/>
                                        <p:tgtEl>
                                          <p:spTgt spid="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450" decel="100000" fill="hold"/>
                                        <p:tgtEl>
                                          <p:spTgt spid="11"/>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strVal val="#ppt_x"/>
                                          </p:val>
                                        </p:tav>
                                        <p:tav tm="100000">
                                          <p:val>
                                            <p:strVal val="#ppt_x"/>
                                          </p:val>
                                        </p:tav>
                                      </p:tavLst>
                                    </p:anim>
                                    <p:anim calcmode="lin" valueType="num">
                                      <p:cBhvr>
                                        <p:cTn id="39" dur="450" decel="100000" fill="hold"/>
                                        <p:tgtEl>
                                          <p:spTgt spid="12"/>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anim calcmode="lin" valueType="num">
                                      <p:cBhvr>
                                        <p:cTn id="44" dur="500" fill="hold"/>
                                        <p:tgtEl>
                                          <p:spTgt spid="4"/>
                                        </p:tgtEl>
                                        <p:attrNameLst>
                                          <p:attrName>ppt_x</p:attrName>
                                        </p:attrNameLst>
                                      </p:cBhvr>
                                      <p:tavLst>
                                        <p:tav tm="0">
                                          <p:val>
                                            <p:strVal val="#ppt_x"/>
                                          </p:val>
                                        </p:tav>
                                        <p:tav tm="100000">
                                          <p:val>
                                            <p:strVal val="#ppt_x"/>
                                          </p:val>
                                        </p:tav>
                                      </p:tavLst>
                                    </p:anim>
                                    <p:anim calcmode="lin" valueType="num">
                                      <p:cBhvr>
                                        <p:cTn id="45" dur="450" decel="100000" fill="hold"/>
                                        <p:tgtEl>
                                          <p:spTgt spid="4"/>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anim calcmode="lin" valueType="num">
                                      <p:cBhvr>
                                        <p:cTn id="50" dur="500" fill="hold"/>
                                        <p:tgtEl>
                                          <p:spTgt spid="5"/>
                                        </p:tgtEl>
                                        <p:attrNameLst>
                                          <p:attrName>ppt_x</p:attrName>
                                        </p:attrNameLst>
                                      </p:cBhvr>
                                      <p:tavLst>
                                        <p:tav tm="0">
                                          <p:val>
                                            <p:strVal val="#ppt_x"/>
                                          </p:val>
                                        </p:tav>
                                        <p:tav tm="100000">
                                          <p:val>
                                            <p:strVal val="#ppt_x"/>
                                          </p:val>
                                        </p:tav>
                                      </p:tavLst>
                                    </p:anim>
                                    <p:anim calcmode="lin" valueType="num">
                                      <p:cBhvr>
                                        <p:cTn id="51" dur="450" decel="100000" fill="hold"/>
                                        <p:tgtEl>
                                          <p:spTgt spid="5"/>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anim calcmode="lin" valueType="num">
                                      <p:cBhvr>
                                        <p:cTn id="56" dur="500" fill="hold"/>
                                        <p:tgtEl>
                                          <p:spTgt spid="15"/>
                                        </p:tgtEl>
                                        <p:attrNameLst>
                                          <p:attrName>ppt_x</p:attrName>
                                        </p:attrNameLst>
                                      </p:cBhvr>
                                      <p:tavLst>
                                        <p:tav tm="0">
                                          <p:val>
                                            <p:strVal val="#ppt_x"/>
                                          </p:val>
                                        </p:tav>
                                        <p:tav tm="100000">
                                          <p:val>
                                            <p:strVal val="#ppt_x"/>
                                          </p:val>
                                        </p:tav>
                                      </p:tavLst>
                                    </p:anim>
                                    <p:anim calcmode="lin" valueType="num">
                                      <p:cBhvr>
                                        <p:cTn id="57" dur="450" decel="100000" fill="hold"/>
                                        <p:tgtEl>
                                          <p:spTgt spid="15"/>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anim calcmode="lin" valueType="num">
                                      <p:cBhvr>
                                        <p:cTn id="62" dur="500" fill="hold"/>
                                        <p:tgtEl>
                                          <p:spTgt spid="16"/>
                                        </p:tgtEl>
                                        <p:attrNameLst>
                                          <p:attrName>ppt_x</p:attrName>
                                        </p:attrNameLst>
                                      </p:cBhvr>
                                      <p:tavLst>
                                        <p:tav tm="0">
                                          <p:val>
                                            <p:strVal val="#ppt_x"/>
                                          </p:val>
                                        </p:tav>
                                        <p:tav tm="100000">
                                          <p:val>
                                            <p:strVal val="#ppt_x"/>
                                          </p:val>
                                        </p:tav>
                                      </p:tavLst>
                                    </p:anim>
                                    <p:anim calcmode="lin" valueType="num">
                                      <p:cBhvr>
                                        <p:cTn id="63" dur="450" decel="100000" fill="hold"/>
                                        <p:tgtEl>
                                          <p:spTgt spid="16"/>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anim calcmode="lin" valueType="num">
                                      <p:cBhvr>
                                        <p:cTn id="68" dur="500" fill="hold"/>
                                        <p:tgtEl>
                                          <p:spTgt spid="8"/>
                                        </p:tgtEl>
                                        <p:attrNameLst>
                                          <p:attrName>ppt_x</p:attrName>
                                        </p:attrNameLst>
                                      </p:cBhvr>
                                      <p:tavLst>
                                        <p:tav tm="0">
                                          <p:val>
                                            <p:strVal val="#ppt_x"/>
                                          </p:val>
                                        </p:tav>
                                        <p:tav tm="100000">
                                          <p:val>
                                            <p:strVal val="#ppt_x"/>
                                          </p:val>
                                        </p:tav>
                                      </p:tavLst>
                                    </p:anim>
                                    <p:anim calcmode="lin" valueType="num">
                                      <p:cBhvr>
                                        <p:cTn id="69" dur="450" decel="100000" fill="hold"/>
                                        <p:tgtEl>
                                          <p:spTgt spid="8"/>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anim calcmode="lin" valueType="num">
                                      <p:cBhvr>
                                        <p:cTn id="74" dur="500" fill="hold"/>
                                        <p:tgtEl>
                                          <p:spTgt spid="19"/>
                                        </p:tgtEl>
                                        <p:attrNameLst>
                                          <p:attrName>ppt_x</p:attrName>
                                        </p:attrNameLst>
                                      </p:cBhvr>
                                      <p:tavLst>
                                        <p:tav tm="0">
                                          <p:val>
                                            <p:strVal val="#ppt_x"/>
                                          </p:val>
                                        </p:tav>
                                        <p:tav tm="100000">
                                          <p:val>
                                            <p:strVal val="#ppt_x"/>
                                          </p:val>
                                        </p:tav>
                                      </p:tavLst>
                                    </p:anim>
                                    <p:anim calcmode="lin" valueType="num">
                                      <p:cBhvr>
                                        <p:cTn id="75" dur="450" decel="100000" fill="hold"/>
                                        <p:tgtEl>
                                          <p:spTgt spid="19"/>
                                        </p:tgtEl>
                                        <p:attrNameLst>
                                          <p:attrName>ppt_y</p:attrName>
                                        </p:attrNameLst>
                                      </p:cBhvr>
                                      <p:tavLst>
                                        <p:tav tm="0">
                                          <p:val>
                                            <p:strVal val="#ppt_y+1"/>
                                          </p:val>
                                        </p:tav>
                                        <p:tav tm="100000">
                                          <p:val>
                                            <p:strVal val="#ppt_y-.03"/>
                                          </p:val>
                                        </p:tav>
                                      </p:tavLst>
                                    </p:anim>
                                    <p:anim calcmode="lin" valueType="num">
                                      <p:cBhvr>
                                        <p:cTn id="76"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anim calcmode="lin" valueType="num">
                                      <p:cBhvr>
                                        <p:cTn id="80" dur="500" fill="hold"/>
                                        <p:tgtEl>
                                          <p:spTgt spid="20"/>
                                        </p:tgtEl>
                                        <p:attrNameLst>
                                          <p:attrName>ppt_x</p:attrName>
                                        </p:attrNameLst>
                                      </p:cBhvr>
                                      <p:tavLst>
                                        <p:tav tm="0">
                                          <p:val>
                                            <p:strVal val="#ppt_x"/>
                                          </p:val>
                                        </p:tav>
                                        <p:tav tm="100000">
                                          <p:val>
                                            <p:strVal val="#ppt_x"/>
                                          </p:val>
                                        </p:tav>
                                      </p:tavLst>
                                    </p:anim>
                                    <p:anim calcmode="lin" valueType="num">
                                      <p:cBhvr>
                                        <p:cTn id="81" dur="450" decel="100000" fill="hold"/>
                                        <p:tgtEl>
                                          <p:spTgt spid="20"/>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20"/>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anim calcmode="lin" valueType="num">
                                      <p:cBhvr>
                                        <p:cTn id="86" dur="500" fill="hold"/>
                                        <p:tgtEl>
                                          <p:spTgt spid="10"/>
                                        </p:tgtEl>
                                        <p:attrNameLst>
                                          <p:attrName>ppt_x</p:attrName>
                                        </p:attrNameLst>
                                      </p:cBhvr>
                                      <p:tavLst>
                                        <p:tav tm="0">
                                          <p:val>
                                            <p:strVal val="#ppt_x"/>
                                          </p:val>
                                        </p:tav>
                                        <p:tav tm="100000">
                                          <p:val>
                                            <p:strVal val="#ppt_x"/>
                                          </p:val>
                                        </p:tav>
                                      </p:tavLst>
                                    </p:anim>
                                    <p:anim calcmode="lin" valueType="num">
                                      <p:cBhvr>
                                        <p:cTn id="87" dur="450" decel="100000" fill="hold"/>
                                        <p:tgtEl>
                                          <p:spTgt spid="10"/>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anim calcmode="lin" valueType="num">
                                      <p:cBhvr>
                                        <p:cTn id="92" dur="500" fill="hold"/>
                                        <p:tgtEl>
                                          <p:spTgt spid="22"/>
                                        </p:tgtEl>
                                        <p:attrNameLst>
                                          <p:attrName>ppt_x</p:attrName>
                                        </p:attrNameLst>
                                      </p:cBhvr>
                                      <p:tavLst>
                                        <p:tav tm="0">
                                          <p:val>
                                            <p:strVal val="#ppt_x"/>
                                          </p:val>
                                        </p:tav>
                                        <p:tav tm="100000">
                                          <p:val>
                                            <p:strVal val="#ppt_x"/>
                                          </p:val>
                                        </p:tav>
                                      </p:tavLst>
                                    </p:anim>
                                    <p:anim calcmode="lin" valueType="num">
                                      <p:cBhvr>
                                        <p:cTn id="93" dur="450" decel="100000" fill="hold"/>
                                        <p:tgtEl>
                                          <p:spTgt spid="22"/>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anim calcmode="lin" valueType="num">
                                      <p:cBhvr>
                                        <p:cTn id="98" dur="500" fill="hold"/>
                                        <p:tgtEl>
                                          <p:spTgt spid="23"/>
                                        </p:tgtEl>
                                        <p:attrNameLst>
                                          <p:attrName>ppt_x</p:attrName>
                                        </p:attrNameLst>
                                      </p:cBhvr>
                                      <p:tavLst>
                                        <p:tav tm="0">
                                          <p:val>
                                            <p:strVal val="#ppt_x"/>
                                          </p:val>
                                        </p:tav>
                                        <p:tav tm="100000">
                                          <p:val>
                                            <p:strVal val="#ppt_x"/>
                                          </p:val>
                                        </p:tav>
                                      </p:tavLst>
                                    </p:anim>
                                    <p:anim calcmode="lin" valueType="num">
                                      <p:cBhvr>
                                        <p:cTn id="99" dur="450" decel="100000" fill="hold"/>
                                        <p:tgtEl>
                                          <p:spTgt spid="23"/>
                                        </p:tgtEl>
                                        <p:attrNameLst>
                                          <p:attrName>ppt_y</p:attrName>
                                        </p:attrNameLst>
                                      </p:cBhvr>
                                      <p:tavLst>
                                        <p:tav tm="0">
                                          <p:val>
                                            <p:strVal val="#ppt_y+1"/>
                                          </p:val>
                                        </p:tav>
                                        <p:tav tm="100000">
                                          <p:val>
                                            <p:strVal val="#ppt_y-.03"/>
                                          </p:val>
                                        </p:tav>
                                      </p:tavLst>
                                    </p:anim>
                                    <p:anim calcmode="lin" valueType="num">
                                      <p:cBhvr>
                                        <p:cTn id="100"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9" grpId="0" animBg="1"/>
      <p:bldP spid="3" grpId="0"/>
      <p:bldP spid="11" grpId="0"/>
      <p:bldP spid="12" grpId="0"/>
      <p:bldP spid="4" grpId="0" animBg="1"/>
      <p:bldP spid="5" grpId="0"/>
      <p:bldP spid="15" grpId="0"/>
      <p:bldP spid="16" grpId="0"/>
      <p:bldP spid="10"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And</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Evaluation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29</a:t>
            </a:fld>
            <a:endParaRPr kumimoji="1" lang="zh-CN" altLang="en-US"/>
          </a:p>
        </p:txBody>
      </p:sp>
      <p:sp>
        <p:nvSpPr>
          <p:cNvPr id="81" name="文本框 80"/>
          <p:cNvSpPr txBox="1"/>
          <p:nvPr/>
        </p:nvSpPr>
        <p:spPr>
          <a:xfrm>
            <a:off x="556803" y="1132057"/>
            <a:ext cx="3000785"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Anonymous</a:t>
            </a:r>
            <a:r>
              <a:rPr kumimoji="1" lang="zh-CN" altLang="en-US" dirty="0" smtClean="0">
                <a:solidFill>
                  <a:schemeClr val="bg1"/>
                </a:solidFill>
              </a:rPr>
              <a:t> </a:t>
            </a:r>
            <a:r>
              <a:rPr kumimoji="1" lang="en-US" altLang="zh-CN" dirty="0" smtClean="0">
                <a:solidFill>
                  <a:schemeClr val="bg1"/>
                </a:solidFill>
              </a:rPr>
              <a:t>message</a:t>
            </a:r>
            <a:r>
              <a:rPr kumimoji="1" lang="zh-CN" altLang="en-US" dirty="0" smtClean="0">
                <a:solidFill>
                  <a:schemeClr val="bg1"/>
                </a:solidFill>
              </a:rPr>
              <a:t> </a:t>
            </a:r>
            <a:r>
              <a:rPr kumimoji="1" lang="en-US" altLang="zh-CN" dirty="0" smtClean="0">
                <a:solidFill>
                  <a:schemeClr val="bg1"/>
                </a:solidFill>
              </a:rPr>
              <a:t>board</a:t>
            </a:r>
            <a:endParaRPr kumimoji="1" lang="zh-CN" altLang="en-US" dirty="0">
              <a:solidFill>
                <a:schemeClr val="bg1"/>
              </a:solidFill>
            </a:endParaRPr>
          </a:p>
        </p:txBody>
      </p:sp>
      <p:sp>
        <p:nvSpPr>
          <p:cNvPr id="7" name="文本框 6"/>
          <p:cNvSpPr txBox="1"/>
          <p:nvPr/>
        </p:nvSpPr>
        <p:spPr>
          <a:xfrm>
            <a:off x="3600451" y="1136978"/>
            <a:ext cx="4932000"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ea typeface="微软雅黑" panose="020B0503020204020204" pitchFamily="34" charset="-122"/>
              </a:rPr>
              <a:t>Evaluation</a:t>
            </a:r>
            <a:endParaRPr kumimoji="1" lang="zh-CN" altLang="en-US" dirty="0">
              <a:solidFill>
                <a:schemeClr val="bg1"/>
              </a:solidFill>
            </a:endParaRPr>
          </a:p>
        </p:txBody>
      </p:sp>
      <p:sp>
        <p:nvSpPr>
          <p:cNvPr id="2" name="文本框 1"/>
          <p:cNvSpPr txBox="1"/>
          <p:nvPr/>
        </p:nvSpPr>
        <p:spPr>
          <a:xfrm>
            <a:off x="556802" y="1687128"/>
            <a:ext cx="2715035" cy="369332"/>
          </a:xfrm>
          <a:prstGeom prst="chevron">
            <a:avLst/>
          </a:prstGeom>
          <a:solidFill>
            <a:schemeClr val="bg1">
              <a:lumMod val="50000"/>
            </a:schemeClr>
          </a:solidFill>
        </p:spPr>
        <p:txBody>
          <a:bodyPr wrap="square" rtlCol="0">
            <a:spAutoFit/>
          </a:bodyPr>
          <a:lstStyle/>
          <a:p>
            <a:pPr algn="ctr"/>
            <a:r>
              <a:rPr kumimoji="1" lang="en-US" altLang="zh-CN" dirty="0" smtClean="0">
                <a:solidFill>
                  <a:schemeClr val="bg1"/>
                </a:solidFill>
              </a:rPr>
              <a:t>Experiment</a:t>
            </a:r>
            <a:r>
              <a:rPr kumimoji="1" lang="zh-CN" altLang="en-US" dirty="0" smtClean="0">
                <a:solidFill>
                  <a:schemeClr val="bg1"/>
                </a:solidFill>
              </a:rPr>
              <a:t> </a:t>
            </a:r>
            <a:r>
              <a:rPr kumimoji="1" lang="en-US" altLang="zh-CN" dirty="0" smtClean="0">
                <a:solidFill>
                  <a:schemeClr val="bg1"/>
                </a:solidFill>
              </a:rPr>
              <a:t>Result</a:t>
            </a:r>
            <a:endParaRPr kumimoji="1" lang="zh-CN" altLang="en-US" dirty="0">
              <a:solidFill>
                <a:schemeClr val="bg1"/>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931875017"/>
              </p:ext>
            </p:extLst>
          </p:nvPr>
        </p:nvGraphicFramePr>
        <p:xfrm>
          <a:off x="1423984" y="2554300"/>
          <a:ext cx="6096000" cy="1854200"/>
        </p:xfrm>
        <a:graphic>
          <a:graphicData uri="http://schemas.openxmlformats.org/drawingml/2006/table">
            <a:tbl>
              <a:tblPr firstRow="1" bandRow="1">
                <a:tableStyleId>{EB344D84-9AFB-497E-A393-DC336BA19D2E}</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Min</a:t>
                      </a:r>
                      <a:endParaRPr lang="zh-CN" altLang="en-US" dirty="0"/>
                    </a:p>
                  </a:txBody>
                  <a:tcPr/>
                </a:tc>
                <a:tc>
                  <a:txBody>
                    <a:bodyPr/>
                    <a:lstStyle/>
                    <a:p>
                      <a:r>
                        <a:rPr lang="en-US" altLang="zh-CN" dirty="0" smtClean="0"/>
                        <a:t>Median</a:t>
                      </a:r>
                      <a:endParaRPr lang="zh-CN" altLang="en-US" dirty="0"/>
                    </a:p>
                  </a:txBody>
                  <a:tcPr/>
                </a:tc>
                <a:tc>
                  <a:txBody>
                    <a:bodyPr/>
                    <a:lstStyle/>
                    <a:p>
                      <a:r>
                        <a:rPr lang="en-US" altLang="zh-CN" dirty="0" smtClean="0"/>
                        <a:t>Mean</a:t>
                      </a:r>
                      <a:endParaRPr lang="zh-CN" altLang="en-US" dirty="0"/>
                    </a:p>
                  </a:txBody>
                  <a:tcPr/>
                </a:tc>
                <a:tc>
                  <a:txBody>
                    <a:bodyPr/>
                    <a:lstStyle/>
                    <a:p>
                      <a:r>
                        <a:rPr lang="en-US" altLang="zh-CN" dirty="0" smtClean="0"/>
                        <a:t>Max</a:t>
                      </a:r>
                      <a:endParaRPr lang="zh-CN" altLang="en-US" dirty="0"/>
                    </a:p>
                  </a:txBody>
                  <a:tcPr/>
                </a:tc>
              </a:tr>
              <a:tr h="370840">
                <a:tc>
                  <a:txBody>
                    <a:bodyPr/>
                    <a:lstStyle/>
                    <a:p>
                      <a:r>
                        <a:rPr lang="en-US" altLang="zh-CN" dirty="0" smtClean="0"/>
                        <a:t>Setup(GP)</a:t>
                      </a:r>
                      <a:endParaRPr lang="zh-CN" altLang="en-US" dirty="0"/>
                    </a:p>
                  </a:txBody>
                  <a:tcPr/>
                </a:tc>
                <a:tc>
                  <a:txBody>
                    <a:bodyPr/>
                    <a:lstStyle/>
                    <a:p>
                      <a:r>
                        <a:rPr lang="en-US" altLang="zh-CN" dirty="0" smtClean="0"/>
                        <a:t>1.122</a:t>
                      </a:r>
                      <a:endParaRPr lang="zh-CN" altLang="en-US" dirty="0"/>
                    </a:p>
                  </a:txBody>
                  <a:tcPr/>
                </a:tc>
                <a:tc>
                  <a:txBody>
                    <a:bodyPr/>
                    <a:lstStyle/>
                    <a:p>
                      <a:r>
                        <a:rPr lang="en-US" altLang="zh-CN" dirty="0" smtClean="0"/>
                        <a:t>23.549</a:t>
                      </a:r>
                      <a:endParaRPr lang="zh-CN" altLang="en-US" dirty="0"/>
                    </a:p>
                  </a:txBody>
                  <a:tcPr/>
                </a:tc>
                <a:tc>
                  <a:txBody>
                    <a:bodyPr/>
                    <a:lstStyle/>
                    <a:p>
                      <a:r>
                        <a:rPr lang="en-US" altLang="zh-CN" dirty="0" smtClean="0"/>
                        <a:t>57.266</a:t>
                      </a:r>
                      <a:endParaRPr lang="zh-CN" altLang="en-US" dirty="0"/>
                    </a:p>
                  </a:txBody>
                  <a:tcPr/>
                </a:tc>
                <a:tc>
                  <a:txBody>
                    <a:bodyPr/>
                    <a:lstStyle/>
                    <a:p>
                      <a:r>
                        <a:rPr lang="en-US" altLang="zh-CN" dirty="0" smtClean="0"/>
                        <a:t>586.902</a:t>
                      </a:r>
                      <a:endParaRPr lang="zh-CN" altLang="en-US" dirty="0"/>
                    </a:p>
                  </a:txBody>
                  <a:tcPr/>
                </a:tc>
              </a:tr>
              <a:tr h="370840">
                <a:tc>
                  <a:txBody>
                    <a:bodyPr/>
                    <a:lstStyle/>
                    <a:p>
                      <a:r>
                        <a:rPr lang="en-US" altLang="zh-CN" dirty="0" smtClean="0"/>
                        <a:t>Setup(AKP)</a:t>
                      </a:r>
                      <a:endParaRPr lang="zh-CN" altLang="en-US" dirty="0"/>
                    </a:p>
                  </a:txBody>
                  <a:tcPr/>
                </a:tc>
                <a:tc>
                  <a:txBody>
                    <a:bodyPr/>
                    <a:lstStyle/>
                    <a:p>
                      <a:r>
                        <a:rPr lang="en-US" altLang="zh-CN" dirty="0" smtClean="0"/>
                        <a:t>2.041</a:t>
                      </a:r>
                      <a:endParaRPr lang="zh-CN" altLang="en-US" dirty="0"/>
                    </a:p>
                  </a:txBody>
                  <a:tcPr/>
                </a:tc>
                <a:tc>
                  <a:txBody>
                    <a:bodyPr/>
                    <a:lstStyle/>
                    <a:p>
                      <a:r>
                        <a:rPr lang="en-US" altLang="zh-CN" dirty="0" smtClean="0"/>
                        <a:t>30.362</a:t>
                      </a:r>
                      <a:endParaRPr lang="zh-CN" altLang="en-US" dirty="0"/>
                    </a:p>
                  </a:txBody>
                  <a:tcPr/>
                </a:tc>
                <a:tc>
                  <a:txBody>
                    <a:bodyPr/>
                    <a:lstStyle/>
                    <a:p>
                      <a:r>
                        <a:rPr lang="en-US" altLang="zh-CN" dirty="0" smtClean="0"/>
                        <a:t>39.662</a:t>
                      </a:r>
                      <a:endParaRPr lang="zh-CN" altLang="en-US" dirty="0"/>
                    </a:p>
                  </a:txBody>
                  <a:tcPr/>
                </a:tc>
                <a:tc>
                  <a:txBody>
                    <a:bodyPr/>
                    <a:lstStyle/>
                    <a:p>
                      <a:r>
                        <a:rPr lang="en-US" altLang="zh-CN" dirty="0" smtClean="0"/>
                        <a:t>191.088</a:t>
                      </a:r>
                      <a:endParaRPr lang="zh-CN" altLang="en-US" dirty="0"/>
                    </a:p>
                  </a:txBody>
                  <a:tcPr/>
                </a:tc>
              </a:tr>
              <a:tr h="370840">
                <a:tc>
                  <a:txBody>
                    <a:bodyPr/>
                    <a:lstStyle/>
                    <a:p>
                      <a:r>
                        <a:rPr lang="en-US" altLang="zh-CN" dirty="0" smtClean="0"/>
                        <a:t>Register</a:t>
                      </a:r>
                      <a:endParaRPr lang="zh-CN" altLang="en-US" dirty="0"/>
                    </a:p>
                  </a:txBody>
                  <a:tcPr/>
                </a:tc>
                <a:tc>
                  <a:txBody>
                    <a:bodyPr/>
                    <a:lstStyle/>
                    <a:p>
                      <a:r>
                        <a:rPr lang="en-US" altLang="zh-CN" dirty="0" smtClean="0"/>
                        <a:t>3.541</a:t>
                      </a:r>
                      <a:endParaRPr lang="zh-CN" altLang="en-US" dirty="0"/>
                    </a:p>
                  </a:txBody>
                  <a:tcPr/>
                </a:tc>
                <a:tc>
                  <a:txBody>
                    <a:bodyPr/>
                    <a:lstStyle/>
                    <a:p>
                      <a:r>
                        <a:rPr lang="en-US" altLang="zh-CN" dirty="0" smtClean="0"/>
                        <a:t>4.459</a:t>
                      </a:r>
                      <a:endParaRPr lang="zh-CN" altLang="en-US" dirty="0"/>
                    </a:p>
                  </a:txBody>
                  <a:tcPr/>
                </a:tc>
                <a:tc>
                  <a:txBody>
                    <a:bodyPr/>
                    <a:lstStyle/>
                    <a:p>
                      <a:r>
                        <a:rPr lang="en-US" altLang="zh-CN" dirty="0" smtClean="0"/>
                        <a:t>4.490</a:t>
                      </a:r>
                      <a:endParaRPr lang="zh-CN" altLang="en-US" dirty="0"/>
                    </a:p>
                  </a:txBody>
                  <a:tcPr/>
                </a:tc>
                <a:tc>
                  <a:txBody>
                    <a:bodyPr/>
                    <a:lstStyle/>
                    <a:p>
                      <a:r>
                        <a:rPr lang="en-US" altLang="zh-CN" dirty="0" smtClean="0"/>
                        <a:t>8.654</a:t>
                      </a:r>
                      <a:endParaRPr lang="zh-CN" altLang="en-US" dirty="0"/>
                    </a:p>
                  </a:txBody>
                  <a:tcPr/>
                </a:tc>
              </a:tr>
              <a:tr h="370840">
                <a:tc>
                  <a:txBody>
                    <a:bodyPr/>
                    <a:lstStyle/>
                    <a:p>
                      <a:r>
                        <a:rPr lang="en-US" altLang="zh-CN" dirty="0" smtClean="0"/>
                        <a:t>Post</a:t>
                      </a:r>
                      <a:endParaRPr lang="zh-CN" altLang="en-US" dirty="0"/>
                    </a:p>
                  </a:txBody>
                  <a:tcPr/>
                </a:tc>
                <a:tc>
                  <a:txBody>
                    <a:bodyPr/>
                    <a:lstStyle/>
                    <a:p>
                      <a:r>
                        <a:rPr lang="en-US" altLang="zh-CN" dirty="0" smtClean="0"/>
                        <a:t>2.076</a:t>
                      </a:r>
                      <a:endParaRPr lang="zh-CN" altLang="en-US" dirty="0"/>
                    </a:p>
                  </a:txBody>
                  <a:tcPr/>
                </a:tc>
                <a:tc>
                  <a:txBody>
                    <a:bodyPr/>
                    <a:lstStyle/>
                    <a:p>
                      <a:r>
                        <a:rPr lang="en-US" altLang="zh-CN" dirty="0" smtClean="0"/>
                        <a:t>2.238</a:t>
                      </a:r>
                      <a:endParaRPr lang="zh-CN" altLang="en-US" dirty="0"/>
                    </a:p>
                  </a:txBody>
                  <a:tcPr/>
                </a:tc>
                <a:tc>
                  <a:txBody>
                    <a:bodyPr/>
                    <a:lstStyle/>
                    <a:p>
                      <a:r>
                        <a:rPr lang="en-US" altLang="zh-CN" dirty="0" smtClean="0"/>
                        <a:t>2.553</a:t>
                      </a:r>
                      <a:endParaRPr lang="zh-CN" altLang="en-US" dirty="0"/>
                    </a:p>
                  </a:txBody>
                  <a:tcPr/>
                </a:tc>
                <a:tc>
                  <a:txBody>
                    <a:bodyPr/>
                    <a:lstStyle/>
                    <a:p>
                      <a:r>
                        <a:rPr lang="en-US" altLang="zh-CN" dirty="0" smtClean="0"/>
                        <a:t>7.385</a:t>
                      </a:r>
                      <a:endParaRPr lang="zh-CN" altLang="en-US" dirty="0"/>
                    </a:p>
                  </a:txBody>
                  <a:tcPr/>
                </a:tc>
              </a:tr>
            </a:tbl>
          </a:graphicData>
        </a:graphic>
      </p:graphicFrame>
      <p:sp>
        <p:nvSpPr>
          <p:cNvPr id="14" name="矩形 13"/>
          <p:cNvSpPr/>
          <p:nvPr/>
        </p:nvSpPr>
        <p:spPr>
          <a:xfrm>
            <a:off x="2628901" y="2165382"/>
            <a:ext cx="4171951" cy="307777"/>
          </a:xfrm>
          <a:prstGeom prst="rect">
            <a:avLst/>
          </a:prstGeom>
        </p:spPr>
        <p:txBody>
          <a:bodyPr wrap="square">
            <a:spAutoFit/>
          </a:bodyPr>
          <a:lstStyle/>
          <a:p>
            <a:r>
              <a:rPr lang="en-US" altLang="zh-CN" sz="1400" i="1" dirty="0"/>
              <a:t>Wall clock times (in seconds) to perform 100 </a:t>
            </a:r>
            <a:r>
              <a:rPr lang="en-US" altLang="zh-CN" sz="1400" i="1" dirty="0" smtClean="0"/>
              <a:t>trials </a:t>
            </a:r>
            <a:endParaRPr lang="en-US" altLang="zh-CN" sz="1400" i="1" dirty="0"/>
          </a:p>
        </p:txBody>
      </p:sp>
      <mc:AlternateContent xmlns:mc="http://schemas.openxmlformats.org/markup-compatibility/2006" xmlns:a14="http://schemas.microsoft.com/office/drawing/2010/main">
        <mc:Choice Requires="a14">
          <p:sp>
            <p:nvSpPr>
              <p:cNvPr id="26" name="文本框 25"/>
              <p:cNvSpPr txBox="1"/>
              <p:nvPr/>
            </p:nvSpPr>
            <p:spPr>
              <a:xfrm>
                <a:off x="1362685" y="4986402"/>
                <a:ext cx="3866534" cy="340519"/>
              </a:xfrm>
              <a:prstGeom prst="roundRect">
                <a:avLst/>
              </a:prstGeom>
              <a:noFill/>
              <a:ln>
                <a:solidFill>
                  <a:schemeClr val="accent1"/>
                </a:solidFill>
              </a:ln>
            </p:spPr>
            <p:txBody>
              <a:bodyPr wrap="square" rtlCol="0">
                <a:spAutoFit/>
              </a:bodyPr>
              <a:lstStyle/>
              <a:p>
                <a:pPr algn="ctr"/>
                <a:r>
                  <a:rPr lang="en-US" altLang="zh-CN" sz="1400" dirty="0" smtClean="0"/>
                  <a:t>GP:</a:t>
                </a:r>
                <a:r>
                  <a:rPr lang="zh-CN" altLang="en-US" sz="1400" dirty="0" smtClean="0"/>
                  <a:t> </a:t>
                </a:r>
                <a:r>
                  <a:rPr lang="en-US" altLang="zh-CN" sz="1400" dirty="0" smtClean="0"/>
                  <a:t>The</a:t>
                </a:r>
                <a:r>
                  <a:rPr lang="zh-CN" altLang="en-US" sz="1400" dirty="0" smtClean="0"/>
                  <a:t> </a:t>
                </a:r>
                <a:r>
                  <a:rPr lang="en-US" altLang="zh-CN" sz="1400" dirty="0" smtClean="0"/>
                  <a:t>time</a:t>
                </a:r>
                <a:r>
                  <a:rPr lang="zh-CN" altLang="en-US" sz="1400" dirty="0" smtClean="0"/>
                  <a:t> </a:t>
                </a:r>
                <a:r>
                  <a:rPr lang="en-US" altLang="zh-CN" sz="1400" dirty="0" smtClean="0"/>
                  <a:t>to</a:t>
                </a:r>
                <a:r>
                  <a:rPr lang="zh-CN" altLang="en-US" sz="1400" dirty="0" smtClean="0"/>
                  <a:t> </a:t>
                </a:r>
                <a:r>
                  <a:rPr lang="en-US" altLang="zh-CN" sz="1400" dirty="0" smtClean="0"/>
                  <a:t>generate</a:t>
                </a:r>
                <a:r>
                  <a:rPr lang="zh-CN" altLang="en-US" sz="1400" dirty="0" smtClean="0"/>
                  <a:t> </a:t>
                </a:r>
                <a14:m>
                  <m:oMath xmlns:m="http://schemas.openxmlformats.org/officeDocument/2006/math">
                    <m:r>
                      <a:rPr lang="en-US" altLang="zh-CN" sz="1400" b="0" i="1" smtClean="0">
                        <a:latin typeface="Cambria Math" charset="0"/>
                      </a:rPr>
                      <m:t>(</m:t>
                    </m:r>
                    <m:r>
                      <m:rPr>
                        <m:sty m:val="p"/>
                      </m:rPr>
                      <a:rPr lang="el-GR" altLang="zh-CN" sz="1400" b="0" i="1" smtClean="0">
                        <a:latin typeface="Cambria Math" charset="0"/>
                        <a:ea typeface="Cambria Math" charset="0"/>
                        <a:cs typeface="Cambria Math" charset="0"/>
                      </a:rPr>
                      <m:t>Γ</m:t>
                    </m:r>
                    <m:r>
                      <a:rPr lang="en-US" altLang="zh-CN" sz="1400" b="0" i="1" smtClean="0">
                        <a:latin typeface="Cambria Math" charset="0"/>
                        <a:ea typeface="Cambria Math" charset="0"/>
                        <a:cs typeface="Cambria Math" charset="0"/>
                      </a:rPr>
                      <m:t>,</m:t>
                    </m:r>
                    <m:r>
                      <a:rPr lang="en-US" altLang="zh-CN" sz="1400" b="0" i="1" smtClean="0">
                        <a:latin typeface="Cambria Math" charset="0"/>
                        <a:ea typeface="Cambria Math" charset="0"/>
                        <a:cs typeface="Cambria Math" charset="0"/>
                      </a:rPr>
                      <m:t>𝜌</m:t>
                    </m:r>
                    <m:r>
                      <a:rPr lang="en-US" altLang="zh-CN" sz="1400" b="0" i="1" smtClean="0">
                        <a:latin typeface="Cambria Math" charset="0"/>
                        <a:ea typeface="Cambria Math" charset="0"/>
                        <a:cs typeface="Cambria Math" charset="0"/>
                      </a:rPr>
                      <m:t>,</m:t>
                    </m:r>
                    <m:r>
                      <a:rPr lang="en-US" altLang="zh-CN" sz="1400" b="0" i="1" smtClean="0">
                        <a:latin typeface="Cambria Math" charset="0"/>
                        <a:ea typeface="Cambria Math" charset="0"/>
                        <a:cs typeface="Cambria Math" charset="0"/>
                      </a:rPr>
                      <m:t>𝑔</m:t>
                    </m:r>
                    <m:r>
                      <a:rPr lang="en-US" altLang="zh-CN" sz="1400" b="0" i="1" smtClean="0">
                        <a:latin typeface="Cambria Math" charset="0"/>
                      </a:rPr>
                      <m:t>)</m:t>
                    </m:r>
                  </m:oMath>
                </a14:m>
                <a:endParaRPr lang="zh-CN" altLang="en-US" sz="1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362685" y="4986402"/>
                <a:ext cx="3866534" cy="340519"/>
              </a:xfrm>
              <a:prstGeom prst="roundRect">
                <a:avLst/>
              </a:prstGeom>
              <a:blipFill rotWithShape="0">
                <a:blip r:embed="rId3"/>
                <a:stretch>
                  <a:fillRect b="-10345"/>
                </a:stretch>
              </a:blipFill>
              <a:ln>
                <a:solidFill>
                  <a:schemeClr val="accent1"/>
                </a:solidFill>
              </a:ln>
            </p:spPr>
            <p:txBody>
              <a:bodyPr/>
              <a:lstStyle/>
              <a:p>
                <a:r>
                  <a:rPr lang="zh-CN" altLang="en-US">
                    <a:noFill/>
                  </a:rPr>
                  <a:t> </a:t>
                </a:r>
              </a:p>
            </p:txBody>
          </p:sp>
        </mc:Fallback>
      </mc:AlternateContent>
      <p:sp>
        <p:nvSpPr>
          <p:cNvPr id="29" name="Freeform 121"/>
          <p:cNvSpPr>
            <a:spLocks noEditPoints="1"/>
          </p:cNvSpPr>
          <p:nvPr/>
        </p:nvSpPr>
        <p:spPr bwMode="auto">
          <a:xfrm>
            <a:off x="985079" y="4952533"/>
            <a:ext cx="286244" cy="444634"/>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386496" y="5524568"/>
                <a:ext cx="6443048" cy="340519"/>
              </a:xfrm>
              <a:prstGeom prst="roundRect">
                <a:avLst/>
              </a:prstGeom>
              <a:noFill/>
              <a:ln>
                <a:solidFill>
                  <a:schemeClr val="accent1"/>
                </a:solidFill>
              </a:ln>
            </p:spPr>
            <p:txBody>
              <a:bodyPr wrap="square" rtlCol="0">
                <a:spAutoFit/>
              </a:bodyPr>
              <a:lstStyle/>
              <a:p>
                <a:r>
                  <a:rPr lang="en-US" altLang="zh-CN" sz="1400" dirty="0" smtClean="0"/>
                  <a:t>AKP:</a:t>
                </a:r>
                <a:r>
                  <a:rPr lang="zh-CN" altLang="en-US" sz="1400" dirty="0" smtClean="0"/>
                  <a:t> </a:t>
                </a:r>
                <a:r>
                  <a:rPr lang="en-US" altLang="zh-CN" sz="1400" dirty="0" smtClean="0"/>
                  <a:t>the </a:t>
                </a:r>
                <a:r>
                  <a:rPr lang="en-US" altLang="zh-CN" sz="1400" dirty="0"/>
                  <a:t>time to generate the AIP’s key pair where the </a:t>
                </a:r>
                <a:r>
                  <a:rPr lang="en-US" altLang="zh-CN" sz="1400" dirty="0" smtClean="0"/>
                  <a:t>public </a:t>
                </a:r>
                <a:r>
                  <a:rPr lang="en-US" altLang="zh-CN" sz="1400" dirty="0"/>
                  <a:t>part is </a:t>
                </a:r>
                <a14:m>
                  <m:oMath xmlns:m="http://schemas.openxmlformats.org/officeDocument/2006/math">
                    <m:r>
                      <a:rPr lang="en-US" altLang="zh-CN" sz="1400" b="0" i="1" smtClean="0">
                        <a:latin typeface="Cambria Math" charset="0"/>
                      </a:rPr>
                      <m:t>𝑃𝐾</m:t>
                    </m:r>
                    <m:r>
                      <a:rPr lang="en-US" altLang="zh-CN" sz="1400" b="0" i="1" smtClean="0">
                        <a:latin typeface="Cambria Math" charset="0"/>
                      </a:rPr>
                      <m:t>={</m:t>
                    </m:r>
                    <m:r>
                      <a:rPr lang="en-US" altLang="zh-CN" sz="1400" b="0" i="1" smtClean="0">
                        <a:latin typeface="Cambria Math" charset="0"/>
                      </a:rPr>
                      <m:t>𝑛</m:t>
                    </m:r>
                    <m:r>
                      <a:rPr lang="en-US" altLang="zh-CN" sz="1400" b="0" i="1" smtClean="0">
                        <a:latin typeface="Cambria Math" charset="0"/>
                      </a:rPr>
                      <m:t>,</m:t>
                    </m:r>
                    <m:r>
                      <a:rPr lang="en-US" altLang="zh-CN" sz="1400" b="0" i="1" smtClean="0">
                        <a:latin typeface="Cambria Math" charset="0"/>
                      </a:rPr>
                      <m:t>𝑅</m:t>
                    </m:r>
                    <m:r>
                      <a:rPr lang="en-US" altLang="zh-CN" sz="1400" b="0" i="1" smtClean="0">
                        <a:latin typeface="Cambria Math" charset="0"/>
                      </a:rPr>
                      <m:t>,</m:t>
                    </m:r>
                    <m:r>
                      <a:rPr lang="en-US" altLang="zh-CN" sz="1400" b="0" i="1" smtClean="0">
                        <a:latin typeface="Cambria Math" charset="0"/>
                      </a:rPr>
                      <m:t>𝑆</m:t>
                    </m:r>
                    <m:r>
                      <a:rPr lang="en-US" altLang="zh-CN" sz="1400" b="0" i="1" smtClean="0">
                        <a:latin typeface="Cambria Math" charset="0"/>
                      </a:rPr>
                      <m:t>,</m:t>
                    </m:r>
                    <m:r>
                      <a:rPr lang="en-US" altLang="zh-CN" sz="1400" b="0" i="1" smtClean="0">
                        <a:latin typeface="Cambria Math" charset="0"/>
                      </a:rPr>
                      <m:t>𝑍</m:t>
                    </m:r>
                    <m:r>
                      <a:rPr lang="en-US" altLang="zh-CN" sz="1400" b="0" i="1" smtClean="0">
                        <a:latin typeface="Cambria Math" charset="0"/>
                      </a:rPr>
                      <m:t>}</m:t>
                    </m:r>
                  </m:oMath>
                </a14:m>
                <a:endParaRPr lang="zh-CN" altLang="en-US" sz="14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386496" y="5524568"/>
                <a:ext cx="6443048" cy="340519"/>
              </a:xfrm>
              <a:prstGeom prst="roundRect">
                <a:avLst/>
              </a:prstGeom>
              <a:blipFill rotWithShape="0">
                <a:blip r:embed="rId4"/>
                <a:stretch>
                  <a:fillRect b="-10345"/>
                </a:stretch>
              </a:blipFill>
              <a:ln>
                <a:solidFill>
                  <a:schemeClr val="accent1"/>
                </a:solidFill>
              </a:ln>
            </p:spPr>
            <p:txBody>
              <a:bodyPr/>
              <a:lstStyle/>
              <a:p>
                <a:r>
                  <a:rPr lang="zh-CN" altLang="en-US">
                    <a:noFill/>
                  </a:rPr>
                  <a:t> </a:t>
                </a:r>
              </a:p>
            </p:txBody>
          </p:sp>
        </mc:Fallback>
      </mc:AlternateContent>
      <p:sp>
        <p:nvSpPr>
          <p:cNvPr id="33" name="Freeform 121"/>
          <p:cNvSpPr>
            <a:spLocks noEditPoints="1"/>
          </p:cNvSpPr>
          <p:nvPr/>
        </p:nvSpPr>
        <p:spPr bwMode="auto">
          <a:xfrm>
            <a:off x="1008890" y="5490699"/>
            <a:ext cx="286244" cy="444634"/>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1"/>
          <p:cNvSpPr>
            <a:spLocks noChangeAspect="1" noEditPoints="1"/>
          </p:cNvSpPr>
          <p:nvPr/>
        </p:nvSpPr>
        <p:spPr bwMode="auto">
          <a:xfrm>
            <a:off x="2466238" y="2976090"/>
            <a:ext cx="92703" cy="144000"/>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1"/>
          <p:cNvSpPr>
            <a:spLocks noChangeAspect="1" noEditPoints="1"/>
          </p:cNvSpPr>
          <p:nvPr/>
        </p:nvSpPr>
        <p:spPr bwMode="auto">
          <a:xfrm>
            <a:off x="2547199" y="3285656"/>
            <a:ext cx="92702" cy="144000"/>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1054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450" decel="100000" fill="hold"/>
                                        <p:tgtEl>
                                          <p:spTgt spid="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anim calcmode="lin" valueType="num">
                                      <p:cBhvr>
                                        <p:cTn id="20" dur="500" fill="hold"/>
                                        <p:tgtEl>
                                          <p:spTgt spid="14"/>
                                        </p:tgtEl>
                                        <p:attrNameLst>
                                          <p:attrName>ppt_x</p:attrName>
                                        </p:attrNameLst>
                                      </p:cBhvr>
                                      <p:tavLst>
                                        <p:tav tm="0">
                                          <p:val>
                                            <p:strVal val="#ppt_x"/>
                                          </p:val>
                                        </p:tav>
                                        <p:tav tm="100000">
                                          <p:val>
                                            <p:strVal val="#ppt_x"/>
                                          </p:val>
                                        </p:tav>
                                      </p:tavLst>
                                    </p:anim>
                                    <p:anim calcmode="lin" valueType="num">
                                      <p:cBhvr>
                                        <p:cTn id="21" dur="450" decel="100000" fill="hold"/>
                                        <p:tgtEl>
                                          <p:spTgt spid="14"/>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450" decel="100000" fill="hold"/>
                                        <p:tgtEl>
                                          <p:spTgt spid="26"/>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anim calcmode="lin" valueType="num">
                                      <p:cBhvr>
                                        <p:cTn id="32" dur="500" fill="hold"/>
                                        <p:tgtEl>
                                          <p:spTgt spid="29"/>
                                        </p:tgtEl>
                                        <p:attrNameLst>
                                          <p:attrName>ppt_x</p:attrName>
                                        </p:attrNameLst>
                                      </p:cBhvr>
                                      <p:tavLst>
                                        <p:tav tm="0">
                                          <p:val>
                                            <p:strVal val="#ppt_x"/>
                                          </p:val>
                                        </p:tav>
                                        <p:tav tm="100000">
                                          <p:val>
                                            <p:strVal val="#ppt_x"/>
                                          </p:val>
                                        </p:tav>
                                      </p:tavLst>
                                    </p:anim>
                                    <p:anim calcmode="lin" valueType="num">
                                      <p:cBhvr>
                                        <p:cTn id="33" dur="450" decel="100000" fill="hold"/>
                                        <p:tgtEl>
                                          <p:spTgt spid="29"/>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anim calcmode="lin" valueType="num">
                                      <p:cBhvr>
                                        <p:cTn id="38" dur="500" fill="hold"/>
                                        <p:tgtEl>
                                          <p:spTgt spid="30"/>
                                        </p:tgtEl>
                                        <p:attrNameLst>
                                          <p:attrName>ppt_x</p:attrName>
                                        </p:attrNameLst>
                                      </p:cBhvr>
                                      <p:tavLst>
                                        <p:tav tm="0">
                                          <p:val>
                                            <p:strVal val="#ppt_x"/>
                                          </p:val>
                                        </p:tav>
                                        <p:tav tm="100000">
                                          <p:val>
                                            <p:strVal val="#ppt_x"/>
                                          </p:val>
                                        </p:tav>
                                      </p:tavLst>
                                    </p:anim>
                                    <p:anim calcmode="lin" valueType="num">
                                      <p:cBhvr>
                                        <p:cTn id="39" dur="450" decel="100000" fill="hold"/>
                                        <p:tgtEl>
                                          <p:spTgt spid="30"/>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anim calcmode="lin" valueType="num">
                                      <p:cBhvr>
                                        <p:cTn id="44" dur="500" fill="hold"/>
                                        <p:tgtEl>
                                          <p:spTgt spid="33"/>
                                        </p:tgtEl>
                                        <p:attrNameLst>
                                          <p:attrName>ppt_x</p:attrName>
                                        </p:attrNameLst>
                                      </p:cBhvr>
                                      <p:tavLst>
                                        <p:tav tm="0">
                                          <p:val>
                                            <p:strVal val="#ppt_x"/>
                                          </p:val>
                                        </p:tav>
                                        <p:tav tm="100000">
                                          <p:val>
                                            <p:strVal val="#ppt_x"/>
                                          </p:val>
                                        </p:tav>
                                      </p:tavLst>
                                    </p:anim>
                                    <p:anim calcmode="lin" valueType="num">
                                      <p:cBhvr>
                                        <p:cTn id="45" dur="450" decel="100000" fill="hold"/>
                                        <p:tgtEl>
                                          <p:spTgt spid="33"/>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33"/>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anim calcmode="lin" valueType="num">
                                      <p:cBhvr>
                                        <p:cTn id="50" dur="500" fill="hold"/>
                                        <p:tgtEl>
                                          <p:spTgt spid="34"/>
                                        </p:tgtEl>
                                        <p:attrNameLst>
                                          <p:attrName>ppt_x</p:attrName>
                                        </p:attrNameLst>
                                      </p:cBhvr>
                                      <p:tavLst>
                                        <p:tav tm="0">
                                          <p:val>
                                            <p:strVal val="#ppt_x"/>
                                          </p:val>
                                        </p:tav>
                                        <p:tav tm="100000">
                                          <p:val>
                                            <p:strVal val="#ppt_x"/>
                                          </p:val>
                                        </p:tav>
                                      </p:tavLst>
                                    </p:anim>
                                    <p:anim calcmode="lin" valueType="num">
                                      <p:cBhvr>
                                        <p:cTn id="51" dur="450" decel="100000" fill="hold"/>
                                        <p:tgtEl>
                                          <p:spTgt spid="34"/>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450" decel="100000" fill="hold"/>
                                        <p:tgtEl>
                                          <p:spTgt spid="35"/>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26" grpId="0" animBg="1"/>
      <p:bldP spid="29" grpId="0" animBg="1"/>
      <p:bldP spid="30" grpId="0" animBg="1"/>
      <p:bldP spid="3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solidFill>
                  <a:schemeClr val="accent2">
                    <a:lumMod val="75000"/>
                  </a:schemeClr>
                </a:solidFill>
              </a:rPr>
              <a:t>Motivation</a:t>
            </a:r>
            <a:endParaRPr lang="en-US" altLang="zh-CN" sz="2400" dirty="0">
              <a:solidFill>
                <a:schemeClr val="accent2">
                  <a:lumMod val="75000"/>
                </a:schemeClr>
              </a:solidFill>
            </a:endParaRPr>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3</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t>Preliminary</a:t>
            </a:r>
            <a:endParaRPr lang="en-US" altLang="zh-CN" sz="2400" dirty="0"/>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t>Opaak</a:t>
            </a:r>
            <a:r>
              <a:rPr lang="en-US" altLang="zh-CN" sz="2400" dirty="0"/>
              <a:t> </a:t>
            </a:r>
            <a:r>
              <a:rPr lang="en-US" altLang="zh-CN" sz="2400" dirty="0" smtClean="0"/>
              <a:t>Architecture</a:t>
            </a:r>
            <a:endParaRPr lang="en-US" altLang="zh-CN" sz="2400" dirty="0"/>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143863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0">
                                            <p:txEl>
                                              <p:pRg st="0" end="0"/>
                                            </p:txEl>
                                          </p:spTgt>
                                        </p:tgtEl>
                                      </p:cBhvr>
                                    </p:animEffect>
                                    <p:animScale>
                                      <p:cBhvr>
                                        <p:cTn id="7" dur="250" autoRev="1" fill="hold"/>
                                        <p:tgtEl>
                                          <p:spTgt spid="30">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8489" y="148505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3" name="矩形 2"/>
          <p:cNvSpPr/>
          <p:nvPr/>
        </p:nvSpPr>
        <p:spPr>
          <a:xfrm>
            <a:off x="3338489" y="4142161"/>
            <a:ext cx="426809" cy="426809"/>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4</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4" name="矩形 3"/>
          <p:cNvSpPr/>
          <p:nvPr/>
        </p:nvSpPr>
        <p:spPr>
          <a:xfrm>
            <a:off x="3338489" y="2370756"/>
            <a:ext cx="426809" cy="42680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5" name="矩形 4"/>
          <p:cNvSpPr/>
          <p:nvPr/>
        </p:nvSpPr>
        <p:spPr>
          <a:xfrm>
            <a:off x="3338489" y="3256458"/>
            <a:ext cx="426809" cy="426809"/>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3</a:t>
            </a:r>
            <a:endParaRPr kumimoji="0" lang="zh-CN" altLang="en-US" sz="2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nvGrpSpPr>
          <p:cNvPr id="26" name="组 25"/>
          <p:cNvGrpSpPr>
            <a:grpSpLocks noChangeAspect="1"/>
          </p:cNvGrpSpPr>
          <p:nvPr/>
        </p:nvGrpSpPr>
        <p:grpSpPr>
          <a:xfrm>
            <a:off x="492353" y="2681317"/>
            <a:ext cx="2304000" cy="1256768"/>
            <a:chOff x="319823" y="2370749"/>
            <a:chExt cx="3363219" cy="1834543"/>
          </a:xfrm>
        </p:grpSpPr>
        <p:sp>
          <p:nvSpPr>
            <p:cNvPr id="6" name="椭圆 5"/>
            <p:cNvSpPr/>
            <p:nvPr/>
          </p:nvSpPr>
          <p:spPr>
            <a:xfrm>
              <a:off x="1718572" y="3909548"/>
              <a:ext cx="204224" cy="194123"/>
            </a:xfrm>
            <a:prstGeom prst="ellipse">
              <a:avLst/>
            </a:prstGeom>
            <a:solidFill>
              <a:schemeClr val="accent3">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rot="21021193">
              <a:off x="2636375" y="3742724"/>
              <a:ext cx="147796" cy="147796"/>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8" name="矩形 7"/>
            <p:cNvSpPr/>
            <p:nvPr/>
          </p:nvSpPr>
          <p:spPr>
            <a:xfrm rot="900000">
              <a:off x="2907026" y="3822684"/>
              <a:ext cx="114893" cy="125275"/>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9" name="矩形 8"/>
            <p:cNvSpPr/>
            <p:nvPr/>
          </p:nvSpPr>
          <p:spPr>
            <a:xfrm rot="1632393">
              <a:off x="516602" y="3874149"/>
              <a:ext cx="115359" cy="115359"/>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0" name="矩形 9"/>
            <p:cNvSpPr/>
            <p:nvPr/>
          </p:nvSpPr>
          <p:spPr>
            <a:xfrm rot="19632393">
              <a:off x="2288256" y="3771985"/>
              <a:ext cx="115491" cy="11549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1" name="矩形 10"/>
            <p:cNvSpPr/>
            <p:nvPr/>
          </p:nvSpPr>
          <p:spPr>
            <a:xfrm>
              <a:off x="319823" y="3658408"/>
              <a:ext cx="63752" cy="6375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2" name="矩形 11"/>
            <p:cNvSpPr/>
            <p:nvPr/>
          </p:nvSpPr>
          <p:spPr>
            <a:xfrm rot="20673998">
              <a:off x="3531390" y="3861692"/>
              <a:ext cx="151652" cy="1516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3" name="矩形 12"/>
            <p:cNvSpPr/>
            <p:nvPr/>
          </p:nvSpPr>
          <p:spPr>
            <a:xfrm>
              <a:off x="2591518" y="3981280"/>
              <a:ext cx="63752" cy="63752"/>
            </a:xfrm>
            <a:prstGeom prst="rect">
              <a:avLst/>
            </a:prstGeom>
            <a:solidFill>
              <a:schemeClr val="accent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4" name="矩形 13"/>
            <p:cNvSpPr/>
            <p:nvPr/>
          </p:nvSpPr>
          <p:spPr>
            <a:xfrm rot="762483">
              <a:off x="995383" y="3861329"/>
              <a:ext cx="140999" cy="140999"/>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5" name="矩形 14"/>
            <p:cNvSpPr/>
            <p:nvPr/>
          </p:nvSpPr>
          <p:spPr>
            <a:xfrm rot="18900000">
              <a:off x="3261267" y="3694855"/>
              <a:ext cx="66141" cy="72117"/>
            </a:xfrm>
            <a:prstGeom prst="rect">
              <a:avLst/>
            </a:prstGeom>
            <a:solidFill>
              <a:schemeClr val="accent4">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6" name="矩形 15"/>
            <p:cNvSpPr/>
            <p:nvPr/>
          </p:nvSpPr>
          <p:spPr>
            <a:xfrm rot="900000">
              <a:off x="1753138" y="3822207"/>
              <a:ext cx="91259" cy="9950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7" name="矩形 16"/>
            <p:cNvSpPr/>
            <p:nvPr/>
          </p:nvSpPr>
          <p:spPr>
            <a:xfrm rot="1800000">
              <a:off x="949725" y="3674492"/>
              <a:ext cx="63752" cy="63752"/>
            </a:xfrm>
            <a:prstGeom prst="rect">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endParaRPr>
            </a:p>
          </p:txBody>
        </p:sp>
        <p:sp>
          <p:nvSpPr>
            <p:cNvPr id="18" name="矩形 17"/>
            <p:cNvSpPr/>
            <p:nvPr/>
          </p:nvSpPr>
          <p:spPr>
            <a:xfrm rot="20171873">
              <a:off x="476925" y="2462575"/>
              <a:ext cx="743339" cy="740705"/>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19" name="矩形 18"/>
            <p:cNvSpPr/>
            <p:nvPr/>
          </p:nvSpPr>
          <p:spPr>
            <a:xfrm rot="1103009">
              <a:off x="2915387" y="2426196"/>
              <a:ext cx="764536" cy="764536"/>
            </a:xfrm>
            <a:prstGeom prst="rect">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5</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815850">
              <a:off x="1316971" y="2370749"/>
              <a:ext cx="751212" cy="751212"/>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0</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1" name="矩形 20"/>
            <p:cNvSpPr/>
            <p:nvPr/>
          </p:nvSpPr>
          <p:spPr>
            <a:xfrm rot="20015560">
              <a:off x="2189514" y="2455213"/>
              <a:ext cx="714893" cy="714893"/>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4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2" name="椭圆 21"/>
            <p:cNvSpPr/>
            <p:nvPr/>
          </p:nvSpPr>
          <p:spPr>
            <a:xfrm>
              <a:off x="684421" y="3821922"/>
              <a:ext cx="224479" cy="249513"/>
            </a:xfrm>
            <a:prstGeom prst="ellipse">
              <a:avLst/>
            </a:prstGeom>
            <a:solidFill>
              <a:schemeClr val="accent4">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1191730" y="3682032"/>
              <a:ext cx="224479" cy="249513"/>
            </a:xfrm>
            <a:prstGeom prst="ellipse">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a:off x="2055422" y="3511135"/>
              <a:ext cx="267250" cy="313295"/>
            </a:xfrm>
            <a:prstGeom prst="ellipse">
              <a:avLst/>
            </a:prstGeom>
            <a:solidFill>
              <a:schemeClr val="accent3">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a:off x="2923935" y="3955779"/>
              <a:ext cx="224479" cy="249513"/>
            </a:xfrm>
            <a:prstGeom prst="ellipse">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2865" y="5036434"/>
            <a:ext cx="426809" cy="426809"/>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dirty="0" smtClean="0">
                <a:solidFill>
                  <a:srgbClr val="FFFFFF"/>
                </a:solidFill>
                <a:latin typeface="Calibri" panose="020F0502020204030204"/>
                <a:ea typeface="宋体" panose="02010600030101010101" pitchFamily="2" charset="-122"/>
              </a:rPr>
              <a:t>5</a:t>
            </a:r>
          </a:p>
        </p:txBody>
      </p:sp>
      <p:sp>
        <p:nvSpPr>
          <p:cNvPr id="30" name="文本框 29"/>
          <p:cNvSpPr txBox="1"/>
          <p:nvPr/>
        </p:nvSpPr>
        <p:spPr>
          <a:xfrm>
            <a:off x="3848687" y="1449239"/>
            <a:ext cx="2655632" cy="461665"/>
          </a:xfrm>
          <a:prstGeom prst="rect">
            <a:avLst/>
          </a:prstGeom>
          <a:noFill/>
        </p:spPr>
        <p:txBody>
          <a:bodyPr wrap="square" rtlCol="0">
            <a:spAutoFit/>
          </a:bodyPr>
          <a:lstStyle/>
          <a:p>
            <a:r>
              <a:rPr lang="en-US" altLang="zh-CN" sz="2400" dirty="0" smtClean="0"/>
              <a:t>Motivation</a:t>
            </a:r>
            <a:endParaRPr lang="en-US" altLang="zh-CN" sz="2400" dirty="0"/>
          </a:p>
        </p:txBody>
      </p: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30</a:t>
            </a:fld>
            <a:endParaRPr kumimoji="1" lang="zh-CN" altLang="en-US"/>
          </a:p>
        </p:txBody>
      </p:sp>
      <p:sp>
        <p:nvSpPr>
          <p:cNvPr id="33" name="文本框 32"/>
          <p:cNvSpPr txBox="1"/>
          <p:nvPr/>
        </p:nvSpPr>
        <p:spPr>
          <a:xfrm>
            <a:off x="3845810" y="2326257"/>
            <a:ext cx="2655632" cy="461665"/>
          </a:xfrm>
          <a:prstGeom prst="rect">
            <a:avLst/>
          </a:prstGeom>
          <a:noFill/>
        </p:spPr>
        <p:txBody>
          <a:bodyPr wrap="square" rtlCol="0">
            <a:spAutoFit/>
          </a:bodyPr>
          <a:lstStyle/>
          <a:p>
            <a:r>
              <a:rPr lang="en-US" altLang="zh-CN" sz="2400" dirty="0" smtClean="0"/>
              <a:t>Preliminary</a:t>
            </a:r>
            <a:endParaRPr lang="en-US" altLang="zh-CN" sz="2400" dirty="0"/>
          </a:p>
        </p:txBody>
      </p:sp>
      <p:sp>
        <p:nvSpPr>
          <p:cNvPr id="35" name="文本框 34"/>
          <p:cNvSpPr txBox="1"/>
          <p:nvPr/>
        </p:nvSpPr>
        <p:spPr>
          <a:xfrm>
            <a:off x="3860186" y="3203275"/>
            <a:ext cx="2655632" cy="461665"/>
          </a:xfrm>
          <a:prstGeom prst="rect">
            <a:avLst/>
          </a:prstGeom>
          <a:noFill/>
        </p:spPr>
        <p:txBody>
          <a:bodyPr wrap="square" rtlCol="0">
            <a:spAutoFit/>
          </a:bodyPr>
          <a:lstStyle/>
          <a:p>
            <a:r>
              <a:rPr lang="en-US" altLang="zh-CN" sz="2400" dirty="0" err="1"/>
              <a:t>Opaak</a:t>
            </a:r>
            <a:r>
              <a:rPr lang="en-US" altLang="zh-CN" sz="2400" dirty="0"/>
              <a:t> </a:t>
            </a:r>
            <a:r>
              <a:rPr lang="en-US" altLang="zh-CN" sz="2400" dirty="0" smtClean="0"/>
              <a:t>Architecture</a:t>
            </a:r>
            <a:endParaRPr lang="en-US" altLang="zh-CN" sz="2400" dirty="0"/>
          </a:p>
        </p:txBody>
      </p:sp>
      <p:sp>
        <p:nvSpPr>
          <p:cNvPr id="37" name="矩形 36"/>
          <p:cNvSpPr/>
          <p:nvPr/>
        </p:nvSpPr>
        <p:spPr>
          <a:xfrm>
            <a:off x="3876686" y="4089721"/>
            <a:ext cx="4131965" cy="461665"/>
          </a:xfrm>
          <a:prstGeom prst="rect">
            <a:avLst/>
          </a:prstGeom>
        </p:spPr>
        <p:txBody>
          <a:bodyPr wrap="none">
            <a:spAutoFit/>
          </a:bodyPr>
          <a:lstStyle/>
          <a:p>
            <a:r>
              <a:rPr lang="en-US" altLang="zh-CN" sz="2400" dirty="0"/>
              <a:t>Implementation And Evaluation</a:t>
            </a:r>
          </a:p>
        </p:txBody>
      </p:sp>
      <p:sp>
        <p:nvSpPr>
          <p:cNvPr id="38" name="矩形 37"/>
          <p:cNvSpPr/>
          <p:nvPr/>
        </p:nvSpPr>
        <p:spPr>
          <a:xfrm>
            <a:off x="3891062" y="5001247"/>
            <a:ext cx="1548822" cy="461665"/>
          </a:xfrm>
          <a:prstGeom prst="rect">
            <a:avLst/>
          </a:prstGeom>
        </p:spPr>
        <p:txBody>
          <a:bodyPr wrap="none">
            <a:spAutoFit/>
          </a:bodyPr>
          <a:lstStyle/>
          <a:p>
            <a:r>
              <a:rPr lang="en-US" altLang="zh-CN" sz="2400" dirty="0">
                <a:solidFill>
                  <a:schemeClr val="accent1">
                    <a:lumMod val="75000"/>
                  </a:schemeClr>
                </a:solidFill>
              </a:rPr>
              <a:t>Conclusion</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106310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8">
                                            <p:txEl>
                                              <p:pRg st="0" end="0"/>
                                            </p:txEl>
                                          </p:spTgt>
                                        </p:tgtEl>
                                      </p:cBhvr>
                                    </p:animEffect>
                                    <p:animScale>
                                      <p:cBhvr>
                                        <p:cTn id="7" dur="250" autoRev="1" fill="hold"/>
                                        <p:tgtEl>
                                          <p:spTgt spid="38">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Conclusion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31</a:t>
            </a:fld>
            <a:endParaRPr kumimoji="1" lang="zh-CN" altLang="en-US"/>
          </a:p>
        </p:txBody>
      </p:sp>
      <p:sp>
        <p:nvSpPr>
          <p:cNvPr id="36" name="文本框 35"/>
          <p:cNvSpPr txBox="1"/>
          <p:nvPr/>
        </p:nvSpPr>
        <p:spPr>
          <a:xfrm>
            <a:off x="1228730" y="1802149"/>
            <a:ext cx="6929438" cy="715089"/>
          </a:xfrm>
          <a:prstGeom prst="roundRect">
            <a:avLst/>
          </a:prstGeom>
          <a:noFill/>
          <a:ln>
            <a:solidFill>
              <a:schemeClr val="accent3"/>
            </a:solidFill>
          </a:ln>
        </p:spPr>
        <p:txBody>
          <a:bodyPr wrap="square" rtlCol="0">
            <a:spAutoFit/>
          </a:bodyPr>
          <a:lstStyle/>
          <a:p>
            <a:r>
              <a:rPr lang="en-US" altLang="zh-CN" dirty="0" err="1"/>
              <a:t>Opaak</a:t>
            </a:r>
            <a:r>
              <a:rPr lang="en-US" altLang="zh-CN" dirty="0"/>
              <a:t>, </a:t>
            </a:r>
            <a:r>
              <a:rPr lang="en-US" altLang="zh-CN" dirty="0" smtClean="0"/>
              <a:t>an anonymous </a:t>
            </a:r>
            <a:r>
              <a:rPr lang="en-US" altLang="zh-CN" dirty="0"/>
              <a:t>authentication </a:t>
            </a:r>
            <a:r>
              <a:rPr lang="en-US" altLang="zh-CN" dirty="0" smtClean="0"/>
              <a:t>framework</a:t>
            </a:r>
            <a:r>
              <a:rPr lang="zh-CN" altLang="en-US" dirty="0" smtClean="0"/>
              <a:t> </a:t>
            </a:r>
            <a:r>
              <a:rPr lang="en-US" altLang="zh-CN" dirty="0" smtClean="0"/>
              <a:t>that </a:t>
            </a:r>
            <a:r>
              <a:rPr lang="en-US" altLang="zh-CN" dirty="0">
                <a:ea typeface="微软雅黑" panose="020B0503020204020204" pitchFamily="34" charset="-122"/>
              </a:rPr>
              <a:t>ensure</a:t>
            </a:r>
            <a:r>
              <a:rPr lang="zh-CN" altLang="en-US" dirty="0">
                <a:ea typeface="微软雅黑" panose="020B0503020204020204" pitchFamily="34" charset="-122"/>
              </a:rPr>
              <a:t> </a:t>
            </a:r>
            <a:r>
              <a:rPr lang="en-US" altLang="zh-CN" dirty="0" smtClean="0">
                <a:ea typeface="微软雅黑" panose="020B0503020204020204" pitchFamily="34" charset="-122"/>
              </a:rPr>
              <a:t>trust</a:t>
            </a:r>
            <a:r>
              <a:rPr lang="zh-CN" altLang="en-US" dirty="0" smtClean="0">
                <a:ea typeface="微软雅黑" panose="020B0503020204020204" pitchFamily="34" charset="-122"/>
              </a:rPr>
              <a:t> </a:t>
            </a:r>
            <a:r>
              <a:rPr lang="en-US" altLang="zh-CN" dirty="0">
                <a:ea typeface="微软雅黑" panose="020B0503020204020204" pitchFamily="34" charset="-122"/>
              </a:rPr>
              <a:t>and</a:t>
            </a:r>
            <a:r>
              <a:rPr lang="zh-CN" altLang="en-US" dirty="0">
                <a:ea typeface="微软雅黑" panose="020B0503020204020204" pitchFamily="34" charset="-122"/>
              </a:rPr>
              <a:t> </a:t>
            </a:r>
            <a:r>
              <a:rPr lang="en-US" altLang="zh-CN" dirty="0" smtClean="0">
                <a:ea typeface="微软雅黑" panose="020B0503020204020204" pitchFamily="34" charset="-122"/>
              </a:rPr>
              <a:t>anonymity</a:t>
            </a:r>
            <a:r>
              <a:rPr lang="en-US" altLang="zh-CN" dirty="0" smtClean="0"/>
              <a:t> ,</a:t>
            </a:r>
            <a:r>
              <a:rPr lang="zh-CN" altLang="en-US" dirty="0" smtClean="0"/>
              <a:t> </a:t>
            </a:r>
            <a:r>
              <a:rPr lang="en-US" altLang="zh-CN" dirty="0" smtClean="0"/>
              <a:t>prevent </a:t>
            </a:r>
            <a:r>
              <a:rPr lang="en-US" altLang="zh-CN" dirty="0"/>
              <a:t>spam and Sybil attacks. </a:t>
            </a:r>
          </a:p>
        </p:txBody>
      </p:sp>
      <p:sp>
        <p:nvSpPr>
          <p:cNvPr id="41" name="文本框 40"/>
          <p:cNvSpPr txBox="1"/>
          <p:nvPr/>
        </p:nvSpPr>
        <p:spPr>
          <a:xfrm>
            <a:off x="1228729" y="2952769"/>
            <a:ext cx="6929439" cy="715089"/>
          </a:xfrm>
          <a:prstGeom prst="roundRect">
            <a:avLst/>
          </a:prstGeom>
          <a:noFill/>
          <a:ln>
            <a:solidFill>
              <a:schemeClr val="accent3"/>
            </a:solidFill>
          </a:ln>
        </p:spPr>
        <p:txBody>
          <a:bodyPr wrap="square" rtlCol="0">
            <a:spAutoFit/>
          </a:bodyPr>
          <a:lstStyle/>
          <a:p>
            <a:r>
              <a:rPr lang="en-US" altLang="zh-CN" dirty="0"/>
              <a:t>It targets two kinds of applications, an anonymous single sign-on application, and anonymous message board types of applications. </a:t>
            </a:r>
          </a:p>
        </p:txBody>
      </p:sp>
      <p:sp>
        <p:nvSpPr>
          <p:cNvPr id="42" name="文本框 41"/>
          <p:cNvSpPr txBox="1"/>
          <p:nvPr/>
        </p:nvSpPr>
        <p:spPr>
          <a:xfrm>
            <a:off x="1228729" y="4119584"/>
            <a:ext cx="6929439" cy="408623"/>
          </a:xfrm>
          <a:prstGeom prst="roundRect">
            <a:avLst/>
          </a:prstGeom>
          <a:noFill/>
          <a:ln>
            <a:solidFill>
              <a:schemeClr val="accent3"/>
            </a:solidFill>
          </a:ln>
        </p:spPr>
        <p:txBody>
          <a:bodyPr wrap="square" rtlCol="0">
            <a:spAutoFit/>
          </a:bodyPr>
          <a:lstStyle/>
          <a:p>
            <a:pPr lvl="0"/>
            <a:r>
              <a:rPr lang="en-US" altLang="zh-CN" dirty="0" smtClean="0">
                <a:ea typeface="微软雅黑" panose="020B0503020204020204" pitchFamily="34" charset="-122"/>
              </a:rPr>
              <a:t>It</a:t>
            </a:r>
            <a:r>
              <a:rPr lang="zh-CN" altLang="en-US" dirty="0" smtClean="0">
                <a:ea typeface="微软雅黑" panose="020B0503020204020204" pitchFamily="34" charset="-122"/>
              </a:rPr>
              <a:t> </a:t>
            </a:r>
            <a:r>
              <a:rPr lang="en-US" altLang="zh-CN" dirty="0" smtClean="0">
                <a:ea typeface="微软雅黑" panose="020B0503020204020204" pitchFamily="34" charset="-122"/>
              </a:rPr>
              <a:t>emphasizes </a:t>
            </a:r>
            <a:r>
              <a:rPr lang="en-US" altLang="zh-CN" dirty="0">
                <a:ea typeface="微软雅黑" panose="020B0503020204020204" pitchFamily="34" charset="-122"/>
              </a:rPr>
              <a:t>the use of mobile phones as a scarce </a:t>
            </a:r>
            <a:r>
              <a:rPr lang="en-US" altLang="zh-CN" dirty="0" smtClean="0">
                <a:ea typeface="微软雅黑" panose="020B0503020204020204" pitchFamily="34" charset="-122"/>
              </a:rPr>
              <a:t>resource.</a:t>
            </a:r>
            <a:endParaRPr lang="en-US" altLang="zh-CN" dirty="0">
              <a:ea typeface="微软雅黑" panose="020B0503020204020204" pitchFamily="34" charset="-122"/>
            </a:endParaRPr>
          </a:p>
        </p:txBody>
      </p:sp>
      <p:grpSp>
        <p:nvGrpSpPr>
          <p:cNvPr id="44" name="组 43"/>
          <p:cNvGrpSpPr>
            <a:grpSpLocks noChangeAspect="1"/>
          </p:cNvGrpSpPr>
          <p:nvPr/>
        </p:nvGrpSpPr>
        <p:grpSpPr>
          <a:xfrm>
            <a:off x="817564" y="1904552"/>
            <a:ext cx="324000" cy="504374"/>
            <a:chOff x="3503613" y="3263900"/>
            <a:chExt cx="2127250" cy="3311525"/>
          </a:xfrm>
        </p:grpSpPr>
        <p:sp>
          <p:nvSpPr>
            <p:cNvPr id="45"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 name="组 50"/>
          <p:cNvGrpSpPr>
            <a:grpSpLocks noChangeAspect="1"/>
          </p:cNvGrpSpPr>
          <p:nvPr/>
        </p:nvGrpSpPr>
        <p:grpSpPr>
          <a:xfrm>
            <a:off x="827084" y="3071370"/>
            <a:ext cx="324000" cy="504374"/>
            <a:chOff x="3503613" y="3263900"/>
            <a:chExt cx="2127250" cy="3311525"/>
          </a:xfrm>
        </p:grpSpPr>
        <p:sp>
          <p:nvSpPr>
            <p:cNvPr id="52"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8" name="组 57"/>
          <p:cNvGrpSpPr>
            <a:grpSpLocks noChangeAspect="1"/>
          </p:cNvGrpSpPr>
          <p:nvPr/>
        </p:nvGrpSpPr>
        <p:grpSpPr>
          <a:xfrm>
            <a:off x="850892" y="4111642"/>
            <a:ext cx="324000" cy="504374"/>
            <a:chOff x="3503613" y="3263900"/>
            <a:chExt cx="2127250" cy="3311525"/>
          </a:xfrm>
        </p:grpSpPr>
        <p:sp>
          <p:nvSpPr>
            <p:cNvPr id="59"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72223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450" decel="100000" fill="hold"/>
                                        <p:tgtEl>
                                          <p:spTgt spid="3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anim calcmode="lin" valueType="num">
                                      <p:cBhvr>
                                        <p:cTn id="14" dur="500" fill="hold"/>
                                        <p:tgtEl>
                                          <p:spTgt spid="41"/>
                                        </p:tgtEl>
                                        <p:attrNameLst>
                                          <p:attrName>ppt_x</p:attrName>
                                        </p:attrNameLst>
                                      </p:cBhvr>
                                      <p:tavLst>
                                        <p:tav tm="0">
                                          <p:val>
                                            <p:strVal val="#ppt_x"/>
                                          </p:val>
                                        </p:tav>
                                        <p:tav tm="100000">
                                          <p:val>
                                            <p:strVal val="#ppt_x"/>
                                          </p:val>
                                        </p:tav>
                                      </p:tavLst>
                                    </p:anim>
                                    <p:anim calcmode="lin" valueType="num">
                                      <p:cBhvr>
                                        <p:cTn id="15" dur="450" decel="100000" fill="hold"/>
                                        <p:tgtEl>
                                          <p:spTgt spid="41"/>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anim calcmode="lin" valueType="num">
                                      <p:cBhvr>
                                        <p:cTn id="20" dur="500" fill="hold"/>
                                        <p:tgtEl>
                                          <p:spTgt spid="42"/>
                                        </p:tgtEl>
                                        <p:attrNameLst>
                                          <p:attrName>ppt_x</p:attrName>
                                        </p:attrNameLst>
                                      </p:cBhvr>
                                      <p:tavLst>
                                        <p:tav tm="0">
                                          <p:val>
                                            <p:strVal val="#ppt_x"/>
                                          </p:val>
                                        </p:tav>
                                        <p:tav tm="100000">
                                          <p:val>
                                            <p:strVal val="#ppt_x"/>
                                          </p:val>
                                        </p:tav>
                                      </p:tavLst>
                                    </p:anim>
                                    <p:anim calcmode="lin" valueType="num">
                                      <p:cBhvr>
                                        <p:cTn id="21" dur="450" decel="100000" fill="hold"/>
                                        <p:tgtEl>
                                          <p:spTgt spid="42"/>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42"/>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anim calcmode="lin" valueType="num">
                                      <p:cBhvr>
                                        <p:cTn id="26" dur="500" fill="hold"/>
                                        <p:tgtEl>
                                          <p:spTgt spid="44"/>
                                        </p:tgtEl>
                                        <p:attrNameLst>
                                          <p:attrName>ppt_x</p:attrName>
                                        </p:attrNameLst>
                                      </p:cBhvr>
                                      <p:tavLst>
                                        <p:tav tm="0">
                                          <p:val>
                                            <p:strVal val="#ppt_x"/>
                                          </p:val>
                                        </p:tav>
                                        <p:tav tm="100000">
                                          <p:val>
                                            <p:strVal val="#ppt_x"/>
                                          </p:val>
                                        </p:tav>
                                      </p:tavLst>
                                    </p:anim>
                                    <p:anim calcmode="lin" valueType="num">
                                      <p:cBhvr>
                                        <p:cTn id="27" dur="450" decel="100000" fill="hold"/>
                                        <p:tgtEl>
                                          <p:spTgt spid="44"/>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4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anim calcmode="lin" valueType="num">
                                      <p:cBhvr>
                                        <p:cTn id="32" dur="500" fill="hold"/>
                                        <p:tgtEl>
                                          <p:spTgt spid="51"/>
                                        </p:tgtEl>
                                        <p:attrNameLst>
                                          <p:attrName>ppt_x</p:attrName>
                                        </p:attrNameLst>
                                      </p:cBhvr>
                                      <p:tavLst>
                                        <p:tav tm="0">
                                          <p:val>
                                            <p:strVal val="#ppt_x"/>
                                          </p:val>
                                        </p:tav>
                                        <p:tav tm="100000">
                                          <p:val>
                                            <p:strVal val="#ppt_x"/>
                                          </p:val>
                                        </p:tav>
                                      </p:tavLst>
                                    </p:anim>
                                    <p:anim calcmode="lin" valueType="num">
                                      <p:cBhvr>
                                        <p:cTn id="33" dur="450" decel="100000" fill="hold"/>
                                        <p:tgtEl>
                                          <p:spTgt spid="51"/>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51"/>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anim calcmode="lin" valueType="num">
                                      <p:cBhvr>
                                        <p:cTn id="38" dur="500" fill="hold"/>
                                        <p:tgtEl>
                                          <p:spTgt spid="58"/>
                                        </p:tgtEl>
                                        <p:attrNameLst>
                                          <p:attrName>ppt_x</p:attrName>
                                        </p:attrNameLst>
                                      </p:cBhvr>
                                      <p:tavLst>
                                        <p:tav tm="0">
                                          <p:val>
                                            <p:strVal val="#ppt_x"/>
                                          </p:val>
                                        </p:tav>
                                        <p:tav tm="100000">
                                          <p:val>
                                            <p:strVal val="#ppt_x"/>
                                          </p:val>
                                        </p:tav>
                                      </p:tavLst>
                                    </p:anim>
                                    <p:anim calcmode="lin" valueType="num">
                                      <p:cBhvr>
                                        <p:cTn id="39" dur="450" decel="100000" fill="hold"/>
                                        <p:tgtEl>
                                          <p:spTgt spid="58"/>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15/5/14</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32</a:t>
            </a:fld>
            <a:endParaRPr kumimoji="1" lang="zh-CN" altLang="en-US"/>
          </a:p>
        </p:txBody>
      </p:sp>
      <p:sp>
        <p:nvSpPr>
          <p:cNvPr id="4" name="TextBox 1"/>
          <p:cNvSpPr txBox="1"/>
          <p:nvPr/>
        </p:nvSpPr>
        <p:spPr>
          <a:xfrm>
            <a:off x="607575" y="4499354"/>
            <a:ext cx="2278500" cy="830997"/>
          </a:xfrm>
          <a:prstGeom prst="rect">
            <a:avLst/>
          </a:prstGeom>
          <a:solidFill>
            <a:schemeClr val="bg1"/>
          </a:solidFill>
          <a:ln>
            <a:noFill/>
          </a:ln>
        </p:spPr>
        <p:txBody>
          <a:bodyPr wrap="square">
            <a:spAutoFit/>
          </a:bodyPr>
          <a:lstStyle/>
          <a:p>
            <a:pPr algn="ctr" eaLnBrk="1" hangingPunct="1">
              <a:defRPr/>
            </a:pPr>
            <a:r>
              <a:rPr lang="en-US" altLang="zh-CN" sz="4800" dirty="0" smtClean="0">
                <a:solidFill>
                  <a:schemeClr val="tx1">
                    <a:lumMod val="65000"/>
                    <a:lumOff val="35000"/>
                  </a:schemeClr>
                </a:solidFill>
                <a:latin typeface="Georgia" pitchFamily="18" charset="0"/>
                <a:ea typeface="Tahoma" pitchFamily="34" charset="0"/>
                <a:cs typeface="Courier New" pitchFamily="49" charset="0"/>
              </a:rPr>
              <a:t>Thanks</a:t>
            </a:r>
            <a:r>
              <a:rPr lang="en-US" altLang="zh-CN" sz="4800" dirty="0">
                <a:solidFill>
                  <a:schemeClr val="tx1">
                    <a:lumMod val="65000"/>
                    <a:lumOff val="35000"/>
                  </a:schemeClr>
                </a:solidFill>
                <a:latin typeface="Georgia" pitchFamily="18" charset="0"/>
                <a:ea typeface="Tahoma" pitchFamily="34" charset="0"/>
                <a:cs typeface="Courier New" pitchFamily="49" charset="0"/>
              </a:rPr>
              <a:t>!</a:t>
            </a:r>
            <a:endParaRPr lang="zh-CN" altLang="en-US" sz="4800" dirty="0">
              <a:solidFill>
                <a:schemeClr val="tx1">
                  <a:lumMod val="65000"/>
                  <a:lumOff val="35000"/>
                </a:schemeClr>
              </a:solidFill>
              <a:latin typeface="Georgia" pitchFamily="18" charset="0"/>
              <a:ea typeface="Tahoma" pitchFamily="34" charset="0"/>
              <a:cs typeface="Courier New" pitchFamily="49" charset="0"/>
            </a:endParaRPr>
          </a:p>
        </p:txBody>
      </p:sp>
      <p:cxnSp>
        <p:nvCxnSpPr>
          <p:cNvPr id="5" name="直接连接符 2"/>
          <p:cNvCxnSpPr/>
          <p:nvPr/>
        </p:nvCxnSpPr>
        <p:spPr>
          <a:xfrm>
            <a:off x="611560" y="5373216"/>
            <a:ext cx="7848872" cy="0"/>
          </a:xfrm>
          <a:prstGeom prst="line">
            <a:avLst/>
          </a:prstGeom>
          <a:ln w="1905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Freeform 145"/>
          <p:cNvSpPr>
            <a:spLocks noChangeAspect="1" noEditPoints="1"/>
          </p:cNvSpPr>
          <p:nvPr/>
        </p:nvSpPr>
        <p:spPr bwMode="auto">
          <a:xfrm>
            <a:off x="2857800" y="4735849"/>
            <a:ext cx="468000" cy="472414"/>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440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4</a:t>
            </a:fld>
            <a:endParaRPr kumimoji="1" lang="zh-CN" altLang="en-US"/>
          </a:p>
        </p:txBody>
      </p:sp>
      <p:sp>
        <p:nvSpPr>
          <p:cNvPr id="34" name="文本框 33"/>
          <p:cNvSpPr txBox="1"/>
          <p:nvPr/>
        </p:nvSpPr>
        <p:spPr>
          <a:xfrm>
            <a:off x="556802" y="1132057"/>
            <a:ext cx="1611212"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Challenge</a:t>
            </a:r>
            <a:endParaRPr kumimoji="1" lang="zh-CN" altLang="en-US" dirty="0">
              <a:solidFill>
                <a:schemeClr val="bg1"/>
              </a:solidFill>
            </a:endParaRPr>
          </a:p>
        </p:txBody>
      </p:sp>
      <p:sp>
        <p:nvSpPr>
          <p:cNvPr id="42" name="剪去同侧角的矩形 41"/>
          <p:cNvSpPr/>
          <p:nvPr/>
        </p:nvSpPr>
        <p:spPr>
          <a:xfrm>
            <a:off x="3591304" y="5369742"/>
            <a:ext cx="1944216"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3" name="剪去同侧角的矩形 42"/>
          <p:cNvSpPr/>
          <p:nvPr/>
        </p:nvSpPr>
        <p:spPr>
          <a:xfrm>
            <a:off x="4397307" y="2993478"/>
            <a:ext cx="252028" cy="2376264"/>
          </a:xfrm>
          <a:prstGeom prst="snip2SameRect">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4" name="剪去同侧角的矩形 43"/>
          <p:cNvSpPr/>
          <p:nvPr/>
        </p:nvSpPr>
        <p:spPr>
          <a:xfrm>
            <a:off x="1359056" y="3281510"/>
            <a:ext cx="6408712"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721223" y="4670024"/>
            <a:ext cx="802484" cy="369332"/>
          </a:xfrm>
          <a:prstGeom prst="rect">
            <a:avLst/>
          </a:prstGeom>
          <a:noFill/>
        </p:spPr>
        <p:txBody>
          <a:bodyPr wrap="square" rtlCol="0">
            <a:spAutoFit/>
          </a:bodyPr>
          <a:lstStyle/>
          <a:p>
            <a:r>
              <a:rPr kumimoji="1" lang="en-US" altLang="zh-CN" dirty="0" smtClean="0"/>
              <a:t>Trust</a:t>
            </a:r>
            <a:endParaRPr kumimoji="1" lang="zh-CN" altLang="en-US" dirty="0"/>
          </a:p>
        </p:txBody>
      </p:sp>
      <p:sp>
        <p:nvSpPr>
          <p:cNvPr id="46" name="可选流程 45"/>
          <p:cNvSpPr/>
          <p:nvPr/>
        </p:nvSpPr>
        <p:spPr>
          <a:xfrm>
            <a:off x="1009162" y="1818917"/>
            <a:ext cx="7424379" cy="408623"/>
          </a:xfrm>
          <a:prstGeom prst="flowChartAlternateProcess">
            <a:avLst/>
          </a:prstGeom>
          <a:ln>
            <a:solidFill>
              <a:schemeClr val="accent3"/>
            </a:solidFill>
          </a:ln>
        </p:spPr>
        <p:txBody>
          <a:bodyPr wrap="square">
            <a:spAutoFit/>
          </a:bodyPr>
          <a:lstStyle/>
          <a:p>
            <a:r>
              <a:rPr lang="en-US" altLang="zh-CN" dirty="0"/>
              <a:t>Trust and anonymity are often conflicting goals for </a:t>
            </a:r>
            <a:r>
              <a:rPr lang="en-US" altLang="zh-CN" dirty="0" smtClean="0"/>
              <a:t>Internet </a:t>
            </a:r>
            <a:r>
              <a:rPr lang="en-US" altLang="zh-CN" dirty="0"/>
              <a:t>users. </a:t>
            </a:r>
          </a:p>
        </p:txBody>
      </p:sp>
      <p:grpSp>
        <p:nvGrpSpPr>
          <p:cNvPr id="14" name="组 13"/>
          <p:cNvGrpSpPr>
            <a:grpSpLocks noChangeAspect="1"/>
          </p:cNvGrpSpPr>
          <p:nvPr/>
        </p:nvGrpSpPr>
        <p:grpSpPr>
          <a:xfrm>
            <a:off x="681852" y="1916162"/>
            <a:ext cx="144000" cy="223486"/>
            <a:chOff x="3491880" y="1213753"/>
            <a:chExt cx="406621" cy="631071"/>
          </a:xfrm>
        </p:grpSpPr>
        <p:sp>
          <p:nvSpPr>
            <p:cNvPr id="15" name="斜纹 14"/>
            <p:cNvSpPr/>
            <p:nvPr/>
          </p:nvSpPr>
          <p:spPr>
            <a:xfrm rot="1734179">
              <a:off x="3538461" y="1213753"/>
              <a:ext cx="360040" cy="198000"/>
            </a:xfrm>
            <a:prstGeom prst="diagStripe">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矩形 15"/>
            <p:cNvSpPr/>
            <p:nvPr/>
          </p:nvSpPr>
          <p:spPr>
            <a:xfrm>
              <a:off x="3491880" y="1224835"/>
              <a:ext cx="169706" cy="86400"/>
            </a:xfrm>
            <a:prstGeom prst="rect">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641029" y="1311235"/>
              <a:ext cx="72000" cy="533589"/>
            </a:xfrm>
            <a:prstGeom prst="rect">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椭圆 17"/>
          <p:cNvSpPr/>
          <p:nvPr/>
        </p:nvSpPr>
        <p:spPr>
          <a:xfrm>
            <a:off x="574872" y="1833117"/>
            <a:ext cx="360000" cy="360000"/>
          </a:xfrm>
          <a:prstGeom prst="ellipse">
            <a:avLst/>
          </a:prstGeom>
          <a:no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文本框 44"/>
          <p:cNvSpPr txBox="1"/>
          <p:nvPr/>
        </p:nvSpPr>
        <p:spPr>
          <a:xfrm>
            <a:off x="6378496" y="4644034"/>
            <a:ext cx="1435796" cy="369332"/>
          </a:xfrm>
          <a:prstGeom prst="rect">
            <a:avLst/>
          </a:prstGeom>
          <a:noFill/>
        </p:spPr>
        <p:txBody>
          <a:bodyPr wrap="square" rtlCol="0">
            <a:spAutoFit/>
          </a:bodyPr>
          <a:lstStyle/>
          <a:p>
            <a:r>
              <a:rPr kumimoji="1" lang="en-US" altLang="zh-CN" dirty="0" smtClean="0"/>
              <a:t>Anonymity</a:t>
            </a:r>
            <a:endParaRPr kumimoji="1" lang="zh-CN" altLang="en-US" dirty="0"/>
          </a:p>
        </p:txBody>
      </p:sp>
      <p:sp>
        <p:nvSpPr>
          <p:cNvPr id="24" name="Freeform 125"/>
          <p:cNvSpPr>
            <a:spLocks noChangeAspect="1" noEditPoints="1"/>
          </p:cNvSpPr>
          <p:nvPr/>
        </p:nvSpPr>
        <p:spPr bwMode="auto">
          <a:xfrm>
            <a:off x="1474837" y="3790660"/>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15"/>
          <p:cNvSpPr>
            <a:spLocks/>
          </p:cNvSpPr>
          <p:nvPr/>
        </p:nvSpPr>
        <p:spPr bwMode="auto">
          <a:xfrm>
            <a:off x="2066352" y="4044278"/>
            <a:ext cx="706438" cy="682625"/>
          </a:xfrm>
          <a:custGeom>
            <a:avLst/>
            <a:gdLst>
              <a:gd name="T0" fmla="*/ 645057 w 15756"/>
              <a:gd name="T1" fmla="*/ 82804 h 16364"/>
              <a:gd name="T2" fmla="*/ 577713 w 15756"/>
              <a:gd name="T3" fmla="*/ 156682 h 16364"/>
              <a:gd name="T4" fmla="*/ 513284 w 15756"/>
              <a:gd name="T5" fmla="*/ 230726 h 16364"/>
              <a:gd name="T6" fmla="*/ 451769 w 15756"/>
              <a:gd name="T7" fmla="*/ 305020 h 16364"/>
              <a:gd name="T8" fmla="*/ 393616 w 15756"/>
              <a:gd name="T9" fmla="*/ 378939 h 16364"/>
              <a:gd name="T10" fmla="*/ 339499 w 15756"/>
              <a:gd name="T11" fmla="*/ 451607 h 16364"/>
              <a:gd name="T12" fmla="*/ 289552 w 15756"/>
              <a:gd name="T13" fmla="*/ 523023 h 16364"/>
              <a:gd name="T14" fmla="*/ 243684 w 15756"/>
              <a:gd name="T15" fmla="*/ 593230 h 16364"/>
              <a:gd name="T16" fmla="*/ 223329 w 15756"/>
              <a:gd name="T17" fmla="*/ 627269 h 16364"/>
              <a:gd name="T18" fmla="*/ 206112 w 15756"/>
              <a:gd name="T19" fmla="*/ 651589 h 16364"/>
              <a:gd name="T20" fmla="*/ 184949 w 15756"/>
              <a:gd name="T21" fmla="*/ 668275 h 16364"/>
              <a:gd name="T22" fmla="*/ 159168 w 15756"/>
              <a:gd name="T23" fmla="*/ 678579 h 16364"/>
              <a:gd name="T24" fmla="*/ 128769 w 15756"/>
              <a:gd name="T25" fmla="*/ 682583 h 16364"/>
              <a:gd name="T26" fmla="*/ 101688 w 15756"/>
              <a:gd name="T27" fmla="*/ 681624 h 16364"/>
              <a:gd name="T28" fmla="*/ 85592 w 15756"/>
              <a:gd name="T29" fmla="*/ 678370 h 16364"/>
              <a:gd name="T30" fmla="*/ 80167 w 15756"/>
              <a:gd name="T31" fmla="*/ 675492 h 16364"/>
              <a:gd name="T32" fmla="*/ 74114 w 15756"/>
              <a:gd name="T33" fmla="*/ 670152 h 16364"/>
              <a:gd name="T34" fmla="*/ 63264 w 15756"/>
              <a:gd name="T35" fmla="*/ 654759 h 16364"/>
              <a:gd name="T36" fmla="*/ 51068 w 15756"/>
              <a:gd name="T37" fmla="*/ 630982 h 16364"/>
              <a:gd name="T38" fmla="*/ 39590 w 15756"/>
              <a:gd name="T39" fmla="*/ 605077 h 16364"/>
              <a:gd name="T40" fmla="*/ 25332 w 15756"/>
              <a:gd name="T41" fmla="*/ 566699 h 16364"/>
              <a:gd name="T42" fmla="*/ 8609 w 15756"/>
              <a:gd name="T43" fmla="*/ 510300 h 16364"/>
              <a:gd name="T44" fmla="*/ 1435 w 15756"/>
              <a:gd name="T45" fmla="*/ 476219 h 16364"/>
              <a:gd name="T46" fmla="*/ 0 w 15756"/>
              <a:gd name="T47" fmla="*/ 461076 h 16364"/>
              <a:gd name="T48" fmla="*/ 942 w 15756"/>
              <a:gd name="T49" fmla="*/ 448979 h 16364"/>
              <a:gd name="T50" fmla="*/ 4215 w 15756"/>
              <a:gd name="T51" fmla="*/ 439635 h 16364"/>
              <a:gd name="T52" fmla="*/ 10940 w 15756"/>
              <a:gd name="T53" fmla="*/ 431584 h 16364"/>
              <a:gd name="T54" fmla="*/ 22597 w 15756"/>
              <a:gd name="T55" fmla="*/ 422490 h 16364"/>
              <a:gd name="T56" fmla="*/ 41698 w 15756"/>
              <a:gd name="T57" fmla="*/ 411477 h 16364"/>
              <a:gd name="T58" fmla="*/ 63533 w 15756"/>
              <a:gd name="T59" fmla="*/ 402300 h 16364"/>
              <a:gd name="T60" fmla="*/ 85368 w 15756"/>
              <a:gd name="T61" fmla="*/ 396001 h 16364"/>
              <a:gd name="T62" fmla="*/ 103796 w 15756"/>
              <a:gd name="T63" fmla="*/ 393581 h 16364"/>
              <a:gd name="T64" fmla="*/ 112001 w 15756"/>
              <a:gd name="T65" fmla="*/ 395834 h 16364"/>
              <a:gd name="T66" fmla="*/ 119712 w 15756"/>
              <a:gd name="T67" fmla="*/ 404094 h 16364"/>
              <a:gd name="T68" fmla="*/ 128186 w 15756"/>
              <a:gd name="T69" fmla="*/ 418402 h 16364"/>
              <a:gd name="T70" fmla="*/ 137378 w 15756"/>
              <a:gd name="T71" fmla="*/ 438717 h 16364"/>
              <a:gd name="T72" fmla="*/ 141099 w 15756"/>
              <a:gd name="T73" fmla="*/ 448228 h 16364"/>
              <a:gd name="T74" fmla="*/ 147107 w 15756"/>
              <a:gd name="T75" fmla="*/ 463371 h 16364"/>
              <a:gd name="T76" fmla="*/ 155312 w 15756"/>
              <a:gd name="T77" fmla="*/ 481517 h 16364"/>
              <a:gd name="T78" fmla="*/ 162800 w 15756"/>
              <a:gd name="T79" fmla="*/ 493864 h 16364"/>
              <a:gd name="T80" fmla="*/ 169615 w 15756"/>
              <a:gd name="T81" fmla="*/ 500414 h 16364"/>
              <a:gd name="T82" fmla="*/ 175847 w 15756"/>
              <a:gd name="T83" fmla="*/ 500622 h 16364"/>
              <a:gd name="T84" fmla="*/ 187460 w 15756"/>
              <a:gd name="T85" fmla="*/ 489109 h 16364"/>
              <a:gd name="T86" fmla="*/ 206605 w 15756"/>
              <a:gd name="T87" fmla="*/ 464497 h 16364"/>
              <a:gd name="T88" fmla="*/ 245209 w 15756"/>
              <a:gd name="T89" fmla="*/ 409183 h 16364"/>
              <a:gd name="T90" fmla="*/ 315646 w 15756"/>
              <a:gd name="T91" fmla="*/ 306981 h 16364"/>
              <a:gd name="T92" fmla="*/ 387339 w 15756"/>
              <a:gd name="T93" fmla="*/ 210661 h 16364"/>
              <a:gd name="T94" fmla="*/ 438408 w 15756"/>
              <a:gd name="T95" fmla="*/ 146795 h 16364"/>
              <a:gd name="T96" fmla="*/ 481675 w 15756"/>
              <a:gd name="T97" fmla="*/ 96821 h 16364"/>
              <a:gd name="T98" fmla="*/ 517454 w 15756"/>
              <a:gd name="T99" fmla="*/ 59569 h 16364"/>
              <a:gd name="T100" fmla="*/ 535657 w 15756"/>
              <a:gd name="T101" fmla="*/ 43592 h 16364"/>
              <a:gd name="T102" fmla="*/ 547718 w 15756"/>
              <a:gd name="T103" fmla="*/ 35792 h 16364"/>
              <a:gd name="T104" fmla="*/ 578341 w 15756"/>
              <a:gd name="T105" fmla="*/ 23277 h 16364"/>
              <a:gd name="T106" fmla="*/ 616497 w 15756"/>
              <a:gd name="T107" fmla="*/ 12681 h 16364"/>
              <a:gd name="T108" fmla="*/ 660346 w 15756"/>
              <a:gd name="T109" fmla="*/ 4672 h 16364"/>
              <a:gd name="T110" fmla="*/ 706438 w 15756"/>
              <a:gd name="T111" fmla="*/ 18313 h 163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accent3">
              <a:lumMod val="50000"/>
            </a:schemeClr>
          </a:solidFill>
          <a:ln>
            <a:solidFill>
              <a:schemeClr val="bg1"/>
            </a:solidFill>
          </a:ln>
          <a:extLst/>
        </p:spPr>
        <p:txBody>
          <a:bodyPr/>
          <a:lstStyle/>
          <a:p>
            <a:endParaRPr lang="en-GB"/>
          </a:p>
        </p:txBody>
      </p:sp>
      <p:sp>
        <p:nvSpPr>
          <p:cNvPr id="22" name="Freeform 231"/>
          <p:cNvSpPr>
            <a:spLocks noChangeAspect="1" noEditPoints="1"/>
          </p:cNvSpPr>
          <p:nvPr/>
        </p:nvSpPr>
        <p:spPr bwMode="auto">
          <a:xfrm>
            <a:off x="6395135" y="3828703"/>
            <a:ext cx="1150733" cy="864000"/>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6021304" y="5186364"/>
            <a:ext cx="1893967" cy="369332"/>
          </a:xfrm>
          <a:prstGeom prst="rect">
            <a:avLst/>
          </a:prstGeom>
          <a:solidFill>
            <a:schemeClr val="bg1">
              <a:lumMod val="50000"/>
            </a:schemeClr>
          </a:solidFill>
        </p:spPr>
        <p:txBody>
          <a:bodyPr wrap="square" rtlCol="0">
            <a:spAutoFit/>
          </a:bodyPr>
          <a:lstStyle/>
          <a:p>
            <a:r>
              <a:rPr kumimoji="1" lang="en-US" altLang="zh-CN" dirty="0" smtClean="0">
                <a:solidFill>
                  <a:schemeClr val="bg1"/>
                </a:solidFill>
              </a:rPr>
              <a:t>Ensure</a:t>
            </a:r>
            <a:r>
              <a:rPr kumimoji="1" lang="zh-CN" altLang="en-US" dirty="0" smtClean="0">
                <a:solidFill>
                  <a:schemeClr val="bg1"/>
                </a:solidFill>
              </a:rPr>
              <a:t> </a:t>
            </a:r>
            <a:r>
              <a:rPr kumimoji="1" lang="en-US" altLang="zh-CN" dirty="0" smtClean="0">
                <a:solidFill>
                  <a:schemeClr val="bg1"/>
                </a:solidFill>
              </a:rPr>
              <a:t>anonymity</a:t>
            </a:r>
            <a:r>
              <a:rPr kumimoji="1" lang="zh-CN" altLang="en-US" dirty="0" smtClean="0">
                <a:solidFill>
                  <a:schemeClr val="bg1"/>
                </a:solidFill>
              </a:rPr>
              <a:t> </a:t>
            </a:r>
            <a:endParaRPr kumimoji="1" lang="zh-CN" altLang="en-US" dirty="0">
              <a:solidFill>
                <a:schemeClr val="bg1"/>
              </a:solidFill>
            </a:endParaRPr>
          </a:p>
        </p:txBody>
      </p:sp>
    </p:spTree>
    <p:extLst>
      <p:ext uri="{BB962C8B-B14F-4D97-AF65-F5344CB8AC3E}">
        <p14:creationId xmlns:p14="http://schemas.microsoft.com/office/powerpoint/2010/main" val="149461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11" presetID="32" presetClass="emph" presetSubtype="0" fill="hold" grpId="0" nodeType="withEffect">
                                  <p:stCondLst>
                                    <p:cond delay="0"/>
                                  </p:stCondLst>
                                  <p:childTnLst>
                                    <p:animRot by="120000">
                                      <p:cBhvr>
                                        <p:cTn id="12" dur="100" fill="hold">
                                          <p:stCondLst>
                                            <p:cond delay="0"/>
                                          </p:stCondLst>
                                        </p:cTn>
                                        <p:tgtEl>
                                          <p:spTgt spid="44"/>
                                        </p:tgtEl>
                                        <p:attrNameLst>
                                          <p:attrName>r</p:attrName>
                                        </p:attrNameLst>
                                      </p:cBhvr>
                                    </p:animRot>
                                    <p:animRot by="-240000">
                                      <p:cBhvr>
                                        <p:cTn id="13" dur="200" fill="hold">
                                          <p:stCondLst>
                                            <p:cond delay="200"/>
                                          </p:stCondLst>
                                        </p:cTn>
                                        <p:tgtEl>
                                          <p:spTgt spid="44"/>
                                        </p:tgtEl>
                                        <p:attrNameLst>
                                          <p:attrName>r</p:attrName>
                                        </p:attrNameLst>
                                      </p:cBhvr>
                                    </p:animRot>
                                    <p:animRot by="240000">
                                      <p:cBhvr>
                                        <p:cTn id="14" dur="200" fill="hold">
                                          <p:stCondLst>
                                            <p:cond delay="400"/>
                                          </p:stCondLst>
                                        </p:cTn>
                                        <p:tgtEl>
                                          <p:spTgt spid="44"/>
                                        </p:tgtEl>
                                        <p:attrNameLst>
                                          <p:attrName>r</p:attrName>
                                        </p:attrNameLst>
                                      </p:cBhvr>
                                    </p:animRot>
                                    <p:animRot by="-240000">
                                      <p:cBhvr>
                                        <p:cTn id="15" dur="200" fill="hold">
                                          <p:stCondLst>
                                            <p:cond delay="600"/>
                                          </p:stCondLst>
                                        </p:cTn>
                                        <p:tgtEl>
                                          <p:spTgt spid="44"/>
                                        </p:tgtEl>
                                        <p:attrNameLst>
                                          <p:attrName>r</p:attrName>
                                        </p:attrNameLst>
                                      </p:cBhvr>
                                    </p:animRot>
                                    <p:animRot by="120000">
                                      <p:cBhvr>
                                        <p:cTn id="16" dur="200" fill="hold">
                                          <p:stCondLst>
                                            <p:cond delay="800"/>
                                          </p:stCondLst>
                                        </p:cTn>
                                        <p:tgtEl>
                                          <p:spTgt spid="44"/>
                                        </p:tgtEl>
                                        <p:attrNameLst>
                                          <p:attrName>r</p:attrName>
                                        </p:attrNameLst>
                                      </p:cBhvr>
                                    </p:animRot>
                                  </p:childTnLst>
                                </p:cTn>
                              </p:par>
                            </p:childTnLst>
                          </p:cTn>
                        </p:par>
                        <p:par>
                          <p:cTn id="17" fill="hold">
                            <p:stCondLst>
                              <p:cond delay="1000"/>
                            </p:stCondLst>
                            <p:childTnLst>
                              <p:par>
                                <p:cTn id="18" presetID="8" presetClass="emph" presetSubtype="0" fill="hold" grpId="1" nodeType="afterEffect">
                                  <p:stCondLst>
                                    <p:cond delay="0"/>
                                  </p:stCondLst>
                                  <p:childTnLst>
                                    <p:animRot by="300000">
                                      <p:cBhvr>
                                        <p:cTn id="19" dur="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5</a:t>
            </a:fld>
            <a:endParaRPr kumimoji="1" lang="zh-CN" altLang="en-US"/>
          </a:p>
        </p:txBody>
      </p:sp>
      <p:sp>
        <p:nvSpPr>
          <p:cNvPr id="34" name="文本框 33"/>
          <p:cNvSpPr txBox="1"/>
          <p:nvPr/>
        </p:nvSpPr>
        <p:spPr>
          <a:xfrm>
            <a:off x="556801" y="1132057"/>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Ensure anonymity</a:t>
            </a:r>
            <a:endParaRPr kumimoji="1" lang="zh-CN" altLang="en-US" dirty="0">
              <a:solidFill>
                <a:schemeClr val="bg1"/>
              </a:solidFill>
            </a:endParaRPr>
          </a:p>
        </p:txBody>
      </p:sp>
      <p:sp>
        <p:nvSpPr>
          <p:cNvPr id="13" name="文本框 12"/>
          <p:cNvSpPr txBox="1"/>
          <p:nvPr/>
        </p:nvSpPr>
        <p:spPr>
          <a:xfrm>
            <a:off x="2604349" y="1122688"/>
            <a:ext cx="5942751" cy="369332"/>
          </a:xfrm>
          <a:prstGeom prst="rect">
            <a:avLst/>
          </a:prstGeom>
          <a:solidFill>
            <a:schemeClr val="bg1">
              <a:lumMod val="50000"/>
            </a:schemeClr>
          </a:solidFill>
        </p:spPr>
        <p:txBody>
          <a:bodyPr wrap="square" rtlCol="0">
            <a:spAutoFit/>
          </a:bodyPr>
          <a:lstStyle/>
          <a:p>
            <a:pPr algn="ctr"/>
            <a:r>
              <a:rPr lang="en-US" altLang="zh-CN" dirty="0">
                <a:solidFill>
                  <a:schemeClr val="bg1"/>
                </a:solidFill>
              </a:rPr>
              <a:t>Sybil attacks </a:t>
            </a:r>
            <a:endParaRPr lang="zh-CN" altLang="en-US" dirty="0">
              <a:solidFill>
                <a:schemeClr val="bg1"/>
              </a:solidFill>
            </a:endParaRPr>
          </a:p>
        </p:txBody>
      </p:sp>
      <p:sp>
        <p:nvSpPr>
          <p:cNvPr id="14" name="文本框 13"/>
          <p:cNvSpPr txBox="1"/>
          <p:nvPr/>
        </p:nvSpPr>
        <p:spPr>
          <a:xfrm>
            <a:off x="561721" y="3555704"/>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Ensure anonymity</a:t>
            </a:r>
            <a:endParaRPr kumimoji="1" lang="zh-CN" altLang="en-US" dirty="0">
              <a:solidFill>
                <a:schemeClr val="bg1"/>
              </a:solidFill>
            </a:endParaRPr>
          </a:p>
        </p:txBody>
      </p:sp>
      <p:sp>
        <p:nvSpPr>
          <p:cNvPr id="15" name="文本框 14"/>
          <p:cNvSpPr txBox="1"/>
          <p:nvPr/>
        </p:nvSpPr>
        <p:spPr>
          <a:xfrm>
            <a:off x="2594981" y="3560623"/>
            <a:ext cx="5942751" cy="369332"/>
          </a:xfrm>
          <a:prstGeom prst="rect">
            <a:avLst/>
          </a:prstGeom>
          <a:solidFill>
            <a:schemeClr val="bg1">
              <a:lumMod val="50000"/>
            </a:schemeClr>
          </a:solidFill>
        </p:spPr>
        <p:txBody>
          <a:bodyPr wrap="square" rtlCol="0">
            <a:spAutoFit/>
          </a:bodyPr>
          <a:lstStyle/>
          <a:p>
            <a:pPr algn="ctr"/>
            <a:r>
              <a:rPr lang="en-US" altLang="zh-CN" dirty="0" smtClean="0">
                <a:solidFill>
                  <a:schemeClr val="bg1"/>
                </a:solidFill>
              </a:rPr>
              <a:t>Spam </a:t>
            </a:r>
            <a:r>
              <a:rPr lang="en-US" altLang="zh-CN" dirty="0">
                <a:solidFill>
                  <a:schemeClr val="bg1"/>
                </a:solidFill>
              </a:rPr>
              <a:t>attacks </a:t>
            </a:r>
            <a:endParaRPr lang="zh-CN" altLang="en-US" dirty="0">
              <a:solidFill>
                <a:schemeClr val="bg1"/>
              </a:solidFill>
            </a:endParaRPr>
          </a:p>
        </p:txBody>
      </p:sp>
      <p:sp>
        <p:nvSpPr>
          <p:cNvPr id="17" name="Freeform 166"/>
          <p:cNvSpPr>
            <a:spLocks noChangeAspect="1" noEditPoints="1"/>
          </p:cNvSpPr>
          <p:nvPr/>
        </p:nvSpPr>
        <p:spPr bwMode="auto">
          <a:xfrm>
            <a:off x="1487688" y="1889191"/>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3"/>
          <p:cNvSpPr>
            <a:spLocks noChangeAspect="1" noEditPoints="1"/>
          </p:cNvSpPr>
          <p:nvPr/>
        </p:nvSpPr>
        <p:spPr bwMode="auto">
          <a:xfrm>
            <a:off x="3740782" y="1889191"/>
            <a:ext cx="1506004" cy="972000"/>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cxnSp>
        <p:nvCxnSpPr>
          <p:cNvPr id="4" name="直线箭头连接符 3"/>
          <p:cNvCxnSpPr/>
          <p:nvPr/>
        </p:nvCxnSpPr>
        <p:spPr>
          <a:xfrm>
            <a:off x="2231224" y="2537423"/>
            <a:ext cx="1296000"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80620" y="2932296"/>
            <a:ext cx="2143867" cy="30777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 a lot of Sybil Identities</a:t>
            </a:r>
            <a:endParaRPr lang="zh-CN" altLang="en-US" sz="1400" dirty="0"/>
          </a:p>
        </p:txBody>
      </p:sp>
      <p:sp>
        <p:nvSpPr>
          <p:cNvPr id="26" name="矩形 25"/>
          <p:cNvSpPr/>
          <p:nvPr/>
        </p:nvSpPr>
        <p:spPr>
          <a:xfrm>
            <a:off x="1422368" y="2937216"/>
            <a:ext cx="903579" cy="30777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Attacker</a:t>
            </a:r>
            <a:endParaRPr lang="zh-CN" altLang="en-US" sz="1400" dirty="0"/>
          </a:p>
        </p:txBody>
      </p:sp>
      <p:sp>
        <p:nvSpPr>
          <p:cNvPr id="29" name="Freeform 160"/>
          <p:cNvSpPr>
            <a:spLocks noChangeAspect="1" noEditPoints="1"/>
          </p:cNvSpPr>
          <p:nvPr/>
        </p:nvSpPr>
        <p:spPr bwMode="auto">
          <a:xfrm>
            <a:off x="3810375" y="4472037"/>
            <a:ext cx="1296000" cy="948562"/>
          </a:xfrm>
          <a:custGeom>
            <a:avLst/>
            <a:gdLst>
              <a:gd name="T0" fmla="*/ 60 w 235"/>
              <a:gd name="T1" fmla="*/ 34 h 172"/>
              <a:gd name="T2" fmla="*/ 54 w 235"/>
              <a:gd name="T3" fmla="*/ 43 h 172"/>
              <a:gd name="T4" fmla="*/ 54 w 235"/>
              <a:gd name="T5" fmla="*/ 144 h 172"/>
              <a:gd name="T6" fmla="*/ 226 w 235"/>
              <a:gd name="T7" fmla="*/ 144 h 172"/>
              <a:gd name="T8" fmla="*/ 235 w 235"/>
              <a:gd name="T9" fmla="*/ 138 h 172"/>
              <a:gd name="T10" fmla="*/ 235 w 235"/>
              <a:gd name="T11" fmla="*/ 34 h 172"/>
              <a:gd name="T12" fmla="*/ 226 w 235"/>
              <a:gd name="T13" fmla="*/ 34 h 172"/>
              <a:gd name="T14" fmla="*/ 95 w 235"/>
              <a:gd name="T15" fmla="*/ 86 h 172"/>
              <a:gd name="T16" fmla="*/ 97 w 235"/>
              <a:gd name="T17" fmla="*/ 88 h 172"/>
              <a:gd name="T18" fmla="*/ 103 w 235"/>
              <a:gd name="T19" fmla="*/ 71 h 172"/>
              <a:gd name="T20" fmla="*/ 114 w 235"/>
              <a:gd name="T21" fmla="*/ 81 h 172"/>
              <a:gd name="T22" fmla="*/ 121 w 235"/>
              <a:gd name="T23" fmla="*/ 73 h 172"/>
              <a:gd name="T24" fmla="*/ 136 w 235"/>
              <a:gd name="T25" fmla="*/ 99 h 172"/>
              <a:gd name="T26" fmla="*/ 140 w 235"/>
              <a:gd name="T27" fmla="*/ 73 h 172"/>
              <a:gd name="T28" fmla="*/ 149 w 235"/>
              <a:gd name="T29" fmla="*/ 86 h 172"/>
              <a:gd name="T30" fmla="*/ 166 w 235"/>
              <a:gd name="T31" fmla="*/ 73 h 172"/>
              <a:gd name="T32" fmla="*/ 175 w 235"/>
              <a:gd name="T33" fmla="*/ 86 h 172"/>
              <a:gd name="T34" fmla="*/ 179 w 235"/>
              <a:gd name="T35" fmla="*/ 81 h 172"/>
              <a:gd name="T36" fmla="*/ 205 w 235"/>
              <a:gd name="T37" fmla="*/ 90 h 172"/>
              <a:gd name="T38" fmla="*/ 179 w 235"/>
              <a:gd name="T39" fmla="*/ 105 h 172"/>
              <a:gd name="T40" fmla="*/ 162 w 235"/>
              <a:gd name="T41" fmla="*/ 84 h 172"/>
              <a:gd name="T42" fmla="*/ 151 w 235"/>
              <a:gd name="T43" fmla="*/ 101 h 172"/>
              <a:gd name="T44" fmla="*/ 144 w 235"/>
              <a:gd name="T45" fmla="*/ 92 h 172"/>
              <a:gd name="T46" fmla="*/ 134 w 235"/>
              <a:gd name="T47" fmla="*/ 112 h 172"/>
              <a:gd name="T48" fmla="*/ 114 w 235"/>
              <a:gd name="T49" fmla="*/ 90 h 172"/>
              <a:gd name="T50" fmla="*/ 110 w 235"/>
              <a:gd name="T51" fmla="*/ 90 h 172"/>
              <a:gd name="T52" fmla="*/ 103 w 235"/>
              <a:gd name="T53" fmla="*/ 103 h 172"/>
              <a:gd name="T54" fmla="*/ 90 w 235"/>
              <a:gd name="T55" fmla="*/ 92 h 172"/>
              <a:gd name="T56" fmla="*/ 82 w 235"/>
              <a:gd name="T57" fmla="*/ 86 h 172"/>
              <a:gd name="T58" fmla="*/ 80 w 235"/>
              <a:gd name="T59" fmla="*/ 172 h 172"/>
              <a:gd name="T60" fmla="*/ 0 w 235"/>
              <a:gd name="T61" fmla="*/ 0 h 172"/>
              <a:gd name="T62" fmla="*/ 80 w 235"/>
              <a:gd name="T63" fmla="*/ 23 h 172"/>
              <a:gd name="T64" fmla="*/ 41 w 235"/>
              <a:gd name="T65" fmla="*/ 23 h 172"/>
              <a:gd name="T66" fmla="*/ 6 w 235"/>
              <a:gd name="T67" fmla="*/ 23 h 172"/>
              <a:gd name="T68" fmla="*/ 6 w 235"/>
              <a:gd name="T69" fmla="*/ 49 h 172"/>
              <a:gd name="T70" fmla="*/ 11 w 235"/>
              <a:gd name="T71" fmla="*/ 51 h 172"/>
              <a:gd name="T72" fmla="*/ 41 w 235"/>
              <a:gd name="T73" fmla="*/ 58 h 172"/>
              <a:gd name="T74" fmla="*/ 6 w 235"/>
              <a:gd name="T75" fmla="*/ 58 h 172"/>
              <a:gd name="T76" fmla="*/ 6 w 235"/>
              <a:gd name="T77" fmla="*/ 84 h 172"/>
              <a:gd name="T78" fmla="*/ 11 w 235"/>
              <a:gd name="T79" fmla="*/ 86 h 172"/>
              <a:gd name="T80" fmla="*/ 41 w 235"/>
              <a:gd name="T81" fmla="*/ 155 h 172"/>
              <a:gd name="T82" fmla="*/ 80 w 235"/>
              <a:gd name="T83" fmla="*/ 172 h 172"/>
              <a:gd name="T84" fmla="*/ 21 w 235"/>
              <a:gd name="T85" fmla="*/ 97 h 172"/>
              <a:gd name="T86" fmla="*/ 9 w 235"/>
              <a:gd name="T87" fmla="*/ 105 h 172"/>
              <a:gd name="T88" fmla="*/ 21 w 235"/>
              <a:gd name="T89" fmla="*/ 97 h 172"/>
              <a:gd name="T90" fmla="*/ 21 w 235"/>
              <a:gd name="T91" fmla="*/ 112 h 172"/>
              <a:gd name="T92" fmla="*/ 9 w 235"/>
              <a:gd name="T93" fmla="*/ 118 h 172"/>
              <a:gd name="T94" fmla="*/ 21 w 235"/>
              <a:gd name="T95" fmla="*/ 112 h 172"/>
              <a:gd name="T96" fmla="*/ 41 w 235"/>
              <a:gd name="T97" fmla="*/ 30 h 172"/>
              <a:gd name="T98" fmla="*/ 15 w 235"/>
              <a:gd name="T99" fmla="*/ 45 h 172"/>
              <a:gd name="T100" fmla="*/ 41 w 235"/>
              <a:gd name="T101" fmla="*/ 30 h 172"/>
              <a:gd name="T102" fmla="*/ 41 w 235"/>
              <a:gd name="T103" fmla="*/ 66 h 172"/>
              <a:gd name="T104" fmla="*/ 15 w 235"/>
              <a:gd name="T105" fmla="*/ 79 h 172"/>
              <a:gd name="T106" fmla="*/ 41 w 235"/>
              <a:gd name="T107" fmla="*/ 66 h 172"/>
              <a:gd name="T108" fmla="*/ 187 w 235"/>
              <a:gd name="T109" fmla="*/ 163 h 172"/>
              <a:gd name="T110" fmla="*/ 175 w 235"/>
              <a:gd name="T111" fmla="*/ 148 h 172"/>
              <a:gd name="T112" fmla="*/ 116 w 235"/>
              <a:gd name="T113" fmla="*/ 163 h 172"/>
              <a:gd name="T114" fmla="*/ 103 w 235"/>
              <a:gd name="T115" fmla="*/ 172 h 172"/>
              <a:gd name="T116" fmla="*/ 187 w 235"/>
              <a:gd name="T117" fmla="*/ 163 h 172"/>
              <a:gd name="T118" fmla="*/ 73 w 235"/>
              <a:gd name="T119" fmla="*/ 53 h 172"/>
              <a:gd name="T120" fmla="*/ 213 w 235"/>
              <a:gd name="T121" fmla="*/ 125 h 172"/>
              <a:gd name="T122" fmla="*/ 73 w 235"/>
              <a:gd name="T123" fmla="*/ 5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5" h="172">
                <a:moveTo>
                  <a:pt x="226" y="34"/>
                </a:moveTo>
                <a:lnTo>
                  <a:pt x="60" y="34"/>
                </a:lnTo>
                <a:lnTo>
                  <a:pt x="54" y="34"/>
                </a:lnTo>
                <a:lnTo>
                  <a:pt x="54" y="43"/>
                </a:lnTo>
                <a:lnTo>
                  <a:pt x="54" y="138"/>
                </a:lnTo>
                <a:lnTo>
                  <a:pt x="54" y="144"/>
                </a:lnTo>
                <a:lnTo>
                  <a:pt x="60" y="144"/>
                </a:lnTo>
                <a:lnTo>
                  <a:pt x="226" y="144"/>
                </a:lnTo>
                <a:lnTo>
                  <a:pt x="235" y="144"/>
                </a:lnTo>
                <a:lnTo>
                  <a:pt x="235" y="138"/>
                </a:lnTo>
                <a:lnTo>
                  <a:pt x="235" y="43"/>
                </a:lnTo>
                <a:lnTo>
                  <a:pt x="235" y="34"/>
                </a:lnTo>
                <a:lnTo>
                  <a:pt x="226" y="34"/>
                </a:lnTo>
                <a:lnTo>
                  <a:pt x="226" y="34"/>
                </a:lnTo>
                <a:close/>
                <a:moveTo>
                  <a:pt x="82" y="86"/>
                </a:moveTo>
                <a:lnTo>
                  <a:pt x="95" y="86"/>
                </a:lnTo>
                <a:lnTo>
                  <a:pt x="97" y="86"/>
                </a:lnTo>
                <a:lnTo>
                  <a:pt x="97" y="88"/>
                </a:lnTo>
                <a:lnTo>
                  <a:pt x="99" y="90"/>
                </a:lnTo>
                <a:lnTo>
                  <a:pt x="103" y="71"/>
                </a:lnTo>
                <a:lnTo>
                  <a:pt x="110" y="71"/>
                </a:lnTo>
                <a:lnTo>
                  <a:pt x="114" y="81"/>
                </a:lnTo>
                <a:lnTo>
                  <a:pt x="116" y="77"/>
                </a:lnTo>
                <a:lnTo>
                  <a:pt x="121" y="73"/>
                </a:lnTo>
                <a:lnTo>
                  <a:pt x="123" y="79"/>
                </a:lnTo>
                <a:lnTo>
                  <a:pt x="136" y="99"/>
                </a:lnTo>
                <a:lnTo>
                  <a:pt x="138" y="81"/>
                </a:lnTo>
                <a:lnTo>
                  <a:pt x="140" y="73"/>
                </a:lnTo>
                <a:lnTo>
                  <a:pt x="147" y="81"/>
                </a:lnTo>
                <a:lnTo>
                  <a:pt x="149" y="86"/>
                </a:lnTo>
                <a:lnTo>
                  <a:pt x="159" y="73"/>
                </a:lnTo>
                <a:lnTo>
                  <a:pt x="166" y="73"/>
                </a:lnTo>
                <a:lnTo>
                  <a:pt x="175" y="92"/>
                </a:lnTo>
                <a:lnTo>
                  <a:pt x="175" y="86"/>
                </a:lnTo>
                <a:lnTo>
                  <a:pt x="177" y="81"/>
                </a:lnTo>
                <a:lnTo>
                  <a:pt x="179" y="81"/>
                </a:lnTo>
                <a:lnTo>
                  <a:pt x="205" y="81"/>
                </a:lnTo>
                <a:lnTo>
                  <a:pt x="205" y="90"/>
                </a:lnTo>
                <a:lnTo>
                  <a:pt x="183" y="90"/>
                </a:lnTo>
                <a:lnTo>
                  <a:pt x="179" y="105"/>
                </a:lnTo>
                <a:lnTo>
                  <a:pt x="172" y="105"/>
                </a:lnTo>
                <a:lnTo>
                  <a:pt x="162" y="84"/>
                </a:lnTo>
                <a:lnTo>
                  <a:pt x="153" y="97"/>
                </a:lnTo>
                <a:lnTo>
                  <a:pt x="151" y="101"/>
                </a:lnTo>
                <a:lnTo>
                  <a:pt x="147" y="97"/>
                </a:lnTo>
                <a:lnTo>
                  <a:pt x="144" y="92"/>
                </a:lnTo>
                <a:lnTo>
                  <a:pt x="140" y="112"/>
                </a:lnTo>
                <a:lnTo>
                  <a:pt x="134" y="112"/>
                </a:lnTo>
                <a:lnTo>
                  <a:pt x="118" y="86"/>
                </a:lnTo>
                <a:lnTo>
                  <a:pt x="114" y="90"/>
                </a:lnTo>
                <a:lnTo>
                  <a:pt x="110" y="94"/>
                </a:lnTo>
                <a:lnTo>
                  <a:pt x="110" y="90"/>
                </a:lnTo>
                <a:lnTo>
                  <a:pt x="108" y="86"/>
                </a:lnTo>
                <a:lnTo>
                  <a:pt x="103" y="103"/>
                </a:lnTo>
                <a:lnTo>
                  <a:pt x="97" y="103"/>
                </a:lnTo>
                <a:lnTo>
                  <a:pt x="90" y="92"/>
                </a:lnTo>
                <a:lnTo>
                  <a:pt x="82" y="92"/>
                </a:lnTo>
                <a:lnTo>
                  <a:pt x="82" y="86"/>
                </a:lnTo>
                <a:lnTo>
                  <a:pt x="82" y="86"/>
                </a:lnTo>
                <a:close/>
                <a:moveTo>
                  <a:pt x="80" y="172"/>
                </a:moveTo>
                <a:lnTo>
                  <a:pt x="0" y="172"/>
                </a:lnTo>
                <a:lnTo>
                  <a:pt x="0" y="0"/>
                </a:lnTo>
                <a:lnTo>
                  <a:pt x="80" y="0"/>
                </a:lnTo>
                <a:lnTo>
                  <a:pt x="80" y="23"/>
                </a:lnTo>
                <a:lnTo>
                  <a:pt x="56" y="23"/>
                </a:lnTo>
                <a:lnTo>
                  <a:pt x="41" y="23"/>
                </a:lnTo>
                <a:lnTo>
                  <a:pt x="11" y="23"/>
                </a:lnTo>
                <a:lnTo>
                  <a:pt x="6" y="23"/>
                </a:lnTo>
                <a:lnTo>
                  <a:pt x="6" y="28"/>
                </a:lnTo>
                <a:lnTo>
                  <a:pt x="6" y="49"/>
                </a:lnTo>
                <a:lnTo>
                  <a:pt x="6" y="51"/>
                </a:lnTo>
                <a:lnTo>
                  <a:pt x="11" y="51"/>
                </a:lnTo>
                <a:lnTo>
                  <a:pt x="41" y="51"/>
                </a:lnTo>
                <a:lnTo>
                  <a:pt x="41" y="58"/>
                </a:lnTo>
                <a:lnTo>
                  <a:pt x="11" y="58"/>
                </a:lnTo>
                <a:lnTo>
                  <a:pt x="6" y="58"/>
                </a:lnTo>
                <a:lnTo>
                  <a:pt x="6" y="62"/>
                </a:lnTo>
                <a:lnTo>
                  <a:pt x="6" y="84"/>
                </a:lnTo>
                <a:lnTo>
                  <a:pt x="6" y="86"/>
                </a:lnTo>
                <a:lnTo>
                  <a:pt x="11" y="86"/>
                </a:lnTo>
                <a:lnTo>
                  <a:pt x="41" y="86"/>
                </a:lnTo>
                <a:lnTo>
                  <a:pt x="41" y="155"/>
                </a:lnTo>
                <a:lnTo>
                  <a:pt x="80" y="155"/>
                </a:lnTo>
                <a:lnTo>
                  <a:pt x="80" y="172"/>
                </a:lnTo>
                <a:lnTo>
                  <a:pt x="80" y="172"/>
                </a:lnTo>
                <a:close/>
                <a:moveTo>
                  <a:pt x="21" y="97"/>
                </a:moveTo>
                <a:lnTo>
                  <a:pt x="9" y="97"/>
                </a:lnTo>
                <a:lnTo>
                  <a:pt x="9" y="105"/>
                </a:lnTo>
                <a:lnTo>
                  <a:pt x="21" y="105"/>
                </a:lnTo>
                <a:lnTo>
                  <a:pt x="21" y="97"/>
                </a:lnTo>
                <a:lnTo>
                  <a:pt x="21" y="97"/>
                </a:lnTo>
                <a:close/>
                <a:moveTo>
                  <a:pt x="21" y="112"/>
                </a:moveTo>
                <a:lnTo>
                  <a:pt x="9" y="112"/>
                </a:lnTo>
                <a:lnTo>
                  <a:pt x="9" y="118"/>
                </a:lnTo>
                <a:lnTo>
                  <a:pt x="21" y="118"/>
                </a:lnTo>
                <a:lnTo>
                  <a:pt x="21" y="112"/>
                </a:lnTo>
                <a:lnTo>
                  <a:pt x="21" y="112"/>
                </a:lnTo>
                <a:close/>
                <a:moveTo>
                  <a:pt x="41" y="30"/>
                </a:moveTo>
                <a:lnTo>
                  <a:pt x="15" y="30"/>
                </a:lnTo>
                <a:lnTo>
                  <a:pt x="15" y="45"/>
                </a:lnTo>
                <a:lnTo>
                  <a:pt x="41" y="45"/>
                </a:lnTo>
                <a:lnTo>
                  <a:pt x="41" y="30"/>
                </a:lnTo>
                <a:lnTo>
                  <a:pt x="41" y="30"/>
                </a:lnTo>
                <a:close/>
                <a:moveTo>
                  <a:pt x="41" y="66"/>
                </a:moveTo>
                <a:lnTo>
                  <a:pt x="15" y="66"/>
                </a:lnTo>
                <a:lnTo>
                  <a:pt x="15" y="79"/>
                </a:lnTo>
                <a:lnTo>
                  <a:pt x="41" y="79"/>
                </a:lnTo>
                <a:lnTo>
                  <a:pt x="41" y="66"/>
                </a:lnTo>
                <a:lnTo>
                  <a:pt x="41" y="66"/>
                </a:lnTo>
                <a:close/>
                <a:moveTo>
                  <a:pt x="187" y="163"/>
                </a:moveTo>
                <a:lnTo>
                  <a:pt x="175" y="163"/>
                </a:lnTo>
                <a:lnTo>
                  <a:pt x="175" y="148"/>
                </a:lnTo>
                <a:lnTo>
                  <a:pt x="116" y="148"/>
                </a:lnTo>
                <a:lnTo>
                  <a:pt x="116" y="163"/>
                </a:lnTo>
                <a:lnTo>
                  <a:pt x="103" y="163"/>
                </a:lnTo>
                <a:lnTo>
                  <a:pt x="103" y="172"/>
                </a:lnTo>
                <a:lnTo>
                  <a:pt x="187" y="172"/>
                </a:lnTo>
                <a:lnTo>
                  <a:pt x="187" y="163"/>
                </a:lnTo>
                <a:lnTo>
                  <a:pt x="187" y="163"/>
                </a:lnTo>
                <a:close/>
                <a:moveTo>
                  <a:pt x="73" y="53"/>
                </a:moveTo>
                <a:lnTo>
                  <a:pt x="213" y="53"/>
                </a:lnTo>
                <a:lnTo>
                  <a:pt x="213" y="125"/>
                </a:lnTo>
                <a:lnTo>
                  <a:pt x="73" y="125"/>
                </a:lnTo>
                <a:lnTo>
                  <a:pt x="73" y="53"/>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6"/>
          <p:cNvSpPr>
            <a:spLocks noChangeAspect="1" noEditPoints="1"/>
          </p:cNvSpPr>
          <p:nvPr/>
        </p:nvSpPr>
        <p:spPr bwMode="auto">
          <a:xfrm>
            <a:off x="1477860" y="4460318"/>
            <a:ext cx="661281" cy="972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3" name="矩形 32"/>
          <p:cNvSpPr/>
          <p:nvPr/>
        </p:nvSpPr>
        <p:spPr>
          <a:xfrm>
            <a:off x="1412540" y="5508343"/>
            <a:ext cx="903579" cy="30777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Attacker</a:t>
            </a:r>
            <a:endParaRPr lang="zh-CN" altLang="en-US" sz="1400" dirty="0"/>
          </a:p>
        </p:txBody>
      </p:sp>
      <p:sp>
        <p:nvSpPr>
          <p:cNvPr id="35" name="Freeform 125"/>
          <p:cNvSpPr>
            <a:spLocks noChangeAspect="1" noEditPoints="1"/>
          </p:cNvSpPr>
          <p:nvPr/>
        </p:nvSpPr>
        <p:spPr bwMode="auto">
          <a:xfrm>
            <a:off x="6672599" y="4570533"/>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7" name="直线箭头连接符 6"/>
          <p:cNvCxnSpPr/>
          <p:nvPr/>
        </p:nvCxnSpPr>
        <p:spPr>
          <a:xfrm>
            <a:off x="2222709" y="5112343"/>
            <a:ext cx="1361147"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reeform 132"/>
          <p:cNvSpPr>
            <a:spLocks noEditPoints="1"/>
          </p:cNvSpPr>
          <p:nvPr/>
        </p:nvSpPr>
        <p:spPr bwMode="auto">
          <a:xfrm>
            <a:off x="2356253" y="471768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2"/>
          <p:cNvSpPr>
            <a:spLocks noEditPoints="1"/>
          </p:cNvSpPr>
          <p:nvPr/>
        </p:nvSpPr>
        <p:spPr bwMode="auto">
          <a:xfrm>
            <a:off x="2508653" y="487008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2"/>
          <p:cNvSpPr>
            <a:spLocks noEditPoints="1"/>
          </p:cNvSpPr>
          <p:nvPr/>
        </p:nvSpPr>
        <p:spPr bwMode="auto">
          <a:xfrm>
            <a:off x="2661053" y="502248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2"/>
          <p:cNvSpPr>
            <a:spLocks noEditPoints="1"/>
          </p:cNvSpPr>
          <p:nvPr/>
        </p:nvSpPr>
        <p:spPr bwMode="auto">
          <a:xfrm>
            <a:off x="2813453" y="517488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cxnSp>
        <p:nvCxnSpPr>
          <p:cNvPr id="9" name="直线箭头连接符 8"/>
          <p:cNvCxnSpPr/>
          <p:nvPr/>
        </p:nvCxnSpPr>
        <p:spPr>
          <a:xfrm>
            <a:off x="5236967" y="5121977"/>
            <a:ext cx="1260000"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Freeform 132"/>
          <p:cNvSpPr>
            <a:spLocks noEditPoints="1"/>
          </p:cNvSpPr>
          <p:nvPr/>
        </p:nvSpPr>
        <p:spPr bwMode="auto">
          <a:xfrm>
            <a:off x="5281348" y="479634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32"/>
          <p:cNvSpPr>
            <a:spLocks noEditPoints="1"/>
          </p:cNvSpPr>
          <p:nvPr/>
        </p:nvSpPr>
        <p:spPr bwMode="auto">
          <a:xfrm>
            <a:off x="5433748" y="494874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32"/>
          <p:cNvSpPr>
            <a:spLocks noEditPoints="1"/>
          </p:cNvSpPr>
          <p:nvPr/>
        </p:nvSpPr>
        <p:spPr bwMode="auto">
          <a:xfrm>
            <a:off x="5586148" y="510114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32"/>
          <p:cNvSpPr>
            <a:spLocks noEditPoints="1"/>
          </p:cNvSpPr>
          <p:nvPr/>
        </p:nvSpPr>
        <p:spPr bwMode="auto">
          <a:xfrm>
            <a:off x="5738548" y="5253542"/>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p:cNvSpPr/>
          <p:nvPr/>
        </p:nvSpPr>
        <p:spPr>
          <a:xfrm>
            <a:off x="3917758" y="5513763"/>
            <a:ext cx="1129625" cy="307777"/>
          </a:xfrm>
          <a:prstGeom prst="rect">
            <a:avLst/>
          </a:prstGeom>
        </p:spPr>
        <p:txBody>
          <a:bodyPr wrap="square">
            <a:spAutoFit/>
          </a:bodyPr>
          <a:lstStyle/>
          <a:p>
            <a:r>
              <a:rPr lang="en-US" altLang="zh-CN" sz="1400" dirty="0" smtClean="0"/>
              <a:t>Mail Server</a:t>
            </a:r>
            <a:endParaRPr lang="zh-CN" altLang="en-US" sz="1400" dirty="0"/>
          </a:p>
        </p:txBody>
      </p:sp>
      <p:sp>
        <p:nvSpPr>
          <p:cNvPr id="44" name="矩形 43"/>
          <p:cNvSpPr/>
          <p:nvPr/>
        </p:nvSpPr>
        <p:spPr>
          <a:xfrm>
            <a:off x="6864329" y="5455351"/>
            <a:ext cx="727454" cy="307777"/>
          </a:xfrm>
          <a:prstGeom prst="rect">
            <a:avLst/>
          </a:prstGeom>
        </p:spPr>
        <p:txBody>
          <a:bodyPr wrap="square">
            <a:spAutoFit/>
          </a:bodyPr>
          <a:lstStyle/>
          <a:p>
            <a:r>
              <a:rPr lang="en-US" altLang="zh-CN" sz="1400" dirty="0" smtClean="0"/>
              <a:t>Users</a:t>
            </a:r>
            <a:endParaRPr lang="zh-CN" altLang="en-US" sz="1400" dirty="0"/>
          </a:p>
        </p:txBody>
      </p:sp>
      <p:sp>
        <p:nvSpPr>
          <p:cNvPr id="2" name="文本框 1"/>
          <p:cNvSpPr txBox="1"/>
          <p:nvPr/>
        </p:nvSpPr>
        <p:spPr>
          <a:xfrm>
            <a:off x="2408201" y="2154656"/>
            <a:ext cx="817212" cy="369332"/>
          </a:xfrm>
          <a:prstGeom prst="rect">
            <a:avLst/>
          </a:prstGeom>
          <a:noFill/>
        </p:spPr>
        <p:txBody>
          <a:bodyPr wrap="square" rtlCol="0">
            <a:spAutoFit/>
          </a:bodyPr>
          <a:lstStyle/>
          <a:p>
            <a:r>
              <a:rPr kumimoji="1" lang="en-US" altLang="zh-CN" dirty="0" smtClean="0"/>
              <a:t>Create</a:t>
            </a:r>
            <a:endParaRPr kumimoji="1" lang="zh-CN" altLang="en-US" dirty="0"/>
          </a:p>
        </p:txBody>
      </p:sp>
      <p:grpSp>
        <p:nvGrpSpPr>
          <p:cNvPr id="11" name="组 10"/>
          <p:cNvGrpSpPr/>
          <p:nvPr/>
        </p:nvGrpSpPr>
        <p:grpSpPr>
          <a:xfrm>
            <a:off x="6569363" y="2018007"/>
            <a:ext cx="1316108" cy="828436"/>
            <a:chOff x="6569363" y="2032755"/>
            <a:chExt cx="1316108" cy="828436"/>
          </a:xfrm>
        </p:grpSpPr>
        <p:sp>
          <p:nvSpPr>
            <p:cNvPr id="45" name="Freeform 466"/>
            <p:cNvSpPr>
              <a:spLocks/>
            </p:cNvSpPr>
            <p:nvPr/>
          </p:nvSpPr>
          <p:spPr bwMode="auto">
            <a:xfrm>
              <a:off x="6569363" y="2046803"/>
              <a:ext cx="293688" cy="814388"/>
            </a:xfrm>
            <a:custGeom>
              <a:avLst/>
              <a:gdLst>
                <a:gd name="T0" fmla="*/ 218302 w 6132"/>
                <a:gd name="T1" fmla="*/ 170312 h 16980"/>
                <a:gd name="T2" fmla="*/ 236215 w 6132"/>
                <a:gd name="T3" fmla="*/ 176307 h 16980"/>
                <a:gd name="T4" fmla="*/ 253217 w 6132"/>
                <a:gd name="T5" fmla="*/ 187050 h 16980"/>
                <a:gd name="T6" fmla="*/ 269118 w 6132"/>
                <a:gd name="T7" fmla="*/ 202398 h 16980"/>
                <a:gd name="T8" fmla="*/ 281619 w 6132"/>
                <a:gd name="T9" fmla="*/ 219904 h 16980"/>
                <a:gd name="T10" fmla="*/ 289713 w 6132"/>
                <a:gd name="T11" fmla="*/ 238225 h 16980"/>
                <a:gd name="T12" fmla="*/ 293449 w 6132"/>
                <a:gd name="T13" fmla="*/ 257554 h 16980"/>
                <a:gd name="T14" fmla="*/ 293209 w 6132"/>
                <a:gd name="T15" fmla="*/ 469688 h 16980"/>
                <a:gd name="T16" fmla="*/ 289904 w 6132"/>
                <a:gd name="T17" fmla="*/ 484844 h 16980"/>
                <a:gd name="T18" fmla="*/ 283391 w 6132"/>
                <a:gd name="T19" fmla="*/ 498657 h 16980"/>
                <a:gd name="T20" fmla="*/ 273716 w 6132"/>
                <a:gd name="T21" fmla="*/ 511271 h 16980"/>
                <a:gd name="T22" fmla="*/ 261264 w 6132"/>
                <a:gd name="T23" fmla="*/ 521966 h 16980"/>
                <a:gd name="T24" fmla="*/ 246416 w 6132"/>
                <a:gd name="T25" fmla="*/ 530263 h 16980"/>
                <a:gd name="T26" fmla="*/ 229270 w 6132"/>
                <a:gd name="T27" fmla="*/ 536115 h 16980"/>
                <a:gd name="T28" fmla="*/ 68202 w 6132"/>
                <a:gd name="T29" fmla="*/ 537218 h 16980"/>
                <a:gd name="T30" fmla="*/ 49140 w 6132"/>
                <a:gd name="T31" fmla="*/ 530359 h 16980"/>
                <a:gd name="T32" fmla="*/ 34436 w 6132"/>
                <a:gd name="T33" fmla="*/ 522829 h 16980"/>
                <a:gd name="T34" fmla="*/ 21840 w 6132"/>
                <a:gd name="T35" fmla="*/ 513861 h 16980"/>
                <a:gd name="T36" fmla="*/ 11830 w 6132"/>
                <a:gd name="T37" fmla="*/ 503741 h 16980"/>
                <a:gd name="T38" fmla="*/ 4837 w 6132"/>
                <a:gd name="T39" fmla="*/ 493093 h 16980"/>
                <a:gd name="T40" fmla="*/ 910 w 6132"/>
                <a:gd name="T41" fmla="*/ 481870 h 16980"/>
                <a:gd name="T42" fmla="*/ 48 w 6132"/>
                <a:gd name="T43" fmla="*/ 261535 h 16980"/>
                <a:gd name="T44" fmla="*/ 2730 w 6132"/>
                <a:gd name="T45" fmla="*/ 238753 h 16980"/>
                <a:gd name="T46" fmla="*/ 9962 w 6132"/>
                <a:gd name="T47" fmla="*/ 218705 h 16980"/>
                <a:gd name="T48" fmla="*/ 21696 w 6132"/>
                <a:gd name="T49" fmla="*/ 201487 h 16980"/>
                <a:gd name="T50" fmla="*/ 37789 w 6132"/>
                <a:gd name="T51" fmla="*/ 187242 h 16980"/>
                <a:gd name="T52" fmla="*/ 57186 w 6132"/>
                <a:gd name="T53" fmla="*/ 177026 h 16980"/>
                <a:gd name="T54" fmla="*/ 79984 w 6132"/>
                <a:gd name="T55" fmla="*/ 170935 h 16980"/>
                <a:gd name="T56" fmla="*/ 105942 w 6132"/>
                <a:gd name="T57" fmla="*/ 168921 h 16980"/>
                <a:gd name="T58" fmla="*/ 110732 w 6132"/>
                <a:gd name="T59" fmla="*/ 168537 h 16980"/>
                <a:gd name="T60" fmla="*/ 125339 w 6132"/>
                <a:gd name="T61" fmla="*/ 168393 h 16980"/>
                <a:gd name="T62" fmla="*/ 128644 w 6132"/>
                <a:gd name="T63" fmla="*/ 164508 h 16980"/>
                <a:gd name="T64" fmla="*/ 115042 w 6132"/>
                <a:gd name="T65" fmla="*/ 159328 h 16980"/>
                <a:gd name="T66" fmla="*/ 101392 w 6132"/>
                <a:gd name="T67" fmla="*/ 151463 h 16980"/>
                <a:gd name="T68" fmla="*/ 89514 w 6132"/>
                <a:gd name="T69" fmla="*/ 141487 h 16980"/>
                <a:gd name="T70" fmla="*/ 79505 w 6132"/>
                <a:gd name="T71" fmla="*/ 129448 h 16980"/>
                <a:gd name="T72" fmla="*/ 72129 w 6132"/>
                <a:gd name="T73" fmla="*/ 116067 h 16980"/>
                <a:gd name="T74" fmla="*/ 67435 w 6132"/>
                <a:gd name="T75" fmla="*/ 101822 h 16980"/>
                <a:gd name="T76" fmla="*/ 65472 w 6132"/>
                <a:gd name="T77" fmla="*/ 86523 h 16980"/>
                <a:gd name="T78" fmla="*/ 66573 w 6132"/>
                <a:gd name="T79" fmla="*/ 68441 h 16980"/>
                <a:gd name="T80" fmla="*/ 71506 w 6132"/>
                <a:gd name="T81" fmla="*/ 51223 h 16980"/>
                <a:gd name="T82" fmla="*/ 80271 w 6132"/>
                <a:gd name="T83" fmla="*/ 35588 h 16980"/>
                <a:gd name="T84" fmla="*/ 92915 w 6132"/>
                <a:gd name="T85" fmla="*/ 21487 h 16980"/>
                <a:gd name="T86" fmla="*/ 107619 w 6132"/>
                <a:gd name="T87" fmla="*/ 10504 h 16980"/>
                <a:gd name="T88" fmla="*/ 123951 w 6132"/>
                <a:gd name="T89" fmla="*/ 3405 h 16980"/>
                <a:gd name="T90" fmla="*/ 141863 w 6132"/>
                <a:gd name="T91" fmla="*/ 192 h 16980"/>
                <a:gd name="T92" fmla="*/ 160733 w 6132"/>
                <a:gd name="T93" fmla="*/ 863 h 16980"/>
                <a:gd name="T94" fmla="*/ 178215 w 6132"/>
                <a:gd name="T95" fmla="*/ 5324 h 16980"/>
                <a:gd name="T96" fmla="*/ 194116 w 6132"/>
                <a:gd name="T97" fmla="*/ 13765 h 16980"/>
                <a:gd name="T98" fmla="*/ 208484 w 6132"/>
                <a:gd name="T99" fmla="*/ 25995 h 16980"/>
                <a:gd name="T100" fmla="*/ 219739 w 6132"/>
                <a:gd name="T101" fmla="*/ 40623 h 16980"/>
                <a:gd name="T102" fmla="*/ 227259 w 6132"/>
                <a:gd name="T103" fmla="*/ 56787 h 16980"/>
                <a:gd name="T104" fmla="*/ 230851 w 6132"/>
                <a:gd name="T105" fmla="*/ 74580 h 16980"/>
                <a:gd name="T106" fmla="*/ 230755 w 6132"/>
                <a:gd name="T107" fmla="*/ 91942 h 16980"/>
                <a:gd name="T108" fmla="*/ 227594 w 6132"/>
                <a:gd name="T109" fmla="*/ 107434 h 16980"/>
                <a:gd name="T110" fmla="*/ 221463 w 6132"/>
                <a:gd name="T111" fmla="*/ 121870 h 16980"/>
                <a:gd name="T112" fmla="*/ 212220 w 6132"/>
                <a:gd name="T113" fmla="*/ 135444 h 16980"/>
                <a:gd name="T114" fmla="*/ 200773 w 6132"/>
                <a:gd name="T115" fmla="*/ 147050 h 16980"/>
                <a:gd name="T116" fmla="*/ 187698 w 6132"/>
                <a:gd name="T117" fmla="*/ 155971 h 16980"/>
                <a:gd name="T118" fmla="*/ 172946 w 6132"/>
                <a:gd name="T119" fmla="*/ 162158 h 16980"/>
                <a:gd name="T120" fmla="*/ 166002 w 6132"/>
                <a:gd name="T121" fmla="*/ 166906 h 16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132" h="16980">
                  <a:moveTo>
                    <a:pt x="3480" y="3522"/>
                  </a:moveTo>
                  <a:lnTo>
                    <a:pt x="4254" y="3522"/>
                  </a:lnTo>
                  <a:lnTo>
                    <a:pt x="4298" y="3522"/>
                  </a:lnTo>
                  <a:lnTo>
                    <a:pt x="4342" y="3524"/>
                  </a:lnTo>
                  <a:lnTo>
                    <a:pt x="4386" y="3527"/>
                  </a:lnTo>
                  <a:lnTo>
                    <a:pt x="4429" y="3531"/>
                  </a:lnTo>
                  <a:lnTo>
                    <a:pt x="4473" y="3536"/>
                  </a:lnTo>
                  <a:lnTo>
                    <a:pt x="4515" y="3543"/>
                  </a:lnTo>
                  <a:lnTo>
                    <a:pt x="4558" y="3551"/>
                  </a:lnTo>
                  <a:lnTo>
                    <a:pt x="4601" y="3560"/>
                  </a:lnTo>
                  <a:lnTo>
                    <a:pt x="4643" y="3570"/>
                  </a:lnTo>
                  <a:lnTo>
                    <a:pt x="4685" y="3582"/>
                  </a:lnTo>
                  <a:lnTo>
                    <a:pt x="4727" y="3595"/>
                  </a:lnTo>
                  <a:lnTo>
                    <a:pt x="4769" y="3609"/>
                  </a:lnTo>
                  <a:lnTo>
                    <a:pt x="4809" y="3624"/>
                  </a:lnTo>
                  <a:lnTo>
                    <a:pt x="4851" y="3640"/>
                  </a:lnTo>
                  <a:lnTo>
                    <a:pt x="4892" y="3658"/>
                  </a:lnTo>
                  <a:lnTo>
                    <a:pt x="4932" y="3676"/>
                  </a:lnTo>
                  <a:lnTo>
                    <a:pt x="4973" y="3696"/>
                  </a:lnTo>
                  <a:lnTo>
                    <a:pt x="5013" y="3717"/>
                  </a:lnTo>
                  <a:lnTo>
                    <a:pt x="5052" y="3739"/>
                  </a:lnTo>
                  <a:lnTo>
                    <a:pt x="5093" y="3763"/>
                  </a:lnTo>
                  <a:lnTo>
                    <a:pt x="5132" y="3788"/>
                  </a:lnTo>
                  <a:lnTo>
                    <a:pt x="5171" y="3814"/>
                  </a:lnTo>
                  <a:lnTo>
                    <a:pt x="5210" y="3842"/>
                  </a:lnTo>
                  <a:lnTo>
                    <a:pt x="5249" y="3870"/>
                  </a:lnTo>
                  <a:lnTo>
                    <a:pt x="5287" y="3900"/>
                  </a:lnTo>
                  <a:lnTo>
                    <a:pt x="5325" y="3931"/>
                  </a:lnTo>
                  <a:lnTo>
                    <a:pt x="5364" y="3963"/>
                  </a:lnTo>
                  <a:lnTo>
                    <a:pt x="5401" y="3997"/>
                  </a:lnTo>
                  <a:lnTo>
                    <a:pt x="5438" y="4031"/>
                  </a:lnTo>
                  <a:lnTo>
                    <a:pt x="5475" y="4067"/>
                  </a:lnTo>
                  <a:lnTo>
                    <a:pt x="5512" y="4104"/>
                  </a:lnTo>
                  <a:lnTo>
                    <a:pt x="5549" y="4142"/>
                  </a:lnTo>
                  <a:lnTo>
                    <a:pt x="5584" y="4181"/>
                  </a:lnTo>
                  <a:lnTo>
                    <a:pt x="5619" y="4220"/>
                  </a:lnTo>
                  <a:lnTo>
                    <a:pt x="5652" y="4260"/>
                  </a:lnTo>
                  <a:lnTo>
                    <a:pt x="5685" y="4300"/>
                  </a:lnTo>
                  <a:lnTo>
                    <a:pt x="5716" y="4339"/>
                  </a:lnTo>
                  <a:lnTo>
                    <a:pt x="5747" y="4379"/>
                  </a:lnTo>
                  <a:lnTo>
                    <a:pt x="5775" y="4420"/>
                  </a:lnTo>
                  <a:lnTo>
                    <a:pt x="5803" y="4460"/>
                  </a:lnTo>
                  <a:lnTo>
                    <a:pt x="5830" y="4502"/>
                  </a:lnTo>
                  <a:lnTo>
                    <a:pt x="5855" y="4543"/>
                  </a:lnTo>
                  <a:lnTo>
                    <a:pt x="5880" y="4585"/>
                  </a:lnTo>
                  <a:lnTo>
                    <a:pt x="5904" y="4626"/>
                  </a:lnTo>
                  <a:lnTo>
                    <a:pt x="5925" y="4667"/>
                  </a:lnTo>
                  <a:lnTo>
                    <a:pt x="5946" y="4710"/>
                  </a:lnTo>
                  <a:lnTo>
                    <a:pt x="5967" y="4752"/>
                  </a:lnTo>
                  <a:lnTo>
                    <a:pt x="5986" y="4795"/>
                  </a:lnTo>
                  <a:lnTo>
                    <a:pt x="6004" y="4838"/>
                  </a:lnTo>
                  <a:lnTo>
                    <a:pt x="6020" y="4880"/>
                  </a:lnTo>
                  <a:lnTo>
                    <a:pt x="6036" y="4924"/>
                  </a:lnTo>
                  <a:lnTo>
                    <a:pt x="6049" y="4967"/>
                  </a:lnTo>
                  <a:lnTo>
                    <a:pt x="6063" y="5011"/>
                  </a:lnTo>
                  <a:lnTo>
                    <a:pt x="6075" y="5055"/>
                  </a:lnTo>
                  <a:lnTo>
                    <a:pt x="6085" y="5100"/>
                  </a:lnTo>
                  <a:lnTo>
                    <a:pt x="6095" y="5144"/>
                  </a:lnTo>
                  <a:lnTo>
                    <a:pt x="6104" y="5189"/>
                  </a:lnTo>
                  <a:lnTo>
                    <a:pt x="6111" y="5234"/>
                  </a:lnTo>
                  <a:lnTo>
                    <a:pt x="6117" y="5280"/>
                  </a:lnTo>
                  <a:lnTo>
                    <a:pt x="6123" y="5324"/>
                  </a:lnTo>
                  <a:lnTo>
                    <a:pt x="6127" y="5370"/>
                  </a:lnTo>
                  <a:lnTo>
                    <a:pt x="6130" y="5417"/>
                  </a:lnTo>
                  <a:lnTo>
                    <a:pt x="6131" y="5463"/>
                  </a:lnTo>
                  <a:lnTo>
                    <a:pt x="6132" y="5509"/>
                  </a:lnTo>
                  <a:lnTo>
                    <a:pt x="6132" y="9605"/>
                  </a:lnTo>
                  <a:lnTo>
                    <a:pt x="6132" y="9643"/>
                  </a:lnTo>
                  <a:lnTo>
                    <a:pt x="6130" y="9682"/>
                  </a:lnTo>
                  <a:lnTo>
                    <a:pt x="6129" y="9719"/>
                  </a:lnTo>
                  <a:lnTo>
                    <a:pt x="6126" y="9756"/>
                  </a:lnTo>
                  <a:lnTo>
                    <a:pt x="6122" y="9793"/>
                  </a:lnTo>
                  <a:lnTo>
                    <a:pt x="6117" y="9829"/>
                  </a:lnTo>
                  <a:lnTo>
                    <a:pt x="6112" y="9866"/>
                  </a:lnTo>
                  <a:lnTo>
                    <a:pt x="6107" y="9901"/>
                  </a:lnTo>
                  <a:lnTo>
                    <a:pt x="6099" y="9937"/>
                  </a:lnTo>
                  <a:lnTo>
                    <a:pt x="6092" y="9972"/>
                  </a:lnTo>
                  <a:lnTo>
                    <a:pt x="6083" y="10007"/>
                  </a:lnTo>
                  <a:lnTo>
                    <a:pt x="6074" y="10041"/>
                  </a:lnTo>
                  <a:lnTo>
                    <a:pt x="6063" y="10075"/>
                  </a:lnTo>
                  <a:lnTo>
                    <a:pt x="6053" y="10109"/>
                  </a:lnTo>
                  <a:lnTo>
                    <a:pt x="6041" y="10142"/>
                  </a:lnTo>
                  <a:lnTo>
                    <a:pt x="6028" y="10175"/>
                  </a:lnTo>
                  <a:lnTo>
                    <a:pt x="6014" y="10208"/>
                  </a:lnTo>
                  <a:lnTo>
                    <a:pt x="6001" y="10241"/>
                  </a:lnTo>
                  <a:lnTo>
                    <a:pt x="5986" y="10273"/>
                  </a:lnTo>
                  <a:lnTo>
                    <a:pt x="5970" y="10305"/>
                  </a:lnTo>
                  <a:lnTo>
                    <a:pt x="5953" y="10335"/>
                  </a:lnTo>
                  <a:lnTo>
                    <a:pt x="5935" y="10366"/>
                  </a:lnTo>
                  <a:lnTo>
                    <a:pt x="5917" y="10397"/>
                  </a:lnTo>
                  <a:lnTo>
                    <a:pt x="5898" y="10428"/>
                  </a:lnTo>
                  <a:lnTo>
                    <a:pt x="5877" y="10458"/>
                  </a:lnTo>
                  <a:lnTo>
                    <a:pt x="5857" y="10487"/>
                  </a:lnTo>
                  <a:lnTo>
                    <a:pt x="5835" y="10517"/>
                  </a:lnTo>
                  <a:lnTo>
                    <a:pt x="5813" y="10546"/>
                  </a:lnTo>
                  <a:lnTo>
                    <a:pt x="5789" y="10575"/>
                  </a:lnTo>
                  <a:lnTo>
                    <a:pt x="5766" y="10603"/>
                  </a:lnTo>
                  <a:lnTo>
                    <a:pt x="5740" y="10632"/>
                  </a:lnTo>
                  <a:lnTo>
                    <a:pt x="5715" y="10660"/>
                  </a:lnTo>
                  <a:lnTo>
                    <a:pt x="5688" y="10687"/>
                  </a:lnTo>
                  <a:lnTo>
                    <a:pt x="5661" y="10714"/>
                  </a:lnTo>
                  <a:lnTo>
                    <a:pt x="5633" y="10739"/>
                  </a:lnTo>
                  <a:lnTo>
                    <a:pt x="5606" y="10765"/>
                  </a:lnTo>
                  <a:lnTo>
                    <a:pt x="5576" y="10790"/>
                  </a:lnTo>
                  <a:lnTo>
                    <a:pt x="5546" y="10814"/>
                  </a:lnTo>
                  <a:lnTo>
                    <a:pt x="5516" y="10838"/>
                  </a:lnTo>
                  <a:lnTo>
                    <a:pt x="5486" y="10860"/>
                  </a:lnTo>
                  <a:lnTo>
                    <a:pt x="5455" y="10883"/>
                  </a:lnTo>
                  <a:lnTo>
                    <a:pt x="5422" y="10905"/>
                  </a:lnTo>
                  <a:lnTo>
                    <a:pt x="5390" y="10925"/>
                  </a:lnTo>
                  <a:lnTo>
                    <a:pt x="5357" y="10947"/>
                  </a:lnTo>
                  <a:lnTo>
                    <a:pt x="5323" y="10966"/>
                  </a:lnTo>
                  <a:lnTo>
                    <a:pt x="5288" y="10985"/>
                  </a:lnTo>
                  <a:lnTo>
                    <a:pt x="5253" y="11004"/>
                  </a:lnTo>
                  <a:lnTo>
                    <a:pt x="5218" y="11022"/>
                  </a:lnTo>
                  <a:lnTo>
                    <a:pt x="5182" y="11039"/>
                  </a:lnTo>
                  <a:lnTo>
                    <a:pt x="5145" y="11056"/>
                  </a:lnTo>
                  <a:lnTo>
                    <a:pt x="5108" y="11072"/>
                  </a:lnTo>
                  <a:lnTo>
                    <a:pt x="5069" y="11087"/>
                  </a:lnTo>
                  <a:lnTo>
                    <a:pt x="5031" y="11102"/>
                  </a:lnTo>
                  <a:lnTo>
                    <a:pt x="4992" y="11117"/>
                  </a:lnTo>
                  <a:lnTo>
                    <a:pt x="4952" y="11130"/>
                  </a:lnTo>
                  <a:lnTo>
                    <a:pt x="4911" y="11143"/>
                  </a:lnTo>
                  <a:lnTo>
                    <a:pt x="4871" y="11155"/>
                  </a:lnTo>
                  <a:lnTo>
                    <a:pt x="4828" y="11167"/>
                  </a:lnTo>
                  <a:lnTo>
                    <a:pt x="4787" y="11178"/>
                  </a:lnTo>
                  <a:lnTo>
                    <a:pt x="4743" y="11189"/>
                  </a:lnTo>
                  <a:lnTo>
                    <a:pt x="4701" y="11199"/>
                  </a:lnTo>
                  <a:lnTo>
                    <a:pt x="4656" y="11208"/>
                  </a:lnTo>
                  <a:lnTo>
                    <a:pt x="4612" y="11217"/>
                  </a:lnTo>
                  <a:lnTo>
                    <a:pt x="4567" y="11225"/>
                  </a:lnTo>
                  <a:lnTo>
                    <a:pt x="4567" y="16980"/>
                  </a:lnTo>
                  <a:lnTo>
                    <a:pt x="1510" y="16980"/>
                  </a:lnTo>
                  <a:lnTo>
                    <a:pt x="1510" y="11225"/>
                  </a:lnTo>
                  <a:lnTo>
                    <a:pt x="1424" y="11201"/>
                  </a:lnTo>
                  <a:lnTo>
                    <a:pt x="1340" y="11175"/>
                  </a:lnTo>
                  <a:lnTo>
                    <a:pt x="1298" y="11161"/>
                  </a:lnTo>
                  <a:lnTo>
                    <a:pt x="1258" y="11148"/>
                  </a:lnTo>
                  <a:lnTo>
                    <a:pt x="1218" y="11134"/>
                  </a:lnTo>
                  <a:lnTo>
                    <a:pt x="1178" y="11120"/>
                  </a:lnTo>
                  <a:lnTo>
                    <a:pt x="1139" y="11105"/>
                  </a:lnTo>
                  <a:lnTo>
                    <a:pt x="1101" y="11089"/>
                  </a:lnTo>
                  <a:lnTo>
                    <a:pt x="1064" y="11074"/>
                  </a:lnTo>
                  <a:lnTo>
                    <a:pt x="1026" y="11058"/>
                  </a:lnTo>
                  <a:lnTo>
                    <a:pt x="990" y="11042"/>
                  </a:lnTo>
                  <a:lnTo>
                    <a:pt x="954" y="11025"/>
                  </a:lnTo>
                  <a:lnTo>
                    <a:pt x="918" y="11009"/>
                  </a:lnTo>
                  <a:lnTo>
                    <a:pt x="884" y="10991"/>
                  </a:lnTo>
                  <a:lnTo>
                    <a:pt x="849" y="10974"/>
                  </a:lnTo>
                  <a:lnTo>
                    <a:pt x="816" y="10956"/>
                  </a:lnTo>
                  <a:lnTo>
                    <a:pt x="782" y="10938"/>
                  </a:lnTo>
                  <a:lnTo>
                    <a:pt x="750" y="10920"/>
                  </a:lnTo>
                  <a:lnTo>
                    <a:pt x="719" y="10901"/>
                  </a:lnTo>
                  <a:lnTo>
                    <a:pt x="687" y="10882"/>
                  </a:lnTo>
                  <a:lnTo>
                    <a:pt x="656" y="10862"/>
                  </a:lnTo>
                  <a:lnTo>
                    <a:pt x="626" y="10841"/>
                  </a:lnTo>
                  <a:lnTo>
                    <a:pt x="596" y="10821"/>
                  </a:lnTo>
                  <a:lnTo>
                    <a:pt x="567" y="10801"/>
                  </a:lnTo>
                  <a:lnTo>
                    <a:pt x="539" y="10780"/>
                  </a:lnTo>
                  <a:lnTo>
                    <a:pt x="510" y="10758"/>
                  </a:lnTo>
                  <a:lnTo>
                    <a:pt x="484" y="10736"/>
                  </a:lnTo>
                  <a:lnTo>
                    <a:pt x="456" y="10714"/>
                  </a:lnTo>
                  <a:lnTo>
                    <a:pt x="431" y="10691"/>
                  </a:lnTo>
                  <a:lnTo>
                    <a:pt x="405" y="10668"/>
                  </a:lnTo>
                  <a:lnTo>
                    <a:pt x="380" y="10646"/>
                  </a:lnTo>
                  <a:lnTo>
                    <a:pt x="355" y="10622"/>
                  </a:lnTo>
                  <a:lnTo>
                    <a:pt x="332" y="10599"/>
                  </a:lnTo>
                  <a:lnTo>
                    <a:pt x="310" y="10576"/>
                  </a:lnTo>
                  <a:lnTo>
                    <a:pt x="289" y="10551"/>
                  </a:lnTo>
                  <a:lnTo>
                    <a:pt x="267" y="10528"/>
                  </a:lnTo>
                  <a:lnTo>
                    <a:pt x="247" y="10503"/>
                  </a:lnTo>
                  <a:lnTo>
                    <a:pt x="228" y="10480"/>
                  </a:lnTo>
                  <a:lnTo>
                    <a:pt x="209" y="10455"/>
                  </a:lnTo>
                  <a:lnTo>
                    <a:pt x="191" y="10431"/>
                  </a:lnTo>
                  <a:lnTo>
                    <a:pt x="174" y="10407"/>
                  </a:lnTo>
                  <a:lnTo>
                    <a:pt x="158" y="10382"/>
                  </a:lnTo>
                  <a:lnTo>
                    <a:pt x="142" y="10357"/>
                  </a:lnTo>
                  <a:lnTo>
                    <a:pt x="128" y="10332"/>
                  </a:lnTo>
                  <a:lnTo>
                    <a:pt x="114" y="10307"/>
                  </a:lnTo>
                  <a:lnTo>
                    <a:pt x="101" y="10281"/>
                  </a:lnTo>
                  <a:lnTo>
                    <a:pt x="89" y="10256"/>
                  </a:lnTo>
                  <a:lnTo>
                    <a:pt x="77" y="10230"/>
                  </a:lnTo>
                  <a:lnTo>
                    <a:pt x="67" y="10205"/>
                  </a:lnTo>
                  <a:lnTo>
                    <a:pt x="57" y="10179"/>
                  </a:lnTo>
                  <a:lnTo>
                    <a:pt x="48" y="10153"/>
                  </a:lnTo>
                  <a:lnTo>
                    <a:pt x="39" y="10127"/>
                  </a:lnTo>
                  <a:lnTo>
                    <a:pt x="32" y="10100"/>
                  </a:lnTo>
                  <a:lnTo>
                    <a:pt x="25" y="10074"/>
                  </a:lnTo>
                  <a:lnTo>
                    <a:pt x="19" y="10047"/>
                  </a:lnTo>
                  <a:lnTo>
                    <a:pt x="14" y="10021"/>
                  </a:lnTo>
                  <a:lnTo>
                    <a:pt x="9" y="9994"/>
                  </a:lnTo>
                  <a:lnTo>
                    <a:pt x="6" y="9967"/>
                  </a:lnTo>
                  <a:lnTo>
                    <a:pt x="3" y="9940"/>
                  </a:lnTo>
                  <a:lnTo>
                    <a:pt x="1" y="9912"/>
                  </a:lnTo>
                  <a:lnTo>
                    <a:pt x="0" y="9885"/>
                  </a:lnTo>
                  <a:lnTo>
                    <a:pt x="0" y="9857"/>
                  </a:lnTo>
                  <a:lnTo>
                    <a:pt x="0" y="5509"/>
                  </a:lnTo>
                  <a:lnTo>
                    <a:pt x="1" y="5453"/>
                  </a:lnTo>
                  <a:lnTo>
                    <a:pt x="2" y="5398"/>
                  </a:lnTo>
                  <a:lnTo>
                    <a:pt x="5" y="5342"/>
                  </a:lnTo>
                  <a:lnTo>
                    <a:pt x="9" y="5288"/>
                  </a:lnTo>
                  <a:lnTo>
                    <a:pt x="15" y="5235"/>
                  </a:lnTo>
                  <a:lnTo>
                    <a:pt x="21" y="5182"/>
                  </a:lnTo>
                  <a:lnTo>
                    <a:pt x="28" y="5130"/>
                  </a:lnTo>
                  <a:lnTo>
                    <a:pt x="37" y="5079"/>
                  </a:lnTo>
                  <a:lnTo>
                    <a:pt x="47" y="5028"/>
                  </a:lnTo>
                  <a:lnTo>
                    <a:pt x="57" y="4978"/>
                  </a:lnTo>
                  <a:lnTo>
                    <a:pt x="70" y="4929"/>
                  </a:lnTo>
                  <a:lnTo>
                    <a:pt x="83" y="4880"/>
                  </a:lnTo>
                  <a:lnTo>
                    <a:pt x="97" y="4832"/>
                  </a:lnTo>
                  <a:lnTo>
                    <a:pt x="112" y="4785"/>
                  </a:lnTo>
                  <a:lnTo>
                    <a:pt x="129" y="4739"/>
                  </a:lnTo>
                  <a:lnTo>
                    <a:pt x="147" y="4693"/>
                  </a:lnTo>
                  <a:lnTo>
                    <a:pt x="166" y="4648"/>
                  </a:lnTo>
                  <a:lnTo>
                    <a:pt x="187" y="4604"/>
                  </a:lnTo>
                  <a:lnTo>
                    <a:pt x="208" y="4560"/>
                  </a:lnTo>
                  <a:lnTo>
                    <a:pt x="230" y="4518"/>
                  </a:lnTo>
                  <a:lnTo>
                    <a:pt x="255" y="4476"/>
                  </a:lnTo>
                  <a:lnTo>
                    <a:pt x="279" y="4435"/>
                  </a:lnTo>
                  <a:lnTo>
                    <a:pt x="306" y="4393"/>
                  </a:lnTo>
                  <a:lnTo>
                    <a:pt x="332" y="4354"/>
                  </a:lnTo>
                  <a:lnTo>
                    <a:pt x="361" y="4315"/>
                  </a:lnTo>
                  <a:lnTo>
                    <a:pt x="391" y="4275"/>
                  </a:lnTo>
                  <a:lnTo>
                    <a:pt x="421" y="4238"/>
                  </a:lnTo>
                  <a:lnTo>
                    <a:pt x="453" y="4201"/>
                  </a:lnTo>
                  <a:lnTo>
                    <a:pt x="486" y="4165"/>
                  </a:lnTo>
                  <a:lnTo>
                    <a:pt x="520" y="4129"/>
                  </a:lnTo>
                  <a:lnTo>
                    <a:pt x="556" y="4093"/>
                  </a:lnTo>
                  <a:lnTo>
                    <a:pt x="592" y="4059"/>
                  </a:lnTo>
                  <a:lnTo>
                    <a:pt x="629" y="4025"/>
                  </a:lnTo>
                  <a:lnTo>
                    <a:pt x="668" y="3994"/>
                  </a:lnTo>
                  <a:lnTo>
                    <a:pt x="707" y="3963"/>
                  </a:lnTo>
                  <a:lnTo>
                    <a:pt x="747" y="3933"/>
                  </a:lnTo>
                  <a:lnTo>
                    <a:pt x="789" y="3904"/>
                  </a:lnTo>
                  <a:lnTo>
                    <a:pt x="830" y="3876"/>
                  </a:lnTo>
                  <a:lnTo>
                    <a:pt x="873" y="3849"/>
                  </a:lnTo>
                  <a:lnTo>
                    <a:pt x="916" y="3823"/>
                  </a:lnTo>
                  <a:lnTo>
                    <a:pt x="961" y="3799"/>
                  </a:lnTo>
                  <a:lnTo>
                    <a:pt x="1005" y="3775"/>
                  </a:lnTo>
                  <a:lnTo>
                    <a:pt x="1052" y="3752"/>
                  </a:lnTo>
                  <a:lnTo>
                    <a:pt x="1099" y="3731"/>
                  </a:lnTo>
                  <a:lnTo>
                    <a:pt x="1146" y="3711"/>
                  </a:lnTo>
                  <a:lnTo>
                    <a:pt x="1194" y="3691"/>
                  </a:lnTo>
                  <a:lnTo>
                    <a:pt x="1244" y="3672"/>
                  </a:lnTo>
                  <a:lnTo>
                    <a:pt x="1294" y="3655"/>
                  </a:lnTo>
                  <a:lnTo>
                    <a:pt x="1345" y="3640"/>
                  </a:lnTo>
                  <a:lnTo>
                    <a:pt x="1397" y="3624"/>
                  </a:lnTo>
                  <a:lnTo>
                    <a:pt x="1450" y="3610"/>
                  </a:lnTo>
                  <a:lnTo>
                    <a:pt x="1503" y="3597"/>
                  </a:lnTo>
                  <a:lnTo>
                    <a:pt x="1558" y="3584"/>
                  </a:lnTo>
                  <a:lnTo>
                    <a:pt x="1614" y="3574"/>
                  </a:lnTo>
                  <a:lnTo>
                    <a:pt x="1670" y="3564"/>
                  </a:lnTo>
                  <a:lnTo>
                    <a:pt x="1726" y="3554"/>
                  </a:lnTo>
                  <a:lnTo>
                    <a:pt x="1785" y="3547"/>
                  </a:lnTo>
                  <a:lnTo>
                    <a:pt x="1843" y="3540"/>
                  </a:lnTo>
                  <a:lnTo>
                    <a:pt x="1902" y="3534"/>
                  </a:lnTo>
                  <a:lnTo>
                    <a:pt x="1963" y="3530"/>
                  </a:lnTo>
                  <a:lnTo>
                    <a:pt x="2024" y="3526"/>
                  </a:lnTo>
                  <a:lnTo>
                    <a:pt x="2086" y="3524"/>
                  </a:lnTo>
                  <a:lnTo>
                    <a:pt x="2149" y="3522"/>
                  </a:lnTo>
                  <a:lnTo>
                    <a:pt x="2212" y="3522"/>
                  </a:lnTo>
                  <a:lnTo>
                    <a:pt x="2218" y="3517"/>
                  </a:lnTo>
                  <a:lnTo>
                    <a:pt x="2224" y="3514"/>
                  </a:lnTo>
                  <a:lnTo>
                    <a:pt x="2230" y="3513"/>
                  </a:lnTo>
                  <a:lnTo>
                    <a:pt x="2237" y="3512"/>
                  </a:lnTo>
                  <a:lnTo>
                    <a:pt x="2243" y="3512"/>
                  </a:lnTo>
                  <a:lnTo>
                    <a:pt x="2251" y="3512"/>
                  </a:lnTo>
                  <a:lnTo>
                    <a:pt x="2261" y="3512"/>
                  </a:lnTo>
                  <a:lnTo>
                    <a:pt x="2274" y="3512"/>
                  </a:lnTo>
                  <a:lnTo>
                    <a:pt x="2312" y="3514"/>
                  </a:lnTo>
                  <a:lnTo>
                    <a:pt x="2353" y="3516"/>
                  </a:lnTo>
                  <a:lnTo>
                    <a:pt x="2393" y="3517"/>
                  </a:lnTo>
                  <a:lnTo>
                    <a:pt x="2435" y="3519"/>
                  </a:lnTo>
                  <a:lnTo>
                    <a:pt x="2479" y="3520"/>
                  </a:lnTo>
                  <a:lnTo>
                    <a:pt x="2522" y="3520"/>
                  </a:lnTo>
                  <a:lnTo>
                    <a:pt x="2568" y="3522"/>
                  </a:lnTo>
                  <a:lnTo>
                    <a:pt x="2615" y="3522"/>
                  </a:lnTo>
                  <a:lnTo>
                    <a:pt x="2616" y="3516"/>
                  </a:lnTo>
                  <a:lnTo>
                    <a:pt x="2617" y="3511"/>
                  </a:lnTo>
                  <a:lnTo>
                    <a:pt x="2620" y="3505"/>
                  </a:lnTo>
                  <a:lnTo>
                    <a:pt x="2623" y="3498"/>
                  </a:lnTo>
                  <a:lnTo>
                    <a:pt x="2634" y="3483"/>
                  </a:lnTo>
                  <a:lnTo>
                    <a:pt x="2649" y="3466"/>
                  </a:lnTo>
                  <a:lnTo>
                    <a:pt x="2663" y="3450"/>
                  </a:lnTo>
                  <a:lnTo>
                    <a:pt x="2674" y="3439"/>
                  </a:lnTo>
                  <a:lnTo>
                    <a:pt x="2678" y="3434"/>
                  </a:lnTo>
                  <a:lnTo>
                    <a:pt x="2683" y="3431"/>
                  </a:lnTo>
                  <a:lnTo>
                    <a:pt x="2686" y="3430"/>
                  </a:lnTo>
                  <a:lnTo>
                    <a:pt x="2688" y="3429"/>
                  </a:lnTo>
                  <a:lnTo>
                    <a:pt x="2651" y="3417"/>
                  </a:lnTo>
                  <a:lnTo>
                    <a:pt x="2614" y="3406"/>
                  </a:lnTo>
                  <a:lnTo>
                    <a:pt x="2578" y="3393"/>
                  </a:lnTo>
                  <a:lnTo>
                    <a:pt x="2542" y="3380"/>
                  </a:lnTo>
                  <a:lnTo>
                    <a:pt x="2506" y="3366"/>
                  </a:lnTo>
                  <a:lnTo>
                    <a:pt x="2471" y="3351"/>
                  </a:lnTo>
                  <a:lnTo>
                    <a:pt x="2436" y="3337"/>
                  </a:lnTo>
                  <a:lnTo>
                    <a:pt x="2402" y="3322"/>
                  </a:lnTo>
                  <a:lnTo>
                    <a:pt x="2368" y="3306"/>
                  </a:lnTo>
                  <a:lnTo>
                    <a:pt x="2336" y="3289"/>
                  </a:lnTo>
                  <a:lnTo>
                    <a:pt x="2303" y="3272"/>
                  </a:lnTo>
                  <a:lnTo>
                    <a:pt x="2271" y="3255"/>
                  </a:lnTo>
                  <a:lnTo>
                    <a:pt x="2239" y="3237"/>
                  </a:lnTo>
                  <a:lnTo>
                    <a:pt x="2208" y="3218"/>
                  </a:lnTo>
                  <a:lnTo>
                    <a:pt x="2177" y="3198"/>
                  </a:lnTo>
                  <a:lnTo>
                    <a:pt x="2147" y="3178"/>
                  </a:lnTo>
                  <a:lnTo>
                    <a:pt x="2117" y="3158"/>
                  </a:lnTo>
                  <a:lnTo>
                    <a:pt x="2087" y="3137"/>
                  </a:lnTo>
                  <a:lnTo>
                    <a:pt x="2058" y="3115"/>
                  </a:lnTo>
                  <a:lnTo>
                    <a:pt x="2030" y="3093"/>
                  </a:lnTo>
                  <a:lnTo>
                    <a:pt x="2002" y="3071"/>
                  </a:lnTo>
                  <a:lnTo>
                    <a:pt x="1975" y="3047"/>
                  </a:lnTo>
                  <a:lnTo>
                    <a:pt x="1948" y="3024"/>
                  </a:lnTo>
                  <a:lnTo>
                    <a:pt x="1921" y="3000"/>
                  </a:lnTo>
                  <a:lnTo>
                    <a:pt x="1895" y="2975"/>
                  </a:lnTo>
                  <a:lnTo>
                    <a:pt x="1869" y="2950"/>
                  </a:lnTo>
                  <a:lnTo>
                    <a:pt x="1844" y="2924"/>
                  </a:lnTo>
                  <a:lnTo>
                    <a:pt x="1820" y="2898"/>
                  </a:lnTo>
                  <a:lnTo>
                    <a:pt x="1795" y="2871"/>
                  </a:lnTo>
                  <a:lnTo>
                    <a:pt x="1771" y="2843"/>
                  </a:lnTo>
                  <a:lnTo>
                    <a:pt x="1747" y="2816"/>
                  </a:lnTo>
                  <a:lnTo>
                    <a:pt x="1725" y="2787"/>
                  </a:lnTo>
                  <a:lnTo>
                    <a:pt x="1703" y="2757"/>
                  </a:lnTo>
                  <a:lnTo>
                    <a:pt x="1682" y="2729"/>
                  </a:lnTo>
                  <a:lnTo>
                    <a:pt x="1660" y="2699"/>
                  </a:lnTo>
                  <a:lnTo>
                    <a:pt x="1640" y="2669"/>
                  </a:lnTo>
                  <a:lnTo>
                    <a:pt x="1621" y="2638"/>
                  </a:lnTo>
                  <a:lnTo>
                    <a:pt x="1603" y="2608"/>
                  </a:lnTo>
                  <a:lnTo>
                    <a:pt x="1585" y="2578"/>
                  </a:lnTo>
                  <a:lnTo>
                    <a:pt x="1568" y="2547"/>
                  </a:lnTo>
                  <a:lnTo>
                    <a:pt x="1551" y="2516"/>
                  </a:lnTo>
                  <a:lnTo>
                    <a:pt x="1535" y="2484"/>
                  </a:lnTo>
                  <a:lnTo>
                    <a:pt x="1520" y="2452"/>
                  </a:lnTo>
                  <a:lnTo>
                    <a:pt x="1506" y="2420"/>
                  </a:lnTo>
                  <a:lnTo>
                    <a:pt x="1493" y="2388"/>
                  </a:lnTo>
                  <a:lnTo>
                    <a:pt x="1479" y="2356"/>
                  </a:lnTo>
                  <a:lnTo>
                    <a:pt x="1467" y="2324"/>
                  </a:lnTo>
                  <a:lnTo>
                    <a:pt x="1455" y="2291"/>
                  </a:lnTo>
                  <a:lnTo>
                    <a:pt x="1445" y="2258"/>
                  </a:lnTo>
                  <a:lnTo>
                    <a:pt x="1434" y="2225"/>
                  </a:lnTo>
                  <a:lnTo>
                    <a:pt x="1425" y="2191"/>
                  </a:lnTo>
                  <a:lnTo>
                    <a:pt x="1416" y="2157"/>
                  </a:lnTo>
                  <a:lnTo>
                    <a:pt x="1408" y="2123"/>
                  </a:lnTo>
                  <a:lnTo>
                    <a:pt x="1400" y="2089"/>
                  </a:lnTo>
                  <a:lnTo>
                    <a:pt x="1394" y="2054"/>
                  </a:lnTo>
                  <a:lnTo>
                    <a:pt x="1389" y="2018"/>
                  </a:lnTo>
                  <a:lnTo>
                    <a:pt x="1383" y="1983"/>
                  </a:lnTo>
                  <a:lnTo>
                    <a:pt x="1378" y="1948"/>
                  </a:lnTo>
                  <a:lnTo>
                    <a:pt x="1375" y="1912"/>
                  </a:lnTo>
                  <a:lnTo>
                    <a:pt x="1372" y="1876"/>
                  </a:lnTo>
                  <a:lnTo>
                    <a:pt x="1368" y="1840"/>
                  </a:lnTo>
                  <a:lnTo>
                    <a:pt x="1367" y="1804"/>
                  </a:lnTo>
                  <a:lnTo>
                    <a:pt x="1366" y="1767"/>
                  </a:lnTo>
                  <a:lnTo>
                    <a:pt x="1365" y="1729"/>
                  </a:lnTo>
                  <a:lnTo>
                    <a:pt x="1366" y="1686"/>
                  </a:lnTo>
                  <a:lnTo>
                    <a:pt x="1367" y="1641"/>
                  </a:lnTo>
                  <a:lnTo>
                    <a:pt x="1370" y="1598"/>
                  </a:lnTo>
                  <a:lnTo>
                    <a:pt x="1374" y="1555"/>
                  </a:lnTo>
                  <a:lnTo>
                    <a:pt x="1378" y="1511"/>
                  </a:lnTo>
                  <a:lnTo>
                    <a:pt x="1383" y="1469"/>
                  </a:lnTo>
                  <a:lnTo>
                    <a:pt x="1390" y="1427"/>
                  </a:lnTo>
                  <a:lnTo>
                    <a:pt x="1397" y="1386"/>
                  </a:lnTo>
                  <a:lnTo>
                    <a:pt x="1405" y="1345"/>
                  </a:lnTo>
                  <a:lnTo>
                    <a:pt x="1415" y="1304"/>
                  </a:lnTo>
                  <a:lnTo>
                    <a:pt x="1426" y="1264"/>
                  </a:lnTo>
                  <a:lnTo>
                    <a:pt x="1437" y="1223"/>
                  </a:lnTo>
                  <a:lnTo>
                    <a:pt x="1449" y="1184"/>
                  </a:lnTo>
                  <a:lnTo>
                    <a:pt x="1463" y="1145"/>
                  </a:lnTo>
                  <a:lnTo>
                    <a:pt x="1477" y="1106"/>
                  </a:lnTo>
                  <a:lnTo>
                    <a:pt x="1493" y="1068"/>
                  </a:lnTo>
                  <a:lnTo>
                    <a:pt x="1508" y="1030"/>
                  </a:lnTo>
                  <a:lnTo>
                    <a:pt x="1527" y="993"/>
                  </a:lnTo>
                  <a:lnTo>
                    <a:pt x="1545" y="955"/>
                  </a:lnTo>
                  <a:lnTo>
                    <a:pt x="1564" y="919"/>
                  </a:lnTo>
                  <a:lnTo>
                    <a:pt x="1585" y="883"/>
                  </a:lnTo>
                  <a:lnTo>
                    <a:pt x="1606" y="847"/>
                  </a:lnTo>
                  <a:lnTo>
                    <a:pt x="1628" y="811"/>
                  </a:lnTo>
                  <a:lnTo>
                    <a:pt x="1652" y="776"/>
                  </a:lnTo>
                  <a:lnTo>
                    <a:pt x="1676" y="742"/>
                  </a:lnTo>
                  <a:lnTo>
                    <a:pt x="1702" y="708"/>
                  </a:lnTo>
                  <a:lnTo>
                    <a:pt x="1728" y="674"/>
                  </a:lnTo>
                  <a:lnTo>
                    <a:pt x="1756" y="640"/>
                  </a:lnTo>
                  <a:lnTo>
                    <a:pt x="1783" y="607"/>
                  </a:lnTo>
                  <a:lnTo>
                    <a:pt x="1813" y="574"/>
                  </a:lnTo>
                  <a:lnTo>
                    <a:pt x="1844" y="542"/>
                  </a:lnTo>
                  <a:lnTo>
                    <a:pt x="1875" y="510"/>
                  </a:lnTo>
                  <a:lnTo>
                    <a:pt x="1907" y="478"/>
                  </a:lnTo>
                  <a:lnTo>
                    <a:pt x="1940" y="448"/>
                  </a:lnTo>
                  <a:lnTo>
                    <a:pt x="1971" y="419"/>
                  </a:lnTo>
                  <a:lnTo>
                    <a:pt x="2005" y="390"/>
                  </a:lnTo>
                  <a:lnTo>
                    <a:pt x="2038" y="362"/>
                  </a:lnTo>
                  <a:lnTo>
                    <a:pt x="2072" y="336"/>
                  </a:lnTo>
                  <a:lnTo>
                    <a:pt x="2106" y="311"/>
                  </a:lnTo>
                  <a:lnTo>
                    <a:pt x="2141" y="287"/>
                  </a:lnTo>
                  <a:lnTo>
                    <a:pt x="2176" y="263"/>
                  </a:lnTo>
                  <a:lnTo>
                    <a:pt x="2211" y="240"/>
                  </a:lnTo>
                  <a:lnTo>
                    <a:pt x="2247" y="219"/>
                  </a:lnTo>
                  <a:lnTo>
                    <a:pt x="2284" y="199"/>
                  </a:lnTo>
                  <a:lnTo>
                    <a:pt x="2320" y="179"/>
                  </a:lnTo>
                  <a:lnTo>
                    <a:pt x="2357" y="160"/>
                  </a:lnTo>
                  <a:lnTo>
                    <a:pt x="2395" y="143"/>
                  </a:lnTo>
                  <a:lnTo>
                    <a:pt x="2432" y="127"/>
                  </a:lnTo>
                  <a:lnTo>
                    <a:pt x="2470" y="111"/>
                  </a:lnTo>
                  <a:lnTo>
                    <a:pt x="2510" y="98"/>
                  </a:lnTo>
                  <a:lnTo>
                    <a:pt x="2549" y="84"/>
                  </a:lnTo>
                  <a:lnTo>
                    <a:pt x="2588" y="71"/>
                  </a:lnTo>
                  <a:lnTo>
                    <a:pt x="2628" y="60"/>
                  </a:lnTo>
                  <a:lnTo>
                    <a:pt x="2668" y="50"/>
                  </a:lnTo>
                  <a:lnTo>
                    <a:pt x="2709" y="40"/>
                  </a:lnTo>
                  <a:lnTo>
                    <a:pt x="2750" y="32"/>
                  </a:lnTo>
                  <a:lnTo>
                    <a:pt x="2791" y="24"/>
                  </a:lnTo>
                  <a:lnTo>
                    <a:pt x="2833" y="18"/>
                  </a:lnTo>
                  <a:lnTo>
                    <a:pt x="2876" y="13"/>
                  </a:lnTo>
                  <a:lnTo>
                    <a:pt x="2918" y="7"/>
                  </a:lnTo>
                  <a:lnTo>
                    <a:pt x="2962" y="4"/>
                  </a:lnTo>
                  <a:lnTo>
                    <a:pt x="3005" y="2"/>
                  </a:lnTo>
                  <a:lnTo>
                    <a:pt x="3049" y="1"/>
                  </a:lnTo>
                  <a:lnTo>
                    <a:pt x="3094" y="0"/>
                  </a:lnTo>
                  <a:lnTo>
                    <a:pt x="3138" y="1"/>
                  </a:lnTo>
                  <a:lnTo>
                    <a:pt x="3183" y="2"/>
                  </a:lnTo>
                  <a:lnTo>
                    <a:pt x="3226" y="4"/>
                  </a:lnTo>
                  <a:lnTo>
                    <a:pt x="3270" y="7"/>
                  </a:lnTo>
                  <a:lnTo>
                    <a:pt x="3312" y="13"/>
                  </a:lnTo>
                  <a:lnTo>
                    <a:pt x="3356" y="18"/>
                  </a:lnTo>
                  <a:lnTo>
                    <a:pt x="3397" y="24"/>
                  </a:lnTo>
                  <a:lnTo>
                    <a:pt x="3440" y="32"/>
                  </a:lnTo>
                  <a:lnTo>
                    <a:pt x="3481" y="40"/>
                  </a:lnTo>
                  <a:lnTo>
                    <a:pt x="3521" y="50"/>
                  </a:lnTo>
                  <a:lnTo>
                    <a:pt x="3563" y="60"/>
                  </a:lnTo>
                  <a:lnTo>
                    <a:pt x="3602" y="71"/>
                  </a:lnTo>
                  <a:lnTo>
                    <a:pt x="3643" y="84"/>
                  </a:lnTo>
                  <a:lnTo>
                    <a:pt x="3682" y="98"/>
                  </a:lnTo>
                  <a:lnTo>
                    <a:pt x="3721" y="111"/>
                  </a:lnTo>
                  <a:lnTo>
                    <a:pt x="3759" y="127"/>
                  </a:lnTo>
                  <a:lnTo>
                    <a:pt x="3798" y="143"/>
                  </a:lnTo>
                  <a:lnTo>
                    <a:pt x="3835" y="160"/>
                  </a:lnTo>
                  <a:lnTo>
                    <a:pt x="3873" y="179"/>
                  </a:lnTo>
                  <a:lnTo>
                    <a:pt x="3909" y="199"/>
                  </a:lnTo>
                  <a:lnTo>
                    <a:pt x="3946" y="219"/>
                  </a:lnTo>
                  <a:lnTo>
                    <a:pt x="3982" y="240"/>
                  </a:lnTo>
                  <a:lnTo>
                    <a:pt x="4017" y="263"/>
                  </a:lnTo>
                  <a:lnTo>
                    <a:pt x="4053" y="287"/>
                  </a:lnTo>
                  <a:lnTo>
                    <a:pt x="4088" y="311"/>
                  </a:lnTo>
                  <a:lnTo>
                    <a:pt x="4122" y="336"/>
                  </a:lnTo>
                  <a:lnTo>
                    <a:pt x="4156" y="362"/>
                  </a:lnTo>
                  <a:lnTo>
                    <a:pt x="4190" y="390"/>
                  </a:lnTo>
                  <a:lnTo>
                    <a:pt x="4223" y="419"/>
                  </a:lnTo>
                  <a:lnTo>
                    <a:pt x="4256" y="448"/>
                  </a:lnTo>
                  <a:lnTo>
                    <a:pt x="4289" y="478"/>
                  </a:lnTo>
                  <a:lnTo>
                    <a:pt x="4321" y="510"/>
                  </a:lnTo>
                  <a:lnTo>
                    <a:pt x="4353" y="542"/>
                  </a:lnTo>
                  <a:lnTo>
                    <a:pt x="4383" y="574"/>
                  </a:lnTo>
                  <a:lnTo>
                    <a:pt x="4412" y="607"/>
                  </a:lnTo>
                  <a:lnTo>
                    <a:pt x="4440" y="640"/>
                  </a:lnTo>
                  <a:lnTo>
                    <a:pt x="4467" y="674"/>
                  </a:lnTo>
                  <a:lnTo>
                    <a:pt x="4493" y="708"/>
                  </a:lnTo>
                  <a:lnTo>
                    <a:pt x="4518" y="742"/>
                  </a:lnTo>
                  <a:lnTo>
                    <a:pt x="4543" y="776"/>
                  </a:lnTo>
                  <a:lnTo>
                    <a:pt x="4566" y="811"/>
                  </a:lnTo>
                  <a:lnTo>
                    <a:pt x="4588" y="847"/>
                  </a:lnTo>
                  <a:lnTo>
                    <a:pt x="4610" y="883"/>
                  </a:lnTo>
                  <a:lnTo>
                    <a:pt x="4630" y="919"/>
                  </a:lnTo>
                  <a:lnTo>
                    <a:pt x="4649" y="955"/>
                  </a:lnTo>
                  <a:lnTo>
                    <a:pt x="4667" y="993"/>
                  </a:lnTo>
                  <a:lnTo>
                    <a:pt x="4685" y="1030"/>
                  </a:lnTo>
                  <a:lnTo>
                    <a:pt x="4701" y="1068"/>
                  </a:lnTo>
                  <a:lnTo>
                    <a:pt x="4716" y="1106"/>
                  </a:lnTo>
                  <a:lnTo>
                    <a:pt x="4731" y="1145"/>
                  </a:lnTo>
                  <a:lnTo>
                    <a:pt x="4745" y="1184"/>
                  </a:lnTo>
                  <a:lnTo>
                    <a:pt x="4756" y="1223"/>
                  </a:lnTo>
                  <a:lnTo>
                    <a:pt x="4768" y="1264"/>
                  </a:lnTo>
                  <a:lnTo>
                    <a:pt x="4779" y="1304"/>
                  </a:lnTo>
                  <a:lnTo>
                    <a:pt x="4788" y="1345"/>
                  </a:lnTo>
                  <a:lnTo>
                    <a:pt x="4797" y="1386"/>
                  </a:lnTo>
                  <a:lnTo>
                    <a:pt x="4803" y="1427"/>
                  </a:lnTo>
                  <a:lnTo>
                    <a:pt x="4810" y="1469"/>
                  </a:lnTo>
                  <a:lnTo>
                    <a:pt x="4816" y="1511"/>
                  </a:lnTo>
                  <a:lnTo>
                    <a:pt x="4820" y="1555"/>
                  </a:lnTo>
                  <a:lnTo>
                    <a:pt x="4823" y="1598"/>
                  </a:lnTo>
                  <a:lnTo>
                    <a:pt x="4825" y="1641"/>
                  </a:lnTo>
                  <a:lnTo>
                    <a:pt x="4827" y="1686"/>
                  </a:lnTo>
                  <a:lnTo>
                    <a:pt x="4827" y="1729"/>
                  </a:lnTo>
                  <a:lnTo>
                    <a:pt x="4827" y="1768"/>
                  </a:lnTo>
                  <a:lnTo>
                    <a:pt x="4826" y="1806"/>
                  </a:lnTo>
                  <a:lnTo>
                    <a:pt x="4824" y="1843"/>
                  </a:lnTo>
                  <a:lnTo>
                    <a:pt x="4822" y="1880"/>
                  </a:lnTo>
                  <a:lnTo>
                    <a:pt x="4818" y="1917"/>
                  </a:lnTo>
                  <a:lnTo>
                    <a:pt x="4814" y="1954"/>
                  </a:lnTo>
                  <a:lnTo>
                    <a:pt x="4808" y="1990"/>
                  </a:lnTo>
                  <a:lnTo>
                    <a:pt x="4803" y="2027"/>
                  </a:lnTo>
                  <a:lnTo>
                    <a:pt x="4797" y="2062"/>
                  </a:lnTo>
                  <a:lnTo>
                    <a:pt x="4789" y="2098"/>
                  </a:lnTo>
                  <a:lnTo>
                    <a:pt x="4781" y="2134"/>
                  </a:lnTo>
                  <a:lnTo>
                    <a:pt x="4772" y="2169"/>
                  </a:lnTo>
                  <a:lnTo>
                    <a:pt x="4763" y="2204"/>
                  </a:lnTo>
                  <a:lnTo>
                    <a:pt x="4752" y="2240"/>
                  </a:lnTo>
                  <a:lnTo>
                    <a:pt x="4740" y="2274"/>
                  </a:lnTo>
                  <a:lnTo>
                    <a:pt x="4729" y="2308"/>
                  </a:lnTo>
                  <a:lnTo>
                    <a:pt x="4716" y="2342"/>
                  </a:lnTo>
                  <a:lnTo>
                    <a:pt x="4702" y="2376"/>
                  </a:lnTo>
                  <a:lnTo>
                    <a:pt x="4688" y="2410"/>
                  </a:lnTo>
                  <a:lnTo>
                    <a:pt x="4673" y="2443"/>
                  </a:lnTo>
                  <a:lnTo>
                    <a:pt x="4657" y="2476"/>
                  </a:lnTo>
                  <a:lnTo>
                    <a:pt x="4641" y="2508"/>
                  </a:lnTo>
                  <a:lnTo>
                    <a:pt x="4624" y="2541"/>
                  </a:lnTo>
                  <a:lnTo>
                    <a:pt x="4605" y="2573"/>
                  </a:lnTo>
                  <a:lnTo>
                    <a:pt x="4586" y="2606"/>
                  </a:lnTo>
                  <a:lnTo>
                    <a:pt x="4566" y="2638"/>
                  </a:lnTo>
                  <a:lnTo>
                    <a:pt x="4546" y="2669"/>
                  </a:lnTo>
                  <a:lnTo>
                    <a:pt x="4525" y="2701"/>
                  </a:lnTo>
                  <a:lnTo>
                    <a:pt x="4502" y="2732"/>
                  </a:lnTo>
                  <a:lnTo>
                    <a:pt x="4480" y="2763"/>
                  </a:lnTo>
                  <a:lnTo>
                    <a:pt x="4456" y="2793"/>
                  </a:lnTo>
                  <a:lnTo>
                    <a:pt x="4431" y="2824"/>
                  </a:lnTo>
                  <a:lnTo>
                    <a:pt x="4407" y="2853"/>
                  </a:lnTo>
                  <a:lnTo>
                    <a:pt x="4381" y="2883"/>
                  </a:lnTo>
                  <a:lnTo>
                    <a:pt x="4356" y="2910"/>
                  </a:lnTo>
                  <a:lnTo>
                    <a:pt x="4329" y="2938"/>
                  </a:lnTo>
                  <a:lnTo>
                    <a:pt x="4303" y="2965"/>
                  </a:lnTo>
                  <a:lnTo>
                    <a:pt x="4276" y="2991"/>
                  </a:lnTo>
                  <a:lnTo>
                    <a:pt x="4249" y="3017"/>
                  </a:lnTo>
                  <a:lnTo>
                    <a:pt x="4220" y="3041"/>
                  </a:lnTo>
                  <a:lnTo>
                    <a:pt x="4192" y="3066"/>
                  </a:lnTo>
                  <a:lnTo>
                    <a:pt x="4164" y="3089"/>
                  </a:lnTo>
                  <a:lnTo>
                    <a:pt x="4134" y="3112"/>
                  </a:lnTo>
                  <a:lnTo>
                    <a:pt x="4105" y="3134"/>
                  </a:lnTo>
                  <a:lnTo>
                    <a:pt x="4075" y="3155"/>
                  </a:lnTo>
                  <a:lnTo>
                    <a:pt x="4045" y="3176"/>
                  </a:lnTo>
                  <a:lnTo>
                    <a:pt x="4014" y="3196"/>
                  </a:lnTo>
                  <a:lnTo>
                    <a:pt x="3982" y="3215"/>
                  </a:lnTo>
                  <a:lnTo>
                    <a:pt x="3950" y="3233"/>
                  </a:lnTo>
                  <a:lnTo>
                    <a:pt x="3919" y="3252"/>
                  </a:lnTo>
                  <a:lnTo>
                    <a:pt x="3887" y="3269"/>
                  </a:lnTo>
                  <a:lnTo>
                    <a:pt x="3854" y="3286"/>
                  </a:lnTo>
                  <a:lnTo>
                    <a:pt x="3820" y="3301"/>
                  </a:lnTo>
                  <a:lnTo>
                    <a:pt x="3786" y="3316"/>
                  </a:lnTo>
                  <a:lnTo>
                    <a:pt x="3752" y="3331"/>
                  </a:lnTo>
                  <a:lnTo>
                    <a:pt x="3718" y="3344"/>
                  </a:lnTo>
                  <a:lnTo>
                    <a:pt x="3683" y="3358"/>
                  </a:lnTo>
                  <a:lnTo>
                    <a:pt x="3647" y="3370"/>
                  </a:lnTo>
                  <a:lnTo>
                    <a:pt x="3611" y="3381"/>
                  </a:lnTo>
                  <a:lnTo>
                    <a:pt x="3575" y="3393"/>
                  </a:lnTo>
                  <a:lnTo>
                    <a:pt x="3538" y="3402"/>
                  </a:lnTo>
                  <a:lnTo>
                    <a:pt x="3500" y="3412"/>
                  </a:lnTo>
                  <a:lnTo>
                    <a:pt x="3463" y="3421"/>
                  </a:lnTo>
                  <a:lnTo>
                    <a:pt x="3425" y="3429"/>
                  </a:lnTo>
                  <a:lnTo>
                    <a:pt x="3438" y="3443"/>
                  </a:lnTo>
                  <a:lnTo>
                    <a:pt x="3449" y="3456"/>
                  </a:lnTo>
                  <a:lnTo>
                    <a:pt x="3459" y="3468"/>
                  </a:lnTo>
                  <a:lnTo>
                    <a:pt x="3466" y="3480"/>
                  </a:lnTo>
                  <a:lnTo>
                    <a:pt x="3473" y="3491"/>
                  </a:lnTo>
                  <a:lnTo>
                    <a:pt x="3477" y="3501"/>
                  </a:lnTo>
                  <a:lnTo>
                    <a:pt x="3479" y="3512"/>
                  </a:lnTo>
                  <a:lnTo>
                    <a:pt x="3480" y="3522"/>
                  </a:lnTo>
                  <a:close/>
                </a:path>
              </a:pathLst>
            </a:custGeom>
            <a:solidFill>
              <a:schemeClr val="accent3">
                <a:lumMod val="50000"/>
              </a:schemeClr>
            </a:solidFill>
            <a:ln>
              <a:noFill/>
            </a:ln>
            <a:extLst/>
          </p:spPr>
          <p:txBody>
            <a:bodyPr/>
            <a:lstStyle/>
            <a:p>
              <a:endParaRPr lang="en-GB"/>
            </a:p>
          </p:txBody>
        </p:sp>
        <p:sp>
          <p:nvSpPr>
            <p:cNvPr id="46" name="Freeform 466"/>
            <p:cNvSpPr>
              <a:spLocks/>
            </p:cNvSpPr>
            <p:nvPr/>
          </p:nvSpPr>
          <p:spPr bwMode="auto">
            <a:xfrm>
              <a:off x="7591783" y="2032755"/>
              <a:ext cx="293688" cy="814388"/>
            </a:xfrm>
            <a:custGeom>
              <a:avLst/>
              <a:gdLst>
                <a:gd name="T0" fmla="*/ 218302 w 6132"/>
                <a:gd name="T1" fmla="*/ 170312 h 16980"/>
                <a:gd name="T2" fmla="*/ 236215 w 6132"/>
                <a:gd name="T3" fmla="*/ 176307 h 16980"/>
                <a:gd name="T4" fmla="*/ 253217 w 6132"/>
                <a:gd name="T5" fmla="*/ 187050 h 16980"/>
                <a:gd name="T6" fmla="*/ 269118 w 6132"/>
                <a:gd name="T7" fmla="*/ 202398 h 16980"/>
                <a:gd name="T8" fmla="*/ 281619 w 6132"/>
                <a:gd name="T9" fmla="*/ 219904 h 16980"/>
                <a:gd name="T10" fmla="*/ 289713 w 6132"/>
                <a:gd name="T11" fmla="*/ 238225 h 16980"/>
                <a:gd name="T12" fmla="*/ 293449 w 6132"/>
                <a:gd name="T13" fmla="*/ 257554 h 16980"/>
                <a:gd name="T14" fmla="*/ 293209 w 6132"/>
                <a:gd name="T15" fmla="*/ 469688 h 16980"/>
                <a:gd name="T16" fmla="*/ 289904 w 6132"/>
                <a:gd name="T17" fmla="*/ 484844 h 16980"/>
                <a:gd name="T18" fmla="*/ 283391 w 6132"/>
                <a:gd name="T19" fmla="*/ 498657 h 16980"/>
                <a:gd name="T20" fmla="*/ 273716 w 6132"/>
                <a:gd name="T21" fmla="*/ 511271 h 16980"/>
                <a:gd name="T22" fmla="*/ 261264 w 6132"/>
                <a:gd name="T23" fmla="*/ 521966 h 16980"/>
                <a:gd name="T24" fmla="*/ 246416 w 6132"/>
                <a:gd name="T25" fmla="*/ 530263 h 16980"/>
                <a:gd name="T26" fmla="*/ 229270 w 6132"/>
                <a:gd name="T27" fmla="*/ 536115 h 16980"/>
                <a:gd name="T28" fmla="*/ 68202 w 6132"/>
                <a:gd name="T29" fmla="*/ 537218 h 16980"/>
                <a:gd name="T30" fmla="*/ 49140 w 6132"/>
                <a:gd name="T31" fmla="*/ 530359 h 16980"/>
                <a:gd name="T32" fmla="*/ 34436 w 6132"/>
                <a:gd name="T33" fmla="*/ 522829 h 16980"/>
                <a:gd name="T34" fmla="*/ 21840 w 6132"/>
                <a:gd name="T35" fmla="*/ 513861 h 16980"/>
                <a:gd name="T36" fmla="*/ 11830 w 6132"/>
                <a:gd name="T37" fmla="*/ 503741 h 16980"/>
                <a:gd name="T38" fmla="*/ 4837 w 6132"/>
                <a:gd name="T39" fmla="*/ 493093 h 16980"/>
                <a:gd name="T40" fmla="*/ 910 w 6132"/>
                <a:gd name="T41" fmla="*/ 481870 h 16980"/>
                <a:gd name="T42" fmla="*/ 48 w 6132"/>
                <a:gd name="T43" fmla="*/ 261535 h 16980"/>
                <a:gd name="T44" fmla="*/ 2730 w 6132"/>
                <a:gd name="T45" fmla="*/ 238753 h 16980"/>
                <a:gd name="T46" fmla="*/ 9962 w 6132"/>
                <a:gd name="T47" fmla="*/ 218705 h 16980"/>
                <a:gd name="T48" fmla="*/ 21696 w 6132"/>
                <a:gd name="T49" fmla="*/ 201487 h 16980"/>
                <a:gd name="T50" fmla="*/ 37789 w 6132"/>
                <a:gd name="T51" fmla="*/ 187242 h 16980"/>
                <a:gd name="T52" fmla="*/ 57186 w 6132"/>
                <a:gd name="T53" fmla="*/ 177026 h 16980"/>
                <a:gd name="T54" fmla="*/ 79984 w 6132"/>
                <a:gd name="T55" fmla="*/ 170935 h 16980"/>
                <a:gd name="T56" fmla="*/ 105942 w 6132"/>
                <a:gd name="T57" fmla="*/ 168921 h 16980"/>
                <a:gd name="T58" fmla="*/ 110732 w 6132"/>
                <a:gd name="T59" fmla="*/ 168537 h 16980"/>
                <a:gd name="T60" fmla="*/ 125339 w 6132"/>
                <a:gd name="T61" fmla="*/ 168393 h 16980"/>
                <a:gd name="T62" fmla="*/ 128644 w 6132"/>
                <a:gd name="T63" fmla="*/ 164508 h 16980"/>
                <a:gd name="T64" fmla="*/ 115042 w 6132"/>
                <a:gd name="T65" fmla="*/ 159328 h 16980"/>
                <a:gd name="T66" fmla="*/ 101392 w 6132"/>
                <a:gd name="T67" fmla="*/ 151463 h 16980"/>
                <a:gd name="T68" fmla="*/ 89514 w 6132"/>
                <a:gd name="T69" fmla="*/ 141487 h 16980"/>
                <a:gd name="T70" fmla="*/ 79505 w 6132"/>
                <a:gd name="T71" fmla="*/ 129448 h 16980"/>
                <a:gd name="T72" fmla="*/ 72129 w 6132"/>
                <a:gd name="T73" fmla="*/ 116067 h 16980"/>
                <a:gd name="T74" fmla="*/ 67435 w 6132"/>
                <a:gd name="T75" fmla="*/ 101822 h 16980"/>
                <a:gd name="T76" fmla="*/ 65472 w 6132"/>
                <a:gd name="T77" fmla="*/ 86523 h 16980"/>
                <a:gd name="T78" fmla="*/ 66573 w 6132"/>
                <a:gd name="T79" fmla="*/ 68441 h 16980"/>
                <a:gd name="T80" fmla="*/ 71506 w 6132"/>
                <a:gd name="T81" fmla="*/ 51223 h 16980"/>
                <a:gd name="T82" fmla="*/ 80271 w 6132"/>
                <a:gd name="T83" fmla="*/ 35588 h 16980"/>
                <a:gd name="T84" fmla="*/ 92915 w 6132"/>
                <a:gd name="T85" fmla="*/ 21487 h 16980"/>
                <a:gd name="T86" fmla="*/ 107619 w 6132"/>
                <a:gd name="T87" fmla="*/ 10504 h 16980"/>
                <a:gd name="T88" fmla="*/ 123951 w 6132"/>
                <a:gd name="T89" fmla="*/ 3405 h 16980"/>
                <a:gd name="T90" fmla="*/ 141863 w 6132"/>
                <a:gd name="T91" fmla="*/ 192 h 16980"/>
                <a:gd name="T92" fmla="*/ 160733 w 6132"/>
                <a:gd name="T93" fmla="*/ 863 h 16980"/>
                <a:gd name="T94" fmla="*/ 178215 w 6132"/>
                <a:gd name="T95" fmla="*/ 5324 h 16980"/>
                <a:gd name="T96" fmla="*/ 194116 w 6132"/>
                <a:gd name="T97" fmla="*/ 13765 h 16980"/>
                <a:gd name="T98" fmla="*/ 208484 w 6132"/>
                <a:gd name="T99" fmla="*/ 25995 h 16980"/>
                <a:gd name="T100" fmla="*/ 219739 w 6132"/>
                <a:gd name="T101" fmla="*/ 40623 h 16980"/>
                <a:gd name="T102" fmla="*/ 227259 w 6132"/>
                <a:gd name="T103" fmla="*/ 56787 h 16980"/>
                <a:gd name="T104" fmla="*/ 230851 w 6132"/>
                <a:gd name="T105" fmla="*/ 74580 h 16980"/>
                <a:gd name="T106" fmla="*/ 230755 w 6132"/>
                <a:gd name="T107" fmla="*/ 91942 h 16980"/>
                <a:gd name="T108" fmla="*/ 227594 w 6132"/>
                <a:gd name="T109" fmla="*/ 107434 h 16980"/>
                <a:gd name="T110" fmla="*/ 221463 w 6132"/>
                <a:gd name="T111" fmla="*/ 121870 h 16980"/>
                <a:gd name="T112" fmla="*/ 212220 w 6132"/>
                <a:gd name="T113" fmla="*/ 135444 h 16980"/>
                <a:gd name="T114" fmla="*/ 200773 w 6132"/>
                <a:gd name="T115" fmla="*/ 147050 h 16980"/>
                <a:gd name="T116" fmla="*/ 187698 w 6132"/>
                <a:gd name="T117" fmla="*/ 155971 h 16980"/>
                <a:gd name="T118" fmla="*/ 172946 w 6132"/>
                <a:gd name="T119" fmla="*/ 162158 h 16980"/>
                <a:gd name="T120" fmla="*/ 166002 w 6132"/>
                <a:gd name="T121" fmla="*/ 166906 h 16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132" h="16980">
                  <a:moveTo>
                    <a:pt x="3480" y="3522"/>
                  </a:moveTo>
                  <a:lnTo>
                    <a:pt x="4254" y="3522"/>
                  </a:lnTo>
                  <a:lnTo>
                    <a:pt x="4298" y="3522"/>
                  </a:lnTo>
                  <a:lnTo>
                    <a:pt x="4342" y="3524"/>
                  </a:lnTo>
                  <a:lnTo>
                    <a:pt x="4386" y="3527"/>
                  </a:lnTo>
                  <a:lnTo>
                    <a:pt x="4429" y="3531"/>
                  </a:lnTo>
                  <a:lnTo>
                    <a:pt x="4473" y="3536"/>
                  </a:lnTo>
                  <a:lnTo>
                    <a:pt x="4515" y="3543"/>
                  </a:lnTo>
                  <a:lnTo>
                    <a:pt x="4558" y="3551"/>
                  </a:lnTo>
                  <a:lnTo>
                    <a:pt x="4601" y="3560"/>
                  </a:lnTo>
                  <a:lnTo>
                    <a:pt x="4643" y="3570"/>
                  </a:lnTo>
                  <a:lnTo>
                    <a:pt x="4685" y="3582"/>
                  </a:lnTo>
                  <a:lnTo>
                    <a:pt x="4727" y="3595"/>
                  </a:lnTo>
                  <a:lnTo>
                    <a:pt x="4769" y="3609"/>
                  </a:lnTo>
                  <a:lnTo>
                    <a:pt x="4809" y="3624"/>
                  </a:lnTo>
                  <a:lnTo>
                    <a:pt x="4851" y="3640"/>
                  </a:lnTo>
                  <a:lnTo>
                    <a:pt x="4892" y="3658"/>
                  </a:lnTo>
                  <a:lnTo>
                    <a:pt x="4932" y="3676"/>
                  </a:lnTo>
                  <a:lnTo>
                    <a:pt x="4973" y="3696"/>
                  </a:lnTo>
                  <a:lnTo>
                    <a:pt x="5013" y="3717"/>
                  </a:lnTo>
                  <a:lnTo>
                    <a:pt x="5052" y="3739"/>
                  </a:lnTo>
                  <a:lnTo>
                    <a:pt x="5093" y="3763"/>
                  </a:lnTo>
                  <a:lnTo>
                    <a:pt x="5132" y="3788"/>
                  </a:lnTo>
                  <a:lnTo>
                    <a:pt x="5171" y="3814"/>
                  </a:lnTo>
                  <a:lnTo>
                    <a:pt x="5210" y="3842"/>
                  </a:lnTo>
                  <a:lnTo>
                    <a:pt x="5249" y="3870"/>
                  </a:lnTo>
                  <a:lnTo>
                    <a:pt x="5287" y="3900"/>
                  </a:lnTo>
                  <a:lnTo>
                    <a:pt x="5325" y="3931"/>
                  </a:lnTo>
                  <a:lnTo>
                    <a:pt x="5364" y="3963"/>
                  </a:lnTo>
                  <a:lnTo>
                    <a:pt x="5401" y="3997"/>
                  </a:lnTo>
                  <a:lnTo>
                    <a:pt x="5438" y="4031"/>
                  </a:lnTo>
                  <a:lnTo>
                    <a:pt x="5475" y="4067"/>
                  </a:lnTo>
                  <a:lnTo>
                    <a:pt x="5512" y="4104"/>
                  </a:lnTo>
                  <a:lnTo>
                    <a:pt x="5549" y="4142"/>
                  </a:lnTo>
                  <a:lnTo>
                    <a:pt x="5584" y="4181"/>
                  </a:lnTo>
                  <a:lnTo>
                    <a:pt x="5619" y="4220"/>
                  </a:lnTo>
                  <a:lnTo>
                    <a:pt x="5652" y="4260"/>
                  </a:lnTo>
                  <a:lnTo>
                    <a:pt x="5685" y="4300"/>
                  </a:lnTo>
                  <a:lnTo>
                    <a:pt x="5716" y="4339"/>
                  </a:lnTo>
                  <a:lnTo>
                    <a:pt x="5747" y="4379"/>
                  </a:lnTo>
                  <a:lnTo>
                    <a:pt x="5775" y="4420"/>
                  </a:lnTo>
                  <a:lnTo>
                    <a:pt x="5803" y="4460"/>
                  </a:lnTo>
                  <a:lnTo>
                    <a:pt x="5830" y="4502"/>
                  </a:lnTo>
                  <a:lnTo>
                    <a:pt x="5855" y="4543"/>
                  </a:lnTo>
                  <a:lnTo>
                    <a:pt x="5880" y="4585"/>
                  </a:lnTo>
                  <a:lnTo>
                    <a:pt x="5904" y="4626"/>
                  </a:lnTo>
                  <a:lnTo>
                    <a:pt x="5925" y="4667"/>
                  </a:lnTo>
                  <a:lnTo>
                    <a:pt x="5946" y="4710"/>
                  </a:lnTo>
                  <a:lnTo>
                    <a:pt x="5967" y="4752"/>
                  </a:lnTo>
                  <a:lnTo>
                    <a:pt x="5986" y="4795"/>
                  </a:lnTo>
                  <a:lnTo>
                    <a:pt x="6004" y="4838"/>
                  </a:lnTo>
                  <a:lnTo>
                    <a:pt x="6020" y="4880"/>
                  </a:lnTo>
                  <a:lnTo>
                    <a:pt x="6036" y="4924"/>
                  </a:lnTo>
                  <a:lnTo>
                    <a:pt x="6049" y="4967"/>
                  </a:lnTo>
                  <a:lnTo>
                    <a:pt x="6063" y="5011"/>
                  </a:lnTo>
                  <a:lnTo>
                    <a:pt x="6075" y="5055"/>
                  </a:lnTo>
                  <a:lnTo>
                    <a:pt x="6085" y="5100"/>
                  </a:lnTo>
                  <a:lnTo>
                    <a:pt x="6095" y="5144"/>
                  </a:lnTo>
                  <a:lnTo>
                    <a:pt x="6104" y="5189"/>
                  </a:lnTo>
                  <a:lnTo>
                    <a:pt x="6111" y="5234"/>
                  </a:lnTo>
                  <a:lnTo>
                    <a:pt x="6117" y="5280"/>
                  </a:lnTo>
                  <a:lnTo>
                    <a:pt x="6123" y="5324"/>
                  </a:lnTo>
                  <a:lnTo>
                    <a:pt x="6127" y="5370"/>
                  </a:lnTo>
                  <a:lnTo>
                    <a:pt x="6130" y="5417"/>
                  </a:lnTo>
                  <a:lnTo>
                    <a:pt x="6131" y="5463"/>
                  </a:lnTo>
                  <a:lnTo>
                    <a:pt x="6132" y="5509"/>
                  </a:lnTo>
                  <a:lnTo>
                    <a:pt x="6132" y="9605"/>
                  </a:lnTo>
                  <a:lnTo>
                    <a:pt x="6132" y="9643"/>
                  </a:lnTo>
                  <a:lnTo>
                    <a:pt x="6130" y="9682"/>
                  </a:lnTo>
                  <a:lnTo>
                    <a:pt x="6129" y="9719"/>
                  </a:lnTo>
                  <a:lnTo>
                    <a:pt x="6126" y="9756"/>
                  </a:lnTo>
                  <a:lnTo>
                    <a:pt x="6122" y="9793"/>
                  </a:lnTo>
                  <a:lnTo>
                    <a:pt x="6117" y="9829"/>
                  </a:lnTo>
                  <a:lnTo>
                    <a:pt x="6112" y="9866"/>
                  </a:lnTo>
                  <a:lnTo>
                    <a:pt x="6107" y="9901"/>
                  </a:lnTo>
                  <a:lnTo>
                    <a:pt x="6099" y="9937"/>
                  </a:lnTo>
                  <a:lnTo>
                    <a:pt x="6092" y="9972"/>
                  </a:lnTo>
                  <a:lnTo>
                    <a:pt x="6083" y="10007"/>
                  </a:lnTo>
                  <a:lnTo>
                    <a:pt x="6074" y="10041"/>
                  </a:lnTo>
                  <a:lnTo>
                    <a:pt x="6063" y="10075"/>
                  </a:lnTo>
                  <a:lnTo>
                    <a:pt x="6053" y="10109"/>
                  </a:lnTo>
                  <a:lnTo>
                    <a:pt x="6041" y="10142"/>
                  </a:lnTo>
                  <a:lnTo>
                    <a:pt x="6028" y="10175"/>
                  </a:lnTo>
                  <a:lnTo>
                    <a:pt x="6014" y="10208"/>
                  </a:lnTo>
                  <a:lnTo>
                    <a:pt x="6001" y="10241"/>
                  </a:lnTo>
                  <a:lnTo>
                    <a:pt x="5986" y="10273"/>
                  </a:lnTo>
                  <a:lnTo>
                    <a:pt x="5970" y="10305"/>
                  </a:lnTo>
                  <a:lnTo>
                    <a:pt x="5953" y="10335"/>
                  </a:lnTo>
                  <a:lnTo>
                    <a:pt x="5935" y="10366"/>
                  </a:lnTo>
                  <a:lnTo>
                    <a:pt x="5917" y="10397"/>
                  </a:lnTo>
                  <a:lnTo>
                    <a:pt x="5898" y="10428"/>
                  </a:lnTo>
                  <a:lnTo>
                    <a:pt x="5877" y="10458"/>
                  </a:lnTo>
                  <a:lnTo>
                    <a:pt x="5857" y="10487"/>
                  </a:lnTo>
                  <a:lnTo>
                    <a:pt x="5835" y="10517"/>
                  </a:lnTo>
                  <a:lnTo>
                    <a:pt x="5813" y="10546"/>
                  </a:lnTo>
                  <a:lnTo>
                    <a:pt x="5789" y="10575"/>
                  </a:lnTo>
                  <a:lnTo>
                    <a:pt x="5766" y="10603"/>
                  </a:lnTo>
                  <a:lnTo>
                    <a:pt x="5740" y="10632"/>
                  </a:lnTo>
                  <a:lnTo>
                    <a:pt x="5715" y="10660"/>
                  </a:lnTo>
                  <a:lnTo>
                    <a:pt x="5688" y="10687"/>
                  </a:lnTo>
                  <a:lnTo>
                    <a:pt x="5661" y="10714"/>
                  </a:lnTo>
                  <a:lnTo>
                    <a:pt x="5633" y="10739"/>
                  </a:lnTo>
                  <a:lnTo>
                    <a:pt x="5606" y="10765"/>
                  </a:lnTo>
                  <a:lnTo>
                    <a:pt x="5576" y="10790"/>
                  </a:lnTo>
                  <a:lnTo>
                    <a:pt x="5546" y="10814"/>
                  </a:lnTo>
                  <a:lnTo>
                    <a:pt x="5516" y="10838"/>
                  </a:lnTo>
                  <a:lnTo>
                    <a:pt x="5486" y="10860"/>
                  </a:lnTo>
                  <a:lnTo>
                    <a:pt x="5455" y="10883"/>
                  </a:lnTo>
                  <a:lnTo>
                    <a:pt x="5422" y="10905"/>
                  </a:lnTo>
                  <a:lnTo>
                    <a:pt x="5390" y="10925"/>
                  </a:lnTo>
                  <a:lnTo>
                    <a:pt x="5357" y="10947"/>
                  </a:lnTo>
                  <a:lnTo>
                    <a:pt x="5323" y="10966"/>
                  </a:lnTo>
                  <a:lnTo>
                    <a:pt x="5288" y="10985"/>
                  </a:lnTo>
                  <a:lnTo>
                    <a:pt x="5253" y="11004"/>
                  </a:lnTo>
                  <a:lnTo>
                    <a:pt x="5218" y="11022"/>
                  </a:lnTo>
                  <a:lnTo>
                    <a:pt x="5182" y="11039"/>
                  </a:lnTo>
                  <a:lnTo>
                    <a:pt x="5145" y="11056"/>
                  </a:lnTo>
                  <a:lnTo>
                    <a:pt x="5108" y="11072"/>
                  </a:lnTo>
                  <a:lnTo>
                    <a:pt x="5069" y="11087"/>
                  </a:lnTo>
                  <a:lnTo>
                    <a:pt x="5031" y="11102"/>
                  </a:lnTo>
                  <a:lnTo>
                    <a:pt x="4992" y="11117"/>
                  </a:lnTo>
                  <a:lnTo>
                    <a:pt x="4952" y="11130"/>
                  </a:lnTo>
                  <a:lnTo>
                    <a:pt x="4911" y="11143"/>
                  </a:lnTo>
                  <a:lnTo>
                    <a:pt x="4871" y="11155"/>
                  </a:lnTo>
                  <a:lnTo>
                    <a:pt x="4828" y="11167"/>
                  </a:lnTo>
                  <a:lnTo>
                    <a:pt x="4787" y="11178"/>
                  </a:lnTo>
                  <a:lnTo>
                    <a:pt x="4743" y="11189"/>
                  </a:lnTo>
                  <a:lnTo>
                    <a:pt x="4701" y="11199"/>
                  </a:lnTo>
                  <a:lnTo>
                    <a:pt x="4656" y="11208"/>
                  </a:lnTo>
                  <a:lnTo>
                    <a:pt x="4612" y="11217"/>
                  </a:lnTo>
                  <a:lnTo>
                    <a:pt x="4567" y="11225"/>
                  </a:lnTo>
                  <a:lnTo>
                    <a:pt x="4567" y="16980"/>
                  </a:lnTo>
                  <a:lnTo>
                    <a:pt x="1510" y="16980"/>
                  </a:lnTo>
                  <a:lnTo>
                    <a:pt x="1510" y="11225"/>
                  </a:lnTo>
                  <a:lnTo>
                    <a:pt x="1424" y="11201"/>
                  </a:lnTo>
                  <a:lnTo>
                    <a:pt x="1340" y="11175"/>
                  </a:lnTo>
                  <a:lnTo>
                    <a:pt x="1298" y="11161"/>
                  </a:lnTo>
                  <a:lnTo>
                    <a:pt x="1258" y="11148"/>
                  </a:lnTo>
                  <a:lnTo>
                    <a:pt x="1218" y="11134"/>
                  </a:lnTo>
                  <a:lnTo>
                    <a:pt x="1178" y="11120"/>
                  </a:lnTo>
                  <a:lnTo>
                    <a:pt x="1139" y="11105"/>
                  </a:lnTo>
                  <a:lnTo>
                    <a:pt x="1101" y="11089"/>
                  </a:lnTo>
                  <a:lnTo>
                    <a:pt x="1064" y="11074"/>
                  </a:lnTo>
                  <a:lnTo>
                    <a:pt x="1026" y="11058"/>
                  </a:lnTo>
                  <a:lnTo>
                    <a:pt x="990" y="11042"/>
                  </a:lnTo>
                  <a:lnTo>
                    <a:pt x="954" y="11025"/>
                  </a:lnTo>
                  <a:lnTo>
                    <a:pt x="918" y="11009"/>
                  </a:lnTo>
                  <a:lnTo>
                    <a:pt x="884" y="10991"/>
                  </a:lnTo>
                  <a:lnTo>
                    <a:pt x="849" y="10974"/>
                  </a:lnTo>
                  <a:lnTo>
                    <a:pt x="816" y="10956"/>
                  </a:lnTo>
                  <a:lnTo>
                    <a:pt x="782" y="10938"/>
                  </a:lnTo>
                  <a:lnTo>
                    <a:pt x="750" y="10920"/>
                  </a:lnTo>
                  <a:lnTo>
                    <a:pt x="719" y="10901"/>
                  </a:lnTo>
                  <a:lnTo>
                    <a:pt x="687" y="10882"/>
                  </a:lnTo>
                  <a:lnTo>
                    <a:pt x="656" y="10862"/>
                  </a:lnTo>
                  <a:lnTo>
                    <a:pt x="626" y="10841"/>
                  </a:lnTo>
                  <a:lnTo>
                    <a:pt x="596" y="10821"/>
                  </a:lnTo>
                  <a:lnTo>
                    <a:pt x="567" y="10801"/>
                  </a:lnTo>
                  <a:lnTo>
                    <a:pt x="539" y="10780"/>
                  </a:lnTo>
                  <a:lnTo>
                    <a:pt x="510" y="10758"/>
                  </a:lnTo>
                  <a:lnTo>
                    <a:pt x="484" y="10736"/>
                  </a:lnTo>
                  <a:lnTo>
                    <a:pt x="456" y="10714"/>
                  </a:lnTo>
                  <a:lnTo>
                    <a:pt x="431" y="10691"/>
                  </a:lnTo>
                  <a:lnTo>
                    <a:pt x="405" y="10668"/>
                  </a:lnTo>
                  <a:lnTo>
                    <a:pt x="380" y="10646"/>
                  </a:lnTo>
                  <a:lnTo>
                    <a:pt x="355" y="10622"/>
                  </a:lnTo>
                  <a:lnTo>
                    <a:pt x="332" y="10599"/>
                  </a:lnTo>
                  <a:lnTo>
                    <a:pt x="310" y="10576"/>
                  </a:lnTo>
                  <a:lnTo>
                    <a:pt x="289" y="10551"/>
                  </a:lnTo>
                  <a:lnTo>
                    <a:pt x="267" y="10528"/>
                  </a:lnTo>
                  <a:lnTo>
                    <a:pt x="247" y="10503"/>
                  </a:lnTo>
                  <a:lnTo>
                    <a:pt x="228" y="10480"/>
                  </a:lnTo>
                  <a:lnTo>
                    <a:pt x="209" y="10455"/>
                  </a:lnTo>
                  <a:lnTo>
                    <a:pt x="191" y="10431"/>
                  </a:lnTo>
                  <a:lnTo>
                    <a:pt x="174" y="10407"/>
                  </a:lnTo>
                  <a:lnTo>
                    <a:pt x="158" y="10382"/>
                  </a:lnTo>
                  <a:lnTo>
                    <a:pt x="142" y="10357"/>
                  </a:lnTo>
                  <a:lnTo>
                    <a:pt x="128" y="10332"/>
                  </a:lnTo>
                  <a:lnTo>
                    <a:pt x="114" y="10307"/>
                  </a:lnTo>
                  <a:lnTo>
                    <a:pt x="101" y="10281"/>
                  </a:lnTo>
                  <a:lnTo>
                    <a:pt x="89" y="10256"/>
                  </a:lnTo>
                  <a:lnTo>
                    <a:pt x="77" y="10230"/>
                  </a:lnTo>
                  <a:lnTo>
                    <a:pt x="67" y="10205"/>
                  </a:lnTo>
                  <a:lnTo>
                    <a:pt x="57" y="10179"/>
                  </a:lnTo>
                  <a:lnTo>
                    <a:pt x="48" y="10153"/>
                  </a:lnTo>
                  <a:lnTo>
                    <a:pt x="39" y="10127"/>
                  </a:lnTo>
                  <a:lnTo>
                    <a:pt x="32" y="10100"/>
                  </a:lnTo>
                  <a:lnTo>
                    <a:pt x="25" y="10074"/>
                  </a:lnTo>
                  <a:lnTo>
                    <a:pt x="19" y="10047"/>
                  </a:lnTo>
                  <a:lnTo>
                    <a:pt x="14" y="10021"/>
                  </a:lnTo>
                  <a:lnTo>
                    <a:pt x="9" y="9994"/>
                  </a:lnTo>
                  <a:lnTo>
                    <a:pt x="6" y="9967"/>
                  </a:lnTo>
                  <a:lnTo>
                    <a:pt x="3" y="9940"/>
                  </a:lnTo>
                  <a:lnTo>
                    <a:pt x="1" y="9912"/>
                  </a:lnTo>
                  <a:lnTo>
                    <a:pt x="0" y="9885"/>
                  </a:lnTo>
                  <a:lnTo>
                    <a:pt x="0" y="9857"/>
                  </a:lnTo>
                  <a:lnTo>
                    <a:pt x="0" y="5509"/>
                  </a:lnTo>
                  <a:lnTo>
                    <a:pt x="1" y="5453"/>
                  </a:lnTo>
                  <a:lnTo>
                    <a:pt x="2" y="5398"/>
                  </a:lnTo>
                  <a:lnTo>
                    <a:pt x="5" y="5342"/>
                  </a:lnTo>
                  <a:lnTo>
                    <a:pt x="9" y="5288"/>
                  </a:lnTo>
                  <a:lnTo>
                    <a:pt x="15" y="5235"/>
                  </a:lnTo>
                  <a:lnTo>
                    <a:pt x="21" y="5182"/>
                  </a:lnTo>
                  <a:lnTo>
                    <a:pt x="28" y="5130"/>
                  </a:lnTo>
                  <a:lnTo>
                    <a:pt x="37" y="5079"/>
                  </a:lnTo>
                  <a:lnTo>
                    <a:pt x="47" y="5028"/>
                  </a:lnTo>
                  <a:lnTo>
                    <a:pt x="57" y="4978"/>
                  </a:lnTo>
                  <a:lnTo>
                    <a:pt x="70" y="4929"/>
                  </a:lnTo>
                  <a:lnTo>
                    <a:pt x="83" y="4880"/>
                  </a:lnTo>
                  <a:lnTo>
                    <a:pt x="97" y="4832"/>
                  </a:lnTo>
                  <a:lnTo>
                    <a:pt x="112" y="4785"/>
                  </a:lnTo>
                  <a:lnTo>
                    <a:pt x="129" y="4739"/>
                  </a:lnTo>
                  <a:lnTo>
                    <a:pt x="147" y="4693"/>
                  </a:lnTo>
                  <a:lnTo>
                    <a:pt x="166" y="4648"/>
                  </a:lnTo>
                  <a:lnTo>
                    <a:pt x="187" y="4604"/>
                  </a:lnTo>
                  <a:lnTo>
                    <a:pt x="208" y="4560"/>
                  </a:lnTo>
                  <a:lnTo>
                    <a:pt x="230" y="4518"/>
                  </a:lnTo>
                  <a:lnTo>
                    <a:pt x="255" y="4476"/>
                  </a:lnTo>
                  <a:lnTo>
                    <a:pt x="279" y="4435"/>
                  </a:lnTo>
                  <a:lnTo>
                    <a:pt x="306" y="4393"/>
                  </a:lnTo>
                  <a:lnTo>
                    <a:pt x="332" y="4354"/>
                  </a:lnTo>
                  <a:lnTo>
                    <a:pt x="361" y="4315"/>
                  </a:lnTo>
                  <a:lnTo>
                    <a:pt x="391" y="4275"/>
                  </a:lnTo>
                  <a:lnTo>
                    <a:pt x="421" y="4238"/>
                  </a:lnTo>
                  <a:lnTo>
                    <a:pt x="453" y="4201"/>
                  </a:lnTo>
                  <a:lnTo>
                    <a:pt x="486" y="4165"/>
                  </a:lnTo>
                  <a:lnTo>
                    <a:pt x="520" y="4129"/>
                  </a:lnTo>
                  <a:lnTo>
                    <a:pt x="556" y="4093"/>
                  </a:lnTo>
                  <a:lnTo>
                    <a:pt x="592" y="4059"/>
                  </a:lnTo>
                  <a:lnTo>
                    <a:pt x="629" y="4025"/>
                  </a:lnTo>
                  <a:lnTo>
                    <a:pt x="668" y="3994"/>
                  </a:lnTo>
                  <a:lnTo>
                    <a:pt x="707" y="3963"/>
                  </a:lnTo>
                  <a:lnTo>
                    <a:pt x="747" y="3933"/>
                  </a:lnTo>
                  <a:lnTo>
                    <a:pt x="789" y="3904"/>
                  </a:lnTo>
                  <a:lnTo>
                    <a:pt x="830" y="3876"/>
                  </a:lnTo>
                  <a:lnTo>
                    <a:pt x="873" y="3849"/>
                  </a:lnTo>
                  <a:lnTo>
                    <a:pt x="916" y="3823"/>
                  </a:lnTo>
                  <a:lnTo>
                    <a:pt x="961" y="3799"/>
                  </a:lnTo>
                  <a:lnTo>
                    <a:pt x="1005" y="3775"/>
                  </a:lnTo>
                  <a:lnTo>
                    <a:pt x="1052" y="3752"/>
                  </a:lnTo>
                  <a:lnTo>
                    <a:pt x="1099" y="3731"/>
                  </a:lnTo>
                  <a:lnTo>
                    <a:pt x="1146" y="3711"/>
                  </a:lnTo>
                  <a:lnTo>
                    <a:pt x="1194" y="3691"/>
                  </a:lnTo>
                  <a:lnTo>
                    <a:pt x="1244" y="3672"/>
                  </a:lnTo>
                  <a:lnTo>
                    <a:pt x="1294" y="3655"/>
                  </a:lnTo>
                  <a:lnTo>
                    <a:pt x="1345" y="3640"/>
                  </a:lnTo>
                  <a:lnTo>
                    <a:pt x="1397" y="3624"/>
                  </a:lnTo>
                  <a:lnTo>
                    <a:pt x="1450" y="3610"/>
                  </a:lnTo>
                  <a:lnTo>
                    <a:pt x="1503" y="3597"/>
                  </a:lnTo>
                  <a:lnTo>
                    <a:pt x="1558" y="3584"/>
                  </a:lnTo>
                  <a:lnTo>
                    <a:pt x="1614" y="3574"/>
                  </a:lnTo>
                  <a:lnTo>
                    <a:pt x="1670" y="3564"/>
                  </a:lnTo>
                  <a:lnTo>
                    <a:pt x="1726" y="3554"/>
                  </a:lnTo>
                  <a:lnTo>
                    <a:pt x="1785" y="3547"/>
                  </a:lnTo>
                  <a:lnTo>
                    <a:pt x="1843" y="3540"/>
                  </a:lnTo>
                  <a:lnTo>
                    <a:pt x="1902" y="3534"/>
                  </a:lnTo>
                  <a:lnTo>
                    <a:pt x="1963" y="3530"/>
                  </a:lnTo>
                  <a:lnTo>
                    <a:pt x="2024" y="3526"/>
                  </a:lnTo>
                  <a:lnTo>
                    <a:pt x="2086" y="3524"/>
                  </a:lnTo>
                  <a:lnTo>
                    <a:pt x="2149" y="3522"/>
                  </a:lnTo>
                  <a:lnTo>
                    <a:pt x="2212" y="3522"/>
                  </a:lnTo>
                  <a:lnTo>
                    <a:pt x="2218" y="3517"/>
                  </a:lnTo>
                  <a:lnTo>
                    <a:pt x="2224" y="3514"/>
                  </a:lnTo>
                  <a:lnTo>
                    <a:pt x="2230" y="3513"/>
                  </a:lnTo>
                  <a:lnTo>
                    <a:pt x="2237" y="3512"/>
                  </a:lnTo>
                  <a:lnTo>
                    <a:pt x="2243" y="3512"/>
                  </a:lnTo>
                  <a:lnTo>
                    <a:pt x="2251" y="3512"/>
                  </a:lnTo>
                  <a:lnTo>
                    <a:pt x="2261" y="3512"/>
                  </a:lnTo>
                  <a:lnTo>
                    <a:pt x="2274" y="3512"/>
                  </a:lnTo>
                  <a:lnTo>
                    <a:pt x="2312" y="3514"/>
                  </a:lnTo>
                  <a:lnTo>
                    <a:pt x="2353" y="3516"/>
                  </a:lnTo>
                  <a:lnTo>
                    <a:pt x="2393" y="3517"/>
                  </a:lnTo>
                  <a:lnTo>
                    <a:pt x="2435" y="3519"/>
                  </a:lnTo>
                  <a:lnTo>
                    <a:pt x="2479" y="3520"/>
                  </a:lnTo>
                  <a:lnTo>
                    <a:pt x="2522" y="3520"/>
                  </a:lnTo>
                  <a:lnTo>
                    <a:pt x="2568" y="3522"/>
                  </a:lnTo>
                  <a:lnTo>
                    <a:pt x="2615" y="3522"/>
                  </a:lnTo>
                  <a:lnTo>
                    <a:pt x="2616" y="3516"/>
                  </a:lnTo>
                  <a:lnTo>
                    <a:pt x="2617" y="3511"/>
                  </a:lnTo>
                  <a:lnTo>
                    <a:pt x="2620" y="3505"/>
                  </a:lnTo>
                  <a:lnTo>
                    <a:pt x="2623" y="3498"/>
                  </a:lnTo>
                  <a:lnTo>
                    <a:pt x="2634" y="3483"/>
                  </a:lnTo>
                  <a:lnTo>
                    <a:pt x="2649" y="3466"/>
                  </a:lnTo>
                  <a:lnTo>
                    <a:pt x="2663" y="3450"/>
                  </a:lnTo>
                  <a:lnTo>
                    <a:pt x="2674" y="3439"/>
                  </a:lnTo>
                  <a:lnTo>
                    <a:pt x="2678" y="3434"/>
                  </a:lnTo>
                  <a:lnTo>
                    <a:pt x="2683" y="3431"/>
                  </a:lnTo>
                  <a:lnTo>
                    <a:pt x="2686" y="3430"/>
                  </a:lnTo>
                  <a:lnTo>
                    <a:pt x="2688" y="3429"/>
                  </a:lnTo>
                  <a:lnTo>
                    <a:pt x="2651" y="3417"/>
                  </a:lnTo>
                  <a:lnTo>
                    <a:pt x="2614" y="3406"/>
                  </a:lnTo>
                  <a:lnTo>
                    <a:pt x="2578" y="3393"/>
                  </a:lnTo>
                  <a:lnTo>
                    <a:pt x="2542" y="3380"/>
                  </a:lnTo>
                  <a:lnTo>
                    <a:pt x="2506" y="3366"/>
                  </a:lnTo>
                  <a:lnTo>
                    <a:pt x="2471" y="3351"/>
                  </a:lnTo>
                  <a:lnTo>
                    <a:pt x="2436" y="3337"/>
                  </a:lnTo>
                  <a:lnTo>
                    <a:pt x="2402" y="3322"/>
                  </a:lnTo>
                  <a:lnTo>
                    <a:pt x="2368" y="3306"/>
                  </a:lnTo>
                  <a:lnTo>
                    <a:pt x="2336" y="3289"/>
                  </a:lnTo>
                  <a:lnTo>
                    <a:pt x="2303" y="3272"/>
                  </a:lnTo>
                  <a:lnTo>
                    <a:pt x="2271" y="3255"/>
                  </a:lnTo>
                  <a:lnTo>
                    <a:pt x="2239" y="3237"/>
                  </a:lnTo>
                  <a:lnTo>
                    <a:pt x="2208" y="3218"/>
                  </a:lnTo>
                  <a:lnTo>
                    <a:pt x="2177" y="3198"/>
                  </a:lnTo>
                  <a:lnTo>
                    <a:pt x="2147" y="3178"/>
                  </a:lnTo>
                  <a:lnTo>
                    <a:pt x="2117" y="3158"/>
                  </a:lnTo>
                  <a:lnTo>
                    <a:pt x="2087" y="3137"/>
                  </a:lnTo>
                  <a:lnTo>
                    <a:pt x="2058" y="3115"/>
                  </a:lnTo>
                  <a:lnTo>
                    <a:pt x="2030" y="3093"/>
                  </a:lnTo>
                  <a:lnTo>
                    <a:pt x="2002" y="3071"/>
                  </a:lnTo>
                  <a:lnTo>
                    <a:pt x="1975" y="3047"/>
                  </a:lnTo>
                  <a:lnTo>
                    <a:pt x="1948" y="3024"/>
                  </a:lnTo>
                  <a:lnTo>
                    <a:pt x="1921" y="3000"/>
                  </a:lnTo>
                  <a:lnTo>
                    <a:pt x="1895" y="2975"/>
                  </a:lnTo>
                  <a:lnTo>
                    <a:pt x="1869" y="2950"/>
                  </a:lnTo>
                  <a:lnTo>
                    <a:pt x="1844" y="2924"/>
                  </a:lnTo>
                  <a:lnTo>
                    <a:pt x="1820" y="2898"/>
                  </a:lnTo>
                  <a:lnTo>
                    <a:pt x="1795" y="2871"/>
                  </a:lnTo>
                  <a:lnTo>
                    <a:pt x="1771" y="2843"/>
                  </a:lnTo>
                  <a:lnTo>
                    <a:pt x="1747" y="2816"/>
                  </a:lnTo>
                  <a:lnTo>
                    <a:pt x="1725" y="2787"/>
                  </a:lnTo>
                  <a:lnTo>
                    <a:pt x="1703" y="2757"/>
                  </a:lnTo>
                  <a:lnTo>
                    <a:pt x="1682" y="2729"/>
                  </a:lnTo>
                  <a:lnTo>
                    <a:pt x="1660" y="2699"/>
                  </a:lnTo>
                  <a:lnTo>
                    <a:pt x="1640" y="2669"/>
                  </a:lnTo>
                  <a:lnTo>
                    <a:pt x="1621" y="2638"/>
                  </a:lnTo>
                  <a:lnTo>
                    <a:pt x="1603" y="2608"/>
                  </a:lnTo>
                  <a:lnTo>
                    <a:pt x="1585" y="2578"/>
                  </a:lnTo>
                  <a:lnTo>
                    <a:pt x="1568" y="2547"/>
                  </a:lnTo>
                  <a:lnTo>
                    <a:pt x="1551" y="2516"/>
                  </a:lnTo>
                  <a:lnTo>
                    <a:pt x="1535" y="2484"/>
                  </a:lnTo>
                  <a:lnTo>
                    <a:pt x="1520" y="2452"/>
                  </a:lnTo>
                  <a:lnTo>
                    <a:pt x="1506" y="2420"/>
                  </a:lnTo>
                  <a:lnTo>
                    <a:pt x="1493" y="2388"/>
                  </a:lnTo>
                  <a:lnTo>
                    <a:pt x="1479" y="2356"/>
                  </a:lnTo>
                  <a:lnTo>
                    <a:pt x="1467" y="2324"/>
                  </a:lnTo>
                  <a:lnTo>
                    <a:pt x="1455" y="2291"/>
                  </a:lnTo>
                  <a:lnTo>
                    <a:pt x="1445" y="2258"/>
                  </a:lnTo>
                  <a:lnTo>
                    <a:pt x="1434" y="2225"/>
                  </a:lnTo>
                  <a:lnTo>
                    <a:pt x="1425" y="2191"/>
                  </a:lnTo>
                  <a:lnTo>
                    <a:pt x="1416" y="2157"/>
                  </a:lnTo>
                  <a:lnTo>
                    <a:pt x="1408" y="2123"/>
                  </a:lnTo>
                  <a:lnTo>
                    <a:pt x="1400" y="2089"/>
                  </a:lnTo>
                  <a:lnTo>
                    <a:pt x="1394" y="2054"/>
                  </a:lnTo>
                  <a:lnTo>
                    <a:pt x="1389" y="2018"/>
                  </a:lnTo>
                  <a:lnTo>
                    <a:pt x="1383" y="1983"/>
                  </a:lnTo>
                  <a:lnTo>
                    <a:pt x="1378" y="1948"/>
                  </a:lnTo>
                  <a:lnTo>
                    <a:pt x="1375" y="1912"/>
                  </a:lnTo>
                  <a:lnTo>
                    <a:pt x="1372" y="1876"/>
                  </a:lnTo>
                  <a:lnTo>
                    <a:pt x="1368" y="1840"/>
                  </a:lnTo>
                  <a:lnTo>
                    <a:pt x="1367" y="1804"/>
                  </a:lnTo>
                  <a:lnTo>
                    <a:pt x="1366" y="1767"/>
                  </a:lnTo>
                  <a:lnTo>
                    <a:pt x="1365" y="1729"/>
                  </a:lnTo>
                  <a:lnTo>
                    <a:pt x="1366" y="1686"/>
                  </a:lnTo>
                  <a:lnTo>
                    <a:pt x="1367" y="1641"/>
                  </a:lnTo>
                  <a:lnTo>
                    <a:pt x="1370" y="1598"/>
                  </a:lnTo>
                  <a:lnTo>
                    <a:pt x="1374" y="1555"/>
                  </a:lnTo>
                  <a:lnTo>
                    <a:pt x="1378" y="1511"/>
                  </a:lnTo>
                  <a:lnTo>
                    <a:pt x="1383" y="1469"/>
                  </a:lnTo>
                  <a:lnTo>
                    <a:pt x="1390" y="1427"/>
                  </a:lnTo>
                  <a:lnTo>
                    <a:pt x="1397" y="1386"/>
                  </a:lnTo>
                  <a:lnTo>
                    <a:pt x="1405" y="1345"/>
                  </a:lnTo>
                  <a:lnTo>
                    <a:pt x="1415" y="1304"/>
                  </a:lnTo>
                  <a:lnTo>
                    <a:pt x="1426" y="1264"/>
                  </a:lnTo>
                  <a:lnTo>
                    <a:pt x="1437" y="1223"/>
                  </a:lnTo>
                  <a:lnTo>
                    <a:pt x="1449" y="1184"/>
                  </a:lnTo>
                  <a:lnTo>
                    <a:pt x="1463" y="1145"/>
                  </a:lnTo>
                  <a:lnTo>
                    <a:pt x="1477" y="1106"/>
                  </a:lnTo>
                  <a:lnTo>
                    <a:pt x="1493" y="1068"/>
                  </a:lnTo>
                  <a:lnTo>
                    <a:pt x="1508" y="1030"/>
                  </a:lnTo>
                  <a:lnTo>
                    <a:pt x="1527" y="993"/>
                  </a:lnTo>
                  <a:lnTo>
                    <a:pt x="1545" y="955"/>
                  </a:lnTo>
                  <a:lnTo>
                    <a:pt x="1564" y="919"/>
                  </a:lnTo>
                  <a:lnTo>
                    <a:pt x="1585" y="883"/>
                  </a:lnTo>
                  <a:lnTo>
                    <a:pt x="1606" y="847"/>
                  </a:lnTo>
                  <a:lnTo>
                    <a:pt x="1628" y="811"/>
                  </a:lnTo>
                  <a:lnTo>
                    <a:pt x="1652" y="776"/>
                  </a:lnTo>
                  <a:lnTo>
                    <a:pt x="1676" y="742"/>
                  </a:lnTo>
                  <a:lnTo>
                    <a:pt x="1702" y="708"/>
                  </a:lnTo>
                  <a:lnTo>
                    <a:pt x="1728" y="674"/>
                  </a:lnTo>
                  <a:lnTo>
                    <a:pt x="1756" y="640"/>
                  </a:lnTo>
                  <a:lnTo>
                    <a:pt x="1783" y="607"/>
                  </a:lnTo>
                  <a:lnTo>
                    <a:pt x="1813" y="574"/>
                  </a:lnTo>
                  <a:lnTo>
                    <a:pt x="1844" y="542"/>
                  </a:lnTo>
                  <a:lnTo>
                    <a:pt x="1875" y="510"/>
                  </a:lnTo>
                  <a:lnTo>
                    <a:pt x="1907" y="478"/>
                  </a:lnTo>
                  <a:lnTo>
                    <a:pt x="1940" y="448"/>
                  </a:lnTo>
                  <a:lnTo>
                    <a:pt x="1971" y="419"/>
                  </a:lnTo>
                  <a:lnTo>
                    <a:pt x="2005" y="390"/>
                  </a:lnTo>
                  <a:lnTo>
                    <a:pt x="2038" y="362"/>
                  </a:lnTo>
                  <a:lnTo>
                    <a:pt x="2072" y="336"/>
                  </a:lnTo>
                  <a:lnTo>
                    <a:pt x="2106" y="311"/>
                  </a:lnTo>
                  <a:lnTo>
                    <a:pt x="2141" y="287"/>
                  </a:lnTo>
                  <a:lnTo>
                    <a:pt x="2176" y="263"/>
                  </a:lnTo>
                  <a:lnTo>
                    <a:pt x="2211" y="240"/>
                  </a:lnTo>
                  <a:lnTo>
                    <a:pt x="2247" y="219"/>
                  </a:lnTo>
                  <a:lnTo>
                    <a:pt x="2284" y="199"/>
                  </a:lnTo>
                  <a:lnTo>
                    <a:pt x="2320" y="179"/>
                  </a:lnTo>
                  <a:lnTo>
                    <a:pt x="2357" y="160"/>
                  </a:lnTo>
                  <a:lnTo>
                    <a:pt x="2395" y="143"/>
                  </a:lnTo>
                  <a:lnTo>
                    <a:pt x="2432" y="127"/>
                  </a:lnTo>
                  <a:lnTo>
                    <a:pt x="2470" y="111"/>
                  </a:lnTo>
                  <a:lnTo>
                    <a:pt x="2510" y="98"/>
                  </a:lnTo>
                  <a:lnTo>
                    <a:pt x="2549" y="84"/>
                  </a:lnTo>
                  <a:lnTo>
                    <a:pt x="2588" y="71"/>
                  </a:lnTo>
                  <a:lnTo>
                    <a:pt x="2628" y="60"/>
                  </a:lnTo>
                  <a:lnTo>
                    <a:pt x="2668" y="50"/>
                  </a:lnTo>
                  <a:lnTo>
                    <a:pt x="2709" y="40"/>
                  </a:lnTo>
                  <a:lnTo>
                    <a:pt x="2750" y="32"/>
                  </a:lnTo>
                  <a:lnTo>
                    <a:pt x="2791" y="24"/>
                  </a:lnTo>
                  <a:lnTo>
                    <a:pt x="2833" y="18"/>
                  </a:lnTo>
                  <a:lnTo>
                    <a:pt x="2876" y="13"/>
                  </a:lnTo>
                  <a:lnTo>
                    <a:pt x="2918" y="7"/>
                  </a:lnTo>
                  <a:lnTo>
                    <a:pt x="2962" y="4"/>
                  </a:lnTo>
                  <a:lnTo>
                    <a:pt x="3005" y="2"/>
                  </a:lnTo>
                  <a:lnTo>
                    <a:pt x="3049" y="1"/>
                  </a:lnTo>
                  <a:lnTo>
                    <a:pt x="3094" y="0"/>
                  </a:lnTo>
                  <a:lnTo>
                    <a:pt x="3138" y="1"/>
                  </a:lnTo>
                  <a:lnTo>
                    <a:pt x="3183" y="2"/>
                  </a:lnTo>
                  <a:lnTo>
                    <a:pt x="3226" y="4"/>
                  </a:lnTo>
                  <a:lnTo>
                    <a:pt x="3270" y="7"/>
                  </a:lnTo>
                  <a:lnTo>
                    <a:pt x="3312" y="13"/>
                  </a:lnTo>
                  <a:lnTo>
                    <a:pt x="3356" y="18"/>
                  </a:lnTo>
                  <a:lnTo>
                    <a:pt x="3397" y="24"/>
                  </a:lnTo>
                  <a:lnTo>
                    <a:pt x="3440" y="32"/>
                  </a:lnTo>
                  <a:lnTo>
                    <a:pt x="3481" y="40"/>
                  </a:lnTo>
                  <a:lnTo>
                    <a:pt x="3521" y="50"/>
                  </a:lnTo>
                  <a:lnTo>
                    <a:pt x="3563" y="60"/>
                  </a:lnTo>
                  <a:lnTo>
                    <a:pt x="3602" y="71"/>
                  </a:lnTo>
                  <a:lnTo>
                    <a:pt x="3643" y="84"/>
                  </a:lnTo>
                  <a:lnTo>
                    <a:pt x="3682" y="98"/>
                  </a:lnTo>
                  <a:lnTo>
                    <a:pt x="3721" y="111"/>
                  </a:lnTo>
                  <a:lnTo>
                    <a:pt x="3759" y="127"/>
                  </a:lnTo>
                  <a:lnTo>
                    <a:pt x="3798" y="143"/>
                  </a:lnTo>
                  <a:lnTo>
                    <a:pt x="3835" y="160"/>
                  </a:lnTo>
                  <a:lnTo>
                    <a:pt x="3873" y="179"/>
                  </a:lnTo>
                  <a:lnTo>
                    <a:pt x="3909" y="199"/>
                  </a:lnTo>
                  <a:lnTo>
                    <a:pt x="3946" y="219"/>
                  </a:lnTo>
                  <a:lnTo>
                    <a:pt x="3982" y="240"/>
                  </a:lnTo>
                  <a:lnTo>
                    <a:pt x="4017" y="263"/>
                  </a:lnTo>
                  <a:lnTo>
                    <a:pt x="4053" y="287"/>
                  </a:lnTo>
                  <a:lnTo>
                    <a:pt x="4088" y="311"/>
                  </a:lnTo>
                  <a:lnTo>
                    <a:pt x="4122" y="336"/>
                  </a:lnTo>
                  <a:lnTo>
                    <a:pt x="4156" y="362"/>
                  </a:lnTo>
                  <a:lnTo>
                    <a:pt x="4190" y="390"/>
                  </a:lnTo>
                  <a:lnTo>
                    <a:pt x="4223" y="419"/>
                  </a:lnTo>
                  <a:lnTo>
                    <a:pt x="4256" y="448"/>
                  </a:lnTo>
                  <a:lnTo>
                    <a:pt x="4289" y="478"/>
                  </a:lnTo>
                  <a:lnTo>
                    <a:pt x="4321" y="510"/>
                  </a:lnTo>
                  <a:lnTo>
                    <a:pt x="4353" y="542"/>
                  </a:lnTo>
                  <a:lnTo>
                    <a:pt x="4383" y="574"/>
                  </a:lnTo>
                  <a:lnTo>
                    <a:pt x="4412" y="607"/>
                  </a:lnTo>
                  <a:lnTo>
                    <a:pt x="4440" y="640"/>
                  </a:lnTo>
                  <a:lnTo>
                    <a:pt x="4467" y="674"/>
                  </a:lnTo>
                  <a:lnTo>
                    <a:pt x="4493" y="708"/>
                  </a:lnTo>
                  <a:lnTo>
                    <a:pt x="4518" y="742"/>
                  </a:lnTo>
                  <a:lnTo>
                    <a:pt x="4543" y="776"/>
                  </a:lnTo>
                  <a:lnTo>
                    <a:pt x="4566" y="811"/>
                  </a:lnTo>
                  <a:lnTo>
                    <a:pt x="4588" y="847"/>
                  </a:lnTo>
                  <a:lnTo>
                    <a:pt x="4610" y="883"/>
                  </a:lnTo>
                  <a:lnTo>
                    <a:pt x="4630" y="919"/>
                  </a:lnTo>
                  <a:lnTo>
                    <a:pt x="4649" y="955"/>
                  </a:lnTo>
                  <a:lnTo>
                    <a:pt x="4667" y="993"/>
                  </a:lnTo>
                  <a:lnTo>
                    <a:pt x="4685" y="1030"/>
                  </a:lnTo>
                  <a:lnTo>
                    <a:pt x="4701" y="1068"/>
                  </a:lnTo>
                  <a:lnTo>
                    <a:pt x="4716" y="1106"/>
                  </a:lnTo>
                  <a:lnTo>
                    <a:pt x="4731" y="1145"/>
                  </a:lnTo>
                  <a:lnTo>
                    <a:pt x="4745" y="1184"/>
                  </a:lnTo>
                  <a:lnTo>
                    <a:pt x="4756" y="1223"/>
                  </a:lnTo>
                  <a:lnTo>
                    <a:pt x="4768" y="1264"/>
                  </a:lnTo>
                  <a:lnTo>
                    <a:pt x="4779" y="1304"/>
                  </a:lnTo>
                  <a:lnTo>
                    <a:pt x="4788" y="1345"/>
                  </a:lnTo>
                  <a:lnTo>
                    <a:pt x="4797" y="1386"/>
                  </a:lnTo>
                  <a:lnTo>
                    <a:pt x="4803" y="1427"/>
                  </a:lnTo>
                  <a:lnTo>
                    <a:pt x="4810" y="1469"/>
                  </a:lnTo>
                  <a:lnTo>
                    <a:pt x="4816" y="1511"/>
                  </a:lnTo>
                  <a:lnTo>
                    <a:pt x="4820" y="1555"/>
                  </a:lnTo>
                  <a:lnTo>
                    <a:pt x="4823" y="1598"/>
                  </a:lnTo>
                  <a:lnTo>
                    <a:pt x="4825" y="1641"/>
                  </a:lnTo>
                  <a:lnTo>
                    <a:pt x="4827" y="1686"/>
                  </a:lnTo>
                  <a:lnTo>
                    <a:pt x="4827" y="1729"/>
                  </a:lnTo>
                  <a:lnTo>
                    <a:pt x="4827" y="1768"/>
                  </a:lnTo>
                  <a:lnTo>
                    <a:pt x="4826" y="1806"/>
                  </a:lnTo>
                  <a:lnTo>
                    <a:pt x="4824" y="1843"/>
                  </a:lnTo>
                  <a:lnTo>
                    <a:pt x="4822" y="1880"/>
                  </a:lnTo>
                  <a:lnTo>
                    <a:pt x="4818" y="1917"/>
                  </a:lnTo>
                  <a:lnTo>
                    <a:pt x="4814" y="1954"/>
                  </a:lnTo>
                  <a:lnTo>
                    <a:pt x="4808" y="1990"/>
                  </a:lnTo>
                  <a:lnTo>
                    <a:pt x="4803" y="2027"/>
                  </a:lnTo>
                  <a:lnTo>
                    <a:pt x="4797" y="2062"/>
                  </a:lnTo>
                  <a:lnTo>
                    <a:pt x="4789" y="2098"/>
                  </a:lnTo>
                  <a:lnTo>
                    <a:pt x="4781" y="2134"/>
                  </a:lnTo>
                  <a:lnTo>
                    <a:pt x="4772" y="2169"/>
                  </a:lnTo>
                  <a:lnTo>
                    <a:pt x="4763" y="2204"/>
                  </a:lnTo>
                  <a:lnTo>
                    <a:pt x="4752" y="2240"/>
                  </a:lnTo>
                  <a:lnTo>
                    <a:pt x="4740" y="2274"/>
                  </a:lnTo>
                  <a:lnTo>
                    <a:pt x="4729" y="2308"/>
                  </a:lnTo>
                  <a:lnTo>
                    <a:pt x="4716" y="2342"/>
                  </a:lnTo>
                  <a:lnTo>
                    <a:pt x="4702" y="2376"/>
                  </a:lnTo>
                  <a:lnTo>
                    <a:pt x="4688" y="2410"/>
                  </a:lnTo>
                  <a:lnTo>
                    <a:pt x="4673" y="2443"/>
                  </a:lnTo>
                  <a:lnTo>
                    <a:pt x="4657" y="2476"/>
                  </a:lnTo>
                  <a:lnTo>
                    <a:pt x="4641" y="2508"/>
                  </a:lnTo>
                  <a:lnTo>
                    <a:pt x="4624" y="2541"/>
                  </a:lnTo>
                  <a:lnTo>
                    <a:pt x="4605" y="2573"/>
                  </a:lnTo>
                  <a:lnTo>
                    <a:pt x="4586" y="2606"/>
                  </a:lnTo>
                  <a:lnTo>
                    <a:pt x="4566" y="2638"/>
                  </a:lnTo>
                  <a:lnTo>
                    <a:pt x="4546" y="2669"/>
                  </a:lnTo>
                  <a:lnTo>
                    <a:pt x="4525" y="2701"/>
                  </a:lnTo>
                  <a:lnTo>
                    <a:pt x="4502" y="2732"/>
                  </a:lnTo>
                  <a:lnTo>
                    <a:pt x="4480" y="2763"/>
                  </a:lnTo>
                  <a:lnTo>
                    <a:pt x="4456" y="2793"/>
                  </a:lnTo>
                  <a:lnTo>
                    <a:pt x="4431" y="2824"/>
                  </a:lnTo>
                  <a:lnTo>
                    <a:pt x="4407" y="2853"/>
                  </a:lnTo>
                  <a:lnTo>
                    <a:pt x="4381" y="2883"/>
                  </a:lnTo>
                  <a:lnTo>
                    <a:pt x="4356" y="2910"/>
                  </a:lnTo>
                  <a:lnTo>
                    <a:pt x="4329" y="2938"/>
                  </a:lnTo>
                  <a:lnTo>
                    <a:pt x="4303" y="2965"/>
                  </a:lnTo>
                  <a:lnTo>
                    <a:pt x="4276" y="2991"/>
                  </a:lnTo>
                  <a:lnTo>
                    <a:pt x="4249" y="3017"/>
                  </a:lnTo>
                  <a:lnTo>
                    <a:pt x="4220" y="3041"/>
                  </a:lnTo>
                  <a:lnTo>
                    <a:pt x="4192" y="3066"/>
                  </a:lnTo>
                  <a:lnTo>
                    <a:pt x="4164" y="3089"/>
                  </a:lnTo>
                  <a:lnTo>
                    <a:pt x="4134" y="3112"/>
                  </a:lnTo>
                  <a:lnTo>
                    <a:pt x="4105" y="3134"/>
                  </a:lnTo>
                  <a:lnTo>
                    <a:pt x="4075" y="3155"/>
                  </a:lnTo>
                  <a:lnTo>
                    <a:pt x="4045" y="3176"/>
                  </a:lnTo>
                  <a:lnTo>
                    <a:pt x="4014" y="3196"/>
                  </a:lnTo>
                  <a:lnTo>
                    <a:pt x="3982" y="3215"/>
                  </a:lnTo>
                  <a:lnTo>
                    <a:pt x="3950" y="3233"/>
                  </a:lnTo>
                  <a:lnTo>
                    <a:pt x="3919" y="3252"/>
                  </a:lnTo>
                  <a:lnTo>
                    <a:pt x="3887" y="3269"/>
                  </a:lnTo>
                  <a:lnTo>
                    <a:pt x="3854" y="3286"/>
                  </a:lnTo>
                  <a:lnTo>
                    <a:pt x="3820" y="3301"/>
                  </a:lnTo>
                  <a:lnTo>
                    <a:pt x="3786" y="3316"/>
                  </a:lnTo>
                  <a:lnTo>
                    <a:pt x="3752" y="3331"/>
                  </a:lnTo>
                  <a:lnTo>
                    <a:pt x="3718" y="3344"/>
                  </a:lnTo>
                  <a:lnTo>
                    <a:pt x="3683" y="3358"/>
                  </a:lnTo>
                  <a:lnTo>
                    <a:pt x="3647" y="3370"/>
                  </a:lnTo>
                  <a:lnTo>
                    <a:pt x="3611" y="3381"/>
                  </a:lnTo>
                  <a:lnTo>
                    <a:pt x="3575" y="3393"/>
                  </a:lnTo>
                  <a:lnTo>
                    <a:pt x="3538" y="3402"/>
                  </a:lnTo>
                  <a:lnTo>
                    <a:pt x="3500" y="3412"/>
                  </a:lnTo>
                  <a:lnTo>
                    <a:pt x="3463" y="3421"/>
                  </a:lnTo>
                  <a:lnTo>
                    <a:pt x="3425" y="3429"/>
                  </a:lnTo>
                  <a:lnTo>
                    <a:pt x="3438" y="3443"/>
                  </a:lnTo>
                  <a:lnTo>
                    <a:pt x="3449" y="3456"/>
                  </a:lnTo>
                  <a:lnTo>
                    <a:pt x="3459" y="3468"/>
                  </a:lnTo>
                  <a:lnTo>
                    <a:pt x="3466" y="3480"/>
                  </a:lnTo>
                  <a:lnTo>
                    <a:pt x="3473" y="3491"/>
                  </a:lnTo>
                  <a:lnTo>
                    <a:pt x="3477" y="3501"/>
                  </a:lnTo>
                  <a:lnTo>
                    <a:pt x="3479" y="3512"/>
                  </a:lnTo>
                  <a:lnTo>
                    <a:pt x="3480" y="3522"/>
                  </a:lnTo>
                  <a:close/>
                </a:path>
              </a:pathLst>
            </a:custGeom>
            <a:solidFill>
              <a:schemeClr val="accent3">
                <a:lumMod val="50000"/>
              </a:schemeClr>
            </a:solidFill>
            <a:ln>
              <a:noFill/>
            </a:ln>
            <a:extLst/>
          </p:spPr>
          <p:txBody>
            <a:bodyPr/>
            <a:lstStyle/>
            <a:p>
              <a:endParaRPr lang="en-GB"/>
            </a:p>
          </p:txBody>
        </p:sp>
        <p:cxnSp>
          <p:nvCxnSpPr>
            <p:cNvPr id="6" name="直线箭头连接符 5"/>
            <p:cNvCxnSpPr/>
            <p:nvPr/>
          </p:nvCxnSpPr>
          <p:spPr>
            <a:xfrm>
              <a:off x="6864329" y="2375191"/>
              <a:ext cx="727454"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022865" y="2190291"/>
              <a:ext cx="360000" cy="36000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6978621" y="2229028"/>
              <a:ext cx="568918" cy="307777"/>
            </a:xfrm>
            <a:prstGeom prst="rect">
              <a:avLst/>
            </a:prstGeom>
            <a:noFill/>
          </p:spPr>
          <p:txBody>
            <a:bodyPr wrap="square" rtlCol="0">
              <a:spAutoFit/>
            </a:bodyPr>
            <a:lstStyle/>
            <a:p>
              <a:r>
                <a:rPr kumimoji="1" lang="en-US" altLang="zh-CN" sz="1400" dirty="0" smtClean="0">
                  <a:solidFill>
                    <a:schemeClr val="bg1"/>
                  </a:solidFill>
                </a:rPr>
                <a:t>P2P</a:t>
              </a:r>
              <a:endParaRPr kumimoji="1" lang="zh-CN" altLang="en-US" sz="1400" dirty="0">
                <a:solidFill>
                  <a:schemeClr val="bg1"/>
                </a:solidFill>
              </a:endParaRPr>
            </a:p>
          </p:txBody>
        </p:sp>
      </p:grpSp>
      <p:cxnSp>
        <p:nvCxnSpPr>
          <p:cNvPr id="47" name="直线箭头连接符 46"/>
          <p:cNvCxnSpPr/>
          <p:nvPr/>
        </p:nvCxnSpPr>
        <p:spPr>
          <a:xfrm>
            <a:off x="5348047" y="2512847"/>
            <a:ext cx="1080000"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466025" y="2159576"/>
            <a:ext cx="817212" cy="369332"/>
          </a:xfrm>
          <a:prstGeom prst="rect">
            <a:avLst/>
          </a:prstGeom>
          <a:noFill/>
        </p:spPr>
        <p:txBody>
          <a:bodyPr wrap="square" rtlCol="0">
            <a:spAutoFit/>
          </a:bodyPr>
          <a:lstStyle/>
          <a:p>
            <a:r>
              <a:rPr kumimoji="1" lang="en-US" altLang="zh-CN" dirty="0" smtClean="0"/>
              <a:t>Attack</a:t>
            </a:r>
            <a:endParaRPr kumimoji="1" lang="zh-CN" altLang="en-US" dirty="0"/>
          </a:p>
        </p:txBody>
      </p:sp>
      <p:sp>
        <p:nvSpPr>
          <p:cNvPr id="49" name="矩形 48"/>
          <p:cNvSpPr/>
          <p:nvPr/>
        </p:nvSpPr>
        <p:spPr>
          <a:xfrm>
            <a:off x="6677711" y="2912640"/>
            <a:ext cx="1242176" cy="30777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P2P System</a:t>
            </a:r>
            <a:endParaRPr lang="zh-CN" altLang="en-US" sz="1400" dirty="0"/>
          </a:p>
        </p:txBody>
      </p:sp>
    </p:spTree>
    <p:extLst>
      <p:ext uri="{BB962C8B-B14F-4D97-AF65-F5344CB8AC3E}">
        <p14:creationId xmlns:p14="http://schemas.microsoft.com/office/powerpoint/2010/main" val="9574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675" decel="100000" fill="hold"/>
                                        <p:tgtEl>
                                          <p:spTgt spid="34"/>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750"/>
                                        <p:tgtEl>
                                          <p:spTgt spid="13"/>
                                        </p:tgtEl>
                                      </p:cBhvr>
                                    </p:animEffect>
                                    <p:anim calcmode="lin" valueType="num">
                                      <p:cBhvr>
                                        <p:cTn id="14" dur="750" fill="hold"/>
                                        <p:tgtEl>
                                          <p:spTgt spid="13"/>
                                        </p:tgtEl>
                                        <p:attrNameLst>
                                          <p:attrName>ppt_x</p:attrName>
                                        </p:attrNameLst>
                                      </p:cBhvr>
                                      <p:tavLst>
                                        <p:tav tm="0">
                                          <p:val>
                                            <p:strVal val="#ppt_x"/>
                                          </p:val>
                                        </p:tav>
                                        <p:tav tm="100000">
                                          <p:val>
                                            <p:strVal val="#ppt_x"/>
                                          </p:val>
                                        </p:tav>
                                      </p:tavLst>
                                    </p:anim>
                                    <p:anim calcmode="lin" valueType="num">
                                      <p:cBhvr>
                                        <p:cTn id="15" dur="675" decel="100000" fill="hold"/>
                                        <p:tgtEl>
                                          <p:spTgt spid="13"/>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675" decel="100000" fill="hold"/>
                                        <p:tgtEl>
                                          <p:spTgt spid="14"/>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750"/>
                                        <p:tgtEl>
                                          <p:spTgt spid="15"/>
                                        </p:tgtEl>
                                      </p:cBhvr>
                                    </p:animEffect>
                                    <p:anim calcmode="lin" valueType="num">
                                      <p:cBhvr>
                                        <p:cTn id="26" dur="750" fill="hold"/>
                                        <p:tgtEl>
                                          <p:spTgt spid="15"/>
                                        </p:tgtEl>
                                        <p:attrNameLst>
                                          <p:attrName>ppt_x</p:attrName>
                                        </p:attrNameLst>
                                      </p:cBhvr>
                                      <p:tavLst>
                                        <p:tav tm="0">
                                          <p:val>
                                            <p:strVal val="#ppt_x"/>
                                          </p:val>
                                        </p:tav>
                                        <p:tav tm="100000">
                                          <p:val>
                                            <p:strVal val="#ppt_x"/>
                                          </p:val>
                                        </p:tav>
                                      </p:tavLst>
                                    </p:anim>
                                    <p:anim calcmode="lin" valueType="num">
                                      <p:cBhvr>
                                        <p:cTn id="27" dur="675" decel="100000" fill="hold"/>
                                        <p:tgtEl>
                                          <p:spTgt spid="15"/>
                                        </p:tgtEl>
                                        <p:attrNameLst>
                                          <p:attrName>ppt_y</p:attrName>
                                        </p:attrNameLst>
                                      </p:cBhvr>
                                      <p:tavLst>
                                        <p:tav tm="0">
                                          <p:val>
                                            <p:strVal val="#ppt_y+1"/>
                                          </p:val>
                                        </p:tav>
                                        <p:tav tm="100000">
                                          <p:val>
                                            <p:strVal val="#ppt_y-.03"/>
                                          </p:val>
                                        </p:tav>
                                      </p:tavLst>
                                    </p:anim>
                                    <p:anim calcmode="lin" valueType="num">
                                      <p:cBhvr>
                                        <p:cTn id="28"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childTnLst>
                          </p:cTn>
                        </p:par>
                        <p:par>
                          <p:cTn id="29" fill="hold">
                            <p:stCondLst>
                              <p:cond delay="750"/>
                            </p:stCondLst>
                            <p:childTnLst>
                              <p:par>
                                <p:cTn id="30" presetID="9"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par>
                                <p:cTn id="36" presetID="9"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par>
                                <p:cTn id="48" presetID="9"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childTnLst>
                          </p:cTn>
                        </p:par>
                        <p:par>
                          <p:cTn id="60" fill="hold">
                            <p:stCondLst>
                              <p:cond delay="1250"/>
                            </p:stCondLst>
                            <p:childTnLst>
                              <p:par>
                                <p:cTn id="61" presetID="9"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dissolve">
                                      <p:cBhvr>
                                        <p:cTn id="63" dur="500"/>
                                        <p:tgtEl>
                                          <p:spTgt spid="2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dissolve">
                                      <p:cBhvr>
                                        <p:cTn id="66" dur="500"/>
                                        <p:tgtEl>
                                          <p:spTgt spid="3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par>
                                <p:cTn id="73" presetID="9"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dissolve">
                                      <p:cBhvr>
                                        <p:cTn id="75" dur="500"/>
                                        <p:tgtEl>
                                          <p:spTgt spid="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dissolve">
                                      <p:cBhvr>
                                        <p:cTn id="78" dur="500"/>
                                        <p:tgtEl>
                                          <p:spTgt spid="3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dissolve">
                                      <p:cBhvr>
                                        <p:cTn id="81" dur="500"/>
                                        <p:tgtEl>
                                          <p:spTgt spid="3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dissolve">
                                      <p:cBhvr>
                                        <p:cTn id="84" dur="500"/>
                                        <p:tgtEl>
                                          <p:spTgt spid="40"/>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dissolve">
                                      <p:cBhvr>
                                        <p:cTn id="87" dur="500"/>
                                        <p:tgtEl>
                                          <p:spTgt spid="41"/>
                                        </p:tgtEl>
                                      </p:cBhvr>
                                    </p:animEffect>
                                  </p:childTnLst>
                                </p:cTn>
                              </p:par>
                              <p:par>
                                <p:cTn id="88" presetID="9" presetClass="entr" presetSubtype="0" fill="hold"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dissolve">
                                      <p:cBhvr>
                                        <p:cTn id="90" dur="500"/>
                                        <p:tgtEl>
                                          <p:spTgt spid="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dissolve">
                                      <p:cBhvr>
                                        <p:cTn id="93" dur="500"/>
                                        <p:tgtEl>
                                          <p:spTgt spid="25"/>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dissolve">
                                      <p:cBhvr>
                                        <p:cTn id="96" dur="500"/>
                                        <p:tgtEl>
                                          <p:spTgt spid="36"/>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dissolve">
                                      <p:cBhvr>
                                        <p:cTn id="99" dur="500"/>
                                        <p:tgtEl>
                                          <p:spTgt spid="38"/>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dissolve">
                                      <p:cBhvr>
                                        <p:cTn id="102" dur="500"/>
                                        <p:tgtEl>
                                          <p:spTgt spid="42"/>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dissolve">
                                      <p:cBhvr>
                                        <p:cTn id="105" dur="500"/>
                                        <p:tgtEl>
                                          <p:spTgt spid="43"/>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dissolve">
                                      <p:cBhvr>
                                        <p:cTn id="10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3" grpId="0" animBg="1"/>
      <p:bldP spid="14" grpId="0" animBg="1"/>
      <p:bldP spid="15" grpId="0" animBg="1"/>
      <p:bldP spid="17" grpId="0" animBg="1"/>
      <p:bldP spid="22" grpId="0" animBg="1"/>
      <p:bldP spid="5" grpId="0"/>
      <p:bldP spid="26" grpId="0"/>
      <p:bldP spid="29" grpId="0" animBg="1"/>
      <p:bldP spid="30" grpId="0" animBg="1"/>
      <p:bldP spid="33" grpId="0"/>
      <p:bldP spid="35" grpId="0" animBg="1"/>
      <p:bldP spid="37" grpId="0" animBg="1"/>
      <p:bldP spid="39" grpId="0" animBg="1"/>
      <p:bldP spid="40" grpId="0" animBg="1"/>
      <p:bldP spid="41" grpId="0" animBg="1"/>
      <p:bldP spid="25" grpId="0" animBg="1"/>
      <p:bldP spid="36" grpId="0" animBg="1"/>
      <p:bldP spid="38" grpId="0" animBg="1"/>
      <p:bldP spid="42" grpId="0" animBg="1"/>
      <p:bldP spid="43" grpId="0"/>
      <p:bldP spid="44" grpId="0"/>
      <p:bldP spid="2"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6</a:t>
            </a:fld>
            <a:endParaRPr kumimoji="1" lang="zh-CN" altLang="en-US"/>
          </a:p>
        </p:txBody>
      </p:sp>
      <p:sp>
        <p:nvSpPr>
          <p:cNvPr id="34" name="文本框 33"/>
          <p:cNvSpPr txBox="1"/>
          <p:nvPr/>
        </p:nvSpPr>
        <p:spPr>
          <a:xfrm>
            <a:off x="556802" y="1132057"/>
            <a:ext cx="1611212"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Challenge</a:t>
            </a:r>
            <a:endParaRPr kumimoji="1" lang="zh-CN" altLang="en-US" dirty="0">
              <a:solidFill>
                <a:schemeClr val="bg1"/>
              </a:solidFill>
            </a:endParaRPr>
          </a:p>
        </p:txBody>
      </p:sp>
      <p:sp>
        <p:nvSpPr>
          <p:cNvPr id="42" name="剪去同侧角的矩形 41"/>
          <p:cNvSpPr/>
          <p:nvPr/>
        </p:nvSpPr>
        <p:spPr>
          <a:xfrm>
            <a:off x="3591304" y="5369742"/>
            <a:ext cx="1944216"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3" name="剪去同侧角的矩形 42"/>
          <p:cNvSpPr/>
          <p:nvPr/>
        </p:nvSpPr>
        <p:spPr>
          <a:xfrm>
            <a:off x="4397307" y="2993478"/>
            <a:ext cx="252028" cy="2376264"/>
          </a:xfrm>
          <a:prstGeom prst="snip2SameRect">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4" name="剪去同侧角的矩形 43"/>
          <p:cNvSpPr/>
          <p:nvPr/>
        </p:nvSpPr>
        <p:spPr>
          <a:xfrm>
            <a:off x="1359056" y="3281510"/>
            <a:ext cx="6408712"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721223" y="4670024"/>
            <a:ext cx="802484" cy="369332"/>
          </a:xfrm>
          <a:prstGeom prst="rect">
            <a:avLst/>
          </a:prstGeom>
          <a:noFill/>
        </p:spPr>
        <p:txBody>
          <a:bodyPr wrap="square" rtlCol="0">
            <a:spAutoFit/>
          </a:bodyPr>
          <a:lstStyle/>
          <a:p>
            <a:r>
              <a:rPr kumimoji="1" lang="en-US" altLang="zh-CN" dirty="0" smtClean="0"/>
              <a:t>Trust</a:t>
            </a:r>
            <a:endParaRPr kumimoji="1" lang="zh-CN" altLang="en-US" dirty="0"/>
          </a:p>
        </p:txBody>
      </p:sp>
      <p:sp>
        <p:nvSpPr>
          <p:cNvPr id="46" name="可选流程 45"/>
          <p:cNvSpPr/>
          <p:nvPr/>
        </p:nvSpPr>
        <p:spPr>
          <a:xfrm>
            <a:off x="1009162" y="1818917"/>
            <a:ext cx="7424379" cy="408623"/>
          </a:xfrm>
          <a:prstGeom prst="flowChartAlternateProcess">
            <a:avLst/>
          </a:prstGeom>
          <a:ln>
            <a:solidFill>
              <a:schemeClr val="accent3"/>
            </a:solidFill>
          </a:ln>
        </p:spPr>
        <p:txBody>
          <a:bodyPr wrap="square">
            <a:spAutoFit/>
          </a:bodyPr>
          <a:lstStyle/>
          <a:p>
            <a:r>
              <a:rPr lang="en-US" altLang="zh-CN" dirty="0"/>
              <a:t>Trust and anonymity are often conflicting goals for </a:t>
            </a:r>
            <a:r>
              <a:rPr lang="en-US" altLang="zh-CN" dirty="0" smtClean="0"/>
              <a:t>Internet </a:t>
            </a:r>
            <a:r>
              <a:rPr lang="en-US" altLang="zh-CN" dirty="0"/>
              <a:t>users. </a:t>
            </a:r>
          </a:p>
        </p:txBody>
      </p:sp>
      <p:grpSp>
        <p:nvGrpSpPr>
          <p:cNvPr id="14" name="组 13"/>
          <p:cNvGrpSpPr>
            <a:grpSpLocks noChangeAspect="1"/>
          </p:cNvGrpSpPr>
          <p:nvPr/>
        </p:nvGrpSpPr>
        <p:grpSpPr>
          <a:xfrm>
            <a:off x="681852" y="1916162"/>
            <a:ext cx="144000" cy="223486"/>
            <a:chOff x="3491880" y="1213753"/>
            <a:chExt cx="406621" cy="631071"/>
          </a:xfrm>
        </p:grpSpPr>
        <p:sp>
          <p:nvSpPr>
            <p:cNvPr id="15" name="斜纹 14"/>
            <p:cNvSpPr/>
            <p:nvPr/>
          </p:nvSpPr>
          <p:spPr>
            <a:xfrm rot="1734179">
              <a:off x="3538461" y="1213753"/>
              <a:ext cx="360040" cy="198000"/>
            </a:xfrm>
            <a:prstGeom prst="diagStripe">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矩形 15"/>
            <p:cNvSpPr/>
            <p:nvPr/>
          </p:nvSpPr>
          <p:spPr>
            <a:xfrm>
              <a:off x="3491880" y="1224835"/>
              <a:ext cx="169706" cy="86400"/>
            </a:xfrm>
            <a:prstGeom prst="rect">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641029" y="1311235"/>
              <a:ext cx="72000" cy="533589"/>
            </a:xfrm>
            <a:prstGeom prst="rect">
              <a:avLst/>
            </a:prstGeom>
            <a:solidFill>
              <a:schemeClr val="accent3"/>
            </a:solid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椭圆 17"/>
          <p:cNvSpPr/>
          <p:nvPr/>
        </p:nvSpPr>
        <p:spPr>
          <a:xfrm>
            <a:off x="574872" y="1833117"/>
            <a:ext cx="360000" cy="360000"/>
          </a:xfrm>
          <a:prstGeom prst="ellipse">
            <a:avLst/>
          </a:prstGeom>
          <a:noFill/>
          <a:ln w="19050">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文本框 44"/>
          <p:cNvSpPr txBox="1"/>
          <p:nvPr/>
        </p:nvSpPr>
        <p:spPr>
          <a:xfrm>
            <a:off x="6378496" y="4644034"/>
            <a:ext cx="1435796" cy="369332"/>
          </a:xfrm>
          <a:prstGeom prst="rect">
            <a:avLst/>
          </a:prstGeom>
          <a:noFill/>
        </p:spPr>
        <p:txBody>
          <a:bodyPr wrap="square" rtlCol="0">
            <a:spAutoFit/>
          </a:bodyPr>
          <a:lstStyle/>
          <a:p>
            <a:r>
              <a:rPr kumimoji="1" lang="en-US" altLang="zh-CN" dirty="0" smtClean="0"/>
              <a:t>Anonymity</a:t>
            </a:r>
            <a:endParaRPr kumimoji="1" lang="zh-CN" altLang="en-US" dirty="0"/>
          </a:p>
        </p:txBody>
      </p:sp>
      <p:sp>
        <p:nvSpPr>
          <p:cNvPr id="24" name="Freeform 125"/>
          <p:cNvSpPr>
            <a:spLocks noChangeAspect="1" noEditPoints="1"/>
          </p:cNvSpPr>
          <p:nvPr/>
        </p:nvSpPr>
        <p:spPr bwMode="auto">
          <a:xfrm>
            <a:off x="1474837" y="3790660"/>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15"/>
          <p:cNvSpPr>
            <a:spLocks/>
          </p:cNvSpPr>
          <p:nvPr/>
        </p:nvSpPr>
        <p:spPr bwMode="auto">
          <a:xfrm>
            <a:off x="2066352" y="4044278"/>
            <a:ext cx="706438" cy="682625"/>
          </a:xfrm>
          <a:custGeom>
            <a:avLst/>
            <a:gdLst>
              <a:gd name="T0" fmla="*/ 645057 w 15756"/>
              <a:gd name="T1" fmla="*/ 82804 h 16364"/>
              <a:gd name="T2" fmla="*/ 577713 w 15756"/>
              <a:gd name="T3" fmla="*/ 156682 h 16364"/>
              <a:gd name="T4" fmla="*/ 513284 w 15756"/>
              <a:gd name="T5" fmla="*/ 230726 h 16364"/>
              <a:gd name="T6" fmla="*/ 451769 w 15756"/>
              <a:gd name="T7" fmla="*/ 305020 h 16364"/>
              <a:gd name="T8" fmla="*/ 393616 w 15756"/>
              <a:gd name="T9" fmla="*/ 378939 h 16364"/>
              <a:gd name="T10" fmla="*/ 339499 w 15756"/>
              <a:gd name="T11" fmla="*/ 451607 h 16364"/>
              <a:gd name="T12" fmla="*/ 289552 w 15756"/>
              <a:gd name="T13" fmla="*/ 523023 h 16364"/>
              <a:gd name="T14" fmla="*/ 243684 w 15756"/>
              <a:gd name="T15" fmla="*/ 593230 h 16364"/>
              <a:gd name="T16" fmla="*/ 223329 w 15756"/>
              <a:gd name="T17" fmla="*/ 627269 h 16364"/>
              <a:gd name="T18" fmla="*/ 206112 w 15756"/>
              <a:gd name="T19" fmla="*/ 651589 h 16364"/>
              <a:gd name="T20" fmla="*/ 184949 w 15756"/>
              <a:gd name="T21" fmla="*/ 668275 h 16364"/>
              <a:gd name="T22" fmla="*/ 159168 w 15756"/>
              <a:gd name="T23" fmla="*/ 678579 h 16364"/>
              <a:gd name="T24" fmla="*/ 128769 w 15756"/>
              <a:gd name="T25" fmla="*/ 682583 h 16364"/>
              <a:gd name="T26" fmla="*/ 101688 w 15756"/>
              <a:gd name="T27" fmla="*/ 681624 h 16364"/>
              <a:gd name="T28" fmla="*/ 85592 w 15756"/>
              <a:gd name="T29" fmla="*/ 678370 h 16364"/>
              <a:gd name="T30" fmla="*/ 80167 w 15756"/>
              <a:gd name="T31" fmla="*/ 675492 h 16364"/>
              <a:gd name="T32" fmla="*/ 74114 w 15756"/>
              <a:gd name="T33" fmla="*/ 670152 h 16364"/>
              <a:gd name="T34" fmla="*/ 63264 w 15756"/>
              <a:gd name="T35" fmla="*/ 654759 h 16364"/>
              <a:gd name="T36" fmla="*/ 51068 w 15756"/>
              <a:gd name="T37" fmla="*/ 630982 h 16364"/>
              <a:gd name="T38" fmla="*/ 39590 w 15756"/>
              <a:gd name="T39" fmla="*/ 605077 h 16364"/>
              <a:gd name="T40" fmla="*/ 25332 w 15756"/>
              <a:gd name="T41" fmla="*/ 566699 h 16364"/>
              <a:gd name="T42" fmla="*/ 8609 w 15756"/>
              <a:gd name="T43" fmla="*/ 510300 h 16364"/>
              <a:gd name="T44" fmla="*/ 1435 w 15756"/>
              <a:gd name="T45" fmla="*/ 476219 h 16364"/>
              <a:gd name="T46" fmla="*/ 0 w 15756"/>
              <a:gd name="T47" fmla="*/ 461076 h 16364"/>
              <a:gd name="T48" fmla="*/ 942 w 15756"/>
              <a:gd name="T49" fmla="*/ 448979 h 16364"/>
              <a:gd name="T50" fmla="*/ 4215 w 15756"/>
              <a:gd name="T51" fmla="*/ 439635 h 16364"/>
              <a:gd name="T52" fmla="*/ 10940 w 15756"/>
              <a:gd name="T53" fmla="*/ 431584 h 16364"/>
              <a:gd name="T54" fmla="*/ 22597 w 15756"/>
              <a:gd name="T55" fmla="*/ 422490 h 16364"/>
              <a:gd name="T56" fmla="*/ 41698 w 15756"/>
              <a:gd name="T57" fmla="*/ 411477 h 16364"/>
              <a:gd name="T58" fmla="*/ 63533 w 15756"/>
              <a:gd name="T59" fmla="*/ 402300 h 16364"/>
              <a:gd name="T60" fmla="*/ 85368 w 15756"/>
              <a:gd name="T61" fmla="*/ 396001 h 16364"/>
              <a:gd name="T62" fmla="*/ 103796 w 15756"/>
              <a:gd name="T63" fmla="*/ 393581 h 16364"/>
              <a:gd name="T64" fmla="*/ 112001 w 15756"/>
              <a:gd name="T65" fmla="*/ 395834 h 16364"/>
              <a:gd name="T66" fmla="*/ 119712 w 15756"/>
              <a:gd name="T67" fmla="*/ 404094 h 16364"/>
              <a:gd name="T68" fmla="*/ 128186 w 15756"/>
              <a:gd name="T69" fmla="*/ 418402 h 16364"/>
              <a:gd name="T70" fmla="*/ 137378 w 15756"/>
              <a:gd name="T71" fmla="*/ 438717 h 16364"/>
              <a:gd name="T72" fmla="*/ 141099 w 15756"/>
              <a:gd name="T73" fmla="*/ 448228 h 16364"/>
              <a:gd name="T74" fmla="*/ 147107 w 15756"/>
              <a:gd name="T75" fmla="*/ 463371 h 16364"/>
              <a:gd name="T76" fmla="*/ 155312 w 15756"/>
              <a:gd name="T77" fmla="*/ 481517 h 16364"/>
              <a:gd name="T78" fmla="*/ 162800 w 15756"/>
              <a:gd name="T79" fmla="*/ 493864 h 16364"/>
              <a:gd name="T80" fmla="*/ 169615 w 15756"/>
              <a:gd name="T81" fmla="*/ 500414 h 16364"/>
              <a:gd name="T82" fmla="*/ 175847 w 15756"/>
              <a:gd name="T83" fmla="*/ 500622 h 16364"/>
              <a:gd name="T84" fmla="*/ 187460 w 15756"/>
              <a:gd name="T85" fmla="*/ 489109 h 16364"/>
              <a:gd name="T86" fmla="*/ 206605 w 15756"/>
              <a:gd name="T87" fmla="*/ 464497 h 16364"/>
              <a:gd name="T88" fmla="*/ 245209 w 15756"/>
              <a:gd name="T89" fmla="*/ 409183 h 16364"/>
              <a:gd name="T90" fmla="*/ 315646 w 15756"/>
              <a:gd name="T91" fmla="*/ 306981 h 16364"/>
              <a:gd name="T92" fmla="*/ 387339 w 15756"/>
              <a:gd name="T93" fmla="*/ 210661 h 16364"/>
              <a:gd name="T94" fmla="*/ 438408 w 15756"/>
              <a:gd name="T95" fmla="*/ 146795 h 16364"/>
              <a:gd name="T96" fmla="*/ 481675 w 15756"/>
              <a:gd name="T97" fmla="*/ 96821 h 16364"/>
              <a:gd name="T98" fmla="*/ 517454 w 15756"/>
              <a:gd name="T99" fmla="*/ 59569 h 16364"/>
              <a:gd name="T100" fmla="*/ 535657 w 15756"/>
              <a:gd name="T101" fmla="*/ 43592 h 16364"/>
              <a:gd name="T102" fmla="*/ 547718 w 15756"/>
              <a:gd name="T103" fmla="*/ 35792 h 16364"/>
              <a:gd name="T104" fmla="*/ 578341 w 15756"/>
              <a:gd name="T105" fmla="*/ 23277 h 16364"/>
              <a:gd name="T106" fmla="*/ 616497 w 15756"/>
              <a:gd name="T107" fmla="*/ 12681 h 16364"/>
              <a:gd name="T108" fmla="*/ 660346 w 15756"/>
              <a:gd name="T109" fmla="*/ 4672 h 16364"/>
              <a:gd name="T110" fmla="*/ 706438 w 15756"/>
              <a:gd name="T111" fmla="*/ 18313 h 163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accent3">
              <a:lumMod val="50000"/>
            </a:schemeClr>
          </a:solidFill>
          <a:ln>
            <a:solidFill>
              <a:schemeClr val="bg1"/>
            </a:solidFill>
          </a:ln>
          <a:extLst/>
        </p:spPr>
        <p:txBody>
          <a:bodyPr/>
          <a:lstStyle/>
          <a:p>
            <a:endParaRPr lang="en-GB"/>
          </a:p>
        </p:txBody>
      </p:sp>
      <p:sp>
        <p:nvSpPr>
          <p:cNvPr id="22" name="Freeform 231"/>
          <p:cNvSpPr>
            <a:spLocks noChangeAspect="1" noEditPoints="1"/>
          </p:cNvSpPr>
          <p:nvPr/>
        </p:nvSpPr>
        <p:spPr bwMode="auto">
          <a:xfrm>
            <a:off x="6395135" y="3828703"/>
            <a:ext cx="1150733" cy="864000"/>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文本框 20"/>
          <p:cNvSpPr txBox="1"/>
          <p:nvPr/>
        </p:nvSpPr>
        <p:spPr>
          <a:xfrm>
            <a:off x="1435009" y="5143500"/>
            <a:ext cx="1331590" cy="369332"/>
          </a:xfrm>
          <a:prstGeom prst="rect">
            <a:avLst/>
          </a:prstGeom>
          <a:solidFill>
            <a:schemeClr val="bg1">
              <a:lumMod val="50000"/>
            </a:schemeClr>
          </a:solidFill>
        </p:spPr>
        <p:txBody>
          <a:bodyPr wrap="square" rtlCol="0">
            <a:spAutoFit/>
          </a:bodyPr>
          <a:lstStyle/>
          <a:p>
            <a:r>
              <a:rPr kumimoji="1" lang="en-US" altLang="zh-CN" dirty="0" smtClean="0">
                <a:solidFill>
                  <a:schemeClr val="bg1"/>
                </a:solidFill>
              </a:rPr>
              <a:t>Ensure</a:t>
            </a:r>
            <a:r>
              <a:rPr kumimoji="1" lang="zh-CN" altLang="en-US" dirty="0" smtClean="0">
                <a:solidFill>
                  <a:schemeClr val="bg1"/>
                </a:solidFill>
              </a:rPr>
              <a:t> </a:t>
            </a:r>
            <a:r>
              <a:rPr kumimoji="1" lang="en-US" altLang="zh-CN" dirty="0" smtClean="0">
                <a:solidFill>
                  <a:schemeClr val="bg1"/>
                </a:solidFill>
              </a:rPr>
              <a:t>Trust</a:t>
            </a:r>
            <a:r>
              <a:rPr kumimoji="1" lang="zh-CN" altLang="en-US" dirty="0" smtClean="0">
                <a:solidFill>
                  <a:schemeClr val="bg1"/>
                </a:solidFill>
              </a:rPr>
              <a:t> </a:t>
            </a:r>
            <a:endParaRPr kumimoji="1" lang="zh-CN" altLang="en-US" dirty="0">
              <a:solidFill>
                <a:schemeClr val="bg1"/>
              </a:solidFill>
            </a:endParaRPr>
          </a:p>
        </p:txBody>
      </p:sp>
    </p:spTree>
    <p:extLst>
      <p:ext uri="{BB962C8B-B14F-4D97-AF65-F5344CB8AC3E}">
        <p14:creationId xmlns:p14="http://schemas.microsoft.com/office/powerpoint/2010/main" val="25821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4"/>
                                        </p:tgtEl>
                                        <p:attrNameLst>
                                          <p:attrName>r</p:attrName>
                                        </p:attrNameLst>
                                      </p:cBhvr>
                                    </p:animRot>
                                    <p:animRot by="-240000">
                                      <p:cBhvr>
                                        <p:cTn id="7" dur="200" fill="hold">
                                          <p:stCondLst>
                                            <p:cond delay="200"/>
                                          </p:stCondLst>
                                        </p:cTn>
                                        <p:tgtEl>
                                          <p:spTgt spid="44"/>
                                        </p:tgtEl>
                                        <p:attrNameLst>
                                          <p:attrName>r</p:attrName>
                                        </p:attrNameLst>
                                      </p:cBhvr>
                                    </p:animRot>
                                    <p:animRot by="240000">
                                      <p:cBhvr>
                                        <p:cTn id="8" dur="200" fill="hold">
                                          <p:stCondLst>
                                            <p:cond delay="400"/>
                                          </p:stCondLst>
                                        </p:cTn>
                                        <p:tgtEl>
                                          <p:spTgt spid="44"/>
                                        </p:tgtEl>
                                        <p:attrNameLst>
                                          <p:attrName>r</p:attrName>
                                        </p:attrNameLst>
                                      </p:cBhvr>
                                    </p:animRot>
                                    <p:animRot by="-240000">
                                      <p:cBhvr>
                                        <p:cTn id="9" dur="200" fill="hold">
                                          <p:stCondLst>
                                            <p:cond delay="600"/>
                                          </p:stCondLst>
                                        </p:cTn>
                                        <p:tgtEl>
                                          <p:spTgt spid="44"/>
                                        </p:tgtEl>
                                        <p:attrNameLst>
                                          <p:attrName>r</p:attrName>
                                        </p:attrNameLst>
                                      </p:cBhvr>
                                    </p:animRot>
                                    <p:animRot by="120000">
                                      <p:cBhvr>
                                        <p:cTn id="10" dur="200" fill="hold">
                                          <p:stCondLst>
                                            <p:cond delay="800"/>
                                          </p:stCondLst>
                                        </p:cTn>
                                        <p:tgtEl>
                                          <p:spTgt spid="44"/>
                                        </p:tgtEl>
                                        <p:attrNameLst>
                                          <p:attrName>r</p:attrName>
                                        </p:attrNameLst>
                                      </p:cBhvr>
                                    </p:animRot>
                                  </p:childTnLst>
                                </p:cTn>
                              </p:par>
                              <p:par>
                                <p:cTn id="11" presetID="37"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anim calcmode="lin" valueType="num">
                                      <p:cBhvr>
                                        <p:cTn id="14" dur="500" fill="hold"/>
                                        <p:tgtEl>
                                          <p:spTgt spid="21"/>
                                        </p:tgtEl>
                                        <p:attrNameLst>
                                          <p:attrName>ppt_x</p:attrName>
                                        </p:attrNameLst>
                                      </p:cBhvr>
                                      <p:tavLst>
                                        <p:tav tm="0">
                                          <p:val>
                                            <p:strVal val="#ppt_x"/>
                                          </p:val>
                                        </p:tav>
                                        <p:tav tm="100000">
                                          <p:val>
                                            <p:strVal val="#ppt_x"/>
                                          </p:val>
                                        </p:tav>
                                      </p:tavLst>
                                    </p:anim>
                                    <p:anim calcmode="lin" valueType="num">
                                      <p:cBhvr>
                                        <p:cTn id="15" dur="450" decel="100000" fill="hold"/>
                                        <p:tgtEl>
                                          <p:spTgt spid="21"/>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8" presetClass="emph" presetSubtype="0" fill="hold" grpId="1" nodeType="afterEffect">
                                  <p:stCondLst>
                                    <p:cond delay="0"/>
                                  </p:stCondLst>
                                  <p:childTnLst>
                                    <p:animRot by="-300000">
                                      <p:cBhvr>
                                        <p:cTn id="19" dur="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7</a:t>
            </a:fld>
            <a:endParaRPr kumimoji="1" lang="zh-CN" altLang="en-US"/>
          </a:p>
        </p:txBody>
      </p:sp>
      <p:sp>
        <p:nvSpPr>
          <p:cNvPr id="34" name="文本框 33"/>
          <p:cNvSpPr txBox="1"/>
          <p:nvPr/>
        </p:nvSpPr>
        <p:spPr>
          <a:xfrm>
            <a:off x="556801" y="1132057"/>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Ensure trust</a:t>
            </a:r>
            <a:endParaRPr kumimoji="1" lang="zh-CN" altLang="en-US" dirty="0">
              <a:solidFill>
                <a:schemeClr val="bg1"/>
              </a:solidFill>
            </a:endParaRPr>
          </a:p>
        </p:txBody>
      </p:sp>
      <p:sp>
        <p:nvSpPr>
          <p:cNvPr id="50" name="可选流程 49"/>
          <p:cNvSpPr/>
          <p:nvPr/>
        </p:nvSpPr>
        <p:spPr>
          <a:xfrm>
            <a:off x="592305" y="1818917"/>
            <a:ext cx="7424379" cy="408623"/>
          </a:xfrm>
          <a:prstGeom prst="flowChartAlternateProcess">
            <a:avLst/>
          </a:prstGeom>
          <a:ln>
            <a:solidFill>
              <a:schemeClr val="accent3"/>
            </a:solidFill>
          </a:ln>
        </p:spPr>
        <p:txBody>
          <a:bodyPr wrap="square">
            <a:spAutoFit/>
          </a:bodyPr>
          <a:lstStyle/>
          <a:p>
            <a:r>
              <a:rPr lang="en-US" altLang="zh-CN" dirty="0" smtClean="0"/>
              <a:t>A trusted </a:t>
            </a:r>
            <a:r>
              <a:rPr lang="en-US" altLang="zh-CN" dirty="0"/>
              <a:t>certification approach usually comes at the expense of anonymity. </a:t>
            </a:r>
          </a:p>
        </p:txBody>
      </p:sp>
      <p:pic>
        <p:nvPicPr>
          <p:cNvPr id="3" name="图片 2" descr="dazhongdianp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90" y="3724137"/>
            <a:ext cx="3344443" cy="1138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图片 11" descr="bibi.png"/>
          <p:cNvPicPr>
            <a:picLocks noChangeAspect="1"/>
          </p:cNvPicPr>
          <p:nvPr/>
        </p:nvPicPr>
        <p:blipFill rotWithShape="1">
          <a:blip r:embed="rId4">
            <a:extLst>
              <a:ext uri="{28A0092B-C50C-407E-A947-70E740481C1C}">
                <a14:useLocalDpi xmlns:a14="http://schemas.microsoft.com/office/drawing/2010/main" val="0"/>
              </a:ext>
            </a:extLst>
          </a:blip>
          <a:srcRect t="9896"/>
          <a:stretch/>
        </p:blipFill>
        <p:spPr>
          <a:xfrm>
            <a:off x="5965170" y="3393863"/>
            <a:ext cx="1630614" cy="1469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1573305" y="5074744"/>
            <a:ext cx="1801906" cy="369332"/>
          </a:xfrm>
          <a:prstGeom prst="rect">
            <a:avLst/>
          </a:prstGeom>
          <a:noFill/>
        </p:spPr>
        <p:txBody>
          <a:bodyPr wrap="square" rtlCol="0">
            <a:spAutoFit/>
          </a:bodyPr>
          <a:lstStyle/>
          <a:p>
            <a:r>
              <a:rPr kumimoji="1" lang="en-US" altLang="zh-CN" dirty="0" err="1" smtClean="0"/>
              <a:t>dazhongdianping</a:t>
            </a:r>
            <a:endParaRPr kumimoji="1" lang="zh-CN" altLang="en-US" dirty="0"/>
          </a:p>
        </p:txBody>
      </p:sp>
      <p:sp>
        <p:nvSpPr>
          <p:cNvPr id="52" name="文本框 51"/>
          <p:cNvSpPr txBox="1"/>
          <p:nvPr/>
        </p:nvSpPr>
        <p:spPr>
          <a:xfrm>
            <a:off x="5706036" y="5052333"/>
            <a:ext cx="2120152" cy="369332"/>
          </a:xfrm>
          <a:prstGeom prst="rect">
            <a:avLst/>
          </a:prstGeom>
          <a:noFill/>
        </p:spPr>
        <p:txBody>
          <a:bodyPr wrap="square" rtlCol="0">
            <a:spAutoFit/>
          </a:bodyPr>
          <a:lstStyle/>
          <a:p>
            <a:r>
              <a:rPr kumimoji="1" lang="en-US" altLang="zh-CN" dirty="0" err="1" smtClean="0"/>
              <a:t>BiBi</a:t>
            </a:r>
            <a:r>
              <a:rPr kumimoji="1" lang="en-US" altLang="zh-CN" dirty="0" smtClean="0"/>
              <a:t> Message Boards</a:t>
            </a:r>
            <a:endParaRPr kumimoji="1" lang="zh-CN" altLang="en-US" dirty="0"/>
          </a:p>
        </p:txBody>
      </p:sp>
      <p:sp>
        <p:nvSpPr>
          <p:cNvPr id="18" name="文本框 17"/>
          <p:cNvSpPr txBox="1"/>
          <p:nvPr/>
        </p:nvSpPr>
        <p:spPr>
          <a:xfrm>
            <a:off x="597142" y="2577162"/>
            <a:ext cx="4033852" cy="369332"/>
          </a:xfrm>
          <a:prstGeom prst="chevron">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dirty="0" smtClean="0">
                <a:solidFill>
                  <a:schemeClr val="bg1"/>
                </a:solidFill>
              </a:rPr>
              <a:t>Two examples of online services </a:t>
            </a:r>
            <a:endParaRPr kumimoji="1" lang="zh-CN" altLang="en-US" dirty="0">
              <a:solidFill>
                <a:schemeClr val="bg1"/>
              </a:solidFill>
            </a:endParaRPr>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900" decel="100000" fill="hold"/>
                                        <p:tgtEl>
                                          <p:spTgt spid="1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900" decel="100000" fill="hold"/>
                                        <p:tgtEl>
                                          <p:spTgt spid="1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anim calcmode="lin" valueType="num">
                                      <p:cBhvr>
                                        <p:cTn id="26" dur="1000" fill="hold"/>
                                        <p:tgtEl>
                                          <p:spTgt spid="52"/>
                                        </p:tgtEl>
                                        <p:attrNameLst>
                                          <p:attrName>ppt_x</p:attrName>
                                        </p:attrNameLst>
                                      </p:cBhvr>
                                      <p:tavLst>
                                        <p:tav tm="0">
                                          <p:val>
                                            <p:strVal val="#ppt_x"/>
                                          </p:val>
                                        </p:tav>
                                        <p:tav tm="100000">
                                          <p:val>
                                            <p:strVal val="#ppt_x"/>
                                          </p:val>
                                        </p:tav>
                                      </p:tavLst>
                                    </p:anim>
                                    <p:anim calcmode="lin" valueType="num">
                                      <p:cBhvr>
                                        <p:cTn id="27" dur="900" decel="100000" fill="hold"/>
                                        <p:tgtEl>
                                          <p:spTgt spid="5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8</a:t>
            </a:fld>
            <a:endParaRPr kumimoji="1" lang="zh-CN" altLang="en-US"/>
          </a:p>
        </p:txBody>
      </p:sp>
      <p:sp>
        <p:nvSpPr>
          <p:cNvPr id="34" name="文本框 33"/>
          <p:cNvSpPr txBox="1"/>
          <p:nvPr/>
        </p:nvSpPr>
        <p:spPr>
          <a:xfrm>
            <a:off x="5337839" y="3078383"/>
            <a:ext cx="3194974" cy="369332"/>
          </a:xfrm>
          <a:prstGeom prst="rect">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dirty="0" smtClean="0">
                <a:solidFill>
                  <a:schemeClr val="bg1"/>
                </a:solidFill>
              </a:rPr>
              <a:t>Conventional Architecture</a:t>
            </a:r>
            <a:endParaRPr kumimoji="1" lang="zh-CN" altLang="en-US" dirty="0">
              <a:solidFill>
                <a:schemeClr val="bg1"/>
              </a:solidFill>
            </a:endParaRPr>
          </a:p>
        </p:txBody>
      </p:sp>
      <p:sp>
        <p:nvSpPr>
          <p:cNvPr id="13" name="文本框 12"/>
          <p:cNvSpPr txBox="1"/>
          <p:nvPr/>
        </p:nvSpPr>
        <p:spPr>
          <a:xfrm>
            <a:off x="539750" y="5015366"/>
            <a:ext cx="2949687" cy="369332"/>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pPr algn="ctr"/>
            <a:r>
              <a:rPr kumimoji="1" lang="en-US" altLang="zh-CN" dirty="0" err="1" smtClean="0">
                <a:solidFill>
                  <a:schemeClr val="bg1"/>
                </a:solidFill>
              </a:rPr>
              <a:t>Opaak</a:t>
            </a:r>
            <a:r>
              <a:rPr kumimoji="1" lang="en-US" altLang="zh-CN" dirty="0" smtClean="0">
                <a:solidFill>
                  <a:schemeClr val="bg1"/>
                </a:solidFill>
              </a:rPr>
              <a:t> Architecture</a:t>
            </a:r>
            <a:endParaRPr kumimoji="1" lang="zh-CN" altLang="en-US" dirty="0">
              <a:solidFill>
                <a:schemeClr val="bg1"/>
              </a:solidFill>
            </a:endParaRPr>
          </a:p>
        </p:txBody>
      </p:sp>
      <p:grpSp>
        <p:nvGrpSpPr>
          <p:cNvPr id="5" name="组 4"/>
          <p:cNvGrpSpPr>
            <a:grpSpLocks noChangeAspect="1"/>
          </p:cNvGrpSpPr>
          <p:nvPr/>
        </p:nvGrpSpPr>
        <p:grpSpPr>
          <a:xfrm>
            <a:off x="700750" y="1918154"/>
            <a:ext cx="1517265" cy="900000"/>
            <a:chOff x="6665632" y="5111079"/>
            <a:chExt cx="1254687" cy="744247"/>
          </a:xfrm>
        </p:grpSpPr>
        <p:sp>
          <p:nvSpPr>
            <p:cNvPr id="23"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 name="磁盘 1"/>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 name="组 2"/>
          <p:cNvGrpSpPr>
            <a:grpSpLocks noChangeAspect="1"/>
          </p:cNvGrpSpPr>
          <p:nvPr/>
        </p:nvGrpSpPr>
        <p:grpSpPr>
          <a:xfrm>
            <a:off x="4891834" y="4578951"/>
            <a:ext cx="669530" cy="1008000"/>
            <a:chOff x="5464335" y="4274235"/>
            <a:chExt cx="285750" cy="430212"/>
          </a:xfrm>
          <a:solidFill>
            <a:schemeClr val="accent3">
              <a:lumMod val="50000"/>
            </a:schemeClr>
          </a:solidFill>
        </p:grpSpPr>
        <p:sp>
          <p:nvSpPr>
            <p:cNvPr id="39"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 45"/>
          <p:cNvGrpSpPr>
            <a:grpSpLocks noChangeAspect="1"/>
          </p:cNvGrpSpPr>
          <p:nvPr/>
        </p:nvGrpSpPr>
        <p:grpSpPr>
          <a:xfrm>
            <a:off x="4209348" y="1906784"/>
            <a:ext cx="669530" cy="1008000"/>
            <a:chOff x="5464335" y="4274235"/>
            <a:chExt cx="285750" cy="430212"/>
          </a:xfrm>
          <a:solidFill>
            <a:schemeClr val="accent3">
              <a:lumMod val="50000"/>
            </a:schemeClr>
          </a:solidFill>
        </p:grpSpPr>
        <p:sp>
          <p:nvSpPr>
            <p:cNvPr id="47"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0" name="Freeform 17"/>
          <p:cNvSpPr>
            <a:spLocks noEditPoints="1"/>
          </p:cNvSpPr>
          <p:nvPr/>
        </p:nvSpPr>
        <p:spPr bwMode="auto">
          <a:xfrm>
            <a:off x="4353544" y="355139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zh-CN" altLang="en-US" kern="0">
              <a:solidFill>
                <a:srgbClr val="494B4D"/>
              </a:solidFill>
              <a:latin typeface="+mn-lt"/>
              <a:ea typeface="+mn-ea"/>
            </a:endParaRPr>
          </a:p>
        </p:txBody>
      </p:sp>
      <p:sp>
        <p:nvSpPr>
          <p:cNvPr id="51" name="Freeform 19"/>
          <p:cNvSpPr>
            <a:spLocks noChangeAspect="1" noEditPoints="1"/>
          </p:cNvSpPr>
          <p:nvPr/>
        </p:nvSpPr>
        <p:spPr bwMode="auto">
          <a:xfrm>
            <a:off x="3591847" y="3998721"/>
            <a:ext cx="936000" cy="937017"/>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solidFill>
            <a:schemeClr val="tx2">
              <a:lumMod val="60000"/>
              <a:lumOff val="40000"/>
            </a:schemeClr>
          </a:solidFill>
          <a:ln>
            <a:noFill/>
          </a:ln>
          <a:extLst/>
        </p:spPr>
        <p:txBody>
          <a:bodyPr/>
          <a:lstStyle/>
          <a:p>
            <a:pPr eaLnBrk="1" fontAlgn="auto" hangingPunct="1">
              <a:spcBef>
                <a:spcPts val="0"/>
              </a:spcBef>
              <a:spcAft>
                <a:spcPts val="0"/>
              </a:spcAft>
              <a:defRPr/>
            </a:pPr>
            <a:endParaRPr lang="zh-CN" altLang="en-US" kern="0">
              <a:solidFill>
                <a:srgbClr val="494B4D"/>
              </a:solidFill>
              <a:latin typeface="+mn-lt"/>
              <a:ea typeface="+mn-ea"/>
            </a:endParaRPr>
          </a:p>
        </p:txBody>
      </p:sp>
      <p:sp>
        <p:nvSpPr>
          <p:cNvPr id="52" name="任意多边形 20"/>
          <p:cNvSpPr/>
          <p:nvPr/>
        </p:nvSpPr>
        <p:spPr>
          <a:xfrm flipV="1">
            <a:off x="5145498" y="3437092"/>
            <a:ext cx="2917825" cy="227013"/>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noFill/>
          <a:ln w="6350" cap="flat" cmpd="sng" algn="ctr">
            <a:solidFill>
              <a:schemeClr val="bg1">
                <a:lumMod val="50000"/>
              </a:schemeClr>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494B4D"/>
              </a:solidFill>
              <a:latin typeface="Calibri"/>
              <a:ea typeface="幼圆"/>
            </a:endParaRPr>
          </a:p>
        </p:txBody>
      </p:sp>
      <p:sp>
        <p:nvSpPr>
          <p:cNvPr id="53" name="任意多边形 22"/>
          <p:cNvSpPr/>
          <p:nvPr/>
        </p:nvSpPr>
        <p:spPr>
          <a:xfrm flipH="1">
            <a:off x="764098" y="4789543"/>
            <a:ext cx="2917825" cy="227013"/>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noFill/>
          <a:ln w="6350" cap="flat" cmpd="sng" algn="ctr">
            <a:solidFill>
              <a:schemeClr val="tx2">
                <a:lumMod val="60000"/>
                <a:lumOff val="40000"/>
              </a:schemeClr>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494B4D"/>
              </a:solidFill>
              <a:latin typeface="Calibri"/>
              <a:ea typeface="幼圆"/>
            </a:endParaRPr>
          </a:p>
        </p:txBody>
      </p:sp>
      <p:cxnSp>
        <p:nvCxnSpPr>
          <p:cNvPr id="10" name="直线箭头连接符 9"/>
          <p:cNvCxnSpPr/>
          <p:nvPr/>
        </p:nvCxnSpPr>
        <p:spPr>
          <a:xfrm>
            <a:off x="5619141" y="4935738"/>
            <a:ext cx="108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H="1">
            <a:off x="5619141" y="5250430"/>
            <a:ext cx="1080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731397" y="5586951"/>
            <a:ext cx="1256450" cy="338554"/>
          </a:xfrm>
          <a:prstGeom prst="rect">
            <a:avLst/>
          </a:prstGeom>
          <a:noFill/>
        </p:spPr>
        <p:txBody>
          <a:bodyPr wrap="square" rtlCol="0">
            <a:spAutoFit/>
          </a:bodyPr>
          <a:lstStyle/>
          <a:p>
            <a:r>
              <a:rPr kumimoji="1" lang="en-US" altLang="zh-CN" sz="1600" dirty="0" smtClean="0"/>
              <a:t>The Users</a:t>
            </a:r>
            <a:endParaRPr kumimoji="1" lang="zh-CN" altLang="en-US" sz="1600" dirty="0"/>
          </a:p>
        </p:txBody>
      </p:sp>
      <p:sp>
        <p:nvSpPr>
          <p:cNvPr id="55" name="文本框 54"/>
          <p:cNvSpPr txBox="1"/>
          <p:nvPr/>
        </p:nvSpPr>
        <p:spPr>
          <a:xfrm>
            <a:off x="6874828" y="5577123"/>
            <a:ext cx="1634996" cy="338554"/>
          </a:xfrm>
          <a:prstGeom prst="rect">
            <a:avLst/>
          </a:prstGeom>
          <a:noFill/>
        </p:spPr>
        <p:txBody>
          <a:bodyPr wrap="square" rtlCol="0">
            <a:spAutoFit/>
          </a:bodyPr>
          <a:lstStyle/>
          <a:p>
            <a:r>
              <a:rPr kumimoji="1" lang="en-US" altLang="zh-CN" sz="1600" dirty="0" smtClean="0"/>
              <a:t>Relying Parties</a:t>
            </a:r>
            <a:endParaRPr kumimoji="1" lang="zh-CN" altLang="en-US" sz="1600" dirty="0"/>
          </a:p>
        </p:txBody>
      </p:sp>
      <p:sp>
        <p:nvSpPr>
          <p:cNvPr id="56" name="文本框 55"/>
          <p:cNvSpPr txBox="1"/>
          <p:nvPr/>
        </p:nvSpPr>
        <p:spPr>
          <a:xfrm>
            <a:off x="4072633" y="2863416"/>
            <a:ext cx="1256450" cy="338554"/>
          </a:xfrm>
          <a:prstGeom prst="rect">
            <a:avLst/>
          </a:prstGeom>
          <a:noFill/>
        </p:spPr>
        <p:txBody>
          <a:bodyPr wrap="square" rtlCol="0">
            <a:spAutoFit/>
          </a:bodyPr>
          <a:lstStyle/>
          <a:p>
            <a:r>
              <a:rPr kumimoji="1" lang="en-US" altLang="zh-CN" sz="1600" dirty="0" smtClean="0"/>
              <a:t>The Users</a:t>
            </a:r>
            <a:endParaRPr kumimoji="1" lang="zh-CN" altLang="en-US" sz="1600" dirty="0"/>
          </a:p>
        </p:txBody>
      </p:sp>
      <p:sp>
        <p:nvSpPr>
          <p:cNvPr id="57" name="文本框 56"/>
          <p:cNvSpPr txBox="1"/>
          <p:nvPr/>
        </p:nvSpPr>
        <p:spPr>
          <a:xfrm>
            <a:off x="1363855" y="4564401"/>
            <a:ext cx="1634996" cy="338554"/>
          </a:xfrm>
          <a:prstGeom prst="rect">
            <a:avLst/>
          </a:prstGeom>
          <a:noFill/>
        </p:spPr>
        <p:txBody>
          <a:bodyPr wrap="square" rtlCol="0">
            <a:spAutoFit/>
          </a:bodyPr>
          <a:lstStyle/>
          <a:p>
            <a:r>
              <a:rPr kumimoji="1" lang="en-US" altLang="zh-CN" sz="1600" dirty="0" smtClean="0"/>
              <a:t>Relying Parties</a:t>
            </a:r>
            <a:endParaRPr kumimoji="1" lang="zh-CN" altLang="en-US" sz="1600" dirty="0"/>
          </a:p>
        </p:txBody>
      </p:sp>
      <p:sp>
        <p:nvSpPr>
          <p:cNvPr id="59" name="矩形 58"/>
          <p:cNvSpPr/>
          <p:nvPr/>
        </p:nvSpPr>
        <p:spPr>
          <a:xfrm>
            <a:off x="625487" y="2727958"/>
            <a:ext cx="1656415" cy="584775"/>
          </a:xfrm>
          <a:prstGeom prst="rect">
            <a:avLst/>
          </a:prstGeom>
        </p:spPr>
        <p:txBody>
          <a:bodyPr wrap="none">
            <a:spAutoFit/>
          </a:bodyPr>
          <a:lstStyle/>
          <a:p>
            <a:pPr algn="ctr"/>
            <a:r>
              <a:rPr lang="en-US" altLang="zh-CN" sz="1600" dirty="0"/>
              <a:t>Anonymous </a:t>
            </a:r>
            <a:endParaRPr lang="en-US" altLang="zh-CN" sz="1600" dirty="0" smtClean="0"/>
          </a:p>
          <a:p>
            <a:pPr algn="ctr"/>
            <a:r>
              <a:rPr lang="en-US" altLang="zh-CN" sz="1600" dirty="0" smtClean="0"/>
              <a:t>Identity </a:t>
            </a:r>
            <a:r>
              <a:rPr lang="en-US" altLang="zh-CN" sz="1600" dirty="0"/>
              <a:t>Providers</a:t>
            </a:r>
            <a:endParaRPr lang="zh-CN" altLang="en-US" sz="1600" dirty="0"/>
          </a:p>
        </p:txBody>
      </p:sp>
      <p:cxnSp>
        <p:nvCxnSpPr>
          <p:cNvPr id="61" name="直线箭头连接符 60"/>
          <p:cNvCxnSpPr/>
          <p:nvPr/>
        </p:nvCxnSpPr>
        <p:spPr>
          <a:xfrm>
            <a:off x="2354730" y="2412644"/>
            <a:ext cx="1790731"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p:nvPr/>
        </p:nvCxnSpPr>
        <p:spPr>
          <a:xfrm flipH="1">
            <a:off x="2359743" y="2606581"/>
            <a:ext cx="1728000"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56" idx="1"/>
          </p:cNvCxnSpPr>
          <p:nvPr/>
        </p:nvCxnSpPr>
        <p:spPr>
          <a:xfrm flipH="1">
            <a:off x="2861187" y="3032693"/>
            <a:ext cx="1211446" cy="96478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flipV="1">
            <a:off x="2998851" y="3201970"/>
            <a:ext cx="1210497" cy="94663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556801" y="1132057"/>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Comparison</a:t>
            </a:r>
            <a:endParaRPr kumimoji="1" lang="zh-CN" altLang="en-US" dirty="0">
              <a:solidFill>
                <a:schemeClr val="bg1"/>
              </a:solidFill>
            </a:endParaRPr>
          </a:p>
        </p:txBody>
      </p:sp>
      <p:grpSp>
        <p:nvGrpSpPr>
          <p:cNvPr id="6" name="组 5"/>
          <p:cNvGrpSpPr/>
          <p:nvPr/>
        </p:nvGrpSpPr>
        <p:grpSpPr>
          <a:xfrm>
            <a:off x="1401839" y="3698605"/>
            <a:ext cx="1657528" cy="903163"/>
            <a:chOff x="1401839" y="3698605"/>
            <a:chExt cx="1657528" cy="903163"/>
          </a:xfrm>
        </p:grpSpPr>
        <p:sp>
          <p:nvSpPr>
            <p:cNvPr id="21" name="Freeform 377"/>
            <p:cNvSpPr>
              <a:spLocks noChangeAspect="1" noEditPoints="1"/>
            </p:cNvSpPr>
            <p:nvPr/>
          </p:nvSpPr>
          <p:spPr bwMode="auto">
            <a:xfrm>
              <a:off x="1401839" y="3698605"/>
              <a:ext cx="1300348" cy="90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4" name="组 3"/>
            <p:cNvGrpSpPr>
              <a:grpSpLocks noChangeAspect="1"/>
            </p:cNvGrpSpPr>
            <p:nvPr/>
          </p:nvGrpSpPr>
          <p:grpSpPr>
            <a:xfrm>
              <a:off x="2699367" y="4240941"/>
              <a:ext cx="360000" cy="360827"/>
              <a:chOff x="4483920" y="3164311"/>
              <a:chExt cx="471243" cy="472326"/>
            </a:xfrm>
          </p:grpSpPr>
          <p:sp>
            <p:nvSpPr>
              <p:cNvPr id="72" name="Oval 56"/>
              <p:cNvSpPr>
                <a:spLocks noChangeArrowheads="1"/>
              </p:cNvSpPr>
              <p:nvPr/>
            </p:nvSpPr>
            <p:spPr bwMode="auto">
              <a:xfrm>
                <a:off x="4483920" y="3164311"/>
                <a:ext cx="471243" cy="472326"/>
              </a:xfrm>
              <a:prstGeom prst="ellipse">
                <a:avLst/>
              </a:pr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6" name="组 75"/>
          <p:cNvGrpSpPr/>
          <p:nvPr/>
        </p:nvGrpSpPr>
        <p:grpSpPr>
          <a:xfrm>
            <a:off x="6760330" y="4633229"/>
            <a:ext cx="1657528" cy="903163"/>
            <a:chOff x="1401839" y="3698605"/>
            <a:chExt cx="1657528" cy="903163"/>
          </a:xfrm>
        </p:grpSpPr>
        <p:sp>
          <p:nvSpPr>
            <p:cNvPr id="77" name="Freeform 377"/>
            <p:cNvSpPr>
              <a:spLocks noChangeAspect="1" noEditPoints="1"/>
            </p:cNvSpPr>
            <p:nvPr/>
          </p:nvSpPr>
          <p:spPr bwMode="auto">
            <a:xfrm>
              <a:off x="1401839" y="3698605"/>
              <a:ext cx="1300348" cy="90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a:grpSpLocks noChangeAspect="1"/>
            </p:cNvGrpSpPr>
            <p:nvPr/>
          </p:nvGrpSpPr>
          <p:grpSpPr>
            <a:xfrm>
              <a:off x="2699367" y="4240941"/>
              <a:ext cx="360000" cy="360827"/>
              <a:chOff x="4483920" y="3164311"/>
              <a:chExt cx="471243" cy="472326"/>
            </a:xfrm>
          </p:grpSpPr>
          <p:sp>
            <p:nvSpPr>
              <p:cNvPr id="79" name="Oval 56"/>
              <p:cNvSpPr>
                <a:spLocks noChangeArrowheads="1"/>
              </p:cNvSpPr>
              <p:nvPr/>
            </p:nvSpPr>
            <p:spPr bwMode="auto">
              <a:xfrm>
                <a:off x="4483920" y="3164311"/>
                <a:ext cx="471243" cy="472326"/>
              </a:xfrm>
              <a:prstGeom prst="ellipse">
                <a:avLst/>
              </a:pr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7"/>
              <p:cNvSpPr>
                <a:spLocks/>
              </p:cNvSpPr>
              <p:nvPr/>
            </p:nvSpPr>
            <p:spPr bwMode="auto">
              <a:xfrm>
                <a:off x="4555419" y="3226060"/>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8"/>
              <p:cNvSpPr>
                <a:spLocks/>
              </p:cNvSpPr>
              <p:nvPr/>
            </p:nvSpPr>
            <p:spPr bwMode="auto">
              <a:xfrm>
                <a:off x="4686501" y="3398308"/>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9"/>
              <p:cNvSpPr>
                <a:spLocks/>
              </p:cNvSpPr>
              <p:nvPr/>
            </p:nvSpPr>
            <p:spPr bwMode="auto">
              <a:xfrm>
                <a:off x="4766861" y="3189892"/>
                <a:ext cx="161414" cy="304411"/>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chemeClr val="accent3">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83" name="Freeform 174"/>
          <p:cNvSpPr>
            <a:spLocks noEditPoints="1"/>
          </p:cNvSpPr>
          <p:nvPr/>
        </p:nvSpPr>
        <p:spPr bwMode="auto">
          <a:xfrm>
            <a:off x="3047983" y="2025412"/>
            <a:ext cx="381659" cy="362576"/>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74"/>
          <p:cNvSpPr>
            <a:spLocks noEditPoints="1"/>
          </p:cNvSpPr>
          <p:nvPr/>
        </p:nvSpPr>
        <p:spPr bwMode="auto">
          <a:xfrm>
            <a:off x="3170887" y="3092208"/>
            <a:ext cx="381659" cy="362576"/>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2956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000" fill="hold"/>
                                        <p:tgtEl>
                                          <p:spTgt spid="50"/>
                                        </p:tgtEl>
                                        <p:attrNameLst>
                                          <p:attrName>r</p:attrName>
                                        </p:attrNameLst>
                                      </p:cBhvr>
                                    </p:animRot>
                                  </p:childTnLst>
                                </p:cTn>
                              </p:par>
                            </p:childTnLst>
                          </p:cTn>
                        </p:par>
                        <p:par>
                          <p:cTn id="7" fill="hold">
                            <p:stCondLst>
                              <p:cond delay="1000"/>
                            </p:stCondLst>
                            <p:childTnLst>
                              <p:par>
                                <p:cTn id="8" presetID="22" presetClass="entr" presetSubtype="4"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par>
                          <p:cTn id="15" fill="hold">
                            <p:stCondLst>
                              <p:cond delay="2000"/>
                            </p:stCondLst>
                            <p:childTnLst>
                              <p:par>
                                <p:cTn id="16" presetID="9"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dissolve">
                                      <p:cBhvr>
                                        <p:cTn id="27" dur="500"/>
                                        <p:tgtEl>
                                          <p:spTgt spid="55"/>
                                        </p:tgtEl>
                                      </p:cBhvr>
                                    </p:animEffect>
                                  </p:childTnLst>
                                </p:cTn>
                              </p:par>
                              <p:par>
                                <p:cTn id="28" presetID="9"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dissolve">
                                      <p:cBhvr>
                                        <p:cTn id="30" dur="500"/>
                                        <p:tgtEl>
                                          <p:spTgt spid="76"/>
                                        </p:tgtEl>
                                      </p:cBhvr>
                                    </p:animEffect>
                                  </p:childTnLst>
                                </p:cTn>
                              </p:par>
                              <p:par>
                                <p:cTn id="31" presetID="9"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par>
                          <p:cTn id="34" fill="hold">
                            <p:stCondLst>
                              <p:cond delay="2500"/>
                            </p:stCondLst>
                            <p:childTnLst>
                              <p:par>
                                <p:cTn id="35" presetID="8" presetClass="emph" presetSubtype="0" fill="hold" grpId="0" nodeType="afterEffect">
                                  <p:stCondLst>
                                    <p:cond delay="0"/>
                                  </p:stCondLst>
                                  <p:childTnLst>
                                    <p:animRot by="21600000">
                                      <p:cBhvr>
                                        <p:cTn id="36" dur="1000" fill="hold"/>
                                        <p:tgtEl>
                                          <p:spTgt spid="51"/>
                                        </p:tgtEl>
                                        <p:attrNameLst>
                                          <p:attrName>r</p:attrName>
                                        </p:attrNameLst>
                                      </p:cBhvr>
                                    </p:animRo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up)">
                                      <p:cBhvr>
                                        <p:cTn id="40" dur="500"/>
                                        <p:tgtEl>
                                          <p:spTgt spid="53"/>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par>
                          <p:cTn id="45" fill="hold">
                            <p:stCondLst>
                              <p:cond delay="4500"/>
                            </p:stCondLst>
                            <p:childTnLst>
                              <p:par>
                                <p:cTn id="46" presetID="9"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par>
                                <p:cTn id="49" presetID="9"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par>
                                <p:cTn id="52" presetID="9" presetClass="entr" presetSubtype="0"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dissolve">
                                      <p:cBhvr>
                                        <p:cTn id="54" dur="500"/>
                                        <p:tgtEl>
                                          <p:spTgt spid="61"/>
                                        </p:tgtEl>
                                      </p:cBhvr>
                                    </p:animEffect>
                                  </p:childTnLst>
                                </p:cTn>
                              </p:par>
                              <p:par>
                                <p:cTn id="55" presetID="9"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par>
                                <p:cTn id="58" presetID="9" presetClass="entr" presetSubtype="0"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dissolve">
                                      <p:cBhvr>
                                        <p:cTn id="60" dur="500"/>
                                        <p:tgtEl>
                                          <p:spTgt spid="65"/>
                                        </p:tgtEl>
                                      </p:cBhvr>
                                    </p:animEffect>
                                  </p:childTnLst>
                                </p:cTn>
                              </p:par>
                              <p:par>
                                <p:cTn id="61" presetID="9"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dissolve">
                                      <p:cBhvr>
                                        <p:cTn id="63" dur="500"/>
                                        <p:tgtEl>
                                          <p:spTgt spid="67"/>
                                        </p:tgtEl>
                                      </p:cBhvr>
                                    </p:animEffect>
                                  </p:childTnLst>
                                </p:cTn>
                              </p:par>
                              <p:par>
                                <p:cTn id="64" presetID="9" presetClass="entr" presetSubtype="0"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dissolve">
                                      <p:cBhvr>
                                        <p:cTn id="66" dur="500"/>
                                        <p:tgtEl>
                                          <p:spTgt spid="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dissolve">
                                      <p:cBhvr>
                                        <p:cTn id="69" dur="500"/>
                                        <p:tgtEl>
                                          <p:spTgt spid="8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dissolve">
                                      <p:cBhvr>
                                        <p:cTn id="72" dur="500"/>
                                        <p:tgtEl>
                                          <p:spTgt spid="8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dissolve">
                                      <p:cBhvr>
                                        <p:cTn id="78" dur="500"/>
                                        <p:tgtEl>
                                          <p:spTgt spid="5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dissolve">
                                      <p:cBhvr>
                                        <p:cTn id="8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3" grpId="0" animBg="1"/>
      <p:bldP spid="50" grpId="0" animBg="1"/>
      <p:bldP spid="51" grpId="0" animBg="1"/>
      <p:bldP spid="52" grpId="0" animBg="1"/>
      <p:bldP spid="53" grpId="0" animBg="1"/>
      <p:bldP spid="54" grpId="0"/>
      <p:bldP spid="55" grpId="0"/>
      <p:bldP spid="56" grpId="0"/>
      <p:bldP spid="57" grpId="0"/>
      <p:bldP spid="59" grpId="0"/>
      <p:bldP spid="83" grpId="0" animBg="1"/>
      <p:bldP spid="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28"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日期占位符 30"/>
          <p:cNvSpPr>
            <a:spLocks noGrp="1"/>
          </p:cNvSpPr>
          <p:nvPr>
            <p:ph type="dt" sz="half" idx="10"/>
          </p:nvPr>
        </p:nvSpPr>
        <p:spPr/>
        <p:txBody>
          <a:bodyPr/>
          <a:lstStyle/>
          <a:p>
            <a:fld id="{44A55767-9A5C-E14D-9585-01C8894DCCB8}" type="datetime1">
              <a:rPr kumimoji="1" lang="zh-CN" altLang="en-US" smtClean="0"/>
              <a:t>15/5/14</a:t>
            </a:fld>
            <a:endParaRPr kumimoji="1" lang="zh-CN" altLang="en-US"/>
          </a:p>
        </p:txBody>
      </p:sp>
      <p:sp>
        <p:nvSpPr>
          <p:cNvPr id="32" name="幻灯片编号占位符 31"/>
          <p:cNvSpPr>
            <a:spLocks noGrp="1"/>
          </p:cNvSpPr>
          <p:nvPr>
            <p:ph type="sldNum" sz="quarter" idx="12"/>
          </p:nvPr>
        </p:nvSpPr>
        <p:spPr/>
        <p:txBody>
          <a:bodyPr/>
          <a:lstStyle/>
          <a:p>
            <a:fld id="{FA3DF4A4-C2B2-C04D-947B-95B7BD989F14}" type="slidenum">
              <a:rPr kumimoji="1" lang="zh-CN" altLang="en-US" smtClean="0"/>
              <a:t>9</a:t>
            </a:fld>
            <a:endParaRPr kumimoji="1" lang="zh-CN" altLang="en-US"/>
          </a:p>
        </p:txBody>
      </p:sp>
      <p:sp>
        <p:nvSpPr>
          <p:cNvPr id="69" name="文本框 68"/>
          <p:cNvSpPr txBox="1"/>
          <p:nvPr/>
        </p:nvSpPr>
        <p:spPr>
          <a:xfrm>
            <a:off x="556801" y="1132057"/>
            <a:ext cx="1994669" cy="369332"/>
          </a:xfrm>
          <a:prstGeom prst="rect">
            <a:avLst/>
          </a:prstGeom>
          <a:solidFill>
            <a:schemeClr val="accent3"/>
          </a:solidFill>
        </p:spPr>
        <p:txBody>
          <a:bodyPr wrap="square" rtlCol="0">
            <a:spAutoFit/>
          </a:bodyPr>
          <a:lstStyle/>
          <a:p>
            <a:pPr algn="ctr"/>
            <a:r>
              <a:rPr kumimoji="1" lang="en-US" altLang="zh-CN" dirty="0" smtClean="0">
                <a:solidFill>
                  <a:schemeClr val="bg1"/>
                </a:solidFill>
              </a:rPr>
              <a:t>Comparison</a:t>
            </a:r>
            <a:endParaRPr kumimoji="1" lang="zh-CN" altLang="en-US" dirty="0">
              <a:solidFill>
                <a:schemeClr val="bg1"/>
              </a:solidFill>
            </a:endParaRPr>
          </a:p>
        </p:txBody>
      </p:sp>
      <p:sp>
        <p:nvSpPr>
          <p:cNvPr id="7" name="文本框 6"/>
          <p:cNvSpPr txBox="1"/>
          <p:nvPr/>
        </p:nvSpPr>
        <p:spPr>
          <a:xfrm>
            <a:off x="597142" y="1751254"/>
            <a:ext cx="3384000" cy="369332"/>
          </a:xfrm>
          <a:prstGeom prst="chevron">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dirty="0" smtClean="0">
                <a:solidFill>
                  <a:schemeClr val="bg1"/>
                </a:solidFill>
              </a:rPr>
              <a:t>Conventional SSO framework</a:t>
            </a:r>
            <a:endParaRPr kumimoji="1" lang="zh-CN" altLang="en-US" dirty="0">
              <a:solidFill>
                <a:schemeClr val="bg1"/>
              </a:solidFill>
            </a:endParaRPr>
          </a:p>
        </p:txBody>
      </p:sp>
      <p:sp>
        <p:nvSpPr>
          <p:cNvPr id="30" name="文本框 29"/>
          <p:cNvSpPr txBox="1"/>
          <p:nvPr/>
        </p:nvSpPr>
        <p:spPr>
          <a:xfrm>
            <a:off x="556801" y="4097234"/>
            <a:ext cx="2844000" cy="369332"/>
          </a:xfrm>
          <a:prstGeom prst="chevron">
            <a:avLst/>
          </a:prstGeom>
          <a:solidFill>
            <a:schemeClr val="bg1">
              <a:lumMod val="50000"/>
            </a:schemeClr>
          </a:solidFill>
          <a:ln>
            <a:solidFill>
              <a:schemeClr val="bg1">
                <a:lumMod val="50000"/>
              </a:schemeClr>
            </a:solidFill>
          </a:ln>
        </p:spPr>
        <p:txBody>
          <a:bodyPr wrap="square" rtlCol="0">
            <a:spAutoFit/>
          </a:bodyPr>
          <a:lstStyle/>
          <a:p>
            <a:pPr algn="ctr"/>
            <a:r>
              <a:rPr kumimoji="1" lang="en-US" altLang="zh-CN" dirty="0" err="1" smtClean="0">
                <a:solidFill>
                  <a:schemeClr val="bg1"/>
                </a:solidFill>
              </a:rPr>
              <a:t>Opaak</a:t>
            </a:r>
            <a:r>
              <a:rPr kumimoji="1" lang="en-US" altLang="zh-CN" dirty="0" smtClean="0">
                <a:solidFill>
                  <a:schemeClr val="bg1"/>
                </a:solidFill>
              </a:rPr>
              <a:t> framework</a:t>
            </a:r>
            <a:endParaRPr kumimoji="1" lang="zh-CN" altLang="en-US" dirty="0">
              <a:solidFill>
                <a:schemeClr val="bg1"/>
              </a:solidFill>
            </a:endParaRPr>
          </a:p>
        </p:txBody>
      </p:sp>
      <p:pic>
        <p:nvPicPr>
          <p:cNvPr id="3" name="图片 2" descr="openid.jpg"/>
          <p:cNvPicPr>
            <a:picLocks noChangeAspect="1"/>
          </p:cNvPicPr>
          <p:nvPr/>
        </p:nvPicPr>
        <p:blipFill rotWithShape="1">
          <a:blip r:embed="rId3">
            <a:extLst>
              <a:ext uri="{28A0092B-C50C-407E-A947-70E740481C1C}">
                <a14:useLocalDpi xmlns:a14="http://schemas.microsoft.com/office/drawing/2010/main" val="0"/>
              </a:ext>
            </a:extLst>
          </a:blip>
          <a:srcRect l="5161" t="7391" r="3710" b="15721"/>
          <a:stretch/>
        </p:blipFill>
        <p:spPr>
          <a:xfrm>
            <a:off x="717090" y="2449074"/>
            <a:ext cx="1332000" cy="450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Picture 2" descr="C:\Users\CMX\Desktop\facebook_conne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357" y="3223074"/>
            <a:ext cx="2988000" cy="465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cxnSp>
        <p:nvCxnSpPr>
          <p:cNvPr id="37" name="直线箭头连接符 36"/>
          <p:cNvCxnSpPr/>
          <p:nvPr/>
        </p:nvCxnSpPr>
        <p:spPr>
          <a:xfrm>
            <a:off x="4665944" y="2902727"/>
            <a:ext cx="1233417"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72239" y="5132439"/>
            <a:ext cx="3911271" cy="338554"/>
          </a:xfrm>
          <a:prstGeom prst="rect">
            <a:avLst/>
          </a:prstGeom>
          <a:solidFill>
            <a:schemeClr val="tx2">
              <a:lumMod val="60000"/>
              <a:lumOff val="40000"/>
            </a:schemeClr>
          </a:solidFill>
        </p:spPr>
        <p:txBody>
          <a:bodyPr wrap="square" rtlCol="0">
            <a:spAutoFit/>
          </a:bodyPr>
          <a:lstStyle/>
          <a:p>
            <a:r>
              <a:rPr lang="en-US" altLang="zh-CN" sz="1600" dirty="0" err="1">
                <a:solidFill>
                  <a:schemeClr val="bg1"/>
                </a:solidFill>
              </a:rPr>
              <a:t>OPen</a:t>
            </a:r>
            <a:r>
              <a:rPr lang="en-US" altLang="zh-CN" sz="1600" dirty="0">
                <a:solidFill>
                  <a:schemeClr val="bg1"/>
                </a:solidFill>
              </a:rPr>
              <a:t> Anonymous </a:t>
            </a:r>
            <a:r>
              <a:rPr lang="en-US" altLang="zh-CN" sz="1600" dirty="0" smtClean="0">
                <a:solidFill>
                  <a:schemeClr val="bg1"/>
                </a:solidFill>
              </a:rPr>
              <a:t>Authentication </a:t>
            </a:r>
            <a:r>
              <a:rPr lang="en-US" altLang="zh-CN" sz="1600" dirty="0" err="1">
                <a:solidFill>
                  <a:schemeClr val="bg1"/>
                </a:solidFill>
              </a:rPr>
              <a:t>frameworK</a:t>
            </a:r>
            <a:r>
              <a:rPr lang="en-US" altLang="zh-CN" sz="1600" dirty="0">
                <a:solidFill>
                  <a:schemeClr val="bg1"/>
                </a:solidFill>
              </a:rPr>
              <a:t> </a:t>
            </a:r>
          </a:p>
        </p:txBody>
      </p:sp>
      <p:cxnSp>
        <p:nvCxnSpPr>
          <p:cNvPr id="42" name="直线箭头连接符 41"/>
          <p:cNvCxnSpPr/>
          <p:nvPr/>
        </p:nvCxnSpPr>
        <p:spPr>
          <a:xfrm>
            <a:off x="4641365" y="5341134"/>
            <a:ext cx="1233417"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p:cNvSpPr>
            <a:spLocks noChangeAspect="1"/>
          </p:cNvSpPr>
          <p:nvPr/>
        </p:nvSpPr>
        <p:spPr>
          <a:xfrm>
            <a:off x="6754757" y="1839976"/>
            <a:ext cx="1229616" cy="1224000"/>
          </a:xfrm>
          <a:prstGeom prst="ellipse">
            <a:avLst/>
          </a:prstGeom>
          <a:solidFill>
            <a:schemeClr val="accent3"/>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a:spLocks noChangeAspect="1"/>
          </p:cNvSpPr>
          <p:nvPr/>
        </p:nvSpPr>
        <p:spPr>
          <a:xfrm>
            <a:off x="6317230" y="2567560"/>
            <a:ext cx="1229616" cy="1224000"/>
          </a:xfrm>
          <a:prstGeom prst="ellipse">
            <a:avLst/>
          </a:prstGeom>
          <a:solidFill>
            <a:schemeClr val="accent2">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a:spLocks noChangeAspect="1"/>
          </p:cNvSpPr>
          <p:nvPr/>
        </p:nvSpPr>
        <p:spPr>
          <a:xfrm>
            <a:off x="7147109" y="2583693"/>
            <a:ext cx="1229616" cy="1224000"/>
          </a:xfrm>
          <a:prstGeom prst="ellipse">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6843247" y="2164432"/>
            <a:ext cx="1141126" cy="369332"/>
          </a:xfrm>
          <a:prstGeom prst="rect">
            <a:avLst/>
          </a:prstGeom>
          <a:noFill/>
        </p:spPr>
        <p:txBody>
          <a:bodyPr wrap="square" rtlCol="0">
            <a:spAutoFit/>
          </a:bodyPr>
          <a:lstStyle/>
          <a:p>
            <a:r>
              <a:rPr kumimoji="1" lang="en-US" altLang="zh-CN" dirty="0" smtClean="0">
                <a:solidFill>
                  <a:schemeClr val="bg1"/>
                </a:solidFill>
              </a:rPr>
              <a:t>The users</a:t>
            </a:r>
            <a:endParaRPr kumimoji="1" lang="zh-CN" altLang="en-US" dirty="0">
              <a:solidFill>
                <a:schemeClr val="bg1"/>
              </a:solidFill>
            </a:endParaRPr>
          </a:p>
        </p:txBody>
      </p:sp>
      <p:sp>
        <p:nvSpPr>
          <p:cNvPr id="49" name="文本框 48"/>
          <p:cNvSpPr txBox="1"/>
          <p:nvPr/>
        </p:nvSpPr>
        <p:spPr>
          <a:xfrm>
            <a:off x="6243482" y="2833026"/>
            <a:ext cx="1141126" cy="646331"/>
          </a:xfrm>
          <a:prstGeom prst="rect">
            <a:avLst/>
          </a:prstGeom>
          <a:noFill/>
        </p:spPr>
        <p:txBody>
          <a:bodyPr wrap="square" rtlCol="0">
            <a:spAutoFit/>
          </a:bodyPr>
          <a:lstStyle/>
          <a:p>
            <a:pPr algn="ctr"/>
            <a:r>
              <a:rPr kumimoji="1" lang="en-US" altLang="zh-CN" dirty="0" smtClean="0">
                <a:solidFill>
                  <a:schemeClr val="bg1"/>
                </a:solidFill>
              </a:rPr>
              <a:t>Relying Parties</a:t>
            </a:r>
            <a:endParaRPr kumimoji="1" lang="zh-CN" altLang="en-US" dirty="0">
              <a:solidFill>
                <a:schemeClr val="bg1"/>
              </a:solidFill>
            </a:endParaRPr>
          </a:p>
        </p:txBody>
      </p:sp>
      <p:sp>
        <p:nvSpPr>
          <p:cNvPr id="50" name="文本框 49"/>
          <p:cNvSpPr txBox="1"/>
          <p:nvPr/>
        </p:nvSpPr>
        <p:spPr>
          <a:xfrm>
            <a:off x="7207043" y="2852694"/>
            <a:ext cx="1141126" cy="646331"/>
          </a:xfrm>
          <a:prstGeom prst="rect">
            <a:avLst/>
          </a:prstGeom>
          <a:noFill/>
        </p:spPr>
        <p:txBody>
          <a:bodyPr wrap="square" rtlCol="0">
            <a:spAutoFit/>
          </a:bodyPr>
          <a:lstStyle/>
          <a:p>
            <a:pPr algn="ctr"/>
            <a:r>
              <a:rPr kumimoji="1" lang="en-US" altLang="zh-CN" dirty="0" smtClean="0">
                <a:solidFill>
                  <a:schemeClr val="bg1"/>
                </a:solidFill>
              </a:rPr>
              <a:t>Identity Providers</a:t>
            </a:r>
            <a:endParaRPr kumimoji="1" lang="zh-CN" altLang="en-US" dirty="0">
              <a:solidFill>
                <a:schemeClr val="bg1"/>
              </a:solidFill>
            </a:endParaRPr>
          </a:p>
        </p:txBody>
      </p:sp>
      <p:sp>
        <p:nvSpPr>
          <p:cNvPr id="51" name="椭圆 50"/>
          <p:cNvSpPr>
            <a:spLocks noChangeAspect="1"/>
          </p:cNvSpPr>
          <p:nvPr/>
        </p:nvSpPr>
        <p:spPr>
          <a:xfrm>
            <a:off x="6700685" y="4042399"/>
            <a:ext cx="1229616" cy="1224000"/>
          </a:xfrm>
          <a:prstGeom prst="ellipse">
            <a:avLst/>
          </a:prstGeom>
          <a:solidFill>
            <a:schemeClr val="accent3"/>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a:spLocks noChangeAspect="1"/>
          </p:cNvSpPr>
          <p:nvPr/>
        </p:nvSpPr>
        <p:spPr>
          <a:xfrm>
            <a:off x="6263158" y="4769983"/>
            <a:ext cx="1229616" cy="1224000"/>
          </a:xfrm>
          <a:prstGeom prst="ellipse">
            <a:avLst/>
          </a:prstGeom>
          <a:solidFill>
            <a:schemeClr val="accent2">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a:spLocks noChangeAspect="1"/>
          </p:cNvSpPr>
          <p:nvPr/>
        </p:nvSpPr>
        <p:spPr>
          <a:xfrm>
            <a:off x="7093037" y="4786116"/>
            <a:ext cx="1229616" cy="1224000"/>
          </a:xfrm>
          <a:prstGeom prst="ellipse">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6789175" y="4366855"/>
            <a:ext cx="1141126" cy="369332"/>
          </a:xfrm>
          <a:prstGeom prst="rect">
            <a:avLst/>
          </a:prstGeom>
          <a:noFill/>
        </p:spPr>
        <p:txBody>
          <a:bodyPr wrap="square" rtlCol="0">
            <a:spAutoFit/>
          </a:bodyPr>
          <a:lstStyle/>
          <a:p>
            <a:r>
              <a:rPr kumimoji="1" lang="en-US" altLang="zh-CN" dirty="0" smtClean="0">
                <a:solidFill>
                  <a:schemeClr val="bg1"/>
                </a:solidFill>
              </a:rPr>
              <a:t>The users</a:t>
            </a:r>
            <a:endParaRPr kumimoji="1" lang="zh-CN" altLang="en-US" dirty="0">
              <a:solidFill>
                <a:schemeClr val="bg1"/>
              </a:solidFill>
            </a:endParaRPr>
          </a:p>
        </p:txBody>
      </p:sp>
      <p:sp>
        <p:nvSpPr>
          <p:cNvPr id="55" name="文本框 54"/>
          <p:cNvSpPr txBox="1"/>
          <p:nvPr/>
        </p:nvSpPr>
        <p:spPr>
          <a:xfrm>
            <a:off x="6189410" y="5035449"/>
            <a:ext cx="1141126" cy="646331"/>
          </a:xfrm>
          <a:prstGeom prst="rect">
            <a:avLst/>
          </a:prstGeom>
          <a:noFill/>
        </p:spPr>
        <p:txBody>
          <a:bodyPr wrap="square" rtlCol="0">
            <a:spAutoFit/>
          </a:bodyPr>
          <a:lstStyle/>
          <a:p>
            <a:pPr algn="ctr"/>
            <a:r>
              <a:rPr kumimoji="1" lang="en-US" altLang="zh-CN" dirty="0" smtClean="0">
                <a:solidFill>
                  <a:schemeClr val="bg1"/>
                </a:solidFill>
              </a:rPr>
              <a:t>Relying Parties</a:t>
            </a:r>
            <a:endParaRPr kumimoji="1" lang="zh-CN" altLang="en-US" dirty="0">
              <a:solidFill>
                <a:schemeClr val="bg1"/>
              </a:solidFill>
            </a:endParaRPr>
          </a:p>
        </p:txBody>
      </p:sp>
      <p:sp>
        <p:nvSpPr>
          <p:cNvPr id="56" name="文本框 55"/>
          <p:cNvSpPr txBox="1"/>
          <p:nvPr/>
        </p:nvSpPr>
        <p:spPr>
          <a:xfrm>
            <a:off x="7152971" y="5055117"/>
            <a:ext cx="1141126" cy="738664"/>
          </a:xfrm>
          <a:prstGeom prst="rect">
            <a:avLst/>
          </a:prstGeom>
          <a:noFill/>
        </p:spPr>
        <p:txBody>
          <a:bodyPr wrap="square" rtlCol="0">
            <a:spAutoFit/>
          </a:bodyPr>
          <a:lstStyle/>
          <a:p>
            <a:pPr algn="ctr"/>
            <a:r>
              <a:rPr kumimoji="1" lang="en-US" altLang="zh-CN" sz="1400" dirty="0" smtClean="0">
                <a:solidFill>
                  <a:srgbClr val="22F9BE"/>
                </a:solidFill>
              </a:rPr>
              <a:t>Anonymous</a:t>
            </a:r>
          </a:p>
          <a:p>
            <a:pPr algn="ctr"/>
            <a:r>
              <a:rPr kumimoji="1" lang="en-US" altLang="zh-CN" sz="1400" dirty="0" smtClean="0">
                <a:solidFill>
                  <a:schemeClr val="bg1"/>
                </a:solidFill>
              </a:rPr>
              <a:t>Identity Providers</a:t>
            </a:r>
            <a:endParaRPr kumimoji="1" lang="zh-CN" altLang="en-US" sz="1400" dirty="0">
              <a:solidFill>
                <a:schemeClr val="bg1"/>
              </a:solidFill>
            </a:endParaRPr>
          </a:p>
        </p:txBody>
      </p:sp>
    </p:spTree>
    <p:extLst>
      <p:ext uri="{BB962C8B-B14F-4D97-AF65-F5344CB8AC3E}">
        <p14:creationId xmlns:p14="http://schemas.microsoft.com/office/powerpoint/2010/main" val="2162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675" decel="100000" fill="hold"/>
                                        <p:tgtEl>
                                          <p:spTgt spid="7"/>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750"/>
                                        <p:tgtEl>
                                          <p:spTgt spid="30"/>
                                        </p:tgtEl>
                                      </p:cBhvr>
                                    </p:animEffect>
                                    <p:anim calcmode="lin" valueType="num">
                                      <p:cBhvr>
                                        <p:cTn id="14" dur="750" fill="hold"/>
                                        <p:tgtEl>
                                          <p:spTgt spid="30"/>
                                        </p:tgtEl>
                                        <p:attrNameLst>
                                          <p:attrName>ppt_x</p:attrName>
                                        </p:attrNameLst>
                                      </p:cBhvr>
                                      <p:tavLst>
                                        <p:tav tm="0">
                                          <p:val>
                                            <p:strVal val="#ppt_x"/>
                                          </p:val>
                                        </p:tav>
                                        <p:tav tm="100000">
                                          <p:val>
                                            <p:strVal val="#ppt_x"/>
                                          </p:val>
                                        </p:tav>
                                      </p:tavLst>
                                    </p:anim>
                                    <p:anim calcmode="lin" valueType="num">
                                      <p:cBhvr>
                                        <p:cTn id="15" dur="675" decel="100000" fill="hold"/>
                                        <p:tgtEl>
                                          <p:spTgt spid="30"/>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30"/>
                                        </p:tgtEl>
                                        <p:attrNameLst>
                                          <p:attrName>ppt_y</p:attrName>
                                        </p:attrNameLst>
                                      </p:cBhvr>
                                      <p:tavLst>
                                        <p:tav tm="0">
                                          <p:val>
                                            <p:strVal val="#ppt_y-.03"/>
                                          </p:val>
                                        </p:tav>
                                        <p:tav tm="100000">
                                          <p:val>
                                            <p:strVal val="#ppt_y"/>
                                          </p:val>
                                        </p:tav>
                                      </p:tavLst>
                                    </p:anim>
                                  </p:childTnLst>
                                </p:cTn>
                              </p:par>
                            </p:childTnLst>
                          </p:cTn>
                        </p:par>
                        <p:par>
                          <p:cTn id="17" fill="hold">
                            <p:stCondLst>
                              <p:cond delay="75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1750"/>
                            </p:stCondLst>
                            <p:childTnLst>
                              <p:par>
                                <p:cTn id="29" presetID="9"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childTnLst>
                          </p:cTn>
                        </p:par>
                        <p:par>
                          <p:cTn id="35" fill="hold">
                            <p:stCondLst>
                              <p:cond delay="2250"/>
                            </p:stCondLst>
                            <p:childTnLst>
                              <p:par>
                                <p:cTn id="36" presetID="9"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dissolve">
                                      <p:cBhvr>
                                        <p:cTn id="38" dur="500"/>
                                        <p:tgtEl>
                                          <p:spTgt spid="4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dissolve">
                                      <p:cBhvr>
                                        <p:cTn id="41" dur="500"/>
                                        <p:tgtEl>
                                          <p:spTgt spid="44"/>
                                        </p:tgtEl>
                                      </p:cBhvr>
                                    </p:animEffect>
                                  </p:childTnLst>
                                </p:cTn>
                              </p:par>
                            </p:childTnLst>
                          </p:cTn>
                        </p:par>
                        <p:par>
                          <p:cTn id="42" fill="hold">
                            <p:stCondLst>
                              <p:cond delay="2750"/>
                            </p:stCondLst>
                            <p:childTnLst>
                              <p:par>
                                <p:cTn id="43" presetID="9" presetClass="entr" presetSubtype="0" fill="hold" grpId="0"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dissolve">
                                      <p:cBhvr>
                                        <p:cTn id="45" dur="500"/>
                                        <p:tgtEl>
                                          <p:spTgt spid="5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dissolve">
                                      <p:cBhvr>
                                        <p:cTn id="48" dur="500"/>
                                        <p:tgtEl>
                                          <p:spTgt spid="45"/>
                                        </p:tgtEl>
                                      </p:cBhvr>
                                    </p:animEffect>
                                  </p:childTnLst>
                                </p:cTn>
                              </p:par>
                            </p:childTnLst>
                          </p:cTn>
                        </p:par>
                        <p:par>
                          <p:cTn id="49" fill="hold">
                            <p:stCondLst>
                              <p:cond delay="3250"/>
                            </p:stCondLst>
                            <p:childTnLst>
                              <p:par>
                                <p:cTn id="50" presetID="22" presetClass="entr" presetSubtype="8"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par>
                          <p:cTn id="53" fill="hold">
                            <p:stCondLst>
                              <p:cond delay="3750"/>
                            </p:stCondLst>
                            <p:childTnLst>
                              <p:par>
                                <p:cTn id="54" presetID="22" presetClass="entr" presetSubtype="8"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childTnLst>
                          </p:cTn>
                        </p:par>
                        <p:par>
                          <p:cTn id="57" fill="hold">
                            <p:stCondLst>
                              <p:cond delay="4250"/>
                            </p:stCondLst>
                            <p:childTnLst>
                              <p:par>
                                <p:cTn id="58" presetID="9"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dissolve">
                                      <p:cBhvr>
                                        <p:cTn id="60" dur="500"/>
                                        <p:tgtEl>
                                          <p:spTgt spid="5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dissolve">
                                      <p:cBhvr>
                                        <p:cTn id="63" dur="500"/>
                                        <p:tgtEl>
                                          <p:spTgt spid="54"/>
                                        </p:tgtEl>
                                      </p:cBhvr>
                                    </p:animEffect>
                                  </p:childTnLst>
                                </p:cTn>
                              </p:par>
                            </p:childTnLst>
                          </p:cTn>
                        </p:par>
                        <p:par>
                          <p:cTn id="64" fill="hold">
                            <p:stCondLst>
                              <p:cond delay="4750"/>
                            </p:stCondLst>
                            <p:childTnLst>
                              <p:par>
                                <p:cTn id="65" presetID="9"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dissolve">
                                      <p:cBhvr>
                                        <p:cTn id="67" dur="500"/>
                                        <p:tgtEl>
                                          <p:spTgt spid="5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dissolve">
                                      <p:cBhvr>
                                        <p:cTn id="70" dur="500"/>
                                        <p:tgtEl>
                                          <p:spTgt spid="52"/>
                                        </p:tgtEl>
                                      </p:cBhvr>
                                    </p:animEffect>
                                  </p:childTnLst>
                                </p:cTn>
                              </p:par>
                            </p:childTnLst>
                          </p:cTn>
                        </p:par>
                        <p:par>
                          <p:cTn id="71" fill="hold">
                            <p:stCondLst>
                              <p:cond delay="5250"/>
                            </p:stCondLst>
                            <p:childTnLst>
                              <p:par>
                                <p:cTn id="72" presetID="9"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dissolve">
                                      <p:cBhvr>
                                        <p:cTn id="74" dur="500"/>
                                        <p:tgtEl>
                                          <p:spTgt spid="5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dissolve">
                                      <p:cBhvr>
                                        <p:cTn id="7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38" grpId="0" animBg="1"/>
      <p:bldP spid="41" grpId="0" animBg="1"/>
      <p:bldP spid="44" grpId="0" animBg="1"/>
      <p:bldP spid="45" grpId="0" animBg="1"/>
      <p:bldP spid="47" grpId="0"/>
      <p:bldP spid="49" grpId="0"/>
      <p:bldP spid="50" grpId="0"/>
      <p:bldP spid="51" grpId="0" animBg="1"/>
      <p:bldP spid="52" grpId="0" animBg="1"/>
      <p:bldP spid="53" grpId="0" animBg="1"/>
      <p:bldP spid="54" grpId="0"/>
      <p:bldP spid="55" grpId="0"/>
      <p:bldP spid="56" grpId="0"/>
    </p:bldLst>
  </p:timing>
</p:sld>
</file>

<file path=ppt/theme/theme1.xml><?xml version="1.0" encoding="utf-8"?>
<a:theme xmlns:a="http://schemas.openxmlformats.org/drawingml/2006/main" name="怀旧">
  <a:themeElements>
    <a:clrScheme name="淡绿 1">
      <a:dk1>
        <a:srgbClr val="000000"/>
      </a:dk1>
      <a:lt1>
        <a:srgbClr val="FFFFFF"/>
      </a:lt1>
      <a:dk2>
        <a:srgbClr val="455F51"/>
      </a:dk2>
      <a:lt2>
        <a:srgbClr val="E2DFCC"/>
      </a:lt2>
      <a:accent1>
        <a:srgbClr val="07CB88"/>
      </a:accent1>
      <a:accent2>
        <a:srgbClr val="29CB8C"/>
      </a:accent2>
      <a:accent3>
        <a:srgbClr val="37A76F"/>
      </a:accent3>
      <a:accent4>
        <a:srgbClr val="44C1A3"/>
      </a:accent4>
      <a:accent5>
        <a:srgbClr val="4EB3CF"/>
      </a:accent5>
      <a:accent6>
        <a:srgbClr val="51C3F9"/>
      </a:accent6>
      <a:hlink>
        <a:srgbClr val="EE7B08"/>
      </a:hlink>
      <a:folHlink>
        <a:srgbClr val="977B2D"/>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2181</TotalTime>
  <Words>4022</Words>
  <Application>Microsoft Macintosh PowerPoint</Application>
  <PresentationFormat>全屏显示(4:3)</PresentationFormat>
  <Paragraphs>589</Paragraphs>
  <Slides>32</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Arial</vt:lpstr>
      <vt:lpstr>Calibri</vt:lpstr>
      <vt:lpstr>Calibri Light</vt:lpstr>
      <vt:lpstr>Cambria Math</vt:lpstr>
      <vt:lpstr>Courier New</vt:lpstr>
      <vt:lpstr>Georgia</vt:lpstr>
      <vt:lpstr>Tahoma</vt:lpstr>
      <vt:lpstr>Wingdings</vt:lpstr>
      <vt:lpstr>宋体</vt:lpstr>
      <vt:lpstr>微软雅黑</vt:lpstr>
      <vt:lpstr>幼圆</vt:lpstr>
      <vt:lpstr>怀旧</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949</cp:revision>
  <dcterms:created xsi:type="dcterms:W3CDTF">2015-05-08T07:15:57Z</dcterms:created>
  <dcterms:modified xsi:type="dcterms:W3CDTF">2015-05-14T13:20:32Z</dcterms:modified>
</cp:coreProperties>
</file>