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8"/>
  </p:notesMasterIdLst>
  <p:sldIdLst>
    <p:sldId id="257" r:id="rId2"/>
    <p:sldId id="259" r:id="rId3"/>
    <p:sldId id="260" r:id="rId4"/>
    <p:sldId id="261" r:id="rId5"/>
    <p:sldId id="281" r:id="rId6"/>
    <p:sldId id="282" r:id="rId7"/>
    <p:sldId id="283" r:id="rId8"/>
    <p:sldId id="262" r:id="rId9"/>
    <p:sldId id="267" r:id="rId10"/>
    <p:sldId id="280" r:id="rId11"/>
    <p:sldId id="271" r:id="rId12"/>
    <p:sldId id="272" r:id="rId13"/>
    <p:sldId id="273" r:id="rId14"/>
    <p:sldId id="274" r:id="rId15"/>
    <p:sldId id="263" r:id="rId16"/>
    <p:sldId id="268" r:id="rId17"/>
    <p:sldId id="276" r:id="rId18"/>
    <p:sldId id="277" r:id="rId19"/>
    <p:sldId id="278" r:id="rId20"/>
    <p:sldId id="264" r:id="rId21"/>
    <p:sldId id="269" r:id="rId22"/>
    <p:sldId id="284" r:id="rId23"/>
    <p:sldId id="279" r:id="rId24"/>
    <p:sldId id="265" r:id="rId25"/>
    <p:sldId id="270" r:id="rId26"/>
    <p:sldId id="266"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A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0251"/>
  </p:normalViewPr>
  <p:slideViewPr>
    <p:cSldViewPr snapToGrid="0" snapToObjects="1">
      <p:cViewPr varScale="1">
        <p:scale>
          <a:sx n="87" d="100"/>
          <a:sy n="87" d="100"/>
        </p:scale>
        <p:origin x="18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DBF63-2CFD-CE4A-8D80-F5EC6DBAA0ED}" type="datetimeFigureOut">
              <a:rPr kumimoji="1" lang="zh-CN" altLang="en-US" smtClean="0"/>
              <a:t>15/10/25</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1B2BEA-E144-B749-B106-D7D292AF8904}" type="slidenum">
              <a:rPr kumimoji="1" lang="zh-CN" altLang="en-US" smtClean="0"/>
              <a:t>‹#›</a:t>
            </a:fld>
            <a:endParaRPr kumimoji="1" lang="zh-CN" altLang="en-US"/>
          </a:p>
        </p:txBody>
      </p:sp>
    </p:spTree>
    <p:extLst>
      <p:ext uri="{BB962C8B-B14F-4D97-AF65-F5344CB8AC3E}">
        <p14:creationId xmlns:p14="http://schemas.microsoft.com/office/powerpoint/2010/main" val="32588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a:t>
            </a:fld>
            <a:endParaRPr kumimoji="1" lang="zh-CN" altLang="en-US"/>
          </a:p>
        </p:txBody>
      </p:sp>
    </p:spTree>
    <p:extLst>
      <p:ext uri="{BB962C8B-B14F-4D97-AF65-F5344CB8AC3E}">
        <p14:creationId xmlns:p14="http://schemas.microsoft.com/office/powerpoint/2010/main" val="1112521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baseline="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10</a:t>
            </a:fld>
            <a:endParaRPr kumimoji="1" lang="zh-CN" altLang="en-US"/>
          </a:p>
        </p:txBody>
      </p:sp>
    </p:spTree>
    <p:extLst>
      <p:ext uri="{BB962C8B-B14F-4D97-AF65-F5344CB8AC3E}">
        <p14:creationId xmlns:p14="http://schemas.microsoft.com/office/powerpoint/2010/main" val="545819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baseline="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11</a:t>
            </a:fld>
            <a:endParaRPr kumimoji="1" lang="zh-CN" altLang="en-US"/>
          </a:p>
        </p:txBody>
      </p:sp>
    </p:spTree>
    <p:extLst>
      <p:ext uri="{BB962C8B-B14F-4D97-AF65-F5344CB8AC3E}">
        <p14:creationId xmlns:p14="http://schemas.microsoft.com/office/powerpoint/2010/main" val="695622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baseline="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12</a:t>
            </a:fld>
            <a:endParaRPr kumimoji="1" lang="zh-CN" altLang="en-US"/>
          </a:p>
        </p:txBody>
      </p:sp>
    </p:spTree>
    <p:extLst>
      <p:ext uri="{BB962C8B-B14F-4D97-AF65-F5344CB8AC3E}">
        <p14:creationId xmlns:p14="http://schemas.microsoft.com/office/powerpoint/2010/main" val="2109912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baseline="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13</a:t>
            </a:fld>
            <a:endParaRPr kumimoji="1" lang="zh-CN" altLang="en-US"/>
          </a:p>
        </p:txBody>
      </p:sp>
    </p:spTree>
    <p:extLst>
      <p:ext uri="{BB962C8B-B14F-4D97-AF65-F5344CB8AC3E}">
        <p14:creationId xmlns:p14="http://schemas.microsoft.com/office/powerpoint/2010/main" val="287384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baseline="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14</a:t>
            </a:fld>
            <a:endParaRPr kumimoji="1" lang="zh-CN" altLang="en-US"/>
          </a:p>
        </p:txBody>
      </p:sp>
    </p:spTree>
    <p:extLst>
      <p:ext uri="{BB962C8B-B14F-4D97-AF65-F5344CB8AC3E}">
        <p14:creationId xmlns:p14="http://schemas.microsoft.com/office/powerpoint/2010/main" val="642228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15</a:t>
            </a:fld>
            <a:endParaRPr kumimoji="1" lang="zh-CN" altLang="en-US"/>
          </a:p>
        </p:txBody>
      </p:sp>
    </p:spTree>
    <p:extLst>
      <p:ext uri="{BB962C8B-B14F-4D97-AF65-F5344CB8AC3E}">
        <p14:creationId xmlns:p14="http://schemas.microsoft.com/office/powerpoint/2010/main" val="1333429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dirty="0" smtClean="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First,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let’s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see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overview</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of</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implementation.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shown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this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figure,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we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modify</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browser’s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source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code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and</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implement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dirty="0" err="1" smtClean="0"/>
                  <a:t>CodeGen</a:t>
                </a:r>
                <a:r>
                  <a:rPr lang="en-US" altLang="zh-CN" sz="1200" dirty="0" smtClean="0"/>
                  <a:t> </a:t>
                </a:r>
                <a:r>
                  <a:rPr lang="en-US" altLang="zh-CN" sz="1200" dirty="0" smtClean="0"/>
                  <a:t>delegate </a:t>
                </a:r>
                <a:r>
                  <a:rPr lang="en-US" altLang="zh-CN" sz="1200" dirty="0"/>
                  <a:t>is </a:t>
                </a:r>
                <a:r>
                  <a:rPr lang="en-US" altLang="zh-CN" sz="1200" dirty="0" smtClean="0"/>
                  <a:t>for CFI to </a:t>
                </a:r>
                <a:r>
                  <a:rPr lang="en-US" altLang="zh-CN" sz="1200" dirty="0"/>
                  <a:t>the JIT compiled </a:t>
                </a:r>
                <a:r>
                  <a:rPr lang="en-US" altLang="zh-CN" sz="1200" dirty="0" smtClean="0"/>
                  <a:t>code</a:t>
                </a:r>
                <a:r>
                  <a:rPr lang="zh-CN" altLang="en-US" sz="1200" dirty="0" smtClean="0"/>
                  <a:t> </a:t>
                </a:r>
                <a:r>
                  <a:rPr lang="en-US" altLang="zh-CN" sz="1200" dirty="0" smtClean="0"/>
                  <a:t>and</a:t>
                </a:r>
                <a:r>
                  <a:rPr lang="zh-CN" altLang="en-US" sz="1200" dirty="0" smtClean="0"/>
                  <a:t> </a:t>
                </a:r>
                <a:r>
                  <a:rPr lang="en-US" altLang="zh-CN" sz="1200" dirty="0" smtClean="0"/>
                  <a:t> </a:t>
                </a:r>
                <a:r>
                  <a:rPr lang="en-US" altLang="zh-CN" sz="1200" dirty="0"/>
                  <a:t>three other delegates for </a:t>
                </a:r>
                <a:r>
                  <a:rPr lang="en-US" altLang="zh-CN" sz="1200" dirty="0" smtClean="0"/>
                  <a:t>W</a:t>
                </a:r>
                <a:r>
                  <a:rPr lang="en-US" altLang="zh-CN" sz="1200" i="0">
                    <a:latin typeface="Cambria Math" charset="0"/>
                    <a:ea typeface="Cambria Math" charset="0"/>
                    <a:cs typeface="Cambria Math" charset="0"/>
                  </a:rPr>
                  <a:t>⨁</a:t>
                </a:r>
                <a:r>
                  <a:rPr lang="en-US" altLang="zh-CN" sz="1200" dirty="0" smtClean="0"/>
                  <a:t>X </a:t>
                </a:r>
                <a:r>
                  <a:rPr lang="en-US" altLang="zh-CN" sz="1200" dirty="0"/>
                  <a:t>to the JIT memory</a:t>
                </a:r>
                <a:r>
                  <a:rPr lang="en-US" altLang="zh-CN" sz="1200" dirty="0" smtClean="0"/>
                  <a:t>. It also provides a wrapper library to wrap all external functions indirectly called by the web browser. The source code of the browser is compiled by the Clang compiler and then linked with the wrapper library. CFI for statically compiled code, the shadow stack are implemented as analysis passes in LLVM framework. Then </a:t>
                </a:r>
                <a:r>
                  <a:rPr lang="en-US" altLang="zh-CN" sz="1200" kern="1200" dirty="0" smtClean="0">
                    <a:solidFill>
                      <a:schemeClr val="tx1"/>
                    </a:solidFill>
                    <a:effectLst/>
                    <a:latin typeface="+mn-lt"/>
                    <a:ea typeface="+mn-ea"/>
                    <a:cs typeface="+mn-cs"/>
                  </a:rPr>
                  <a:t>the output of the compiler is the final executable browser. We implement the prototype of </a:t>
                </a:r>
                <a:r>
                  <a:rPr lang="en-US" altLang="zh-CN" sz="1200" kern="1200" dirty="0" err="1" smtClean="0">
                    <a:solidFill>
                      <a:schemeClr val="tx1"/>
                    </a:solidFill>
                    <a:effectLst/>
                    <a:latin typeface="+mn-lt"/>
                    <a:ea typeface="+mn-ea"/>
                    <a:cs typeface="+mn-cs"/>
                  </a:rPr>
                  <a:t>JITScope</a:t>
                </a:r>
                <a:r>
                  <a:rPr lang="en-US" altLang="zh-CN" sz="1200" kern="1200" dirty="0" smtClean="0">
                    <a:solidFill>
                      <a:schemeClr val="tx1"/>
                    </a:solidFill>
                    <a:effectLst/>
                    <a:latin typeface="+mn-lt"/>
                    <a:ea typeface="+mn-ea"/>
                    <a:cs typeface="+mn-cs"/>
                  </a:rPr>
                  <a:t> on the popular Firefox web browser. </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Clang</a:t>
                </a:r>
                <a:r>
                  <a:rPr lang="zh-CN" altLang="en-US" sz="1200" b="0" i="0" kern="1200" dirty="0" smtClean="0">
                    <a:solidFill>
                      <a:schemeClr val="tx1"/>
                    </a:solidFill>
                    <a:effectLst/>
                    <a:latin typeface="+mn-lt"/>
                    <a:ea typeface="+mn-ea"/>
                    <a:cs typeface="+mn-cs"/>
                  </a:rPr>
                  <a:t>是一个</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编写、基于</a:t>
                </a:r>
                <a:r>
                  <a:rPr lang="en-US" altLang="zh-CN" sz="1200" b="0" i="0" u="none" strike="noStrike" kern="1200" dirty="0" smtClean="0">
                    <a:solidFill>
                      <a:schemeClr val="tx1"/>
                    </a:solidFill>
                    <a:effectLst/>
                    <a:latin typeface="+mn-lt"/>
                    <a:ea typeface="+mn-ea"/>
                    <a:cs typeface="+mn-cs"/>
                  </a:rPr>
                  <a:t>LLVM</a:t>
                </a:r>
                <a:r>
                  <a:rPr lang="zh-CN" altLang="en-US" sz="1200" b="0" i="0" kern="1200" dirty="0" smtClean="0">
                    <a:solidFill>
                      <a:schemeClr val="tx1"/>
                    </a:solidFill>
                    <a:effectLst/>
                    <a:latin typeface="+mn-lt"/>
                    <a:ea typeface="+mn-ea"/>
                    <a:cs typeface="+mn-cs"/>
                  </a:rPr>
                  <a:t>、发布于</a:t>
                </a:r>
                <a:r>
                  <a:rPr lang="en-US" altLang="zh-CN" sz="1200" b="0" i="0" kern="1200" dirty="0" smtClean="0">
                    <a:solidFill>
                      <a:schemeClr val="tx1"/>
                    </a:solidFill>
                    <a:effectLst/>
                    <a:latin typeface="+mn-lt"/>
                    <a:ea typeface="+mn-ea"/>
                    <a:cs typeface="+mn-cs"/>
                  </a:rPr>
                  <a:t>LLVM BSD</a:t>
                </a:r>
                <a:r>
                  <a:rPr lang="zh-CN" altLang="en-US" sz="1200" b="0" i="0" kern="1200" dirty="0" smtClean="0">
                    <a:solidFill>
                      <a:schemeClr val="tx1"/>
                    </a:solidFill>
                    <a:effectLst/>
                    <a:latin typeface="+mn-lt"/>
                    <a:ea typeface="+mn-ea"/>
                    <a:cs typeface="+mn-cs"/>
                  </a:rPr>
                  <a:t>许可证下的</a:t>
                </a:r>
                <a:r>
                  <a:rPr lang="en-US" altLang="zh-CN" sz="1200" b="0" i="0" kern="1200" dirty="0" smtClean="0">
                    <a:solidFill>
                      <a:schemeClr val="tx1"/>
                    </a:solidFill>
                    <a:effectLst/>
                    <a:latin typeface="+mn-lt"/>
                    <a:ea typeface="+mn-ea"/>
                    <a:cs typeface="+mn-cs"/>
                  </a:rPr>
                  <a:t>C/</a:t>
                </a:r>
                <a:r>
                  <a:rPr lang="en-US" altLang="zh-CN" sz="1200" b="0" i="0" u="none" strike="noStrike" kern="1200" dirty="0" smtClean="0">
                    <a:solidFill>
                      <a:schemeClr val="tx1"/>
                    </a:solidFill>
                    <a:effectLst/>
                    <a:latin typeface="+mn-lt"/>
                    <a:ea typeface="+mn-ea"/>
                    <a:cs typeface="+mn-cs"/>
                  </a:rPr>
                  <a:t>C++</a:t>
                </a:r>
                <a:r>
                  <a:rPr lang="en-US" altLang="zh-CN" sz="1200" b="0" i="0"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Objective-C</a:t>
                </a:r>
                <a:r>
                  <a:rPr lang="en-US" altLang="zh-CN" sz="1200" b="0" i="0" kern="1200" dirty="0" smtClean="0">
                    <a:solidFill>
                      <a:schemeClr val="tx1"/>
                    </a:solidFill>
                    <a:effectLst/>
                    <a:latin typeface="+mn-lt"/>
                    <a:ea typeface="+mn-ea"/>
                    <a:cs typeface="+mn-cs"/>
                  </a:rPr>
                  <a:t>/Objective-C++</a:t>
                </a:r>
                <a:r>
                  <a:rPr lang="zh-CN" altLang="en-US" sz="1200" b="0" i="0" kern="1200" dirty="0" smtClean="0">
                    <a:solidFill>
                      <a:schemeClr val="tx1"/>
                    </a:solidFill>
                    <a:effectLst/>
                    <a:latin typeface="+mn-lt"/>
                    <a:ea typeface="+mn-ea"/>
                    <a:cs typeface="+mn-cs"/>
                  </a:rPr>
                  <a:t>编译器</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LLVM</a:t>
                </a:r>
                <a:r>
                  <a:rPr lang="zh-CN" altLang="en-US" sz="1200" b="0" i="0" kern="1200" dirty="0" smtClean="0">
                    <a:solidFill>
                      <a:schemeClr val="tx1"/>
                    </a:solidFill>
                    <a:effectLst/>
                    <a:latin typeface="+mn-lt"/>
                    <a:ea typeface="+mn-ea"/>
                    <a:cs typeface="+mn-cs"/>
                  </a:rPr>
                  <a:t>是构架</a:t>
                </a:r>
                <a:r>
                  <a:rPr lang="zh-CN" altLang="en-US" sz="1200" b="0" i="0" u="none" strike="noStrike" kern="1200" dirty="0" smtClean="0">
                    <a:solidFill>
                      <a:schemeClr val="tx1"/>
                    </a:solidFill>
                    <a:effectLst/>
                    <a:latin typeface="+mn-lt"/>
                    <a:ea typeface="+mn-ea"/>
                    <a:cs typeface="+mn-cs"/>
                  </a:rPr>
                  <a:t>编译器</a:t>
                </a:r>
                <a:r>
                  <a:rPr lang="en-US" altLang="zh-CN" sz="1200" b="0" i="0" kern="1200" dirty="0" smtClean="0">
                    <a:solidFill>
                      <a:schemeClr val="tx1"/>
                    </a:solidFill>
                    <a:effectLst/>
                    <a:latin typeface="+mn-lt"/>
                    <a:ea typeface="+mn-ea"/>
                    <a:cs typeface="+mn-cs"/>
                  </a:rPr>
                  <a:t>(compiler)</a:t>
                </a:r>
                <a:r>
                  <a:rPr lang="zh-CN" altLang="en-US" sz="1200" b="0" i="0" kern="1200" dirty="0" smtClean="0">
                    <a:solidFill>
                      <a:schemeClr val="tx1"/>
                    </a:solidFill>
                    <a:effectLst/>
                    <a:latin typeface="+mn-lt"/>
                    <a:ea typeface="+mn-ea"/>
                    <a:cs typeface="+mn-cs"/>
                  </a:rPr>
                  <a:t>的框架系统，以</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编写而成，用于优化以任意程序语言编写的程序的编译时间</a:t>
                </a:r>
                <a:r>
                  <a:rPr lang="en-US" altLang="zh-CN" sz="1200" b="0" i="0" kern="1200" dirty="0" smtClean="0">
                    <a:solidFill>
                      <a:schemeClr val="tx1"/>
                    </a:solidFill>
                    <a:effectLst/>
                    <a:latin typeface="+mn-lt"/>
                    <a:ea typeface="+mn-ea"/>
                    <a:cs typeface="+mn-cs"/>
                  </a:rPr>
                  <a:t>(compile-time)</a:t>
                </a:r>
                <a:r>
                  <a:rPr lang="zh-CN" altLang="en-US" sz="1200" b="0" i="0" kern="1200" dirty="0" smtClean="0">
                    <a:solidFill>
                      <a:schemeClr val="tx1"/>
                    </a:solidFill>
                    <a:effectLst/>
                    <a:latin typeface="+mn-lt"/>
                    <a:ea typeface="+mn-ea"/>
                    <a:cs typeface="+mn-cs"/>
                  </a:rPr>
                  <a:t>、链接时间</a:t>
                </a:r>
                <a:r>
                  <a:rPr lang="en-US" altLang="zh-CN" sz="1200" b="0" i="0" kern="1200" dirty="0" smtClean="0">
                    <a:solidFill>
                      <a:schemeClr val="tx1"/>
                    </a:solidFill>
                    <a:effectLst/>
                    <a:latin typeface="+mn-lt"/>
                    <a:ea typeface="+mn-ea"/>
                    <a:cs typeface="+mn-cs"/>
                  </a:rPr>
                  <a:t>(link-time)</a:t>
                </a:r>
                <a:r>
                  <a:rPr lang="zh-CN" altLang="en-US" sz="1200" b="0" i="0" kern="1200" dirty="0" smtClean="0">
                    <a:solidFill>
                      <a:schemeClr val="tx1"/>
                    </a:solidFill>
                    <a:effectLst/>
                    <a:latin typeface="+mn-lt"/>
                    <a:ea typeface="+mn-ea"/>
                    <a:cs typeface="+mn-cs"/>
                  </a:rPr>
                  <a:t>、运行时间</a:t>
                </a:r>
                <a:r>
                  <a:rPr lang="en-US" altLang="zh-CN" sz="1200" b="0" i="0" kern="1200" dirty="0" smtClean="0">
                    <a:solidFill>
                      <a:schemeClr val="tx1"/>
                    </a:solidFill>
                    <a:effectLst/>
                    <a:latin typeface="+mn-lt"/>
                    <a:ea typeface="+mn-ea"/>
                    <a:cs typeface="+mn-cs"/>
                  </a:rPr>
                  <a:t>(run-time)</a:t>
                </a:r>
                <a:r>
                  <a:rPr lang="zh-CN" altLang="en-US" sz="1200" b="0" i="0" kern="1200" dirty="0" smtClean="0">
                    <a:solidFill>
                      <a:schemeClr val="tx1"/>
                    </a:solidFill>
                    <a:effectLst/>
                    <a:latin typeface="+mn-lt"/>
                    <a:ea typeface="+mn-ea"/>
                    <a:cs typeface="+mn-cs"/>
                  </a:rPr>
                  <a:t>以及空闲时间</a:t>
                </a:r>
                <a:r>
                  <a:rPr lang="en-US" altLang="zh-CN" sz="1200" b="0" i="0" kern="1200" dirty="0" smtClean="0">
                    <a:solidFill>
                      <a:schemeClr val="tx1"/>
                    </a:solidFill>
                    <a:effectLst/>
                    <a:latin typeface="+mn-lt"/>
                    <a:ea typeface="+mn-ea"/>
                    <a:cs typeface="+mn-cs"/>
                  </a:rPr>
                  <a:t>(idle-time)</a:t>
                </a:r>
                <a:r>
                  <a:rPr lang="zh-CN" altLang="en-US" sz="1200" b="0" i="0" kern="1200" dirty="0" smtClean="0">
                    <a:solidFill>
                      <a:schemeClr val="tx1"/>
                    </a:solidFill>
                    <a:effectLst/>
                    <a:latin typeface="+mn-lt"/>
                    <a:ea typeface="+mn-ea"/>
                    <a:cs typeface="+mn-cs"/>
                  </a:rPr>
                  <a:t>，对开发者保持开放，并兼容已有脚本。</a:t>
                </a:r>
                <a:endParaRPr kumimoji="1" lang="zh-CN" altLang="en-US" dirty="0" smtClean="0"/>
              </a:p>
            </p:txBody>
          </p:sp>
        </mc:Fallback>
      </mc:AlternateContent>
      <p:sp>
        <p:nvSpPr>
          <p:cNvPr id="4" name="幻灯片编号占位符 3"/>
          <p:cNvSpPr>
            <a:spLocks noGrp="1"/>
          </p:cNvSpPr>
          <p:nvPr>
            <p:ph type="sldNum" sz="quarter" idx="10"/>
          </p:nvPr>
        </p:nvSpPr>
        <p:spPr/>
        <p:txBody>
          <a:bodyPr/>
          <a:lstStyle/>
          <a:p>
            <a:fld id="{B673A00E-5CFB-D348-A6CD-999D4CA976E1}" type="slidenum">
              <a:rPr kumimoji="1" lang="zh-CN" altLang="en-US" smtClean="0"/>
              <a:t>16</a:t>
            </a:fld>
            <a:endParaRPr kumimoji="1" lang="zh-CN" altLang="en-US"/>
          </a:p>
        </p:txBody>
      </p:sp>
    </p:spTree>
    <p:extLst>
      <p:ext uri="{BB962C8B-B14F-4D97-AF65-F5344CB8AC3E}">
        <p14:creationId xmlns:p14="http://schemas.microsoft.com/office/powerpoint/2010/main" val="1113801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dirty="0" smtClean="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First,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let’s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see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overview</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of</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implementation.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shown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this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figure,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we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modify</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browser’s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source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code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and</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implement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dirty="0" err="1" smtClean="0"/>
                  <a:t>CodeGen</a:t>
                </a:r>
                <a:r>
                  <a:rPr lang="en-US" altLang="zh-CN" sz="1200" dirty="0" smtClean="0"/>
                  <a:t> </a:t>
                </a:r>
                <a:r>
                  <a:rPr lang="en-US" altLang="zh-CN" sz="1200" dirty="0" smtClean="0"/>
                  <a:t>delegate </a:t>
                </a:r>
                <a:r>
                  <a:rPr lang="en-US" altLang="zh-CN" sz="1200" dirty="0"/>
                  <a:t>is </a:t>
                </a:r>
                <a:r>
                  <a:rPr lang="en-US" altLang="zh-CN" sz="1200" dirty="0" smtClean="0"/>
                  <a:t>for CFI to </a:t>
                </a:r>
                <a:r>
                  <a:rPr lang="en-US" altLang="zh-CN" sz="1200" dirty="0"/>
                  <a:t>the JIT compiled </a:t>
                </a:r>
                <a:r>
                  <a:rPr lang="en-US" altLang="zh-CN" sz="1200" dirty="0" smtClean="0"/>
                  <a:t>code</a:t>
                </a:r>
                <a:r>
                  <a:rPr lang="zh-CN" altLang="en-US" sz="1200" dirty="0" smtClean="0"/>
                  <a:t> </a:t>
                </a:r>
                <a:r>
                  <a:rPr lang="en-US" altLang="zh-CN" sz="1200" dirty="0" smtClean="0"/>
                  <a:t>and</a:t>
                </a:r>
                <a:r>
                  <a:rPr lang="zh-CN" altLang="en-US" sz="1200" dirty="0" smtClean="0"/>
                  <a:t> </a:t>
                </a:r>
                <a:r>
                  <a:rPr lang="en-US" altLang="zh-CN" sz="1200" dirty="0" smtClean="0"/>
                  <a:t> </a:t>
                </a:r>
                <a:r>
                  <a:rPr lang="en-US" altLang="zh-CN" sz="1200" dirty="0"/>
                  <a:t>three other delegates for </a:t>
                </a:r>
                <a:r>
                  <a:rPr lang="en-US" altLang="zh-CN" sz="1200" dirty="0" smtClean="0"/>
                  <a:t>W</a:t>
                </a:r>
                <a:r>
                  <a:rPr lang="en-US" altLang="zh-CN" sz="1200" i="0">
                    <a:latin typeface="Cambria Math" charset="0"/>
                    <a:ea typeface="Cambria Math" charset="0"/>
                    <a:cs typeface="Cambria Math" charset="0"/>
                  </a:rPr>
                  <a:t>⨁</a:t>
                </a:r>
                <a:r>
                  <a:rPr lang="en-US" altLang="zh-CN" sz="1200" dirty="0" smtClean="0"/>
                  <a:t>X </a:t>
                </a:r>
                <a:r>
                  <a:rPr lang="en-US" altLang="zh-CN" sz="1200" dirty="0"/>
                  <a:t>to the JIT memory</a:t>
                </a:r>
                <a:r>
                  <a:rPr lang="en-US" altLang="zh-CN" sz="1200" dirty="0" smtClean="0"/>
                  <a:t>. It also provides a wrapper library to wrap all external functions indirectly called by the web browser. The source code of the browser is compiled by the Clang compiler and then linked with the wrapper library. CFI for statically compiled code, the shadow stack are implemented as analysis passes in LLVM framework. Then </a:t>
                </a:r>
                <a:r>
                  <a:rPr lang="en-US" altLang="zh-CN" sz="1200" kern="1200" dirty="0" smtClean="0">
                    <a:solidFill>
                      <a:schemeClr val="tx1"/>
                    </a:solidFill>
                    <a:effectLst/>
                    <a:latin typeface="+mn-lt"/>
                    <a:ea typeface="+mn-ea"/>
                    <a:cs typeface="+mn-cs"/>
                  </a:rPr>
                  <a:t>the output of the compiler is the final executable browser. We implement the prototype of </a:t>
                </a:r>
                <a:r>
                  <a:rPr lang="en-US" altLang="zh-CN" sz="1200" kern="1200" dirty="0" err="1" smtClean="0">
                    <a:solidFill>
                      <a:schemeClr val="tx1"/>
                    </a:solidFill>
                    <a:effectLst/>
                    <a:latin typeface="+mn-lt"/>
                    <a:ea typeface="+mn-ea"/>
                    <a:cs typeface="+mn-cs"/>
                  </a:rPr>
                  <a:t>JITScope</a:t>
                </a:r>
                <a:r>
                  <a:rPr lang="en-US" altLang="zh-CN" sz="1200" kern="1200" dirty="0" smtClean="0">
                    <a:solidFill>
                      <a:schemeClr val="tx1"/>
                    </a:solidFill>
                    <a:effectLst/>
                    <a:latin typeface="+mn-lt"/>
                    <a:ea typeface="+mn-ea"/>
                    <a:cs typeface="+mn-cs"/>
                  </a:rPr>
                  <a:t> on the popular Firefox web browser. </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Clang</a:t>
                </a:r>
                <a:r>
                  <a:rPr lang="zh-CN" altLang="en-US" sz="1200" b="0" i="0" kern="1200" dirty="0" smtClean="0">
                    <a:solidFill>
                      <a:schemeClr val="tx1"/>
                    </a:solidFill>
                    <a:effectLst/>
                    <a:latin typeface="+mn-lt"/>
                    <a:ea typeface="+mn-ea"/>
                    <a:cs typeface="+mn-cs"/>
                  </a:rPr>
                  <a:t>是一个</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编写、基于</a:t>
                </a:r>
                <a:r>
                  <a:rPr lang="en-US" altLang="zh-CN" sz="1200" b="0" i="0" u="none" strike="noStrike" kern="1200" dirty="0" smtClean="0">
                    <a:solidFill>
                      <a:schemeClr val="tx1"/>
                    </a:solidFill>
                    <a:effectLst/>
                    <a:latin typeface="+mn-lt"/>
                    <a:ea typeface="+mn-ea"/>
                    <a:cs typeface="+mn-cs"/>
                  </a:rPr>
                  <a:t>LLVM</a:t>
                </a:r>
                <a:r>
                  <a:rPr lang="zh-CN" altLang="en-US" sz="1200" b="0" i="0" kern="1200" dirty="0" smtClean="0">
                    <a:solidFill>
                      <a:schemeClr val="tx1"/>
                    </a:solidFill>
                    <a:effectLst/>
                    <a:latin typeface="+mn-lt"/>
                    <a:ea typeface="+mn-ea"/>
                    <a:cs typeface="+mn-cs"/>
                  </a:rPr>
                  <a:t>、发布于</a:t>
                </a:r>
                <a:r>
                  <a:rPr lang="en-US" altLang="zh-CN" sz="1200" b="0" i="0" kern="1200" dirty="0" smtClean="0">
                    <a:solidFill>
                      <a:schemeClr val="tx1"/>
                    </a:solidFill>
                    <a:effectLst/>
                    <a:latin typeface="+mn-lt"/>
                    <a:ea typeface="+mn-ea"/>
                    <a:cs typeface="+mn-cs"/>
                  </a:rPr>
                  <a:t>LLVM BSD</a:t>
                </a:r>
                <a:r>
                  <a:rPr lang="zh-CN" altLang="en-US" sz="1200" b="0" i="0" kern="1200" dirty="0" smtClean="0">
                    <a:solidFill>
                      <a:schemeClr val="tx1"/>
                    </a:solidFill>
                    <a:effectLst/>
                    <a:latin typeface="+mn-lt"/>
                    <a:ea typeface="+mn-ea"/>
                    <a:cs typeface="+mn-cs"/>
                  </a:rPr>
                  <a:t>许可证下的</a:t>
                </a:r>
                <a:r>
                  <a:rPr lang="en-US" altLang="zh-CN" sz="1200" b="0" i="0" kern="1200" dirty="0" smtClean="0">
                    <a:solidFill>
                      <a:schemeClr val="tx1"/>
                    </a:solidFill>
                    <a:effectLst/>
                    <a:latin typeface="+mn-lt"/>
                    <a:ea typeface="+mn-ea"/>
                    <a:cs typeface="+mn-cs"/>
                  </a:rPr>
                  <a:t>C/</a:t>
                </a:r>
                <a:r>
                  <a:rPr lang="en-US" altLang="zh-CN" sz="1200" b="0" i="0" u="none" strike="noStrike" kern="1200" dirty="0" smtClean="0">
                    <a:solidFill>
                      <a:schemeClr val="tx1"/>
                    </a:solidFill>
                    <a:effectLst/>
                    <a:latin typeface="+mn-lt"/>
                    <a:ea typeface="+mn-ea"/>
                    <a:cs typeface="+mn-cs"/>
                  </a:rPr>
                  <a:t>C++</a:t>
                </a:r>
                <a:r>
                  <a:rPr lang="en-US" altLang="zh-CN" sz="1200" b="0" i="0"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Objective-C</a:t>
                </a:r>
                <a:r>
                  <a:rPr lang="en-US" altLang="zh-CN" sz="1200" b="0" i="0" kern="1200" dirty="0" smtClean="0">
                    <a:solidFill>
                      <a:schemeClr val="tx1"/>
                    </a:solidFill>
                    <a:effectLst/>
                    <a:latin typeface="+mn-lt"/>
                    <a:ea typeface="+mn-ea"/>
                    <a:cs typeface="+mn-cs"/>
                  </a:rPr>
                  <a:t>/Objective-C++</a:t>
                </a:r>
                <a:r>
                  <a:rPr lang="zh-CN" altLang="en-US" sz="1200" b="0" i="0" kern="1200" dirty="0" smtClean="0">
                    <a:solidFill>
                      <a:schemeClr val="tx1"/>
                    </a:solidFill>
                    <a:effectLst/>
                    <a:latin typeface="+mn-lt"/>
                    <a:ea typeface="+mn-ea"/>
                    <a:cs typeface="+mn-cs"/>
                  </a:rPr>
                  <a:t>编译器</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LLVM</a:t>
                </a:r>
                <a:r>
                  <a:rPr lang="zh-CN" altLang="en-US" sz="1200" b="0" i="0" kern="1200" dirty="0" smtClean="0">
                    <a:solidFill>
                      <a:schemeClr val="tx1"/>
                    </a:solidFill>
                    <a:effectLst/>
                    <a:latin typeface="+mn-lt"/>
                    <a:ea typeface="+mn-ea"/>
                    <a:cs typeface="+mn-cs"/>
                  </a:rPr>
                  <a:t>是构架</a:t>
                </a:r>
                <a:r>
                  <a:rPr lang="zh-CN" altLang="en-US" sz="1200" b="0" i="0" u="none" strike="noStrike" kern="1200" dirty="0" smtClean="0">
                    <a:solidFill>
                      <a:schemeClr val="tx1"/>
                    </a:solidFill>
                    <a:effectLst/>
                    <a:latin typeface="+mn-lt"/>
                    <a:ea typeface="+mn-ea"/>
                    <a:cs typeface="+mn-cs"/>
                  </a:rPr>
                  <a:t>编译器</a:t>
                </a:r>
                <a:r>
                  <a:rPr lang="en-US" altLang="zh-CN" sz="1200" b="0" i="0" kern="1200" dirty="0" smtClean="0">
                    <a:solidFill>
                      <a:schemeClr val="tx1"/>
                    </a:solidFill>
                    <a:effectLst/>
                    <a:latin typeface="+mn-lt"/>
                    <a:ea typeface="+mn-ea"/>
                    <a:cs typeface="+mn-cs"/>
                  </a:rPr>
                  <a:t>(compiler)</a:t>
                </a:r>
                <a:r>
                  <a:rPr lang="zh-CN" altLang="en-US" sz="1200" b="0" i="0" kern="1200" dirty="0" smtClean="0">
                    <a:solidFill>
                      <a:schemeClr val="tx1"/>
                    </a:solidFill>
                    <a:effectLst/>
                    <a:latin typeface="+mn-lt"/>
                    <a:ea typeface="+mn-ea"/>
                    <a:cs typeface="+mn-cs"/>
                  </a:rPr>
                  <a:t>的框架系统，以</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编写而成，用于优化以任意程序语言编写的程序的编译时间</a:t>
                </a:r>
                <a:r>
                  <a:rPr lang="en-US" altLang="zh-CN" sz="1200" b="0" i="0" kern="1200" dirty="0" smtClean="0">
                    <a:solidFill>
                      <a:schemeClr val="tx1"/>
                    </a:solidFill>
                    <a:effectLst/>
                    <a:latin typeface="+mn-lt"/>
                    <a:ea typeface="+mn-ea"/>
                    <a:cs typeface="+mn-cs"/>
                  </a:rPr>
                  <a:t>(compile-time)</a:t>
                </a:r>
                <a:r>
                  <a:rPr lang="zh-CN" altLang="en-US" sz="1200" b="0" i="0" kern="1200" dirty="0" smtClean="0">
                    <a:solidFill>
                      <a:schemeClr val="tx1"/>
                    </a:solidFill>
                    <a:effectLst/>
                    <a:latin typeface="+mn-lt"/>
                    <a:ea typeface="+mn-ea"/>
                    <a:cs typeface="+mn-cs"/>
                  </a:rPr>
                  <a:t>、链接时间</a:t>
                </a:r>
                <a:r>
                  <a:rPr lang="en-US" altLang="zh-CN" sz="1200" b="0" i="0" kern="1200" dirty="0" smtClean="0">
                    <a:solidFill>
                      <a:schemeClr val="tx1"/>
                    </a:solidFill>
                    <a:effectLst/>
                    <a:latin typeface="+mn-lt"/>
                    <a:ea typeface="+mn-ea"/>
                    <a:cs typeface="+mn-cs"/>
                  </a:rPr>
                  <a:t>(link-time)</a:t>
                </a:r>
                <a:r>
                  <a:rPr lang="zh-CN" altLang="en-US" sz="1200" b="0" i="0" kern="1200" dirty="0" smtClean="0">
                    <a:solidFill>
                      <a:schemeClr val="tx1"/>
                    </a:solidFill>
                    <a:effectLst/>
                    <a:latin typeface="+mn-lt"/>
                    <a:ea typeface="+mn-ea"/>
                    <a:cs typeface="+mn-cs"/>
                  </a:rPr>
                  <a:t>、运行时间</a:t>
                </a:r>
                <a:r>
                  <a:rPr lang="en-US" altLang="zh-CN" sz="1200" b="0" i="0" kern="1200" dirty="0" smtClean="0">
                    <a:solidFill>
                      <a:schemeClr val="tx1"/>
                    </a:solidFill>
                    <a:effectLst/>
                    <a:latin typeface="+mn-lt"/>
                    <a:ea typeface="+mn-ea"/>
                    <a:cs typeface="+mn-cs"/>
                  </a:rPr>
                  <a:t>(run-time)</a:t>
                </a:r>
                <a:r>
                  <a:rPr lang="zh-CN" altLang="en-US" sz="1200" b="0" i="0" kern="1200" dirty="0" smtClean="0">
                    <a:solidFill>
                      <a:schemeClr val="tx1"/>
                    </a:solidFill>
                    <a:effectLst/>
                    <a:latin typeface="+mn-lt"/>
                    <a:ea typeface="+mn-ea"/>
                    <a:cs typeface="+mn-cs"/>
                  </a:rPr>
                  <a:t>以及空闲时间</a:t>
                </a:r>
                <a:r>
                  <a:rPr lang="en-US" altLang="zh-CN" sz="1200" b="0" i="0" kern="1200" dirty="0" smtClean="0">
                    <a:solidFill>
                      <a:schemeClr val="tx1"/>
                    </a:solidFill>
                    <a:effectLst/>
                    <a:latin typeface="+mn-lt"/>
                    <a:ea typeface="+mn-ea"/>
                    <a:cs typeface="+mn-cs"/>
                  </a:rPr>
                  <a:t>(idle-time)</a:t>
                </a:r>
                <a:r>
                  <a:rPr lang="zh-CN" altLang="en-US" sz="1200" b="0" i="0" kern="1200" dirty="0" smtClean="0">
                    <a:solidFill>
                      <a:schemeClr val="tx1"/>
                    </a:solidFill>
                    <a:effectLst/>
                    <a:latin typeface="+mn-lt"/>
                    <a:ea typeface="+mn-ea"/>
                    <a:cs typeface="+mn-cs"/>
                  </a:rPr>
                  <a:t>，对开发者保持开放，并兼容已有脚本。</a:t>
                </a:r>
                <a:endParaRPr kumimoji="1" lang="zh-CN" altLang="en-US" dirty="0" smtClean="0"/>
              </a:p>
            </p:txBody>
          </p:sp>
        </mc:Fallback>
      </mc:AlternateContent>
      <p:sp>
        <p:nvSpPr>
          <p:cNvPr id="4" name="幻灯片编号占位符 3"/>
          <p:cNvSpPr>
            <a:spLocks noGrp="1"/>
          </p:cNvSpPr>
          <p:nvPr>
            <p:ph type="sldNum" sz="quarter" idx="10"/>
          </p:nvPr>
        </p:nvSpPr>
        <p:spPr/>
        <p:txBody>
          <a:bodyPr/>
          <a:lstStyle/>
          <a:p>
            <a:fld id="{B673A00E-5CFB-D348-A6CD-999D4CA976E1}" type="slidenum">
              <a:rPr kumimoji="1" lang="zh-CN" altLang="en-US" smtClean="0"/>
              <a:t>17</a:t>
            </a:fld>
            <a:endParaRPr kumimoji="1" lang="zh-CN" altLang="en-US"/>
          </a:p>
        </p:txBody>
      </p:sp>
    </p:spTree>
    <p:extLst>
      <p:ext uri="{BB962C8B-B14F-4D97-AF65-F5344CB8AC3E}">
        <p14:creationId xmlns:p14="http://schemas.microsoft.com/office/powerpoint/2010/main" val="1934660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dirty="0" smtClean="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First,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let’s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see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overview</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of</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implementation.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shown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this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figure,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we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modify</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browser’s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source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code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and</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implement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dirty="0" err="1" smtClean="0"/>
                  <a:t>CodeGen</a:t>
                </a:r>
                <a:r>
                  <a:rPr lang="en-US" altLang="zh-CN" sz="1200" dirty="0" smtClean="0"/>
                  <a:t> </a:t>
                </a:r>
                <a:r>
                  <a:rPr lang="en-US" altLang="zh-CN" sz="1200" dirty="0" smtClean="0"/>
                  <a:t>delegate </a:t>
                </a:r>
                <a:r>
                  <a:rPr lang="en-US" altLang="zh-CN" sz="1200" dirty="0"/>
                  <a:t>is </a:t>
                </a:r>
                <a:r>
                  <a:rPr lang="en-US" altLang="zh-CN" sz="1200" dirty="0" smtClean="0"/>
                  <a:t>for CFI to </a:t>
                </a:r>
                <a:r>
                  <a:rPr lang="en-US" altLang="zh-CN" sz="1200" dirty="0"/>
                  <a:t>the JIT compiled </a:t>
                </a:r>
                <a:r>
                  <a:rPr lang="en-US" altLang="zh-CN" sz="1200" dirty="0" smtClean="0"/>
                  <a:t>code</a:t>
                </a:r>
                <a:r>
                  <a:rPr lang="zh-CN" altLang="en-US" sz="1200" dirty="0" smtClean="0"/>
                  <a:t> </a:t>
                </a:r>
                <a:r>
                  <a:rPr lang="en-US" altLang="zh-CN" sz="1200" dirty="0" smtClean="0"/>
                  <a:t>and</a:t>
                </a:r>
                <a:r>
                  <a:rPr lang="zh-CN" altLang="en-US" sz="1200" dirty="0" smtClean="0"/>
                  <a:t> </a:t>
                </a:r>
                <a:r>
                  <a:rPr lang="en-US" altLang="zh-CN" sz="1200" dirty="0" smtClean="0"/>
                  <a:t> </a:t>
                </a:r>
                <a:r>
                  <a:rPr lang="en-US" altLang="zh-CN" sz="1200" dirty="0"/>
                  <a:t>three other delegates for </a:t>
                </a:r>
                <a:r>
                  <a:rPr lang="en-US" altLang="zh-CN" sz="1200" dirty="0" smtClean="0"/>
                  <a:t>W</a:t>
                </a:r>
                <a:r>
                  <a:rPr lang="en-US" altLang="zh-CN" sz="1200" i="0">
                    <a:latin typeface="Cambria Math" charset="0"/>
                    <a:ea typeface="Cambria Math" charset="0"/>
                    <a:cs typeface="Cambria Math" charset="0"/>
                  </a:rPr>
                  <a:t>⨁</a:t>
                </a:r>
                <a:r>
                  <a:rPr lang="en-US" altLang="zh-CN" sz="1200" dirty="0" smtClean="0"/>
                  <a:t>X </a:t>
                </a:r>
                <a:r>
                  <a:rPr lang="en-US" altLang="zh-CN" sz="1200" dirty="0"/>
                  <a:t>to the JIT memory</a:t>
                </a:r>
                <a:r>
                  <a:rPr lang="en-US" altLang="zh-CN" sz="1200" dirty="0" smtClean="0"/>
                  <a:t>. It also provides a wrapper library to wrap all external functions indirectly called by the web browser. The source code of the browser is compiled by the Clang compiler and then linked with the wrapper library. CFI for statically compiled code, the shadow stack are implemented as analysis passes in LLVM framework. Then </a:t>
                </a:r>
                <a:r>
                  <a:rPr lang="en-US" altLang="zh-CN" sz="1200" kern="1200" dirty="0" smtClean="0">
                    <a:solidFill>
                      <a:schemeClr val="tx1"/>
                    </a:solidFill>
                    <a:effectLst/>
                    <a:latin typeface="+mn-lt"/>
                    <a:ea typeface="+mn-ea"/>
                    <a:cs typeface="+mn-cs"/>
                  </a:rPr>
                  <a:t>the output of the compiler is the final executable browser. We implement the prototype of </a:t>
                </a:r>
                <a:r>
                  <a:rPr lang="en-US" altLang="zh-CN" sz="1200" kern="1200" dirty="0" err="1" smtClean="0">
                    <a:solidFill>
                      <a:schemeClr val="tx1"/>
                    </a:solidFill>
                    <a:effectLst/>
                    <a:latin typeface="+mn-lt"/>
                    <a:ea typeface="+mn-ea"/>
                    <a:cs typeface="+mn-cs"/>
                  </a:rPr>
                  <a:t>JITScope</a:t>
                </a:r>
                <a:r>
                  <a:rPr lang="en-US" altLang="zh-CN" sz="1200" kern="1200" dirty="0" smtClean="0">
                    <a:solidFill>
                      <a:schemeClr val="tx1"/>
                    </a:solidFill>
                    <a:effectLst/>
                    <a:latin typeface="+mn-lt"/>
                    <a:ea typeface="+mn-ea"/>
                    <a:cs typeface="+mn-cs"/>
                  </a:rPr>
                  <a:t> on the popular Firefox web browser. </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Clang</a:t>
                </a:r>
                <a:r>
                  <a:rPr lang="zh-CN" altLang="en-US" sz="1200" b="0" i="0" kern="1200" dirty="0" smtClean="0">
                    <a:solidFill>
                      <a:schemeClr val="tx1"/>
                    </a:solidFill>
                    <a:effectLst/>
                    <a:latin typeface="+mn-lt"/>
                    <a:ea typeface="+mn-ea"/>
                    <a:cs typeface="+mn-cs"/>
                  </a:rPr>
                  <a:t>是一个</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编写、基于</a:t>
                </a:r>
                <a:r>
                  <a:rPr lang="en-US" altLang="zh-CN" sz="1200" b="0" i="0" u="none" strike="noStrike" kern="1200" dirty="0" smtClean="0">
                    <a:solidFill>
                      <a:schemeClr val="tx1"/>
                    </a:solidFill>
                    <a:effectLst/>
                    <a:latin typeface="+mn-lt"/>
                    <a:ea typeface="+mn-ea"/>
                    <a:cs typeface="+mn-cs"/>
                  </a:rPr>
                  <a:t>LLVM</a:t>
                </a:r>
                <a:r>
                  <a:rPr lang="zh-CN" altLang="en-US" sz="1200" b="0" i="0" kern="1200" dirty="0" smtClean="0">
                    <a:solidFill>
                      <a:schemeClr val="tx1"/>
                    </a:solidFill>
                    <a:effectLst/>
                    <a:latin typeface="+mn-lt"/>
                    <a:ea typeface="+mn-ea"/>
                    <a:cs typeface="+mn-cs"/>
                  </a:rPr>
                  <a:t>、发布于</a:t>
                </a:r>
                <a:r>
                  <a:rPr lang="en-US" altLang="zh-CN" sz="1200" b="0" i="0" kern="1200" dirty="0" smtClean="0">
                    <a:solidFill>
                      <a:schemeClr val="tx1"/>
                    </a:solidFill>
                    <a:effectLst/>
                    <a:latin typeface="+mn-lt"/>
                    <a:ea typeface="+mn-ea"/>
                    <a:cs typeface="+mn-cs"/>
                  </a:rPr>
                  <a:t>LLVM BSD</a:t>
                </a:r>
                <a:r>
                  <a:rPr lang="zh-CN" altLang="en-US" sz="1200" b="0" i="0" kern="1200" dirty="0" smtClean="0">
                    <a:solidFill>
                      <a:schemeClr val="tx1"/>
                    </a:solidFill>
                    <a:effectLst/>
                    <a:latin typeface="+mn-lt"/>
                    <a:ea typeface="+mn-ea"/>
                    <a:cs typeface="+mn-cs"/>
                  </a:rPr>
                  <a:t>许可证下的</a:t>
                </a:r>
                <a:r>
                  <a:rPr lang="en-US" altLang="zh-CN" sz="1200" b="0" i="0" kern="1200" dirty="0" smtClean="0">
                    <a:solidFill>
                      <a:schemeClr val="tx1"/>
                    </a:solidFill>
                    <a:effectLst/>
                    <a:latin typeface="+mn-lt"/>
                    <a:ea typeface="+mn-ea"/>
                    <a:cs typeface="+mn-cs"/>
                  </a:rPr>
                  <a:t>C/</a:t>
                </a:r>
                <a:r>
                  <a:rPr lang="en-US" altLang="zh-CN" sz="1200" b="0" i="0" u="none" strike="noStrike" kern="1200" dirty="0" smtClean="0">
                    <a:solidFill>
                      <a:schemeClr val="tx1"/>
                    </a:solidFill>
                    <a:effectLst/>
                    <a:latin typeface="+mn-lt"/>
                    <a:ea typeface="+mn-ea"/>
                    <a:cs typeface="+mn-cs"/>
                  </a:rPr>
                  <a:t>C++</a:t>
                </a:r>
                <a:r>
                  <a:rPr lang="en-US" altLang="zh-CN" sz="1200" b="0" i="0"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Objective-C</a:t>
                </a:r>
                <a:r>
                  <a:rPr lang="en-US" altLang="zh-CN" sz="1200" b="0" i="0" kern="1200" dirty="0" smtClean="0">
                    <a:solidFill>
                      <a:schemeClr val="tx1"/>
                    </a:solidFill>
                    <a:effectLst/>
                    <a:latin typeface="+mn-lt"/>
                    <a:ea typeface="+mn-ea"/>
                    <a:cs typeface="+mn-cs"/>
                  </a:rPr>
                  <a:t>/Objective-C++</a:t>
                </a:r>
                <a:r>
                  <a:rPr lang="zh-CN" altLang="en-US" sz="1200" b="0" i="0" kern="1200" dirty="0" smtClean="0">
                    <a:solidFill>
                      <a:schemeClr val="tx1"/>
                    </a:solidFill>
                    <a:effectLst/>
                    <a:latin typeface="+mn-lt"/>
                    <a:ea typeface="+mn-ea"/>
                    <a:cs typeface="+mn-cs"/>
                  </a:rPr>
                  <a:t>编译器</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LLVM</a:t>
                </a:r>
                <a:r>
                  <a:rPr lang="zh-CN" altLang="en-US" sz="1200" b="0" i="0" kern="1200" dirty="0" smtClean="0">
                    <a:solidFill>
                      <a:schemeClr val="tx1"/>
                    </a:solidFill>
                    <a:effectLst/>
                    <a:latin typeface="+mn-lt"/>
                    <a:ea typeface="+mn-ea"/>
                    <a:cs typeface="+mn-cs"/>
                  </a:rPr>
                  <a:t>是构架</a:t>
                </a:r>
                <a:r>
                  <a:rPr lang="zh-CN" altLang="en-US" sz="1200" b="0" i="0" u="none" strike="noStrike" kern="1200" dirty="0" smtClean="0">
                    <a:solidFill>
                      <a:schemeClr val="tx1"/>
                    </a:solidFill>
                    <a:effectLst/>
                    <a:latin typeface="+mn-lt"/>
                    <a:ea typeface="+mn-ea"/>
                    <a:cs typeface="+mn-cs"/>
                  </a:rPr>
                  <a:t>编译器</a:t>
                </a:r>
                <a:r>
                  <a:rPr lang="en-US" altLang="zh-CN" sz="1200" b="0" i="0" kern="1200" dirty="0" smtClean="0">
                    <a:solidFill>
                      <a:schemeClr val="tx1"/>
                    </a:solidFill>
                    <a:effectLst/>
                    <a:latin typeface="+mn-lt"/>
                    <a:ea typeface="+mn-ea"/>
                    <a:cs typeface="+mn-cs"/>
                  </a:rPr>
                  <a:t>(compiler)</a:t>
                </a:r>
                <a:r>
                  <a:rPr lang="zh-CN" altLang="en-US" sz="1200" b="0" i="0" kern="1200" dirty="0" smtClean="0">
                    <a:solidFill>
                      <a:schemeClr val="tx1"/>
                    </a:solidFill>
                    <a:effectLst/>
                    <a:latin typeface="+mn-lt"/>
                    <a:ea typeface="+mn-ea"/>
                    <a:cs typeface="+mn-cs"/>
                  </a:rPr>
                  <a:t>的框架系统，以</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编写而成，用于优化以任意程序语言编写的程序的编译时间</a:t>
                </a:r>
                <a:r>
                  <a:rPr lang="en-US" altLang="zh-CN" sz="1200" b="0" i="0" kern="1200" dirty="0" smtClean="0">
                    <a:solidFill>
                      <a:schemeClr val="tx1"/>
                    </a:solidFill>
                    <a:effectLst/>
                    <a:latin typeface="+mn-lt"/>
                    <a:ea typeface="+mn-ea"/>
                    <a:cs typeface="+mn-cs"/>
                  </a:rPr>
                  <a:t>(compile-time)</a:t>
                </a:r>
                <a:r>
                  <a:rPr lang="zh-CN" altLang="en-US" sz="1200" b="0" i="0" kern="1200" dirty="0" smtClean="0">
                    <a:solidFill>
                      <a:schemeClr val="tx1"/>
                    </a:solidFill>
                    <a:effectLst/>
                    <a:latin typeface="+mn-lt"/>
                    <a:ea typeface="+mn-ea"/>
                    <a:cs typeface="+mn-cs"/>
                  </a:rPr>
                  <a:t>、链接时间</a:t>
                </a:r>
                <a:r>
                  <a:rPr lang="en-US" altLang="zh-CN" sz="1200" b="0" i="0" kern="1200" dirty="0" smtClean="0">
                    <a:solidFill>
                      <a:schemeClr val="tx1"/>
                    </a:solidFill>
                    <a:effectLst/>
                    <a:latin typeface="+mn-lt"/>
                    <a:ea typeface="+mn-ea"/>
                    <a:cs typeface="+mn-cs"/>
                  </a:rPr>
                  <a:t>(link-time)</a:t>
                </a:r>
                <a:r>
                  <a:rPr lang="zh-CN" altLang="en-US" sz="1200" b="0" i="0" kern="1200" dirty="0" smtClean="0">
                    <a:solidFill>
                      <a:schemeClr val="tx1"/>
                    </a:solidFill>
                    <a:effectLst/>
                    <a:latin typeface="+mn-lt"/>
                    <a:ea typeface="+mn-ea"/>
                    <a:cs typeface="+mn-cs"/>
                  </a:rPr>
                  <a:t>、运行时间</a:t>
                </a:r>
                <a:r>
                  <a:rPr lang="en-US" altLang="zh-CN" sz="1200" b="0" i="0" kern="1200" dirty="0" smtClean="0">
                    <a:solidFill>
                      <a:schemeClr val="tx1"/>
                    </a:solidFill>
                    <a:effectLst/>
                    <a:latin typeface="+mn-lt"/>
                    <a:ea typeface="+mn-ea"/>
                    <a:cs typeface="+mn-cs"/>
                  </a:rPr>
                  <a:t>(run-time)</a:t>
                </a:r>
                <a:r>
                  <a:rPr lang="zh-CN" altLang="en-US" sz="1200" b="0" i="0" kern="1200" dirty="0" smtClean="0">
                    <a:solidFill>
                      <a:schemeClr val="tx1"/>
                    </a:solidFill>
                    <a:effectLst/>
                    <a:latin typeface="+mn-lt"/>
                    <a:ea typeface="+mn-ea"/>
                    <a:cs typeface="+mn-cs"/>
                  </a:rPr>
                  <a:t>以及空闲时间</a:t>
                </a:r>
                <a:r>
                  <a:rPr lang="en-US" altLang="zh-CN" sz="1200" b="0" i="0" kern="1200" dirty="0" smtClean="0">
                    <a:solidFill>
                      <a:schemeClr val="tx1"/>
                    </a:solidFill>
                    <a:effectLst/>
                    <a:latin typeface="+mn-lt"/>
                    <a:ea typeface="+mn-ea"/>
                    <a:cs typeface="+mn-cs"/>
                  </a:rPr>
                  <a:t>(idle-time)</a:t>
                </a:r>
                <a:r>
                  <a:rPr lang="zh-CN" altLang="en-US" sz="1200" b="0" i="0" kern="1200" dirty="0" smtClean="0">
                    <a:solidFill>
                      <a:schemeClr val="tx1"/>
                    </a:solidFill>
                    <a:effectLst/>
                    <a:latin typeface="+mn-lt"/>
                    <a:ea typeface="+mn-ea"/>
                    <a:cs typeface="+mn-cs"/>
                  </a:rPr>
                  <a:t>，对开发者保持开放，并兼容已有脚本。</a:t>
                </a:r>
                <a:endParaRPr kumimoji="1" lang="zh-CN" altLang="en-US" dirty="0" smtClean="0"/>
              </a:p>
            </p:txBody>
          </p:sp>
        </mc:Fallback>
      </mc:AlternateContent>
      <p:sp>
        <p:nvSpPr>
          <p:cNvPr id="4" name="幻灯片编号占位符 3"/>
          <p:cNvSpPr>
            <a:spLocks noGrp="1"/>
          </p:cNvSpPr>
          <p:nvPr>
            <p:ph type="sldNum" sz="quarter" idx="10"/>
          </p:nvPr>
        </p:nvSpPr>
        <p:spPr/>
        <p:txBody>
          <a:bodyPr/>
          <a:lstStyle/>
          <a:p>
            <a:fld id="{B673A00E-5CFB-D348-A6CD-999D4CA976E1}" type="slidenum">
              <a:rPr kumimoji="1" lang="zh-CN" altLang="en-US" smtClean="0"/>
              <a:t>18</a:t>
            </a:fld>
            <a:endParaRPr kumimoji="1" lang="zh-CN" altLang="en-US"/>
          </a:p>
        </p:txBody>
      </p:sp>
    </p:spTree>
    <p:extLst>
      <p:ext uri="{BB962C8B-B14F-4D97-AF65-F5344CB8AC3E}">
        <p14:creationId xmlns:p14="http://schemas.microsoft.com/office/powerpoint/2010/main" val="368844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dirty="0" smtClean="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First,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let’s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see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overview</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of</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implementation.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shown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this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figure,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we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modify</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browser’s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source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code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and</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implement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dirty="0" err="1" smtClean="0"/>
                  <a:t>CodeGen</a:t>
                </a:r>
                <a:r>
                  <a:rPr lang="en-US" altLang="zh-CN" sz="1200" dirty="0" smtClean="0"/>
                  <a:t> </a:t>
                </a:r>
                <a:r>
                  <a:rPr lang="en-US" altLang="zh-CN" sz="1200" dirty="0" smtClean="0"/>
                  <a:t>delegate </a:t>
                </a:r>
                <a:r>
                  <a:rPr lang="en-US" altLang="zh-CN" sz="1200" dirty="0"/>
                  <a:t>is </a:t>
                </a:r>
                <a:r>
                  <a:rPr lang="en-US" altLang="zh-CN" sz="1200" dirty="0" smtClean="0"/>
                  <a:t>for CFI to </a:t>
                </a:r>
                <a:r>
                  <a:rPr lang="en-US" altLang="zh-CN" sz="1200" dirty="0"/>
                  <a:t>the JIT compiled </a:t>
                </a:r>
                <a:r>
                  <a:rPr lang="en-US" altLang="zh-CN" sz="1200" dirty="0" smtClean="0"/>
                  <a:t>code</a:t>
                </a:r>
                <a:r>
                  <a:rPr lang="zh-CN" altLang="en-US" sz="1200" dirty="0" smtClean="0"/>
                  <a:t> </a:t>
                </a:r>
                <a:r>
                  <a:rPr lang="en-US" altLang="zh-CN" sz="1200" dirty="0" smtClean="0"/>
                  <a:t>and</a:t>
                </a:r>
                <a:r>
                  <a:rPr lang="zh-CN" altLang="en-US" sz="1200" dirty="0" smtClean="0"/>
                  <a:t> </a:t>
                </a:r>
                <a:r>
                  <a:rPr lang="en-US" altLang="zh-CN" sz="1200" dirty="0" smtClean="0"/>
                  <a:t> </a:t>
                </a:r>
                <a:r>
                  <a:rPr lang="en-US" altLang="zh-CN" sz="1200" dirty="0"/>
                  <a:t>three other delegates for </a:t>
                </a:r>
                <a:r>
                  <a:rPr lang="en-US" altLang="zh-CN" sz="1200" dirty="0" smtClean="0"/>
                  <a:t>W</a:t>
                </a:r>
                <a:r>
                  <a:rPr lang="en-US" altLang="zh-CN" sz="1200" i="0">
                    <a:latin typeface="Cambria Math" charset="0"/>
                    <a:ea typeface="Cambria Math" charset="0"/>
                    <a:cs typeface="Cambria Math" charset="0"/>
                  </a:rPr>
                  <a:t>⨁</a:t>
                </a:r>
                <a:r>
                  <a:rPr lang="en-US" altLang="zh-CN" sz="1200" dirty="0" smtClean="0"/>
                  <a:t>X </a:t>
                </a:r>
                <a:r>
                  <a:rPr lang="en-US" altLang="zh-CN" sz="1200" dirty="0"/>
                  <a:t>to the JIT memory</a:t>
                </a:r>
                <a:r>
                  <a:rPr lang="en-US" altLang="zh-CN" sz="1200" dirty="0" smtClean="0"/>
                  <a:t>. It also provides a wrapper library to wrap all external functions indirectly called by the web browser. The source code of the browser is compiled by the Clang compiler and then linked with the wrapper library. CFI for statically compiled code, the shadow stack are implemented as analysis passes in LLVM framework. Then </a:t>
                </a:r>
                <a:r>
                  <a:rPr lang="en-US" altLang="zh-CN" sz="1200" kern="1200" dirty="0" smtClean="0">
                    <a:solidFill>
                      <a:schemeClr val="tx1"/>
                    </a:solidFill>
                    <a:effectLst/>
                    <a:latin typeface="+mn-lt"/>
                    <a:ea typeface="+mn-ea"/>
                    <a:cs typeface="+mn-cs"/>
                  </a:rPr>
                  <a:t>the output of the compiler is the final executable browser. We implement the prototype of </a:t>
                </a:r>
                <a:r>
                  <a:rPr lang="en-US" altLang="zh-CN" sz="1200" kern="1200" dirty="0" err="1" smtClean="0">
                    <a:solidFill>
                      <a:schemeClr val="tx1"/>
                    </a:solidFill>
                    <a:effectLst/>
                    <a:latin typeface="+mn-lt"/>
                    <a:ea typeface="+mn-ea"/>
                    <a:cs typeface="+mn-cs"/>
                  </a:rPr>
                  <a:t>JITScope</a:t>
                </a:r>
                <a:r>
                  <a:rPr lang="en-US" altLang="zh-CN" sz="1200" kern="1200" dirty="0" smtClean="0">
                    <a:solidFill>
                      <a:schemeClr val="tx1"/>
                    </a:solidFill>
                    <a:effectLst/>
                    <a:latin typeface="+mn-lt"/>
                    <a:ea typeface="+mn-ea"/>
                    <a:cs typeface="+mn-cs"/>
                  </a:rPr>
                  <a:t> on the popular Firefox web browser. </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Clang</a:t>
                </a:r>
                <a:r>
                  <a:rPr lang="zh-CN" altLang="en-US" sz="1200" b="0" i="0" kern="1200" dirty="0" smtClean="0">
                    <a:solidFill>
                      <a:schemeClr val="tx1"/>
                    </a:solidFill>
                    <a:effectLst/>
                    <a:latin typeface="+mn-lt"/>
                    <a:ea typeface="+mn-ea"/>
                    <a:cs typeface="+mn-cs"/>
                  </a:rPr>
                  <a:t>是一个</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编写、基于</a:t>
                </a:r>
                <a:r>
                  <a:rPr lang="en-US" altLang="zh-CN" sz="1200" b="0" i="0" u="none" strike="noStrike" kern="1200" dirty="0" smtClean="0">
                    <a:solidFill>
                      <a:schemeClr val="tx1"/>
                    </a:solidFill>
                    <a:effectLst/>
                    <a:latin typeface="+mn-lt"/>
                    <a:ea typeface="+mn-ea"/>
                    <a:cs typeface="+mn-cs"/>
                  </a:rPr>
                  <a:t>LLVM</a:t>
                </a:r>
                <a:r>
                  <a:rPr lang="zh-CN" altLang="en-US" sz="1200" b="0" i="0" kern="1200" dirty="0" smtClean="0">
                    <a:solidFill>
                      <a:schemeClr val="tx1"/>
                    </a:solidFill>
                    <a:effectLst/>
                    <a:latin typeface="+mn-lt"/>
                    <a:ea typeface="+mn-ea"/>
                    <a:cs typeface="+mn-cs"/>
                  </a:rPr>
                  <a:t>、发布于</a:t>
                </a:r>
                <a:r>
                  <a:rPr lang="en-US" altLang="zh-CN" sz="1200" b="0" i="0" kern="1200" dirty="0" smtClean="0">
                    <a:solidFill>
                      <a:schemeClr val="tx1"/>
                    </a:solidFill>
                    <a:effectLst/>
                    <a:latin typeface="+mn-lt"/>
                    <a:ea typeface="+mn-ea"/>
                    <a:cs typeface="+mn-cs"/>
                  </a:rPr>
                  <a:t>LLVM BSD</a:t>
                </a:r>
                <a:r>
                  <a:rPr lang="zh-CN" altLang="en-US" sz="1200" b="0" i="0" kern="1200" dirty="0" smtClean="0">
                    <a:solidFill>
                      <a:schemeClr val="tx1"/>
                    </a:solidFill>
                    <a:effectLst/>
                    <a:latin typeface="+mn-lt"/>
                    <a:ea typeface="+mn-ea"/>
                    <a:cs typeface="+mn-cs"/>
                  </a:rPr>
                  <a:t>许可证下的</a:t>
                </a:r>
                <a:r>
                  <a:rPr lang="en-US" altLang="zh-CN" sz="1200" b="0" i="0" kern="1200" dirty="0" smtClean="0">
                    <a:solidFill>
                      <a:schemeClr val="tx1"/>
                    </a:solidFill>
                    <a:effectLst/>
                    <a:latin typeface="+mn-lt"/>
                    <a:ea typeface="+mn-ea"/>
                    <a:cs typeface="+mn-cs"/>
                  </a:rPr>
                  <a:t>C/</a:t>
                </a:r>
                <a:r>
                  <a:rPr lang="en-US" altLang="zh-CN" sz="1200" b="0" i="0" u="none" strike="noStrike" kern="1200" dirty="0" smtClean="0">
                    <a:solidFill>
                      <a:schemeClr val="tx1"/>
                    </a:solidFill>
                    <a:effectLst/>
                    <a:latin typeface="+mn-lt"/>
                    <a:ea typeface="+mn-ea"/>
                    <a:cs typeface="+mn-cs"/>
                  </a:rPr>
                  <a:t>C++</a:t>
                </a:r>
                <a:r>
                  <a:rPr lang="en-US" altLang="zh-CN" sz="1200" b="0" i="0"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Objective-C</a:t>
                </a:r>
                <a:r>
                  <a:rPr lang="en-US" altLang="zh-CN" sz="1200" b="0" i="0" kern="1200" dirty="0" smtClean="0">
                    <a:solidFill>
                      <a:schemeClr val="tx1"/>
                    </a:solidFill>
                    <a:effectLst/>
                    <a:latin typeface="+mn-lt"/>
                    <a:ea typeface="+mn-ea"/>
                    <a:cs typeface="+mn-cs"/>
                  </a:rPr>
                  <a:t>/Objective-C++</a:t>
                </a:r>
                <a:r>
                  <a:rPr lang="zh-CN" altLang="en-US" sz="1200" b="0" i="0" kern="1200" dirty="0" smtClean="0">
                    <a:solidFill>
                      <a:schemeClr val="tx1"/>
                    </a:solidFill>
                    <a:effectLst/>
                    <a:latin typeface="+mn-lt"/>
                    <a:ea typeface="+mn-ea"/>
                    <a:cs typeface="+mn-cs"/>
                  </a:rPr>
                  <a:t>编译器</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LLVM</a:t>
                </a:r>
                <a:r>
                  <a:rPr lang="zh-CN" altLang="en-US" sz="1200" b="0" i="0" kern="1200" dirty="0" smtClean="0">
                    <a:solidFill>
                      <a:schemeClr val="tx1"/>
                    </a:solidFill>
                    <a:effectLst/>
                    <a:latin typeface="+mn-lt"/>
                    <a:ea typeface="+mn-ea"/>
                    <a:cs typeface="+mn-cs"/>
                  </a:rPr>
                  <a:t>是构架</a:t>
                </a:r>
                <a:r>
                  <a:rPr lang="zh-CN" altLang="en-US" sz="1200" b="0" i="0" u="none" strike="noStrike" kern="1200" dirty="0" smtClean="0">
                    <a:solidFill>
                      <a:schemeClr val="tx1"/>
                    </a:solidFill>
                    <a:effectLst/>
                    <a:latin typeface="+mn-lt"/>
                    <a:ea typeface="+mn-ea"/>
                    <a:cs typeface="+mn-cs"/>
                  </a:rPr>
                  <a:t>编译器</a:t>
                </a:r>
                <a:r>
                  <a:rPr lang="en-US" altLang="zh-CN" sz="1200" b="0" i="0" kern="1200" dirty="0" smtClean="0">
                    <a:solidFill>
                      <a:schemeClr val="tx1"/>
                    </a:solidFill>
                    <a:effectLst/>
                    <a:latin typeface="+mn-lt"/>
                    <a:ea typeface="+mn-ea"/>
                    <a:cs typeface="+mn-cs"/>
                  </a:rPr>
                  <a:t>(compiler)</a:t>
                </a:r>
                <a:r>
                  <a:rPr lang="zh-CN" altLang="en-US" sz="1200" b="0" i="0" kern="1200" dirty="0" smtClean="0">
                    <a:solidFill>
                      <a:schemeClr val="tx1"/>
                    </a:solidFill>
                    <a:effectLst/>
                    <a:latin typeface="+mn-lt"/>
                    <a:ea typeface="+mn-ea"/>
                    <a:cs typeface="+mn-cs"/>
                  </a:rPr>
                  <a:t>的框架系统，以</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编写而成，用于优化以任意程序语言编写的程序的编译时间</a:t>
                </a:r>
                <a:r>
                  <a:rPr lang="en-US" altLang="zh-CN" sz="1200" b="0" i="0" kern="1200" dirty="0" smtClean="0">
                    <a:solidFill>
                      <a:schemeClr val="tx1"/>
                    </a:solidFill>
                    <a:effectLst/>
                    <a:latin typeface="+mn-lt"/>
                    <a:ea typeface="+mn-ea"/>
                    <a:cs typeface="+mn-cs"/>
                  </a:rPr>
                  <a:t>(compile-time)</a:t>
                </a:r>
                <a:r>
                  <a:rPr lang="zh-CN" altLang="en-US" sz="1200" b="0" i="0" kern="1200" dirty="0" smtClean="0">
                    <a:solidFill>
                      <a:schemeClr val="tx1"/>
                    </a:solidFill>
                    <a:effectLst/>
                    <a:latin typeface="+mn-lt"/>
                    <a:ea typeface="+mn-ea"/>
                    <a:cs typeface="+mn-cs"/>
                  </a:rPr>
                  <a:t>、链接时间</a:t>
                </a:r>
                <a:r>
                  <a:rPr lang="en-US" altLang="zh-CN" sz="1200" b="0" i="0" kern="1200" dirty="0" smtClean="0">
                    <a:solidFill>
                      <a:schemeClr val="tx1"/>
                    </a:solidFill>
                    <a:effectLst/>
                    <a:latin typeface="+mn-lt"/>
                    <a:ea typeface="+mn-ea"/>
                    <a:cs typeface="+mn-cs"/>
                  </a:rPr>
                  <a:t>(link-time)</a:t>
                </a:r>
                <a:r>
                  <a:rPr lang="zh-CN" altLang="en-US" sz="1200" b="0" i="0" kern="1200" dirty="0" smtClean="0">
                    <a:solidFill>
                      <a:schemeClr val="tx1"/>
                    </a:solidFill>
                    <a:effectLst/>
                    <a:latin typeface="+mn-lt"/>
                    <a:ea typeface="+mn-ea"/>
                    <a:cs typeface="+mn-cs"/>
                  </a:rPr>
                  <a:t>、运行时间</a:t>
                </a:r>
                <a:r>
                  <a:rPr lang="en-US" altLang="zh-CN" sz="1200" b="0" i="0" kern="1200" dirty="0" smtClean="0">
                    <a:solidFill>
                      <a:schemeClr val="tx1"/>
                    </a:solidFill>
                    <a:effectLst/>
                    <a:latin typeface="+mn-lt"/>
                    <a:ea typeface="+mn-ea"/>
                    <a:cs typeface="+mn-cs"/>
                  </a:rPr>
                  <a:t>(run-time)</a:t>
                </a:r>
                <a:r>
                  <a:rPr lang="zh-CN" altLang="en-US" sz="1200" b="0" i="0" kern="1200" dirty="0" smtClean="0">
                    <a:solidFill>
                      <a:schemeClr val="tx1"/>
                    </a:solidFill>
                    <a:effectLst/>
                    <a:latin typeface="+mn-lt"/>
                    <a:ea typeface="+mn-ea"/>
                    <a:cs typeface="+mn-cs"/>
                  </a:rPr>
                  <a:t>以及空闲时间</a:t>
                </a:r>
                <a:r>
                  <a:rPr lang="en-US" altLang="zh-CN" sz="1200" b="0" i="0" kern="1200" dirty="0" smtClean="0">
                    <a:solidFill>
                      <a:schemeClr val="tx1"/>
                    </a:solidFill>
                    <a:effectLst/>
                    <a:latin typeface="+mn-lt"/>
                    <a:ea typeface="+mn-ea"/>
                    <a:cs typeface="+mn-cs"/>
                  </a:rPr>
                  <a:t>(idle-time)</a:t>
                </a:r>
                <a:r>
                  <a:rPr lang="zh-CN" altLang="en-US" sz="1200" b="0" i="0" kern="1200" dirty="0" smtClean="0">
                    <a:solidFill>
                      <a:schemeClr val="tx1"/>
                    </a:solidFill>
                    <a:effectLst/>
                    <a:latin typeface="+mn-lt"/>
                    <a:ea typeface="+mn-ea"/>
                    <a:cs typeface="+mn-cs"/>
                  </a:rPr>
                  <a:t>，对开发者保持开放，并兼容已有脚本。</a:t>
                </a:r>
                <a:endParaRPr kumimoji="1" lang="zh-CN" altLang="en-US" dirty="0" smtClean="0"/>
              </a:p>
            </p:txBody>
          </p:sp>
        </mc:Fallback>
      </mc:AlternateContent>
      <p:sp>
        <p:nvSpPr>
          <p:cNvPr id="4" name="幻灯片编号占位符 3"/>
          <p:cNvSpPr>
            <a:spLocks noGrp="1"/>
          </p:cNvSpPr>
          <p:nvPr>
            <p:ph type="sldNum" sz="quarter" idx="10"/>
          </p:nvPr>
        </p:nvSpPr>
        <p:spPr/>
        <p:txBody>
          <a:bodyPr/>
          <a:lstStyle/>
          <a:p>
            <a:fld id="{B673A00E-5CFB-D348-A6CD-999D4CA976E1}" type="slidenum">
              <a:rPr kumimoji="1" lang="zh-CN" altLang="en-US" smtClean="0"/>
              <a:t>19</a:t>
            </a:fld>
            <a:endParaRPr kumimoji="1" lang="zh-CN" altLang="en-US"/>
          </a:p>
        </p:txBody>
      </p:sp>
    </p:spTree>
    <p:extLst>
      <p:ext uri="{BB962C8B-B14F-4D97-AF65-F5344CB8AC3E}">
        <p14:creationId xmlns:p14="http://schemas.microsoft.com/office/powerpoint/2010/main" val="51413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a:t>
            </a:fld>
            <a:endParaRPr kumimoji="1" lang="zh-CN" altLang="en-US"/>
          </a:p>
        </p:txBody>
      </p:sp>
    </p:spTree>
    <p:extLst>
      <p:ext uri="{BB962C8B-B14F-4D97-AF65-F5344CB8AC3E}">
        <p14:creationId xmlns:p14="http://schemas.microsoft.com/office/powerpoint/2010/main" val="1850054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20</a:t>
            </a:fld>
            <a:endParaRPr kumimoji="1" lang="zh-CN" altLang="en-US"/>
          </a:p>
        </p:txBody>
      </p:sp>
    </p:spTree>
    <p:extLst>
      <p:ext uri="{BB962C8B-B14F-4D97-AF65-F5344CB8AC3E}">
        <p14:creationId xmlns:p14="http://schemas.microsoft.com/office/powerpoint/2010/main" val="226173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21</a:t>
            </a:fld>
            <a:endParaRPr kumimoji="1" lang="zh-CN" altLang="en-US"/>
          </a:p>
        </p:txBody>
      </p:sp>
    </p:spTree>
    <p:extLst>
      <p:ext uri="{BB962C8B-B14F-4D97-AF65-F5344CB8AC3E}">
        <p14:creationId xmlns:p14="http://schemas.microsoft.com/office/powerpoint/2010/main" val="1389595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22</a:t>
            </a:fld>
            <a:endParaRPr kumimoji="1" lang="zh-CN" altLang="en-US"/>
          </a:p>
        </p:txBody>
      </p:sp>
    </p:spTree>
    <p:extLst>
      <p:ext uri="{BB962C8B-B14F-4D97-AF65-F5344CB8AC3E}">
        <p14:creationId xmlns:p14="http://schemas.microsoft.com/office/powerpoint/2010/main" val="1329316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23</a:t>
            </a:fld>
            <a:endParaRPr kumimoji="1" lang="zh-CN" altLang="en-US"/>
          </a:p>
        </p:txBody>
      </p:sp>
    </p:spTree>
    <p:extLst>
      <p:ext uri="{BB962C8B-B14F-4D97-AF65-F5344CB8AC3E}">
        <p14:creationId xmlns:p14="http://schemas.microsoft.com/office/powerpoint/2010/main" val="7292207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24</a:t>
            </a:fld>
            <a:endParaRPr kumimoji="1" lang="zh-CN" altLang="en-US"/>
          </a:p>
        </p:txBody>
      </p:sp>
    </p:spTree>
    <p:extLst>
      <p:ext uri="{BB962C8B-B14F-4D97-AF65-F5344CB8AC3E}">
        <p14:creationId xmlns:p14="http://schemas.microsoft.com/office/powerpoint/2010/main" val="15924982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bg1"/>
                  </a:solidFill>
                </a:endParaRPr>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rPr>
                  <a:t>Just-In-Time compilation is now widely adopted by modern applications, especially web browsers. By exploiting JIT compiled code, attackers can bypass all currently deployed defenses. This</a:t>
                </a:r>
                <a:r>
                  <a:rPr lang="zh-CN" altLang="en-US" sz="1200" dirty="0" smtClean="0">
                    <a:solidFill>
                      <a:schemeClr val="bg1"/>
                    </a:solidFill>
                  </a:rPr>
                  <a:t> </a:t>
                </a:r>
                <a:r>
                  <a:rPr lang="en-US" altLang="zh-CN" sz="1200" dirty="0" smtClean="0">
                    <a:solidFill>
                      <a:schemeClr val="bg1"/>
                    </a:solidFill>
                  </a:rPr>
                  <a:t>paper proposes </a:t>
                </a:r>
                <a:r>
                  <a:rPr lang="en-US" altLang="zh-CN" sz="1200" dirty="0">
                    <a:solidFill>
                      <a:schemeClr val="bg1"/>
                    </a:solidFill>
                  </a:rPr>
                  <a:t>a general defense solution </a:t>
                </a:r>
                <a:r>
                  <a:rPr lang="en-US" altLang="zh-CN" sz="1200" dirty="0" err="1">
                    <a:solidFill>
                      <a:schemeClr val="bg1"/>
                    </a:solidFill>
                  </a:rPr>
                  <a:t>JITScope</a:t>
                </a:r>
                <a:r>
                  <a:rPr lang="en-US" altLang="zh-CN" sz="1200" dirty="0">
                    <a:solidFill>
                      <a:schemeClr val="bg1"/>
                    </a:solidFill>
                  </a:rPr>
                  <a:t> to protect web browsers from control-flow hijacking attacks</a:t>
                </a:r>
                <a:r>
                  <a:rPr lang="zh-CN" altLang="en-US" sz="1200" dirty="0">
                    <a:solidFill>
                      <a:schemeClr val="bg1"/>
                    </a:solidFill>
                  </a:rPr>
                  <a:t> </a:t>
                </a:r>
                <a:r>
                  <a:rPr lang="en-US" altLang="zh-CN" sz="1200" dirty="0">
                    <a:solidFill>
                      <a:schemeClr val="bg1"/>
                    </a:solidFill>
                  </a:rPr>
                  <a:t>with</a:t>
                </a:r>
                <a:r>
                  <a:rPr lang="zh-CN" altLang="en-US" sz="1200" dirty="0">
                    <a:solidFill>
                      <a:schemeClr val="bg1"/>
                    </a:solidFill>
                  </a:rPr>
                  <a:t> </a:t>
                </a:r>
                <a:r>
                  <a:rPr lang="en-US" altLang="zh-CN" sz="1200" dirty="0">
                    <a:solidFill>
                      <a:schemeClr val="bg1"/>
                    </a:solidFill>
                  </a:rPr>
                  <a:t>Control-Flow Integrity (CFI) policy</a:t>
                </a:r>
                <a:r>
                  <a:rPr lang="zh-CN" altLang="en-US" sz="1200" dirty="0">
                    <a:solidFill>
                      <a:schemeClr val="bg1"/>
                    </a:solidFill>
                  </a:rPr>
                  <a:t> </a:t>
                </a:r>
                <a:r>
                  <a:rPr lang="en-US" altLang="zh-CN" sz="1200" dirty="0">
                    <a:solidFill>
                      <a:schemeClr val="bg1"/>
                    </a:solidFill>
                  </a:rPr>
                  <a:t>and</a:t>
                </a:r>
                <a:r>
                  <a:rPr lang="zh-CN" altLang="en-US" sz="1200" dirty="0">
                    <a:solidFill>
                      <a:schemeClr val="bg1"/>
                    </a:solidFill>
                  </a:rPr>
                  <a:t> </a:t>
                </a:r>
                <a:r>
                  <a:rPr lang="en-US" altLang="zh-CN" sz="1200" dirty="0" smtClean="0">
                    <a:solidFill>
                      <a:schemeClr val="bg1"/>
                    </a:solidFill>
                  </a:rPr>
                  <a:t>W</a:t>
                </a:r>
                <a:r>
                  <a:rPr lang="en-US" altLang="zh-CN" sz="1200" i="0" smtClean="0">
                    <a:solidFill>
                      <a:schemeClr val="bg1"/>
                    </a:solidFill>
                    <a:latin typeface="Cambria Math" charset="0"/>
                    <a:ea typeface="Cambria Math" charset="0"/>
                    <a:cs typeface="Cambria Math" charset="0"/>
                  </a:rPr>
                  <a:t>⨁</a:t>
                </a:r>
                <a:r>
                  <a:rPr lang="en-US" altLang="zh-CN" sz="1200" dirty="0" smtClean="0">
                    <a:solidFill>
                      <a:schemeClr val="bg1"/>
                    </a:solidFill>
                  </a:rPr>
                  <a:t>X </a:t>
                </a:r>
                <a:r>
                  <a:rPr lang="en-US" altLang="zh-CN" sz="1200" dirty="0" smtClean="0">
                    <a:solidFill>
                      <a:schemeClr val="bg1"/>
                    </a:solidFill>
                  </a:rPr>
                  <a:t>policy. It implements a prototype of </a:t>
                </a:r>
                <a:r>
                  <a:rPr lang="en-US" altLang="zh-CN" sz="1200" dirty="0" err="1" smtClean="0">
                    <a:solidFill>
                      <a:schemeClr val="bg1"/>
                    </a:solidFill>
                  </a:rPr>
                  <a:t>JITScope</a:t>
                </a:r>
                <a:r>
                  <a:rPr lang="en-US" altLang="zh-CN" sz="1200" dirty="0" smtClean="0">
                    <a:solidFill>
                      <a:schemeClr val="bg1"/>
                    </a:solidFill>
                  </a:rPr>
                  <a:t> and apply it to a full web browser, including its JIT compiler. Results show that this solution is efficient and effective. </a:t>
                </a:r>
              </a:p>
            </p:txBody>
          </p:sp>
        </mc:Fallback>
      </mc:AlternateContent>
      <p:sp>
        <p:nvSpPr>
          <p:cNvPr id="4" name="幻灯片编号占位符 3"/>
          <p:cNvSpPr>
            <a:spLocks noGrp="1"/>
          </p:cNvSpPr>
          <p:nvPr>
            <p:ph type="sldNum" sz="quarter" idx="10"/>
          </p:nvPr>
        </p:nvSpPr>
        <p:spPr/>
        <p:txBody>
          <a:bodyPr/>
          <a:lstStyle/>
          <a:p>
            <a:fld id="{B673A00E-5CFB-D348-A6CD-999D4CA976E1}" type="slidenum">
              <a:rPr kumimoji="1" lang="zh-CN" altLang="en-US" smtClean="0"/>
              <a:t>25</a:t>
            </a:fld>
            <a:endParaRPr kumimoji="1" lang="zh-CN" altLang="en-US"/>
          </a:p>
        </p:txBody>
      </p:sp>
    </p:spTree>
    <p:extLst>
      <p:ext uri="{BB962C8B-B14F-4D97-AF65-F5344CB8AC3E}">
        <p14:creationId xmlns:p14="http://schemas.microsoft.com/office/powerpoint/2010/main" val="274223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26</a:t>
            </a:fld>
            <a:endParaRPr kumimoji="1" lang="zh-CN" altLang="en-US"/>
          </a:p>
        </p:txBody>
      </p:sp>
    </p:spTree>
    <p:extLst>
      <p:ext uri="{BB962C8B-B14F-4D97-AF65-F5344CB8AC3E}">
        <p14:creationId xmlns:p14="http://schemas.microsoft.com/office/powerpoint/2010/main" val="879048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3</a:t>
            </a:fld>
            <a:endParaRPr kumimoji="1" lang="zh-CN" altLang="en-US"/>
          </a:p>
        </p:txBody>
      </p:sp>
    </p:spTree>
    <p:extLst>
      <p:ext uri="{BB962C8B-B14F-4D97-AF65-F5344CB8AC3E}">
        <p14:creationId xmlns:p14="http://schemas.microsoft.com/office/powerpoint/2010/main" val="800514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 传统的订阅（或订购）服务是一种预定方式，指的是报纸读者预交一段时间的报纸订阅费，由专门负责投送的人员在指定的时间段把读者所订的报纸按期投递到读者指定的地点。 </a:t>
            </a:r>
          </a:p>
          <a:p>
            <a:r>
              <a:rPr lang="zh-CN" altLang="en-US" sz="1200" kern="1200" dirty="0" smtClean="0">
                <a:solidFill>
                  <a:schemeClr val="tx1"/>
                </a:solidFill>
                <a:effectLst/>
                <a:latin typeface="+mn-lt"/>
                <a:ea typeface="+mn-ea"/>
                <a:cs typeface="+mn-cs"/>
              </a:rPr>
              <a:t>   相对于传统上对订阅的理解，由于网络技术的发展，新闻订阅，博客订阅等电子信息订阅越来越深入日常生活。现在大多数 的新闻网站，博客网站都提供</a:t>
            </a:r>
            <a:r>
              <a:rPr lang="en-US" altLang="zh-CN" sz="1200" kern="1200" dirty="0" smtClean="0">
                <a:solidFill>
                  <a:schemeClr val="tx1"/>
                </a:solidFill>
                <a:effectLst/>
                <a:latin typeface="+mn-lt"/>
                <a:ea typeface="+mn-ea"/>
                <a:cs typeface="+mn-cs"/>
              </a:rPr>
              <a:t>RSS</a:t>
            </a:r>
            <a:r>
              <a:rPr lang="zh-CN" altLang="en-US" sz="1200" kern="1200" dirty="0" smtClean="0">
                <a:solidFill>
                  <a:schemeClr val="tx1"/>
                </a:solidFill>
                <a:effectLst/>
                <a:latin typeface="+mn-lt"/>
                <a:ea typeface="+mn-ea"/>
                <a:cs typeface="+mn-cs"/>
              </a:rPr>
              <a:t>订阅的功能，可获取订阅的相关服务的最新信息。 除了</a:t>
            </a:r>
            <a:r>
              <a:rPr lang="en-US" altLang="zh-CN" sz="1200" kern="1200" dirty="0" smtClean="0">
                <a:solidFill>
                  <a:schemeClr val="tx1"/>
                </a:solidFill>
                <a:effectLst/>
                <a:latin typeface="+mn-lt"/>
                <a:ea typeface="+mn-ea"/>
                <a:cs typeface="+mn-cs"/>
              </a:rPr>
              <a:t>RSS</a:t>
            </a:r>
            <a:r>
              <a:rPr lang="zh-CN" altLang="en-US" sz="1200" kern="1200" dirty="0" smtClean="0">
                <a:solidFill>
                  <a:schemeClr val="tx1"/>
                </a:solidFill>
                <a:effectLst/>
                <a:latin typeface="+mn-lt"/>
                <a:ea typeface="+mn-ea"/>
                <a:cs typeface="+mn-cs"/>
              </a:rPr>
              <a:t>订阅，还有邮件列表订阅服务。   </a:t>
            </a: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4</a:t>
            </a:fld>
            <a:endParaRPr kumimoji="1" lang="zh-CN" altLang="en-US"/>
          </a:p>
        </p:txBody>
      </p:sp>
    </p:spTree>
    <p:extLst>
      <p:ext uri="{BB962C8B-B14F-4D97-AF65-F5344CB8AC3E}">
        <p14:creationId xmlns:p14="http://schemas.microsoft.com/office/powerpoint/2010/main" val="264383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    在互联网当中，在线用户的隐私是一个日益凸显的重要问题。很多的在线服务都提供各种类型的电子信息，其中在订阅服务中，服务提供者向付费的客户提供重要的信息和服务。然而在客户获取服务的同时，服务提供商却能很容易地监视用户的在线活动或对客户的敏感信息进行收集，从而导致对该客户利益的严重损害。并且也能从用户的订阅或购买行为的信息中推断出用户的隐私信息，包括用户身份信息，习惯和喜好等，并且服务提供者也可能会为了其自身利益而将用户订阅信息出卖给第三方。因此在订阅服务中，如何能为客户提供便捷的服务又能充分保护用户隐私是一个亟待解决的问题。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5</a:t>
            </a:fld>
            <a:endParaRPr kumimoji="1" lang="zh-CN" altLang="en-US"/>
          </a:p>
        </p:txBody>
      </p:sp>
    </p:spTree>
    <p:extLst>
      <p:ext uri="{BB962C8B-B14F-4D97-AF65-F5344CB8AC3E}">
        <p14:creationId xmlns:p14="http://schemas.microsoft.com/office/powerpoint/2010/main" val="122847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6</a:t>
            </a:fld>
            <a:endParaRPr kumimoji="1" lang="zh-CN" altLang="en-US"/>
          </a:p>
        </p:txBody>
      </p:sp>
    </p:spTree>
    <p:extLst>
      <p:ext uri="{BB962C8B-B14F-4D97-AF65-F5344CB8AC3E}">
        <p14:creationId xmlns:p14="http://schemas.microsoft.com/office/powerpoint/2010/main" val="484451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7</a:t>
            </a:fld>
            <a:endParaRPr kumimoji="1" lang="zh-CN" altLang="en-US"/>
          </a:p>
        </p:txBody>
      </p:sp>
    </p:spTree>
    <p:extLst>
      <p:ext uri="{BB962C8B-B14F-4D97-AF65-F5344CB8AC3E}">
        <p14:creationId xmlns:p14="http://schemas.microsoft.com/office/powerpoint/2010/main" val="2056772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8</a:t>
            </a:fld>
            <a:endParaRPr kumimoji="1" lang="zh-CN" altLang="en-US"/>
          </a:p>
        </p:txBody>
      </p:sp>
    </p:spTree>
    <p:extLst>
      <p:ext uri="{BB962C8B-B14F-4D97-AF65-F5344CB8AC3E}">
        <p14:creationId xmlns:p14="http://schemas.microsoft.com/office/powerpoint/2010/main" val="170720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baseline="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9</a:t>
            </a:fld>
            <a:endParaRPr kumimoji="1" lang="zh-CN" altLang="en-US"/>
          </a:p>
        </p:txBody>
      </p:sp>
    </p:spTree>
    <p:extLst>
      <p:ext uri="{BB962C8B-B14F-4D97-AF65-F5344CB8AC3E}">
        <p14:creationId xmlns:p14="http://schemas.microsoft.com/office/powerpoint/2010/main" val="1617264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FACE24F-727C-524F-84B4-1E881F044488}" type="datetimeFigureOut">
              <a:rPr kumimoji="1" lang="zh-CN" altLang="en-US" smtClean="0"/>
              <a:t>15/10/25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1BCE28F-2D57-6540-A751-4E55B4F758A2}" type="slidenum">
              <a:rPr kumimoji="1" lang="zh-CN" altLang="en-US" smtClean="0"/>
              <a:t>‹#›</a:t>
            </a:fld>
            <a:endParaRPr kumimoji="1"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823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FACE24F-727C-524F-84B4-1E881F044488}" type="datetimeFigureOut">
              <a:rPr kumimoji="1" lang="zh-CN" altLang="en-US" smtClean="0"/>
              <a:t>15/10/25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1BCE28F-2D57-6540-A751-4E55B4F758A2}" type="slidenum">
              <a:rPr kumimoji="1" lang="zh-CN" altLang="en-US" smtClean="0"/>
              <a:t>‹#›</a:t>
            </a:fld>
            <a:endParaRPr kumimoji="1" lang="zh-CN" altLang="en-US"/>
          </a:p>
        </p:txBody>
      </p:sp>
    </p:spTree>
    <p:extLst>
      <p:ext uri="{BB962C8B-B14F-4D97-AF65-F5344CB8AC3E}">
        <p14:creationId xmlns:p14="http://schemas.microsoft.com/office/powerpoint/2010/main" val="1569021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FACE24F-727C-524F-84B4-1E881F044488}" type="datetimeFigureOut">
              <a:rPr kumimoji="1" lang="zh-CN" altLang="en-US" smtClean="0"/>
              <a:t>15/10/25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1BCE28F-2D57-6540-A751-4E55B4F758A2}" type="slidenum">
              <a:rPr kumimoji="1" lang="zh-CN" altLang="en-US" smtClean="0"/>
              <a:t>‹#›</a:t>
            </a:fld>
            <a:endParaRPr kumimoji="1" lang="zh-CN" altLang="en-US"/>
          </a:p>
        </p:txBody>
      </p:sp>
    </p:spTree>
    <p:extLst>
      <p:ext uri="{BB962C8B-B14F-4D97-AF65-F5344CB8AC3E}">
        <p14:creationId xmlns:p14="http://schemas.microsoft.com/office/powerpoint/2010/main" val="158553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FACE24F-727C-524F-84B4-1E881F044488}" type="datetimeFigureOut">
              <a:rPr kumimoji="1" lang="zh-CN" altLang="en-US" smtClean="0"/>
              <a:t>15/10/25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1BCE28F-2D57-6540-A751-4E55B4F758A2}" type="slidenum">
              <a:rPr kumimoji="1" lang="zh-CN" altLang="en-US" smtClean="0"/>
              <a:t>‹#›</a:t>
            </a:fld>
            <a:endParaRPr kumimoji="1" lang="zh-CN" altLang="en-US"/>
          </a:p>
        </p:txBody>
      </p:sp>
    </p:spTree>
    <p:extLst>
      <p:ext uri="{BB962C8B-B14F-4D97-AF65-F5344CB8AC3E}">
        <p14:creationId xmlns:p14="http://schemas.microsoft.com/office/powerpoint/2010/main" val="1722045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FACE24F-727C-524F-84B4-1E881F044488}" type="datetimeFigureOut">
              <a:rPr kumimoji="1" lang="zh-CN" altLang="en-US" smtClean="0"/>
              <a:t>15/10/25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1BCE28F-2D57-6540-A751-4E55B4F758A2}" type="slidenum">
              <a:rPr kumimoji="1" lang="zh-CN" altLang="en-US" smtClean="0"/>
              <a:t>‹#›</a:t>
            </a:fld>
            <a:endParaRPr kumimoji="1"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145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EFACE24F-727C-524F-84B4-1E881F044488}" type="datetimeFigureOut">
              <a:rPr kumimoji="1" lang="zh-CN" altLang="en-US" smtClean="0"/>
              <a:t>15/10/25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1BCE28F-2D57-6540-A751-4E55B4F758A2}" type="slidenum">
              <a:rPr kumimoji="1" lang="zh-CN" altLang="en-US" smtClean="0"/>
              <a:t>‹#›</a:t>
            </a:fld>
            <a:endParaRPr kumimoji="1" lang="zh-CN" altLang="en-US"/>
          </a:p>
        </p:txBody>
      </p:sp>
    </p:spTree>
    <p:extLst>
      <p:ext uri="{BB962C8B-B14F-4D97-AF65-F5344CB8AC3E}">
        <p14:creationId xmlns:p14="http://schemas.microsoft.com/office/powerpoint/2010/main" val="1520644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2960" y="2582334"/>
            <a:ext cx="370332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440" y="2582334"/>
            <a:ext cx="370332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EFACE24F-727C-524F-84B4-1E881F044488}" type="datetimeFigureOut">
              <a:rPr kumimoji="1" lang="zh-CN" altLang="en-US" smtClean="0"/>
              <a:t>15/10/25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31BCE28F-2D57-6540-A751-4E55B4F758A2}" type="slidenum">
              <a:rPr kumimoji="1" lang="zh-CN" altLang="en-US" smtClean="0"/>
              <a:t>‹#›</a:t>
            </a:fld>
            <a:endParaRPr kumimoji="1" lang="zh-CN" altLang="en-US"/>
          </a:p>
        </p:txBody>
      </p:sp>
    </p:spTree>
    <p:extLst>
      <p:ext uri="{BB962C8B-B14F-4D97-AF65-F5344CB8AC3E}">
        <p14:creationId xmlns:p14="http://schemas.microsoft.com/office/powerpoint/2010/main" val="267026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FACE24F-727C-524F-84B4-1E881F044488}" type="datetimeFigureOut">
              <a:rPr kumimoji="1" lang="zh-CN" altLang="en-US" smtClean="0"/>
              <a:t>15/10/25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31BCE28F-2D57-6540-A751-4E55B4F758A2}" type="slidenum">
              <a:rPr kumimoji="1" lang="zh-CN" altLang="en-US" smtClean="0"/>
              <a:t>‹#›</a:t>
            </a:fld>
            <a:endParaRPr kumimoji="1" lang="zh-CN" altLang="en-US"/>
          </a:p>
        </p:txBody>
      </p:sp>
    </p:spTree>
    <p:extLst>
      <p:ext uri="{BB962C8B-B14F-4D97-AF65-F5344CB8AC3E}">
        <p14:creationId xmlns:p14="http://schemas.microsoft.com/office/powerpoint/2010/main" val="1826694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FACE24F-727C-524F-84B4-1E881F044488}" type="datetimeFigureOut">
              <a:rPr kumimoji="1" lang="zh-CN" altLang="en-US" smtClean="0"/>
              <a:t>15/10/25</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31BCE28F-2D57-6540-A751-4E55B4F758A2}" type="slidenum">
              <a:rPr kumimoji="1" lang="zh-CN" altLang="en-US" smtClean="0"/>
              <a:t>‹#›</a:t>
            </a:fld>
            <a:endParaRPr kumimoji="1" lang="zh-CN" altLang="en-US"/>
          </a:p>
        </p:txBody>
      </p:sp>
    </p:spTree>
    <p:extLst>
      <p:ext uri="{BB962C8B-B14F-4D97-AF65-F5344CB8AC3E}">
        <p14:creationId xmlns:p14="http://schemas.microsoft.com/office/powerpoint/2010/main" val="821000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FACE24F-727C-524F-84B4-1E881F044488}" type="datetimeFigureOut">
              <a:rPr kumimoji="1" lang="zh-CN" altLang="en-US" smtClean="0"/>
              <a:t>15/10/25</a:t>
            </a:fld>
            <a:endParaRPr kumimoji="1"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BCE28F-2D57-6540-A751-4E55B4F758A2}" type="slidenum">
              <a:rPr kumimoji="1" lang="zh-CN" altLang="en-US" smtClean="0"/>
              <a:t>‹#›</a:t>
            </a:fld>
            <a:endParaRPr kumimoji="1" lang="zh-CN" altLang="en-US"/>
          </a:p>
        </p:txBody>
      </p:sp>
    </p:spTree>
    <p:extLst>
      <p:ext uri="{BB962C8B-B14F-4D97-AF65-F5344CB8AC3E}">
        <p14:creationId xmlns:p14="http://schemas.microsoft.com/office/powerpoint/2010/main" val="967442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FACE24F-727C-524F-84B4-1E881F044488}" type="datetimeFigureOut">
              <a:rPr kumimoji="1" lang="zh-CN" altLang="en-US" smtClean="0"/>
              <a:t>15/10/25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1BCE28F-2D57-6540-A751-4E55B4F758A2}" type="slidenum">
              <a:rPr kumimoji="1" lang="zh-CN" altLang="en-US" smtClean="0"/>
              <a:t>‹#›</a:t>
            </a:fld>
            <a:endParaRPr kumimoji="1" lang="zh-CN" altLang="en-US"/>
          </a:p>
        </p:txBody>
      </p:sp>
    </p:spTree>
    <p:extLst>
      <p:ext uri="{BB962C8B-B14F-4D97-AF65-F5344CB8AC3E}">
        <p14:creationId xmlns:p14="http://schemas.microsoft.com/office/powerpoint/2010/main" val="11993723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FACE24F-727C-524F-84B4-1E881F044488}" type="datetimeFigureOut">
              <a:rPr kumimoji="1" lang="zh-CN" altLang="en-US" smtClean="0"/>
              <a:t>15/10/25</a:t>
            </a:fld>
            <a:endParaRPr kumimoji="1"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1BCE28F-2D57-6540-A751-4E55B4F758A2}" type="slidenum">
              <a:rPr kumimoji="1" lang="zh-CN" altLang="en-US" smtClean="0"/>
              <a:t>‹#›</a:t>
            </a:fld>
            <a:endParaRPr kumimoji="1" lang="zh-CN"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7985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5" Type="http://schemas.openxmlformats.org/officeDocument/2006/relationships/image" Target="../media/image140.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4" Type="http://schemas.openxmlformats.org/officeDocument/2006/relationships/image" Target="../media/image110.png"/><Relationship Id="rId5"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07338" y="115888"/>
            <a:ext cx="105727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p:nvCxnSpPr>
        <p:spPr>
          <a:xfrm>
            <a:off x="592138" y="3340475"/>
            <a:ext cx="8012112"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92138" y="1984075"/>
            <a:ext cx="8012112" cy="1200329"/>
          </a:xfrm>
          <a:prstGeom prst="rect">
            <a:avLst/>
          </a:prstGeom>
          <a:noFill/>
        </p:spPr>
        <p:txBody>
          <a:bodyPr wrap="square" rtlCol="0">
            <a:spAutoFit/>
          </a:bodyPr>
          <a:lstStyle/>
          <a:p>
            <a:pPr algn="ctr"/>
            <a:r>
              <a:rPr lang="en-US" altLang="zh-CN" sz="3600" dirty="0"/>
              <a:t>Anon-Pass: Practical Anonymous Subscriptions </a:t>
            </a:r>
          </a:p>
        </p:txBody>
      </p:sp>
      <p:sp>
        <p:nvSpPr>
          <p:cNvPr id="7" name="副标题 2"/>
          <p:cNvSpPr txBox="1">
            <a:spLocks/>
          </p:cNvSpPr>
          <p:nvPr/>
        </p:nvSpPr>
        <p:spPr>
          <a:xfrm>
            <a:off x="955693" y="3876845"/>
            <a:ext cx="7061407" cy="504056"/>
          </a:xfrm>
          <a:prstGeom prst="rect">
            <a:avLst/>
          </a:prstGeom>
        </p:spPr>
        <p:txBody>
          <a:bodyPr>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altLang="zh-CN" dirty="0" smtClean="0">
                <a:solidFill>
                  <a:schemeClr val="bg1">
                    <a:lumMod val="50000"/>
                  </a:schemeClr>
                </a:solidFill>
              </a:rPr>
              <a:t>Michael Z. Lee, Alan M. Dunn, Brent Waters, Emmett </a:t>
            </a:r>
            <a:r>
              <a:rPr lang="en-US" altLang="zh-CN" dirty="0" err="1" smtClean="0">
                <a:solidFill>
                  <a:schemeClr val="bg1">
                    <a:lumMod val="50000"/>
                  </a:schemeClr>
                </a:solidFill>
              </a:rPr>
              <a:t>Witchel</a:t>
            </a:r>
            <a:r>
              <a:rPr lang="en-US" altLang="zh-CN" dirty="0">
                <a:solidFill>
                  <a:schemeClr val="bg1">
                    <a:lumMod val="50000"/>
                  </a:schemeClr>
                </a:solidFill>
              </a:rPr>
              <a:t>, Jonathan Katz </a:t>
            </a:r>
          </a:p>
          <a:p>
            <a:pPr algn="ctr"/>
            <a:endParaRPr lang="zh-CN" altLang="en-US" dirty="0">
              <a:solidFill>
                <a:schemeClr val="bg1">
                  <a:lumMod val="50000"/>
                </a:schemeClr>
              </a:solidFill>
            </a:endParaRPr>
          </a:p>
        </p:txBody>
      </p:sp>
      <p:sp>
        <p:nvSpPr>
          <p:cNvPr id="8" name="副标题 2"/>
          <p:cNvSpPr txBox="1">
            <a:spLocks/>
          </p:cNvSpPr>
          <p:nvPr/>
        </p:nvSpPr>
        <p:spPr>
          <a:xfrm>
            <a:off x="1196008" y="3443204"/>
            <a:ext cx="6840760" cy="50405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zh-CN" sz="2000" dirty="0" smtClean="0"/>
              <a:t>S&amp;P</a:t>
            </a:r>
            <a:r>
              <a:rPr lang="zh-CN" altLang="en-US" sz="2000" dirty="0" smtClean="0"/>
              <a:t> </a:t>
            </a:r>
            <a:r>
              <a:rPr lang="en-US" altLang="zh-CN" sz="2000" dirty="0" smtClean="0"/>
              <a:t>2013</a:t>
            </a:r>
            <a:endParaRPr lang="zh-CN" altLang="en-US" sz="2000" dirty="0"/>
          </a:p>
        </p:txBody>
      </p:sp>
      <p:sp>
        <p:nvSpPr>
          <p:cNvPr id="9" name="TextBox 3"/>
          <p:cNvSpPr txBox="1"/>
          <p:nvPr/>
        </p:nvSpPr>
        <p:spPr>
          <a:xfrm>
            <a:off x="6015327" y="4991010"/>
            <a:ext cx="2980076" cy="584775"/>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Presenter: </a:t>
            </a:r>
            <a:r>
              <a:rPr lang="en-US" altLang="zh-CN" sz="1600" dirty="0" err="1" smtClean="0">
                <a:latin typeface="微软雅黑" panose="020B0503020204020204" pitchFamily="34" charset="-122"/>
                <a:ea typeface="微软雅黑" panose="020B0503020204020204" pitchFamily="34" charset="-122"/>
              </a:rPr>
              <a:t>Mingxin</a:t>
            </a:r>
            <a:r>
              <a:rPr lang="en-US" altLang="zh-CN" sz="1600" dirty="0" smtClean="0">
                <a:latin typeface="微软雅黑" panose="020B0503020204020204" pitchFamily="34" charset="-122"/>
                <a:ea typeface="微软雅黑" panose="020B0503020204020204" pitchFamily="34" charset="-122"/>
              </a:rPr>
              <a:t> Chen</a:t>
            </a:r>
          </a:p>
          <a:p>
            <a:r>
              <a:rPr lang="en-US" altLang="zh-CN" sz="1600" dirty="0" err="1" smtClean="0">
                <a:latin typeface="微软雅黑" panose="020B0503020204020204" pitchFamily="34" charset="-122"/>
                <a:ea typeface="微软雅黑" panose="020B0503020204020204" pitchFamily="34" charset="-122"/>
              </a:rPr>
              <a:t>StudentID</a:t>
            </a:r>
            <a:r>
              <a:rPr lang="en-US" altLang="zh-CN" sz="1600" dirty="0" smtClean="0">
                <a:latin typeface="微软雅黑" panose="020B0503020204020204" pitchFamily="34" charset="-122"/>
                <a:ea typeface="微软雅黑" panose="020B0503020204020204" pitchFamily="34" charset="-122"/>
              </a:rPr>
              <a:t>: 2120140994</a:t>
            </a:r>
            <a:endParaRPr lang="zh-CN" altLang="en-US" sz="1600" dirty="0">
              <a:latin typeface="微软雅黑" panose="020B0503020204020204" pitchFamily="34" charset="-122"/>
              <a:ea typeface="微软雅黑" panose="020B0503020204020204" pitchFamily="34" charset="-122"/>
            </a:endParaRPr>
          </a:p>
        </p:txBody>
      </p:sp>
      <p:sp>
        <p:nvSpPr>
          <p:cNvPr id="11" name="日期占位符 10"/>
          <p:cNvSpPr>
            <a:spLocks noGrp="1"/>
          </p:cNvSpPr>
          <p:nvPr>
            <p:ph type="dt" sz="half" idx="10"/>
          </p:nvPr>
        </p:nvSpPr>
        <p:spPr/>
        <p:txBody>
          <a:bodyPr/>
          <a:lstStyle/>
          <a:p>
            <a:fld id="{6AAE5322-93C3-044B-AFFF-351AEB4D6140}" type="datetime1">
              <a:rPr kumimoji="1" lang="zh-CN" altLang="en-US" smtClean="0"/>
              <a:t>15/10/25</a:t>
            </a:fld>
            <a:endParaRPr kumimoji="1" lang="zh-CN" altLang="en-US"/>
          </a:p>
        </p:txBody>
      </p:sp>
      <p:sp>
        <p:nvSpPr>
          <p:cNvPr id="12" name="幻灯片编号占位符 11"/>
          <p:cNvSpPr>
            <a:spLocks noGrp="1"/>
          </p:cNvSpPr>
          <p:nvPr>
            <p:ph type="sldNum" sz="quarter" idx="12"/>
          </p:nvPr>
        </p:nvSpPr>
        <p:spPr/>
        <p:txBody>
          <a:bodyPr/>
          <a:lstStyle/>
          <a:p>
            <a:fld id="{FA3DF4A4-C2B2-C04D-947B-95B7BD989F14}" type="slidenum">
              <a:rPr kumimoji="1" lang="zh-CN" altLang="en-US" smtClean="0"/>
              <a:t>1</a:t>
            </a:fld>
            <a:endParaRPr kumimoji="1" lang="zh-CN" altLang="en-US"/>
          </a:p>
        </p:txBody>
      </p:sp>
      <p:sp>
        <p:nvSpPr>
          <p:cNvPr id="13" name="Freeform 166"/>
          <p:cNvSpPr>
            <a:spLocks noChangeAspect="1" noEditPoints="1"/>
          </p:cNvSpPr>
          <p:nvPr/>
        </p:nvSpPr>
        <p:spPr bwMode="auto">
          <a:xfrm>
            <a:off x="5569298" y="5007623"/>
            <a:ext cx="367377" cy="540000"/>
          </a:xfrm>
          <a:custGeom>
            <a:avLst/>
            <a:gdLst>
              <a:gd name="T0" fmla="*/ 20 w 77"/>
              <a:gd name="T1" fmla="*/ 37 h 113"/>
              <a:gd name="T2" fmla="*/ 20 w 77"/>
              <a:gd name="T3" fmla="*/ 12 h 113"/>
              <a:gd name="T4" fmla="*/ 57 w 77"/>
              <a:gd name="T5" fmla="*/ 12 h 113"/>
              <a:gd name="T6" fmla="*/ 56 w 77"/>
              <a:gd name="T7" fmla="*/ 36 h 113"/>
              <a:gd name="T8" fmla="*/ 52 w 77"/>
              <a:gd name="T9" fmla="*/ 47 h 113"/>
              <a:gd name="T10" fmla="*/ 38 w 77"/>
              <a:gd name="T11" fmla="*/ 54 h 113"/>
              <a:gd name="T12" fmla="*/ 38 w 77"/>
              <a:gd name="T13" fmla="*/ 54 h 113"/>
              <a:gd name="T14" fmla="*/ 25 w 77"/>
              <a:gd name="T15" fmla="*/ 47 h 113"/>
              <a:gd name="T16" fmla="*/ 20 w 77"/>
              <a:gd name="T17" fmla="*/ 37 h 113"/>
              <a:gd name="T18" fmla="*/ 12 w 77"/>
              <a:gd name="T19" fmla="*/ 108 h 113"/>
              <a:gd name="T20" fmla="*/ 66 w 77"/>
              <a:gd name="T21" fmla="*/ 108 h 113"/>
              <a:gd name="T22" fmla="*/ 63 w 77"/>
              <a:gd name="T23" fmla="*/ 113 h 113"/>
              <a:gd name="T24" fmla="*/ 15 w 77"/>
              <a:gd name="T25" fmla="*/ 113 h 113"/>
              <a:gd name="T26" fmla="*/ 12 w 77"/>
              <a:gd name="T27" fmla="*/ 108 h 113"/>
              <a:gd name="T28" fmla="*/ 69 w 77"/>
              <a:gd name="T29" fmla="*/ 67 h 113"/>
              <a:gd name="T30" fmla="*/ 75 w 77"/>
              <a:gd name="T31" fmla="*/ 90 h 113"/>
              <a:gd name="T32" fmla="*/ 67 w 77"/>
              <a:gd name="T33" fmla="*/ 104 h 113"/>
              <a:gd name="T34" fmla="*/ 65 w 77"/>
              <a:gd name="T35" fmla="*/ 104 h 113"/>
              <a:gd name="T36" fmla="*/ 65 w 77"/>
              <a:gd name="T37" fmla="*/ 73 h 113"/>
              <a:gd name="T38" fmla="*/ 41 w 77"/>
              <a:gd name="T39" fmla="*/ 73 h 113"/>
              <a:gd name="T40" fmla="*/ 48 w 77"/>
              <a:gd name="T41" fmla="*/ 57 h 113"/>
              <a:gd name="T42" fmla="*/ 50 w 77"/>
              <a:gd name="T43" fmla="*/ 55 h 113"/>
              <a:gd name="T44" fmla="*/ 64 w 77"/>
              <a:gd name="T45" fmla="*/ 58 h 113"/>
              <a:gd name="T46" fmla="*/ 65 w 77"/>
              <a:gd name="T47" fmla="*/ 58 h 113"/>
              <a:gd name="T48" fmla="*/ 65 w 77"/>
              <a:gd name="T49" fmla="*/ 59 h 113"/>
              <a:gd name="T50" fmla="*/ 69 w 77"/>
              <a:gd name="T51" fmla="*/ 68 h 113"/>
              <a:gd name="T52" fmla="*/ 69 w 77"/>
              <a:gd name="T53" fmla="*/ 67 h 113"/>
              <a:gd name="T54" fmla="*/ 13 w 77"/>
              <a:gd name="T55" fmla="*/ 104 h 113"/>
              <a:gd name="T56" fmla="*/ 10 w 77"/>
              <a:gd name="T57" fmla="*/ 104 h 113"/>
              <a:gd name="T58" fmla="*/ 2 w 77"/>
              <a:gd name="T59" fmla="*/ 90 h 113"/>
              <a:gd name="T60" fmla="*/ 8 w 77"/>
              <a:gd name="T61" fmla="*/ 67 h 113"/>
              <a:gd name="T62" fmla="*/ 13 w 77"/>
              <a:gd name="T63" fmla="*/ 58 h 113"/>
              <a:gd name="T64" fmla="*/ 13 w 77"/>
              <a:gd name="T65" fmla="*/ 58 h 113"/>
              <a:gd name="T66" fmla="*/ 14 w 77"/>
              <a:gd name="T67" fmla="*/ 58 h 113"/>
              <a:gd name="T68" fmla="*/ 27 w 77"/>
              <a:gd name="T69" fmla="*/ 55 h 113"/>
              <a:gd name="T70" fmla="*/ 29 w 77"/>
              <a:gd name="T71" fmla="*/ 57 h 113"/>
              <a:gd name="T72" fmla="*/ 37 w 77"/>
              <a:gd name="T73" fmla="*/ 73 h 113"/>
              <a:gd name="T74" fmla="*/ 13 w 77"/>
              <a:gd name="T75" fmla="*/ 73 h 113"/>
              <a:gd name="T76" fmla="*/ 13 w 77"/>
              <a:gd name="T77" fmla="*/ 10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113">
                <a:moveTo>
                  <a:pt x="20" y="37"/>
                </a:moveTo>
                <a:cubicBezTo>
                  <a:pt x="19" y="28"/>
                  <a:pt x="19" y="19"/>
                  <a:pt x="20" y="12"/>
                </a:cubicBezTo>
                <a:cubicBezTo>
                  <a:pt x="37" y="0"/>
                  <a:pt x="44" y="14"/>
                  <a:pt x="57" y="12"/>
                </a:cubicBezTo>
                <a:cubicBezTo>
                  <a:pt x="58" y="20"/>
                  <a:pt x="58" y="30"/>
                  <a:pt x="56" y="36"/>
                </a:cubicBezTo>
                <a:cubicBezTo>
                  <a:pt x="56" y="41"/>
                  <a:pt x="54" y="44"/>
                  <a:pt x="52" y="47"/>
                </a:cubicBezTo>
                <a:cubicBezTo>
                  <a:pt x="48" y="51"/>
                  <a:pt x="44" y="54"/>
                  <a:pt x="38" y="54"/>
                </a:cubicBezTo>
                <a:cubicBezTo>
                  <a:pt x="38" y="54"/>
                  <a:pt x="38" y="54"/>
                  <a:pt x="38" y="54"/>
                </a:cubicBezTo>
                <a:cubicBezTo>
                  <a:pt x="33" y="54"/>
                  <a:pt x="28" y="51"/>
                  <a:pt x="25" y="47"/>
                </a:cubicBezTo>
                <a:cubicBezTo>
                  <a:pt x="23" y="44"/>
                  <a:pt x="21" y="41"/>
                  <a:pt x="20" y="37"/>
                </a:cubicBezTo>
                <a:close/>
                <a:moveTo>
                  <a:pt x="12" y="108"/>
                </a:moveTo>
                <a:cubicBezTo>
                  <a:pt x="66" y="108"/>
                  <a:pt x="66" y="108"/>
                  <a:pt x="66" y="108"/>
                </a:cubicBezTo>
                <a:cubicBezTo>
                  <a:pt x="63" y="113"/>
                  <a:pt x="63" y="113"/>
                  <a:pt x="63" y="113"/>
                </a:cubicBezTo>
                <a:cubicBezTo>
                  <a:pt x="15" y="113"/>
                  <a:pt x="15" y="113"/>
                  <a:pt x="15" y="113"/>
                </a:cubicBezTo>
                <a:cubicBezTo>
                  <a:pt x="12" y="108"/>
                  <a:pt x="12" y="108"/>
                  <a:pt x="12" y="108"/>
                </a:cubicBezTo>
                <a:close/>
                <a:moveTo>
                  <a:pt x="69" y="67"/>
                </a:moveTo>
                <a:cubicBezTo>
                  <a:pt x="75" y="90"/>
                  <a:pt x="75" y="90"/>
                  <a:pt x="75" y="90"/>
                </a:cubicBezTo>
                <a:cubicBezTo>
                  <a:pt x="77" y="98"/>
                  <a:pt x="76" y="104"/>
                  <a:pt x="67" y="104"/>
                </a:cubicBezTo>
                <a:cubicBezTo>
                  <a:pt x="65" y="104"/>
                  <a:pt x="65" y="104"/>
                  <a:pt x="65" y="104"/>
                </a:cubicBezTo>
                <a:cubicBezTo>
                  <a:pt x="65" y="73"/>
                  <a:pt x="65" y="73"/>
                  <a:pt x="65" y="73"/>
                </a:cubicBezTo>
                <a:cubicBezTo>
                  <a:pt x="41" y="73"/>
                  <a:pt x="41" y="73"/>
                  <a:pt x="41" y="73"/>
                </a:cubicBezTo>
                <a:cubicBezTo>
                  <a:pt x="48" y="57"/>
                  <a:pt x="48" y="57"/>
                  <a:pt x="48" y="57"/>
                </a:cubicBezTo>
                <a:cubicBezTo>
                  <a:pt x="50" y="55"/>
                  <a:pt x="50" y="55"/>
                  <a:pt x="50" y="55"/>
                </a:cubicBezTo>
                <a:cubicBezTo>
                  <a:pt x="64" y="58"/>
                  <a:pt x="64" y="58"/>
                  <a:pt x="64" y="58"/>
                </a:cubicBezTo>
                <a:cubicBezTo>
                  <a:pt x="65" y="58"/>
                  <a:pt x="65" y="58"/>
                  <a:pt x="65" y="58"/>
                </a:cubicBezTo>
                <a:cubicBezTo>
                  <a:pt x="65" y="59"/>
                  <a:pt x="65" y="59"/>
                  <a:pt x="65" y="59"/>
                </a:cubicBezTo>
                <a:cubicBezTo>
                  <a:pt x="67" y="61"/>
                  <a:pt x="68" y="64"/>
                  <a:pt x="69" y="68"/>
                </a:cubicBezTo>
                <a:cubicBezTo>
                  <a:pt x="69" y="67"/>
                  <a:pt x="69" y="67"/>
                  <a:pt x="69" y="67"/>
                </a:cubicBezTo>
                <a:close/>
                <a:moveTo>
                  <a:pt x="13" y="104"/>
                </a:moveTo>
                <a:cubicBezTo>
                  <a:pt x="10" y="104"/>
                  <a:pt x="10" y="104"/>
                  <a:pt x="10" y="104"/>
                </a:cubicBezTo>
                <a:cubicBezTo>
                  <a:pt x="1" y="104"/>
                  <a:pt x="0" y="98"/>
                  <a:pt x="2" y="90"/>
                </a:cubicBezTo>
                <a:cubicBezTo>
                  <a:pt x="8" y="67"/>
                  <a:pt x="8" y="67"/>
                  <a:pt x="8" y="67"/>
                </a:cubicBezTo>
                <a:cubicBezTo>
                  <a:pt x="8" y="64"/>
                  <a:pt x="10" y="61"/>
                  <a:pt x="13" y="58"/>
                </a:cubicBezTo>
                <a:cubicBezTo>
                  <a:pt x="13" y="58"/>
                  <a:pt x="13" y="58"/>
                  <a:pt x="13" y="58"/>
                </a:cubicBezTo>
                <a:cubicBezTo>
                  <a:pt x="14" y="58"/>
                  <a:pt x="14" y="58"/>
                  <a:pt x="14" y="58"/>
                </a:cubicBezTo>
                <a:cubicBezTo>
                  <a:pt x="27" y="55"/>
                  <a:pt x="27" y="55"/>
                  <a:pt x="27" y="55"/>
                </a:cubicBezTo>
                <a:cubicBezTo>
                  <a:pt x="29" y="57"/>
                  <a:pt x="29" y="57"/>
                  <a:pt x="29" y="57"/>
                </a:cubicBezTo>
                <a:cubicBezTo>
                  <a:pt x="37" y="73"/>
                  <a:pt x="37" y="73"/>
                  <a:pt x="37" y="73"/>
                </a:cubicBezTo>
                <a:cubicBezTo>
                  <a:pt x="13" y="73"/>
                  <a:pt x="13" y="73"/>
                  <a:pt x="13" y="73"/>
                </a:cubicBezTo>
                <a:lnTo>
                  <a:pt x="13" y="104"/>
                </a:lnTo>
                <a:close/>
              </a:path>
            </a:pathLst>
          </a:custGeom>
          <a:solidFill>
            <a:schemeClr val="accent2">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05189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450" decel="100000" fill="hold"/>
                                        <p:tgtEl>
                                          <p:spTgt spid="6"/>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6"/>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anim calcmode="lin" valueType="num">
                                      <p:cBhvr>
                                        <p:cTn id="14" dur="500" fill="hold"/>
                                        <p:tgtEl>
                                          <p:spTgt spid="5"/>
                                        </p:tgtEl>
                                        <p:attrNameLst>
                                          <p:attrName>ppt_x</p:attrName>
                                        </p:attrNameLst>
                                      </p:cBhvr>
                                      <p:tavLst>
                                        <p:tav tm="0">
                                          <p:val>
                                            <p:strVal val="#ppt_x"/>
                                          </p:val>
                                        </p:tav>
                                        <p:tav tm="100000">
                                          <p:val>
                                            <p:strVal val="#ppt_x"/>
                                          </p:val>
                                        </p:tav>
                                      </p:tavLst>
                                    </p:anim>
                                    <p:anim calcmode="lin" valueType="num">
                                      <p:cBhvr>
                                        <p:cTn id="15" dur="450" decel="100000" fill="hold"/>
                                        <p:tgtEl>
                                          <p:spTgt spid="5"/>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5"/>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450" decel="100000" fill="hold"/>
                                        <p:tgtEl>
                                          <p:spTgt spid="8"/>
                                        </p:tgtEl>
                                        <p:attrNameLst>
                                          <p:attrName>ppt_y</p:attrName>
                                        </p:attrNameLst>
                                      </p:cBhvr>
                                      <p:tavLst>
                                        <p:tav tm="0">
                                          <p:val>
                                            <p:strVal val="#ppt_y+1"/>
                                          </p:val>
                                        </p:tav>
                                        <p:tav tm="100000">
                                          <p:val>
                                            <p:strVal val="#ppt_y-.03"/>
                                          </p:val>
                                        </p:tav>
                                      </p:tavLst>
                                    </p:anim>
                                    <p:anim calcmode="lin" valueType="num">
                                      <p:cBhvr>
                                        <p:cTn id="22" dur="50" accel="100000" fill="hold">
                                          <p:stCondLst>
                                            <p:cond delay="450"/>
                                          </p:stCondLst>
                                        </p:cTn>
                                        <p:tgtEl>
                                          <p:spTgt spid="8"/>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anim calcmode="lin" valueType="num">
                                      <p:cBhvr>
                                        <p:cTn id="26" dur="500" fill="hold"/>
                                        <p:tgtEl>
                                          <p:spTgt spid="7"/>
                                        </p:tgtEl>
                                        <p:attrNameLst>
                                          <p:attrName>ppt_x</p:attrName>
                                        </p:attrNameLst>
                                      </p:cBhvr>
                                      <p:tavLst>
                                        <p:tav tm="0">
                                          <p:val>
                                            <p:strVal val="#ppt_x"/>
                                          </p:val>
                                        </p:tav>
                                        <p:tav tm="100000">
                                          <p:val>
                                            <p:strVal val="#ppt_x"/>
                                          </p:val>
                                        </p:tav>
                                      </p:tavLst>
                                    </p:anim>
                                    <p:anim calcmode="lin" valueType="num">
                                      <p:cBhvr>
                                        <p:cTn id="27" dur="450" decel="100000" fill="hold"/>
                                        <p:tgtEl>
                                          <p:spTgt spid="7"/>
                                        </p:tgtEl>
                                        <p:attrNameLst>
                                          <p:attrName>ppt_y</p:attrName>
                                        </p:attrNameLst>
                                      </p:cBhvr>
                                      <p:tavLst>
                                        <p:tav tm="0">
                                          <p:val>
                                            <p:strVal val="#ppt_y+1"/>
                                          </p:val>
                                        </p:tav>
                                        <p:tav tm="100000">
                                          <p:val>
                                            <p:strVal val="#ppt_y-.03"/>
                                          </p:val>
                                        </p:tav>
                                      </p:tavLst>
                                    </p:anim>
                                    <p:anim calcmode="lin" valueType="num">
                                      <p:cBhvr>
                                        <p:cTn id="28" dur="50" accel="100000" fill="hold">
                                          <p:stCondLst>
                                            <p:cond delay="450"/>
                                          </p:stCondLst>
                                        </p:cTn>
                                        <p:tgtEl>
                                          <p:spTgt spid="7"/>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anim calcmode="lin" valueType="num">
                                      <p:cBhvr>
                                        <p:cTn id="32" dur="500" fill="hold"/>
                                        <p:tgtEl>
                                          <p:spTgt spid="9"/>
                                        </p:tgtEl>
                                        <p:attrNameLst>
                                          <p:attrName>ppt_x</p:attrName>
                                        </p:attrNameLst>
                                      </p:cBhvr>
                                      <p:tavLst>
                                        <p:tav tm="0">
                                          <p:val>
                                            <p:strVal val="#ppt_x"/>
                                          </p:val>
                                        </p:tav>
                                        <p:tav tm="100000">
                                          <p:val>
                                            <p:strVal val="#ppt_x"/>
                                          </p:val>
                                        </p:tav>
                                      </p:tavLst>
                                    </p:anim>
                                    <p:anim calcmode="lin" valueType="num">
                                      <p:cBhvr>
                                        <p:cTn id="33" dur="450" decel="100000" fill="hold"/>
                                        <p:tgtEl>
                                          <p:spTgt spid="9"/>
                                        </p:tgtEl>
                                        <p:attrNameLst>
                                          <p:attrName>ppt_y</p:attrName>
                                        </p:attrNameLst>
                                      </p:cBhvr>
                                      <p:tavLst>
                                        <p:tav tm="0">
                                          <p:val>
                                            <p:strVal val="#ppt_y+1"/>
                                          </p:val>
                                        </p:tav>
                                        <p:tav tm="100000">
                                          <p:val>
                                            <p:strVal val="#ppt_y-.03"/>
                                          </p:val>
                                        </p:tav>
                                      </p:tavLst>
                                    </p:anim>
                                    <p:anim calcmode="lin" valueType="num">
                                      <p:cBhvr>
                                        <p:cTn id="34" dur="50" accel="100000" fill="hold">
                                          <p:stCondLst>
                                            <p:cond delay="450"/>
                                          </p:stCondLst>
                                        </p:cTn>
                                        <p:tgtEl>
                                          <p:spTgt spid="9"/>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anim calcmode="lin" valueType="num">
                                      <p:cBhvr>
                                        <p:cTn id="38" dur="500" fill="hold"/>
                                        <p:tgtEl>
                                          <p:spTgt spid="13"/>
                                        </p:tgtEl>
                                        <p:attrNameLst>
                                          <p:attrName>ppt_x</p:attrName>
                                        </p:attrNameLst>
                                      </p:cBhvr>
                                      <p:tavLst>
                                        <p:tav tm="0">
                                          <p:val>
                                            <p:strVal val="#ppt_x"/>
                                          </p:val>
                                        </p:tav>
                                        <p:tav tm="100000">
                                          <p:val>
                                            <p:strVal val="#ppt_x"/>
                                          </p:val>
                                        </p:tav>
                                      </p:tavLst>
                                    </p:anim>
                                    <p:anim calcmode="lin" valueType="num">
                                      <p:cBhvr>
                                        <p:cTn id="39" dur="450" decel="100000" fill="hold"/>
                                        <p:tgtEl>
                                          <p:spTgt spid="13"/>
                                        </p:tgtEl>
                                        <p:attrNameLst>
                                          <p:attrName>ppt_y</p:attrName>
                                        </p:attrNameLst>
                                      </p:cBhvr>
                                      <p:tavLst>
                                        <p:tav tm="0">
                                          <p:val>
                                            <p:strVal val="#ppt_y+1"/>
                                          </p:val>
                                        </p:tav>
                                        <p:tav tm="100000">
                                          <p:val>
                                            <p:strVal val="#ppt_y-.03"/>
                                          </p:val>
                                        </p:tav>
                                      </p:tavLst>
                                    </p:anim>
                                    <p:anim calcmode="lin" valueType="num">
                                      <p:cBhvr>
                                        <p:cTn id="40" dur="50" accel="100000" fill="hold">
                                          <p:stCondLst>
                                            <p:cond delay="450"/>
                                          </p:stCondLst>
                                        </p:cTn>
                                        <p:tgtEl>
                                          <p:spTgt spid="1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10</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Construction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reeform 133"/>
          <p:cNvSpPr>
            <a:spLocks noChangeAspect="1" noEditPoints="1"/>
          </p:cNvSpPr>
          <p:nvPr/>
        </p:nvSpPr>
        <p:spPr bwMode="auto">
          <a:xfrm>
            <a:off x="8063469" y="346242"/>
            <a:ext cx="524961" cy="576000"/>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557336" y="1168161"/>
            <a:ext cx="1492690"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smtClean="0">
                <a:solidFill>
                  <a:schemeClr val="bg1"/>
                </a:solidFill>
              </a:rPr>
              <a:t>Construction</a:t>
            </a:r>
            <a:endParaRPr kumimoji="1" lang="zh-CN" altLang="en-US" dirty="0">
              <a:solidFill>
                <a:schemeClr val="bg1"/>
              </a:solidFill>
            </a:endParaRPr>
          </a:p>
        </p:txBody>
      </p:sp>
      <mc:AlternateContent xmlns:mc="http://schemas.openxmlformats.org/markup-compatibility/2006" xmlns:a14="http://schemas.microsoft.com/office/drawing/2010/main">
        <mc:Choice Requires="a14">
          <p:sp>
            <p:nvSpPr>
              <p:cNvPr id="4" name="文本框 3"/>
              <p:cNvSpPr txBox="1"/>
              <p:nvPr/>
            </p:nvSpPr>
            <p:spPr>
              <a:xfrm>
                <a:off x="2050026" y="1173058"/>
                <a:ext cx="6482787" cy="408623"/>
              </a:xfrm>
              <a:prstGeom prst="bracketPair">
                <a:avLst/>
              </a:prstGeom>
              <a:solidFill>
                <a:schemeClr val="tx1">
                  <a:lumMod val="50000"/>
                  <a:lumOff val="50000"/>
                </a:schemeClr>
              </a:solidFill>
              <a:ln>
                <a:solidFill>
                  <a:schemeClr val="bg2"/>
                </a:solidFill>
              </a:ln>
            </p:spPr>
            <p:txBody>
              <a:bodyPr wrap="square" rtlCol="0">
                <a:spAutoFit/>
              </a:bodyPr>
              <a:lstStyle/>
              <a:p>
                <a:pPr algn="ctr"/>
                <a:r>
                  <a:rPr kumimoji="1" lang="en-US" altLang="zh-CN" dirty="0" smtClean="0">
                    <a:solidFill>
                      <a:schemeClr val="bg1"/>
                    </a:solidFill>
                  </a:rPr>
                  <a:t>Setup:</a:t>
                </a:r>
                <a:r>
                  <a:rPr kumimoji="1" lang="zh-CN" altLang="en-US" dirty="0" smtClean="0">
                    <a:solidFill>
                      <a:schemeClr val="bg1"/>
                    </a:solidFill>
                  </a:rPr>
                  <a:t> </a:t>
                </a:r>
                <a14:m>
                  <m:oMath xmlns:m="http://schemas.openxmlformats.org/officeDocument/2006/math">
                    <m:r>
                      <a:rPr kumimoji="1" lang="en-US" altLang="zh-CN" b="0" i="1" smtClean="0">
                        <a:solidFill>
                          <a:schemeClr val="bg1"/>
                        </a:solidFill>
                        <a:latin typeface="Cambria Math" charset="0"/>
                      </a:rPr>
                      <m:t>(</m:t>
                    </m:r>
                    <m:r>
                      <a:rPr kumimoji="1" lang="en-US" altLang="zh-CN" b="0" i="1" smtClean="0">
                        <a:solidFill>
                          <a:schemeClr val="bg1"/>
                        </a:solidFill>
                        <a:latin typeface="Cambria Math" charset="0"/>
                      </a:rPr>
                      <m:t>𝑠𝑝𝑘</m:t>
                    </m:r>
                    <m:r>
                      <a:rPr kumimoji="1" lang="en-US" altLang="zh-CN" b="0" i="1" smtClean="0">
                        <a:solidFill>
                          <a:schemeClr val="bg1"/>
                        </a:solidFill>
                        <a:latin typeface="Cambria Math" charset="0"/>
                      </a:rPr>
                      <m:t>, </m:t>
                    </m:r>
                    <m:r>
                      <a:rPr kumimoji="1" lang="en-US" altLang="zh-CN" b="0" i="1" smtClean="0">
                        <a:solidFill>
                          <a:schemeClr val="bg1"/>
                        </a:solidFill>
                        <a:latin typeface="Cambria Math" charset="0"/>
                      </a:rPr>
                      <m:t>𝑠𝑠𝑘</m:t>
                    </m:r>
                    <m:r>
                      <a:rPr kumimoji="1" lang="en-US" altLang="zh-CN" b="0" i="1" smtClean="0">
                        <a:solidFill>
                          <a:schemeClr val="bg1"/>
                        </a:solidFill>
                        <a:latin typeface="Cambria Math" charset="0"/>
                      </a:rPr>
                      <m:t>,  </m:t>
                    </m:r>
                    <m:r>
                      <a:rPr kumimoji="1" lang="zh-CN" altLang="en-US" b="0" i="1" smtClean="0">
                        <a:solidFill>
                          <a:schemeClr val="bg1"/>
                        </a:solidFill>
                        <a:latin typeface="Cambria Math" charset="0"/>
                        <a:ea typeface="Cambria Math" charset="0"/>
                        <a:cs typeface="Cambria Math" charset="0"/>
                      </a:rPr>
                      <m:t>𝜎</m:t>
                    </m:r>
                    <m:r>
                      <a:rPr kumimoji="1" lang="en-US" altLang="zh-CN" b="0" i="1" smtClean="0">
                        <a:solidFill>
                          <a:schemeClr val="bg1"/>
                        </a:solidFill>
                        <a:latin typeface="Cambria Math" charset="0"/>
                      </a:rPr>
                      <m:t>)</m:t>
                    </m:r>
                    <m:r>
                      <a:rPr kumimoji="1" lang="en-US" altLang="zh-CN" b="0" i="1" smtClean="0">
                        <a:solidFill>
                          <a:schemeClr val="bg1"/>
                        </a:solidFill>
                        <a:latin typeface="Cambria Math" charset="0"/>
                        <a:ea typeface="Cambria Math" charset="0"/>
                        <a:cs typeface="Cambria Math" charset="0"/>
                      </a:rPr>
                      <m:t>←</m:t>
                    </m:r>
                    <m:r>
                      <a:rPr kumimoji="1" lang="en-US" altLang="zh-CN" b="0" i="1" smtClean="0">
                        <a:solidFill>
                          <a:schemeClr val="bg1"/>
                        </a:solidFill>
                        <a:latin typeface="Cambria Math" charset="0"/>
                        <a:ea typeface="Cambria Math" charset="0"/>
                        <a:cs typeface="Cambria Math" charset="0"/>
                      </a:rPr>
                      <m:t>𝑆𝑒𝑡𝑢𝑝</m:t>
                    </m:r>
                  </m:oMath>
                </a14:m>
                <a:endParaRPr kumimoji="1" lang="zh-CN" altLang="en-US" dirty="0">
                  <a:solidFill>
                    <a:schemeClr val="bg1"/>
                  </a:solidFill>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2050026" y="1173058"/>
                <a:ext cx="6482787" cy="408623"/>
              </a:xfrm>
              <a:prstGeom prst="bracketPair">
                <a:avLst/>
              </a:prstGeom>
              <a:blipFill rotWithShape="0">
                <a:blip r:embed="rId3"/>
                <a:stretch>
                  <a:fillRect t="-1449" b="-17391"/>
                </a:stretch>
              </a:blipFill>
              <a:ln>
                <a:solidFill>
                  <a:schemeClr val="bg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539750" y="2420577"/>
                <a:ext cx="8048680" cy="3190519"/>
              </a:xfrm>
              <a:prstGeom prst="roundRect">
                <a:avLst/>
              </a:prstGeom>
              <a:solidFill>
                <a:schemeClr val="bg1">
                  <a:lumMod val="95000"/>
                </a:schemeClr>
              </a:solidFill>
            </p:spPr>
            <p:txBody>
              <a:bodyPr wrap="square" rtlCol="0">
                <a:spAutoFit/>
              </a:bodyPr>
              <a:lstStyle/>
              <a:p>
                <a:r>
                  <a:rPr kumimoji="1" lang="en-US" altLang="zh-CN" dirty="0" smtClean="0"/>
                  <a:t>The</a:t>
                </a:r>
                <a:r>
                  <a:rPr kumimoji="1" lang="zh-CN" altLang="en-US" dirty="0" smtClean="0"/>
                  <a:t> </a:t>
                </a:r>
                <a:r>
                  <a:rPr kumimoji="1" lang="en-US" altLang="zh-CN" dirty="0" smtClean="0"/>
                  <a:t>server</a:t>
                </a:r>
                <a:r>
                  <a:rPr kumimoji="1" lang="zh-CN" altLang="en-US" dirty="0" smtClean="0"/>
                  <a:t> </a:t>
                </a:r>
                <a:r>
                  <a:rPr kumimoji="1" lang="en-US" altLang="zh-CN" dirty="0" smtClean="0"/>
                  <a:t>chooses</a:t>
                </a:r>
                <a:r>
                  <a:rPr kumimoji="1" lang="zh-CN" altLang="en-US" dirty="0" smtClean="0"/>
                  <a:t> </a:t>
                </a:r>
                <a14:m>
                  <m:oMath xmlns:m="http://schemas.openxmlformats.org/officeDocument/2006/math">
                    <m:r>
                      <a:rPr kumimoji="1" lang="en-US" altLang="zh-CN" b="0" i="1" smtClean="0">
                        <a:latin typeface="Cambria Math" charset="0"/>
                      </a:rPr>
                      <m:t>𝑥</m:t>
                    </m:r>
                    <m:r>
                      <a:rPr kumimoji="1" lang="en-US" altLang="zh-CN" b="0" i="1" smtClean="0">
                        <a:latin typeface="Cambria Math" charset="0"/>
                      </a:rPr>
                      <m:t>, </m:t>
                    </m:r>
                    <m:r>
                      <a:rPr kumimoji="1" lang="en-US" altLang="zh-CN" b="0" i="1" smtClean="0">
                        <a:latin typeface="Cambria Math" charset="0"/>
                      </a:rPr>
                      <m:t>𝑦</m:t>
                    </m:r>
                    <m:r>
                      <a:rPr kumimoji="1" lang="zh-CN" altLang="en-US" b="0" i="1" smtClean="0">
                        <a:latin typeface="Cambria Math" charset="0"/>
                      </a:rPr>
                      <m:t> </m:t>
                    </m:r>
                    <m:r>
                      <a:rPr kumimoji="1" lang="en-US" altLang="zh-CN" b="0" i="1" smtClean="0">
                        <a:latin typeface="Cambria Math" charset="0"/>
                      </a:rPr>
                      <m:t>𝑧</m:t>
                    </m:r>
                    <m:r>
                      <a:rPr kumimoji="1" lang="en-US" altLang="zh-CN" b="0" i="1" smtClean="0">
                        <a:latin typeface="Cambria Math" charset="0"/>
                        <a:ea typeface="Cambria Math" charset="0"/>
                        <a:cs typeface="Cambria Math" charset="0"/>
                      </a:rPr>
                      <m:t>←</m:t>
                    </m:r>
                    <m:sSub>
                      <m:sSubPr>
                        <m:ctrlPr>
                          <a:rPr kumimoji="1" lang="en-US" altLang="zh-CN" b="0" i="1" smtClean="0">
                            <a:latin typeface="Cambria Math" charset="0"/>
                            <a:ea typeface="Cambria Math" charset="0"/>
                            <a:cs typeface="Cambria Math" charset="0"/>
                          </a:rPr>
                        </m:ctrlPr>
                      </m:sSubPr>
                      <m:e>
                        <m:r>
                          <a:rPr kumimoji="1" lang="en-US" altLang="zh-CN" b="0" i="1" smtClean="0">
                            <a:latin typeface="Cambria Math" charset="0"/>
                            <a:ea typeface="Cambria Math" charset="0"/>
                            <a:cs typeface="Cambria Math" charset="0"/>
                          </a:rPr>
                          <m:t>ℤ</m:t>
                        </m:r>
                      </m:e>
                      <m:sub>
                        <m:r>
                          <a:rPr kumimoji="1" lang="en-US" altLang="zh-CN" b="0" i="1" smtClean="0">
                            <a:latin typeface="Cambria Math" charset="0"/>
                            <a:ea typeface="Cambria Math" charset="0"/>
                            <a:cs typeface="Cambria Math" charset="0"/>
                          </a:rPr>
                          <m:t>𝑞</m:t>
                        </m:r>
                      </m:sub>
                    </m:sSub>
                  </m:oMath>
                </a14:m>
                <a:r>
                  <a:rPr kumimoji="1" lang="zh-CN" altLang="en-US" dirty="0" smtClean="0"/>
                  <a:t> </a:t>
                </a:r>
                <a:r>
                  <a:rPr kumimoji="1" lang="en-US" altLang="zh-CN" dirty="0" smtClean="0"/>
                  <a:t>and</a:t>
                </a:r>
                <a:r>
                  <a:rPr kumimoji="1" lang="zh-CN" altLang="en-US" dirty="0" smtClean="0"/>
                  <a:t> </a:t>
                </a:r>
                <a:r>
                  <a:rPr kumimoji="1" lang="en-US" altLang="zh-CN" dirty="0" smtClean="0"/>
                  <a:t>sets</a:t>
                </a:r>
                <a:r>
                  <a:rPr kumimoji="1" lang="zh-CN" altLang="en-US" dirty="0" smtClean="0"/>
                  <a:t> </a:t>
                </a:r>
                <a14:m>
                  <m:oMath xmlns:m="http://schemas.openxmlformats.org/officeDocument/2006/math">
                    <m:r>
                      <a:rPr kumimoji="1" lang="en-US" altLang="zh-CN" b="0" i="1" smtClean="0">
                        <a:latin typeface="Cambria Math" charset="0"/>
                      </a:rPr>
                      <m:t>𝑋</m:t>
                    </m:r>
                    <m:r>
                      <a:rPr kumimoji="1" lang="en-US" altLang="zh-CN" b="0" i="1" smtClean="0">
                        <a:latin typeface="Cambria Math" charset="0"/>
                      </a:rPr>
                      <m:t>=</m:t>
                    </m:r>
                    <m:sSup>
                      <m:sSupPr>
                        <m:ctrlPr>
                          <a:rPr kumimoji="1" lang="en-US" altLang="zh-CN" b="0" i="1" smtClean="0">
                            <a:latin typeface="Cambria Math" charset="0"/>
                          </a:rPr>
                        </m:ctrlPr>
                      </m:sSupPr>
                      <m:e>
                        <m:r>
                          <a:rPr kumimoji="1" lang="en-US" altLang="zh-CN" b="0" i="1" smtClean="0">
                            <a:latin typeface="Cambria Math" charset="0"/>
                          </a:rPr>
                          <m:t>𝑔</m:t>
                        </m:r>
                      </m:e>
                      <m:sup>
                        <m:r>
                          <a:rPr kumimoji="1" lang="en-US" altLang="zh-CN" b="0" i="1" smtClean="0">
                            <a:latin typeface="Cambria Math" charset="0"/>
                          </a:rPr>
                          <m:t>𝑥</m:t>
                        </m:r>
                      </m:sup>
                    </m:sSup>
                  </m:oMath>
                </a14:m>
                <a:r>
                  <a:rPr kumimoji="1" lang="en-US" altLang="zh-CN" dirty="0" smtClean="0"/>
                  <a:t>,</a:t>
                </a:r>
                <a:r>
                  <a:rPr kumimoji="1" lang="zh-CN" altLang="en-US" dirty="0" smtClean="0"/>
                  <a:t> </a:t>
                </a:r>
                <a14:m>
                  <m:oMath xmlns:m="http://schemas.openxmlformats.org/officeDocument/2006/math">
                    <m:r>
                      <a:rPr kumimoji="1" lang="en-US" altLang="zh-CN" b="0" i="1" smtClean="0">
                        <a:latin typeface="Cambria Math" charset="0"/>
                      </a:rPr>
                      <m:t>𝑌</m:t>
                    </m:r>
                    <m:r>
                      <a:rPr kumimoji="1" lang="en-US" altLang="zh-CN" b="0" i="1" smtClean="0">
                        <a:latin typeface="Cambria Math" charset="0"/>
                      </a:rPr>
                      <m:t>=</m:t>
                    </m:r>
                    <m:sSup>
                      <m:sSupPr>
                        <m:ctrlPr>
                          <a:rPr kumimoji="1" lang="en-US" altLang="zh-CN" b="0" i="1" smtClean="0">
                            <a:latin typeface="Cambria Math" charset="0"/>
                          </a:rPr>
                        </m:ctrlPr>
                      </m:sSupPr>
                      <m:e>
                        <m:r>
                          <a:rPr kumimoji="1" lang="en-US" altLang="zh-CN" b="0" i="1" smtClean="0">
                            <a:latin typeface="Cambria Math" charset="0"/>
                          </a:rPr>
                          <m:t>𝑔</m:t>
                        </m:r>
                      </m:e>
                      <m:sup>
                        <m:r>
                          <a:rPr kumimoji="1" lang="en-US" altLang="zh-CN" b="0" i="1" smtClean="0">
                            <a:latin typeface="Cambria Math" charset="0"/>
                          </a:rPr>
                          <m:t>𝑦</m:t>
                        </m:r>
                      </m:sup>
                    </m:sSup>
                  </m:oMath>
                </a14:m>
                <a:r>
                  <a:rPr kumimoji="1" lang="zh-CN" altLang="en-US" dirty="0" smtClean="0"/>
                  <a:t> </a:t>
                </a:r>
                <a:r>
                  <a:rPr kumimoji="1" lang="en-US" altLang="zh-CN" dirty="0" smtClean="0"/>
                  <a:t>and</a:t>
                </a:r>
                <a:r>
                  <a:rPr kumimoji="1" lang="zh-CN" altLang="en-US" dirty="0" smtClean="0"/>
                  <a:t> </a:t>
                </a:r>
                <a14:m>
                  <m:oMath xmlns:m="http://schemas.openxmlformats.org/officeDocument/2006/math">
                    <m:r>
                      <a:rPr kumimoji="1" lang="en-US" altLang="zh-CN" b="0" i="1" smtClean="0">
                        <a:latin typeface="Cambria Math" charset="0"/>
                      </a:rPr>
                      <m:t>𝑍</m:t>
                    </m:r>
                    <m:r>
                      <a:rPr kumimoji="1" lang="en-US" altLang="zh-CN" b="0" i="1" smtClean="0">
                        <a:latin typeface="Cambria Math" charset="0"/>
                      </a:rPr>
                      <m:t>=</m:t>
                    </m:r>
                    <m:sSup>
                      <m:sSupPr>
                        <m:ctrlPr>
                          <a:rPr kumimoji="1" lang="en-US" altLang="zh-CN" b="0" i="1" smtClean="0">
                            <a:latin typeface="Cambria Math" charset="0"/>
                          </a:rPr>
                        </m:ctrlPr>
                      </m:sSupPr>
                      <m:e>
                        <m:r>
                          <a:rPr kumimoji="1" lang="en-US" altLang="zh-CN" b="0" i="1" smtClean="0">
                            <a:latin typeface="Cambria Math" charset="0"/>
                          </a:rPr>
                          <m:t>𝑔</m:t>
                        </m:r>
                      </m:e>
                      <m:sup>
                        <m:r>
                          <a:rPr kumimoji="1" lang="en-US" altLang="zh-CN" b="0" i="1" smtClean="0">
                            <a:latin typeface="Cambria Math" charset="0"/>
                          </a:rPr>
                          <m:t>𝑧</m:t>
                        </m:r>
                      </m:sup>
                    </m:sSup>
                  </m:oMath>
                </a14:m>
                <a:r>
                  <a:rPr kumimoji="1" lang="en-US" altLang="zh-CN" dirty="0" smtClean="0"/>
                  <a:t>.</a:t>
                </a:r>
                <a:r>
                  <a:rPr kumimoji="1" lang="zh-CN" altLang="en-US" dirty="0" smtClean="0"/>
                  <a:t> </a:t>
                </a:r>
              </a:p>
              <a:p>
                <a:endParaRPr kumimoji="1" lang="zh-CN" altLang="en-US" dirty="0" smtClean="0"/>
              </a:p>
              <a:p>
                <a:r>
                  <a:rPr kumimoji="1" lang="en-US" altLang="zh-CN" dirty="0" smtClean="0"/>
                  <a:t>The</a:t>
                </a:r>
                <a:r>
                  <a:rPr kumimoji="1" lang="zh-CN" altLang="en-US" dirty="0" smtClean="0"/>
                  <a:t> </a:t>
                </a:r>
                <a:r>
                  <a:rPr kumimoji="1" lang="en-US" altLang="zh-CN" dirty="0" smtClean="0"/>
                  <a:t>service</a:t>
                </a:r>
                <a:r>
                  <a:rPr kumimoji="1" lang="zh-CN" altLang="en-US" dirty="0" smtClean="0"/>
                  <a:t> </a:t>
                </a:r>
                <a:r>
                  <a:rPr kumimoji="1" lang="en-US" altLang="zh-CN" dirty="0" smtClean="0"/>
                  <a:t>public</a:t>
                </a:r>
                <a:r>
                  <a:rPr kumimoji="1" lang="zh-CN" altLang="en-US" dirty="0" smtClean="0"/>
                  <a:t> </a:t>
                </a:r>
                <a:r>
                  <a:rPr kumimoji="1" lang="en-US" altLang="zh-CN" dirty="0" smtClean="0"/>
                  <a:t>key</a:t>
                </a:r>
                <a:r>
                  <a:rPr kumimoji="1" lang="zh-CN" altLang="en-US" dirty="0" smtClean="0"/>
                  <a:t> </a:t>
                </a:r>
                <a:r>
                  <a:rPr kumimoji="1" lang="en-US" altLang="zh-CN" dirty="0" smtClean="0"/>
                  <a:t>is</a:t>
                </a:r>
                <a:r>
                  <a:rPr kumimoji="1" lang="zh-CN" altLang="en-US" dirty="0" smtClean="0"/>
                  <a:t> </a:t>
                </a:r>
                <a14:m>
                  <m:oMath xmlns:m="http://schemas.openxmlformats.org/officeDocument/2006/math">
                    <m:r>
                      <a:rPr kumimoji="1" lang="en-US" altLang="zh-CN" b="0" i="1" smtClean="0">
                        <a:latin typeface="Cambria Math" charset="0"/>
                      </a:rPr>
                      <m:t>𝑠𝑝𝑘</m:t>
                    </m:r>
                    <m:r>
                      <a:rPr kumimoji="1" lang="en-US" altLang="zh-CN" b="0" i="1" smtClean="0">
                        <a:latin typeface="Cambria Math" charset="0"/>
                      </a:rPr>
                      <m:t>=(</m:t>
                    </m:r>
                    <m:r>
                      <a:rPr kumimoji="1" lang="en-US" altLang="zh-CN" b="0" i="1" smtClean="0">
                        <a:latin typeface="Cambria Math" charset="0"/>
                      </a:rPr>
                      <m:t>𝑞</m:t>
                    </m:r>
                    <m:r>
                      <a:rPr kumimoji="1" lang="en-US" altLang="zh-CN" b="0" i="1" smtClean="0">
                        <a:latin typeface="Cambria Math" charset="0"/>
                      </a:rPr>
                      <m:t>, </m:t>
                    </m:r>
                    <m:r>
                      <a:rPr kumimoji="1" lang="en-US" altLang="zh-CN" b="0" i="1" smtClean="0">
                        <a:latin typeface="Cambria Math" charset="0"/>
                      </a:rPr>
                      <m:t>𝐺</m:t>
                    </m:r>
                    <m:r>
                      <a:rPr kumimoji="1" lang="en-US" altLang="zh-CN" b="0" i="1" smtClean="0">
                        <a:latin typeface="Cambria Math" charset="0"/>
                      </a:rPr>
                      <m:t>, </m:t>
                    </m:r>
                    <m:sSub>
                      <m:sSubPr>
                        <m:ctrlPr>
                          <a:rPr kumimoji="1" lang="en-US" altLang="zh-CN" b="0" i="1" smtClean="0">
                            <a:latin typeface="Cambria Math" charset="0"/>
                          </a:rPr>
                        </m:ctrlPr>
                      </m:sSubPr>
                      <m:e>
                        <m:r>
                          <a:rPr kumimoji="1" lang="en-US" altLang="zh-CN" b="0" i="1" smtClean="0">
                            <a:latin typeface="Cambria Math" charset="0"/>
                          </a:rPr>
                          <m:t>𝐺</m:t>
                        </m:r>
                      </m:e>
                      <m:sub>
                        <m:r>
                          <a:rPr kumimoji="1" lang="en-US" altLang="zh-CN" b="0" i="1" smtClean="0">
                            <a:latin typeface="Cambria Math" charset="0"/>
                          </a:rPr>
                          <m:t>𝑇</m:t>
                        </m:r>
                      </m:sub>
                    </m:sSub>
                    <m:r>
                      <a:rPr kumimoji="1" lang="en-US" altLang="zh-CN" b="0" i="1" smtClean="0">
                        <a:latin typeface="Cambria Math" charset="0"/>
                      </a:rPr>
                      <m:t>,</m:t>
                    </m:r>
                    <m:r>
                      <a:rPr kumimoji="1" lang="zh-CN" altLang="en-US" b="0" i="1" smtClean="0">
                        <a:latin typeface="Cambria Math" charset="0"/>
                      </a:rPr>
                      <m:t> </m:t>
                    </m:r>
                    <m:r>
                      <a:rPr kumimoji="1" lang="en-US" altLang="zh-CN" b="0" i="1" smtClean="0">
                        <a:latin typeface="Cambria Math" charset="0"/>
                      </a:rPr>
                      <m:t>𝑔</m:t>
                    </m:r>
                    <m:r>
                      <a:rPr kumimoji="1" lang="en-US" altLang="zh-CN" b="0" i="1" smtClean="0">
                        <a:latin typeface="Cambria Math" charset="0"/>
                      </a:rPr>
                      <m:t>, </m:t>
                    </m:r>
                    <m:r>
                      <a:rPr kumimoji="1" lang="en-US" altLang="zh-CN" b="0" i="1" smtClean="0">
                        <a:latin typeface="Cambria Math" charset="0"/>
                      </a:rPr>
                      <m:t>𝑋</m:t>
                    </m:r>
                    <m:r>
                      <a:rPr kumimoji="1" lang="en-US" altLang="zh-CN" b="0" i="1" smtClean="0">
                        <a:latin typeface="Cambria Math" charset="0"/>
                      </a:rPr>
                      <m:t>, </m:t>
                    </m:r>
                    <m:r>
                      <a:rPr kumimoji="1" lang="en-US" altLang="zh-CN" b="0" i="1" smtClean="0">
                        <a:latin typeface="Cambria Math" charset="0"/>
                      </a:rPr>
                      <m:t>𝑌</m:t>
                    </m:r>
                    <m:r>
                      <a:rPr kumimoji="1" lang="en-US" altLang="zh-CN" b="0" i="1" smtClean="0">
                        <a:latin typeface="Cambria Math" charset="0"/>
                      </a:rPr>
                      <m:t>, </m:t>
                    </m:r>
                    <m:r>
                      <a:rPr kumimoji="1" lang="en-US" altLang="zh-CN" b="0" i="1" smtClean="0">
                        <a:latin typeface="Cambria Math" charset="0"/>
                      </a:rPr>
                      <m:t>𝑍</m:t>
                    </m:r>
                    <m:r>
                      <a:rPr kumimoji="1" lang="en-US" altLang="zh-CN" b="0" i="1" smtClean="0">
                        <a:latin typeface="Cambria Math" charset="0"/>
                      </a:rPr>
                      <m:t>)</m:t>
                    </m:r>
                  </m:oMath>
                </a14:m>
                <a:r>
                  <a:rPr kumimoji="1" lang="en-US" altLang="zh-CN" dirty="0" smtClean="0"/>
                  <a:t>,</a:t>
                </a:r>
                <a:r>
                  <a:rPr kumimoji="1" lang="zh-CN" altLang="en-US" dirty="0" smtClean="0"/>
                  <a:t> </a:t>
                </a:r>
                <a:r>
                  <a:rPr kumimoji="1" lang="en-US" altLang="zh-CN" dirty="0" smtClean="0"/>
                  <a:t>and</a:t>
                </a:r>
                <a:r>
                  <a:rPr kumimoji="1" lang="zh-CN" altLang="en-US" dirty="0" smtClean="0"/>
                  <a:t> </a:t>
                </a:r>
                <a:r>
                  <a:rPr kumimoji="1" lang="en-US" altLang="zh-CN" dirty="0" smtClean="0"/>
                  <a:t>the</a:t>
                </a:r>
                <a:r>
                  <a:rPr kumimoji="1" lang="zh-CN" altLang="en-US" dirty="0" smtClean="0"/>
                  <a:t> </a:t>
                </a:r>
                <a:r>
                  <a:rPr kumimoji="1" lang="en-US" altLang="zh-CN" dirty="0" smtClean="0"/>
                  <a:t>service</a:t>
                </a:r>
                <a:r>
                  <a:rPr kumimoji="1" lang="zh-CN" altLang="en-US" dirty="0" smtClean="0"/>
                  <a:t> </a:t>
                </a:r>
                <a:r>
                  <a:rPr kumimoji="1" lang="en-US" altLang="zh-CN" dirty="0" smtClean="0"/>
                  <a:t>secret</a:t>
                </a:r>
                <a:r>
                  <a:rPr kumimoji="1" lang="zh-CN" altLang="en-US" dirty="0" smtClean="0"/>
                  <a:t> </a:t>
                </a:r>
                <a:r>
                  <a:rPr kumimoji="1" lang="en-US" altLang="zh-CN" dirty="0" smtClean="0"/>
                  <a:t>key</a:t>
                </a:r>
                <a:r>
                  <a:rPr kumimoji="1" lang="zh-CN" altLang="en-US" dirty="0" smtClean="0"/>
                  <a:t> </a:t>
                </a:r>
                <a:r>
                  <a:rPr kumimoji="1" lang="en-US" altLang="zh-CN" dirty="0" smtClean="0"/>
                  <a:t>is</a:t>
                </a:r>
                <a:r>
                  <a:rPr kumimoji="1" lang="zh-CN" altLang="en-US" dirty="0" smtClean="0"/>
                  <a:t> </a:t>
                </a:r>
                <a14:m>
                  <m:oMath xmlns:m="http://schemas.openxmlformats.org/officeDocument/2006/math">
                    <m:r>
                      <a:rPr kumimoji="1" lang="en-US" altLang="zh-CN" b="0" i="1" smtClean="0">
                        <a:latin typeface="Cambria Math" charset="0"/>
                      </a:rPr>
                      <m:t>𝑠𝑠𝑘</m:t>
                    </m:r>
                    <m:r>
                      <a:rPr kumimoji="1" lang="en-US" altLang="zh-CN" b="0" i="1" smtClean="0">
                        <a:latin typeface="Cambria Math" charset="0"/>
                      </a:rPr>
                      <m:t>=(</m:t>
                    </m:r>
                    <m:r>
                      <a:rPr kumimoji="1" lang="en-US" altLang="zh-CN" b="0" i="1" smtClean="0">
                        <a:latin typeface="Cambria Math" charset="0"/>
                      </a:rPr>
                      <m:t>𝑥</m:t>
                    </m:r>
                    <m:r>
                      <a:rPr kumimoji="1" lang="en-US" altLang="zh-CN" b="0" i="1" smtClean="0">
                        <a:latin typeface="Cambria Math" charset="0"/>
                      </a:rPr>
                      <m:t>, </m:t>
                    </m:r>
                    <m:r>
                      <a:rPr kumimoji="1" lang="en-US" altLang="zh-CN" b="0" i="1" smtClean="0">
                        <a:latin typeface="Cambria Math" charset="0"/>
                      </a:rPr>
                      <m:t>𝑦</m:t>
                    </m:r>
                    <m:r>
                      <a:rPr kumimoji="1" lang="en-US" altLang="zh-CN" b="0" i="1" smtClean="0">
                        <a:latin typeface="Cambria Math" charset="0"/>
                      </a:rPr>
                      <m:t>, </m:t>
                    </m:r>
                    <m:r>
                      <a:rPr kumimoji="1" lang="en-US" altLang="zh-CN" b="0" i="1" smtClean="0">
                        <a:latin typeface="Cambria Math" charset="0"/>
                      </a:rPr>
                      <m:t>𝑧</m:t>
                    </m:r>
                    <m:r>
                      <a:rPr kumimoji="1" lang="en-US" altLang="zh-CN" b="0" i="1" smtClean="0">
                        <a:latin typeface="Cambria Math" charset="0"/>
                      </a:rPr>
                      <m:t>)</m:t>
                    </m:r>
                  </m:oMath>
                </a14:m>
                <a:r>
                  <a:rPr kumimoji="1" lang="en-US" altLang="zh-CN" dirty="0" smtClean="0"/>
                  <a:t>.</a:t>
                </a:r>
                <a:endParaRPr kumimoji="1" lang="zh-CN" altLang="en-US" dirty="0" smtClean="0"/>
              </a:p>
              <a:p>
                <a:endParaRPr kumimoji="1" lang="zh-CN" altLang="en-US" dirty="0" smtClean="0"/>
              </a:p>
              <a:p>
                <a:r>
                  <a:rPr kumimoji="1" lang="zh-CN" altLang="en-US" dirty="0" smtClean="0"/>
                  <a:t> </a:t>
                </a:r>
                <a:r>
                  <a:rPr kumimoji="1" lang="en-US" altLang="zh-CN" dirty="0" smtClean="0"/>
                  <a:t>The</a:t>
                </a:r>
                <a:r>
                  <a:rPr kumimoji="1" lang="zh-CN" altLang="en-US" dirty="0" smtClean="0"/>
                  <a:t> </a:t>
                </a:r>
                <a:r>
                  <a:rPr kumimoji="1" lang="en-US" altLang="zh-CN" dirty="0" smtClean="0"/>
                  <a:t>server</a:t>
                </a:r>
                <a:r>
                  <a:rPr kumimoji="1" lang="zh-CN" altLang="en-US" dirty="0" smtClean="0"/>
                  <a:t> </a:t>
                </a:r>
                <a:r>
                  <a:rPr kumimoji="1" lang="en-US" altLang="zh-CN" dirty="0" smtClean="0"/>
                  <a:t>state</a:t>
                </a:r>
                <a:r>
                  <a:rPr kumimoji="1" lang="zh-CN" altLang="en-US" dirty="0" smtClean="0"/>
                  <a:t> </a:t>
                </a:r>
                <a14:m>
                  <m:oMath xmlns:m="http://schemas.openxmlformats.org/officeDocument/2006/math">
                    <m:r>
                      <a:rPr kumimoji="1" lang="zh-CN" altLang="en-US" i="1" smtClean="0">
                        <a:latin typeface="Cambria Math" charset="0"/>
                        <a:ea typeface="Cambria Math" charset="0"/>
                        <a:cs typeface="Cambria Math" charset="0"/>
                      </a:rPr>
                      <m:t>𝜎</m:t>
                    </m:r>
                  </m:oMath>
                </a14:m>
                <a:r>
                  <a:rPr kumimoji="1" lang="zh-CN" altLang="en-US" dirty="0" smtClean="0"/>
                  <a:t> </a:t>
                </a:r>
                <a:r>
                  <a:rPr kumimoji="1" lang="en-US" altLang="zh-CN" dirty="0" smtClean="0"/>
                  <a:t>will</a:t>
                </a:r>
                <a:r>
                  <a:rPr kumimoji="1" lang="zh-CN" altLang="en-US" dirty="0" smtClean="0"/>
                  <a:t> </a:t>
                </a:r>
                <a:r>
                  <a:rPr kumimoji="1" lang="en-US" altLang="zh-CN" dirty="0" smtClean="0"/>
                  <a:t>be</a:t>
                </a:r>
                <a:r>
                  <a:rPr kumimoji="1" lang="zh-CN" altLang="en-US" dirty="0" smtClean="0"/>
                  <a:t> </a:t>
                </a:r>
                <a:r>
                  <a:rPr kumimoji="1" lang="en-US" altLang="zh-CN" dirty="0" smtClean="0"/>
                  <a:t>a</a:t>
                </a:r>
                <a:r>
                  <a:rPr kumimoji="1" lang="zh-CN" altLang="en-US" dirty="0" smtClean="0"/>
                  <a:t> </a:t>
                </a:r>
                <a:r>
                  <a:rPr kumimoji="1" lang="en-US" altLang="zh-CN" dirty="0" smtClean="0"/>
                  <a:t>pair</a:t>
                </a:r>
                <a:r>
                  <a:rPr kumimoji="1" lang="zh-CN" altLang="en-US" dirty="0" smtClean="0"/>
                  <a:t> </a:t>
                </a:r>
                <a:r>
                  <a:rPr kumimoji="1" lang="en-US" altLang="zh-CN" dirty="0" smtClean="0"/>
                  <a:t>of</a:t>
                </a:r>
                <a:r>
                  <a:rPr kumimoji="1" lang="zh-CN" altLang="en-US" dirty="0" smtClean="0"/>
                  <a:t> </a:t>
                </a:r>
                <a:r>
                  <a:rPr kumimoji="1" lang="en-US" altLang="zh-CN" dirty="0" smtClean="0"/>
                  <a:t>sets.</a:t>
                </a:r>
                <a:r>
                  <a:rPr kumimoji="1" lang="zh-CN" altLang="en-US" dirty="0" smtClean="0"/>
                  <a:t> </a:t>
                </a:r>
                <a:r>
                  <a:rPr kumimoji="1" lang="en-US" altLang="zh-CN" dirty="0" smtClean="0"/>
                  <a:t>They</a:t>
                </a:r>
                <a:r>
                  <a:rPr kumimoji="1" lang="zh-CN" altLang="en-US" dirty="0" smtClean="0"/>
                  <a:t> </a:t>
                </a:r>
                <a:r>
                  <a:rPr kumimoji="1" lang="en-US" altLang="zh-CN" dirty="0" smtClean="0"/>
                  <a:t>are</a:t>
                </a:r>
                <a:r>
                  <a:rPr kumimoji="1" lang="zh-CN" altLang="en-US" dirty="0" smtClean="0"/>
                  <a:t> </a:t>
                </a:r>
                <a:r>
                  <a:rPr kumimoji="1" lang="en-US" altLang="zh-CN" dirty="0" smtClean="0"/>
                  <a:t>both</a:t>
                </a:r>
                <a:r>
                  <a:rPr kumimoji="1" lang="zh-CN" altLang="en-US" dirty="0" smtClean="0"/>
                  <a:t> </a:t>
                </a:r>
                <a:r>
                  <a:rPr kumimoji="1" lang="en-US" altLang="zh-CN" dirty="0" smtClean="0"/>
                  <a:t>initialized</a:t>
                </a:r>
                <a:r>
                  <a:rPr kumimoji="1" lang="zh-CN" altLang="en-US" dirty="0" smtClean="0"/>
                  <a:t> </a:t>
                </a:r>
                <a:r>
                  <a:rPr kumimoji="1" lang="en-US" altLang="zh-CN" dirty="0" smtClean="0"/>
                  <a:t>to</a:t>
                </a:r>
                <a:r>
                  <a:rPr kumimoji="1" lang="zh-CN" altLang="en-US" dirty="0" smtClean="0"/>
                  <a:t> </a:t>
                </a:r>
                <a:r>
                  <a:rPr kumimoji="1" lang="en-US" altLang="zh-CN" dirty="0" smtClean="0"/>
                  <a:t>be</a:t>
                </a:r>
                <a:r>
                  <a:rPr kumimoji="1" lang="zh-CN" altLang="en-US" dirty="0" smtClean="0"/>
                  <a:t> </a:t>
                </a:r>
                <a:r>
                  <a:rPr kumimoji="1" lang="en-US" altLang="zh-CN" dirty="0" smtClean="0"/>
                  <a:t>empty,</a:t>
                </a:r>
                <a:r>
                  <a:rPr kumimoji="1" lang="zh-CN" altLang="en-US" dirty="0" smtClean="0"/>
                  <a:t> </a:t>
                </a:r>
                <a:r>
                  <a:rPr kumimoji="1" lang="en-US" altLang="zh-CN" dirty="0" smtClean="0"/>
                  <a:t>i.e.,</a:t>
                </a:r>
                <a:r>
                  <a:rPr kumimoji="1" lang="zh-CN" altLang="en-US" dirty="0" smtClean="0"/>
                  <a:t> </a:t>
                </a:r>
                <a14:m>
                  <m:oMath xmlns:m="http://schemas.openxmlformats.org/officeDocument/2006/math">
                    <m:r>
                      <a:rPr kumimoji="1" lang="zh-CN" altLang="en-US"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oMath>
                </a14:m>
                <a:r>
                  <a:rPr kumimoji="1" lang="en-US" altLang="zh-CN" dirty="0" smtClean="0"/>
                  <a:t>.</a:t>
                </a:r>
                <a:r>
                  <a:rPr kumimoji="1" lang="zh-CN" altLang="en-US" dirty="0" smtClean="0"/>
                  <a:t> </a:t>
                </a:r>
              </a:p>
              <a:p>
                <a:endParaRPr kumimoji="1" lang="zh-CN" altLang="en-US" dirty="0" smtClean="0"/>
              </a:p>
              <a:p>
                <a:r>
                  <a:rPr kumimoji="1" lang="en-US" altLang="zh-CN" dirty="0" smtClean="0"/>
                  <a:t>We</a:t>
                </a:r>
                <a:r>
                  <a:rPr kumimoji="1" lang="zh-CN" altLang="en-US" dirty="0" smtClean="0"/>
                  <a:t> </a:t>
                </a:r>
                <a:r>
                  <a:rPr kumimoji="1" lang="en-US" altLang="zh-CN" dirty="0" smtClean="0"/>
                  <a:t>refer</a:t>
                </a:r>
                <a:r>
                  <a:rPr kumimoji="1" lang="zh-CN" altLang="en-US" dirty="0" smtClean="0"/>
                  <a:t> </a:t>
                </a:r>
                <a:r>
                  <a:rPr kumimoji="1" lang="en-US" altLang="zh-CN" dirty="0" smtClean="0"/>
                  <a:t>to</a:t>
                </a:r>
                <a:r>
                  <a:rPr kumimoji="1" lang="zh-CN" altLang="en-US" dirty="0" smtClean="0"/>
                  <a:t> </a:t>
                </a:r>
                <a:r>
                  <a:rPr kumimoji="1" lang="en-US" altLang="zh-CN" dirty="0" smtClean="0"/>
                  <a:t>the</a:t>
                </a:r>
                <a:r>
                  <a:rPr kumimoji="1" lang="zh-CN" altLang="en-US" dirty="0" smtClean="0"/>
                  <a:t> </a:t>
                </a:r>
                <a:r>
                  <a:rPr kumimoji="1" lang="en-US" altLang="zh-CN" dirty="0" smtClean="0"/>
                  <a:t>first</a:t>
                </a:r>
                <a:r>
                  <a:rPr kumimoji="1" lang="zh-CN" altLang="en-US" dirty="0" smtClean="0"/>
                  <a:t> </a:t>
                </a:r>
                <a:r>
                  <a:rPr kumimoji="1" lang="en-US" altLang="zh-CN" dirty="0" smtClean="0"/>
                  <a:t>component</a:t>
                </a:r>
                <a:r>
                  <a:rPr kumimoji="1" lang="zh-CN" altLang="en-US" dirty="0" smtClean="0"/>
                  <a:t> </a:t>
                </a:r>
                <a:r>
                  <a:rPr kumimoji="1" lang="en-US" altLang="zh-CN" dirty="0" smtClean="0"/>
                  <a:t>as</a:t>
                </a:r>
                <a:r>
                  <a:rPr kumimoji="1" lang="zh-CN" altLang="en-US" dirty="0" smtClean="0"/>
                  <a:t> </a:t>
                </a:r>
                <a14:m>
                  <m:oMath xmlns:m="http://schemas.openxmlformats.org/officeDocument/2006/math">
                    <m:r>
                      <a:rPr kumimoji="1" lang="zh-CN" altLang="en-US"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𝑐𝑢𝑟</m:t>
                    </m:r>
                  </m:oMath>
                </a14:m>
                <a:r>
                  <a:rPr kumimoji="1" lang="zh-CN" altLang="en-US" dirty="0" smtClean="0"/>
                  <a:t> </a:t>
                </a:r>
                <a:r>
                  <a:rPr kumimoji="1" lang="en-US" altLang="zh-CN" dirty="0" smtClean="0"/>
                  <a:t>and</a:t>
                </a:r>
                <a:r>
                  <a:rPr kumimoji="1" lang="zh-CN" altLang="en-US" dirty="0" smtClean="0"/>
                  <a:t> </a:t>
                </a:r>
                <a:r>
                  <a:rPr kumimoji="1" lang="en-US" altLang="zh-CN" dirty="0" smtClean="0"/>
                  <a:t>the</a:t>
                </a:r>
                <a:r>
                  <a:rPr kumimoji="1" lang="zh-CN" altLang="en-US" dirty="0" smtClean="0"/>
                  <a:t> </a:t>
                </a:r>
                <a:r>
                  <a:rPr kumimoji="1" lang="en-US" altLang="zh-CN" dirty="0" smtClean="0"/>
                  <a:t>second</a:t>
                </a:r>
                <a:r>
                  <a:rPr kumimoji="1" lang="zh-CN" altLang="en-US" dirty="0" smtClean="0"/>
                  <a:t> </a:t>
                </a:r>
                <a:r>
                  <a:rPr kumimoji="1" lang="en-US" altLang="zh-CN" dirty="0" smtClean="0"/>
                  <a:t>as</a:t>
                </a:r>
                <a:r>
                  <a:rPr kumimoji="1" lang="zh-CN" altLang="en-US" dirty="0" smtClean="0"/>
                  <a:t> </a:t>
                </a:r>
                <a14:m>
                  <m:oMath xmlns:m="http://schemas.openxmlformats.org/officeDocument/2006/math">
                    <m:r>
                      <a:rPr kumimoji="1" lang="zh-CN" altLang="en-US"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𝑛𝑒𝑥𝑡</m:t>
                    </m:r>
                  </m:oMath>
                </a14:m>
                <a:r>
                  <a:rPr kumimoji="1" lang="en-US" altLang="zh-CN" dirty="0" smtClean="0"/>
                  <a:t>.</a:t>
                </a:r>
                <a:r>
                  <a:rPr kumimoji="1" lang="zh-CN" altLang="en-US" dirty="0" smtClean="0"/>
                  <a:t> </a:t>
                </a:r>
                <a:r>
                  <a:rPr kumimoji="1" lang="en-US" altLang="zh-CN" dirty="0" smtClean="0"/>
                  <a:t>Throughout,</a:t>
                </a:r>
                <a:r>
                  <a:rPr kumimoji="1" lang="zh-CN" altLang="en-US" dirty="0" smtClean="0"/>
                  <a:t> </a:t>
                </a:r>
                <a14:m>
                  <m:oMath xmlns:m="http://schemas.openxmlformats.org/officeDocument/2006/math">
                    <m:r>
                      <a:rPr kumimoji="1" lang="en-US" altLang="zh-CN" b="0" i="1" smtClean="0">
                        <a:latin typeface="Cambria Math" charset="0"/>
                      </a:rPr>
                      <m:t>𝑐𝑢𝑟</m:t>
                    </m:r>
                    <m:r>
                      <a:rPr kumimoji="1" lang="en-US" altLang="zh-CN" b="0" i="1" smtClean="0">
                        <a:latin typeface="Cambria Math" charset="0"/>
                      </a:rPr>
                      <m:t>=|</m:t>
                    </m:r>
                    <m:r>
                      <a:rPr kumimoji="1" lang="en-US" altLang="zh-CN" b="0"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𝑐𝑢𝑟</m:t>
                    </m:r>
                    <m:r>
                      <a:rPr kumimoji="1" lang="en-US" altLang="zh-CN" b="0" i="1" smtClean="0">
                        <a:latin typeface="Cambria Math" charset="0"/>
                      </a:rPr>
                      <m:t>|</m:t>
                    </m:r>
                  </m:oMath>
                </a14:m>
                <a:r>
                  <a:rPr kumimoji="1" lang="zh-CN" altLang="en-US" dirty="0" smtClean="0"/>
                  <a:t> </a:t>
                </a:r>
                <a:r>
                  <a:rPr kumimoji="1" lang="en-US" altLang="zh-CN" dirty="0" smtClean="0"/>
                  <a:t>and</a:t>
                </a:r>
                <a:r>
                  <a:rPr kumimoji="1" lang="zh-CN" altLang="en-US" dirty="0" smtClean="0"/>
                  <a:t> </a:t>
                </a:r>
                <a14:m>
                  <m:oMath xmlns:m="http://schemas.openxmlformats.org/officeDocument/2006/math">
                    <m:r>
                      <a:rPr kumimoji="1" lang="en-US" altLang="zh-CN" b="0" i="1" smtClean="0">
                        <a:latin typeface="Cambria Math" charset="0"/>
                      </a:rPr>
                      <m:t>𝑛𝑒𝑥𝑡</m:t>
                    </m:r>
                    <m:r>
                      <a:rPr kumimoji="1" lang="en-US" altLang="zh-CN" b="0" i="1" smtClean="0">
                        <a:latin typeface="Cambria Math" charset="0"/>
                      </a:rPr>
                      <m:t>=|</m:t>
                    </m:r>
                    <m:r>
                      <a:rPr kumimoji="1" lang="en-US" altLang="zh-CN" b="0"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𝑛𝑒𝑥𝑡</m:t>
                    </m:r>
                    <m:r>
                      <a:rPr kumimoji="1" lang="en-US" altLang="zh-CN" b="0" i="1" smtClean="0">
                        <a:latin typeface="Cambria Math" charset="0"/>
                      </a:rPr>
                      <m:t>|</m:t>
                    </m:r>
                  </m:oMath>
                </a14:m>
                <a:r>
                  <a:rPr kumimoji="1" lang="en-US" altLang="zh-CN" dirty="0" smtClean="0"/>
                  <a:t>.</a:t>
                </a:r>
                <a:endParaRPr kumimoji="1"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539750" y="2420577"/>
                <a:ext cx="8048680" cy="3190519"/>
              </a:xfrm>
              <a:prstGeom prst="roundRect">
                <a:avLst/>
              </a:prstGeom>
              <a:blipFill rotWithShape="0">
                <a:blip r:embed="rId4"/>
                <a:stretch>
                  <a:fillRect t="-61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8600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11</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Construction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reeform 133"/>
          <p:cNvSpPr>
            <a:spLocks noChangeAspect="1" noEditPoints="1"/>
          </p:cNvSpPr>
          <p:nvPr/>
        </p:nvSpPr>
        <p:spPr bwMode="auto">
          <a:xfrm>
            <a:off x="8063469" y="346242"/>
            <a:ext cx="524961" cy="576000"/>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557336" y="1168161"/>
            <a:ext cx="1492690"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smtClean="0">
                <a:solidFill>
                  <a:schemeClr val="bg1"/>
                </a:solidFill>
              </a:rPr>
              <a:t>Construction</a:t>
            </a:r>
            <a:endParaRPr kumimoji="1" lang="zh-CN" altLang="en-US" dirty="0">
              <a:solidFill>
                <a:schemeClr val="bg1"/>
              </a:solidFill>
            </a:endParaRPr>
          </a:p>
        </p:txBody>
      </p:sp>
      <mc:AlternateContent xmlns:mc="http://schemas.openxmlformats.org/markup-compatibility/2006" xmlns:a14="http://schemas.microsoft.com/office/drawing/2010/main">
        <mc:Choice Requires="a14">
          <p:sp>
            <p:nvSpPr>
              <p:cNvPr id="7" name="文本框 6"/>
              <p:cNvSpPr txBox="1"/>
              <p:nvPr/>
            </p:nvSpPr>
            <p:spPr>
              <a:xfrm>
                <a:off x="498344" y="2078362"/>
                <a:ext cx="8034469" cy="3565587"/>
              </a:xfrm>
              <a:prstGeom prst="roundRect">
                <a:avLst/>
              </a:prstGeom>
              <a:solidFill>
                <a:schemeClr val="bg1">
                  <a:lumMod val="95000"/>
                </a:schemeClr>
              </a:solidFill>
            </p:spPr>
            <p:txBody>
              <a:bodyPr wrap="square" rtlCol="0">
                <a:spAutoFit/>
              </a:bodyPr>
              <a:lstStyle/>
              <a:p>
                <a:pPr marL="342900" indent="-342900">
                  <a:buAutoNum type="arabicParenR"/>
                </a:pPr>
                <a:r>
                  <a:rPr kumimoji="1" lang="en-US" altLang="zh-CN" dirty="0" smtClean="0"/>
                  <a:t>The</a:t>
                </a:r>
                <a:r>
                  <a:rPr kumimoji="1" lang="zh-CN" altLang="en-US" dirty="0" smtClean="0"/>
                  <a:t> </a:t>
                </a:r>
                <a:r>
                  <a:rPr kumimoji="1" lang="en-US" altLang="zh-CN" dirty="0" smtClean="0"/>
                  <a:t>client</a:t>
                </a:r>
                <a:r>
                  <a:rPr kumimoji="1" lang="zh-CN" altLang="en-US" dirty="0" smtClean="0"/>
                  <a:t> </a:t>
                </a:r>
                <a:r>
                  <a:rPr kumimoji="1" lang="en-US" altLang="zh-CN" dirty="0" smtClean="0"/>
                  <a:t>chooses</a:t>
                </a:r>
                <a:r>
                  <a:rPr kumimoji="1" lang="zh-CN" altLang="en-US" dirty="0" smtClean="0"/>
                  <a:t> </a:t>
                </a:r>
                <a14:m>
                  <m:oMath xmlns:m="http://schemas.openxmlformats.org/officeDocument/2006/math">
                    <m:r>
                      <a:rPr kumimoji="1" lang="en-US" altLang="zh-CN" b="0" i="1" smtClean="0">
                        <a:latin typeface="Cambria Math" charset="0"/>
                      </a:rPr>
                      <m:t>𝑑</m:t>
                    </m:r>
                    <m:r>
                      <a:rPr kumimoji="1" lang="en-US" altLang="zh-CN" b="0" i="1" smtClean="0">
                        <a:latin typeface="Cambria Math" charset="0"/>
                      </a:rPr>
                      <m:t>, </m:t>
                    </m:r>
                    <m:r>
                      <a:rPr kumimoji="1" lang="en-US" altLang="zh-CN" b="0" i="1" smtClean="0">
                        <a:latin typeface="Cambria Math" charset="0"/>
                      </a:rPr>
                      <m:t>𝑟</m:t>
                    </m:r>
                    <m:r>
                      <a:rPr kumimoji="1" lang="en-US" altLang="zh-CN" b="0" i="1" smtClean="0">
                        <a:latin typeface="Cambria Math" charset="0"/>
                        <a:ea typeface="Cambria Math" charset="0"/>
                        <a:cs typeface="Cambria Math" charset="0"/>
                      </a:rPr>
                      <m:t>←</m:t>
                    </m:r>
                    <m:sSub>
                      <m:sSubPr>
                        <m:ctrlPr>
                          <a:rPr kumimoji="1" lang="en-US" altLang="zh-CN" b="0" i="1" smtClean="0">
                            <a:latin typeface="Cambria Math" charset="0"/>
                            <a:ea typeface="Cambria Math" charset="0"/>
                            <a:cs typeface="Cambria Math" charset="0"/>
                          </a:rPr>
                        </m:ctrlPr>
                      </m:sSubPr>
                      <m:e>
                        <m:r>
                          <a:rPr kumimoji="1" lang="en-US" altLang="zh-CN" b="0" i="1" smtClean="0">
                            <a:latin typeface="Cambria Math" charset="0"/>
                            <a:ea typeface="Cambria Math" charset="0"/>
                            <a:cs typeface="Cambria Math" charset="0"/>
                          </a:rPr>
                          <m:t>ℤ</m:t>
                        </m:r>
                      </m:e>
                      <m:sub>
                        <m:r>
                          <a:rPr kumimoji="1" lang="en-US" altLang="zh-CN" b="0" i="1" smtClean="0">
                            <a:latin typeface="Cambria Math" charset="0"/>
                            <a:ea typeface="Cambria Math" charset="0"/>
                            <a:cs typeface="Cambria Math" charset="0"/>
                          </a:rPr>
                          <m:t>𝑞</m:t>
                        </m:r>
                      </m:sub>
                    </m:sSub>
                  </m:oMath>
                </a14:m>
                <a:r>
                  <a:rPr kumimoji="1" lang="en-US" altLang="zh-CN" dirty="0" smtClean="0"/>
                  <a:t>.</a:t>
                </a:r>
                <a:r>
                  <a:rPr kumimoji="1" lang="zh-CN" altLang="en-US" dirty="0" smtClean="0"/>
                  <a:t> </a:t>
                </a:r>
                <a:r>
                  <a:rPr kumimoji="1" lang="en-US" altLang="zh-CN" dirty="0" smtClean="0"/>
                  <a:t>It</a:t>
                </a:r>
                <a:r>
                  <a:rPr kumimoji="1" lang="zh-CN" altLang="en-US" dirty="0" smtClean="0"/>
                  <a:t> </a:t>
                </a:r>
                <a:r>
                  <a:rPr kumimoji="1" lang="en-US" altLang="zh-CN" dirty="0" smtClean="0"/>
                  <a:t>constructs</a:t>
                </a:r>
                <a:r>
                  <a:rPr kumimoji="1" lang="zh-CN" altLang="en-US" dirty="0" smtClean="0"/>
                  <a:t> </a:t>
                </a:r>
                <a14:m>
                  <m:oMath xmlns:m="http://schemas.openxmlformats.org/officeDocument/2006/math">
                    <m:r>
                      <a:rPr kumimoji="1" lang="en-US" altLang="zh-CN" b="0" i="1" smtClean="0">
                        <a:latin typeface="Cambria Math" charset="0"/>
                      </a:rPr>
                      <m:t>𝑀</m:t>
                    </m:r>
                    <m:r>
                      <a:rPr kumimoji="1" lang="en-US" altLang="zh-CN" b="0" i="1" smtClean="0">
                        <a:latin typeface="Cambria Math" charset="0"/>
                      </a:rPr>
                      <m:t>=</m:t>
                    </m:r>
                    <m:sSup>
                      <m:sSupPr>
                        <m:ctrlPr>
                          <a:rPr kumimoji="1" lang="en-US" altLang="zh-CN" b="0" i="1" smtClean="0">
                            <a:latin typeface="Cambria Math" charset="0"/>
                          </a:rPr>
                        </m:ctrlPr>
                      </m:sSupPr>
                      <m:e>
                        <m:r>
                          <a:rPr kumimoji="1" lang="en-US" altLang="zh-CN" b="0" i="1" smtClean="0">
                            <a:latin typeface="Cambria Math" charset="0"/>
                          </a:rPr>
                          <m:t>𝑔</m:t>
                        </m:r>
                      </m:e>
                      <m:sup>
                        <m:r>
                          <a:rPr kumimoji="1" lang="en-US" altLang="zh-CN" b="0" i="1" smtClean="0">
                            <a:latin typeface="Cambria Math" charset="0"/>
                          </a:rPr>
                          <m:t>𝑑</m:t>
                        </m:r>
                      </m:sup>
                    </m:sSup>
                    <m:sSup>
                      <m:sSupPr>
                        <m:ctrlPr>
                          <a:rPr kumimoji="1" lang="en-US" altLang="zh-CN" b="0" i="1" smtClean="0">
                            <a:latin typeface="Cambria Math" charset="0"/>
                          </a:rPr>
                        </m:ctrlPr>
                      </m:sSupPr>
                      <m:e>
                        <m:r>
                          <a:rPr kumimoji="1" lang="en-US" altLang="zh-CN" b="0" i="1" smtClean="0">
                            <a:latin typeface="Cambria Math" charset="0"/>
                          </a:rPr>
                          <m:t>𝑍</m:t>
                        </m:r>
                      </m:e>
                      <m:sup>
                        <m:r>
                          <a:rPr kumimoji="1" lang="en-US" altLang="zh-CN" b="0" i="1" smtClean="0">
                            <a:latin typeface="Cambria Math" charset="0"/>
                          </a:rPr>
                          <m:t>𝑟</m:t>
                        </m:r>
                      </m:sup>
                    </m:sSup>
                  </m:oMath>
                </a14:m>
                <a:r>
                  <a:rPr kumimoji="1" lang="zh-CN" altLang="en-US" dirty="0" smtClean="0"/>
                  <a:t> </a:t>
                </a:r>
                <a:r>
                  <a:rPr kumimoji="1" lang="en-US" altLang="zh-CN" dirty="0" smtClean="0"/>
                  <a:t>and</a:t>
                </a:r>
                <a:r>
                  <a:rPr kumimoji="1" lang="zh-CN" altLang="en-US" dirty="0" smtClean="0"/>
                  <a:t> </a:t>
                </a:r>
                <a:r>
                  <a:rPr kumimoji="1" lang="en-US" altLang="zh-CN" dirty="0" smtClean="0"/>
                  <a:t>sends</a:t>
                </a:r>
                <a:r>
                  <a:rPr kumimoji="1" lang="zh-CN" altLang="en-US" dirty="0" smtClean="0"/>
                  <a:t> </a:t>
                </a:r>
                <a:r>
                  <a:rPr kumimoji="1" lang="en-US" altLang="zh-CN" dirty="0" smtClean="0"/>
                  <a:t>this</a:t>
                </a:r>
                <a:r>
                  <a:rPr kumimoji="1" lang="zh-CN" altLang="en-US" dirty="0" smtClean="0"/>
                  <a:t> </a:t>
                </a:r>
                <a:r>
                  <a:rPr kumimoji="1" lang="en-US" altLang="zh-CN" dirty="0" smtClean="0"/>
                  <a:t>to</a:t>
                </a:r>
                <a:r>
                  <a:rPr kumimoji="1" lang="zh-CN" altLang="en-US" dirty="0" smtClean="0"/>
                  <a:t> </a:t>
                </a:r>
                <a:r>
                  <a:rPr kumimoji="1" lang="en-US" altLang="zh-CN" dirty="0" smtClean="0"/>
                  <a:t>the</a:t>
                </a:r>
                <a:r>
                  <a:rPr kumimoji="1" lang="zh-CN" altLang="en-US" dirty="0" smtClean="0"/>
                  <a:t> </a:t>
                </a:r>
                <a:r>
                  <a:rPr kumimoji="1" lang="en-US" altLang="zh-CN" dirty="0" smtClean="0"/>
                  <a:t>server.</a:t>
                </a:r>
                <a:endParaRPr kumimoji="1" lang="zh-CN" altLang="en-US" dirty="0" smtClean="0"/>
              </a:p>
              <a:p>
                <a:pPr marL="342900" indent="-342900">
                  <a:buAutoNum type="arabicParenR"/>
                </a:pPr>
                <a:r>
                  <a:rPr kumimoji="1" lang="en-US" altLang="zh-CN" dirty="0" smtClean="0"/>
                  <a:t>The</a:t>
                </a:r>
                <a:r>
                  <a:rPr kumimoji="1" lang="zh-CN" altLang="en-US" dirty="0" smtClean="0"/>
                  <a:t> </a:t>
                </a:r>
                <a:r>
                  <a:rPr kumimoji="1" lang="en-US" altLang="zh-CN" dirty="0" smtClean="0"/>
                  <a:t>client</a:t>
                </a:r>
                <a:r>
                  <a:rPr kumimoji="1" lang="zh-CN" altLang="en-US" dirty="0" smtClean="0"/>
                  <a:t> </a:t>
                </a:r>
                <a:r>
                  <a:rPr kumimoji="1" lang="en-US" altLang="zh-CN" dirty="0" smtClean="0"/>
                  <a:t>acts</a:t>
                </a:r>
                <a:r>
                  <a:rPr kumimoji="1" lang="zh-CN" altLang="en-US" dirty="0" smtClean="0"/>
                  <a:t> </a:t>
                </a:r>
                <a:r>
                  <a:rPr kumimoji="1" lang="en-US" altLang="zh-CN" dirty="0" smtClean="0"/>
                  <a:t>as</a:t>
                </a:r>
                <a:r>
                  <a:rPr kumimoji="1" lang="zh-CN" altLang="en-US" dirty="0" smtClean="0"/>
                  <a:t> </a:t>
                </a:r>
                <a:r>
                  <a:rPr kumimoji="1" lang="en-US" altLang="zh-CN" dirty="0" err="1" smtClean="0"/>
                  <a:t>prover</a:t>
                </a:r>
                <a:r>
                  <a:rPr kumimoji="1" lang="zh-CN" altLang="en-US" dirty="0" smtClean="0"/>
                  <a:t> </a:t>
                </a:r>
                <a:r>
                  <a:rPr kumimoji="1" lang="en-US" altLang="zh-CN" dirty="0" smtClean="0"/>
                  <a:t>and</a:t>
                </a:r>
                <a:r>
                  <a:rPr kumimoji="1" lang="zh-CN" altLang="en-US" dirty="0" smtClean="0"/>
                  <a:t> </a:t>
                </a:r>
                <a:r>
                  <a:rPr kumimoji="1" lang="en-US" altLang="zh-CN" dirty="0" smtClean="0"/>
                  <a:t>the</a:t>
                </a:r>
                <a:r>
                  <a:rPr kumimoji="1" lang="zh-CN" altLang="en-US" dirty="0" smtClean="0"/>
                  <a:t> </a:t>
                </a:r>
                <a:r>
                  <a:rPr kumimoji="1" lang="en-US" altLang="zh-CN" dirty="0" smtClean="0"/>
                  <a:t>server</a:t>
                </a:r>
                <a:r>
                  <a:rPr kumimoji="1" lang="zh-CN" altLang="en-US" dirty="0" smtClean="0"/>
                  <a:t> </a:t>
                </a:r>
                <a:r>
                  <a:rPr kumimoji="1" lang="en-US" altLang="zh-CN" dirty="0" smtClean="0"/>
                  <a:t>as</a:t>
                </a:r>
                <a:r>
                  <a:rPr kumimoji="1" lang="zh-CN" altLang="en-US" dirty="0" smtClean="0"/>
                  <a:t> </a:t>
                </a:r>
                <a:r>
                  <a:rPr kumimoji="1" lang="en-US" altLang="zh-CN" dirty="0" smtClean="0"/>
                  <a:t>verifier</a:t>
                </a:r>
                <a:r>
                  <a:rPr kumimoji="1" lang="zh-CN" altLang="en-US" dirty="0" smtClean="0"/>
                  <a:t> </a:t>
                </a:r>
                <a:r>
                  <a:rPr kumimoji="1" lang="en-US" altLang="zh-CN" dirty="0" smtClean="0"/>
                  <a:t>in</a:t>
                </a:r>
                <a:r>
                  <a:rPr kumimoji="1" lang="zh-CN" altLang="en-US" dirty="0" smtClean="0"/>
                  <a:t> </a:t>
                </a:r>
                <a:r>
                  <a:rPr kumimoji="1" lang="en-US" altLang="zh-CN" dirty="0" smtClean="0"/>
                  <a:t>the</a:t>
                </a:r>
                <a:r>
                  <a:rPr kumimoji="1" lang="zh-CN" altLang="en-US" dirty="0" smtClean="0"/>
                  <a:t> </a:t>
                </a:r>
                <a:r>
                  <a:rPr kumimoji="1" lang="en-US" altLang="zh-CN" dirty="0" smtClean="0"/>
                  <a:t>zero-</a:t>
                </a:r>
                <a:r>
                  <a:rPr kumimoji="1" lang="en-US" altLang="zh-CN" dirty="0" err="1" smtClean="0"/>
                  <a:t>knowlegde</a:t>
                </a:r>
                <a:r>
                  <a:rPr kumimoji="1" lang="zh-CN" altLang="en-US" dirty="0" smtClean="0"/>
                  <a:t> </a:t>
                </a:r>
                <a:r>
                  <a:rPr kumimoji="1" lang="en-US" altLang="zh-CN" dirty="0" smtClean="0"/>
                  <a:t>proof</a:t>
                </a:r>
                <a:r>
                  <a:rPr kumimoji="1" lang="zh-CN" altLang="en-US" dirty="0" smtClean="0"/>
                  <a:t> </a:t>
                </a:r>
                <a:r>
                  <a:rPr kumimoji="1" lang="en-US" altLang="zh-CN" dirty="0" smtClean="0"/>
                  <a:t>of</a:t>
                </a:r>
                <a:r>
                  <a:rPr kumimoji="1" lang="zh-CN" altLang="en-US" dirty="0" smtClean="0"/>
                  <a:t> </a:t>
                </a:r>
                <a:r>
                  <a:rPr kumimoji="1" lang="en-US" altLang="zh-CN" dirty="0" smtClean="0"/>
                  <a:t>knowledge</a:t>
                </a:r>
                <a:r>
                  <a:rPr kumimoji="1" lang="zh-CN" altLang="en-US" dirty="0"/>
                  <a:t> </a:t>
                </a:r>
                <a14:m>
                  <m:oMath xmlns:m="http://schemas.openxmlformats.org/officeDocument/2006/math">
                    <m:r>
                      <a:rPr kumimoji="1" lang="en-US" altLang="zh-CN" b="0" i="1" smtClean="0">
                        <a:latin typeface="Cambria Math" charset="0"/>
                      </a:rPr>
                      <m:t>𝑃𝑜𝐾</m:t>
                    </m:r>
                    <m:d>
                      <m:dPr>
                        <m:begChr m:val="{"/>
                        <m:endChr m:val="}"/>
                        <m:ctrlPr>
                          <a:rPr kumimoji="1" lang="en-US" altLang="zh-CN" b="0" i="1" smtClean="0">
                            <a:latin typeface="Cambria Math" charset="0"/>
                          </a:rPr>
                        </m:ctrlPr>
                      </m:dPr>
                      <m:e>
                        <m:d>
                          <m:dPr>
                            <m:ctrlPr>
                              <a:rPr kumimoji="1" lang="en-US" altLang="zh-CN" b="0" i="1" smtClean="0">
                                <a:latin typeface="Cambria Math" charset="0"/>
                              </a:rPr>
                            </m:ctrlPr>
                          </m:dPr>
                          <m:e>
                            <m:r>
                              <a:rPr kumimoji="1" lang="en-US" altLang="zh-CN" b="0" i="1" smtClean="0">
                                <a:latin typeface="Cambria Math" charset="0"/>
                              </a:rPr>
                              <m:t>𝑑</m:t>
                            </m:r>
                            <m:r>
                              <a:rPr kumimoji="1" lang="en-US" altLang="zh-CN" b="0" i="1" smtClean="0">
                                <a:latin typeface="Cambria Math" charset="0"/>
                              </a:rPr>
                              <m:t>, </m:t>
                            </m:r>
                            <m:r>
                              <a:rPr kumimoji="1" lang="en-US" altLang="zh-CN" b="0" i="1" smtClean="0">
                                <a:latin typeface="Cambria Math" charset="0"/>
                              </a:rPr>
                              <m:t>𝑟</m:t>
                            </m:r>
                          </m:e>
                        </m:d>
                      </m:e>
                      <m:e>
                        <m:r>
                          <a:rPr kumimoji="1" lang="en-US" altLang="zh-CN" b="0" i="1" smtClean="0">
                            <a:latin typeface="Cambria Math" charset="0"/>
                          </a:rPr>
                          <m:t>𝑀</m:t>
                        </m:r>
                        <m:r>
                          <a:rPr kumimoji="1" lang="en-US" altLang="zh-CN" b="0" i="1" smtClean="0">
                            <a:latin typeface="Cambria Math" charset="0"/>
                          </a:rPr>
                          <m:t>=</m:t>
                        </m:r>
                        <m:sSup>
                          <m:sSupPr>
                            <m:ctrlPr>
                              <a:rPr kumimoji="1" lang="en-US" altLang="zh-CN" b="0" i="1" smtClean="0">
                                <a:latin typeface="Cambria Math" charset="0"/>
                              </a:rPr>
                            </m:ctrlPr>
                          </m:sSupPr>
                          <m:e>
                            <m:r>
                              <a:rPr kumimoji="1" lang="en-US" altLang="zh-CN" b="0" i="1" smtClean="0">
                                <a:latin typeface="Cambria Math" charset="0"/>
                              </a:rPr>
                              <m:t>𝑔</m:t>
                            </m:r>
                          </m:e>
                          <m:sup>
                            <m:r>
                              <a:rPr kumimoji="1" lang="en-US" altLang="zh-CN" b="0" i="1" smtClean="0">
                                <a:latin typeface="Cambria Math" charset="0"/>
                              </a:rPr>
                              <m:t>𝑑</m:t>
                            </m:r>
                          </m:sup>
                        </m:sSup>
                        <m:sSup>
                          <m:sSupPr>
                            <m:ctrlPr>
                              <a:rPr kumimoji="1" lang="en-US" altLang="zh-CN" b="0" i="1" smtClean="0">
                                <a:latin typeface="Cambria Math" charset="0"/>
                              </a:rPr>
                            </m:ctrlPr>
                          </m:sSupPr>
                          <m:e>
                            <m:r>
                              <a:rPr kumimoji="1" lang="en-US" altLang="zh-CN" b="0" i="1" smtClean="0">
                                <a:latin typeface="Cambria Math" charset="0"/>
                              </a:rPr>
                              <m:t>𝑍</m:t>
                            </m:r>
                          </m:e>
                          <m:sup>
                            <m:r>
                              <a:rPr kumimoji="1" lang="en-US" altLang="zh-CN" b="0" i="1" smtClean="0">
                                <a:latin typeface="Cambria Math" charset="0"/>
                              </a:rPr>
                              <m:t>𝑟</m:t>
                            </m:r>
                          </m:sup>
                        </m:sSup>
                      </m:e>
                    </m:d>
                  </m:oMath>
                </a14:m>
                <a:r>
                  <a:rPr kumimoji="1" lang="en-US" altLang="zh-CN" dirty="0" smtClean="0"/>
                  <a:t>.</a:t>
                </a:r>
                <a:r>
                  <a:rPr kumimoji="1" lang="zh-CN" altLang="en-US" dirty="0" smtClean="0"/>
                  <a:t> </a:t>
                </a:r>
                <a:r>
                  <a:rPr kumimoji="1" lang="en-US" altLang="zh-CN" dirty="0" smtClean="0"/>
                  <a:t>If</a:t>
                </a:r>
                <a:r>
                  <a:rPr kumimoji="1" lang="zh-CN" altLang="en-US" dirty="0" smtClean="0"/>
                  <a:t> </a:t>
                </a:r>
                <a:r>
                  <a:rPr kumimoji="1" lang="en-US" altLang="zh-CN" dirty="0" smtClean="0"/>
                  <a:t>the</a:t>
                </a:r>
                <a:r>
                  <a:rPr kumimoji="1" lang="zh-CN" altLang="en-US" dirty="0" smtClean="0"/>
                  <a:t> </a:t>
                </a:r>
                <a:r>
                  <a:rPr kumimoji="1" lang="en-US" altLang="zh-CN" dirty="0" smtClean="0"/>
                  <a:t>proof</a:t>
                </a:r>
                <a:r>
                  <a:rPr kumimoji="1" lang="zh-CN" altLang="en-US" dirty="0" smtClean="0"/>
                  <a:t> </a:t>
                </a:r>
                <a:r>
                  <a:rPr kumimoji="1" lang="en-US" altLang="zh-CN" dirty="0" smtClean="0"/>
                  <a:t>fails,</a:t>
                </a:r>
                <a:r>
                  <a:rPr kumimoji="1" lang="zh-CN" altLang="en-US" dirty="0" smtClean="0"/>
                  <a:t> </a:t>
                </a:r>
                <a:r>
                  <a:rPr kumimoji="1" lang="en-US" altLang="zh-CN" dirty="0" smtClean="0"/>
                  <a:t>registration</a:t>
                </a:r>
                <a:r>
                  <a:rPr kumimoji="1" lang="zh-CN" altLang="en-US" dirty="0" smtClean="0"/>
                  <a:t> </a:t>
                </a:r>
                <a:r>
                  <a:rPr kumimoji="1" lang="en-US" altLang="zh-CN" dirty="0" smtClean="0"/>
                  <a:t>fails.</a:t>
                </a:r>
                <a:endParaRPr kumimoji="1" lang="zh-CN" altLang="en-US" dirty="0"/>
              </a:p>
              <a:p>
                <a:pPr marL="342900" indent="-342900">
                  <a:buAutoNum type="arabicParenR"/>
                </a:pPr>
                <a:r>
                  <a:rPr kumimoji="1" lang="en-US" altLang="zh-CN" dirty="0" smtClean="0"/>
                  <a:t>The</a:t>
                </a:r>
                <a:r>
                  <a:rPr kumimoji="1" lang="zh-CN" altLang="en-US" dirty="0" smtClean="0"/>
                  <a:t> </a:t>
                </a:r>
                <a:r>
                  <a:rPr kumimoji="1" lang="en-US" altLang="zh-CN" dirty="0" smtClean="0"/>
                  <a:t>server</a:t>
                </a:r>
                <a:r>
                  <a:rPr kumimoji="1" lang="zh-CN" altLang="en-US" dirty="0" smtClean="0"/>
                  <a:t> </a:t>
                </a:r>
                <a:r>
                  <a:rPr kumimoji="1" lang="en-US" altLang="zh-CN" dirty="0" smtClean="0"/>
                  <a:t>generates</a:t>
                </a:r>
                <a:r>
                  <a:rPr kumimoji="1" lang="zh-CN" altLang="en-US" dirty="0" smtClean="0"/>
                  <a:t> </a:t>
                </a:r>
                <a14:m>
                  <m:oMath xmlns:m="http://schemas.openxmlformats.org/officeDocument/2006/math">
                    <m:r>
                      <a:rPr kumimoji="1" lang="en-US" altLang="zh-CN" b="0" i="1" smtClean="0">
                        <a:latin typeface="Cambria Math" charset="0"/>
                      </a:rPr>
                      <m:t>𝑎</m:t>
                    </m:r>
                    <m:r>
                      <a:rPr kumimoji="1" lang="en-US" altLang="zh-CN" b="0" i="1" smtClean="0">
                        <a:latin typeface="Cambria Math" charset="0"/>
                        <a:ea typeface="Cambria Math" charset="0"/>
                        <a:cs typeface="Cambria Math" charset="0"/>
                      </a:rPr>
                      <m:t>←</m:t>
                    </m:r>
                    <m:sSubSup>
                      <m:sSubSupPr>
                        <m:ctrlPr>
                          <a:rPr kumimoji="1" lang="en-US" altLang="zh-CN" b="0" i="1" smtClean="0">
                            <a:latin typeface="Cambria Math" charset="0"/>
                            <a:ea typeface="Cambria Math" charset="0"/>
                            <a:cs typeface="Cambria Math" charset="0"/>
                          </a:rPr>
                        </m:ctrlPr>
                      </m:sSubSupPr>
                      <m:e>
                        <m:r>
                          <a:rPr kumimoji="1" lang="en-US" altLang="zh-CN" b="0" i="1" smtClean="0">
                            <a:latin typeface="Cambria Math" charset="0"/>
                            <a:ea typeface="Cambria Math" charset="0"/>
                            <a:cs typeface="Cambria Math" charset="0"/>
                          </a:rPr>
                          <m:t>ℤ</m:t>
                        </m:r>
                      </m:e>
                      <m:sub>
                        <m:r>
                          <a:rPr kumimoji="1" lang="en-US" altLang="zh-CN" b="0" i="1" smtClean="0">
                            <a:latin typeface="Cambria Math" charset="0"/>
                            <a:ea typeface="Cambria Math" charset="0"/>
                            <a:cs typeface="Cambria Math" charset="0"/>
                          </a:rPr>
                          <m:t>𝑞</m:t>
                        </m:r>
                      </m:sub>
                      <m:sup>
                        <m:r>
                          <a:rPr kumimoji="1" lang="zh-CN" altLang="en-US" b="0" i="1" smtClean="0">
                            <a:latin typeface="Cambria Math" charset="0"/>
                            <a:ea typeface="Cambria Math" charset="0"/>
                            <a:cs typeface="Cambria Math" charset="0"/>
                          </a:rPr>
                          <m:t>∗</m:t>
                        </m:r>
                      </m:sup>
                    </m:sSubSup>
                  </m:oMath>
                </a14:m>
                <a:r>
                  <a:rPr kumimoji="1" lang="zh-CN" altLang="en-US" dirty="0" smtClean="0"/>
                  <a:t> </a:t>
                </a:r>
                <a:r>
                  <a:rPr kumimoji="1" lang="en-US" altLang="zh-CN" dirty="0" smtClean="0"/>
                  <a:t>and</a:t>
                </a:r>
                <a:r>
                  <a:rPr kumimoji="1" lang="zh-CN" altLang="en-US" dirty="0" smtClean="0"/>
                  <a:t> </a:t>
                </a:r>
                <a:r>
                  <a:rPr kumimoji="1" lang="en-US" altLang="zh-CN" dirty="0" smtClean="0"/>
                  <a:t>sets</a:t>
                </a:r>
                <a:r>
                  <a:rPr kumimoji="1" lang="zh-CN" altLang="en-US" dirty="0" smtClean="0"/>
                  <a:t> </a:t>
                </a:r>
                <a14:m>
                  <m:oMath xmlns:m="http://schemas.openxmlformats.org/officeDocument/2006/math">
                    <m:r>
                      <m:rPr>
                        <m:sty m:val="p"/>
                      </m:rPr>
                      <a:rPr kumimoji="1" lang="en-US" altLang="zh-CN" i="1" smtClean="0">
                        <a:latin typeface="Cambria Math" charset="0"/>
                      </a:rPr>
                      <m:t>A</m:t>
                    </m:r>
                    <m:r>
                      <a:rPr kumimoji="1" lang="en-US" altLang="zh-CN" b="0" i="1" smtClean="0">
                        <a:latin typeface="Cambria Math" charset="0"/>
                      </a:rPr>
                      <m:t>=</m:t>
                    </m:r>
                    <m:sSup>
                      <m:sSupPr>
                        <m:ctrlPr>
                          <a:rPr kumimoji="1" lang="en-US" altLang="zh-CN" b="0" i="1" smtClean="0">
                            <a:latin typeface="Cambria Math" charset="0"/>
                          </a:rPr>
                        </m:ctrlPr>
                      </m:sSupPr>
                      <m:e>
                        <m:r>
                          <m:rPr>
                            <m:sty m:val="p"/>
                          </m:rPr>
                          <a:rPr kumimoji="1" lang="en-US" altLang="zh-CN" b="0" i="1" smtClean="0">
                            <a:latin typeface="Cambria Math" charset="0"/>
                          </a:rPr>
                          <m:t>g</m:t>
                        </m:r>
                      </m:e>
                      <m:sup>
                        <m:r>
                          <m:rPr>
                            <m:sty m:val="p"/>
                          </m:rPr>
                          <a:rPr kumimoji="1" lang="en-US" altLang="zh-CN" b="0" i="1" smtClean="0">
                            <a:latin typeface="Cambria Math" charset="0"/>
                          </a:rPr>
                          <m:t>a</m:t>
                        </m:r>
                      </m:sup>
                    </m:sSup>
                    <m:r>
                      <a:rPr kumimoji="1" lang="en-US" altLang="zh-CN" b="0" i="1" smtClean="0">
                        <a:latin typeface="Cambria Math" charset="0"/>
                      </a:rPr>
                      <m:t>.</m:t>
                    </m:r>
                  </m:oMath>
                </a14:m>
                <a:r>
                  <a:rPr kumimoji="1" lang="zh-CN" altLang="en-US" dirty="0" smtClean="0"/>
                  <a:t> </a:t>
                </a:r>
                <a:r>
                  <a:rPr kumimoji="1" lang="en-US" altLang="zh-CN" dirty="0" smtClean="0"/>
                  <a:t>Then</a:t>
                </a:r>
                <a:r>
                  <a:rPr kumimoji="1" lang="zh-CN" altLang="en-US" dirty="0" smtClean="0"/>
                  <a:t> </a:t>
                </a:r>
                <a:r>
                  <a:rPr kumimoji="1" lang="en-US" altLang="zh-CN" dirty="0" smtClean="0"/>
                  <a:t>it</a:t>
                </a:r>
                <a:r>
                  <a:rPr kumimoji="1" lang="zh-CN" altLang="en-US" dirty="0" smtClean="0"/>
                  <a:t> </a:t>
                </a:r>
                <a:r>
                  <a:rPr kumimoji="1" lang="en-US" altLang="zh-CN" dirty="0" smtClean="0"/>
                  <a:t>forms</a:t>
                </a:r>
                <a:r>
                  <a:rPr kumimoji="1" lang="zh-CN" altLang="en-US" dirty="0" smtClean="0"/>
                  <a:t> </a:t>
                </a:r>
                <a:r>
                  <a:rPr kumimoji="1" lang="en-US" altLang="zh-CN" dirty="0" smtClean="0"/>
                  <a:t>signature</a:t>
                </a:r>
                <a:r>
                  <a:rPr kumimoji="1" lang="zh-CN" altLang="en-US" dirty="0" smtClean="0"/>
                  <a:t> </a:t>
                </a:r>
                <a14:m>
                  <m:oMath xmlns:m="http://schemas.openxmlformats.org/officeDocument/2006/math">
                    <m:r>
                      <a:rPr kumimoji="1" lang="en-US" altLang="zh-CN" b="0" i="1" smtClean="0">
                        <a:latin typeface="Cambria Math" charset="0"/>
                      </a:rPr>
                      <m:t>𝑠</m:t>
                    </m:r>
                    <m:r>
                      <a:rPr kumimoji="1" lang="en-US" altLang="zh-CN" b="0" i="1" smtClean="0">
                        <a:latin typeface="Cambria Math" charset="0"/>
                      </a:rPr>
                      <m:t>=(</m:t>
                    </m:r>
                    <m:r>
                      <a:rPr kumimoji="1" lang="en-US" altLang="zh-CN" b="0" i="1" smtClean="0">
                        <a:latin typeface="Cambria Math" charset="0"/>
                      </a:rPr>
                      <m:t>𝐴</m:t>
                    </m:r>
                    <m:r>
                      <a:rPr kumimoji="1" lang="en-US" altLang="zh-CN" b="0" i="1" smtClean="0">
                        <a:latin typeface="Cambria Math" charset="0"/>
                      </a:rPr>
                      <m:t>, </m:t>
                    </m:r>
                    <m:r>
                      <a:rPr kumimoji="1" lang="en-US" altLang="zh-CN" b="0" i="1" smtClean="0">
                        <a:latin typeface="Cambria Math" charset="0"/>
                      </a:rPr>
                      <m:t>𝐵</m:t>
                    </m:r>
                    <m:r>
                      <a:rPr kumimoji="1" lang="en-US" altLang="zh-CN" b="0" i="1" smtClean="0">
                        <a:latin typeface="Cambria Math" charset="0"/>
                      </a:rPr>
                      <m:t>=</m:t>
                    </m:r>
                    <m:sSup>
                      <m:sSupPr>
                        <m:ctrlPr>
                          <a:rPr kumimoji="1" lang="en-US" altLang="zh-CN" b="0" i="1" smtClean="0">
                            <a:latin typeface="Cambria Math" charset="0"/>
                          </a:rPr>
                        </m:ctrlPr>
                      </m:sSupPr>
                      <m:e>
                        <m:r>
                          <m:rPr>
                            <m:sty m:val="p"/>
                          </m:rPr>
                          <a:rPr kumimoji="1" lang="en-US" altLang="zh-CN" b="0" i="1" smtClean="0">
                            <a:latin typeface="Cambria Math" charset="0"/>
                          </a:rPr>
                          <m:t>A</m:t>
                        </m:r>
                      </m:e>
                      <m:sup>
                        <m:r>
                          <m:rPr>
                            <m:sty m:val="p"/>
                          </m:rPr>
                          <a:rPr kumimoji="1" lang="en-US" altLang="zh-CN" b="0" i="1" smtClean="0">
                            <a:latin typeface="Cambria Math" charset="0"/>
                          </a:rPr>
                          <m:t>y</m:t>
                        </m:r>
                      </m:sup>
                    </m:sSup>
                    <m:r>
                      <a:rPr kumimoji="1" lang="en-US" altLang="zh-CN" b="0" i="1" smtClean="0">
                        <a:latin typeface="Cambria Math" charset="0"/>
                      </a:rPr>
                      <m:t>,</m:t>
                    </m:r>
                    <m:r>
                      <a:rPr kumimoji="1" lang="zh-CN" altLang="en-US" b="0" i="1" smtClean="0">
                        <a:latin typeface="Cambria Math" charset="0"/>
                      </a:rPr>
                      <m:t> </m:t>
                    </m:r>
                    <m:sSub>
                      <m:sSubPr>
                        <m:ctrlPr>
                          <a:rPr kumimoji="1" lang="en-US" altLang="zh-CN" b="0" i="1" smtClean="0">
                            <a:latin typeface="Cambria Math" charset="0"/>
                          </a:rPr>
                        </m:ctrlPr>
                      </m:sSubPr>
                      <m:e>
                        <m:r>
                          <m:rPr>
                            <m:sty m:val="p"/>
                          </m:rPr>
                          <a:rPr kumimoji="1" lang="en-US" altLang="zh-CN" b="0" i="1" smtClean="0">
                            <a:latin typeface="Cambria Math" charset="0"/>
                          </a:rPr>
                          <m:t>Z</m:t>
                        </m:r>
                      </m:e>
                      <m:sub>
                        <m:r>
                          <m:rPr>
                            <m:sty m:val="p"/>
                          </m:rPr>
                          <a:rPr kumimoji="1" lang="en-US" altLang="zh-CN" b="0" i="1" smtClean="0">
                            <a:latin typeface="Cambria Math" charset="0"/>
                          </a:rPr>
                          <m:t>B</m:t>
                        </m:r>
                      </m:sub>
                    </m:sSub>
                    <m:r>
                      <a:rPr kumimoji="1" lang="en-US" altLang="zh-CN" b="0" i="1" smtClean="0">
                        <a:latin typeface="Cambria Math" charset="0"/>
                      </a:rPr>
                      <m:t>=</m:t>
                    </m:r>
                    <m:sSup>
                      <m:sSupPr>
                        <m:ctrlPr>
                          <a:rPr kumimoji="1" lang="en-US" altLang="zh-CN" b="0" i="1" smtClean="0">
                            <a:latin typeface="Cambria Math" charset="0"/>
                          </a:rPr>
                        </m:ctrlPr>
                      </m:sSupPr>
                      <m:e>
                        <m:r>
                          <a:rPr kumimoji="1" lang="en-US" altLang="zh-CN" b="0" i="1" smtClean="0">
                            <a:latin typeface="Cambria Math" charset="0"/>
                          </a:rPr>
                          <m:t>𝑍</m:t>
                        </m:r>
                      </m:e>
                      <m:sup>
                        <m:r>
                          <a:rPr kumimoji="1" lang="en-US" altLang="zh-CN" b="0" i="1" smtClean="0">
                            <a:latin typeface="Cambria Math" charset="0"/>
                          </a:rPr>
                          <m:t>𝑎𝑦</m:t>
                        </m:r>
                      </m:sup>
                    </m:sSup>
                    <m:d>
                      <m:dPr>
                        <m:ctrlPr>
                          <a:rPr kumimoji="1" lang="en-US" altLang="zh-CN" b="0" i="1" smtClean="0">
                            <a:latin typeface="Cambria Math" charset="0"/>
                          </a:rPr>
                        </m:ctrlPr>
                      </m:dPr>
                      <m:e>
                        <m:r>
                          <a:rPr kumimoji="1" lang="en-US" altLang="zh-CN" b="0" i="1" smtClean="0">
                            <a:latin typeface="Cambria Math" charset="0"/>
                          </a:rPr>
                          <m:t>=</m:t>
                        </m:r>
                        <m:sSup>
                          <m:sSupPr>
                            <m:ctrlPr>
                              <a:rPr kumimoji="1" lang="en-US" altLang="zh-CN" b="0" i="1" smtClean="0">
                                <a:latin typeface="Cambria Math" charset="0"/>
                              </a:rPr>
                            </m:ctrlPr>
                          </m:sSupPr>
                          <m:e>
                            <m:r>
                              <a:rPr kumimoji="1" lang="en-US" altLang="zh-CN" b="0" i="1" smtClean="0">
                                <a:latin typeface="Cambria Math" charset="0"/>
                              </a:rPr>
                              <m:t>𝐵</m:t>
                            </m:r>
                          </m:e>
                          <m:sup>
                            <m:r>
                              <a:rPr kumimoji="1" lang="en-US" altLang="zh-CN" b="0" i="1" smtClean="0">
                                <a:latin typeface="Cambria Math" charset="0"/>
                              </a:rPr>
                              <m:t>𝑧</m:t>
                            </m:r>
                          </m:sup>
                        </m:sSup>
                      </m:e>
                    </m:d>
                    <m:r>
                      <a:rPr kumimoji="1" lang="en-US" altLang="zh-CN" b="0" i="1" smtClean="0">
                        <a:latin typeface="Cambria Math" charset="0"/>
                      </a:rPr>
                      <m:t>,</m:t>
                    </m:r>
                    <m:r>
                      <a:rPr kumimoji="1" lang="en-US" altLang="zh-CN" b="0" i="1" smtClean="0">
                        <a:latin typeface="Cambria Math" charset="0"/>
                      </a:rPr>
                      <m:t>𝐶</m:t>
                    </m:r>
                    <m:r>
                      <a:rPr kumimoji="1" lang="en-US" altLang="zh-CN" b="0" i="1" smtClean="0">
                        <a:latin typeface="Cambria Math" charset="0"/>
                      </a:rPr>
                      <m:t>=</m:t>
                    </m:r>
                    <m:sSup>
                      <m:sSupPr>
                        <m:ctrlPr>
                          <a:rPr kumimoji="1" lang="en-US" altLang="zh-CN" b="0" i="1" smtClean="0">
                            <a:latin typeface="Cambria Math" charset="0"/>
                          </a:rPr>
                        </m:ctrlPr>
                      </m:sSupPr>
                      <m:e>
                        <m:r>
                          <a:rPr kumimoji="1" lang="en-US" altLang="zh-CN" b="0" i="1" smtClean="0">
                            <a:latin typeface="Cambria Math" charset="0"/>
                          </a:rPr>
                          <m:t>𝐴</m:t>
                        </m:r>
                      </m:e>
                      <m:sup>
                        <m:r>
                          <a:rPr kumimoji="1" lang="en-US" altLang="zh-CN" b="0" i="1" smtClean="0">
                            <a:latin typeface="Cambria Math" charset="0"/>
                          </a:rPr>
                          <m:t>𝑥</m:t>
                        </m:r>
                      </m:sup>
                    </m:sSup>
                    <m:sSup>
                      <m:sSupPr>
                        <m:ctrlPr>
                          <a:rPr kumimoji="1" lang="en-US" altLang="zh-CN" b="0" i="1" smtClean="0">
                            <a:latin typeface="Cambria Math" charset="0"/>
                          </a:rPr>
                        </m:ctrlPr>
                      </m:sSupPr>
                      <m:e>
                        <m:r>
                          <a:rPr kumimoji="1" lang="en-US" altLang="zh-CN" b="0" i="1" smtClean="0">
                            <a:latin typeface="Cambria Math" charset="0"/>
                          </a:rPr>
                          <m:t>𝑀</m:t>
                        </m:r>
                      </m:e>
                      <m:sup>
                        <m:r>
                          <a:rPr kumimoji="1" lang="en-US" altLang="zh-CN" b="0" i="1" smtClean="0">
                            <a:latin typeface="Cambria Math" charset="0"/>
                          </a:rPr>
                          <m:t>𝑎𝑥𝑦</m:t>
                        </m:r>
                      </m:sup>
                    </m:sSup>
                    <m:r>
                      <a:rPr kumimoji="1" lang="en-US" altLang="zh-CN" b="0" i="1" smtClean="0">
                        <a:latin typeface="Cambria Math" charset="0"/>
                      </a:rPr>
                      <m:t>)</m:t>
                    </m:r>
                  </m:oMath>
                </a14:m>
                <a:r>
                  <a:rPr kumimoji="1" lang="zh-CN" altLang="en-US" dirty="0" smtClean="0"/>
                  <a:t> </a:t>
                </a:r>
                <a:r>
                  <a:rPr kumimoji="1" lang="en-US" altLang="zh-CN" dirty="0" smtClean="0"/>
                  <a:t>and</a:t>
                </a:r>
                <a:r>
                  <a:rPr kumimoji="1" lang="zh-CN" altLang="en-US" dirty="0" smtClean="0"/>
                  <a:t> </a:t>
                </a:r>
                <a:r>
                  <a:rPr kumimoji="1" lang="en-US" altLang="zh-CN" dirty="0" smtClean="0"/>
                  <a:t>returns</a:t>
                </a:r>
                <a:r>
                  <a:rPr kumimoji="1" lang="zh-CN" altLang="en-US" dirty="0" smtClean="0"/>
                  <a:t> </a:t>
                </a:r>
                <a:r>
                  <a:rPr kumimoji="1" lang="en-US" altLang="zh-CN" dirty="0" smtClean="0"/>
                  <a:t>it</a:t>
                </a:r>
                <a:r>
                  <a:rPr kumimoji="1" lang="zh-CN" altLang="en-US" dirty="0" smtClean="0"/>
                  <a:t> </a:t>
                </a:r>
                <a:r>
                  <a:rPr kumimoji="1" lang="en-US" altLang="zh-CN" dirty="0" smtClean="0"/>
                  <a:t>to</a:t>
                </a:r>
                <a:r>
                  <a:rPr kumimoji="1" lang="zh-CN" altLang="en-US" dirty="0" smtClean="0"/>
                  <a:t> </a:t>
                </a:r>
                <a:r>
                  <a:rPr kumimoji="1" lang="en-US" altLang="zh-CN" dirty="0" smtClean="0"/>
                  <a:t>the</a:t>
                </a:r>
                <a:r>
                  <a:rPr kumimoji="1" lang="zh-CN" altLang="en-US" dirty="0" smtClean="0"/>
                  <a:t> </a:t>
                </a:r>
                <a:r>
                  <a:rPr kumimoji="1" lang="en-US" altLang="zh-CN" dirty="0" smtClean="0"/>
                  <a:t>client.</a:t>
                </a:r>
                <a:endParaRPr kumimoji="1" lang="zh-CN" altLang="en-US" dirty="0"/>
              </a:p>
              <a:p>
                <a:pPr marL="342900" indent="-342900">
                  <a:buAutoNum type="arabicParenR"/>
                </a:pPr>
                <a:r>
                  <a:rPr kumimoji="1" lang="en-US" altLang="zh-CN" dirty="0" smtClean="0"/>
                  <a:t>The</a:t>
                </a:r>
                <a:r>
                  <a:rPr kumimoji="1" lang="zh-CN" altLang="en-US" dirty="0" smtClean="0"/>
                  <a:t> </a:t>
                </a:r>
                <a:r>
                  <a:rPr kumimoji="1" lang="en-US" altLang="zh-CN" dirty="0" smtClean="0"/>
                  <a:t>client</a:t>
                </a:r>
                <a:r>
                  <a:rPr kumimoji="1" lang="zh-CN" altLang="en-US" dirty="0" smtClean="0"/>
                  <a:t> </a:t>
                </a:r>
                <a:r>
                  <a:rPr kumimoji="1" lang="en-US" altLang="zh-CN" dirty="0" smtClean="0"/>
                  <a:t>verifies</a:t>
                </a:r>
                <a:r>
                  <a:rPr kumimoji="1" lang="zh-CN" altLang="en-US" dirty="0" smtClean="0"/>
                  <a:t> </a:t>
                </a:r>
                <a:r>
                  <a:rPr kumimoji="1" lang="en-US" altLang="zh-CN" dirty="0" smtClean="0"/>
                  <a:t>that</a:t>
                </a:r>
                <a:r>
                  <a:rPr kumimoji="1" lang="zh-CN" altLang="en-US" dirty="0" smtClean="0"/>
                  <a:t> </a:t>
                </a:r>
                <a:r>
                  <a:rPr kumimoji="1" lang="en-US" altLang="zh-CN" dirty="0" smtClean="0"/>
                  <a:t>it</a:t>
                </a:r>
                <a:r>
                  <a:rPr kumimoji="1" lang="zh-CN" altLang="en-US" dirty="0" smtClean="0"/>
                  <a:t> </a:t>
                </a:r>
                <a:r>
                  <a:rPr kumimoji="1" lang="en-US" altLang="zh-CN" dirty="0" smtClean="0"/>
                  <a:t>has</a:t>
                </a:r>
                <a:r>
                  <a:rPr kumimoji="1" lang="zh-CN" altLang="en-US" dirty="0" smtClean="0"/>
                  <a:t> </a:t>
                </a:r>
                <a:r>
                  <a:rPr kumimoji="1" lang="en-US" altLang="zh-CN" dirty="0" smtClean="0"/>
                  <a:t>received</a:t>
                </a:r>
                <a:r>
                  <a:rPr kumimoji="1" lang="zh-CN" altLang="en-US" dirty="0" smtClean="0"/>
                  <a:t> </a:t>
                </a:r>
                <a:r>
                  <a:rPr kumimoji="1" lang="en-US" altLang="zh-CN" dirty="0" smtClean="0"/>
                  <a:t>a</a:t>
                </a:r>
                <a:r>
                  <a:rPr kumimoji="1" lang="zh-CN" altLang="en-US" dirty="0" smtClean="0"/>
                  <a:t> </a:t>
                </a:r>
                <a:r>
                  <a:rPr kumimoji="1" lang="en-US" altLang="zh-CN" dirty="0" smtClean="0"/>
                  <a:t>legitimate</a:t>
                </a:r>
                <a:r>
                  <a:rPr kumimoji="1" lang="zh-CN" altLang="en-US" dirty="0" smtClean="0"/>
                  <a:t> </a:t>
                </a:r>
                <a:r>
                  <a:rPr kumimoji="1" lang="en-US" altLang="zh-CN" dirty="0" smtClean="0"/>
                  <a:t>signature</a:t>
                </a:r>
                <a:r>
                  <a:rPr kumimoji="1" lang="zh-CN" altLang="en-US" dirty="0" smtClean="0"/>
                  <a:t> </a:t>
                </a:r>
                <a:r>
                  <a:rPr kumimoji="1" lang="en-US" altLang="zh-CN" dirty="0" smtClean="0"/>
                  <a:t>by</a:t>
                </a:r>
                <a:r>
                  <a:rPr kumimoji="1" lang="zh-CN" altLang="en-US" dirty="0" smtClean="0"/>
                  <a:t> </a:t>
                </a:r>
                <a:r>
                  <a:rPr kumimoji="1" lang="en-US" altLang="zh-CN" dirty="0" smtClean="0"/>
                  <a:t>checking</a:t>
                </a:r>
                <a:r>
                  <a:rPr kumimoji="1" lang="zh-CN" altLang="en-US" dirty="0"/>
                  <a:t> </a:t>
                </a:r>
                <a14:m>
                  <m:oMath xmlns:m="http://schemas.openxmlformats.org/officeDocument/2006/math">
                    <m:r>
                      <a:rPr kumimoji="1" lang="en-US" altLang="zh-CN" b="0" i="1" smtClean="0">
                        <a:latin typeface="Cambria Math" charset="0"/>
                      </a:rPr>
                      <m:t>𝐴</m:t>
                    </m:r>
                    <m:r>
                      <a:rPr kumimoji="1" lang="en-US" altLang="zh-CN" b="0" i="1" smtClean="0">
                        <a:latin typeface="Cambria Math" charset="0"/>
                        <a:ea typeface="Cambria Math" charset="0"/>
                        <a:cs typeface="Cambria Math" charset="0"/>
                      </a:rPr>
                      <m:t>≠1</m:t>
                    </m:r>
                  </m:oMath>
                </a14:m>
                <a:r>
                  <a:rPr kumimoji="1" lang="en-US" altLang="zh-CN" dirty="0" smtClean="0"/>
                  <a:t>, </a:t>
                </a:r>
                <a14:m>
                  <m:oMath xmlns:m="http://schemas.openxmlformats.org/officeDocument/2006/math">
                    <m:r>
                      <a:rPr kumimoji="1" lang="en-US" altLang="zh-CN" b="0" i="1" smtClean="0">
                        <a:latin typeface="Cambria Math" charset="0"/>
                      </a:rPr>
                      <m:t>𝑒</m:t>
                    </m:r>
                    <m:d>
                      <m:dPr>
                        <m:ctrlPr>
                          <a:rPr kumimoji="1" lang="en-US" altLang="zh-CN" b="0" i="1" smtClean="0">
                            <a:latin typeface="Cambria Math" charset="0"/>
                          </a:rPr>
                        </m:ctrlPr>
                      </m:dPr>
                      <m:e>
                        <m:r>
                          <a:rPr kumimoji="1" lang="en-US" altLang="zh-CN" b="0" i="1" smtClean="0">
                            <a:latin typeface="Cambria Math" charset="0"/>
                          </a:rPr>
                          <m:t>𝑔</m:t>
                        </m:r>
                        <m:r>
                          <a:rPr kumimoji="1" lang="en-US" altLang="zh-CN" b="0" i="1" smtClean="0">
                            <a:latin typeface="Cambria Math" charset="0"/>
                          </a:rPr>
                          <m:t>, </m:t>
                        </m:r>
                        <m:r>
                          <a:rPr kumimoji="1" lang="en-US" altLang="zh-CN" b="0" i="1" smtClean="0">
                            <a:latin typeface="Cambria Math" charset="0"/>
                          </a:rPr>
                          <m:t>𝐵</m:t>
                        </m:r>
                      </m:e>
                    </m:d>
                    <m:r>
                      <a:rPr kumimoji="1" lang="en-US" altLang="zh-CN" b="0" i="1" smtClean="0">
                        <a:latin typeface="Cambria Math" charset="0"/>
                      </a:rPr>
                      <m:t>=</m:t>
                    </m:r>
                    <m:r>
                      <a:rPr kumimoji="1" lang="en-US" altLang="zh-CN" b="0" i="1" smtClean="0">
                        <a:latin typeface="Cambria Math" charset="0"/>
                      </a:rPr>
                      <m:t>𝑒</m:t>
                    </m:r>
                    <m:r>
                      <a:rPr kumimoji="1" lang="en-US" altLang="zh-CN" b="0" i="1" smtClean="0">
                        <a:latin typeface="Cambria Math" charset="0"/>
                      </a:rPr>
                      <m:t>(</m:t>
                    </m:r>
                    <m:r>
                      <a:rPr kumimoji="1" lang="en-US" altLang="zh-CN" b="0" i="1" smtClean="0">
                        <a:latin typeface="Cambria Math" charset="0"/>
                      </a:rPr>
                      <m:t>𝑌</m:t>
                    </m:r>
                    <m:r>
                      <a:rPr kumimoji="1" lang="en-US" altLang="zh-CN" b="0" i="1" smtClean="0">
                        <a:latin typeface="Cambria Math" charset="0"/>
                      </a:rPr>
                      <m:t>,</m:t>
                    </m:r>
                    <m:r>
                      <a:rPr kumimoji="1" lang="en-US" altLang="zh-CN" b="0" i="1" smtClean="0">
                        <a:latin typeface="Cambria Math" charset="0"/>
                      </a:rPr>
                      <m:t>𝐴</m:t>
                    </m:r>
                    <m:r>
                      <a:rPr kumimoji="1" lang="en-US" altLang="zh-CN" b="0" i="1" smtClean="0">
                        <a:latin typeface="Cambria Math" charset="0"/>
                      </a:rPr>
                      <m:t>)</m:t>
                    </m:r>
                  </m:oMath>
                </a14:m>
                <a:r>
                  <a:rPr kumimoji="1" lang="en-US" altLang="zh-CN" dirty="0" smtClean="0"/>
                  <a:t>, </a:t>
                </a:r>
                <a14:m>
                  <m:oMath xmlns:m="http://schemas.openxmlformats.org/officeDocument/2006/math">
                    <m:r>
                      <a:rPr kumimoji="1" lang="en-US" altLang="zh-CN" b="0" i="1" dirty="0" smtClean="0">
                        <a:latin typeface="Cambria Math" charset="0"/>
                      </a:rPr>
                      <m:t>𝑒</m:t>
                    </m:r>
                    <m:d>
                      <m:dPr>
                        <m:ctrlPr>
                          <a:rPr kumimoji="1" lang="en-US" altLang="zh-CN" b="0" i="1" dirty="0" smtClean="0">
                            <a:latin typeface="Cambria Math" charset="0"/>
                          </a:rPr>
                        </m:ctrlPr>
                      </m:dPr>
                      <m:e>
                        <m:r>
                          <a:rPr kumimoji="1" lang="en-US" altLang="zh-CN" b="0" i="1" dirty="0" smtClean="0">
                            <a:latin typeface="Cambria Math" charset="0"/>
                          </a:rPr>
                          <m:t>𝑔</m:t>
                        </m:r>
                        <m:r>
                          <a:rPr kumimoji="1" lang="en-US" altLang="zh-CN" b="0" i="1" dirty="0" smtClean="0">
                            <a:latin typeface="Cambria Math" charset="0"/>
                          </a:rPr>
                          <m:t>,</m:t>
                        </m:r>
                        <m:sSub>
                          <m:sSubPr>
                            <m:ctrlPr>
                              <a:rPr kumimoji="1" lang="en-US" altLang="zh-CN" b="0" i="1" dirty="0" smtClean="0">
                                <a:latin typeface="Cambria Math" charset="0"/>
                              </a:rPr>
                            </m:ctrlPr>
                          </m:sSubPr>
                          <m:e>
                            <m:r>
                              <a:rPr kumimoji="1" lang="en-US" altLang="zh-CN" b="0" i="1" dirty="0" smtClean="0">
                                <a:latin typeface="Cambria Math" charset="0"/>
                              </a:rPr>
                              <m:t>𝑍</m:t>
                            </m:r>
                          </m:e>
                          <m:sub>
                            <m:r>
                              <a:rPr kumimoji="1" lang="en-US" altLang="zh-CN" b="0" i="1" dirty="0" smtClean="0">
                                <a:latin typeface="Cambria Math" charset="0"/>
                              </a:rPr>
                              <m:t>𝐵</m:t>
                            </m:r>
                          </m:sub>
                        </m:sSub>
                      </m:e>
                    </m:d>
                    <m:r>
                      <a:rPr kumimoji="1" lang="en-US" altLang="zh-CN" b="0" i="1" dirty="0" smtClean="0">
                        <a:latin typeface="Cambria Math" charset="0"/>
                      </a:rPr>
                      <m:t>=</m:t>
                    </m:r>
                    <m:r>
                      <a:rPr kumimoji="1" lang="en-US" altLang="zh-CN" b="0" i="1" dirty="0" smtClean="0">
                        <a:latin typeface="Cambria Math" charset="0"/>
                      </a:rPr>
                      <m:t>𝑒</m:t>
                    </m:r>
                    <m:r>
                      <a:rPr kumimoji="1" lang="en-US" altLang="zh-CN" b="0" i="1" dirty="0" smtClean="0">
                        <a:latin typeface="Cambria Math" charset="0"/>
                      </a:rPr>
                      <m:t>(</m:t>
                    </m:r>
                    <m:r>
                      <a:rPr kumimoji="1" lang="en-US" altLang="zh-CN" b="0" i="1" dirty="0" smtClean="0">
                        <a:latin typeface="Cambria Math" charset="0"/>
                      </a:rPr>
                      <m:t>𝑍</m:t>
                    </m:r>
                    <m:r>
                      <a:rPr kumimoji="1" lang="en-US" altLang="zh-CN" b="0" i="1" dirty="0" smtClean="0">
                        <a:latin typeface="Cambria Math" charset="0"/>
                      </a:rPr>
                      <m:t>,</m:t>
                    </m:r>
                    <m:r>
                      <a:rPr kumimoji="1" lang="en-US" altLang="zh-CN" b="0" i="1" dirty="0" smtClean="0">
                        <a:latin typeface="Cambria Math" charset="0"/>
                      </a:rPr>
                      <m:t>𝐵</m:t>
                    </m:r>
                    <m:r>
                      <a:rPr kumimoji="1" lang="en-US" altLang="zh-CN" b="0" i="1" dirty="0" smtClean="0">
                        <a:latin typeface="Cambria Math" charset="0"/>
                      </a:rPr>
                      <m:t>)</m:t>
                    </m:r>
                  </m:oMath>
                </a14:m>
                <a:r>
                  <a:rPr kumimoji="1" lang="en-US" altLang="zh-CN" dirty="0" smtClean="0"/>
                  <a:t>, </a:t>
                </a:r>
                <a14:m>
                  <m:oMath xmlns:m="http://schemas.openxmlformats.org/officeDocument/2006/math">
                    <m:r>
                      <a:rPr kumimoji="1" lang="en-US" altLang="zh-CN" b="0" i="1" dirty="0" smtClean="0">
                        <a:latin typeface="Cambria Math" charset="0"/>
                      </a:rPr>
                      <m:t>𝑒</m:t>
                    </m:r>
                    <m:d>
                      <m:dPr>
                        <m:ctrlPr>
                          <a:rPr kumimoji="1" lang="en-US" altLang="zh-CN" b="0" i="1" dirty="0" smtClean="0">
                            <a:latin typeface="Cambria Math" charset="0"/>
                          </a:rPr>
                        </m:ctrlPr>
                      </m:dPr>
                      <m:e>
                        <m:r>
                          <a:rPr kumimoji="1" lang="en-US" altLang="zh-CN" b="0" i="1" dirty="0" smtClean="0">
                            <a:latin typeface="Cambria Math" charset="0"/>
                          </a:rPr>
                          <m:t>𝑔</m:t>
                        </m:r>
                        <m:r>
                          <a:rPr kumimoji="1" lang="en-US" altLang="zh-CN" b="0" i="1" dirty="0" smtClean="0">
                            <a:latin typeface="Cambria Math" charset="0"/>
                          </a:rPr>
                          <m:t>,</m:t>
                        </m:r>
                        <m:r>
                          <a:rPr kumimoji="1" lang="en-US" altLang="zh-CN" b="0" i="1" dirty="0" smtClean="0">
                            <a:latin typeface="Cambria Math" charset="0"/>
                          </a:rPr>
                          <m:t>𝐶</m:t>
                        </m:r>
                      </m:e>
                    </m:d>
                    <m:r>
                      <a:rPr kumimoji="1" lang="en-US" altLang="zh-CN" b="0" i="1" dirty="0" smtClean="0">
                        <a:latin typeface="Cambria Math" charset="0"/>
                      </a:rPr>
                      <m:t>=</m:t>
                    </m:r>
                    <m:r>
                      <a:rPr kumimoji="1" lang="en-US" altLang="zh-CN" b="0" i="1" dirty="0" smtClean="0">
                        <a:latin typeface="Cambria Math" charset="0"/>
                      </a:rPr>
                      <m:t>𝑒</m:t>
                    </m:r>
                    <m:d>
                      <m:dPr>
                        <m:ctrlPr>
                          <a:rPr kumimoji="1" lang="en-US" altLang="zh-CN" b="0" i="1" dirty="0" smtClean="0">
                            <a:latin typeface="Cambria Math" charset="0"/>
                          </a:rPr>
                        </m:ctrlPr>
                      </m:dPr>
                      <m:e>
                        <m:r>
                          <a:rPr kumimoji="1" lang="en-US" altLang="zh-CN" b="0" i="1" dirty="0" smtClean="0">
                            <a:latin typeface="Cambria Math" charset="0"/>
                          </a:rPr>
                          <m:t>𝑋</m:t>
                        </m:r>
                        <m:r>
                          <a:rPr kumimoji="1" lang="en-US" altLang="zh-CN" b="0" i="1" dirty="0" smtClean="0">
                            <a:latin typeface="Cambria Math" charset="0"/>
                          </a:rPr>
                          <m:t>,</m:t>
                        </m:r>
                        <m:r>
                          <a:rPr kumimoji="1" lang="en-US" altLang="zh-CN" b="0" i="1" dirty="0" smtClean="0">
                            <a:latin typeface="Cambria Math" charset="0"/>
                          </a:rPr>
                          <m:t>𝐴</m:t>
                        </m:r>
                      </m:e>
                    </m:d>
                    <m:sSup>
                      <m:sSupPr>
                        <m:ctrlPr>
                          <a:rPr kumimoji="1" lang="en-US" altLang="zh-CN" b="0" i="1" dirty="0" smtClean="0">
                            <a:latin typeface="Cambria Math" charset="0"/>
                          </a:rPr>
                        </m:ctrlPr>
                      </m:sSupPr>
                      <m:e>
                        <m:r>
                          <a:rPr kumimoji="1" lang="en-US" altLang="zh-CN" b="0" i="1" dirty="0" smtClean="0">
                            <a:latin typeface="Cambria Math" charset="0"/>
                          </a:rPr>
                          <m:t>𝑒</m:t>
                        </m:r>
                        <m:r>
                          <a:rPr kumimoji="1" lang="en-US" altLang="zh-CN" b="0" i="1" dirty="0" smtClean="0">
                            <a:latin typeface="Cambria Math" charset="0"/>
                          </a:rPr>
                          <m:t>(</m:t>
                        </m:r>
                        <m:r>
                          <a:rPr kumimoji="1" lang="en-US" altLang="zh-CN" b="0" i="1" dirty="0" smtClean="0">
                            <a:latin typeface="Cambria Math" charset="0"/>
                          </a:rPr>
                          <m:t>𝑋</m:t>
                        </m:r>
                        <m:r>
                          <a:rPr kumimoji="1" lang="en-US" altLang="zh-CN" b="0" i="1" dirty="0" smtClean="0">
                            <a:latin typeface="Cambria Math" charset="0"/>
                          </a:rPr>
                          <m:t>,</m:t>
                        </m:r>
                        <m:r>
                          <a:rPr kumimoji="1" lang="en-US" altLang="zh-CN" b="0" i="1" dirty="0" smtClean="0">
                            <a:latin typeface="Cambria Math" charset="0"/>
                          </a:rPr>
                          <m:t>𝐵</m:t>
                        </m:r>
                        <m:r>
                          <a:rPr kumimoji="1" lang="en-US" altLang="zh-CN" b="0" i="1" dirty="0" smtClean="0">
                            <a:latin typeface="Cambria Math" charset="0"/>
                          </a:rPr>
                          <m:t>)</m:t>
                        </m:r>
                      </m:e>
                      <m:sup>
                        <m:r>
                          <a:rPr kumimoji="1" lang="en-US" altLang="zh-CN" b="0" i="1" dirty="0" smtClean="0">
                            <a:latin typeface="Cambria Math" charset="0"/>
                          </a:rPr>
                          <m:t>𝑑</m:t>
                        </m:r>
                      </m:sup>
                    </m:sSup>
                    <m:sSup>
                      <m:sSupPr>
                        <m:ctrlPr>
                          <a:rPr kumimoji="1" lang="en-US" altLang="zh-CN" b="0" i="1" dirty="0" smtClean="0">
                            <a:latin typeface="Cambria Math" charset="0"/>
                          </a:rPr>
                        </m:ctrlPr>
                      </m:sSupPr>
                      <m:e>
                        <m:r>
                          <a:rPr kumimoji="1" lang="en-US" altLang="zh-CN" b="0" i="1" dirty="0" smtClean="0">
                            <a:latin typeface="Cambria Math" charset="0"/>
                          </a:rPr>
                          <m:t>𝑒</m:t>
                        </m:r>
                        <m:r>
                          <a:rPr kumimoji="1" lang="en-US" altLang="zh-CN" b="0" i="1" dirty="0" smtClean="0">
                            <a:latin typeface="Cambria Math" charset="0"/>
                          </a:rPr>
                          <m:t>(</m:t>
                        </m:r>
                        <m:r>
                          <a:rPr kumimoji="1" lang="en-US" altLang="zh-CN" b="0" i="1" dirty="0" smtClean="0">
                            <a:latin typeface="Cambria Math" charset="0"/>
                          </a:rPr>
                          <m:t>𝑋</m:t>
                        </m:r>
                        <m:sSub>
                          <m:sSubPr>
                            <m:ctrlPr>
                              <a:rPr kumimoji="1" lang="en-US" altLang="zh-CN" b="0" i="1" dirty="0" smtClean="0">
                                <a:latin typeface="Cambria Math" charset="0"/>
                              </a:rPr>
                            </m:ctrlPr>
                          </m:sSubPr>
                          <m:e>
                            <m:r>
                              <a:rPr kumimoji="1" lang="en-US" altLang="zh-CN" b="0" i="1" dirty="0" smtClean="0">
                                <a:latin typeface="Cambria Math" charset="0"/>
                              </a:rPr>
                              <m:t>, </m:t>
                            </m:r>
                            <m:r>
                              <a:rPr kumimoji="1" lang="en-US" altLang="zh-CN" b="0" i="1" dirty="0" smtClean="0">
                                <a:latin typeface="Cambria Math" charset="0"/>
                              </a:rPr>
                              <m:t>𝐵</m:t>
                            </m:r>
                          </m:e>
                          <m:sub>
                            <m:r>
                              <a:rPr kumimoji="1" lang="en-US" altLang="zh-CN" b="0" i="1" dirty="0" smtClean="0">
                                <a:latin typeface="Cambria Math" charset="0"/>
                              </a:rPr>
                              <m:t>𝑍</m:t>
                            </m:r>
                          </m:sub>
                        </m:sSub>
                        <m:r>
                          <a:rPr kumimoji="1" lang="en-US" altLang="zh-CN" b="0" i="1" dirty="0" smtClean="0">
                            <a:latin typeface="Cambria Math" charset="0"/>
                          </a:rPr>
                          <m:t>)</m:t>
                        </m:r>
                      </m:e>
                      <m:sup>
                        <m:r>
                          <a:rPr kumimoji="1" lang="en-US" altLang="zh-CN" b="0" i="1" dirty="0" smtClean="0">
                            <a:latin typeface="Cambria Math" charset="0"/>
                          </a:rPr>
                          <m:t>𝑟</m:t>
                        </m:r>
                      </m:sup>
                    </m:sSup>
                  </m:oMath>
                </a14:m>
                <a:r>
                  <a:rPr kumimoji="1" lang="en-US" altLang="zh-CN" dirty="0" smtClean="0"/>
                  <a:t>.</a:t>
                </a:r>
                <a:r>
                  <a:rPr kumimoji="1" lang="zh-CN" altLang="en-US" dirty="0" smtClean="0"/>
                  <a:t> </a:t>
                </a:r>
                <a:r>
                  <a:rPr kumimoji="1" lang="en-US" altLang="zh-CN" dirty="0" smtClean="0"/>
                  <a:t>Otherwise, </a:t>
                </a:r>
                <a14:m>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𝑅𝑒𝑔</m:t>
                        </m:r>
                      </m:e>
                      <m:sub>
                        <m:r>
                          <a:rPr kumimoji="1" lang="en-US" altLang="zh-CN" b="0" i="1" smtClean="0">
                            <a:latin typeface="Cambria Math" charset="0"/>
                          </a:rPr>
                          <m:t>𝐶</m:t>
                        </m:r>
                      </m:sub>
                    </m:sSub>
                  </m:oMath>
                </a14:m>
                <a:r>
                  <a:rPr kumimoji="1" lang="en-US" altLang="zh-CN" dirty="0" smtClean="0"/>
                  <a:t> outputs </a:t>
                </a:r>
                <a14:m>
                  <m:oMath xmlns:m="http://schemas.openxmlformats.org/officeDocument/2006/math">
                    <m:r>
                      <a:rPr kumimoji="1" lang="en-US" altLang="zh-CN" i="1" smtClean="0">
                        <a:latin typeface="Cambria Math" charset="0"/>
                        <a:ea typeface="Cambria Math" charset="0"/>
                        <a:cs typeface="Cambria Math" charset="0"/>
                      </a:rPr>
                      <m:t>⊥</m:t>
                    </m:r>
                  </m:oMath>
                </a14:m>
                <a:r>
                  <a:rPr kumimoji="1" lang="en-US" altLang="zh-CN" dirty="0" smtClean="0"/>
                  <a:t>.</a:t>
                </a:r>
                <a:endParaRPr kumimoji="1" lang="zh-CN" altLang="en-US" dirty="0" smtClean="0"/>
              </a:p>
              <a:p>
                <a:pPr marL="342900" indent="-342900">
                  <a:buAutoNum type="arabicParenR"/>
                </a:pPr>
                <a:r>
                  <a:rPr kumimoji="1" lang="en-US" altLang="zh-CN" dirty="0" smtClean="0"/>
                  <a:t>The client sets </a:t>
                </a:r>
                <a14:m>
                  <m:oMath xmlns:m="http://schemas.openxmlformats.org/officeDocument/2006/math">
                    <m:r>
                      <a:rPr kumimoji="1" lang="en-US" altLang="zh-CN" b="0" i="1" smtClean="0">
                        <a:latin typeface="Cambria Math" charset="0"/>
                      </a:rPr>
                      <m:t>𝑠𝑘</m:t>
                    </m:r>
                    <m:r>
                      <a:rPr kumimoji="1" lang="en-US" altLang="zh-CN" b="0" i="1" smtClean="0">
                        <a:latin typeface="Cambria Math" charset="0"/>
                      </a:rPr>
                      <m:t>=(</m:t>
                    </m:r>
                    <m:r>
                      <a:rPr kumimoji="1" lang="en-US" altLang="zh-CN" b="0" i="1" smtClean="0">
                        <a:latin typeface="Cambria Math" charset="0"/>
                      </a:rPr>
                      <m:t>𝑠</m:t>
                    </m:r>
                    <m:r>
                      <a:rPr kumimoji="1" lang="en-US" altLang="zh-CN" b="0" i="1" smtClean="0">
                        <a:latin typeface="Cambria Math" charset="0"/>
                      </a:rPr>
                      <m:t>,</m:t>
                    </m:r>
                    <m:r>
                      <a:rPr kumimoji="1" lang="en-US" altLang="zh-CN" b="0" i="1" smtClean="0">
                        <a:latin typeface="Cambria Math" charset="0"/>
                      </a:rPr>
                      <m:t>𝑑</m:t>
                    </m:r>
                    <m:r>
                      <a:rPr kumimoji="1" lang="en-US" altLang="zh-CN" b="0" i="1" smtClean="0">
                        <a:latin typeface="Cambria Math" charset="0"/>
                      </a:rPr>
                      <m:t>,</m:t>
                    </m:r>
                    <m:r>
                      <a:rPr kumimoji="1" lang="en-US" altLang="zh-CN" b="0" i="1" smtClean="0">
                        <a:latin typeface="Cambria Math" charset="0"/>
                      </a:rPr>
                      <m:t>𝑟</m:t>
                    </m:r>
                    <m:r>
                      <a:rPr kumimoji="1" lang="en-US" altLang="zh-CN" b="0" i="1" smtClean="0">
                        <a:latin typeface="Cambria Math" charset="0"/>
                      </a:rPr>
                      <m:t>)</m:t>
                    </m:r>
                  </m:oMath>
                </a14:m>
                <a:r>
                  <a:rPr kumimoji="1" lang="en-US" altLang="zh-CN" dirty="0" smtClean="0"/>
                  <a:t>.</a:t>
                </a:r>
                <a:endParaRPr kumimoji="1"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498344" y="2078362"/>
                <a:ext cx="8034469" cy="3565587"/>
              </a:xfrm>
              <a:prstGeom prst="round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2050026" y="1173058"/>
                <a:ext cx="6482787" cy="408623"/>
              </a:xfrm>
              <a:prstGeom prst="bracketPair">
                <a:avLst/>
              </a:prstGeom>
              <a:solidFill>
                <a:schemeClr val="tx1">
                  <a:lumMod val="50000"/>
                  <a:lumOff val="50000"/>
                </a:schemeClr>
              </a:solidFill>
              <a:ln>
                <a:solidFill>
                  <a:schemeClr val="bg2"/>
                </a:solidFill>
              </a:ln>
            </p:spPr>
            <p:txBody>
              <a:bodyPr wrap="square" rtlCol="0">
                <a:spAutoFit/>
              </a:bodyPr>
              <a:lstStyle/>
              <a:p>
                <a:pPr algn="ctr"/>
                <a:r>
                  <a:rPr kumimoji="1" lang="en-US" altLang="zh-CN" dirty="0" smtClean="0">
                    <a:solidFill>
                      <a:schemeClr val="bg1"/>
                    </a:solidFill>
                  </a:rPr>
                  <a:t>Registration:</a:t>
                </a:r>
                <a:r>
                  <a:rPr kumimoji="1" lang="zh-CN" altLang="en-US" dirty="0">
                    <a:solidFill>
                      <a:schemeClr val="bg1"/>
                    </a:solidFill>
                  </a:rPr>
                  <a:t> </a:t>
                </a:r>
                <a14:m>
                  <m:oMath xmlns:m="http://schemas.openxmlformats.org/officeDocument/2006/math">
                    <m:d>
                      <m:dPr>
                        <m:ctrlPr>
                          <a:rPr kumimoji="1" lang="en-US" altLang="zh-CN" i="1">
                            <a:solidFill>
                              <a:schemeClr val="bg1"/>
                            </a:solidFill>
                            <a:latin typeface="Cambria Math" charset="0"/>
                            <a:ea typeface="Cambria Math" charset="0"/>
                            <a:cs typeface="Cambria Math" charset="0"/>
                          </a:rPr>
                        </m:ctrlPr>
                      </m:dPr>
                      <m:e>
                        <m:r>
                          <a:rPr kumimoji="1" lang="en-US" altLang="zh-CN" i="1">
                            <a:solidFill>
                              <a:schemeClr val="bg1"/>
                            </a:solidFill>
                            <a:latin typeface="Cambria Math" charset="0"/>
                            <a:ea typeface="Cambria Math" charset="0"/>
                            <a:cs typeface="Cambria Math" charset="0"/>
                          </a:rPr>
                          <m:t>∅,</m:t>
                        </m:r>
                        <m:r>
                          <a:rPr kumimoji="1" lang="zh-CN" altLang="en-US" i="1">
                            <a:solidFill>
                              <a:schemeClr val="bg1"/>
                            </a:solidFill>
                            <a:latin typeface="Cambria Math" charset="0"/>
                            <a:ea typeface="Cambria Math" charset="0"/>
                            <a:cs typeface="Cambria Math" charset="0"/>
                          </a:rPr>
                          <m:t> </m:t>
                        </m:r>
                        <m:r>
                          <a:rPr kumimoji="1" lang="en-US" altLang="zh-CN" i="1">
                            <a:solidFill>
                              <a:schemeClr val="bg1"/>
                            </a:solidFill>
                            <a:latin typeface="Cambria Math" charset="0"/>
                            <a:ea typeface="Cambria Math" charset="0"/>
                            <a:cs typeface="Cambria Math" charset="0"/>
                          </a:rPr>
                          <m:t>𝑠𝑘</m:t>
                        </m:r>
                      </m:e>
                    </m:d>
                    <m:r>
                      <a:rPr kumimoji="1" lang="en-US" altLang="zh-CN" i="1">
                        <a:solidFill>
                          <a:schemeClr val="bg1"/>
                        </a:solidFill>
                        <a:latin typeface="Cambria Math" charset="0"/>
                        <a:ea typeface="Cambria Math" charset="0"/>
                        <a:cs typeface="Cambria Math" charset="0"/>
                      </a:rPr>
                      <m:t>←&lt;</m:t>
                    </m:r>
                    <m:sSub>
                      <m:sSubPr>
                        <m:ctrlPr>
                          <a:rPr kumimoji="1" lang="en-US" altLang="zh-CN" i="1">
                            <a:solidFill>
                              <a:schemeClr val="bg1"/>
                            </a:solidFill>
                            <a:latin typeface="Cambria Math" charset="0"/>
                            <a:ea typeface="Cambria Math" charset="0"/>
                            <a:cs typeface="Cambria Math" charset="0"/>
                          </a:rPr>
                        </m:ctrlPr>
                      </m:sSubPr>
                      <m:e>
                        <m:r>
                          <a:rPr kumimoji="1" lang="en-US" altLang="zh-CN" i="1">
                            <a:solidFill>
                              <a:schemeClr val="bg1"/>
                            </a:solidFill>
                            <a:latin typeface="Cambria Math" charset="0"/>
                            <a:ea typeface="Cambria Math" charset="0"/>
                            <a:cs typeface="Cambria Math" charset="0"/>
                          </a:rPr>
                          <m:t>𝑅𝑒𝑔</m:t>
                        </m:r>
                      </m:e>
                      <m:sub>
                        <m:r>
                          <a:rPr kumimoji="1" lang="en-US" altLang="zh-CN" i="1">
                            <a:solidFill>
                              <a:schemeClr val="bg1"/>
                            </a:solidFill>
                            <a:latin typeface="Cambria Math" charset="0"/>
                            <a:ea typeface="Cambria Math" charset="0"/>
                            <a:cs typeface="Cambria Math" charset="0"/>
                          </a:rPr>
                          <m:t>𝑆</m:t>
                        </m:r>
                      </m:sub>
                    </m:sSub>
                    <m:d>
                      <m:dPr>
                        <m:ctrlPr>
                          <a:rPr kumimoji="1" lang="en-US" altLang="zh-CN" i="1">
                            <a:solidFill>
                              <a:schemeClr val="bg1"/>
                            </a:solidFill>
                            <a:latin typeface="Cambria Math" charset="0"/>
                            <a:ea typeface="Cambria Math" charset="0"/>
                            <a:cs typeface="Cambria Math" charset="0"/>
                          </a:rPr>
                        </m:ctrlPr>
                      </m:dPr>
                      <m:e>
                        <m:r>
                          <a:rPr kumimoji="1" lang="en-US" altLang="zh-CN" i="1">
                            <a:solidFill>
                              <a:schemeClr val="bg1"/>
                            </a:solidFill>
                            <a:latin typeface="Cambria Math" charset="0"/>
                            <a:ea typeface="Cambria Math" charset="0"/>
                            <a:cs typeface="Cambria Math" charset="0"/>
                          </a:rPr>
                          <m:t>𝑠𝑠𝑘</m:t>
                        </m:r>
                      </m:e>
                    </m:d>
                    <m:r>
                      <a:rPr kumimoji="1" lang="en-US" altLang="zh-CN" i="1">
                        <a:solidFill>
                          <a:schemeClr val="bg1"/>
                        </a:solidFill>
                        <a:latin typeface="Cambria Math" charset="0"/>
                        <a:ea typeface="Cambria Math" charset="0"/>
                        <a:cs typeface="Cambria Math" charset="0"/>
                      </a:rPr>
                      <m:t>,</m:t>
                    </m:r>
                    <m:r>
                      <a:rPr kumimoji="1" lang="zh-CN" altLang="en-US" i="1">
                        <a:solidFill>
                          <a:schemeClr val="bg1"/>
                        </a:solidFill>
                        <a:latin typeface="Cambria Math" charset="0"/>
                        <a:ea typeface="Cambria Math" charset="0"/>
                        <a:cs typeface="Cambria Math" charset="0"/>
                      </a:rPr>
                      <m:t> </m:t>
                    </m:r>
                    <m:sSub>
                      <m:sSubPr>
                        <m:ctrlPr>
                          <a:rPr kumimoji="1" lang="en-US" altLang="zh-CN" i="1">
                            <a:solidFill>
                              <a:schemeClr val="bg1"/>
                            </a:solidFill>
                            <a:latin typeface="Cambria Math" charset="0"/>
                            <a:ea typeface="Cambria Math" charset="0"/>
                            <a:cs typeface="Cambria Math" charset="0"/>
                          </a:rPr>
                        </m:ctrlPr>
                      </m:sSubPr>
                      <m:e>
                        <m:r>
                          <a:rPr kumimoji="1" lang="en-US" altLang="zh-CN" i="1">
                            <a:solidFill>
                              <a:schemeClr val="bg1"/>
                            </a:solidFill>
                            <a:latin typeface="Cambria Math" charset="0"/>
                            <a:ea typeface="Cambria Math" charset="0"/>
                            <a:cs typeface="Cambria Math" charset="0"/>
                          </a:rPr>
                          <m:t>𝑅𝑒𝑔</m:t>
                        </m:r>
                      </m:e>
                      <m:sub>
                        <m:r>
                          <a:rPr kumimoji="1" lang="en-US" altLang="zh-CN" i="1">
                            <a:solidFill>
                              <a:schemeClr val="bg1"/>
                            </a:solidFill>
                            <a:latin typeface="Cambria Math" charset="0"/>
                            <a:ea typeface="Cambria Math" charset="0"/>
                            <a:cs typeface="Cambria Math" charset="0"/>
                          </a:rPr>
                          <m:t>𝐶</m:t>
                        </m:r>
                      </m:sub>
                    </m:sSub>
                    <m:r>
                      <a:rPr kumimoji="1" lang="en-US" altLang="zh-CN" i="1">
                        <a:solidFill>
                          <a:schemeClr val="bg1"/>
                        </a:solidFill>
                        <a:latin typeface="Cambria Math" charset="0"/>
                        <a:ea typeface="Cambria Math" charset="0"/>
                        <a:cs typeface="Cambria Math" charset="0"/>
                      </a:rPr>
                      <m:t>(</m:t>
                    </m:r>
                    <m:r>
                      <a:rPr kumimoji="1" lang="en-US" altLang="zh-CN" i="1">
                        <a:solidFill>
                          <a:schemeClr val="bg1"/>
                        </a:solidFill>
                        <a:latin typeface="Cambria Math" charset="0"/>
                        <a:ea typeface="Cambria Math" charset="0"/>
                        <a:cs typeface="Cambria Math" charset="0"/>
                      </a:rPr>
                      <m:t>𝑠𝑝𝑘</m:t>
                    </m:r>
                    <m:r>
                      <a:rPr kumimoji="1" lang="en-US" altLang="zh-CN" i="1">
                        <a:solidFill>
                          <a:schemeClr val="bg1"/>
                        </a:solidFill>
                        <a:latin typeface="Cambria Math" charset="0"/>
                        <a:ea typeface="Cambria Math" charset="0"/>
                        <a:cs typeface="Cambria Math" charset="0"/>
                      </a:rPr>
                      <m:t>)&gt;</m:t>
                    </m:r>
                  </m:oMath>
                </a14:m>
                <a:endParaRPr kumimoji="1" lang="zh-CN" altLang="en-US" dirty="0">
                  <a:solidFill>
                    <a:schemeClr val="bg1"/>
                  </a:solidFill>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2050026" y="1173058"/>
                <a:ext cx="6482787" cy="408623"/>
              </a:xfrm>
              <a:prstGeom prst="bracketPair">
                <a:avLst/>
              </a:prstGeom>
              <a:blipFill rotWithShape="0">
                <a:blip r:embed="rId4"/>
                <a:stretch>
                  <a:fillRect t="-1449" b="-17391"/>
                </a:stretch>
              </a:blipFill>
              <a:ln>
                <a:solidFill>
                  <a:schemeClr val="bg2"/>
                </a:solidFill>
              </a:ln>
            </p:spPr>
            <p:txBody>
              <a:bodyPr/>
              <a:lstStyle/>
              <a:p>
                <a:r>
                  <a:rPr lang="zh-CN" altLang="en-US">
                    <a:noFill/>
                  </a:rPr>
                  <a:t> </a:t>
                </a:r>
              </a:p>
            </p:txBody>
          </p:sp>
        </mc:Fallback>
      </mc:AlternateContent>
    </p:spTree>
    <p:extLst>
      <p:ext uri="{BB962C8B-B14F-4D97-AF65-F5344CB8AC3E}">
        <p14:creationId xmlns:p14="http://schemas.microsoft.com/office/powerpoint/2010/main" val="1478249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12</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Construction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reeform 133"/>
          <p:cNvSpPr>
            <a:spLocks noChangeAspect="1" noEditPoints="1"/>
          </p:cNvSpPr>
          <p:nvPr/>
        </p:nvSpPr>
        <p:spPr bwMode="auto">
          <a:xfrm>
            <a:off x="8063469" y="346242"/>
            <a:ext cx="524961" cy="576000"/>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557336" y="1168161"/>
            <a:ext cx="1492690"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smtClean="0">
                <a:solidFill>
                  <a:schemeClr val="bg1"/>
                </a:solidFill>
              </a:rPr>
              <a:t>Construction</a:t>
            </a:r>
            <a:endParaRPr kumimoji="1" lang="zh-CN" altLang="en-US" dirty="0">
              <a:solidFill>
                <a:schemeClr val="bg1"/>
              </a:solidFill>
            </a:endParaRPr>
          </a:p>
        </p:txBody>
      </p:sp>
      <mc:AlternateContent xmlns:mc="http://schemas.openxmlformats.org/markup-compatibility/2006" xmlns:a14="http://schemas.microsoft.com/office/drawing/2010/main">
        <mc:Choice Requires="a14">
          <p:sp>
            <p:nvSpPr>
              <p:cNvPr id="7" name="文本框 6"/>
              <p:cNvSpPr txBox="1"/>
              <p:nvPr/>
            </p:nvSpPr>
            <p:spPr>
              <a:xfrm>
                <a:off x="539750" y="1862382"/>
                <a:ext cx="8048680" cy="4118007"/>
              </a:xfrm>
              <a:prstGeom prst="roundRect">
                <a:avLst/>
              </a:prstGeom>
              <a:solidFill>
                <a:schemeClr val="bg1">
                  <a:lumMod val="95000"/>
                </a:schemeClr>
              </a:solidFill>
            </p:spPr>
            <p:txBody>
              <a:bodyPr wrap="square" rtlCol="0">
                <a:spAutoFit/>
              </a:bodyPr>
              <a:lstStyle/>
              <a:p>
                <a:pPr marL="342900" indent="-342900">
                  <a:buAutoNum type="arabicParenR"/>
                </a:pPr>
                <a:r>
                  <a:rPr kumimoji="1" lang="en-US" altLang="zh-CN" sz="1600" dirty="0" smtClean="0"/>
                  <a:t>The client uses its secret key</a:t>
                </a:r>
                <a14:m>
                  <m:oMath xmlns:m="http://schemas.openxmlformats.org/officeDocument/2006/math">
                    <m:r>
                      <a:rPr kumimoji="1" lang="en-US" altLang="zh-CN" sz="1600" b="0" i="1" smtClean="0">
                        <a:latin typeface="Cambria Math" charset="0"/>
                      </a:rPr>
                      <m:t>(</m:t>
                    </m:r>
                    <m:r>
                      <a:rPr kumimoji="1" lang="en-US" altLang="zh-CN" sz="1600" b="0" i="1" smtClean="0">
                        <a:latin typeface="Cambria Math" charset="0"/>
                      </a:rPr>
                      <m:t>𝑠</m:t>
                    </m:r>
                    <m:r>
                      <a:rPr kumimoji="1" lang="en-US" altLang="zh-CN" sz="1600" b="0" i="1" smtClean="0">
                        <a:latin typeface="Cambria Math" charset="0"/>
                      </a:rPr>
                      <m:t>=</m:t>
                    </m:r>
                    <m:d>
                      <m:dPr>
                        <m:ctrlPr>
                          <a:rPr kumimoji="1" lang="en-US" altLang="zh-CN" sz="1600" b="0" i="1" smtClean="0">
                            <a:latin typeface="Cambria Math" charset="0"/>
                          </a:rPr>
                        </m:ctrlPr>
                      </m:dPr>
                      <m:e>
                        <m:r>
                          <a:rPr kumimoji="1" lang="en-US" altLang="zh-CN" sz="1600" b="0" i="1" smtClean="0">
                            <a:latin typeface="Cambria Math" charset="0"/>
                          </a:rPr>
                          <m:t>𝐴</m:t>
                        </m:r>
                        <m:r>
                          <a:rPr kumimoji="1" lang="en-US" altLang="zh-CN" sz="1600" b="0" i="1" smtClean="0">
                            <a:latin typeface="Cambria Math" charset="0"/>
                          </a:rPr>
                          <m:t>,</m:t>
                        </m:r>
                        <m:r>
                          <a:rPr kumimoji="1" lang="en-US" altLang="zh-CN" sz="1600" b="0" i="1" smtClean="0">
                            <a:latin typeface="Cambria Math" charset="0"/>
                          </a:rPr>
                          <m:t>𝐵</m:t>
                        </m:r>
                        <m:r>
                          <a:rPr kumimoji="1" lang="en-US" altLang="zh-CN" sz="1600" b="0" i="1" smtClean="0">
                            <a:latin typeface="Cambria Math" charset="0"/>
                          </a:rPr>
                          <m:t>,</m:t>
                        </m:r>
                        <m:sSub>
                          <m:sSubPr>
                            <m:ctrlPr>
                              <a:rPr kumimoji="1" lang="en-US" altLang="zh-CN" sz="1600" b="0" i="1" smtClean="0">
                                <a:latin typeface="Cambria Math" charset="0"/>
                              </a:rPr>
                            </m:ctrlPr>
                          </m:sSubPr>
                          <m:e>
                            <m:r>
                              <a:rPr kumimoji="1" lang="en-US" altLang="zh-CN" sz="1600" b="0" i="1" smtClean="0">
                                <a:latin typeface="Cambria Math" charset="0"/>
                              </a:rPr>
                              <m:t>𝑍</m:t>
                            </m:r>
                          </m:e>
                          <m:sub>
                            <m:r>
                              <a:rPr kumimoji="1" lang="en-US" altLang="zh-CN" sz="1600" b="0" i="1" smtClean="0">
                                <a:latin typeface="Cambria Math" charset="0"/>
                              </a:rPr>
                              <m:t>𝐵</m:t>
                            </m:r>
                          </m:sub>
                        </m:sSub>
                        <m:r>
                          <a:rPr kumimoji="1" lang="en-US" altLang="zh-CN" sz="1600" b="0" i="1" smtClean="0">
                            <a:latin typeface="Cambria Math" charset="0"/>
                          </a:rPr>
                          <m:t>,</m:t>
                        </m:r>
                        <m:r>
                          <a:rPr kumimoji="1" lang="en-US" altLang="zh-CN" sz="1600" b="0" i="1" smtClean="0">
                            <a:latin typeface="Cambria Math" charset="0"/>
                          </a:rPr>
                          <m:t>𝐶</m:t>
                        </m:r>
                      </m:e>
                    </m:d>
                    <m:r>
                      <a:rPr kumimoji="1" lang="en-US" altLang="zh-CN" sz="1600" b="0" i="1" smtClean="0">
                        <a:latin typeface="Cambria Math" charset="0"/>
                      </a:rPr>
                      <m:t>,</m:t>
                    </m:r>
                    <m:r>
                      <a:rPr kumimoji="1" lang="en-US" altLang="zh-CN" sz="1600" b="0" i="1" smtClean="0">
                        <a:latin typeface="Cambria Math" charset="0"/>
                      </a:rPr>
                      <m:t>𝑑</m:t>
                    </m:r>
                    <m:r>
                      <a:rPr kumimoji="1" lang="en-US" altLang="zh-CN" sz="1600" b="0" i="1" smtClean="0">
                        <a:latin typeface="Cambria Math" charset="0"/>
                      </a:rPr>
                      <m:t>,</m:t>
                    </m:r>
                    <m:r>
                      <a:rPr kumimoji="1" lang="en-US" altLang="zh-CN" sz="1600" b="0" i="1" smtClean="0">
                        <a:latin typeface="Cambria Math" charset="0"/>
                      </a:rPr>
                      <m:t>𝑟</m:t>
                    </m:r>
                    <m:r>
                      <a:rPr kumimoji="1" lang="en-US" altLang="zh-CN" sz="1600" b="0" i="1" smtClean="0">
                        <a:latin typeface="Cambria Math" charset="0"/>
                      </a:rPr>
                      <m:t>)</m:t>
                    </m:r>
                  </m:oMath>
                </a14:m>
                <a:r>
                  <a:rPr kumimoji="1" lang="en-US" altLang="zh-CN" sz="1600" dirty="0" smtClean="0"/>
                  <a:t> to create a blinded signature. The client chooses </a:t>
                </a:r>
                <a14:m>
                  <m:oMath xmlns:m="http://schemas.openxmlformats.org/officeDocument/2006/math">
                    <m:sSub>
                      <m:sSubPr>
                        <m:ctrlPr>
                          <a:rPr kumimoji="1" lang="en-US" altLang="zh-CN" sz="1600" i="1" smtClean="0">
                            <a:latin typeface="Cambria Math" charset="0"/>
                          </a:rPr>
                        </m:ctrlPr>
                      </m:sSubPr>
                      <m:e>
                        <m:r>
                          <a:rPr kumimoji="1" lang="en-US" altLang="zh-CN" sz="1600" b="0" i="1" smtClean="0">
                            <a:latin typeface="Cambria Math" charset="0"/>
                          </a:rPr>
                          <m:t>𝑟</m:t>
                        </m:r>
                      </m:e>
                      <m:sub>
                        <m:r>
                          <a:rPr kumimoji="1" lang="en-US" altLang="zh-CN" sz="1600" b="0" i="1" smtClean="0">
                            <a:latin typeface="Cambria Math" charset="0"/>
                          </a:rPr>
                          <m:t>1</m:t>
                        </m:r>
                      </m:sub>
                    </m:sSub>
                    <m:r>
                      <a:rPr kumimoji="1" lang="en-US" altLang="zh-CN" sz="1600" b="0" i="1" smtClean="0">
                        <a:latin typeface="Cambria Math" charset="0"/>
                      </a:rPr>
                      <m:t>, </m:t>
                    </m:r>
                    <m:sSub>
                      <m:sSubPr>
                        <m:ctrlPr>
                          <a:rPr kumimoji="1" lang="en-US" altLang="zh-CN" sz="1600" b="0" i="1" smtClean="0">
                            <a:latin typeface="Cambria Math" charset="0"/>
                          </a:rPr>
                        </m:ctrlPr>
                      </m:sSubPr>
                      <m:e>
                        <m:r>
                          <a:rPr kumimoji="1" lang="en-US" altLang="zh-CN" sz="1600" b="0" i="1" smtClean="0">
                            <a:latin typeface="Cambria Math" charset="0"/>
                          </a:rPr>
                          <m:t>𝑟</m:t>
                        </m:r>
                      </m:e>
                      <m:sub>
                        <m:r>
                          <a:rPr kumimoji="1" lang="en-US" altLang="zh-CN" sz="1600" b="0" i="1" smtClean="0">
                            <a:latin typeface="Cambria Math" charset="0"/>
                          </a:rPr>
                          <m:t>2</m:t>
                        </m:r>
                      </m:sub>
                    </m:sSub>
                    <m:r>
                      <a:rPr kumimoji="1" lang="en-US" altLang="zh-CN" sz="1600" b="0" i="1" smtClean="0">
                        <a:latin typeface="Cambria Math" charset="0"/>
                        <a:ea typeface="Cambria Math" charset="0"/>
                        <a:cs typeface="Cambria Math" charset="0"/>
                      </a:rPr>
                      <m:t>←</m:t>
                    </m:r>
                    <m:sSubSup>
                      <m:sSubSupPr>
                        <m:ctrlPr>
                          <a:rPr kumimoji="1" lang="en-US" altLang="zh-CN" sz="1600" b="0" i="1" smtClean="0">
                            <a:latin typeface="Cambria Math" charset="0"/>
                            <a:ea typeface="Cambria Math" charset="0"/>
                            <a:cs typeface="Cambria Math" charset="0"/>
                          </a:rPr>
                        </m:ctrlPr>
                      </m:sSubSupPr>
                      <m:e>
                        <m:r>
                          <a:rPr kumimoji="1" lang="en-US" altLang="zh-CN" sz="1600" b="0" i="1" smtClean="0">
                            <a:latin typeface="Cambria Math" charset="0"/>
                            <a:ea typeface="Cambria Math" charset="0"/>
                            <a:cs typeface="Cambria Math" charset="0"/>
                          </a:rPr>
                          <m:t>ℤ</m:t>
                        </m:r>
                      </m:e>
                      <m:sub>
                        <m:r>
                          <a:rPr kumimoji="1" lang="en-US" altLang="zh-CN" sz="1600" b="0" i="1" smtClean="0">
                            <a:latin typeface="Cambria Math" charset="0"/>
                            <a:ea typeface="Cambria Math" charset="0"/>
                            <a:cs typeface="Cambria Math" charset="0"/>
                          </a:rPr>
                          <m:t>𝑞</m:t>
                        </m:r>
                      </m:sub>
                      <m:sup>
                        <m:r>
                          <a:rPr kumimoji="1" lang="en-US" altLang="zh-CN" sz="1600" b="0" i="1" smtClean="0">
                            <a:latin typeface="Cambria Math" charset="0"/>
                            <a:ea typeface="Cambria Math" charset="0"/>
                            <a:cs typeface="Cambria Math" charset="0"/>
                          </a:rPr>
                          <m:t>∗</m:t>
                        </m:r>
                      </m:sup>
                    </m:sSubSup>
                  </m:oMath>
                </a14:m>
                <a:r>
                  <a:rPr kumimoji="1" lang="en-US" altLang="zh-CN" sz="1600" dirty="0" smtClean="0"/>
                  <a:t> and creates blinded signature</a:t>
                </a:r>
                <a14:m>
                  <m:oMath xmlns:m="http://schemas.openxmlformats.org/officeDocument/2006/math">
                    <m:acc>
                      <m:accPr>
                        <m:chr m:val="̃"/>
                        <m:ctrlPr>
                          <a:rPr kumimoji="1" lang="en-US" altLang="zh-CN" sz="1600" i="1" smtClean="0">
                            <a:latin typeface="Cambria Math" charset="0"/>
                          </a:rPr>
                        </m:ctrlPr>
                      </m:accPr>
                      <m:e>
                        <m:r>
                          <m:rPr>
                            <m:sty m:val="p"/>
                          </m:rPr>
                          <a:rPr kumimoji="1" lang="en-US" altLang="zh-CN" sz="1600" i="1" smtClean="0">
                            <a:latin typeface="Cambria Math" charset="0"/>
                          </a:rPr>
                          <m:t>s</m:t>
                        </m:r>
                      </m:e>
                    </m:acc>
                    <m:r>
                      <a:rPr kumimoji="1" lang="en-US" altLang="zh-CN" sz="1600" b="0" i="1" smtClean="0">
                        <a:latin typeface="Cambria Math" charset="0"/>
                      </a:rPr>
                      <m:t>=(</m:t>
                    </m:r>
                    <m:acc>
                      <m:accPr>
                        <m:chr m:val="̃"/>
                        <m:ctrlPr>
                          <a:rPr kumimoji="1" lang="en-US" altLang="zh-CN" sz="1600" b="0" i="1" smtClean="0">
                            <a:latin typeface="Cambria Math" charset="0"/>
                          </a:rPr>
                        </m:ctrlPr>
                      </m:accPr>
                      <m:e>
                        <m:r>
                          <a:rPr kumimoji="1" lang="en-US" altLang="zh-CN" sz="1600" b="0" i="1" smtClean="0">
                            <a:latin typeface="Cambria Math" charset="0"/>
                          </a:rPr>
                          <m:t>𝐴</m:t>
                        </m:r>
                      </m:e>
                    </m:acc>
                    <m:r>
                      <a:rPr kumimoji="1" lang="en-US" altLang="zh-CN" sz="1600" b="0" i="1" smtClean="0">
                        <a:latin typeface="Cambria Math" charset="0"/>
                      </a:rPr>
                      <m:t>,</m:t>
                    </m:r>
                    <m:acc>
                      <m:accPr>
                        <m:chr m:val="̃"/>
                        <m:ctrlPr>
                          <a:rPr kumimoji="1" lang="en-US" altLang="zh-CN" sz="1600" b="0" i="1" smtClean="0">
                            <a:latin typeface="Cambria Math" charset="0"/>
                          </a:rPr>
                        </m:ctrlPr>
                      </m:accPr>
                      <m:e>
                        <m:r>
                          <a:rPr kumimoji="1" lang="en-US" altLang="zh-CN" sz="1600" b="0" i="1" smtClean="0">
                            <a:latin typeface="Cambria Math" charset="0"/>
                          </a:rPr>
                          <m:t>𝐵</m:t>
                        </m:r>
                      </m:e>
                    </m:acc>
                    <m:r>
                      <a:rPr kumimoji="1" lang="en-US" altLang="zh-CN" sz="1600" b="0" i="1" smtClean="0">
                        <a:latin typeface="Cambria Math" charset="0"/>
                      </a:rPr>
                      <m:t>,</m:t>
                    </m:r>
                    <m:sSub>
                      <m:sSubPr>
                        <m:ctrlPr>
                          <a:rPr kumimoji="1" lang="en-US" altLang="zh-CN" sz="1600" b="0" i="1" smtClean="0">
                            <a:latin typeface="Cambria Math" charset="0"/>
                          </a:rPr>
                        </m:ctrlPr>
                      </m:sSubPr>
                      <m:e>
                        <m:acc>
                          <m:accPr>
                            <m:chr m:val="̃"/>
                            <m:ctrlPr>
                              <a:rPr kumimoji="1" lang="en-US" altLang="zh-CN" sz="1600" b="0" i="1" smtClean="0">
                                <a:latin typeface="Cambria Math" charset="0"/>
                              </a:rPr>
                            </m:ctrlPr>
                          </m:accPr>
                          <m:e>
                            <m:r>
                              <a:rPr kumimoji="1" lang="en-US" altLang="zh-CN" sz="1600" b="0" i="1" smtClean="0">
                                <a:latin typeface="Cambria Math" charset="0"/>
                              </a:rPr>
                              <m:t>𝑍</m:t>
                            </m:r>
                          </m:e>
                        </m:acc>
                      </m:e>
                      <m:sub>
                        <m:r>
                          <a:rPr kumimoji="1" lang="en-US" altLang="zh-CN" sz="1600" b="0" i="1" smtClean="0">
                            <a:latin typeface="Cambria Math" charset="0"/>
                          </a:rPr>
                          <m:t>𝐵</m:t>
                        </m:r>
                      </m:sub>
                    </m:sSub>
                    <m:r>
                      <a:rPr kumimoji="1" lang="en-US" altLang="zh-CN" sz="1600" b="0" i="1" smtClean="0">
                        <a:latin typeface="Cambria Math" charset="0"/>
                      </a:rPr>
                      <m:t>,</m:t>
                    </m:r>
                    <m:acc>
                      <m:accPr>
                        <m:chr m:val="̂"/>
                        <m:ctrlPr>
                          <a:rPr kumimoji="1" lang="en-US" altLang="zh-CN" sz="1600" b="0" i="1" smtClean="0">
                            <a:latin typeface="Cambria Math" charset="0"/>
                          </a:rPr>
                        </m:ctrlPr>
                      </m:accPr>
                      <m:e>
                        <m:r>
                          <a:rPr kumimoji="1" lang="en-US" altLang="zh-CN" sz="1600" b="0" i="1" smtClean="0">
                            <a:latin typeface="Cambria Math" charset="0"/>
                          </a:rPr>
                          <m:t>𝐶</m:t>
                        </m:r>
                      </m:e>
                    </m:acc>
                    <m:r>
                      <a:rPr kumimoji="1" lang="en-US" altLang="zh-CN" sz="1600" b="0" i="1" smtClean="0">
                        <a:latin typeface="Cambria Math" charset="0"/>
                      </a:rPr>
                      <m:t>)</m:t>
                    </m:r>
                  </m:oMath>
                </a14:m>
                <a:r>
                  <a:rPr kumimoji="1" lang="en-US" altLang="zh-CN" sz="1600" dirty="0" smtClean="0"/>
                  <a:t>,</a:t>
                </a:r>
                <a:r>
                  <a:rPr kumimoji="1" lang="zh-CN" altLang="en-US" sz="1600" dirty="0" smtClean="0"/>
                  <a:t> </a:t>
                </a:r>
                <a:r>
                  <a:rPr kumimoji="1" lang="en-US" altLang="zh-CN" sz="1600" dirty="0" smtClean="0"/>
                  <a:t>where</a:t>
                </a:r>
                <a:r>
                  <a:rPr kumimoji="1" lang="zh-CN" altLang="en-US" sz="1600" dirty="0" smtClean="0"/>
                  <a:t> </a:t>
                </a:r>
                <a14:m>
                  <m:oMath xmlns:m="http://schemas.openxmlformats.org/officeDocument/2006/math">
                    <m:acc>
                      <m:accPr>
                        <m:chr m:val="̃"/>
                        <m:ctrlPr>
                          <a:rPr kumimoji="1" lang="zh-CN" altLang="en-US" sz="1600" i="1" smtClean="0">
                            <a:latin typeface="Cambria Math" charset="0"/>
                          </a:rPr>
                        </m:ctrlPr>
                      </m:accPr>
                      <m:e>
                        <m:r>
                          <a:rPr kumimoji="1" lang="en-US" altLang="zh-CN" sz="1600" b="0" i="1" smtClean="0">
                            <a:latin typeface="Cambria Math" charset="0"/>
                          </a:rPr>
                          <m:t>𝐴</m:t>
                        </m:r>
                      </m:e>
                    </m:acc>
                    <m:r>
                      <a:rPr kumimoji="1" lang="en-US" altLang="zh-CN" sz="1600" b="0" i="1" smtClean="0">
                        <a:latin typeface="Cambria Math" charset="0"/>
                      </a:rPr>
                      <m:t>=</m:t>
                    </m:r>
                    <m:sSup>
                      <m:sSupPr>
                        <m:ctrlPr>
                          <a:rPr kumimoji="1" lang="en-US" altLang="zh-CN" sz="1600" b="0" i="1" smtClean="0">
                            <a:latin typeface="Cambria Math" charset="0"/>
                          </a:rPr>
                        </m:ctrlPr>
                      </m:sSupPr>
                      <m:e>
                        <m:r>
                          <a:rPr kumimoji="1" lang="en-US" altLang="zh-CN" sz="1600" b="0" i="1" smtClean="0">
                            <a:latin typeface="Cambria Math" charset="0"/>
                          </a:rPr>
                          <m:t>𝐴</m:t>
                        </m:r>
                      </m:e>
                      <m:sup>
                        <m:sSub>
                          <m:sSubPr>
                            <m:ctrlPr>
                              <a:rPr kumimoji="1" lang="en-US" altLang="zh-CN" sz="1600" b="0" i="1" smtClean="0">
                                <a:latin typeface="Cambria Math" charset="0"/>
                              </a:rPr>
                            </m:ctrlPr>
                          </m:sSubPr>
                          <m:e>
                            <m:r>
                              <a:rPr kumimoji="1" lang="en-US" altLang="zh-CN" sz="1600" b="0" i="1" smtClean="0">
                                <a:latin typeface="Cambria Math" charset="0"/>
                              </a:rPr>
                              <m:t>𝑟</m:t>
                            </m:r>
                          </m:e>
                          <m:sub>
                            <m:r>
                              <a:rPr kumimoji="1" lang="en-US" altLang="zh-CN" sz="1600" b="0" i="1" smtClean="0">
                                <a:latin typeface="Cambria Math" charset="0"/>
                              </a:rPr>
                              <m:t>1</m:t>
                            </m:r>
                          </m:sub>
                        </m:sSub>
                      </m:sup>
                    </m:sSup>
                  </m:oMath>
                </a14:m>
                <a:r>
                  <a:rPr kumimoji="1" lang="en-US" altLang="zh-CN" sz="1600" dirty="0" smtClean="0"/>
                  <a:t>,</a:t>
                </a:r>
                <a:r>
                  <a:rPr kumimoji="1" lang="zh-CN" altLang="en-US" sz="1600" dirty="0" smtClean="0"/>
                  <a:t> </a:t>
                </a:r>
                <a14:m>
                  <m:oMath xmlns:m="http://schemas.openxmlformats.org/officeDocument/2006/math">
                    <m:acc>
                      <m:accPr>
                        <m:chr m:val="̃"/>
                        <m:ctrlPr>
                          <a:rPr kumimoji="1" lang="zh-CN" altLang="en-US" sz="1600" i="1" smtClean="0">
                            <a:latin typeface="Cambria Math" charset="0"/>
                          </a:rPr>
                        </m:ctrlPr>
                      </m:accPr>
                      <m:e>
                        <m:r>
                          <a:rPr kumimoji="1" lang="en-US" altLang="zh-CN" sz="1600" b="0" i="1" smtClean="0">
                            <a:latin typeface="Cambria Math" charset="0"/>
                          </a:rPr>
                          <m:t>𝐵</m:t>
                        </m:r>
                      </m:e>
                    </m:acc>
                    <m:r>
                      <a:rPr kumimoji="1" lang="en-US" altLang="zh-CN" sz="1600" b="0" i="1" smtClean="0">
                        <a:latin typeface="Cambria Math" charset="0"/>
                      </a:rPr>
                      <m:t>=</m:t>
                    </m:r>
                    <m:sSup>
                      <m:sSupPr>
                        <m:ctrlPr>
                          <a:rPr kumimoji="1" lang="en-US" altLang="zh-CN" sz="1600" b="0" i="1" smtClean="0">
                            <a:latin typeface="Cambria Math" charset="0"/>
                          </a:rPr>
                        </m:ctrlPr>
                      </m:sSupPr>
                      <m:e>
                        <m:r>
                          <a:rPr kumimoji="1" lang="en-US" altLang="zh-CN" sz="1600" b="0" i="1" smtClean="0">
                            <a:latin typeface="Cambria Math" charset="0"/>
                          </a:rPr>
                          <m:t>𝐵</m:t>
                        </m:r>
                      </m:e>
                      <m:sup>
                        <m:sSub>
                          <m:sSubPr>
                            <m:ctrlPr>
                              <a:rPr kumimoji="1" lang="en-US" altLang="zh-CN" sz="1600" b="0" i="1" smtClean="0">
                                <a:latin typeface="Cambria Math" charset="0"/>
                              </a:rPr>
                            </m:ctrlPr>
                          </m:sSubPr>
                          <m:e>
                            <m:r>
                              <a:rPr kumimoji="1" lang="en-US" altLang="zh-CN" sz="1600" b="0" i="1" smtClean="0">
                                <a:latin typeface="Cambria Math" charset="0"/>
                              </a:rPr>
                              <m:t>𝑟</m:t>
                            </m:r>
                          </m:e>
                          <m:sub>
                            <m:r>
                              <a:rPr kumimoji="1" lang="en-US" altLang="zh-CN" sz="1600" b="0" i="1" smtClean="0">
                                <a:latin typeface="Cambria Math" charset="0"/>
                              </a:rPr>
                              <m:t>1</m:t>
                            </m:r>
                          </m:sub>
                        </m:sSub>
                      </m:sup>
                    </m:sSup>
                  </m:oMath>
                </a14:m>
                <a:r>
                  <a:rPr kumimoji="1" lang="en-US" altLang="zh-CN" sz="1600" dirty="0" smtClean="0"/>
                  <a:t>,</a:t>
                </a:r>
                <a:r>
                  <a:rPr kumimoji="1" lang="zh-CN" altLang="en-US" sz="1600" dirty="0" smtClean="0"/>
                  <a:t> </a:t>
                </a:r>
                <a14:m>
                  <m:oMath xmlns:m="http://schemas.openxmlformats.org/officeDocument/2006/math">
                    <m:sSub>
                      <m:sSubPr>
                        <m:ctrlPr>
                          <a:rPr kumimoji="1" lang="en-US" altLang="zh-CN" sz="1600" i="1" smtClean="0">
                            <a:latin typeface="Cambria Math" charset="0"/>
                          </a:rPr>
                        </m:ctrlPr>
                      </m:sSubPr>
                      <m:e>
                        <m:acc>
                          <m:accPr>
                            <m:chr m:val="̃"/>
                            <m:ctrlPr>
                              <a:rPr kumimoji="1" lang="en-US" altLang="zh-CN" sz="1600" i="1" smtClean="0">
                                <a:latin typeface="Cambria Math" charset="0"/>
                              </a:rPr>
                            </m:ctrlPr>
                          </m:accPr>
                          <m:e>
                            <m:r>
                              <m:rPr>
                                <m:sty m:val="p"/>
                              </m:rPr>
                              <a:rPr kumimoji="1" lang="en-US" altLang="zh-CN" sz="1600" i="1" smtClean="0">
                                <a:latin typeface="Cambria Math" charset="0"/>
                              </a:rPr>
                              <m:t>Z</m:t>
                            </m:r>
                          </m:e>
                        </m:acc>
                      </m:e>
                      <m:sub>
                        <m:r>
                          <m:rPr>
                            <m:sty m:val="p"/>
                          </m:rPr>
                          <a:rPr kumimoji="1" lang="en-US" altLang="zh-CN" sz="1600" i="1" smtClean="0">
                            <a:latin typeface="Cambria Math" charset="0"/>
                          </a:rPr>
                          <m:t>B</m:t>
                        </m:r>
                      </m:sub>
                    </m:sSub>
                    <m:r>
                      <a:rPr kumimoji="1" lang="en-US" altLang="zh-CN" sz="1600" b="0" i="1" smtClean="0">
                        <a:latin typeface="Cambria Math" charset="0"/>
                      </a:rPr>
                      <m:t>=</m:t>
                    </m:r>
                    <m:sSubSup>
                      <m:sSubSupPr>
                        <m:ctrlPr>
                          <a:rPr kumimoji="1" lang="en-US" altLang="zh-CN" sz="1600" b="0" i="1" smtClean="0">
                            <a:latin typeface="Cambria Math" charset="0"/>
                          </a:rPr>
                        </m:ctrlPr>
                      </m:sSubSupPr>
                      <m:e>
                        <m:r>
                          <m:rPr>
                            <m:sty m:val="p"/>
                          </m:rPr>
                          <a:rPr kumimoji="1" lang="en-US" altLang="zh-CN" sz="1600" b="0" i="1" smtClean="0">
                            <a:latin typeface="Cambria Math" charset="0"/>
                          </a:rPr>
                          <m:t>Z</m:t>
                        </m:r>
                      </m:e>
                      <m:sub>
                        <m:r>
                          <a:rPr kumimoji="1" lang="en-US" altLang="zh-CN" sz="1600" b="0" i="1" smtClean="0">
                            <a:latin typeface="Cambria Math" charset="0"/>
                          </a:rPr>
                          <m:t>𝐵</m:t>
                        </m:r>
                      </m:sub>
                      <m:sup>
                        <m:sSub>
                          <m:sSubPr>
                            <m:ctrlPr>
                              <a:rPr kumimoji="1" lang="en-US" altLang="zh-CN" sz="1600" b="0" i="1" smtClean="0">
                                <a:latin typeface="Cambria Math" charset="0"/>
                              </a:rPr>
                            </m:ctrlPr>
                          </m:sSubPr>
                          <m:e>
                            <m:r>
                              <a:rPr kumimoji="1" lang="en-US" altLang="zh-CN" sz="1600" b="0" i="1" smtClean="0">
                                <a:latin typeface="Cambria Math" charset="0"/>
                              </a:rPr>
                              <m:t>𝑟</m:t>
                            </m:r>
                          </m:e>
                          <m:sub>
                            <m:r>
                              <a:rPr kumimoji="1" lang="en-US" altLang="zh-CN" sz="1600" b="0" i="1" smtClean="0">
                                <a:latin typeface="Cambria Math" charset="0"/>
                              </a:rPr>
                              <m:t>1</m:t>
                            </m:r>
                          </m:sub>
                        </m:sSub>
                      </m:sup>
                    </m:sSubSup>
                  </m:oMath>
                </a14:m>
                <a:r>
                  <a:rPr kumimoji="1" lang="en-US" altLang="zh-CN" sz="1600" dirty="0" smtClean="0"/>
                  <a:t>,</a:t>
                </a:r>
                <a:r>
                  <a:rPr kumimoji="1" lang="zh-CN" altLang="en-US" sz="1600" dirty="0" smtClean="0"/>
                  <a:t> </a:t>
                </a:r>
                <a:r>
                  <a:rPr kumimoji="1" lang="en-US" altLang="zh-CN" sz="1600" dirty="0" smtClean="0"/>
                  <a:t>and</a:t>
                </a:r>
                <a:r>
                  <a:rPr kumimoji="1" lang="zh-CN" altLang="en-US" sz="1600" dirty="0" smtClean="0"/>
                  <a:t> </a:t>
                </a:r>
                <a14:m>
                  <m:oMath xmlns:m="http://schemas.openxmlformats.org/officeDocument/2006/math">
                    <m:acc>
                      <m:accPr>
                        <m:chr m:val="̂"/>
                        <m:ctrlPr>
                          <a:rPr kumimoji="1" lang="zh-CN" altLang="en-US" sz="1600" i="1" smtClean="0">
                            <a:latin typeface="Cambria Math" charset="0"/>
                          </a:rPr>
                        </m:ctrlPr>
                      </m:accPr>
                      <m:e>
                        <m:r>
                          <a:rPr kumimoji="1" lang="en-US" altLang="zh-CN" sz="1600" b="0" i="1" smtClean="0">
                            <a:latin typeface="Cambria Math" charset="0"/>
                          </a:rPr>
                          <m:t>𝐶</m:t>
                        </m:r>
                      </m:e>
                    </m:acc>
                    <m:r>
                      <a:rPr kumimoji="1" lang="en-US" altLang="zh-CN" sz="1600" b="0" i="1" smtClean="0">
                        <a:latin typeface="Cambria Math" charset="0"/>
                      </a:rPr>
                      <m:t>=</m:t>
                    </m:r>
                    <m:sSup>
                      <m:sSupPr>
                        <m:ctrlPr>
                          <a:rPr kumimoji="1" lang="en-US" altLang="zh-CN" sz="1600" b="0" i="1" smtClean="0">
                            <a:latin typeface="Cambria Math" charset="0"/>
                          </a:rPr>
                        </m:ctrlPr>
                      </m:sSupPr>
                      <m:e>
                        <m:r>
                          <a:rPr kumimoji="1" lang="en-US" altLang="zh-CN" sz="1600" b="0" i="1" smtClean="0">
                            <a:latin typeface="Cambria Math" charset="0"/>
                          </a:rPr>
                          <m:t>𝐶</m:t>
                        </m:r>
                      </m:e>
                      <m:sup>
                        <m:sSub>
                          <m:sSubPr>
                            <m:ctrlPr>
                              <a:rPr kumimoji="1" lang="en-US" altLang="zh-CN" sz="1600" b="0" i="1" smtClean="0">
                                <a:latin typeface="Cambria Math" charset="0"/>
                              </a:rPr>
                            </m:ctrlPr>
                          </m:sSubPr>
                          <m:e>
                            <m:r>
                              <a:rPr kumimoji="1" lang="en-US" altLang="zh-CN" sz="1600" b="0" i="1" smtClean="0">
                                <a:latin typeface="Cambria Math" charset="0"/>
                              </a:rPr>
                              <m:t>𝑟</m:t>
                            </m:r>
                          </m:e>
                          <m:sub>
                            <m:r>
                              <a:rPr kumimoji="1" lang="en-US" altLang="zh-CN" sz="1600" b="0" i="1" smtClean="0">
                                <a:latin typeface="Cambria Math" charset="0"/>
                              </a:rPr>
                              <m:t>1</m:t>
                            </m:r>
                          </m:sub>
                        </m:sSub>
                        <m:sSub>
                          <m:sSubPr>
                            <m:ctrlPr>
                              <a:rPr kumimoji="1" lang="en-US" altLang="zh-CN" sz="1600" b="0" i="1" smtClean="0">
                                <a:latin typeface="Cambria Math" charset="0"/>
                              </a:rPr>
                            </m:ctrlPr>
                          </m:sSubPr>
                          <m:e>
                            <m:r>
                              <a:rPr kumimoji="1" lang="en-US" altLang="zh-CN" sz="1600" b="0" i="1" smtClean="0">
                                <a:latin typeface="Cambria Math" charset="0"/>
                              </a:rPr>
                              <m:t>𝑟</m:t>
                            </m:r>
                          </m:e>
                          <m:sub>
                            <m:r>
                              <a:rPr kumimoji="1" lang="en-US" altLang="zh-CN" sz="1600" b="0" i="1" smtClean="0">
                                <a:latin typeface="Cambria Math" charset="0"/>
                              </a:rPr>
                              <m:t>2</m:t>
                            </m:r>
                          </m:sub>
                        </m:sSub>
                      </m:sup>
                    </m:sSup>
                  </m:oMath>
                </a14:m>
                <a:r>
                  <a:rPr kumimoji="1" lang="en-US" altLang="zh-CN" sz="1600" dirty="0" smtClean="0"/>
                  <a:t>.</a:t>
                </a:r>
                <a:endParaRPr kumimoji="1" lang="zh-CN" altLang="en-US" sz="1600" dirty="0" smtClean="0"/>
              </a:p>
              <a:p>
                <a:pPr marL="342900" indent="-342900">
                  <a:buAutoNum type="arabicParenR"/>
                </a:pPr>
                <a:r>
                  <a:rPr kumimoji="1" lang="en-US" altLang="zh-CN" sz="1600" dirty="0" smtClean="0"/>
                  <a:t>The</a:t>
                </a:r>
                <a:r>
                  <a:rPr kumimoji="1" lang="zh-CN" altLang="en-US" sz="1600" dirty="0" smtClean="0"/>
                  <a:t> </a:t>
                </a:r>
                <a:r>
                  <a:rPr kumimoji="1" lang="en-US" altLang="zh-CN" sz="1600" dirty="0" smtClean="0"/>
                  <a:t>client</a:t>
                </a:r>
                <a:r>
                  <a:rPr kumimoji="1" lang="zh-CN" altLang="en-US" sz="1600" dirty="0" smtClean="0"/>
                  <a:t> </a:t>
                </a:r>
                <a:r>
                  <a:rPr kumimoji="1" lang="en-US" altLang="zh-CN" sz="1600" dirty="0" smtClean="0"/>
                  <a:t>creates</a:t>
                </a:r>
                <a:r>
                  <a:rPr kumimoji="1" lang="zh-CN" altLang="en-US" sz="1600" dirty="0" smtClean="0"/>
                  <a:t> </a:t>
                </a:r>
                <a:r>
                  <a:rPr kumimoji="1" lang="en-US" altLang="zh-CN" sz="1600" dirty="0" smtClean="0"/>
                  <a:t>login</a:t>
                </a:r>
                <a:r>
                  <a:rPr kumimoji="1" lang="zh-CN" altLang="en-US" sz="1600" dirty="0" smtClean="0"/>
                  <a:t> </a:t>
                </a:r>
                <a:r>
                  <a:rPr kumimoji="1" lang="en-US" altLang="zh-CN" sz="1600" dirty="0" smtClean="0"/>
                  <a:t>token</a:t>
                </a:r>
                <a:r>
                  <a:rPr kumimoji="1" lang="zh-CN" altLang="en-US" sz="1600" dirty="0" smtClean="0"/>
                  <a:t> </a:t>
                </a:r>
                <a14:m>
                  <m:oMath xmlns:m="http://schemas.openxmlformats.org/officeDocument/2006/math">
                    <m:sSub>
                      <m:sSubPr>
                        <m:ctrlPr>
                          <a:rPr kumimoji="1" lang="en-US" altLang="zh-CN" sz="1600" i="1" smtClean="0">
                            <a:latin typeface="Cambria Math" charset="0"/>
                          </a:rPr>
                        </m:ctrlPr>
                      </m:sSubPr>
                      <m:e>
                        <m:r>
                          <m:rPr>
                            <m:sty m:val="p"/>
                          </m:rPr>
                          <a:rPr kumimoji="1" lang="en-US" altLang="zh-CN" sz="1600" i="1" smtClean="0">
                            <a:latin typeface="Cambria Math" charset="0"/>
                          </a:rPr>
                          <m:t>Y</m:t>
                        </m:r>
                      </m:e>
                      <m:sub>
                        <m:r>
                          <a:rPr kumimoji="1" lang="en-US" altLang="zh-CN" sz="1600" b="0" i="1" smtClean="0">
                            <a:latin typeface="Cambria Math" charset="0"/>
                          </a:rPr>
                          <m:t>𝑑</m:t>
                        </m:r>
                      </m:sub>
                    </m:sSub>
                    <m:d>
                      <m:dPr>
                        <m:ctrlPr>
                          <a:rPr kumimoji="1" lang="en-US" altLang="zh-CN" sz="1600" b="0" i="1" smtClean="0">
                            <a:latin typeface="Cambria Math" charset="0"/>
                          </a:rPr>
                        </m:ctrlPr>
                      </m:dPr>
                      <m:e>
                        <m:r>
                          <a:rPr kumimoji="1" lang="en-US" altLang="zh-CN" sz="1600" b="0" i="1" smtClean="0">
                            <a:latin typeface="Cambria Math" charset="0"/>
                          </a:rPr>
                          <m:t>𝑡</m:t>
                        </m:r>
                      </m:e>
                    </m:d>
                    <m:r>
                      <a:rPr kumimoji="1" lang="en-US" altLang="zh-CN" sz="1600" b="0" i="1" smtClean="0">
                        <a:latin typeface="Cambria Math" charset="0"/>
                      </a:rPr>
                      <m:t>=</m:t>
                    </m:r>
                    <m:sSup>
                      <m:sSupPr>
                        <m:ctrlPr>
                          <a:rPr kumimoji="1" lang="en-US" altLang="zh-CN" sz="1600" b="0" i="1" smtClean="0">
                            <a:latin typeface="Cambria Math" charset="0"/>
                          </a:rPr>
                        </m:ctrlPr>
                      </m:sSupPr>
                      <m:e>
                        <m:sSub>
                          <m:sSubPr>
                            <m:ctrlPr>
                              <a:rPr kumimoji="1" lang="en-US" altLang="zh-CN" sz="1600" b="0" i="1" smtClean="0">
                                <a:latin typeface="Cambria Math" charset="0"/>
                              </a:rPr>
                            </m:ctrlPr>
                          </m:sSubPr>
                          <m:e>
                            <m:r>
                              <a:rPr kumimoji="1" lang="en-US" altLang="zh-CN" sz="1600" b="0" i="1" smtClean="0">
                                <a:latin typeface="Cambria Math" charset="0"/>
                              </a:rPr>
                              <m:t>𝑔</m:t>
                            </m:r>
                          </m:e>
                          <m:sub>
                            <m:r>
                              <a:rPr kumimoji="1" lang="en-US" altLang="zh-CN" sz="1600" b="0" i="1" smtClean="0">
                                <a:latin typeface="Cambria Math" charset="0"/>
                              </a:rPr>
                              <m:t>𝑇</m:t>
                            </m:r>
                          </m:sub>
                        </m:sSub>
                      </m:e>
                      <m:sup>
                        <m:r>
                          <a:rPr kumimoji="1" lang="en-US" altLang="zh-CN" sz="1600" b="0" i="1" smtClean="0">
                            <a:latin typeface="Cambria Math" charset="0"/>
                          </a:rPr>
                          <m:t>1/(</m:t>
                        </m:r>
                        <m:r>
                          <a:rPr kumimoji="1" lang="en-US" altLang="zh-CN" sz="1600" b="0" i="1" smtClean="0">
                            <a:latin typeface="Cambria Math" charset="0"/>
                          </a:rPr>
                          <m:t>𝑑</m:t>
                        </m:r>
                        <m:r>
                          <a:rPr kumimoji="1" lang="en-US" altLang="zh-CN" sz="1600" b="0" i="1" smtClean="0">
                            <a:latin typeface="Cambria Math" charset="0"/>
                          </a:rPr>
                          <m:t>+</m:t>
                        </m:r>
                        <m:r>
                          <a:rPr kumimoji="1" lang="en-US" altLang="zh-CN" sz="1600" b="0" i="1" smtClean="0">
                            <a:latin typeface="Cambria Math" charset="0"/>
                          </a:rPr>
                          <m:t>𝑡</m:t>
                        </m:r>
                        <m:r>
                          <a:rPr kumimoji="1" lang="en-US" altLang="zh-CN" sz="1600" b="0" i="1" smtClean="0">
                            <a:latin typeface="Cambria Math" charset="0"/>
                          </a:rPr>
                          <m:t>)</m:t>
                        </m:r>
                      </m:sup>
                    </m:sSup>
                  </m:oMath>
                </a14:m>
                <a:r>
                  <a:rPr kumimoji="1" lang="en-US" altLang="zh-CN" sz="1600" dirty="0" smtClean="0"/>
                  <a:t>.</a:t>
                </a:r>
                <a:endParaRPr kumimoji="1" lang="zh-CN" altLang="en-US" sz="1600" dirty="0" smtClean="0"/>
              </a:p>
              <a:p>
                <a:pPr marL="342900" indent="-342900">
                  <a:buAutoNum type="arabicParenR"/>
                </a:pPr>
                <a:r>
                  <a:rPr kumimoji="1" lang="en-US" altLang="zh-CN" sz="1600" dirty="0" smtClean="0"/>
                  <a:t>The</a:t>
                </a:r>
                <a:r>
                  <a:rPr kumimoji="1" lang="zh-CN" altLang="en-US" sz="1600" dirty="0" smtClean="0"/>
                  <a:t> </a:t>
                </a:r>
                <a:r>
                  <a:rPr kumimoji="1" lang="en-US" altLang="zh-CN" sz="1600" dirty="0" smtClean="0"/>
                  <a:t>client</a:t>
                </a:r>
                <a:r>
                  <a:rPr kumimoji="1" lang="zh-CN" altLang="en-US" sz="1600" dirty="0" smtClean="0"/>
                  <a:t> </a:t>
                </a:r>
                <a:r>
                  <a:rPr kumimoji="1" lang="en-US" altLang="zh-CN" sz="1600" dirty="0" smtClean="0"/>
                  <a:t>submits</a:t>
                </a:r>
                <a:r>
                  <a:rPr kumimoji="1" lang="zh-CN" altLang="en-US" sz="1600" dirty="0" smtClean="0"/>
                  <a:t> </a:t>
                </a:r>
                <a14:m>
                  <m:oMath xmlns:m="http://schemas.openxmlformats.org/officeDocument/2006/math">
                    <m:acc>
                      <m:accPr>
                        <m:chr m:val="̃"/>
                        <m:ctrlPr>
                          <a:rPr kumimoji="1" lang="zh-CN" altLang="en-US" sz="1600" i="1" smtClean="0">
                            <a:latin typeface="Cambria Math" charset="0"/>
                          </a:rPr>
                        </m:ctrlPr>
                      </m:accPr>
                      <m:e>
                        <m:r>
                          <a:rPr kumimoji="1" lang="en-US" altLang="zh-CN" sz="1600" b="0" i="1" smtClean="0">
                            <a:latin typeface="Cambria Math" charset="0"/>
                          </a:rPr>
                          <m:t>𝑠</m:t>
                        </m:r>
                      </m:e>
                    </m:acc>
                    <m:r>
                      <a:rPr kumimoji="1" lang="en-US" altLang="zh-CN" sz="1600" b="0" i="1" smtClean="0">
                        <a:latin typeface="Cambria Math" charset="0"/>
                      </a:rPr>
                      <m:t>,</m:t>
                    </m:r>
                    <m:r>
                      <a:rPr kumimoji="1" lang="zh-CN" altLang="en-US" sz="1600" b="0" i="1" smtClean="0">
                        <a:latin typeface="Cambria Math" charset="0"/>
                      </a:rPr>
                      <m:t> </m:t>
                    </m:r>
                    <m:sSub>
                      <m:sSubPr>
                        <m:ctrlPr>
                          <a:rPr kumimoji="1" lang="en-US" altLang="zh-CN" sz="1600" b="0" i="1" smtClean="0">
                            <a:latin typeface="Cambria Math" charset="0"/>
                          </a:rPr>
                        </m:ctrlPr>
                      </m:sSubPr>
                      <m:e>
                        <m:r>
                          <a:rPr kumimoji="1" lang="en-US" altLang="zh-CN" sz="1600" b="0" i="1" smtClean="0">
                            <a:latin typeface="Cambria Math" charset="0"/>
                          </a:rPr>
                          <m:t>𝑌</m:t>
                        </m:r>
                      </m:e>
                      <m:sub>
                        <m:r>
                          <a:rPr kumimoji="1" lang="en-US" altLang="zh-CN" sz="1600" b="0" i="1" smtClean="0">
                            <a:latin typeface="Cambria Math" charset="0"/>
                          </a:rPr>
                          <m:t>𝑑</m:t>
                        </m:r>
                      </m:sub>
                    </m:sSub>
                    <m:r>
                      <a:rPr kumimoji="1" lang="en-US" altLang="zh-CN" sz="1600" b="0" i="1" smtClean="0">
                        <a:latin typeface="Cambria Math" charset="0"/>
                      </a:rPr>
                      <m:t>(</m:t>
                    </m:r>
                    <m:r>
                      <a:rPr kumimoji="1" lang="en-US" altLang="zh-CN" sz="1600" b="0" i="1" smtClean="0">
                        <a:latin typeface="Cambria Math" charset="0"/>
                      </a:rPr>
                      <m:t>𝑡</m:t>
                    </m:r>
                    <m:r>
                      <a:rPr kumimoji="1" lang="en-US" altLang="zh-CN" sz="1600" b="0" i="1" smtClean="0">
                        <a:latin typeface="Cambria Math" charset="0"/>
                      </a:rPr>
                      <m:t>)</m:t>
                    </m:r>
                  </m:oMath>
                </a14:m>
                <a:r>
                  <a:rPr kumimoji="1" lang="zh-CN" altLang="en-US" sz="1600" dirty="0" smtClean="0"/>
                  <a:t> </a:t>
                </a:r>
                <a:r>
                  <a:rPr kumimoji="1" lang="en-US" altLang="zh-CN" sz="1600" dirty="0" smtClean="0"/>
                  <a:t>to</a:t>
                </a:r>
                <a:r>
                  <a:rPr kumimoji="1" lang="zh-CN" altLang="en-US" sz="1600" dirty="0" smtClean="0"/>
                  <a:t> </a:t>
                </a:r>
                <a:r>
                  <a:rPr kumimoji="1" lang="en-US" altLang="zh-CN" sz="1600" dirty="0" smtClean="0"/>
                  <a:t>the</a:t>
                </a:r>
                <a:r>
                  <a:rPr kumimoji="1" lang="zh-CN" altLang="en-US" sz="1600" dirty="0" smtClean="0"/>
                  <a:t> </a:t>
                </a:r>
                <a:r>
                  <a:rPr kumimoji="1" lang="en-US" altLang="zh-CN" sz="1600" dirty="0" smtClean="0"/>
                  <a:t>server.</a:t>
                </a:r>
                <a:endParaRPr kumimoji="1" lang="zh-CN" altLang="en-US" sz="1600" dirty="0" smtClean="0"/>
              </a:p>
              <a:p>
                <a:pPr marL="342900" indent="-342900">
                  <a:buAutoNum type="arabicParenR"/>
                </a:pPr>
                <a:r>
                  <a:rPr kumimoji="1" lang="en-US" altLang="zh-CN" sz="1600" dirty="0" smtClean="0"/>
                  <a:t>If</a:t>
                </a:r>
                <a:r>
                  <a:rPr kumimoji="1" lang="zh-CN" altLang="en-US" sz="1600" dirty="0" smtClean="0"/>
                  <a:t> </a:t>
                </a:r>
                <a14:m>
                  <m:oMath xmlns:m="http://schemas.openxmlformats.org/officeDocument/2006/math">
                    <m:sSub>
                      <m:sSubPr>
                        <m:ctrlPr>
                          <a:rPr kumimoji="1" lang="en-US" altLang="zh-CN" sz="1600" i="1" smtClean="0">
                            <a:latin typeface="Cambria Math" charset="0"/>
                          </a:rPr>
                        </m:ctrlPr>
                      </m:sSubPr>
                      <m:e>
                        <m:r>
                          <a:rPr kumimoji="1" lang="en-US" altLang="zh-CN" sz="1600" b="0" i="1" smtClean="0">
                            <a:latin typeface="Cambria Math" charset="0"/>
                          </a:rPr>
                          <m:t>𝑌</m:t>
                        </m:r>
                      </m:e>
                      <m:sub>
                        <m:r>
                          <a:rPr kumimoji="1" lang="en-US" altLang="zh-CN" sz="1600" b="0" i="1" smtClean="0">
                            <a:latin typeface="Cambria Math" charset="0"/>
                          </a:rPr>
                          <m:t>𝑑</m:t>
                        </m:r>
                      </m:sub>
                    </m:sSub>
                    <m:d>
                      <m:dPr>
                        <m:ctrlPr>
                          <a:rPr kumimoji="1" lang="en-US" altLang="zh-CN" sz="1600" b="0" i="1" smtClean="0">
                            <a:latin typeface="Cambria Math" charset="0"/>
                          </a:rPr>
                        </m:ctrlPr>
                      </m:dPr>
                      <m:e>
                        <m:r>
                          <a:rPr kumimoji="1" lang="en-US" altLang="zh-CN" sz="1600" b="0" i="1" smtClean="0">
                            <a:latin typeface="Cambria Math" charset="0"/>
                          </a:rPr>
                          <m:t>𝑡</m:t>
                        </m:r>
                      </m:e>
                    </m:d>
                    <m:r>
                      <a:rPr kumimoji="1" lang="en-US" altLang="zh-CN" sz="1600" b="0" i="1" smtClean="0">
                        <a:latin typeface="Cambria Math" charset="0"/>
                        <a:ea typeface="Cambria Math" charset="0"/>
                        <a:cs typeface="Cambria Math" charset="0"/>
                      </a:rPr>
                      <m:t>∈</m:t>
                    </m:r>
                    <m:r>
                      <a:rPr kumimoji="1" lang="en-US" altLang="zh-CN" sz="1600" b="0" i="1" smtClean="0">
                        <a:latin typeface="Cambria Math" charset="0"/>
                        <a:ea typeface="Cambria Math" charset="0"/>
                        <a:cs typeface="Cambria Math" charset="0"/>
                      </a:rPr>
                      <m:t>𝜎</m:t>
                    </m:r>
                    <m:r>
                      <a:rPr kumimoji="1" lang="en-US" altLang="zh-CN" sz="1600" b="0" i="1" smtClean="0">
                        <a:latin typeface="Cambria Math" charset="0"/>
                        <a:ea typeface="Cambria Math" charset="0"/>
                        <a:cs typeface="Cambria Math" charset="0"/>
                      </a:rPr>
                      <m:t>.</m:t>
                    </m:r>
                    <m:r>
                      <a:rPr kumimoji="1" lang="en-US" altLang="zh-CN" sz="1600" b="0" i="1" smtClean="0">
                        <a:latin typeface="Cambria Math" charset="0"/>
                        <a:ea typeface="Cambria Math" charset="0"/>
                        <a:cs typeface="Cambria Math" charset="0"/>
                      </a:rPr>
                      <m:t>𝑐𝑢𝑟</m:t>
                    </m:r>
                  </m:oMath>
                </a14:m>
                <a:r>
                  <a:rPr kumimoji="1" lang="en-US" altLang="zh-CN" sz="1600" dirty="0" smtClean="0"/>
                  <a:t>,</a:t>
                </a:r>
                <a:r>
                  <a:rPr kumimoji="1" lang="zh-CN" altLang="en-US" sz="1600" dirty="0" smtClean="0"/>
                  <a:t> </a:t>
                </a:r>
                <a:r>
                  <a:rPr kumimoji="1" lang="en-US" altLang="zh-CN" sz="1600" dirty="0" smtClean="0"/>
                  <a:t>login</a:t>
                </a:r>
                <a:r>
                  <a:rPr kumimoji="1" lang="zh-CN" altLang="en-US" sz="1600" dirty="0" smtClean="0"/>
                  <a:t> </a:t>
                </a:r>
                <a:r>
                  <a:rPr kumimoji="1" lang="en-US" altLang="zh-CN" sz="1600" dirty="0" smtClean="0"/>
                  <a:t>fails.</a:t>
                </a:r>
                <a:endParaRPr kumimoji="1" lang="zh-CN" altLang="en-US" sz="1600" dirty="0" smtClean="0"/>
              </a:p>
              <a:p>
                <a:pPr marL="342900" indent="-342900">
                  <a:buAutoNum type="arabicParenR"/>
                </a:pPr>
                <a:r>
                  <a:rPr kumimoji="1" lang="en-US" altLang="zh-CN" sz="1600" dirty="0" smtClean="0"/>
                  <a:t>Otherwise,</a:t>
                </a:r>
                <a:r>
                  <a:rPr kumimoji="1" lang="zh-CN" altLang="en-US" sz="1600" dirty="0" smtClean="0"/>
                  <a:t> </a:t>
                </a:r>
                <a:r>
                  <a:rPr kumimoji="1" lang="en-US" altLang="zh-CN" sz="1600" dirty="0" smtClean="0"/>
                  <a:t>the</a:t>
                </a:r>
                <a:r>
                  <a:rPr kumimoji="1" lang="zh-CN" altLang="en-US" sz="1600" dirty="0" smtClean="0"/>
                  <a:t> </a:t>
                </a:r>
                <a:r>
                  <a:rPr kumimoji="1" lang="en-US" altLang="zh-CN" sz="1600" dirty="0" smtClean="0"/>
                  <a:t>server</a:t>
                </a:r>
                <a:r>
                  <a:rPr kumimoji="1" lang="zh-CN" altLang="en-US" sz="1600" dirty="0" smtClean="0"/>
                  <a:t> </a:t>
                </a:r>
                <a:r>
                  <a:rPr kumimoji="1" lang="en-US" altLang="zh-CN" sz="1600" dirty="0" smtClean="0"/>
                  <a:t>verifies</a:t>
                </a:r>
                <a:r>
                  <a:rPr kumimoji="1" lang="zh-CN" altLang="en-US" sz="1600" dirty="0" smtClean="0"/>
                  <a:t> </a:t>
                </a:r>
                <a:r>
                  <a:rPr kumimoji="1" lang="en-US" altLang="zh-CN" sz="1600" dirty="0" smtClean="0"/>
                  <a:t>that</a:t>
                </a:r>
                <a:r>
                  <a:rPr kumimoji="1" lang="zh-CN" altLang="en-US" sz="1600" dirty="0" smtClean="0"/>
                  <a:t> </a:t>
                </a:r>
                <a14:m>
                  <m:oMath xmlns:m="http://schemas.openxmlformats.org/officeDocument/2006/math">
                    <m:acc>
                      <m:accPr>
                        <m:chr m:val="̃"/>
                        <m:ctrlPr>
                          <a:rPr kumimoji="1" lang="zh-CN" altLang="en-US" sz="1600" i="1" smtClean="0">
                            <a:latin typeface="Cambria Math" charset="0"/>
                          </a:rPr>
                        </m:ctrlPr>
                      </m:accPr>
                      <m:e>
                        <m:r>
                          <a:rPr kumimoji="1" lang="en-US" altLang="zh-CN" sz="1600" b="0" i="1" smtClean="0">
                            <a:latin typeface="Cambria Math" charset="0"/>
                          </a:rPr>
                          <m:t>𝐴</m:t>
                        </m:r>
                      </m:e>
                    </m:acc>
                    <m:r>
                      <a:rPr kumimoji="1" lang="zh-CN" altLang="en-US" sz="1600" i="1" smtClean="0">
                        <a:latin typeface="Cambria Math" charset="0"/>
                        <a:ea typeface="Cambria Math" charset="0"/>
                        <a:cs typeface="Cambria Math" charset="0"/>
                      </a:rPr>
                      <m:t>≠</m:t>
                    </m:r>
                    <m:r>
                      <a:rPr kumimoji="1" lang="en-US" altLang="zh-CN" sz="1600" b="0" i="1" smtClean="0">
                        <a:latin typeface="Cambria Math" charset="0"/>
                        <a:ea typeface="Cambria Math" charset="0"/>
                        <a:cs typeface="Cambria Math" charset="0"/>
                      </a:rPr>
                      <m:t>1</m:t>
                    </m:r>
                  </m:oMath>
                </a14:m>
                <a:r>
                  <a:rPr kumimoji="1" lang="en-US" altLang="zh-CN" sz="1600" dirty="0" smtClean="0"/>
                  <a:t>,</a:t>
                </a:r>
                <a:r>
                  <a:rPr kumimoji="1" lang="zh-CN" altLang="en-US" sz="1600" dirty="0" smtClean="0"/>
                  <a:t> </a:t>
                </a:r>
                <a14:m>
                  <m:oMath xmlns:m="http://schemas.openxmlformats.org/officeDocument/2006/math">
                    <m:r>
                      <a:rPr kumimoji="1" lang="en-US" altLang="zh-CN" sz="1600" b="0" i="1" smtClean="0">
                        <a:latin typeface="Cambria Math" charset="0"/>
                      </a:rPr>
                      <m:t>𝑒</m:t>
                    </m:r>
                    <m:d>
                      <m:dPr>
                        <m:ctrlPr>
                          <a:rPr kumimoji="1" lang="en-US" altLang="zh-CN" sz="1600" b="0" i="1" smtClean="0">
                            <a:latin typeface="Cambria Math" charset="0"/>
                          </a:rPr>
                        </m:ctrlPr>
                      </m:dPr>
                      <m:e>
                        <m:r>
                          <a:rPr kumimoji="1" lang="en-US" altLang="zh-CN" sz="1600" b="0" i="1" smtClean="0">
                            <a:latin typeface="Cambria Math" charset="0"/>
                          </a:rPr>
                          <m:t>𝑔</m:t>
                        </m:r>
                        <m:r>
                          <a:rPr kumimoji="1" lang="en-US" altLang="zh-CN" sz="1600" b="0" i="1" smtClean="0">
                            <a:latin typeface="Cambria Math" charset="0"/>
                          </a:rPr>
                          <m:t>, </m:t>
                        </m:r>
                        <m:acc>
                          <m:accPr>
                            <m:chr m:val="̃"/>
                            <m:ctrlPr>
                              <a:rPr kumimoji="1" lang="zh-CN" altLang="en-US" sz="1600" b="0" i="1" smtClean="0">
                                <a:latin typeface="Cambria Math" charset="0"/>
                              </a:rPr>
                            </m:ctrlPr>
                          </m:accPr>
                          <m:e>
                            <m:r>
                              <a:rPr kumimoji="1" lang="en-US" altLang="zh-CN" sz="1600" b="0" i="1" smtClean="0">
                                <a:latin typeface="Cambria Math" charset="0"/>
                              </a:rPr>
                              <m:t>𝐵</m:t>
                            </m:r>
                          </m:e>
                        </m:acc>
                      </m:e>
                    </m:d>
                    <m:r>
                      <a:rPr kumimoji="1" lang="en-US" altLang="zh-CN" sz="1600" b="0" i="1" smtClean="0">
                        <a:latin typeface="Cambria Math" charset="0"/>
                      </a:rPr>
                      <m:t>=</m:t>
                    </m:r>
                    <m:r>
                      <a:rPr kumimoji="1" lang="en-US" altLang="zh-CN" sz="1600" b="0" i="1" smtClean="0">
                        <a:latin typeface="Cambria Math" charset="0"/>
                      </a:rPr>
                      <m:t>𝑒</m:t>
                    </m:r>
                    <m:r>
                      <a:rPr kumimoji="1" lang="en-US" altLang="zh-CN" sz="1600" b="0" i="1" smtClean="0">
                        <a:latin typeface="Cambria Math" charset="0"/>
                      </a:rPr>
                      <m:t>(</m:t>
                    </m:r>
                    <m:r>
                      <a:rPr kumimoji="1" lang="en-US" altLang="zh-CN" sz="1600" b="0" i="1" smtClean="0">
                        <a:latin typeface="Cambria Math" charset="0"/>
                      </a:rPr>
                      <m:t>𝑌</m:t>
                    </m:r>
                    <m:r>
                      <a:rPr kumimoji="1" lang="en-US" altLang="zh-CN" sz="1600" b="0" i="1" smtClean="0">
                        <a:latin typeface="Cambria Math" charset="0"/>
                      </a:rPr>
                      <m:t>,</m:t>
                    </m:r>
                    <m:acc>
                      <m:accPr>
                        <m:chr m:val="̃"/>
                        <m:ctrlPr>
                          <a:rPr kumimoji="1" lang="en-US" altLang="zh-CN" sz="1600" b="0" i="1" smtClean="0">
                            <a:latin typeface="Cambria Math" charset="0"/>
                          </a:rPr>
                        </m:ctrlPr>
                      </m:accPr>
                      <m:e>
                        <m:r>
                          <a:rPr kumimoji="1" lang="en-US" altLang="zh-CN" sz="1600" b="0" i="1" smtClean="0">
                            <a:latin typeface="Cambria Math" charset="0"/>
                          </a:rPr>
                          <m:t>𝐴</m:t>
                        </m:r>
                      </m:e>
                    </m:acc>
                    <m:r>
                      <a:rPr kumimoji="1" lang="en-US" altLang="zh-CN" sz="1600" b="0" i="1" smtClean="0">
                        <a:latin typeface="Cambria Math" charset="0"/>
                      </a:rPr>
                      <m:t>)</m:t>
                    </m:r>
                  </m:oMath>
                </a14:m>
                <a:r>
                  <a:rPr kumimoji="1" lang="en-US" altLang="zh-CN" sz="1600" dirty="0" smtClean="0"/>
                  <a:t>,</a:t>
                </a:r>
                <a:r>
                  <a:rPr kumimoji="1" lang="zh-CN" altLang="en-US" sz="1600" dirty="0" smtClean="0"/>
                  <a:t> </a:t>
                </a:r>
                <a:r>
                  <a:rPr kumimoji="1" lang="en-US" altLang="zh-CN" sz="1600" dirty="0" smtClean="0"/>
                  <a:t>and</a:t>
                </a:r>
                <a:r>
                  <a:rPr kumimoji="1" lang="zh-CN" altLang="en-US" sz="1600" dirty="0" smtClean="0"/>
                  <a:t> </a:t>
                </a:r>
                <a14:m>
                  <m:oMath xmlns:m="http://schemas.openxmlformats.org/officeDocument/2006/math">
                    <m:r>
                      <a:rPr kumimoji="1" lang="en-US" altLang="zh-CN" sz="1600" b="0" i="1" smtClean="0">
                        <a:latin typeface="Cambria Math" charset="0"/>
                      </a:rPr>
                      <m:t>𝑒</m:t>
                    </m:r>
                    <m:d>
                      <m:dPr>
                        <m:ctrlPr>
                          <a:rPr kumimoji="1" lang="en-US" altLang="zh-CN" sz="1600" b="0" i="1" smtClean="0">
                            <a:latin typeface="Cambria Math" charset="0"/>
                          </a:rPr>
                        </m:ctrlPr>
                      </m:dPr>
                      <m:e>
                        <m:r>
                          <a:rPr kumimoji="1" lang="en-US" altLang="zh-CN" sz="1600" b="0" i="1" smtClean="0">
                            <a:latin typeface="Cambria Math" charset="0"/>
                          </a:rPr>
                          <m:t>𝑔</m:t>
                        </m:r>
                        <m:r>
                          <a:rPr kumimoji="1" lang="en-US" altLang="zh-CN" sz="1600" b="0" i="1" smtClean="0">
                            <a:latin typeface="Cambria Math" charset="0"/>
                          </a:rPr>
                          <m:t>,</m:t>
                        </m:r>
                        <m:sSub>
                          <m:sSubPr>
                            <m:ctrlPr>
                              <a:rPr kumimoji="1" lang="en-US" altLang="zh-CN" sz="1600" b="0" i="1" smtClean="0">
                                <a:latin typeface="Cambria Math" charset="0"/>
                              </a:rPr>
                            </m:ctrlPr>
                          </m:sSubPr>
                          <m:e>
                            <m:acc>
                              <m:accPr>
                                <m:chr m:val="̃"/>
                                <m:ctrlPr>
                                  <a:rPr kumimoji="1" lang="en-US" altLang="zh-CN" sz="1600" b="0" i="1" smtClean="0">
                                    <a:latin typeface="Cambria Math" charset="0"/>
                                  </a:rPr>
                                </m:ctrlPr>
                              </m:accPr>
                              <m:e>
                                <m:r>
                                  <a:rPr kumimoji="1" lang="en-US" altLang="zh-CN" sz="1600" b="0" i="1" smtClean="0">
                                    <a:latin typeface="Cambria Math" charset="0"/>
                                  </a:rPr>
                                  <m:t>𝑍</m:t>
                                </m:r>
                              </m:e>
                            </m:acc>
                          </m:e>
                          <m:sub>
                            <m:r>
                              <a:rPr kumimoji="1" lang="en-US" altLang="zh-CN" sz="1600" b="0" i="1" smtClean="0">
                                <a:latin typeface="Cambria Math" charset="0"/>
                              </a:rPr>
                              <m:t>𝐵</m:t>
                            </m:r>
                          </m:sub>
                        </m:sSub>
                      </m:e>
                    </m:d>
                    <m:r>
                      <a:rPr kumimoji="1" lang="en-US" altLang="zh-CN" sz="1600" b="0" i="1" smtClean="0">
                        <a:latin typeface="Cambria Math" charset="0"/>
                      </a:rPr>
                      <m:t>=</m:t>
                    </m:r>
                    <m:r>
                      <a:rPr kumimoji="1" lang="en-US" altLang="zh-CN" sz="1600" b="0" i="1" smtClean="0">
                        <a:latin typeface="Cambria Math" charset="0"/>
                      </a:rPr>
                      <m:t>𝑒</m:t>
                    </m:r>
                    <m:r>
                      <a:rPr kumimoji="1" lang="en-US" altLang="zh-CN" sz="1600" b="0" i="1" smtClean="0">
                        <a:latin typeface="Cambria Math" charset="0"/>
                      </a:rPr>
                      <m:t>(</m:t>
                    </m:r>
                    <m:r>
                      <a:rPr kumimoji="1" lang="en-US" altLang="zh-CN" sz="1600" b="0" i="1" smtClean="0">
                        <a:latin typeface="Cambria Math" charset="0"/>
                      </a:rPr>
                      <m:t>𝑍</m:t>
                    </m:r>
                    <m:r>
                      <a:rPr kumimoji="1" lang="en-US" altLang="zh-CN" sz="1600" b="0" i="1" smtClean="0">
                        <a:latin typeface="Cambria Math" charset="0"/>
                      </a:rPr>
                      <m:t>,</m:t>
                    </m:r>
                    <m:acc>
                      <m:accPr>
                        <m:chr m:val="̃"/>
                        <m:ctrlPr>
                          <a:rPr kumimoji="1" lang="en-US" altLang="zh-CN" sz="1600" b="0" i="1" smtClean="0">
                            <a:latin typeface="Cambria Math" charset="0"/>
                          </a:rPr>
                        </m:ctrlPr>
                      </m:accPr>
                      <m:e>
                        <m:r>
                          <a:rPr kumimoji="1" lang="en-US" altLang="zh-CN" sz="1600" b="0" i="1" smtClean="0">
                            <a:latin typeface="Cambria Math" charset="0"/>
                          </a:rPr>
                          <m:t>𝐵</m:t>
                        </m:r>
                      </m:e>
                    </m:acc>
                    <m:r>
                      <a:rPr kumimoji="1" lang="en-US" altLang="zh-CN" sz="1600" b="0" i="1" smtClean="0">
                        <a:latin typeface="Cambria Math" charset="0"/>
                      </a:rPr>
                      <m:t>)</m:t>
                    </m:r>
                  </m:oMath>
                </a14:m>
                <a:r>
                  <a:rPr kumimoji="1" lang="en-US" altLang="zh-CN" sz="1600" dirty="0" smtClean="0"/>
                  <a:t>.</a:t>
                </a:r>
                <a:r>
                  <a:rPr kumimoji="1" lang="zh-CN" altLang="en-US" sz="1600" dirty="0" smtClean="0"/>
                  <a:t> </a:t>
                </a:r>
                <a:r>
                  <a:rPr kumimoji="1" lang="en-US" altLang="zh-CN" sz="1600" dirty="0" smtClean="0"/>
                  <a:t>If</a:t>
                </a:r>
                <a:r>
                  <a:rPr kumimoji="1" lang="zh-CN" altLang="en-US" sz="1600" dirty="0" smtClean="0"/>
                  <a:t> </a:t>
                </a:r>
                <a:r>
                  <a:rPr kumimoji="1" lang="en-US" altLang="zh-CN" sz="1600" dirty="0" smtClean="0"/>
                  <a:t>not,</a:t>
                </a:r>
                <a:r>
                  <a:rPr kumimoji="1" lang="zh-CN" altLang="en-US" sz="1600" dirty="0" smtClean="0"/>
                  <a:t> </a:t>
                </a:r>
                <a:r>
                  <a:rPr kumimoji="1" lang="en-US" altLang="zh-CN" sz="1600" dirty="0" smtClean="0"/>
                  <a:t>login</a:t>
                </a:r>
                <a:r>
                  <a:rPr kumimoji="1" lang="zh-CN" altLang="en-US" sz="1600" dirty="0" smtClean="0"/>
                  <a:t> </a:t>
                </a:r>
                <a:r>
                  <a:rPr kumimoji="1" lang="en-US" altLang="zh-CN" sz="1600" dirty="0" smtClean="0"/>
                  <a:t>fails.</a:t>
                </a:r>
                <a:endParaRPr kumimoji="1" lang="zh-CN" altLang="en-US" sz="1600" dirty="0" smtClean="0"/>
              </a:p>
              <a:p>
                <a:pPr marL="342900" indent="-342900">
                  <a:buAutoNum type="arabicParenR"/>
                </a:pPr>
                <a:r>
                  <a:rPr kumimoji="1" lang="en-US" altLang="zh-CN" sz="1600" dirty="0" smtClean="0"/>
                  <a:t>The</a:t>
                </a:r>
                <a:r>
                  <a:rPr kumimoji="1" lang="zh-CN" altLang="en-US" sz="1600" dirty="0" smtClean="0"/>
                  <a:t> </a:t>
                </a:r>
                <a:r>
                  <a:rPr kumimoji="1" lang="en-US" altLang="zh-CN" sz="1600" dirty="0" smtClean="0"/>
                  <a:t>client</a:t>
                </a:r>
                <a:r>
                  <a:rPr kumimoji="1" lang="zh-CN" altLang="en-US" sz="1600" dirty="0" smtClean="0"/>
                  <a:t> </a:t>
                </a:r>
                <a:r>
                  <a:rPr kumimoji="1" lang="en-US" altLang="zh-CN" sz="1600" dirty="0" smtClean="0"/>
                  <a:t>and</a:t>
                </a:r>
                <a:r>
                  <a:rPr kumimoji="1" lang="zh-CN" altLang="en-US" sz="1600" dirty="0" smtClean="0"/>
                  <a:t> </a:t>
                </a:r>
                <a:r>
                  <a:rPr kumimoji="1" lang="en-US" altLang="zh-CN" sz="1600" dirty="0" smtClean="0"/>
                  <a:t>server</a:t>
                </a:r>
                <a:r>
                  <a:rPr kumimoji="1" lang="zh-CN" altLang="en-US" sz="1600" dirty="0" smtClean="0"/>
                  <a:t> </a:t>
                </a:r>
                <a:r>
                  <a:rPr kumimoji="1" lang="en-US" altLang="zh-CN" sz="1600" dirty="0" smtClean="0"/>
                  <a:t>each</a:t>
                </a:r>
                <a:r>
                  <a:rPr kumimoji="1" lang="zh-CN" altLang="en-US" sz="1600" dirty="0" smtClean="0"/>
                  <a:t> </a:t>
                </a:r>
                <a:r>
                  <a:rPr kumimoji="1" lang="en-US" altLang="zh-CN" sz="1600" dirty="0" smtClean="0"/>
                  <a:t>compute</a:t>
                </a:r>
                <a:r>
                  <a:rPr kumimoji="1" lang="zh-CN" altLang="en-US" sz="1600" dirty="0" smtClean="0"/>
                  <a:t> </a:t>
                </a:r>
                <a14:m>
                  <m:oMath xmlns:m="http://schemas.openxmlformats.org/officeDocument/2006/math">
                    <m:r>
                      <a:rPr kumimoji="1" lang="en-US" altLang="zh-CN" sz="1600" b="0" i="1" smtClean="0">
                        <a:latin typeface="Cambria Math" charset="0"/>
                      </a:rPr>
                      <m:t>𝑣</m:t>
                    </m:r>
                    <m:r>
                      <a:rPr kumimoji="1" lang="en-US" altLang="zh-CN" sz="1600" b="0" i="1" smtClean="0">
                        <a:latin typeface="Cambria Math" charset="0"/>
                      </a:rPr>
                      <m:t>=</m:t>
                    </m:r>
                    <m:r>
                      <a:rPr kumimoji="1" lang="en-US" altLang="zh-CN" sz="1600" b="0" i="1" smtClean="0">
                        <a:latin typeface="Cambria Math" charset="0"/>
                      </a:rPr>
                      <m:t>𝑒</m:t>
                    </m:r>
                    <m:d>
                      <m:dPr>
                        <m:ctrlPr>
                          <a:rPr kumimoji="1" lang="en-US" altLang="zh-CN" sz="1600" b="0" i="1" smtClean="0">
                            <a:latin typeface="Cambria Math" charset="0"/>
                          </a:rPr>
                        </m:ctrlPr>
                      </m:dPr>
                      <m:e>
                        <m:r>
                          <a:rPr kumimoji="1" lang="en-US" altLang="zh-CN" sz="1600" b="0" i="1" smtClean="0">
                            <a:latin typeface="Cambria Math" charset="0"/>
                          </a:rPr>
                          <m:t>𝑔</m:t>
                        </m:r>
                        <m:r>
                          <a:rPr kumimoji="1" lang="en-US" altLang="zh-CN" sz="1600" b="0" i="1" smtClean="0">
                            <a:latin typeface="Cambria Math" charset="0"/>
                          </a:rPr>
                          <m:t>,</m:t>
                        </m:r>
                        <m:acc>
                          <m:accPr>
                            <m:chr m:val="̂"/>
                            <m:ctrlPr>
                              <a:rPr kumimoji="1" lang="en-US" altLang="zh-CN" sz="1600" b="0" i="1" smtClean="0">
                                <a:latin typeface="Cambria Math" charset="0"/>
                              </a:rPr>
                            </m:ctrlPr>
                          </m:accPr>
                          <m:e>
                            <m:r>
                              <m:rPr>
                                <m:sty m:val="p"/>
                              </m:rPr>
                              <a:rPr kumimoji="1" lang="en-US" altLang="zh-CN" sz="1600" b="0" i="1" smtClean="0">
                                <a:latin typeface="Cambria Math" charset="0"/>
                              </a:rPr>
                              <m:t>C</m:t>
                            </m:r>
                          </m:e>
                        </m:acc>
                      </m:e>
                    </m:d>
                  </m:oMath>
                </a14:m>
                <a:r>
                  <a:rPr kumimoji="1" lang="en-US" altLang="zh-CN" sz="1600" dirty="0" smtClean="0"/>
                  <a:t>,</a:t>
                </a:r>
                <a:r>
                  <a:rPr kumimoji="1" lang="zh-CN" altLang="en-US" sz="1600" dirty="0" smtClean="0"/>
                  <a:t> </a:t>
                </a:r>
                <a14:m>
                  <m:oMath xmlns:m="http://schemas.openxmlformats.org/officeDocument/2006/math">
                    <m:sSub>
                      <m:sSubPr>
                        <m:ctrlPr>
                          <a:rPr kumimoji="1" lang="en-US" altLang="zh-CN" sz="1600" i="1" smtClean="0">
                            <a:latin typeface="Cambria Math" charset="0"/>
                          </a:rPr>
                        </m:ctrlPr>
                      </m:sSubPr>
                      <m:e>
                        <m:r>
                          <a:rPr kumimoji="1" lang="en-US" altLang="zh-CN" sz="1600" b="0" i="1" smtClean="0">
                            <a:latin typeface="Cambria Math" charset="0"/>
                          </a:rPr>
                          <m:t>𝑣</m:t>
                        </m:r>
                      </m:e>
                      <m:sub>
                        <m:r>
                          <a:rPr kumimoji="1" lang="en-US" altLang="zh-CN" sz="1600" b="0" i="1" smtClean="0">
                            <a:latin typeface="Cambria Math" charset="0"/>
                          </a:rPr>
                          <m:t>𝑥</m:t>
                        </m:r>
                      </m:sub>
                    </m:sSub>
                    <m:r>
                      <a:rPr kumimoji="1" lang="en-US" altLang="zh-CN" sz="1600" b="0" i="1" smtClean="0">
                        <a:latin typeface="Cambria Math" charset="0"/>
                      </a:rPr>
                      <m:t>=</m:t>
                    </m:r>
                    <m:r>
                      <a:rPr kumimoji="1" lang="en-US" altLang="zh-CN" sz="1600" b="0" i="1" smtClean="0">
                        <a:latin typeface="Cambria Math" charset="0"/>
                      </a:rPr>
                      <m:t>𝑒</m:t>
                    </m:r>
                    <m:r>
                      <a:rPr kumimoji="1" lang="en-US" altLang="zh-CN" sz="1600" b="0" i="1" smtClean="0">
                        <a:latin typeface="Cambria Math" charset="0"/>
                      </a:rPr>
                      <m:t>(</m:t>
                    </m:r>
                    <m:r>
                      <a:rPr kumimoji="1" lang="en-US" altLang="zh-CN" sz="1600" b="0" i="1" smtClean="0">
                        <a:latin typeface="Cambria Math" charset="0"/>
                      </a:rPr>
                      <m:t>𝑋</m:t>
                    </m:r>
                    <m:r>
                      <a:rPr kumimoji="1" lang="en-US" altLang="zh-CN" sz="1600" b="0" i="1" smtClean="0">
                        <a:latin typeface="Cambria Math" charset="0"/>
                      </a:rPr>
                      <m:t>,</m:t>
                    </m:r>
                    <m:acc>
                      <m:accPr>
                        <m:chr m:val="̃"/>
                        <m:ctrlPr>
                          <a:rPr kumimoji="1" lang="en-US" altLang="zh-CN" sz="1600" b="0" i="1" smtClean="0">
                            <a:latin typeface="Cambria Math" charset="0"/>
                          </a:rPr>
                        </m:ctrlPr>
                      </m:accPr>
                      <m:e>
                        <m:r>
                          <a:rPr kumimoji="1" lang="en-US" altLang="zh-CN" sz="1600" b="0" i="1" smtClean="0">
                            <a:latin typeface="Cambria Math" charset="0"/>
                          </a:rPr>
                          <m:t>𝐴</m:t>
                        </m:r>
                      </m:e>
                    </m:acc>
                    <m:r>
                      <a:rPr kumimoji="1" lang="en-US" altLang="zh-CN" sz="1600" b="0" i="1" smtClean="0">
                        <a:latin typeface="Cambria Math" charset="0"/>
                      </a:rPr>
                      <m:t>)</m:t>
                    </m:r>
                  </m:oMath>
                </a14:m>
                <a:r>
                  <a:rPr kumimoji="1" lang="en-US" altLang="zh-CN" sz="1600" dirty="0" smtClean="0"/>
                  <a:t>,</a:t>
                </a:r>
                <a:r>
                  <a:rPr kumimoji="1" lang="zh-CN" altLang="en-US" sz="1600" dirty="0" smtClean="0"/>
                  <a:t> </a:t>
                </a:r>
                <a14:m>
                  <m:oMath xmlns:m="http://schemas.openxmlformats.org/officeDocument/2006/math">
                    <m:sSub>
                      <m:sSubPr>
                        <m:ctrlPr>
                          <a:rPr kumimoji="1" lang="en-US" altLang="zh-CN" sz="1600" i="1" dirty="0" smtClean="0">
                            <a:latin typeface="Cambria Math" charset="0"/>
                          </a:rPr>
                        </m:ctrlPr>
                      </m:sSubPr>
                      <m:e>
                        <m:r>
                          <a:rPr kumimoji="1" lang="en-US" altLang="zh-CN" sz="1600" b="0" i="1" dirty="0" smtClean="0">
                            <a:latin typeface="Cambria Math" charset="0"/>
                          </a:rPr>
                          <m:t>𝑣</m:t>
                        </m:r>
                      </m:e>
                      <m:sub>
                        <m:r>
                          <a:rPr kumimoji="1" lang="en-US" altLang="zh-CN" sz="1600" b="0" i="1" dirty="0" smtClean="0">
                            <a:latin typeface="Cambria Math" charset="0"/>
                          </a:rPr>
                          <m:t>𝑥𝑦</m:t>
                        </m:r>
                      </m:sub>
                    </m:sSub>
                    <m:r>
                      <a:rPr kumimoji="1" lang="en-US" altLang="zh-CN" sz="1600" b="0" i="1" dirty="0" smtClean="0">
                        <a:latin typeface="Cambria Math" charset="0"/>
                      </a:rPr>
                      <m:t>=</m:t>
                    </m:r>
                    <m:r>
                      <a:rPr kumimoji="1" lang="en-US" altLang="zh-CN" sz="1600" b="0" i="1" dirty="0" smtClean="0">
                        <a:latin typeface="Cambria Math" charset="0"/>
                      </a:rPr>
                      <m:t>𝑒</m:t>
                    </m:r>
                    <m:r>
                      <a:rPr kumimoji="1" lang="en-US" altLang="zh-CN" sz="1600" b="0" i="1" dirty="0" smtClean="0">
                        <a:latin typeface="Cambria Math" charset="0"/>
                      </a:rPr>
                      <m:t>(</m:t>
                    </m:r>
                    <m:r>
                      <a:rPr kumimoji="1" lang="en-US" altLang="zh-CN" sz="1600" b="0" i="1" dirty="0" smtClean="0">
                        <a:latin typeface="Cambria Math" charset="0"/>
                      </a:rPr>
                      <m:t>𝑋</m:t>
                    </m:r>
                    <m:r>
                      <a:rPr kumimoji="1" lang="en-US" altLang="zh-CN" sz="1600" b="0" i="1" dirty="0" smtClean="0">
                        <a:latin typeface="Cambria Math" charset="0"/>
                      </a:rPr>
                      <m:t>,</m:t>
                    </m:r>
                    <m:acc>
                      <m:accPr>
                        <m:chr m:val="̃"/>
                        <m:ctrlPr>
                          <a:rPr kumimoji="1" lang="en-US" altLang="zh-CN" sz="1600" b="0" i="1" dirty="0" smtClean="0">
                            <a:latin typeface="Cambria Math" charset="0"/>
                          </a:rPr>
                        </m:ctrlPr>
                      </m:accPr>
                      <m:e>
                        <m:r>
                          <a:rPr kumimoji="1" lang="en-US" altLang="zh-CN" sz="1600" b="0" i="1" dirty="0" smtClean="0">
                            <a:latin typeface="Cambria Math" charset="0"/>
                          </a:rPr>
                          <m:t>𝐵</m:t>
                        </m:r>
                      </m:e>
                    </m:acc>
                    <m:r>
                      <a:rPr kumimoji="1" lang="en-US" altLang="zh-CN" sz="1600" b="0" i="1" dirty="0" smtClean="0">
                        <a:latin typeface="Cambria Math" charset="0"/>
                      </a:rPr>
                      <m:t>)</m:t>
                    </m:r>
                  </m:oMath>
                </a14:m>
                <a:r>
                  <a:rPr kumimoji="1" lang="en-US" altLang="zh-CN" sz="1600" dirty="0" smtClean="0"/>
                  <a:t>,</a:t>
                </a:r>
                <a:r>
                  <a:rPr kumimoji="1" lang="zh-CN" altLang="en-US" sz="1600" dirty="0" smtClean="0"/>
                  <a:t> </a:t>
                </a:r>
                <a14:m>
                  <m:oMath xmlns:m="http://schemas.openxmlformats.org/officeDocument/2006/math">
                    <m:sSubSup>
                      <m:sSubSupPr>
                        <m:ctrlPr>
                          <a:rPr kumimoji="1" lang="en-US" altLang="zh-CN" sz="1600" i="1" dirty="0" smtClean="0">
                            <a:latin typeface="Cambria Math" charset="0"/>
                          </a:rPr>
                        </m:ctrlPr>
                      </m:sSubSupPr>
                      <m:e>
                        <m:r>
                          <a:rPr kumimoji="1" lang="en-US" altLang="zh-CN" sz="1600" b="0" i="1" dirty="0" smtClean="0">
                            <a:latin typeface="Cambria Math" charset="0"/>
                          </a:rPr>
                          <m:t>𝑣</m:t>
                        </m:r>
                      </m:e>
                      <m:sub>
                        <m:r>
                          <a:rPr kumimoji="1" lang="en-US" altLang="zh-CN" sz="1600" b="0" i="1" dirty="0" smtClean="0">
                            <a:latin typeface="Cambria Math" charset="0"/>
                          </a:rPr>
                          <m:t>𝑥𝑦</m:t>
                        </m:r>
                      </m:sub>
                      <m:sup>
                        <m:r>
                          <a:rPr kumimoji="1" lang="en-US" altLang="zh-CN" sz="1600" b="0" i="1" dirty="0" smtClean="0">
                            <a:latin typeface="Cambria Math" charset="0"/>
                          </a:rPr>
                          <m:t>′</m:t>
                        </m:r>
                      </m:sup>
                    </m:sSubSup>
                    <m:r>
                      <a:rPr kumimoji="1" lang="en-US" altLang="zh-CN" sz="1600" b="0" i="1" dirty="0" smtClean="0">
                        <a:latin typeface="Cambria Math" charset="0"/>
                      </a:rPr>
                      <m:t>=</m:t>
                    </m:r>
                    <m:r>
                      <a:rPr kumimoji="1" lang="en-US" altLang="zh-CN" sz="1600" b="0" i="1" dirty="0" smtClean="0">
                        <a:latin typeface="Cambria Math" charset="0"/>
                      </a:rPr>
                      <m:t>𝑒</m:t>
                    </m:r>
                    <m:r>
                      <a:rPr kumimoji="1" lang="en-US" altLang="zh-CN" sz="1600" b="0" i="1" dirty="0" smtClean="0">
                        <a:latin typeface="Cambria Math" charset="0"/>
                      </a:rPr>
                      <m:t>(</m:t>
                    </m:r>
                    <m:r>
                      <a:rPr kumimoji="1" lang="en-US" altLang="zh-CN" sz="1600" b="0" i="1" dirty="0" smtClean="0">
                        <a:latin typeface="Cambria Math" charset="0"/>
                      </a:rPr>
                      <m:t>𝑋</m:t>
                    </m:r>
                    <m:r>
                      <a:rPr kumimoji="1" lang="en-US" altLang="zh-CN" sz="1600" b="0" i="1" dirty="0" smtClean="0">
                        <a:latin typeface="Cambria Math" charset="0"/>
                      </a:rPr>
                      <m:t>,</m:t>
                    </m:r>
                    <m:sSub>
                      <m:sSubPr>
                        <m:ctrlPr>
                          <a:rPr kumimoji="1" lang="en-US" altLang="zh-CN" sz="1600" b="0" i="1" dirty="0" smtClean="0">
                            <a:latin typeface="Cambria Math" charset="0"/>
                          </a:rPr>
                        </m:ctrlPr>
                      </m:sSubPr>
                      <m:e>
                        <m:acc>
                          <m:accPr>
                            <m:chr m:val="̃"/>
                            <m:ctrlPr>
                              <a:rPr kumimoji="1" lang="en-US" altLang="zh-CN" sz="1600" b="0" i="1" dirty="0" smtClean="0">
                                <a:latin typeface="Cambria Math" charset="0"/>
                              </a:rPr>
                            </m:ctrlPr>
                          </m:accPr>
                          <m:e>
                            <m:r>
                              <a:rPr kumimoji="1" lang="en-US" altLang="zh-CN" sz="1600" b="0" i="1" dirty="0" smtClean="0">
                                <a:latin typeface="Cambria Math" charset="0"/>
                              </a:rPr>
                              <m:t>𝑍</m:t>
                            </m:r>
                          </m:e>
                        </m:acc>
                      </m:e>
                      <m:sub>
                        <m:r>
                          <a:rPr kumimoji="1" lang="en-US" altLang="zh-CN" sz="1600" b="0" i="1" dirty="0" smtClean="0">
                            <a:latin typeface="Cambria Math" charset="0"/>
                          </a:rPr>
                          <m:t>𝐵</m:t>
                        </m:r>
                      </m:sub>
                    </m:sSub>
                    <m:r>
                      <a:rPr kumimoji="1" lang="en-US" altLang="zh-CN" sz="1600" b="0" i="1" dirty="0" smtClean="0">
                        <a:latin typeface="Cambria Math" charset="0"/>
                      </a:rPr>
                      <m:t>)</m:t>
                    </m:r>
                  </m:oMath>
                </a14:m>
                <a:endParaRPr kumimoji="1" lang="zh-CN" altLang="en-US" sz="1600" dirty="0" smtClean="0"/>
              </a:p>
              <a:p>
                <a:pPr marL="342900" indent="-342900">
                  <a:buAutoNum type="arabicParenR"/>
                </a:pPr>
                <a:r>
                  <a:rPr kumimoji="1" lang="en-US" altLang="zh-CN" sz="1600" dirty="0" smtClean="0"/>
                  <a:t>The</a:t>
                </a:r>
                <a:r>
                  <a:rPr kumimoji="1" lang="zh-CN" altLang="en-US" sz="1600" dirty="0" smtClean="0"/>
                  <a:t> </a:t>
                </a:r>
                <a:r>
                  <a:rPr kumimoji="1" lang="en-US" altLang="zh-CN" sz="1600" dirty="0" smtClean="0"/>
                  <a:t>client</a:t>
                </a:r>
                <a:r>
                  <a:rPr kumimoji="1" lang="zh-CN" altLang="en-US" sz="1600" dirty="0" smtClean="0"/>
                  <a:t> </a:t>
                </a:r>
                <a:r>
                  <a:rPr kumimoji="1" lang="en-US" altLang="zh-CN" sz="1600" dirty="0" smtClean="0"/>
                  <a:t>acts</a:t>
                </a:r>
                <a:r>
                  <a:rPr kumimoji="1" lang="zh-CN" altLang="en-US" sz="1600" dirty="0" smtClean="0"/>
                  <a:t> </a:t>
                </a:r>
                <a:r>
                  <a:rPr kumimoji="1" lang="en-US" altLang="zh-CN" sz="1600" dirty="0" smtClean="0"/>
                  <a:t>as</a:t>
                </a:r>
                <a:r>
                  <a:rPr kumimoji="1" lang="zh-CN" altLang="en-US" sz="1600" dirty="0" smtClean="0"/>
                  <a:t> </a:t>
                </a:r>
                <a:r>
                  <a:rPr kumimoji="1" lang="en-US" altLang="zh-CN" sz="1600" dirty="0" err="1" smtClean="0"/>
                  <a:t>prover</a:t>
                </a:r>
                <a:r>
                  <a:rPr kumimoji="1" lang="zh-CN" altLang="en-US" sz="1600" dirty="0" smtClean="0"/>
                  <a:t> </a:t>
                </a:r>
                <a:r>
                  <a:rPr kumimoji="1" lang="en-US" altLang="zh-CN" sz="1600" dirty="0" smtClean="0"/>
                  <a:t>and</a:t>
                </a:r>
                <a:r>
                  <a:rPr kumimoji="1" lang="zh-CN" altLang="en-US" sz="1600" dirty="0" smtClean="0"/>
                  <a:t> </a:t>
                </a:r>
                <a:r>
                  <a:rPr kumimoji="1" lang="en-US" altLang="zh-CN" sz="1600" dirty="0" smtClean="0"/>
                  <a:t>the</a:t>
                </a:r>
                <a:r>
                  <a:rPr kumimoji="1" lang="zh-CN" altLang="en-US" sz="1600" dirty="0" smtClean="0"/>
                  <a:t> </a:t>
                </a:r>
                <a:r>
                  <a:rPr kumimoji="1" lang="en-US" altLang="zh-CN" sz="1600" dirty="0" smtClean="0"/>
                  <a:t>server</a:t>
                </a:r>
                <a:r>
                  <a:rPr kumimoji="1" lang="zh-CN" altLang="en-US" sz="1600" dirty="0" smtClean="0"/>
                  <a:t> </a:t>
                </a:r>
                <a:r>
                  <a:rPr kumimoji="1" lang="en-US" altLang="zh-CN" sz="1600" dirty="0" smtClean="0"/>
                  <a:t>as</a:t>
                </a:r>
                <a:r>
                  <a:rPr kumimoji="1" lang="zh-CN" altLang="en-US" sz="1600" dirty="0" smtClean="0"/>
                  <a:t> </a:t>
                </a:r>
                <a:r>
                  <a:rPr kumimoji="1" lang="en-US" altLang="zh-CN" sz="1600" dirty="0" smtClean="0"/>
                  <a:t>verifier</a:t>
                </a:r>
                <a:r>
                  <a:rPr kumimoji="1" lang="zh-CN" altLang="en-US" sz="1600" dirty="0" smtClean="0"/>
                  <a:t> </a:t>
                </a:r>
                <a:r>
                  <a:rPr kumimoji="1" lang="en-US" altLang="zh-CN" sz="1600" dirty="0" smtClean="0"/>
                  <a:t>in</a:t>
                </a:r>
                <a:r>
                  <a:rPr kumimoji="1" lang="zh-CN" altLang="en-US" sz="1600" dirty="0" smtClean="0"/>
                  <a:t> </a:t>
                </a:r>
                <a:r>
                  <a:rPr kumimoji="1" lang="en-US" altLang="zh-CN" sz="1600" dirty="0" smtClean="0"/>
                  <a:t>the</a:t>
                </a:r>
                <a:r>
                  <a:rPr kumimoji="1" lang="zh-CN" altLang="en-US" sz="1600" dirty="0" smtClean="0"/>
                  <a:t> </a:t>
                </a:r>
                <a:r>
                  <a:rPr kumimoji="1" lang="en-US" altLang="zh-CN" sz="1600" dirty="0" smtClean="0"/>
                  <a:t>zero-</a:t>
                </a:r>
                <a:r>
                  <a:rPr kumimoji="1" lang="en-US" altLang="zh-CN" sz="1600" dirty="0" err="1" smtClean="0"/>
                  <a:t>knowlegde</a:t>
                </a:r>
                <a:r>
                  <a:rPr kumimoji="1" lang="zh-CN" altLang="en-US" sz="1600" dirty="0" smtClean="0"/>
                  <a:t> </a:t>
                </a:r>
                <a14:m>
                  <m:oMath xmlns:m="http://schemas.openxmlformats.org/officeDocument/2006/math">
                    <m:r>
                      <a:rPr kumimoji="1" lang="en-US" altLang="zh-CN" sz="1600" b="0" i="1" smtClean="0">
                        <a:latin typeface="Cambria Math" charset="0"/>
                      </a:rPr>
                      <m:t>𝑃𝑜</m:t>
                    </m:r>
                    <m:r>
                      <m:rPr>
                        <m:sty m:val="p"/>
                      </m:rPr>
                      <a:rPr kumimoji="1" lang="en-US" altLang="zh-CN" sz="1600" b="0" i="1" smtClean="0">
                        <a:latin typeface="Cambria Math" charset="0"/>
                      </a:rPr>
                      <m:t>K</m:t>
                    </m:r>
                    <m:d>
                      <m:dPr>
                        <m:begChr m:val="{"/>
                        <m:endChr m:val="|"/>
                        <m:ctrlPr>
                          <a:rPr kumimoji="1" lang="en-US" altLang="zh-CN" sz="1600" b="0" i="1" smtClean="0">
                            <a:latin typeface="Cambria Math" charset="0"/>
                          </a:rPr>
                        </m:ctrlPr>
                      </m:dPr>
                      <m:e>
                        <m:d>
                          <m:dPr>
                            <m:ctrlPr>
                              <a:rPr kumimoji="1" lang="en-US" altLang="zh-CN" sz="1600" b="0" i="1" smtClean="0">
                                <a:latin typeface="Cambria Math" charset="0"/>
                              </a:rPr>
                            </m:ctrlPr>
                          </m:dPr>
                          <m:e>
                            <m:r>
                              <a:rPr kumimoji="1" lang="en-US" altLang="zh-CN" sz="1600" b="0" i="1" smtClean="0">
                                <a:latin typeface="Cambria Math" charset="0"/>
                              </a:rPr>
                              <m:t>𝑑</m:t>
                            </m:r>
                            <m:r>
                              <a:rPr kumimoji="1" lang="en-US" altLang="zh-CN" sz="1600" b="0" i="1" smtClean="0">
                                <a:latin typeface="Cambria Math" charset="0"/>
                              </a:rPr>
                              <m:t>,</m:t>
                            </m:r>
                            <m:r>
                              <a:rPr kumimoji="1" lang="en-US" altLang="zh-CN" sz="1600" b="0" i="1" smtClean="0">
                                <a:latin typeface="Cambria Math" charset="0"/>
                              </a:rPr>
                              <m:t>𝑟</m:t>
                            </m:r>
                            <m:r>
                              <a:rPr kumimoji="1" lang="en-US" altLang="zh-CN" sz="1600" b="0" i="1" smtClean="0">
                                <a:latin typeface="Cambria Math" charset="0"/>
                              </a:rPr>
                              <m:t>,</m:t>
                            </m:r>
                            <m:sSup>
                              <m:sSupPr>
                                <m:ctrlPr>
                                  <a:rPr kumimoji="1" lang="en-US" altLang="zh-CN" sz="1600" b="0" i="1" smtClean="0">
                                    <a:latin typeface="Cambria Math" charset="0"/>
                                  </a:rPr>
                                </m:ctrlPr>
                              </m:sSupPr>
                              <m:e>
                                <m:r>
                                  <a:rPr kumimoji="1" lang="en-US" altLang="zh-CN" sz="1600" b="0" i="1" smtClean="0">
                                    <a:latin typeface="Cambria Math" charset="0"/>
                                  </a:rPr>
                                  <m:t>𝑟</m:t>
                                </m:r>
                              </m:e>
                              <m:sup>
                                <m:r>
                                  <a:rPr kumimoji="1" lang="en-US" altLang="zh-CN" sz="1600" b="0" i="1" smtClean="0">
                                    <a:latin typeface="Cambria Math" charset="0"/>
                                  </a:rPr>
                                  <m:t>′</m:t>
                                </m:r>
                              </m:sup>
                            </m:sSup>
                          </m:e>
                        </m:d>
                      </m:e>
                    </m:d>
                    <m:sSup>
                      <m:sSupPr>
                        <m:ctrlPr>
                          <a:rPr kumimoji="1" lang="en-US" altLang="zh-CN" sz="1600" b="0" i="1" smtClean="0">
                            <a:latin typeface="Cambria Math" charset="0"/>
                          </a:rPr>
                        </m:ctrlPr>
                      </m:sSupPr>
                      <m:e>
                        <m:r>
                          <a:rPr kumimoji="1" lang="en-US" altLang="zh-CN" sz="1600" b="0" i="1" smtClean="0">
                            <a:latin typeface="Cambria Math" charset="0"/>
                          </a:rPr>
                          <m:t>𝑣</m:t>
                        </m:r>
                      </m:e>
                      <m:sup>
                        <m:sSup>
                          <m:sSupPr>
                            <m:ctrlPr>
                              <a:rPr kumimoji="1" lang="en-US" altLang="zh-CN" sz="1600" b="0" i="1" smtClean="0">
                                <a:latin typeface="Cambria Math" charset="0"/>
                              </a:rPr>
                            </m:ctrlPr>
                          </m:sSupPr>
                          <m:e>
                            <m:r>
                              <a:rPr kumimoji="1" lang="en-US" altLang="zh-CN" sz="1600" b="0" i="1" smtClean="0">
                                <a:latin typeface="Cambria Math" charset="0"/>
                              </a:rPr>
                              <m:t>𝑟</m:t>
                            </m:r>
                          </m:e>
                          <m:sup>
                            <m:r>
                              <a:rPr kumimoji="1" lang="en-US" altLang="zh-CN" sz="1600" b="0" i="1" smtClean="0">
                                <a:latin typeface="Cambria Math" charset="0"/>
                              </a:rPr>
                              <m:t>′</m:t>
                            </m:r>
                          </m:sup>
                        </m:sSup>
                      </m:sup>
                    </m:sSup>
                    <m:r>
                      <a:rPr kumimoji="1" lang="en-US" altLang="zh-CN" sz="1600" b="0" i="1" smtClean="0">
                        <a:latin typeface="Cambria Math" charset="0"/>
                      </a:rPr>
                      <m:t>=</m:t>
                    </m:r>
                    <m:sSub>
                      <m:sSubPr>
                        <m:ctrlPr>
                          <a:rPr kumimoji="1" lang="en-US" altLang="zh-CN" sz="1600" b="0" i="1" smtClean="0">
                            <a:latin typeface="Cambria Math" charset="0"/>
                          </a:rPr>
                        </m:ctrlPr>
                      </m:sSubPr>
                      <m:e>
                        <m:r>
                          <a:rPr kumimoji="1" lang="en-US" altLang="zh-CN" sz="1600" b="0" i="1" smtClean="0">
                            <a:latin typeface="Cambria Math" charset="0"/>
                          </a:rPr>
                          <m:t>𝑣</m:t>
                        </m:r>
                      </m:e>
                      <m:sub>
                        <m:r>
                          <a:rPr kumimoji="1" lang="en-US" altLang="zh-CN" sz="1600" b="0" i="1" smtClean="0">
                            <a:latin typeface="Cambria Math" charset="0"/>
                          </a:rPr>
                          <m:t>𝑥</m:t>
                        </m:r>
                      </m:sub>
                    </m:sSub>
                    <m:sSubSup>
                      <m:sSubSupPr>
                        <m:ctrlPr>
                          <a:rPr kumimoji="1" lang="en-US" altLang="zh-CN" sz="1600" b="0" i="1" smtClean="0">
                            <a:latin typeface="Cambria Math" charset="0"/>
                          </a:rPr>
                        </m:ctrlPr>
                      </m:sSubSupPr>
                      <m:e>
                        <m:r>
                          <a:rPr kumimoji="1" lang="en-US" altLang="zh-CN" sz="1600" b="0" i="1" smtClean="0">
                            <a:latin typeface="Cambria Math" charset="0"/>
                          </a:rPr>
                          <m:t>𝑣</m:t>
                        </m:r>
                      </m:e>
                      <m:sub>
                        <m:r>
                          <a:rPr kumimoji="1" lang="en-US" altLang="zh-CN" sz="1600" b="0" i="1" smtClean="0">
                            <a:latin typeface="Cambria Math" charset="0"/>
                          </a:rPr>
                          <m:t>𝑥𝑦</m:t>
                        </m:r>
                      </m:sub>
                      <m:sup>
                        <m:r>
                          <a:rPr kumimoji="1" lang="en-US" altLang="zh-CN" sz="1600" b="0" i="1" smtClean="0">
                            <a:latin typeface="Cambria Math" charset="0"/>
                          </a:rPr>
                          <m:t>𝑑</m:t>
                        </m:r>
                      </m:sup>
                    </m:sSubSup>
                    <m:sSubSup>
                      <m:sSubSupPr>
                        <m:ctrlPr>
                          <a:rPr kumimoji="1" lang="en-US" altLang="zh-CN" sz="1600" b="0" i="1" smtClean="0">
                            <a:latin typeface="Cambria Math" charset="0"/>
                          </a:rPr>
                        </m:ctrlPr>
                      </m:sSubSupPr>
                      <m:e>
                        <m:sSup>
                          <m:sSupPr>
                            <m:ctrlPr>
                              <a:rPr kumimoji="1" lang="en-US" altLang="zh-CN" sz="1600" b="0" i="1" smtClean="0">
                                <a:latin typeface="Cambria Math" charset="0"/>
                              </a:rPr>
                            </m:ctrlPr>
                          </m:sSupPr>
                          <m:e>
                            <m:r>
                              <a:rPr kumimoji="1" lang="en-US" altLang="zh-CN" sz="1600" b="0" i="1" smtClean="0">
                                <a:latin typeface="Cambria Math" charset="0"/>
                              </a:rPr>
                              <m:t>𝑣</m:t>
                            </m:r>
                          </m:e>
                          <m:sup>
                            <m:r>
                              <a:rPr kumimoji="1" lang="en-US" altLang="zh-CN" sz="1600" b="0" i="1" smtClean="0">
                                <a:latin typeface="Cambria Math" charset="0"/>
                              </a:rPr>
                              <m:t>′</m:t>
                            </m:r>
                          </m:sup>
                        </m:sSup>
                      </m:e>
                      <m:sub>
                        <m:r>
                          <a:rPr kumimoji="1" lang="en-US" altLang="zh-CN" sz="1600" b="0" i="1" smtClean="0">
                            <a:latin typeface="Cambria Math" charset="0"/>
                          </a:rPr>
                          <m:t>𝑥𝑦</m:t>
                        </m:r>
                      </m:sub>
                      <m:sup>
                        <m:r>
                          <a:rPr kumimoji="1" lang="en-US" altLang="zh-CN" sz="1600" b="0" i="1" smtClean="0">
                            <a:latin typeface="Cambria Math" charset="0"/>
                          </a:rPr>
                          <m:t>𝑟</m:t>
                        </m:r>
                      </m:sup>
                    </m:sSubSup>
                    <m:r>
                      <a:rPr kumimoji="1" lang="en-US" altLang="zh-CN" sz="1600" b="0" i="1" smtClean="0">
                        <a:latin typeface="Cambria Math" charset="0"/>
                        <a:ea typeface="Cambria Math" charset="0"/>
                        <a:cs typeface="Cambria Math" charset="0"/>
                      </a:rPr>
                      <m:t>∧</m:t>
                    </m:r>
                    <m:sSub>
                      <m:sSubPr>
                        <m:ctrlPr>
                          <a:rPr kumimoji="1" lang="en-US" altLang="zh-CN" sz="1600" b="0" i="1" smtClean="0">
                            <a:latin typeface="Cambria Math" charset="0"/>
                            <a:ea typeface="Cambria Math" charset="0"/>
                            <a:cs typeface="Cambria Math" charset="0"/>
                          </a:rPr>
                        </m:ctrlPr>
                      </m:sSubPr>
                      <m:e>
                        <m:r>
                          <a:rPr kumimoji="1" lang="en-US" altLang="zh-CN" sz="1600" b="0" i="1" smtClean="0">
                            <a:latin typeface="Cambria Math" charset="0"/>
                            <a:ea typeface="Cambria Math" charset="0"/>
                            <a:cs typeface="Cambria Math" charset="0"/>
                          </a:rPr>
                          <m:t>𝑌</m:t>
                        </m:r>
                      </m:e>
                      <m:sub>
                        <m:r>
                          <a:rPr kumimoji="1" lang="en-US" altLang="zh-CN" sz="1600" b="0" i="1" smtClean="0">
                            <a:latin typeface="Cambria Math" charset="0"/>
                            <a:ea typeface="Cambria Math" charset="0"/>
                            <a:cs typeface="Cambria Math" charset="0"/>
                          </a:rPr>
                          <m:t>𝑑</m:t>
                        </m:r>
                      </m:sub>
                    </m:sSub>
                    <m:d>
                      <m:dPr>
                        <m:ctrlPr>
                          <a:rPr kumimoji="1" lang="en-US" altLang="zh-CN" sz="1600" b="0" i="1" smtClean="0">
                            <a:latin typeface="Cambria Math" charset="0"/>
                            <a:ea typeface="Cambria Math" charset="0"/>
                            <a:cs typeface="Cambria Math" charset="0"/>
                          </a:rPr>
                        </m:ctrlPr>
                      </m:dPr>
                      <m:e>
                        <m:r>
                          <a:rPr kumimoji="1" lang="en-US" altLang="zh-CN" sz="1600" b="0" i="1" smtClean="0">
                            <a:latin typeface="Cambria Math" charset="0"/>
                            <a:ea typeface="Cambria Math" charset="0"/>
                            <a:cs typeface="Cambria Math" charset="0"/>
                          </a:rPr>
                          <m:t>𝑡</m:t>
                        </m:r>
                      </m:e>
                    </m:d>
                    <m:r>
                      <a:rPr kumimoji="1" lang="en-US" altLang="zh-CN" sz="1600" b="0" i="1" smtClean="0">
                        <a:latin typeface="Cambria Math" charset="0"/>
                        <a:ea typeface="Cambria Math" charset="0"/>
                        <a:cs typeface="Cambria Math" charset="0"/>
                      </a:rPr>
                      <m:t>=</m:t>
                    </m:r>
                    <m:sSup>
                      <m:sSupPr>
                        <m:ctrlPr>
                          <a:rPr kumimoji="1" lang="en-US" altLang="zh-CN" sz="1600" b="0" i="1" smtClean="0">
                            <a:latin typeface="Cambria Math" charset="0"/>
                            <a:ea typeface="Cambria Math" charset="0"/>
                            <a:cs typeface="Cambria Math" charset="0"/>
                          </a:rPr>
                        </m:ctrlPr>
                      </m:sSupPr>
                      <m:e>
                        <m:sSub>
                          <m:sSubPr>
                            <m:ctrlPr>
                              <a:rPr kumimoji="1" lang="en-US" altLang="zh-CN" sz="1600" b="0" i="1" smtClean="0">
                                <a:latin typeface="Cambria Math" charset="0"/>
                                <a:ea typeface="Cambria Math" charset="0"/>
                                <a:cs typeface="Cambria Math" charset="0"/>
                              </a:rPr>
                            </m:ctrlPr>
                          </m:sSubPr>
                          <m:e>
                            <m:r>
                              <a:rPr kumimoji="1" lang="en-US" altLang="zh-CN" sz="1600" b="0" i="1" smtClean="0">
                                <a:latin typeface="Cambria Math" charset="0"/>
                                <a:ea typeface="Cambria Math" charset="0"/>
                                <a:cs typeface="Cambria Math" charset="0"/>
                              </a:rPr>
                              <m:t>𝑔</m:t>
                            </m:r>
                          </m:e>
                          <m:sub>
                            <m:r>
                              <a:rPr kumimoji="1" lang="en-US" altLang="zh-CN" sz="1600" b="0" i="1" smtClean="0">
                                <a:latin typeface="Cambria Math" charset="0"/>
                                <a:ea typeface="Cambria Math" charset="0"/>
                                <a:cs typeface="Cambria Math" charset="0"/>
                              </a:rPr>
                              <m:t>𝑇</m:t>
                            </m:r>
                          </m:sub>
                        </m:sSub>
                      </m:e>
                      <m:sup>
                        <m:r>
                          <a:rPr kumimoji="1" lang="en-US" altLang="zh-CN" sz="1600" b="0" i="1" smtClean="0">
                            <a:latin typeface="Cambria Math" charset="0"/>
                            <a:ea typeface="Cambria Math" charset="0"/>
                            <a:cs typeface="Cambria Math" charset="0"/>
                          </a:rPr>
                          <m:t>1/(</m:t>
                        </m:r>
                        <m:r>
                          <a:rPr kumimoji="1" lang="en-US" altLang="zh-CN" sz="1600" b="0" i="1" smtClean="0">
                            <a:latin typeface="Cambria Math" charset="0"/>
                            <a:ea typeface="Cambria Math" charset="0"/>
                            <a:cs typeface="Cambria Math" charset="0"/>
                          </a:rPr>
                          <m:t>𝑑</m:t>
                        </m:r>
                        <m:r>
                          <a:rPr kumimoji="1" lang="en-US" altLang="zh-CN" sz="1600" b="0" i="1" smtClean="0">
                            <a:latin typeface="Cambria Math" charset="0"/>
                            <a:ea typeface="Cambria Math" charset="0"/>
                            <a:cs typeface="Cambria Math" charset="0"/>
                          </a:rPr>
                          <m:t>+</m:t>
                        </m:r>
                        <m:r>
                          <a:rPr kumimoji="1" lang="en-US" altLang="zh-CN" sz="1600" b="0" i="1" smtClean="0">
                            <a:latin typeface="Cambria Math" charset="0"/>
                            <a:ea typeface="Cambria Math" charset="0"/>
                            <a:cs typeface="Cambria Math" charset="0"/>
                          </a:rPr>
                          <m:t>𝑡</m:t>
                        </m:r>
                        <m:r>
                          <a:rPr kumimoji="1" lang="en-US" altLang="zh-CN" sz="1600" b="0" i="1" smtClean="0">
                            <a:latin typeface="Cambria Math" charset="0"/>
                            <a:ea typeface="Cambria Math" charset="0"/>
                            <a:cs typeface="Cambria Math" charset="0"/>
                          </a:rPr>
                          <m:t>)</m:t>
                        </m:r>
                      </m:sup>
                    </m:sSup>
                    <m:r>
                      <a:rPr kumimoji="1" lang="en-US" altLang="zh-CN" sz="1600" b="0" i="1" smtClean="0">
                        <a:latin typeface="Cambria Math" charset="0"/>
                      </a:rPr>
                      <m:t>}</m:t>
                    </m:r>
                  </m:oMath>
                </a14:m>
                <a:r>
                  <a:rPr kumimoji="1" lang="en-US" altLang="zh-CN" sz="1600" dirty="0" smtClean="0"/>
                  <a:t>.(The</a:t>
                </a:r>
                <a:r>
                  <a:rPr kumimoji="1" lang="zh-CN" altLang="en-US" sz="1600" dirty="0" smtClean="0"/>
                  <a:t> </a:t>
                </a:r>
                <a:r>
                  <a:rPr kumimoji="1" lang="en-US" altLang="zh-CN" sz="1600" dirty="0" smtClean="0"/>
                  <a:t>client</a:t>
                </a:r>
                <a:r>
                  <a:rPr kumimoji="1" lang="zh-CN" altLang="en-US" sz="1600" dirty="0" smtClean="0"/>
                  <a:t> </a:t>
                </a:r>
                <a:r>
                  <a:rPr kumimoji="1" lang="en-US" altLang="zh-CN" sz="1600" dirty="0" smtClean="0"/>
                  <a:t>uses</a:t>
                </a:r>
                <a:r>
                  <a:rPr kumimoji="1" lang="zh-CN" altLang="en-US" sz="1600" dirty="0" smtClean="0"/>
                  <a:t> </a:t>
                </a:r>
                <a14:m>
                  <m:oMath xmlns:m="http://schemas.openxmlformats.org/officeDocument/2006/math">
                    <m:sSup>
                      <m:sSupPr>
                        <m:ctrlPr>
                          <a:rPr kumimoji="1" lang="en-US" altLang="zh-CN" sz="1600" i="1" smtClean="0">
                            <a:latin typeface="Cambria Math" charset="0"/>
                          </a:rPr>
                        </m:ctrlPr>
                      </m:sSupPr>
                      <m:e>
                        <m:r>
                          <a:rPr kumimoji="1" lang="en-US" altLang="zh-CN" sz="1600" b="0" i="1" smtClean="0">
                            <a:latin typeface="Cambria Math" charset="0"/>
                          </a:rPr>
                          <m:t>𝑟</m:t>
                        </m:r>
                      </m:e>
                      <m:sup>
                        <m:r>
                          <a:rPr kumimoji="1" lang="en-US" altLang="zh-CN" sz="1600" b="0" i="1" smtClean="0">
                            <a:latin typeface="Cambria Math" charset="0"/>
                          </a:rPr>
                          <m:t>′</m:t>
                        </m:r>
                      </m:sup>
                    </m:sSup>
                    <m:r>
                      <a:rPr kumimoji="1" lang="en-US" altLang="zh-CN" sz="1600" b="0" i="1" smtClean="0">
                        <a:latin typeface="Cambria Math" charset="0"/>
                      </a:rPr>
                      <m:t>=1/</m:t>
                    </m:r>
                    <m:sSub>
                      <m:sSubPr>
                        <m:ctrlPr>
                          <a:rPr kumimoji="1" lang="en-US" altLang="zh-CN" sz="1600" b="0" i="1" smtClean="0">
                            <a:latin typeface="Cambria Math" charset="0"/>
                          </a:rPr>
                        </m:ctrlPr>
                      </m:sSubPr>
                      <m:e>
                        <m:r>
                          <a:rPr kumimoji="1" lang="en-US" altLang="zh-CN" sz="1600" b="0" i="1" smtClean="0">
                            <a:latin typeface="Cambria Math" charset="0"/>
                          </a:rPr>
                          <m:t>𝑟</m:t>
                        </m:r>
                      </m:e>
                      <m:sub>
                        <m:r>
                          <a:rPr kumimoji="1" lang="en-US" altLang="zh-CN" sz="1600" b="0" i="1" smtClean="0">
                            <a:latin typeface="Cambria Math" charset="0"/>
                          </a:rPr>
                          <m:t>2</m:t>
                        </m:r>
                      </m:sub>
                    </m:sSub>
                  </m:oMath>
                </a14:m>
                <a:r>
                  <a:rPr kumimoji="1" lang="zh-CN" altLang="en-US" sz="1600" dirty="0" smtClean="0"/>
                  <a:t> </a:t>
                </a:r>
                <a:r>
                  <a:rPr kumimoji="1" lang="en-US" altLang="zh-CN" sz="1600" dirty="0" smtClean="0"/>
                  <a:t>).</a:t>
                </a:r>
                <a:r>
                  <a:rPr kumimoji="1" lang="zh-CN" altLang="en-US" sz="1600" dirty="0" smtClean="0"/>
                  <a:t> </a:t>
                </a:r>
                <a:r>
                  <a:rPr kumimoji="1" lang="en-US" altLang="zh-CN" sz="1600" dirty="0" smtClean="0"/>
                  <a:t>If</a:t>
                </a:r>
                <a:r>
                  <a:rPr kumimoji="1" lang="zh-CN" altLang="en-US" sz="1600" dirty="0" smtClean="0"/>
                  <a:t> </a:t>
                </a:r>
                <a:r>
                  <a:rPr kumimoji="1" lang="en-US" altLang="zh-CN" sz="1600" dirty="0" smtClean="0"/>
                  <a:t>the</a:t>
                </a:r>
                <a:r>
                  <a:rPr kumimoji="1" lang="zh-CN" altLang="en-US" sz="1600" dirty="0" smtClean="0"/>
                  <a:t> </a:t>
                </a:r>
                <a:r>
                  <a:rPr kumimoji="1" lang="en-US" altLang="zh-CN" sz="1600" dirty="0" smtClean="0"/>
                  <a:t>proof</a:t>
                </a:r>
                <a:r>
                  <a:rPr kumimoji="1" lang="zh-CN" altLang="en-US" sz="1600" dirty="0" smtClean="0"/>
                  <a:t> </a:t>
                </a:r>
                <a:r>
                  <a:rPr kumimoji="1" lang="en-US" altLang="zh-CN" sz="1600" dirty="0" smtClean="0"/>
                  <a:t>fails,</a:t>
                </a:r>
                <a:r>
                  <a:rPr kumimoji="1" lang="zh-CN" altLang="en-US" sz="1600" dirty="0" smtClean="0"/>
                  <a:t> </a:t>
                </a:r>
                <a:r>
                  <a:rPr kumimoji="1" lang="en-US" altLang="zh-CN" sz="1600" dirty="0" smtClean="0"/>
                  <a:t>login</a:t>
                </a:r>
                <a:r>
                  <a:rPr kumimoji="1" lang="zh-CN" altLang="en-US" sz="1600" dirty="0" smtClean="0"/>
                  <a:t> </a:t>
                </a:r>
                <a:r>
                  <a:rPr kumimoji="1" lang="en-US" altLang="zh-CN" sz="1600" dirty="0" smtClean="0"/>
                  <a:t>fails.</a:t>
                </a:r>
                <a:endParaRPr kumimoji="1" lang="zh-CN" altLang="en-US" sz="1600" dirty="0" smtClean="0"/>
              </a:p>
              <a:p>
                <a:pPr marL="342900" indent="-342900">
                  <a:buAutoNum type="arabicParenR"/>
                </a:pPr>
                <a:r>
                  <a:rPr kumimoji="1" lang="en-US" altLang="zh-CN" sz="1600" dirty="0" smtClean="0"/>
                  <a:t>The</a:t>
                </a:r>
                <a:r>
                  <a:rPr kumimoji="1" lang="zh-CN" altLang="en-US" sz="1600" dirty="0" smtClean="0"/>
                  <a:t> </a:t>
                </a:r>
                <a:r>
                  <a:rPr kumimoji="1" lang="en-US" altLang="zh-CN" sz="1600" dirty="0" smtClean="0"/>
                  <a:t>server</a:t>
                </a:r>
                <a:r>
                  <a:rPr kumimoji="1" lang="zh-CN" altLang="en-US" sz="1600" dirty="0" smtClean="0"/>
                  <a:t> </a:t>
                </a:r>
                <a:r>
                  <a:rPr kumimoji="1" lang="en-US" altLang="zh-CN" sz="1600" dirty="0" smtClean="0"/>
                  <a:t>sets</a:t>
                </a:r>
                <a:r>
                  <a:rPr kumimoji="1" lang="zh-CN" altLang="en-US" sz="1600" dirty="0" smtClean="0"/>
                  <a:t> </a:t>
                </a:r>
                <a14:m>
                  <m:oMath xmlns:m="http://schemas.openxmlformats.org/officeDocument/2006/math">
                    <m:sSup>
                      <m:sSupPr>
                        <m:ctrlPr>
                          <a:rPr kumimoji="1" lang="en-US" altLang="zh-CN" sz="1600" i="1" smtClean="0">
                            <a:latin typeface="Cambria Math" charset="0"/>
                          </a:rPr>
                        </m:ctrlPr>
                      </m:sSupPr>
                      <m:e>
                        <m:r>
                          <a:rPr kumimoji="1" lang="en-US" altLang="zh-CN" sz="1600" i="1" smtClean="0">
                            <a:latin typeface="Cambria Math" charset="0"/>
                            <a:ea typeface="Cambria Math" charset="0"/>
                            <a:cs typeface="Cambria Math" charset="0"/>
                          </a:rPr>
                          <m:t>𝜎</m:t>
                        </m:r>
                      </m:e>
                      <m:sup>
                        <m:r>
                          <a:rPr kumimoji="1" lang="en-US" altLang="zh-CN" sz="1600" b="0" i="1" smtClean="0">
                            <a:latin typeface="Cambria Math" charset="0"/>
                          </a:rPr>
                          <m:t>′</m:t>
                        </m:r>
                      </m:sup>
                    </m:sSup>
                    <m:r>
                      <a:rPr kumimoji="1" lang="en-US" altLang="zh-CN" sz="1600" b="0" i="1" smtClean="0">
                        <a:latin typeface="Cambria Math" charset="0"/>
                      </a:rPr>
                      <m:t>=</m:t>
                    </m:r>
                    <m:d>
                      <m:dPr>
                        <m:ctrlPr>
                          <a:rPr kumimoji="1" lang="en-US" altLang="zh-CN" sz="1600" b="0" i="1" smtClean="0">
                            <a:latin typeface="Cambria Math" charset="0"/>
                            <a:ea typeface="Cambria Math" charset="0"/>
                            <a:cs typeface="Cambria Math" charset="0"/>
                          </a:rPr>
                        </m:ctrlPr>
                      </m:dPr>
                      <m:e>
                        <m:r>
                          <a:rPr kumimoji="1" lang="en-US" altLang="zh-CN" sz="1600" b="0" i="1" smtClean="0">
                            <a:latin typeface="Cambria Math" charset="0"/>
                            <a:ea typeface="Cambria Math" charset="0"/>
                            <a:cs typeface="Cambria Math" charset="0"/>
                          </a:rPr>
                          <m:t>𝜎</m:t>
                        </m:r>
                        <m:r>
                          <a:rPr kumimoji="1" lang="en-US" altLang="zh-CN" sz="1600" b="0" i="1" smtClean="0">
                            <a:latin typeface="Cambria Math" charset="0"/>
                            <a:ea typeface="Cambria Math" charset="0"/>
                            <a:cs typeface="Cambria Math" charset="0"/>
                          </a:rPr>
                          <m:t>.</m:t>
                        </m:r>
                        <m:r>
                          <a:rPr kumimoji="1" lang="en-US" altLang="zh-CN" sz="1600" b="0" i="1" smtClean="0">
                            <a:latin typeface="Cambria Math" charset="0"/>
                            <a:ea typeface="Cambria Math" charset="0"/>
                            <a:cs typeface="Cambria Math" charset="0"/>
                          </a:rPr>
                          <m:t>𝑐𝑢𝑟</m:t>
                        </m:r>
                        <m:r>
                          <a:rPr kumimoji="1" lang="en-US" altLang="zh-CN" sz="1600" b="0" i="1" smtClean="0">
                            <a:latin typeface="Cambria Math" charset="0"/>
                            <a:ea typeface="Cambria Math" charset="0"/>
                            <a:cs typeface="Cambria Math" charset="0"/>
                          </a:rPr>
                          <m:t>⋃</m:t>
                        </m:r>
                        <m:d>
                          <m:dPr>
                            <m:begChr m:val="{"/>
                            <m:endChr m:val="}"/>
                            <m:ctrlPr>
                              <a:rPr kumimoji="1" lang="en-US" altLang="zh-CN" sz="1600" b="0" i="1" smtClean="0">
                                <a:latin typeface="Cambria Math" charset="0"/>
                                <a:ea typeface="Cambria Math" charset="0"/>
                                <a:cs typeface="Cambria Math" charset="0"/>
                              </a:rPr>
                            </m:ctrlPr>
                          </m:dPr>
                          <m:e>
                            <m:sSub>
                              <m:sSubPr>
                                <m:ctrlPr>
                                  <a:rPr kumimoji="1" lang="en-US" altLang="zh-CN" sz="1600" b="0" i="1" smtClean="0">
                                    <a:latin typeface="Cambria Math" charset="0"/>
                                    <a:ea typeface="Cambria Math" charset="0"/>
                                    <a:cs typeface="Cambria Math" charset="0"/>
                                  </a:rPr>
                                </m:ctrlPr>
                              </m:sSubPr>
                              <m:e>
                                <m:r>
                                  <a:rPr kumimoji="1" lang="en-US" altLang="zh-CN" sz="1600" b="0" i="1" smtClean="0">
                                    <a:latin typeface="Cambria Math" charset="0"/>
                                    <a:ea typeface="Cambria Math" charset="0"/>
                                    <a:cs typeface="Cambria Math" charset="0"/>
                                  </a:rPr>
                                  <m:t>𝑌</m:t>
                                </m:r>
                              </m:e>
                              <m:sub>
                                <m:r>
                                  <a:rPr kumimoji="1" lang="en-US" altLang="zh-CN" sz="1600" b="0" i="1" smtClean="0">
                                    <a:latin typeface="Cambria Math" charset="0"/>
                                    <a:ea typeface="Cambria Math" charset="0"/>
                                    <a:cs typeface="Cambria Math" charset="0"/>
                                  </a:rPr>
                                  <m:t>𝑑</m:t>
                                </m:r>
                              </m:sub>
                            </m:sSub>
                            <m:d>
                              <m:dPr>
                                <m:ctrlPr>
                                  <a:rPr kumimoji="1" lang="en-US" altLang="zh-CN" sz="1600" b="0" i="1" smtClean="0">
                                    <a:latin typeface="Cambria Math" charset="0"/>
                                    <a:ea typeface="Cambria Math" charset="0"/>
                                    <a:cs typeface="Cambria Math" charset="0"/>
                                  </a:rPr>
                                </m:ctrlPr>
                              </m:dPr>
                              <m:e>
                                <m:r>
                                  <a:rPr kumimoji="1" lang="en-US" altLang="zh-CN" sz="1600" b="0" i="1" smtClean="0">
                                    <a:latin typeface="Cambria Math" charset="0"/>
                                    <a:ea typeface="Cambria Math" charset="0"/>
                                    <a:cs typeface="Cambria Math" charset="0"/>
                                  </a:rPr>
                                  <m:t>𝑡</m:t>
                                </m:r>
                              </m:e>
                            </m:d>
                          </m:e>
                        </m:d>
                        <m:r>
                          <a:rPr kumimoji="1" lang="en-US" altLang="zh-CN" sz="1600" b="0" i="1" smtClean="0">
                            <a:latin typeface="Cambria Math" charset="0"/>
                            <a:ea typeface="Cambria Math" charset="0"/>
                            <a:cs typeface="Cambria Math" charset="0"/>
                          </a:rPr>
                          <m:t>,</m:t>
                        </m:r>
                        <m:r>
                          <a:rPr kumimoji="1" lang="en-US" altLang="zh-CN" sz="1600" b="0" i="1" smtClean="0">
                            <a:latin typeface="Cambria Math" charset="0"/>
                            <a:ea typeface="Cambria Math" charset="0"/>
                            <a:cs typeface="Cambria Math" charset="0"/>
                          </a:rPr>
                          <m:t>𝜎</m:t>
                        </m:r>
                        <m:r>
                          <a:rPr kumimoji="1" lang="en-US" altLang="zh-CN" sz="1600" b="0" i="1" smtClean="0">
                            <a:latin typeface="Cambria Math" charset="0"/>
                            <a:ea typeface="Cambria Math" charset="0"/>
                            <a:cs typeface="Cambria Math" charset="0"/>
                          </a:rPr>
                          <m:t>.</m:t>
                        </m:r>
                        <m:r>
                          <a:rPr kumimoji="1" lang="en-US" altLang="zh-CN" sz="1600" b="0" i="1" smtClean="0">
                            <a:latin typeface="Cambria Math" charset="0"/>
                            <a:ea typeface="Cambria Math" charset="0"/>
                            <a:cs typeface="Cambria Math" charset="0"/>
                          </a:rPr>
                          <m:t>𝑛𝑒𝑥𝑡</m:t>
                        </m:r>
                      </m:e>
                    </m:d>
                  </m:oMath>
                </a14:m>
                <a:r>
                  <a:rPr kumimoji="1" lang="en-US" altLang="zh-CN" sz="1600" dirty="0" smtClean="0"/>
                  <a:t>.</a:t>
                </a:r>
                <a:endParaRPr kumimoji="1" lang="zh-CN" altLang="en-US" sz="1600" dirty="0" smtClean="0"/>
              </a:p>
            </p:txBody>
          </p:sp>
        </mc:Choice>
        <mc:Fallback xmlns="">
          <p:sp>
            <p:nvSpPr>
              <p:cNvPr id="7" name="文本框 6"/>
              <p:cNvSpPr txBox="1">
                <a:spLocks noRot="1" noChangeAspect="1" noMove="1" noResize="1" noEditPoints="1" noAdjustHandles="1" noChangeArrowheads="1" noChangeShapeType="1" noTextEdit="1"/>
              </p:cNvSpPr>
              <p:nvPr/>
            </p:nvSpPr>
            <p:spPr>
              <a:xfrm>
                <a:off x="539750" y="1862382"/>
                <a:ext cx="8048680" cy="4118007"/>
              </a:xfrm>
              <a:prstGeom prst="round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2050026" y="1173058"/>
                <a:ext cx="6482787" cy="408623"/>
              </a:xfrm>
              <a:prstGeom prst="bracketPair">
                <a:avLst/>
              </a:prstGeom>
              <a:solidFill>
                <a:schemeClr val="tx1">
                  <a:lumMod val="50000"/>
                  <a:lumOff val="50000"/>
                </a:schemeClr>
              </a:solidFill>
              <a:ln>
                <a:solidFill>
                  <a:schemeClr val="bg2"/>
                </a:solidFill>
              </a:ln>
            </p:spPr>
            <p:txBody>
              <a:bodyPr wrap="square" rtlCol="0">
                <a:spAutoFit/>
              </a:bodyPr>
              <a:lstStyle/>
              <a:p>
                <a:pPr algn="ctr"/>
                <a:r>
                  <a:rPr kumimoji="1" lang="en-US" altLang="zh-CN" dirty="0" smtClean="0">
                    <a:solidFill>
                      <a:schemeClr val="bg1"/>
                    </a:solidFill>
                  </a:rPr>
                  <a:t>Login:</a:t>
                </a:r>
                <a:r>
                  <a:rPr kumimoji="1" lang="zh-CN" altLang="en-US" dirty="0">
                    <a:solidFill>
                      <a:schemeClr val="bg1"/>
                    </a:solidFill>
                  </a:rPr>
                  <a:t> </a:t>
                </a:r>
                <a14:m>
                  <m:oMath xmlns:m="http://schemas.openxmlformats.org/officeDocument/2006/math">
                    <m:d>
                      <m:dPr>
                        <m:ctrlPr>
                          <a:rPr kumimoji="1" lang="en-US" altLang="zh-CN" i="1">
                            <a:solidFill>
                              <a:schemeClr val="bg1"/>
                            </a:solidFill>
                            <a:latin typeface="Cambria Math" charset="0"/>
                            <a:ea typeface="Cambria Math" charset="0"/>
                            <a:cs typeface="Cambria Math" charset="0"/>
                          </a:rPr>
                        </m:ctrlPr>
                      </m:dPr>
                      <m:e>
                        <m:sSup>
                          <m:sSupPr>
                            <m:ctrlPr>
                              <a:rPr kumimoji="1" lang="en-US" altLang="zh-CN" i="1">
                                <a:solidFill>
                                  <a:schemeClr val="bg1"/>
                                </a:solidFill>
                                <a:latin typeface="Cambria Math" charset="0"/>
                                <a:ea typeface="Cambria Math" charset="0"/>
                                <a:cs typeface="Cambria Math" charset="0"/>
                              </a:rPr>
                            </m:ctrlPr>
                          </m:sSupPr>
                          <m:e>
                            <m:r>
                              <a:rPr kumimoji="1" lang="en-US" altLang="zh-CN" i="1">
                                <a:solidFill>
                                  <a:schemeClr val="bg1"/>
                                </a:solidFill>
                                <a:latin typeface="Cambria Math" charset="0"/>
                                <a:ea typeface="Cambria Math" charset="0"/>
                                <a:cs typeface="Cambria Math" charset="0"/>
                              </a:rPr>
                              <m:t>𝜎</m:t>
                            </m:r>
                          </m:e>
                          <m:sup>
                            <m:r>
                              <a:rPr kumimoji="1" lang="en-US" altLang="zh-CN" i="1">
                                <a:solidFill>
                                  <a:schemeClr val="bg1"/>
                                </a:solidFill>
                                <a:latin typeface="Cambria Math" charset="0"/>
                                <a:ea typeface="Cambria Math" charset="0"/>
                                <a:cs typeface="Cambria Math" charset="0"/>
                              </a:rPr>
                              <m:t>′</m:t>
                            </m:r>
                          </m:sup>
                        </m:sSup>
                        <m:r>
                          <a:rPr kumimoji="1" lang="en-US" altLang="zh-CN" i="1">
                            <a:solidFill>
                              <a:schemeClr val="bg1"/>
                            </a:solidFill>
                            <a:latin typeface="Cambria Math" charset="0"/>
                            <a:ea typeface="Cambria Math" charset="0"/>
                            <a:cs typeface="Cambria Math" charset="0"/>
                          </a:rPr>
                          <m:t>,</m:t>
                        </m:r>
                        <m:sSup>
                          <m:sSupPr>
                            <m:ctrlPr>
                              <a:rPr kumimoji="1" lang="en-US" altLang="zh-CN" i="1">
                                <a:solidFill>
                                  <a:schemeClr val="bg1"/>
                                </a:solidFill>
                                <a:latin typeface="Cambria Math" charset="0"/>
                                <a:ea typeface="Cambria Math" charset="0"/>
                                <a:cs typeface="Cambria Math" charset="0"/>
                              </a:rPr>
                            </m:ctrlPr>
                          </m:sSupPr>
                          <m:e>
                            <m:r>
                              <a:rPr kumimoji="1" lang="en-US" altLang="zh-CN" i="1">
                                <a:solidFill>
                                  <a:schemeClr val="bg1"/>
                                </a:solidFill>
                                <a:latin typeface="Cambria Math" charset="0"/>
                                <a:ea typeface="Cambria Math" charset="0"/>
                                <a:cs typeface="Cambria Math" charset="0"/>
                              </a:rPr>
                              <m:t>𝑐𝑢𝑟</m:t>
                            </m:r>
                          </m:e>
                          <m:sup>
                            <m:r>
                              <a:rPr kumimoji="1" lang="en-US" altLang="zh-CN" i="1">
                                <a:solidFill>
                                  <a:schemeClr val="bg1"/>
                                </a:solidFill>
                                <a:latin typeface="Cambria Math" charset="0"/>
                                <a:ea typeface="Cambria Math" charset="0"/>
                                <a:cs typeface="Cambria Math" charset="0"/>
                              </a:rPr>
                              <m:t>′</m:t>
                            </m:r>
                          </m:sup>
                        </m:sSup>
                      </m:e>
                    </m:d>
                    <m:r>
                      <a:rPr kumimoji="1" lang="en-US" altLang="zh-CN" i="1">
                        <a:solidFill>
                          <a:schemeClr val="bg1"/>
                        </a:solidFill>
                        <a:latin typeface="Cambria Math" charset="0"/>
                        <a:ea typeface="Cambria Math" charset="0"/>
                        <a:cs typeface="Cambria Math" charset="0"/>
                      </a:rPr>
                      <m:t>←&lt;</m:t>
                    </m:r>
                    <m:sSub>
                      <m:sSubPr>
                        <m:ctrlPr>
                          <a:rPr kumimoji="1" lang="en-US" altLang="zh-CN" i="1">
                            <a:solidFill>
                              <a:schemeClr val="bg1"/>
                            </a:solidFill>
                            <a:latin typeface="Cambria Math" charset="0"/>
                            <a:ea typeface="Cambria Math" charset="0"/>
                            <a:cs typeface="Cambria Math" charset="0"/>
                          </a:rPr>
                        </m:ctrlPr>
                      </m:sSubPr>
                      <m:e>
                        <m:r>
                          <a:rPr kumimoji="1" lang="en-US" altLang="zh-CN" i="1">
                            <a:solidFill>
                              <a:schemeClr val="bg1"/>
                            </a:solidFill>
                            <a:latin typeface="Cambria Math" charset="0"/>
                            <a:ea typeface="Cambria Math" charset="0"/>
                            <a:cs typeface="Cambria Math" charset="0"/>
                          </a:rPr>
                          <m:t>𝐿𝑜𝑔𝑖𝑛</m:t>
                        </m:r>
                      </m:e>
                      <m:sub>
                        <m:r>
                          <a:rPr kumimoji="1" lang="en-US" altLang="zh-CN" i="1">
                            <a:solidFill>
                              <a:schemeClr val="bg1"/>
                            </a:solidFill>
                            <a:latin typeface="Cambria Math" charset="0"/>
                            <a:ea typeface="Cambria Math" charset="0"/>
                            <a:cs typeface="Cambria Math" charset="0"/>
                          </a:rPr>
                          <m:t>𝑆</m:t>
                        </m:r>
                      </m:sub>
                    </m:sSub>
                    <m:d>
                      <m:dPr>
                        <m:ctrlPr>
                          <a:rPr kumimoji="1" lang="en-US" altLang="zh-CN" i="1">
                            <a:solidFill>
                              <a:schemeClr val="bg1"/>
                            </a:solidFill>
                            <a:latin typeface="Cambria Math" charset="0"/>
                            <a:ea typeface="Cambria Math" charset="0"/>
                            <a:cs typeface="Cambria Math" charset="0"/>
                          </a:rPr>
                        </m:ctrlPr>
                      </m:dPr>
                      <m:e>
                        <m:r>
                          <a:rPr kumimoji="1" lang="en-US" altLang="zh-CN" i="1">
                            <a:solidFill>
                              <a:schemeClr val="bg1"/>
                            </a:solidFill>
                            <a:latin typeface="Cambria Math" charset="0"/>
                            <a:ea typeface="Cambria Math" charset="0"/>
                            <a:cs typeface="Cambria Math" charset="0"/>
                          </a:rPr>
                          <m:t>𝑠𝑠𝑘</m:t>
                        </m:r>
                        <m:r>
                          <a:rPr kumimoji="1" lang="en-US" altLang="zh-CN" i="1">
                            <a:solidFill>
                              <a:schemeClr val="bg1"/>
                            </a:solidFill>
                            <a:latin typeface="Cambria Math" charset="0"/>
                            <a:ea typeface="Cambria Math" charset="0"/>
                            <a:cs typeface="Cambria Math" charset="0"/>
                          </a:rPr>
                          <m:t>,</m:t>
                        </m:r>
                        <m:r>
                          <a:rPr kumimoji="1" lang="en-US" altLang="zh-CN" i="1">
                            <a:solidFill>
                              <a:schemeClr val="bg1"/>
                            </a:solidFill>
                            <a:latin typeface="Cambria Math" charset="0"/>
                            <a:ea typeface="Cambria Math" charset="0"/>
                            <a:cs typeface="Cambria Math" charset="0"/>
                          </a:rPr>
                          <m:t>𝜎</m:t>
                        </m:r>
                        <m:r>
                          <a:rPr kumimoji="1" lang="en-US" altLang="zh-CN" i="1">
                            <a:solidFill>
                              <a:schemeClr val="bg1"/>
                            </a:solidFill>
                            <a:latin typeface="Cambria Math" charset="0"/>
                            <a:ea typeface="Cambria Math" charset="0"/>
                            <a:cs typeface="Cambria Math" charset="0"/>
                          </a:rPr>
                          <m:t>,</m:t>
                        </m:r>
                        <m:r>
                          <a:rPr kumimoji="1" lang="en-US" altLang="zh-CN" i="1">
                            <a:solidFill>
                              <a:schemeClr val="bg1"/>
                            </a:solidFill>
                            <a:latin typeface="Cambria Math" charset="0"/>
                            <a:ea typeface="Cambria Math" charset="0"/>
                            <a:cs typeface="Cambria Math" charset="0"/>
                          </a:rPr>
                          <m:t>𝑐𝑢𝑟</m:t>
                        </m:r>
                        <m:r>
                          <a:rPr kumimoji="1" lang="en-US" altLang="zh-CN" i="1">
                            <a:solidFill>
                              <a:schemeClr val="bg1"/>
                            </a:solidFill>
                            <a:latin typeface="Cambria Math" charset="0"/>
                            <a:ea typeface="Cambria Math" charset="0"/>
                            <a:cs typeface="Cambria Math" charset="0"/>
                          </a:rPr>
                          <m:t>,</m:t>
                        </m:r>
                        <m:r>
                          <a:rPr kumimoji="1" lang="en-US" altLang="zh-CN" i="1">
                            <a:solidFill>
                              <a:schemeClr val="bg1"/>
                            </a:solidFill>
                            <a:latin typeface="Cambria Math" charset="0"/>
                            <a:ea typeface="Cambria Math" charset="0"/>
                            <a:cs typeface="Cambria Math" charset="0"/>
                          </a:rPr>
                          <m:t>𝑡</m:t>
                        </m:r>
                      </m:e>
                    </m:d>
                    <m:r>
                      <a:rPr kumimoji="1" lang="en-US" altLang="zh-CN" i="1">
                        <a:solidFill>
                          <a:schemeClr val="bg1"/>
                        </a:solidFill>
                        <a:latin typeface="Cambria Math" charset="0"/>
                        <a:ea typeface="Cambria Math" charset="0"/>
                        <a:cs typeface="Cambria Math" charset="0"/>
                      </a:rPr>
                      <m:t>,</m:t>
                    </m:r>
                    <m:r>
                      <a:rPr kumimoji="1" lang="zh-CN" altLang="en-US" i="1">
                        <a:solidFill>
                          <a:schemeClr val="bg1"/>
                        </a:solidFill>
                        <a:latin typeface="Cambria Math" charset="0"/>
                        <a:ea typeface="Cambria Math" charset="0"/>
                        <a:cs typeface="Cambria Math" charset="0"/>
                      </a:rPr>
                      <m:t> </m:t>
                    </m:r>
                    <m:sSub>
                      <m:sSubPr>
                        <m:ctrlPr>
                          <a:rPr kumimoji="1" lang="en-US" altLang="zh-CN" i="1">
                            <a:solidFill>
                              <a:schemeClr val="bg1"/>
                            </a:solidFill>
                            <a:latin typeface="Cambria Math" charset="0"/>
                            <a:ea typeface="Cambria Math" charset="0"/>
                            <a:cs typeface="Cambria Math" charset="0"/>
                          </a:rPr>
                        </m:ctrlPr>
                      </m:sSubPr>
                      <m:e>
                        <m:r>
                          <a:rPr kumimoji="1" lang="en-US" altLang="zh-CN" i="1">
                            <a:solidFill>
                              <a:schemeClr val="bg1"/>
                            </a:solidFill>
                            <a:latin typeface="Cambria Math" charset="0"/>
                            <a:ea typeface="Cambria Math" charset="0"/>
                            <a:cs typeface="Cambria Math" charset="0"/>
                          </a:rPr>
                          <m:t>𝐿𝑜𝑔𝑖𝑛</m:t>
                        </m:r>
                      </m:e>
                      <m:sub>
                        <m:r>
                          <a:rPr kumimoji="1" lang="en-US" altLang="zh-CN" i="1">
                            <a:solidFill>
                              <a:schemeClr val="bg1"/>
                            </a:solidFill>
                            <a:latin typeface="Cambria Math" charset="0"/>
                            <a:ea typeface="Cambria Math" charset="0"/>
                            <a:cs typeface="Cambria Math" charset="0"/>
                          </a:rPr>
                          <m:t>𝐶</m:t>
                        </m:r>
                      </m:sub>
                    </m:sSub>
                    <m:r>
                      <a:rPr kumimoji="1" lang="en-US" altLang="zh-CN" i="1">
                        <a:solidFill>
                          <a:schemeClr val="bg1"/>
                        </a:solidFill>
                        <a:latin typeface="Cambria Math" charset="0"/>
                        <a:ea typeface="Cambria Math" charset="0"/>
                        <a:cs typeface="Cambria Math" charset="0"/>
                      </a:rPr>
                      <m:t>(</m:t>
                    </m:r>
                    <m:r>
                      <a:rPr kumimoji="1" lang="en-US" altLang="zh-CN" i="1">
                        <a:solidFill>
                          <a:schemeClr val="bg1"/>
                        </a:solidFill>
                        <a:latin typeface="Cambria Math" charset="0"/>
                        <a:ea typeface="Cambria Math" charset="0"/>
                        <a:cs typeface="Cambria Math" charset="0"/>
                      </a:rPr>
                      <m:t>𝑠𝑘</m:t>
                    </m:r>
                    <m:r>
                      <a:rPr kumimoji="1" lang="en-US" altLang="zh-CN" i="1">
                        <a:solidFill>
                          <a:schemeClr val="bg1"/>
                        </a:solidFill>
                        <a:latin typeface="Cambria Math" charset="0"/>
                        <a:ea typeface="Cambria Math" charset="0"/>
                        <a:cs typeface="Cambria Math" charset="0"/>
                      </a:rPr>
                      <m:t>,</m:t>
                    </m:r>
                    <m:r>
                      <a:rPr kumimoji="1" lang="en-US" altLang="zh-CN" i="1">
                        <a:solidFill>
                          <a:schemeClr val="bg1"/>
                        </a:solidFill>
                        <a:latin typeface="Cambria Math" charset="0"/>
                        <a:ea typeface="Cambria Math" charset="0"/>
                        <a:cs typeface="Cambria Math" charset="0"/>
                      </a:rPr>
                      <m:t>𝑠𝑝𝑘</m:t>
                    </m:r>
                    <m:r>
                      <a:rPr kumimoji="1" lang="en-US" altLang="zh-CN" i="1">
                        <a:solidFill>
                          <a:schemeClr val="bg1"/>
                        </a:solidFill>
                        <a:latin typeface="Cambria Math" charset="0"/>
                        <a:ea typeface="Cambria Math" charset="0"/>
                        <a:cs typeface="Cambria Math" charset="0"/>
                      </a:rPr>
                      <m:t>,</m:t>
                    </m:r>
                    <m:r>
                      <a:rPr kumimoji="1" lang="en-US" altLang="zh-CN" i="1">
                        <a:solidFill>
                          <a:schemeClr val="bg1"/>
                        </a:solidFill>
                        <a:latin typeface="Cambria Math" charset="0"/>
                        <a:ea typeface="Cambria Math" charset="0"/>
                        <a:cs typeface="Cambria Math" charset="0"/>
                      </a:rPr>
                      <m:t>𝑡</m:t>
                    </m:r>
                    <m:r>
                      <a:rPr kumimoji="1" lang="en-US" altLang="zh-CN" i="1">
                        <a:solidFill>
                          <a:schemeClr val="bg1"/>
                        </a:solidFill>
                        <a:latin typeface="Cambria Math" charset="0"/>
                        <a:ea typeface="Cambria Math" charset="0"/>
                        <a:cs typeface="Cambria Math" charset="0"/>
                      </a:rPr>
                      <m:t>)&gt;</m:t>
                    </m:r>
                  </m:oMath>
                </a14:m>
                <a:endParaRPr kumimoji="1" lang="zh-CN" altLang="en-US" dirty="0">
                  <a:solidFill>
                    <a:schemeClr val="bg1"/>
                  </a:solidFill>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2050026" y="1173058"/>
                <a:ext cx="6482787" cy="408623"/>
              </a:xfrm>
              <a:prstGeom prst="bracketPair">
                <a:avLst/>
              </a:prstGeom>
              <a:blipFill rotWithShape="0">
                <a:blip r:embed="rId4"/>
                <a:stretch>
                  <a:fillRect t="-1449" b="-17391"/>
                </a:stretch>
              </a:blipFill>
              <a:ln>
                <a:solidFill>
                  <a:schemeClr val="bg2"/>
                </a:solidFill>
              </a:ln>
            </p:spPr>
            <p:txBody>
              <a:bodyPr/>
              <a:lstStyle/>
              <a:p>
                <a:r>
                  <a:rPr lang="zh-CN" altLang="en-US">
                    <a:noFill/>
                  </a:rPr>
                  <a:t> </a:t>
                </a:r>
              </a:p>
            </p:txBody>
          </p:sp>
        </mc:Fallback>
      </mc:AlternateContent>
    </p:spTree>
    <p:extLst>
      <p:ext uri="{BB962C8B-B14F-4D97-AF65-F5344CB8AC3E}">
        <p14:creationId xmlns:p14="http://schemas.microsoft.com/office/powerpoint/2010/main" val="1392853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13</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Construction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reeform 133"/>
          <p:cNvSpPr>
            <a:spLocks noChangeAspect="1" noEditPoints="1"/>
          </p:cNvSpPr>
          <p:nvPr/>
        </p:nvSpPr>
        <p:spPr bwMode="auto">
          <a:xfrm>
            <a:off x="8063469" y="346242"/>
            <a:ext cx="524961" cy="576000"/>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557336" y="1168161"/>
            <a:ext cx="1492690"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smtClean="0">
                <a:solidFill>
                  <a:schemeClr val="bg1"/>
                </a:solidFill>
              </a:rPr>
              <a:t>Construction</a:t>
            </a:r>
            <a:endParaRPr kumimoji="1" lang="zh-CN" altLang="en-US" dirty="0">
              <a:solidFill>
                <a:schemeClr val="bg1"/>
              </a:solidFill>
            </a:endParaRPr>
          </a:p>
        </p:txBody>
      </p:sp>
      <mc:AlternateContent xmlns:mc="http://schemas.openxmlformats.org/markup-compatibility/2006" xmlns:a14="http://schemas.microsoft.com/office/drawing/2010/main">
        <mc:Choice Requires="a14">
          <p:sp>
            <p:nvSpPr>
              <p:cNvPr id="7" name="文本框 6"/>
              <p:cNvSpPr txBox="1"/>
              <p:nvPr/>
            </p:nvSpPr>
            <p:spPr>
              <a:xfrm>
                <a:off x="468313" y="2736091"/>
                <a:ext cx="8064500" cy="2592341"/>
              </a:xfrm>
              <a:prstGeom prst="roundRect">
                <a:avLst/>
              </a:prstGeom>
              <a:solidFill>
                <a:schemeClr val="bg1">
                  <a:lumMod val="95000"/>
                </a:schemeClr>
              </a:solidFill>
            </p:spPr>
            <p:txBody>
              <a:bodyPr wrap="square" rtlCol="0">
                <a:spAutoFit/>
              </a:bodyPr>
              <a:lstStyle/>
              <a:p>
                <a:pPr marL="342900" indent="-342900">
                  <a:buAutoNum type="arabicParenR"/>
                </a:pPr>
                <a:r>
                  <a:rPr kumimoji="1" lang="en-US" altLang="zh-CN" dirty="0" smtClean="0"/>
                  <a:t>The client</a:t>
                </a:r>
                <a:r>
                  <a:rPr kumimoji="1" lang="zh-CN" altLang="en-US" dirty="0" smtClean="0"/>
                  <a:t> </a:t>
                </a:r>
                <a:r>
                  <a:rPr kumimoji="1" lang="en-US" altLang="zh-CN" dirty="0" smtClean="0"/>
                  <a:t>with</a:t>
                </a:r>
                <a:r>
                  <a:rPr kumimoji="1" lang="zh-CN" altLang="en-US" dirty="0" smtClean="0"/>
                  <a:t> </a:t>
                </a:r>
                <a14:m>
                  <m:oMath xmlns:m="http://schemas.openxmlformats.org/officeDocument/2006/math">
                    <m:r>
                      <a:rPr kumimoji="1" lang="en-US" altLang="zh-CN" b="0" i="1" smtClean="0">
                        <a:latin typeface="Cambria Math" charset="0"/>
                      </a:rPr>
                      <m:t>𝑠𝑘</m:t>
                    </m:r>
                    <m:r>
                      <a:rPr kumimoji="1" lang="en-US" altLang="zh-CN" b="0" i="1" smtClean="0">
                        <a:latin typeface="Cambria Math" charset="0"/>
                      </a:rPr>
                      <m:t>=(</m:t>
                    </m:r>
                    <m:r>
                      <a:rPr kumimoji="1" lang="en-US" altLang="zh-CN" b="0" i="1" smtClean="0">
                        <a:latin typeface="Cambria Math" charset="0"/>
                      </a:rPr>
                      <m:t>𝑠</m:t>
                    </m:r>
                    <m:r>
                      <a:rPr kumimoji="1" lang="en-US" altLang="zh-CN" b="0" i="1" smtClean="0">
                        <a:latin typeface="Cambria Math" charset="0"/>
                      </a:rPr>
                      <m:t>,</m:t>
                    </m:r>
                    <m:r>
                      <a:rPr kumimoji="1" lang="en-US" altLang="zh-CN" b="0" i="1" smtClean="0">
                        <a:latin typeface="Cambria Math" charset="0"/>
                      </a:rPr>
                      <m:t>𝑑</m:t>
                    </m:r>
                    <m:r>
                      <a:rPr kumimoji="1" lang="en-US" altLang="zh-CN" b="0" i="1" smtClean="0">
                        <a:latin typeface="Cambria Math" charset="0"/>
                      </a:rPr>
                      <m:t>,</m:t>
                    </m:r>
                    <m:r>
                      <a:rPr kumimoji="1" lang="en-US" altLang="zh-CN" b="0" i="1" smtClean="0">
                        <a:latin typeface="Cambria Math" charset="0"/>
                      </a:rPr>
                      <m:t>𝑟</m:t>
                    </m:r>
                    <m:r>
                      <a:rPr kumimoji="1" lang="en-US" altLang="zh-CN" b="0" i="1" smtClean="0">
                        <a:latin typeface="Cambria Math" charset="0"/>
                      </a:rPr>
                      <m:t>)</m:t>
                    </m:r>
                  </m:oMath>
                </a14:m>
                <a:r>
                  <a:rPr kumimoji="1" lang="zh-CN" altLang="en-US" dirty="0" smtClean="0"/>
                  <a:t> </a:t>
                </a:r>
                <a:r>
                  <a:rPr kumimoji="1" lang="en-US" altLang="zh-CN" dirty="0" smtClean="0"/>
                  <a:t>submits</a:t>
                </a:r>
                <a:r>
                  <a:rPr kumimoji="1" lang="zh-CN" altLang="en-US" dirty="0" smtClean="0"/>
                  <a:t> </a:t>
                </a:r>
                <a14:m>
                  <m:oMath xmlns:m="http://schemas.openxmlformats.org/officeDocument/2006/math">
                    <m:sSub>
                      <m:sSubPr>
                        <m:ctrlPr>
                          <a:rPr kumimoji="1" lang="en-US" altLang="zh-CN" i="1" smtClean="0">
                            <a:latin typeface="Cambria Math" charset="0"/>
                          </a:rPr>
                        </m:ctrlPr>
                      </m:sSubPr>
                      <m:e>
                        <m:r>
                          <m:rPr>
                            <m:sty m:val="p"/>
                          </m:rPr>
                          <a:rPr kumimoji="1" lang="en-US" altLang="zh-CN" i="1" smtClean="0">
                            <a:latin typeface="Cambria Math" charset="0"/>
                          </a:rPr>
                          <m:t>Y</m:t>
                        </m:r>
                      </m:e>
                      <m:sub>
                        <m:r>
                          <a:rPr kumimoji="1" lang="en-US" altLang="zh-CN" b="0" i="1" smtClean="0">
                            <a:latin typeface="Cambria Math" charset="0"/>
                          </a:rPr>
                          <m:t>𝑑</m:t>
                        </m:r>
                      </m:sub>
                    </m:sSub>
                    <m:d>
                      <m:dPr>
                        <m:ctrlPr>
                          <a:rPr kumimoji="1" lang="en-US" altLang="zh-CN" b="0" i="1" smtClean="0">
                            <a:latin typeface="Cambria Math" charset="0"/>
                          </a:rPr>
                        </m:ctrlPr>
                      </m:dPr>
                      <m:e>
                        <m:r>
                          <a:rPr kumimoji="1" lang="en-US" altLang="zh-CN" b="0" i="1" smtClean="0">
                            <a:latin typeface="Cambria Math" charset="0"/>
                          </a:rPr>
                          <m:t>𝑡</m:t>
                        </m:r>
                      </m:e>
                    </m:d>
                    <m:r>
                      <a:rPr kumimoji="1" lang="en-US" altLang="zh-CN" b="0" i="1" smtClean="0">
                        <a:latin typeface="Cambria Math" charset="0"/>
                      </a:rPr>
                      <m:t>=</m:t>
                    </m:r>
                    <m:sSup>
                      <m:sSupPr>
                        <m:ctrlPr>
                          <a:rPr kumimoji="1" lang="en-US" altLang="zh-CN" b="0" i="1" smtClean="0">
                            <a:latin typeface="Cambria Math" charset="0"/>
                          </a:rPr>
                        </m:ctrlPr>
                      </m:sSupPr>
                      <m:e>
                        <m:sSub>
                          <m:sSubPr>
                            <m:ctrlPr>
                              <a:rPr kumimoji="1" lang="en-US" altLang="zh-CN" b="0" i="1" smtClean="0">
                                <a:latin typeface="Cambria Math" charset="0"/>
                              </a:rPr>
                            </m:ctrlPr>
                          </m:sSubPr>
                          <m:e>
                            <m:r>
                              <a:rPr kumimoji="1" lang="en-US" altLang="zh-CN" b="0" i="1" smtClean="0">
                                <a:latin typeface="Cambria Math" charset="0"/>
                              </a:rPr>
                              <m:t>𝑔</m:t>
                            </m:r>
                          </m:e>
                          <m:sub>
                            <m:r>
                              <a:rPr kumimoji="1" lang="en-US" altLang="zh-CN" b="0" i="1" smtClean="0">
                                <a:latin typeface="Cambria Math" charset="0"/>
                              </a:rPr>
                              <m:t>𝑇</m:t>
                            </m:r>
                          </m:sub>
                        </m:sSub>
                      </m:e>
                      <m:sup>
                        <m:r>
                          <a:rPr kumimoji="1" lang="en-US" altLang="zh-CN" b="0" i="1" smtClean="0">
                            <a:latin typeface="Cambria Math" charset="0"/>
                          </a:rPr>
                          <m:t>1/(</m:t>
                        </m:r>
                        <m:r>
                          <a:rPr kumimoji="1" lang="en-US" altLang="zh-CN" b="0" i="1" smtClean="0">
                            <a:latin typeface="Cambria Math" charset="0"/>
                          </a:rPr>
                          <m:t>𝑑</m:t>
                        </m:r>
                        <m:r>
                          <a:rPr kumimoji="1" lang="en-US" altLang="zh-CN" b="0" i="1" smtClean="0">
                            <a:latin typeface="Cambria Math" charset="0"/>
                          </a:rPr>
                          <m:t>+</m:t>
                        </m:r>
                        <m:r>
                          <a:rPr kumimoji="1" lang="en-US" altLang="zh-CN" b="0" i="1" smtClean="0">
                            <a:latin typeface="Cambria Math" charset="0"/>
                          </a:rPr>
                          <m:t>𝑡</m:t>
                        </m:r>
                        <m:r>
                          <a:rPr kumimoji="1" lang="en-US" altLang="zh-CN" b="0" i="1" smtClean="0">
                            <a:latin typeface="Cambria Math" charset="0"/>
                          </a:rPr>
                          <m:t>)</m:t>
                        </m:r>
                      </m:sup>
                    </m:sSup>
                  </m:oMath>
                </a14:m>
                <a:r>
                  <a:rPr kumimoji="1" lang="en-US" altLang="zh-CN" dirty="0" smtClean="0"/>
                  <a:t>,</a:t>
                </a:r>
                <a:r>
                  <a:rPr kumimoji="1" lang="zh-CN" altLang="en-US" dirty="0" smtClean="0"/>
                  <a:t> </a:t>
                </a:r>
                <a14:m>
                  <m:oMath xmlns:m="http://schemas.openxmlformats.org/officeDocument/2006/math">
                    <m:sSub>
                      <m:sSubPr>
                        <m:ctrlPr>
                          <a:rPr kumimoji="1" lang="en-US" altLang="zh-CN" i="1">
                            <a:latin typeface="Cambria Math" charset="0"/>
                          </a:rPr>
                        </m:ctrlPr>
                      </m:sSubPr>
                      <m:e>
                        <m:r>
                          <m:rPr>
                            <m:sty m:val="p"/>
                          </m:rPr>
                          <a:rPr kumimoji="1" lang="en-US" altLang="zh-CN" i="1">
                            <a:latin typeface="Cambria Math" charset="0"/>
                          </a:rPr>
                          <m:t>Y</m:t>
                        </m:r>
                      </m:e>
                      <m:sub>
                        <m:r>
                          <a:rPr kumimoji="1" lang="en-US" altLang="zh-CN" i="1">
                            <a:latin typeface="Cambria Math" charset="0"/>
                          </a:rPr>
                          <m:t>𝑑</m:t>
                        </m:r>
                      </m:sub>
                    </m:sSub>
                    <m:d>
                      <m:dPr>
                        <m:ctrlPr>
                          <a:rPr kumimoji="1" lang="en-US" altLang="zh-CN" i="1">
                            <a:latin typeface="Cambria Math" charset="0"/>
                          </a:rPr>
                        </m:ctrlPr>
                      </m:dPr>
                      <m:e>
                        <m:r>
                          <a:rPr kumimoji="1" lang="en-US" altLang="zh-CN" i="1">
                            <a:latin typeface="Cambria Math" charset="0"/>
                          </a:rPr>
                          <m:t>𝑡</m:t>
                        </m:r>
                        <m:r>
                          <a:rPr kumimoji="1" lang="en-US" altLang="zh-CN" b="0" i="1" smtClean="0">
                            <a:latin typeface="Cambria Math" charset="0"/>
                          </a:rPr>
                          <m:t>+1</m:t>
                        </m:r>
                      </m:e>
                    </m:d>
                    <m:r>
                      <a:rPr kumimoji="1" lang="en-US" altLang="zh-CN" i="1">
                        <a:latin typeface="Cambria Math" charset="0"/>
                      </a:rPr>
                      <m:t>=</m:t>
                    </m:r>
                    <m:sSup>
                      <m:sSupPr>
                        <m:ctrlPr>
                          <a:rPr kumimoji="1" lang="en-US" altLang="zh-CN" i="1">
                            <a:latin typeface="Cambria Math" charset="0"/>
                          </a:rPr>
                        </m:ctrlPr>
                      </m:sSupPr>
                      <m:e>
                        <m:sSub>
                          <m:sSubPr>
                            <m:ctrlPr>
                              <a:rPr kumimoji="1" lang="en-US" altLang="zh-CN" i="1">
                                <a:latin typeface="Cambria Math" charset="0"/>
                              </a:rPr>
                            </m:ctrlPr>
                          </m:sSubPr>
                          <m:e>
                            <m:r>
                              <a:rPr kumimoji="1" lang="en-US" altLang="zh-CN" i="1">
                                <a:latin typeface="Cambria Math" charset="0"/>
                              </a:rPr>
                              <m:t>𝑔</m:t>
                            </m:r>
                          </m:e>
                          <m:sub>
                            <m:r>
                              <a:rPr kumimoji="1" lang="en-US" altLang="zh-CN" i="1">
                                <a:latin typeface="Cambria Math" charset="0"/>
                              </a:rPr>
                              <m:t>𝑇</m:t>
                            </m:r>
                          </m:sub>
                        </m:sSub>
                      </m:e>
                      <m:sup>
                        <m:r>
                          <a:rPr kumimoji="1" lang="en-US" altLang="zh-CN" i="1">
                            <a:latin typeface="Cambria Math" charset="0"/>
                          </a:rPr>
                          <m:t>1/(</m:t>
                        </m:r>
                        <m:r>
                          <a:rPr kumimoji="1" lang="en-US" altLang="zh-CN" i="1">
                            <a:latin typeface="Cambria Math" charset="0"/>
                          </a:rPr>
                          <m:t>𝑑</m:t>
                        </m:r>
                        <m:r>
                          <a:rPr kumimoji="1" lang="en-US" altLang="zh-CN" i="1">
                            <a:latin typeface="Cambria Math" charset="0"/>
                          </a:rPr>
                          <m:t>+</m:t>
                        </m:r>
                        <m:r>
                          <a:rPr kumimoji="1" lang="en-US" altLang="zh-CN" i="1">
                            <a:latin typeface="Cambria Math" charset="0"/>
                          </a:rPr>
                          <m:t>𝑡</m:t>
                        </m:r>
                        <m:r>
                          <a:rPr kumimoji="1" lang="en-US" altLang="zh-CN" b="0" i="1" smtClean="0">
                            <a:latin typeface="Cambria Math" charset="0"/>
                          </a:rPr>
                          <m:t>+1)</m:t>
                        </m:r>
                      </m:sup>
                    </m:sSup>
                  </m:oMath>
                </a14:m>
                <a:r>
                  <a:rPr kumimoji="1" lang="zh-CN" altLang="en-US" dirty="0" smtClean="0"/>
                  <a:t> </a:t>
                </a:r>
                <a:r>
                  <a:rPr kumimoji="1" lang="en-US" altLang="zh-CN" dirty="0" smtClean="0"/>
                  <a:t>to</a:t>
                </a:r>
                <a:r>
                  <a:rPr kumimoji="1" lang="zh-CN" altLang="en-US" dirty="0" smtClean="0"/>
                  <a:t> </a:t>
                </a:r>
                <a:r>
                  <a:rPr kumimoji="1" lang="en-US" altLang="zh-CN" dirty="0" smtClean="0"/>
                  <a:t>the</a:t>
                </a:r>
                <a:r>
                  <a:rPr kumimoji="1" lang="zh-CN" altLang="en-US" dirty="0" smtClean="0"/>
                  <a:t> </a:t>
                </a:r>
                <a:r>
                  <a:rPr kumimoji="1" lang="en-US" altLang="zh-CN" dirty="0" smtClean="0"/>
                  <a:t>server.</a:t>
                </a:r>
                <a:endParaRPr kumimoji="1" lang="zh-CN" altLang="en-US" dirty="0" smtClean="0"/>
              </a:p>
              <a:p>
                <a:pPr marL="342900" indent="-342900">
                  <a:buAutoNum type="arabicParenR"/>
                </a:pPr>
                <a:r>
                  <a:rPr kumimoji="1" lang="en-US" altLang="zh-CN" dirty="0" smtClean="0"/>
                  <a:t>The</a:t>
                </a:r>
                <a:r>
                  <a:rPr kumimoji="1" lang="zh-CN" altLang="en-US" dirty="0" smtClean="0"/>
                  <a:t> </a:t>
                </a:r>
                <a:r>
                  <a:rPr kumimoji="1" lang="en-US" altLang="zh-CN" dirty="0" smtClean="0"/>
                  <a:t>server</a:t>
                </a:r>
                <a:r>
                  <a:rPr kumimoji="1" lang="zh-CN" altLang="en-US" dirty="0" smtClean="0"/>
                  <a:t> </a:t>
                </a:r>
                <a:r>
                  <a:rPr kumimoji="1" lang="en-US" altLang="zh-CN" dirty="0" smtClean="0"/>
                  <a:t>checks</a:t>
                </a:r>
                <a:r>
                  <a:rPr kumimoji="1" lang="zh-CN" altLang="en-US" dirty="0" smtClean="0"/>
                  <a:t> </a:t>
                </a:r>
                <a:r>
                  <a:rPr kumimoji="1" lang="en-US" altLang="zh-CN" dirty="0" smtClean="0"/>
                  <a:t>that</a:t>
                </a:r>
                <a:r>
                  <a:rPr kumimoji="1" lang="zh-CN" altLang="en-US" dirty="0" smtClean="0"/>
                  <a:t> </a:t>
                </a:r>
                <a14:m>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𝑌</m:t>
                        </m:r>
                      </m:e>
                      <m:sub>
                        <m:r>
                          <a:rPr kumimoji="1" lang="en-US" altLang="zh-CN" b="0" i="1" smtClean="0">
                            <a:latin typeface="Cambria Math" charset="0"/>
                          </a:rPr>
                          <m:t>𝑑</m:t>
                        </m:r>
                      </m:sub>
                    </m:sSub>
                    <m:d>
                      <m:dPr>
                        <m:ctrlPr>
                          <a:rPr kumimoji="1" lang="en-US" altLang="zh-CN" b="0" i="1" smtClean="0">
                            <a:latin typeface="Cambria Math" charset="0"/>
                          </a:rPr>
                        </m:ctrlPr>
                      </m:dPr>
                      <m:e>
                        <m:r>
                          <a:rPr kumimoji="1" lang="en-US" altLang="zh-CN" b="0" i="1" smtClean="0">
                            <a:latin typeface="Cambria Math" charset="0"/>
                          </a:rPr>
                          <m:t>𝑡</m:t>
                        </m:r>
                      </m:e>
                    </m:d>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𝑐𝑢𝑟</m:t>
                    </m:r>
                  </m:oMath>
                </a14:m>
                <a:r>
                  <a:rPr kumimoji="1" lang="zh-CN" altLang="en-US" dirty="0" smtClean="0"/>
                  <a:t> </a:t>
                </a:r>
                <a:r>
                  <a:rPr kumimoji="1" lang="en-US" altLang="zh-CN" dirty="0" smtClean="0"/>
                  <a:t>and</a:t>
                </a:r>
                <a:r>
                  <a:rPr kumimoji="1" lang="zh-CN" altLang="en-US" dirty="0" smtClean="0"/>
                  <a:t> </a:t>
                </a:r>
                <a14:m>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𝑌</m:t>
                        </m:r>
                      </m:e>
                      <m:sub>
                        <m:r>
                          <a:rPr kumimoji="1" lang="en-US" altLang="zh-CN" b="0" i="1" smtClean="0">
                            <a:latin typeface="Cambria Math" charset="0"/>
                          </a:rPr>
                          <m:t>𝑑</m:t>
                        </m:r>
                      </m:sub>
                    </m:sSub>
                    <m:d>
                      <m:dPr>
                        <m:ctrlPr>
                          <a:rPr kumimoji="1" lang="en-US" altLang="zh-CN" b="0" i="1" smtClean="0">
                            <a:latin typeface="Cambria Math" charset="0"/>
                          </a:rPr>
                        </m:ctrlPr>
                      </m:dPr>
                      <m:e>
                        <m:r>
                          <a:rPr kumimoji="1" lang="en-US" altLang="zh-CN" b="0" i="1" smtClean="0">
                            <a:latin typeface="Cambria Math" charset="0"/>
                          </a:rPr>
                          <m:t>𝑡</m:t>
                        </m:r>
                        <m:r>
                          <a:rPr kumimoji="1" lang="en-US" altLang="zh-CN" b="0" i="1" smtClean="0">
                            <a:latin typeface="Cambria Math" charset="0"/>
                          </a:rPr>
                          <m:t>+1</m:t>
                        </m:r>
                      </m:e>
                    </m:d>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𝑛𝑒𝑥𝑡</m:t>
                    </m:r>
                  </m:oMath>
                </a14:m>
                <a:r>
                  <a:rPr kumimoji="1" lang="en-US" altLang="zh-CN" dirty="0" smtClean="0"/>
                  <a:t>.</a:t>
                </a:r>
                <a:r>
                  <a:rPr kumimoji="1" lang="zh-CN" altLang="en-US" dirty="0" smtClean="0"/>
                  <a:t> </a:t>
                </a:r>
                <a:r>
                  <a:rPr kumimoji="1" lang="en-US" altLang="zh-CN" dirty="0" smtClean="0"/>
                  <a:t>If</a:t>
                </a:r>
                <a:r>
                  <a:rPr kumimoji="1" lang="zh-CN" altLang="en-US" dirty="0" smtClean="0"/>
                  <a:t> </a:t>
                </a:r>
                <a:r>
                  <a:rPr kumimoji="1" lang="en-US" altLang="zh-CN" dirty="0" smtClean="0"/>
                  <a:t>not,</a:t>
                </a:r>
                <a:r>
                  <a:rPr kumimoji="1" lang="zh-CN" altLang="en-US" dirty="0" smtClean="0"/>
                  <a:t> </a:t>
                </a:r>
                <a:r>
                  <a:rPr kumimoji="1" lang="en-US" altLang="zh-CN" dirty="0" smtClean="0"/>
                  <a:t>linking</a:t>
                </a:r>
                <a:r>
                  <a:rPr kumimoji="1" lang="zh-CN" altLang="en-US" dirty="0" smtClean="0"/>
                  <a:t> </a:t>
                </a:r>
                <a:r>
                  <a:rPr kumimoji="1" lang="en-US" altLang="zh-CN" dirty="0" smtClean="0"/>
                  <a:t>fails.</a:t>
                </a:r>
                <a:endParaRPr kumimoji="1" lang="zh-CN" altLang="en-US" dirty="0" smtClean="0"/>
              </a:p>
              <a:p>
                <a:pPr marL="342900" indent="-342900">
                  <a:buAutoNum type="arabicParenR"/>
                </a:pPr>
                <a:r>
                  <a:rPr kumimoji="1" lang="en-US" altLang="zh-CN" dirty="0" smtClean="0"/>
                  <a:t>The</a:t>
                </a:r>
                <a:r>
                  <a:rPr kumimoji="1" lang="zh-CN" altLang="en-US" dirty="0" smtClean="0"/>
                  <a:t> </a:t>
                </a:r>
                <a:r>
                  <a:rPr kumimoji="1" lang="en-US" altLang="zh-CN" dirty="0" smtClean="0"/>
                  <a:t>client</a:t>
                </a:r>
                <a:r>
                  <a:rPr kumimoji="1" lang="zh-CN" altLang="en-US" dirty="0" smtClean="0"/>
                  <a:t> </a:t>
                </a:r>
                <a:r>
                  <a:rPr kumimoji="1" lang="en-US" altLang="zh-CN" dirty="0" smtClean="0"/>
                  <a:t>acts</a:t>
                </a:r>
                <a:r>
                  <a:rPr kumimoji="1" lang="zh-CN" altLang="en-US" dirty="0" smtClean="0"/>
                  <a:t> </a:t>
                </a:r>
                <a:r>
                  <a:rPr kumimoji="1" lang="en-US" altLang="zh-CN" dirty="0" smtClean="0"/>
                  <a:t>as</a:t>
                </a:r>
                <a:r>
                  <a:rPr kumimoji="1" lang="zh-CN" altLang="en-US" dirty="0" smtClean="0"/>
                  <a:t> </a:t>
                </a:r>
                <a:r>
                  <a:rPr kumimoji="1" lang="en-US" altLang="zh-CN" dirty="0" err="1" smtClean="0"/>
                  <a:t>prover</a:t>
                </a:r>
                <a:r>
                  <a:rPr kumimoji="1" lang="zh-CN" altLang="en-US" dirty="0" smtClean="0"/>
                  <a:t> </a:t>
                </a:r>
                <a:r>
                  <a:rPr kumimoji="1" lang="en-US" altLang="zh-CN" dirty="0" smtClean="0"/>
                  <a:t>and</a:t>
                </a:r>
                <a:r>
                  <a:rPr kumimoji="1" lang="zh-CN" altLang="en-US" dirty="0" smtClean="0"/>
                  <a:t> </a:t>
                </a:r>
                <a:r>
                  <a:rPr kumimoji="1" lang="en-US" altLang="zh-CN" dirty="0" smtClean="0"/>
                  <a:t>the</a:t>
                </a:r>
                <a:r>
                  <a:rPr kumimoji="1" lang="zh-CN" altLang="en-US" dirty="0" smtClean="0"/>
                  <a:t> </a:t>
                </a:r>
                <a:r>
                  <a:rPr kumimoji="1" lang="en-US" altLang="zh-CN" dirty="0" smtClean="0"/>
                  <a:t>server</a:t>
                </a:r>
                <a:r>
                  <a:rPr kumimoji="1" lang="zh-CN" altLang="en-US" dirty="0" smtClean="0"/>
                  <a:t> </a:t>
                </a:r>
                <a:r>
                  <a:rPr kumimoji="1" lang="en-US" altLang="zh-CN" dirty="0" smtClean="0"/>
                  <a:t>as</a:t>
                </a:r>
                <a:r>
                  <a:rPr kumimoji="1" lang="zh-CN" altLang="en-US" dirty="0" smtClean="0"/>
                  <a:t> </a:t>
                </a:r>
                <a:r>
                  <a:rPr kumimoji="1" lang="en-US" altLang="zh-CN" dirty="0" smtClean="0"/>
                  <a:t>verifier</a:t>
                </a:r>
                <a:r>
                  <a:rPr kumimoji="1" lang="zh-CN" altLang="en-US" dirty="0" smtClean="0"/>
                  <a:t> </a:t>
                </a:r>
                <a:r>
                  <a:rPr kumimoji="1" lang="en-US" altLang="zh-CN" dirty="0" smtClean="0"/>
                  <a:t>in</a:t>
                </a:r>
                <a:r>
                  <a:rPr kumimoji="1" lang="zh-CN" altLang="en-US" dirty="0" smtClean="0"/>
                  <a:t> </a:t>
                </a:r>
                <a:r>
                  <a:rPr kumimoji="1" lang="en-US" altLang="zh-CN" dirty="0" smtClean="0"/>
                  <a:t>the</a:t>
                </a:r>
                <a:r>
                  <a:rPr kumimoji="1" lang="zh-CN" altLang="en-US" dirty="0" smtClean="0"/>
                  <a:t> </a:t>
                </a:r>
                <a:r>
                  <a:rPr kumimoji="1" lang="en-US" altLang="zh-CN" dirty="0" smtClean="0"/>
                  <a:t>zero-knowledge</a:t>
                </a:r>
                <a:r>
                  <a:rPr kumimoji="1" lang="zh-CN" altLang="en-US" dirty="0" smtClean="0"/>
                  <a:t> </a:t>
                </a:r>
                <a:r>
                  <a:rPr kumimoji="1" lang="en-US" altLang="zh-CN" dirty="0" smtClean="0"/>
                  <a:t>proof</a:t>
                </a:r>
                <a:r>
                  <a:rPr kumimoji="1" lang="zh-CN" altLang="en-US" dirty="0" smtClean="0"/>
                  <a:t> </a:t>
                </a:r>
                <a:r>
                  <a:rPr kumimoji="1" lang="en-US" altLang="zh-CN" dirty="0" smtClean="0"/>
                  <a:t>of</a:t>
                </a:r>
                <a:r>
                  <a:rPr kumimoji="1" lang="zh-CN" altLang="en-US" dirty="0" smtClean="0"/>
                  <a:t> </a:t>
                </a:r>
                <a:r>
                  <a:rPr kumimoji="1" lang="en-US" altLang="zh-CN" dirty="0" smtClean="0"/>
                  <a:t>knowledge</a:t>
                </a:r>
                <a:r>
                  <a:rPr kumimoji="1" lang="zh-CN" altLang="en-US" dirty="0" smtClean="0"/>
                  <a:t> </a:t>
                </a:r>
                <a14:m>
                  <m:oMath xmlns:m="http://schemas.openxmlformats.org/officeDocument/2006/math">
                    <m:r>
                      <a:rPr kumimoji="1" lang="en-US" altLang="zh-CN" b="0" i="1" smtClean="0">
                        <a:latin typeface="Cambria Math" charset="0"/>
                      </a:rPr>
                      <m:t>𝑃𝑜𝐾</m:t>
                    </m:r>
                    <m:r>
                      <a:rPr kumimoji="1" lang="en-US" altLang="zh-CN" b="0" i="1" smtClean="0">
                        <a:latin typeface="Cambria Math" charset="0"/>
                      </a:rPr>
                      <m:t>{</m:t>
                    </m:r>
                    <m:r>
                      <a:rPr kumimoji="1" lang="en-US" altLang="zh-CN" b="0" i="1" smtClean="0">
                        <a:latin typeface="Cambria Math" charset="0"/>
                      </a:rPr>
                      <m:t>𝑑</m:t>
                    </m:r>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𝑌</m:t>
                        </m:r>
                      </m:e>
                      <m:sub>
                        <m:r>
                          <a:rPr kumimoji="1" lang="en-US" altLang="zh-CN" b="0" i="1" smtClean="0">
                            <a:latin typeface="Cambria Math" charset="0"/>
                          </a:rPr>
                          <m:t>𝑑</m:t>
                        </m:r>
                      </m:sub>
                    </m:sSub>
                    <m:d>
                      <m:dPr>
                        <m:ctrlPr>
                          <a:rPr kumimoji="1" lang="en-US" altLang="zh-CN" b="0" i="1" smtClean="0">
                            <a:latin typeface="Cambria Math" charset="0"/>
                          </a:rPr>
                        </m:ctrlPr>
                      </m:dPr>
                      <m:e>
                        <m:r>
                          <a:rPr kumimoji="1" lang="en-US" altLang="zh-CN" b="0" i="1" smtClean="0">
                            <a:latin typeface="Cambria Math" charset="0"/>
                          </a:rPr>
                          <m:t>𝑡</m:t>
                        </m:r>
                      </m:e>
                    </m:d>
                    <m:r>
                      <a:rPr kumimoji="1" lang="en-US" altLang="zh-CN" b="0" i="1" smtClean="0">
                        <a:latin typeface="Cambria Math" charset="0"/>
                      </a:rPr>
                      <m:t>=</m:t>
                    </m:r>
                    <m:sSup>
                      <m:sSupPr>
                        <m:ctrlPr>
                          <a:rPr kumimoji="1" lang="en-US" altLang="zh-CN" i="1">
                            <a:latin typeface="Cambria Math" charset="0"/>
                          </a:rPr>
                        </m:ctrlPr>
                      </m:sSupPr>
                      <m:e>
                        <m:sSub>
                          <m:sSubPr>
                            <m:ctrlPr>
                              <a:rPr kumimoji="1" lang="en-US" altLang="zh-CN" i="1">
                                <a:latin typeface="Cambria Math" charset="0"/>
                              </a:rPr>
                            </m:ctrlPr>
                          </m:sSubPr>
                          <m:e>
                            <m:r>
                              <a:rPr kumimoji="1" lang="en-US" altLang="zh-CN" i="1">
                                <a:latin typeface="Cambria Math" charset="0"/>
                              </a:rPr>
                              <m:t>𝑔</m:t>
                            </m:r>
                          </m:e>
                          <m:sub>
                            <m:r>
                              <a:rPr kumimoji="1" lang="en-US" altLang="zh-CN" i="1">
                                <a:latin typeface="Cambria Math" charset="0"/>
                              </a:rPr>
                              <m:t>𝑇</m:t>
                            </m:r>
                          </m:sub>
                        </m:sSub>
                      </m:e>
                      <m:sup>
                        <m:r>
                          <a:rPr kumimoji="1" lang="en-US" altLang="zh-CN" i="1">
                            <a:latin typeface="Cambria Math" charset="0"/>
                          </a:rPr>
                          <m:t>1/(</m:t>
                        </m:r>
                        <m:r>
                          <a:rPr kumimoji="1" lang="en-US" altLang="zh-CN" i="1">
                            <a:latin typeface="Cambria Math" charset="0"/>
                          </a:rPr>
                          <m:t>𝑑</m:t>
                        </m:r>
                        <m:r>
                          <a:rPr kumimoji="1" lang="en-US" altLang="zh-CN" i="1">
                            <a:latin typeface="Cambria Math" charset="0"/>
                          </a:rPr>
                          <m:t>+</m:t>
                        </m:r>
                        <m:r>
                          <a:rPr kumimoji="1" lang="en-US" altLang="zh-CN" i="1">
                            <a:latin typeface="Cambria Math" charset="0"/>
                          </a:rPr>
                          <m:t>𝑡</m:t>
                        </m:r>
                        <m:r>
                          <a:rPr kumimoji="1" lang="en-US" altLang="zh-CN" i="1">
                            <a:latin typeface="Cambria Math" charset="0"/>
                          </a:rPr>
                          <m:t>)</m:t>
                        </m:r>
                      </m:sup>
                    </m:sSup>
                    <m:r>
                      <a:rPr kumimoji="1" lang="en-US" altLang="zh-CN" i="1" smtClean="0">
                        <a:latin typeface="Cambria Math" charset="0"/>
                        <a:ea typeface="Cambria Math" charset="0"/>
                        <a:cs typeface="Cambria Math" charset="0"/>
                      </a:rPr>
                      <m:t>∧</m:t>
                    </m:r>
                    <m:sSub>
                      <m:sSubPr>
                        <m:ctrlPr>
                          <a:rPr kumimoji="1" lang="en-US" altLang="zh-CN" i="1">
                            <a:latin typeface="Cambria Math" charset="0"/>
                          </a:rPr>
                        </m:ctrlPr>
                      </m:sSubPr>
                      <m:e>
                        <m:r>
                          <m:rPr>
                            <m:sty m:val="p"/>
                          </m:rPr>
                          <a:rPr kumimoji="1" lang="en-US" altLang="zh-CN" i="1">
                            <a:latin typeface="Cambria Math" charset="0"/>
                          </a:rPr>
                          <m:t>Y</m:t>
                        </m:r>
                      </m:e>
                      <m:sub>
                        <m:r>
                          <a:rPr kumimoji="1" lang="en-US" altLang="zh-CN" i="1">
                            <a:latin typeface="Cambria Math" charset="0"/>
                          </a:rPr>
                          <m:t>𝑑</m:t>
                        </m:r>
                      </m:sub>
                    </m:sSub>
                    <m:d>
                      <m:dPr>
                        <m:ctrlPr>
                          <a:rPr kumimoji="1" lang="en-US" altLang="zh-CN" i="1">
                            <a:latin typeface="Cambria Math" charset="0"/>
                          </a:rPr>
                        </m:ctrlPr>
                      </m:dPr>
                      <m:e>
                        <m:r>
                          <a:rPr kumimoji="1" lang="en-US" altLang="zh-CN" i="1">
                            <a:latin typeface="Cambria Math" charset="0"/>
                          </a:rPr>
                          <m:t>𝑡</m:t>
                        </m:r>
                        <m:r>
                          <a:rPr kumimoji="1" lang="en-US" altLang="zh-CN" i="1">
                            <a:latin typeface="Cambria Math" charset="0"/>
                          </a:rPr>
                          <m:t>+1</m:t>
                        </m:r>
                      </m:e>
                    </m:d>
                    <m:r>
                      <a:rPr kumimoji="1" lang="en-US" altLang="zh-CN" i="1">
                        <a:latin typeface="Cambria Math" charset="0"/>
                      </a:rPr>
                      <m:t>=</m:t>
                    </m:r>
                    <m:sSup>
                      <m:sSupPr>
                        <m:ctrlPr>
                          <a:rPr kumimoji="1" lang="en-US" altLang="zh-CN" i="1">
                            <a:latin typeface="Cambria Math" charset="0"/>
                          </a:rPr>
                        </m:ctrlPr>
                      </m:sSupPr>
                      <m:e>
                        <m:sSub>
                          <m:sSubPr>
                            <m:ctrlPr>
                              <a:rPr kumimoji="1" lang="en-US" altLang="zh-CN" i="1">
                                <a:latin typeface="Cambria Math" charset="0"/>
                              </a:rPr>
                            </m:ctrlPr>
                          </m:sSubPr>
                          <m:e>
                            <m:r>
                              <a:rPr kumimoji="1" lang="en-US" altLang="zh-CN" i="1">
                                <a:latin typeface="Cambria Math" charset="0"/>
                              </a:rPr>
                              <m:t>𝑔</m:t>
                            </m:r>
                          </m:e>
                          <m:sub>
                            <m:r>
                              <a:rPr kumimoji="1" lang="en-US" altLang="zh-CN" i="1">
                                <a:latin typeface="Cambria Math" charset="0"/>
                              </a:rPr>
                              <m:t>𝑇</m:t>
                            </m:r>
                          </m:sub>
                        </m:sSub>
                      </m:e>
                      <m:sup>
                        <m:r>
                          <a:rPr kumimoji="1" lang="en-US" altLang="zh-CN" i="1">
                            <a:latin typeface="Cambria Math" charset="0"/>
                          </a:rPr>
                          <m:t>1/(</m:t>
                        </m:r>
                        <m:r>
                          <a:rPr kumimoji="1" lang="en-US" altLang="zh-CN" i="1">
                            <a:latin typeface="Cambria Math" charset="0"/>
                          </a:rPr>
                          <m:t>𝑑</m:t>
                        </m:r>
                        <m:r>
                          <a:rPr kumimoji="1" lang="en-US" altLang="zh-CN" i="1">
                            <a:latin typeface="Cambria Math" charset="0"/>
                          </a:rPr>
                          <m:t>+</m:t>
                        </m:r>
                        <m:r>
                          <a:rPr kumimoji="1" lang="en-US" altLang="zh-CN" i="1">
                            <a:latin typeface="Cambria Math" charset="0"/>
                          </a:rPr>
                          <m:t>𝑡</m:t>
                        </m:r>
                        <m:r>
                          <a:rPr kumimoji="1" lang="en-US" altLang="zh-CN" i="1">
                            <a:latin typeface="Cambria Math" charset="0"/>
                          </a:rPr>
                          <m:t>+1)</m:t>
                        </m:r>
                      </m:sup>
                    </m:sSup>
                    <m:r>
                      <a:rPr kumimoji="1" lang="en-US" altLang="zh-CN" b="0" i="1" smtClean="0">
                        <a:latin typeface="Cambria Math" charset="0"/>
                      </a:rPr>
                      <m:t>}</m:t>
                    </m:r>
                  </m:oMath>
                </a14:m>
                <a:r>
                  <a:rPr kumimoji="1" lang="en-US" altLang="zh-CN" dirty="0" smtClean="0"/>
                  <a:t>.</a:t>
                </a:r>
                <a:r>
                  <a:rPr kumimoji="1" lang="zh-CN" altLang="en-US" dirty="0"/>
                  <a:t> </a:t>
                </a:r>
                <a:r>
                  <a:rPr kumimoji="1" lang="en-US" altLang="zh-CN" dirty="0" smtClean="0"/>
                  <a:t>If</a:t>
                </a:r>
                <a:r>
                  <a:rPr kumimoji="1" lang="zh-CN" altLang="en-US" dirty="0" smtClean="0"/>
                  <a:t> </a:t>
                </a:r>
                <a:r>
                  <a:rPr kumimoji="1" lang="en-US" altLang="zh-CN" dirty="0" smtClean="0"/>
                  <a:t>the</a:t>
                </a:r>
                <a:r>
                  <a:rPr kumimoji="1" lang="zh-CN" altLang="en-US" dirty="0" smtClean="0"/>
                  <a:t> </a:t>
                </a:r>
                <a:r>
                  <a:rPr kumimoji="1" lang="en-US" altLang="zh-CN" dirty="0" smtClean="0"/>
                  <a:t>proof</a:t>
                </a:r>
                <a:r>
                  <a:rPr kumimoji="1" lang="zh-CN" altLang="en-US" dirty="0" smtClean="0"/>
                  <a:t> </a:t>
                </a:r>
                <a:r>
                  <a:rPr kumimoji="1" lang="en-US" altLang="zh-CN" dirty="0" smtClean="0"/>
                  <a:t>fails,</a:t>
                </a:r>
                <a:r>
                  <a:rPr kumimoji="1" lang="zh-CN" altLang="en-US" dirty="0" smtClean="0"/>
                  <a:t> </a:t>
                </a:r>
                <a:r>
                  <a:rPr kumimoji="1" lang="en-US" altLang="zh-CN" dirty="0" smtClean="0"/>
                  <a:t>linking</a:t>
                </a:r>
                <a:r>
                  <a:rPr kumimoji="1" lang="zh-CN" altLang="en-US" dirty="0" smtClean="0"/>
                  <a:t> </a:t>
                </a:r>
                <a:r>
                  <a:rPr kumimoji="1" lang="en-US" altLang="zh-CN" dirty="0" smtClean="0"/>
                  <a:t>fails.</a:t>
                </a:r>
                <a:endParaRPr kumimoji="1" lang="zh-CN" altLang="en-US" dirty="0" smtClean="0"/>
              </a:p>
              <a:p>
                <a:pPr marL="342900" indent="-342900">
                  <a:buAutoNum type="arabicParenR"/>
                </a:pPr>
                <a:r>
                  <a:rPr kumimoji="1" lang="en-US" altLang="zh-CN" dirty="0" smtClean="0"/>
                  <a:t>The</a:t>
                </a:r>
                <a:r>
                  <a:rPr kumimoji="1" lang="zh-CN" altLang="en-US" dirty="0" smtClean="0"/>
                  <a:t> </a:t>
                </a:r>
                <a:r>
                  <a:rPr kumimoji="1" lang="en-US" altLang="zh-CN" dirty="0" smtClean="0"/>
                  <a:t>server</a:t>
                </a:r>
                <a:r>
                  <a:rPr kumimoji="1" lang="zh-CN" altLang="en-US" dirty="0" smtClean="0"/>
                  <a:t> </a:t>
                </a:r>
                <a:r>
                  <a:rPr kumimoji="1" lang="en-US" altLang="zh-CN" dirty="0" smtClean="0"/>
                  <a:t>adds</a:t>
                </a:r>
                <a:r>
                  <a:rPr kumimoji="1" lang="zh-CN" altLang="en-US" dirty="0" smtClean="0"/>
                  <a:t> </a:t>
                </a:r>
                <a14:m>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𝑌</m:t>
                        </m:r>
                      </m:e>
                      <m:sub>
                        <m:r>
                          <a:rPr kumimoji="1" lang="en-US" altLang="zh-CN" b="0" i="1" smtClean="0">
                            <a:latin typeface="Cambria Math" charset="0"/>
                          </a:rPr>
                          <m:t>𝑑</m:t>
                        </m:r>
                      </m:sub>
                    </m:sSub>
                    <m:r>
                      <a:rPr kumimoji="1" lang="en-US" altLang="zh-CN" b="0" i="1" smtClean="0">
                        <a:latin typeface="Cambria Math" charset="0"/>
                      </a:rPr>
                      <m:t>(</m:t>
                    </m:r>
                    <m:r>
                      <a:rPr kumimoji="1" lang="en-US" altLang="zh-CN" b="0" i="1" smtClean="0">
                        <a:latin typeface="Cambria Math" charset="0"/>
                      </a:rPr>
                      <m:t>𝑡</m:t>
                    </m:r>
                    <m:r>
                      <a:rPr kumimoji="1" lang="en-US" altLang="zh-CN" b="0" i="1" smtClean="0">
                        <a:latin typeface="Cambria Math" charset="0"/>
                      </a:rPr>
                      <m:t>+1)</m:t>
                    </m:r>
                  </m:oMath>
                </a14:m>
                <a:r>
                  <a:rPr kumimoji="1" lang="zh-CN" altLang="en-US" dirty="0" smtClean="0"/>
                  <a:t> </a:t>
                </a:r>
                <a:r>
                  <a:rPr kumimoji="1" lang="en-US" altLang="zh-CN" dirty="0" smtClean="0"/>
                  <a:t>to</a:t>
                </a:r>
                <a:r>
                  <a:rPr kumimoji="1" lang="zh-CN" altLang="en-US" dirty="0" smtClean="0"/>
                  <a:t> </a:t>
                </a:r>
                <a14:m>
                  <m:oMath xmlns:m="http://schemas.openxmlformats.org/officeDocument/2006/math">
                    <m:r>
                      <a:rPr kumimoji="1" lang="zh-CN" altLang="en-US"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𝑛𝑒𝑥𝑡</m:t>
                    </m:r>
                  </m:oMath>
                </a14:m>
                <a:r>
                  <a:rPr kumimoji="1" lang="en-US" altLang="zh-CN" dirty="0" smtClean="0"/>
                  <a:t>.</a:t>
                </a:r>
                <a:endParaRPr kumimoji="1" lang="zh-CN" altLang="en-US" dirty="0" smtClean="0"/>
              </a:p>
            </p:txBody>
          </p:sp>
        </mc:Choice>
        <mc:Fallback xmlns="">
          <p:sp>
            <p:nvSpPr>
              <p:cNvPr id="7" name="文本框 6"/>
              <p:cNvSpPr txBox="1">
                <a:spLocks noRot="1" noChangeAspect="1" noMove="1" noResize="1" noEditPoints="1" noAdjustHandles="1" noChangeArrowheads="1" noChangeShapeType="1" noTextEdit="1"/>
              </p:cNvSpPr>
              <p:nvPr/>
            </p:nvSpPr>
            <p:spPr>
              <a:xfrm>
                <a:off x="468313" y="2736091"/>
                <a:ext cx="8064500" cy="2592341"/>
              </a:xfrm>
              <a:prstGeom prst="round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2050026" y="1173058"/>
                <a:ext cx="6482787" cy="409687"/>
              </a:xfrm>
              <a:prstGeom prst="bracketPair">
                <a:avLst/>
              </a:prstGeom>
              <a:solidFill>
                <a:schemeClr val="tx1">
                  <a:lumMod val="50000"/>
                  <a:lumOff val="50000"/>
                </a:schemeClr>
              </a:solidFill>
              <a:ln>
                <a:solidFill>
                  <a:schemeClr val="bg2"/>
                </a:solidFill>
              </a:ln>
            </p:spPr>
            <p:txBody>
              <a:bodyPr wrap="square" rtlCol="0">
                <a:spAutoFit/>
              </a:bodyPr>
              <a:lstStyle/>
              <a:p>
                <a:pPr algn="ctr"/>
                <a:r>
                  <a:rPr kumimoji="1" lang="en-US" altLang="zh-CN" sz="1600" dirty="0" smtClean="0">
                    <a:solidFill>
                      <a:schemeClr val="bg1"/>
                    </a:solidFill>
                  </a:rPr>
                  <a:t>Link:</a:t>
                </a:r>
                <a:r>
                  <a:rPr kumimoji="1" lang="zh-CN" altLang="en-US" sz="1600" dirty="0">
                    <a:solidFill>
                      <a:schemeClr val="bg1"/>
                    </a:solidFill>
                  </a:rPr>
                  <a:t> </a:t>
                </a:r>
                <a14:m>
                  <m:oMath xmlns:m="http://schemas.openxmlformats.org/officeDocument/2006/math">
                    <m:d>
                      <m:dPr>
                        <m:ctrlPr>
                          <a:rPr kumimoji="1" lang="en-US" altLang="zh-CN" sz="1600" i="1">
                            <a:solidFill>
                              <a:schemeClr val="bg1"/>
                            </a:solidFill>
                            <a:latin typeface="Cambria Math" charset="0"/>
                            <a:ea typeface="Cambria Math" charset="0"/>
                            <a:cs typeface="Cambria Math" charset="0"/>
                          </a:rPr>
                        </m:ctrlPr>
                      </m:dPr>
                      <m:e>
                        <m:d>
                          <m:dPr>
                            <m:ctrlPr>
                              <a:rPr kumimoji="1" lang="en-US" altLang="zh-CN" sz="1600" i="1">
                                <a:solidFill>
                                  <a:schemeClr val="bg1"/>
                                </a:solidFill>
                                <a:latin typeface="Cambria Math" charset="0"/>
                                <a:ea typeface="Cambria Math" charset="0"/>
                                <a:cs typeface="Cambria Math" charset="0"/>
                              </a:rPr>
                            </m:ctrlPr>
                          </m:dPr>
                          <m:e>
                            <m:sSup>
                              <m:sSupPr>
                                <m:ctrlPr>
                                  <a:rPr kumimoji="1" lang="en-US" altLang="zh-CN" sz="1600" i="1">
                                    <a:solidFill>
                                      <a:schemeClr val="bg1"/>
                                    </a:solidFill>
                                    <a:latin typeface="Cambria Math" charset="0"/>
                                    <a:ea typeface="Cambria Math" charset="0"/>
                                    <a:cs typeface="Cambria Math" charset="0"/>
                                  </a:rPr>
                                </m:ctrlPr>
                              </m:sSupPr>
                              <m:e>
                                <m:r>
                                  <a:rPr kumimoji="1" lang="en-US" altLang="zh-CN" sz="1600" i="1">
                                    <a:solidFill>
                                      <a:schemeClr val="bg1"/>
                                    </a:solidFill>
                                    <a:latin typeface="Cambria Math" charset="0"/>
                                    <a:ea typeface="Cambria Math" charset="0"/>
                                    <a:cs typeface="Cambria Math" charset="0"/>
                                  </a:rPr>
                                  <m:t>𝜎</m:t>
                                </m:r>
                              </m:e>
                              <m:sup>
                                <m:r>
                                  <a:rPr kumimoji="1" lang="en-US" altLang="zh-CN" sz="1600" i="1">
                                    <a:solidFill>
                                      <a:schemeClr val="bg1"/>
                                    </a:solidFill>
                                    <a:latin typeface="Cambria Math" charset="0"/>
                                    <a:ea typeface="Cambria Math" charset="0"/>
                                    <a:cs typeface="Cambria Math" charset="0"/>
                                  </a:rPr>
                                  <m:t>′</m:t>
                                </m:r>
                              </m:sup>
                            </m:sSup>
                            <m:r>
                              <a:rPr kumimoji="1" lang="en-US" altLang="zh-CN" sz="1600" i="1">
                                <a:solidFill>
                                  <a:schemeClr val="bg1"/>
                                </a:solidFill>
                                <a:latin typeface="Cambria Math" charset="0"/>
                                <a:ea typeface="Cambria Math" charset="0"/>
                                <a:cs typeface="Cambria Math" charset="0"/>
                              </a:rPr>
                              <m:t>,</m:t>
                            </m:r>
                            <m:sSup>
                              <m:sSupPr>
                                <m:ctrlPr>
                                  <a:rPr kumimoji="1" lang="en-US" altLang="zh-CN" sz="1600" i="1">
                                    <a:solidFill>
                                      <a:schemeClr val="bg1"/>
                                    </a:solidFill>
                                    <a:latin typeface="Cambria Math" charset="0"/>
                                    <a:ea typeface="Cambria Math" charset="0"/>
                                    <a:cs typeface="Cambria Math" charset="0"/>
                                  </a:rPr>
                                </m:ctrlPr>
                              </m:sSupPr>
                              <m:e>
                                <m:r>
                                  <a:rPr kumimoji="1" lang="en-US" altLang="zh-CN" sz="1600" i="1">
                                    <a:solidFill>
                                      <a:schemeClr val="bg1"/>
                                    </a:solidFill>
                                    <a:latin typeface="Cambria Math" charset="0"/>
                                    <a:ea typeface="Cambria Math" charset="0"/>
                                    <a:cs typeface="Cambria Math" charset="0"/>
                                  </a:rPr>
                                  <m:t>𝑛𝑒𝑥𝑡</m:t>
                                </m:r>
                              </m:e>
                              <m:sup>
                                <m:r>
                                  <a:rPr kumimoji="1" lang="en-US" altLang="zh-CN" sz="1600" i="1">
                                    <a:solidFill>
                                      <a:schemeClr val="bg1"/>
                                    </a:solidFill>
                                    <a:latin typeface="Cambria Math" charset="0"/>
                                    <a:ea typeface="Cambria Math" charset="0"/>
                                    <a:cs typeface="Cambria Math" charset="0"/>
                                  </a:rPr>
                                  <m:t>′</m:t>
                                </m:r>
                              </m:sup>
                            </m:sSup>
                          </m:e>
                        </m:d>
                        <m:r>
                          <a:rPr kumimoji="1" lang="en-US" altLang="zh-CN" sz="1600" i="1">
                            <a:solidFill>
                              <a:schemeClr val="bg1"/>
                            </a:solidFill>
                            <a:latin typeface="Cambria Math" charset="0"/>
                            <a:ea typeface="Cambria Math" charset="0"/>
                            <a:cs typeface="Cambria Math" charset="0"/>
                          </a:rPr>
                          <m:t>,</m:t>
                        </m:r>
                        <m:r>
                          <a:rPr kumimoji="1" lang="zh-CN" altLang="en-US" sz="1600" i="1">
                            <a:solidFill>
                              <a:schemeClr val="bg1"/>
                            </a:solidFill>
                            <a:latin typeface="Cambria Math" charset="0"/>
                            <a:ea typeface="Cambria Math" charset="0"/>
                            <a:cs typeface="Cambria Math" charset="0"/>
                          </a:rPr>
                          <m:t> ∅</m:t>
                        </m:r>
                      </m:e>
                    </m:d>
                    <m:r>
                      <a:rPr kumimoji="1" lang="en-US" altLang="zh-CN" sz="1600" i="1">
                        <a:solidFill>
                          <a:schemeClr val="bg1"/>
                        </a:solidFill>
                        <a:latin typeface="Cambria Math" charset="0"/>
                        <a:ea typeface="Cambria Math" charset="0"/>
                        <a:cs typeface="Cambria Math" charset="0"/>
                      </a:rPr>
                      <m:t>←&lt;</m:t>
                    </m:r>
                    <m:sSub>
                      <m:sSubPr>
                        <m:ctrlPr>
                          <a:rPr kumimoji="1" lang="en-US" altLang="zh-CN" sz="1600" i="1">
                            <a:solidFill>
                              <a:schemeClr val="bg1"/>
                            </a:solidFill>
                            <a:latin typeface="Cambria Math" charset="0"/>
                            <a:ea typeface="Cambria Math" charset="0"/>
                            <a:cs typeface="Cambria Math" charset="0"/>
                          </a:rPr>
                        </m:ctrlPr>
                      </m:sSubPr>
                      <m:e>
                        <m:r>
                          <m:rPr>
                            <m:sty m:val="p"/>
                          </m:rPr>
                          <a:rPr kumimoji="1" lang="en-US" altLang="zh-CN" sz="1600" i="1">
                            <a:solidFill>
                              <a:schemeClr val="bg1"/>
                            </a:solidFill>
                            <a:latin typeface="Cambria Math" charset="0"/>
                            <a:ea typeface="Cambria Math" charset="0"/>
                            <a:cs typeface="Cambria Math" charset="0"/>
                          </a:rPr>
                          <m:t>Re</m:t>
                        </m:r>
                        <m:r>
                          <a:rPr kumimoji="1" lang="en-US" altLang="zh-CN" sz="1600" i="1">
                            <a:solidFill>
                              <a:schemeClr val="bg1"/>
                            </a:solidFill>
                            <a:latin typeface="Cambria Math" charset="0"/>
                            <a:ea typeface="Cambria Math" charset="0"/>
                            <a:cs typeface="Cambria Math" charset="0"/>
                          </a:rPr>
                          <m:t>𝑈𝑝</m:t>
                        </m:r>
                      </m:e>
                      <m:sub>
                        <m:r>
                          <a:rPr kumimoji="1" lang="en-US" altLang="zh-CN" sz="1600" i="1">
                            <a:solidFill>
                              <a:schemeClr val="bg1"/>
                            </a:solidFill>
                            <a:latin typeface="Cambria Math" charset="0"/>
                            <a:ea typeface="Cambria Math" charset="0"/>
                            <a:cs typeface="Cambria Math" charset="0"/>
                          </a:rPr>
                          <m:t>𝑆</m:t>
                        </m:r>
                      </m:sub>
                    </m:sSub>
                    <m:d>
                      <m:dPr>
                        <m:ctrlPr>
                          <a:rPr kumimoji="1" lang="en-US" altLang="zh-CN" sz="1600" i="1">
                            <a:solidFill>
                              <a:schemeClr val="bg1"/>
                            </a:solidFill>
                            <a:latin typeface="Cambria Math" charset="0"/>
                            <a:ea typeface="Cambria Math" charset="0"/>
                            <a:cs typeface="Cambria Math" charset="0"/>
                          </a:rPr>
                        </m:ctrlPr>
                      </m:dPr>
                      <m:e>
                        <m:r>
                          <a:rPr kumimoji="1" lang="en-US" altLang="zh-CN" sz="1600" i="1">
                            <a:solidFill>
                              <a:schemeClr val="bg1"/>
                            </a:solidFill>
                            <a:latin typeface="Cambria Math" charset="0"/>
                            <a:ea typeface="Cambria Math" charset="0"/>
                            <a:cs typeface="Cambria Math" charset="0"/>
                          </a:rPr>
                          <m:t>𝑠𝑠𝑘</m:t>
                        </m:r>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𝜎</m:t>
                        </m:r>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𝑛𝑒𝑥𝑡</m:t>
                        </m:r>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𝑡</m:t>
                        </m:r>
                      </m:e>
                    </m:d>
                    <m:r>
                      <a:rPr kumimoji="1" lang="en-US" altLang="zh-CN" sz="1600" i="1">
                        <a:solidFill>
                          <a:schemeClr val="bg1"/>
                        </a:solidFill>
                        <a:latin typeface="Cambria Math" charset="0"/>
                        <a:ea typeface="Cambria Math" charset="0"/>
                        <a:cs typeface="Cambria Math" charset="0"/>
                      </a:rPr>
                      <m:t>,</m:t>
                    </m:r>
                    <m:r>
                      <a:rPr kumimoji="1" lang="zh-CN" altLang="en-US" sz="1600" i="1">
                        <a:solidFill>
                          <a:schemeClr val="bg1"/>
                        </a:solidFill>
                        <a:latin typeface="Cambria Math" charset="0"/>
                        <a:ea typeface="Cambria Math" charset="0"/>
                        <a:cs typeface="Cambria Math" charset="0"/>
                      </a:rPr>
                      <m:t> </m:t>
                    </m:r>
                    <m:sSub>
                      <m:sSubPr>
                        <m:ctrlPr>
                          <a:rPr kumimoji="1" lang="en-US" altLang="zh-CN" sz="1600" i="1">
                            <a:solidFill>
                              <a:schemeClr val="bg1"/>
                            </a:solidFill>
                            <a:latin typeface="Cambria Math" charset="0"/>
                            <a:ea typeface="Cambria Math" charset="0"/>
                            <a:cs typeface="Cambria Math" charset="0"/>
                          </a:rPr>
                        </m:ctrlPr>
                      </m:sSubPr>
                      <m:e>
                        <m:r>
                          <a:rPr kumimoji="1" lang="en-US" altLang="zh-CN" sz="1600" i="1">
                            <a:solidFill>
                              <a:schemeClr val="bg1"/>
                            </a:solidFill>
                            <a:latin typeface="Cambria Math" charset="0"/>
                            <a:ea typeface="Cambria Math" charset="0"/>
                            <a:cs typeface="Cambria Math" charset="0"/>
                          </a:rPr>
                          <m:t>𝑅𝑒𝑈𝑝</m:t>
                        </m:r>
                      </m:e>
                      <m:sub>
                        <m:r>
                          <a:rPr kumimoji="1" lang="en-US" altLang="zh-CN" sz="1600" i="1">
                            <a:solidFill>
                              <a:schemeClr val="bg1"/>
                            </a:solidFill>
                            <a:latin typeface="Cambria Math" charset="0"/>
                            <a:ea typeface="Cambria Math" charset="0"/>
                            <a:cs typeface="Cambria Math" charset="0"/>
                          </a:rPr>
                          <m:t>𝐶</m:t>
                        </m:r>
                      </m:sub>
                    </m:sSub>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𝑠𝑘</m:t>
                    </m:r>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𝑠𝑝𝑘</m:t>
                    </m:r>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𝑡</m:t>
                    </m:r>
                    <m:r>
                      <a:rPr kumimoji="1" lang="en-US" altLang="zh-CN" sz="1600" i="1">
                        <a:solidFill>
                          <a:schemeClr val="bg1"/>
                        </a:solidFill>
                        <a:latin typeface="Cambria Math" charset="0"/>
                        <a:ea typeface="Cambria Math" charset="0"/>
                        <a:cs typeface="Cambria Math" charset="0"/>
                      </a:rPr>
                      <m:t>)&gt;</m:t>
                    </m:r>
                  </m:oMath>
                </a14:m>
                <a:endParaRPr kumimoji="1" lang="zh-CN" altLang="en-US" sz="1600" dirty="0">
                  <a:solidFill>
                    <a:schemeClr val="bg1"/>
                  </a:solidFill>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2050026" y="1173058"/>
                <a:ext cx="6482787" cy="409687"/>
              </a:xfrm>
              <a:prstGeom prst="bracketPair">
                <a:avLst/>
              </a:prstGeom>
              <a:blipFill rotWithShape="0">
                <a:blip r:embed="rId5"/>
                <a:stretch>
                  <a:fillRect b="-10000"/>
                </a:stretch>
              </a:blipFill>
              <a:ln>
                <a:solidFill>
                  <a:schemeClr val="bg2"/>
                </a:solidFill>
              </a:ln>
            </p:spPr>
            <p:txBody>
              <a:bodyPr/>
              <a:lstStyle/>
              <a:p>
                <a:r>
                  <a:rPr lang="zh-CN" altLang="en-US">
                    <a:noFill/>
                  </a:rPr>
                  <a:t> </a:t>
                </a:r>
              </a:p>
            </p:txBody>
          </p:sp>
        </mc:Fallback>
      </mc:AlternateContent>
    </p:spTree>
    <p:extLst>
      <p:ext uri="{BB962C8B-B14F-4D97-AF65-F5344CB8AC3E}">
        <p14:creationId xmlns:p14="http://schemas.microsoft.com/office/powerpoint/2010/main" val="1474263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14</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Construction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reeform 133"/>
          <p:cNvSpPr>
            <a:spLocks noChangeAspect="1" noEditPoints="1"/>
          </p:cNvSpPr>
          <p:nvPr/>
        </p:nvSpPr>
        <p:spPr bwMode="auto">
          <a:xfrm>
            <a:off x="8063469" y="346242"/>
            <a:ext cx="524961" cy="576000"/>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557336" y="1168161"/>
            <a:ext cx="1492690"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smtClean="0">
                <a:solidFill>
                  <a:schemeClr val="bg1"/>
                </a:solidFill>
              </a:rPr>
              <a:t>Construction</a:t>
            </a:r>
            <a:endParaRPr kumimoji="1" lang="zh-CN" altLang="en-US" dirty="0">
              <a:solidFill>
                <a:schemeClr val="bg1"/>
              </a:solidFill>
            </a:endParaRPr>
          </a:p>
        </p:txBody>
      </p:sp>
      <mc:AlternateContent xmlns:mc="http://schemas.openxmlformats.org/markup-compatibility/2006" xmlns:a14="http://schemas.microsoft.com/office/drawing/2010/main">
        <mc:Choice Requires="a14">
          <p:sp>
            <p:nvSpPr>
              <p:cNvPr id="7" name="文本框 6"/>
              <p:cNvSpPr txBox="1"/>
              <p:nvPr/>
            </p:nvSpPr>
            <p:spPr>
              <a:xfrm>
                <a:off x="468313" y="2736091"/>
                <a:ext cx="8048680" cy="2592341"/>
              </a:xfrm>
              <a:prstGeom prst="roundRect">
                <a:avLst/>
              </a:prstGeom>
              <a:solidFill>
                <a:schemeClr val="bg1">
                  <a:lumMod val="95000"/>
                </a:schemeClr>
              </a:solidFill>
            </p:spPr>
            <p:txBody>
              <a:bodyPr wrap="square" rtlCol="0">
                <a:spAutoFit/>
              </a:bodyPr>
              <a:lstStyle/>
              <a:p>
                <a:pPr marL="342900" indent="-342900">
                  <a:buAutoNum type="arabicParenR"/>
                </a:pPr>
                <a:r>
                  <a:rPr kumimoji="1" lang="en-US" altLang="zh-CN" dirty="0" smtClean="0"/>
                  <a:t>The client</a:t>
                </a:r>
                <a:r>
                  <a:rPr kumimoji="1" lang="zh-CN" altLang="en-US" dirty="0" smtClean="0"/>
                  <a:t> </a:t>
                </a:r>
                <a:r>
                  <a:rPr kumimoji="1" lang="en-US" altLang="zh-CN" dirty="0" smtClean="0"/>
                  <a:t>with</a:t>
                </a:r>
                <a:r>
                  <a:rPr kumimoji="1" lang="zh-CN" altLang="en-US" dirty="0" smtClean="0"/>
                  <a:t> </a:t>
                </a:r>
                <a14:m>
                  <m:oMath xmlns:m="http://schemas.openxmlformats.org/officeDocument/2006/math">
                    <m:r>
                      <a:rPr kumimoji="1" lang="en-US" altLang="zh-CN" b="0" i="1" smtClean="0">
                        <a:latin typeface="Cambria Math" charset="0"/>
                      </a:rPr>
                      <m:t>𝑠𝑘</m:t>
                    </m:r>
                    <m:r>
                      <a:rPr kumimoji="1" lang="en-US" altLang="zh-CN" b="0" i="1" smtClean="0">
                        <a:latin typeface="Cambria Math" charset="0"/>
                      </a:rPr>
                      <m:t>=(</m:t>
                    </m:r>
                    <m:r>
                      <a:rPr kumimoji="1" lang="en-US" altLang="zh-CN" b="0" i="1" smtClean="0">
                        <a:latin typeface="Cambria Math" charset="0"/>
                      </a:rPr>
                      <m:t>𝑠</m:t>
                    </m:r>
                    <m:r>
                      <a:rPr kumimoji="1" lang="en-US" altLang="zh-CN" b="0" i="1" smtClean="0">
                        <a:latin typeface="Cambria Math" charset="0"/>
                      </a:rPr>
                      <m:t>,</m:t>
                    </m:r>
                    <m:r>
                      <a:rPr kumimoji="1" lang="en-US" altLang="zh-CN" b="0" i="1" smtClean="0">
                        <a:latin typeface="Cambria Math" charset="0"/>
                      </a:rPr>
                      <m:t>𝑑</m:t>
                    </m:r>
                    <m:r>
                      <a:rPr kumimoji="1" lang="en-US" altLang="zh-CN" b="0" i="1" smtClean="0">
                        <a:latin typeface="Cambria Math" charset="0"/>
                      </a:rPr>
                      <m:t>,</m:t>
                    </m:r>
                    <m:r>
                      <a:rPr kumimoji="1" lang="en-US" altLang="zh-CN" b="0" i="1" smtClean="0">
                        <a:latin typeface="Cambria Math" charset="0"/>
                      </a:rPr>
                      <m:t>𝑟</m:t>
                    </m:r>
                    <m:r>
                      <a:rPr kumimoji="1" lang="en-US" altLang="zh-CN" b="0" i="1" smtClean="0">
                        <a:latin typeface="Cambria Math" charset="0"/>
                      </a:rPr>
                      <m:t>)</m:t>
                    </m:r>
                  </m:oMath>
                </a14:m>
                <a:r>
                  <a:rPr kumimoji="1" lang="zh-CN" altLang="en-US" dirty="0" smtClean="0"/>
                  <a:t> </a:t>
                </a:r>
                <a:r>
                  <a:rPr kumimoji="1" lang="en-US" altLang="zh-CN" dirty="0" smtClean="0"/>
                  <a:t>submits</a:t>
                </a:r>
                <a:r>
                  <a:rPr kumimoji="1" lang="zh-CN" altLang="en-US" dirty="0" smtClean="0"/>
                  <a:t> </a:t>
                </a:r>
                <a14:m>
                  <m:oMath xmlns:m="http://schemas.openxmlformats.org/officeDocument/2006/math">
                    <m:sSub>
                      <m:sSubPr>
                        <m:ctrlPr>
                          <a:rPr kumimoji="1" lang="en-US" altLang="zh-CN" i="1" smtClean="0">
                            <a:latin typeface="Cambria Math" charset="0"/>
                          </a:rPr>
                        </m:ctrlPr>
                      </m:sSubPr>
                      <m:e>
                        <m:r>
                          <m:rPr>
                            <m:sty m:val="p"/>
                          </m:rPr>
                          <a:rPr kumimoji="1" lang="en-US" altLang="zh-CN" i="1" smtClean="0">
                            <a:latin typeface="Cambria Math" charset="0"/>
                          </a:rPr>
                          <m:t>Y</m:t>
                        </m:r>
                      </m:e>
                      <m:sub>
                        <m:r>
                          <a:rPr kumimoji="1" lang="en-US" altLang="zh-CN" b="0" i="1" smtClean="0">
                            <a:latin typeface="Cambria Math" charset="0"/>
                          </a:rPr>
                          <m:t>𝑑</m:t>
                        </m:r>
                      </m:sub>
                    </m:sSub>
                    <m:d>
                      <m:dPr>
                        <m:ctrlPr>
                          <a:rPr kumimoji="1" lang="en-US" altLang="zh-CN" b="0" i="1" smtClean="0">
                            <a:latin typeface="Cambria Math" charset="0"/>
                          </a:rPr>
                        </m:ctrlPr>
                      </m:dPr>
                      <m:e>
                        <m:r>
                          <a:rPr kumimoji="1" lang="en-US" altLang="zh-CN" b="0" i="1" smtClean="0">
                            <a:latin typeface="Cambria Math" charset="0"/>
                          </a:rPr>
                          <m:t>𝑡</m:t>
                        </m:r>
                      </m:e>
                    </m:d>
                    <m:r>
                      <a:rPr kumimoji="1" lang="en-US" altLang="zh-CN" b="0" i="1" smtClean="0">
                        <a:latin typeface="Cambria Math" charset="0"/>
                      </a:rPr>
                      <m:t>=</m:t>
                    </m:r>
                    <m:sSup>
                      <m:sSupPr>
                        <m:ctrlPr>
                          <a:rPr kumimoji="1" lang="en-US" altLang="zh-CN" b="0" i="1" smtClean="0">
                            <a:latin typeface="Cambria Math" charset="0"/>
                          </a:rPr>
                        </m:ctrlPr>
                      </m:sSupPr>
                      <m:e>
                        <m:sSub>
                          <m:sSubPr>
                            <m:ctrlPr>
                              <a:rPr kumimoji="1" lang="en-US" altLang="zh-CN" b="0" i="1" smtClean="0">
                                <a:latin typeface="Cambria Math" charset="0"/>
                              </a:rPr>
                            </m:ctrlPr>
                          </m:sSubPr>
                          <m:e>
                            <m:r>
                              <a:rPr kumimoji="1" lang="en-US" altLang="zh-CN" b="0" i="1" smtClean="0">
                                <a:latin typeface="Cambria Math" charset="0"/>
                              </a:rPr>
                              <m:t>𝑔</m:t>
                            </m:r>
                          </m:e>
                          <m:sub>
                            <m:r>
                              <a:rPr kumimoji="1" lang="en-US" altLang="zh-CN" b="0" i="1" smtClean="0">
                                <a:latin typeface="Cambria Math" charset="0"/>
                              </a:rPr>
                              <m:t>𝑇</m:t>
                            </m:r>
                          </m:sub>
                        </m:sSub>
                      </m:e>
                      <m:sup>
                        <m:r>
                          <a:rPr kumimoji="1" lang="en-US" altLang="zh-CN" b="0" i="1" smtClean="0">
                            <a:latin typeface="Cambria Math" charset="0"/>
                          </a:rPr>
                          <m:t>1/(</m:t>
                        </m:r>
                        <m:r>
                          <a:rPr kumimoji="1" lang="en-US" altLang="zh-CN" b="0" i="1" smtClean="0">
                            <a:latin typeface="Cambria Math" charset="0"/>
                          </a:rPr>
                          <m:t>𝑑</m:t>
                        </m:r>
                        <m:r>
                          <a:rPr kumimoji="1" lang="en-US" altLang="zh-CN" b="0" i="1" smtClean="0">
                            <a:latin typeface="Cambria Math" charset="0"/>
                          </a:rPr>
                          <m:t>+</m:t>
                        </m:r>
                        <m:r>
                          <a:rPr kumimoji="1" lang="en-US" altLang="zh-CN" b="0" i="1" smtClean="0">
                            <a:latin typeface="Cambria Math" charset="0"/>
                          </a:rPr>
                          <m:t>𝑡</m:t>
                        </m:r>
                        <m:r>
                          <a:rPr kumimoji="1" lang="en-US" altLang="zh-CN" b="0" i="1" smtClean="0">
                            <a:latin typeface="Cambria Math" charset="0"/>
                          </a:rPr>
                          <m:t>)</m:t>
                        </m:r>
                      </m:sup>
                    </m:sSup>
                  </m:oMath>
                </a14:m>
                <a:r>
                  <a:rPr kumimoji="1" lang="en-US" altLang="zh-CN" dirty="0" smtClean="0"/>
                  <a:t>,</a:t>
                </a:r>
                <a:r>
                  <a:rPr kumimoji="1" lang="zh-CN" altLang="en-US" dirty="0" smtClean="0"/>
                  <a:t> </a:t>
                </a:r>
                <a14:m>
                  <m:oMath xmlns:m="http://schemas.openxmlformats.org/officeDocument/2006/math">
                    <m:sSub>
                      <m:sSubPr>
                        <m:ctrlPr>
                          <a:rPr kumimoji="1" lang="en-US" altLang="zh-CN" i="1">
                            <a:latin typeface="Cambria Math" charset="0"/>
                          </a:rPr>
                        </m:ctrlPr>
                      </m:sSubPr>
                      <m:e>
                        <m:r>
                          <m:rPr>
                            <m:sty m:val="p"/>
                          </m:rPr>
                          <a:rPr kumimoji="1" lang="en-US" altLang="zh-CN" i="1">
                            <a:latin typeface="Cambria Math" charset="0"/>
                          </a:rPr>
                          <m:t>Y</m:t>
                        </m:r>
                      </m:e>
                      <m:sub>
                        <m:r>
                          <a:rPr kumimoji="1" lang="en-US" altLang="zh-CN" i="1">
                            <a:latin typeface="Cambria Math" charset="0"/>
                          </a:rPr>
                          <m:t>𝑑</m:t>
                        </m:r>
                      </m:sub>
                    </m:sSub>
                    <m:d>
                      <m:dPr>
                        <m:ctrlPr>
                          <a:rPr kumimoji="1" lang="en-US" altLang="zh-CN" i="1">
                            <a:latin typeface="Cambria Math" charset="0"/>
                          </a:rPr>
                        </m:ctrlPr>
                      </m:dPr>
                      <m:e>
                        <m:r>
                          <a:rPr kumimoji="1" lang="en-US" altLang="zh-CN" i="1">
                            <a:latin typeface="Cambria Math" charset="0"/>
                          </a:rPr>
                          <m:t>𝑡</m:t>
                        </m:r>
                        <m:r>
                          <a:rPr kumimoji="1" lang="en-US" altLang="zh-CN" b="0" i="1" smtClean="0">
                            <a:latin typeface="Cambria Math" charset="0"/>
                          </a:rPr>
                          <m:t>+1</m:t>
                        </m:r>
                      </m:e>
                    </m:d>
                    <m:r>
                      <a:rPr kumimoji="1" lang="en-US" altLang="zh-CN" i="1">
                        <a:latin typeface="Cambria Math" charset="0"/>
                      </a:rPr>
                      <m:t>=</m:t>
                    </m:r>
                    <m:sSup>
                      <m:sSupPr>
                        <m:ctrlPr>
                          <a:rPr kumimoji="1" lang="en-US" altLang="zh-CN" i="1">
                            <a:latin typeface="Cambria Math" charset="0"/>
                          </a:rPr>
                        </m:ctrlPr>
                      </m:sSupPr>
                      <m:e>
                        <m:sSub>
                          <m:sSubPr>
                            <m:ctrlPr>
                              <a:rPr kumimoji="1" lang="en-US" altLang="zh-CN" i="1">
                                <a:latin typeface="Cambria Math" charset="0"/>
                              </a:rPr>
                            </m:ctrlPr>
                          </m:sSubPr>
                          <m:e>
                            <m:r>
                              <a:rPr kumimoji="1" lang="en-US" altLang="zh-CN" i="1">
                                <a:latin typeface="Cambria Math" charset="0"/>
                              </a:rPr>
                              <m:t>𝑔</m:t>
                            </m:r>
                          </m:e>
                          <m:sub>
                            <m:r>
                              <a:rPr kumimoji="1" lang="en-US" altLang="zh-CN" i="1">
                                <a:latin typeface="Cambria Math" charset="0"/>
                              </a:rPr>
                              <m:t>𝑇</m:t>
                            </m:r>
                          </m:sub>
                        </m:sSub>
                      </m:e>
                      <m:sup>
                        <m:r>
                          <a:rPr kumimoji="1" lang="en-US" altLang="zh-CN" i="1">
                            <a:latin typeface="Cambria Math" charset="0"/>
                          </a:rPr>
                          <m:t>1/(</m:t>
                        </m:r>
                        <m:r>
                          <a:rPr kumimoji="1" lang="en-US" altLang="zh-CN" i="1">
                            <a:latin typeface="Cambria Math" charset="0"/>
                          </a:rPr>
                          <m:t>𝑑</m:t>
                        </m:r>
                        <m:r>
                          <a:rPr kumimoji="1" lang="en-US" altLang="zh-CN" i="1">
                            <a:latin typeface="Cambria Math" charset="0"/>
                          </a:rPr>
                          <m:t>+</m:t>
                        </m:r>
                        <m:r>
                          <a:rPr kumimoji="1" lang="en-US" altLang="zh-CN" i="1">
                            <a:latin typeface="Cambria Math" charset="0"/>
                          </a:rPr>
                          <m:t>𝑡</m:t>
                        </m:r>
                        <m:r>
                          <a:rPr kumimoji="1" lang="en-US" altLang="zh-CN" b="0" i="1" smtClean="0">
                            <a:latin typeface="Cambria Math" charset="0"/>
                          </a:rPr>
                          <m:t>+1)</m:t>
                        </m:r>
                      </m:sup>
                    </m:sSup>
                  </m:oMath>
                </a14:m>
                <a:r>
                  <a:rPr kumimoji="1" lang="zh-CN" altLang="en-US" dirty="0" smtClean="0"/>
                  <a:t> </a:t>
                </a:r>
                <a:r>
                  <a:rPr kumimoji="1" lang="en-US" altLang="zh-CN" dirty="0" smtClean="0"/>
                  <a:t>to</a:t>
                </a:r>
                <a:r>
                  <a:rPr kumimoji="1" lang="zh-CN" altLang="en-US" dirty="0" smtClean="0"/>
                  <a:t> </a:t>
                </a:r>
                <a:r>
                  <a:rPr kumimoji="1" lang="en-US" altLang="zh-CN" dirty="0" smtClean="0"/>
                  <a:t>the</a:t>
                </a:r>
                <a:r>
                  <a:rPr kumimoji="1" lang="zh-CN" altLang="en-US" dirty="0" smtClean="0"/>
                  <a:t> </a:t>
                </a:r>
                <a:r>
                  <a:rPr kumimoji="1" lang="en-US" altLang="zh-CN" dirty="0" smtClean="0"/>
                  <a:t>server.</a:t>
                </a:r>
                <a:endParaRPr kumimoji="1" lang="zh-CN" altLang="en-US" dirty="0" smtClean="0"/>
              </a:p>
              <a:p>
                <a:pPr marL="342900" indent="-342900">
                  <a:buAutoNum type="arabicParenR"/>
                </a:pPr>
                <a:r>
                  <a:rPr kumimoji="1" lang="en-US" altLang="zh-CN" dirty="0" smtClean="0"/>
                  <a:t>The</a:t>
                </a:r>
                <a:r>
                  <a:rPr kumimoji="1" lang="zh-CN" altLang="en-US" dirty="0" smtClean="0"/>
                  <a:t> </a:t>
                </a:r>
                <a:r>
                  <a:rPr kumimoji="1" lang="en-US" altLang="zh-CN" dirty="0" smtClean="0"/>
                  <a:t>server</a:t>
                </a:r>
                <a:r>
                  <a:rPr kumimoji="1" lang="zh-CN" altLang="en-US" dirty="0" smtClean="0"/>
                  <a:t> </a:t>
                </a:r>
                <a:r>
                  <a:rPr kumimoji="1" lang="en-US" altLang="zh-CN" dirty="0" smtClean="0"/>
                  <a:t>checks</a:t>
                </a:r>
                <a:r>
                  <a:rPr kumimoji="1" lang="zh-CN" altLang="en-US" dirty="0" smtClean="0"/>
                  <a:t> </a:t>
                </a:r>
                <a:r>
                  <a:rPr kumimoji="1" lang="en-US" altLang="zh-CN" dirty="0" smtClean="0"/>
                  <a:t>that</a:t>
                </a:r>
                <a:r>
                  <a:rPr kumimoji="1" lang="zh-CN" altLang="en-US" dirty="0" smtClean="0"/>
                  <a:t> </a:t>
                </a:r>
                <a14:m>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𝑌</m:t>
                        </m:r>
                      </m:e>
                      <m:sub>
                        <m:r>
                          <a:rPr kumimoji="1" lang="en-US" altLang="zh-CN" b="0" i="1" smtClean="0">
                            <a:latin typeface="Cambria Math" charset="0"/>
                          </a:rPr>
                          <m:t>𝑑</m:t>
                        </m:r>
                      </m:sub>
                    </m:sSub>
                    <m:d>
                      <m:dPr>
                        <m:ctrlPr>
                          <a:rPr kumimoji="1" lang="en-US" altLang="zh-CN" b="0" i="1" smtClean="0">
                            <a:latin typeface="Cambria Math" charset="0"/>
                          </a:rPr>
                        </m:ctrlPr>
                      </m:dPr>
                      <m:e>
                        <m:r>
                          <a:rPr kumimoji="1" lang="en-US" altLang="zh-CN" b="0" i="1" smtClean="0">
                            <a:latin typeface="Cambria Math" charset="0"/>
                          </a:rPr>
                          <m:t>𝑡</m:t>
                        </m:r>
                      </m:e>
                    </m:d>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𝑐𝑢𝑟</m:t>
                    </m:r>
                  </m:oMath>
                </a14:m>
                <a:r>
                  <a:rPr kumimoji="1" lang="zh-CN" altLang="en-US" dirty="0" smtClean="0"/>
                  <a:t> </a:t>
                </a:r>
                <a:r>
                  <a:rPr kumimoji="1" lang="en-US" altLang="zh-CN" dirty="0" smtClean="0"/>
                  <a:t>and</a:t>
                </a:r>
                <a:r>
                  <a:rPr kumimoji="1" lang="zh-CN" altLang="en-US" dirty="0" smtClean="0"/>
                  <a:t> </a:t>
                </a:r>
                <a14:m>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𝑌</m:t>
                        </m:r>
                      </m:e>
                      <m:sub>
                        <m:r>
                          <a:rPr kumimoji="1" lang="en-US" altLang="zh-CN" b="0" i="1" smtClean="0">
                            <a:latin typeface="Cambria Math" charset="0"/>
                          </a:rPr>
                          <m:t>𝑑</m:t>
                        </m:r>
                      </m:sub>
                    </m:sSub>
                    <m:d>
                      <m:dPr>
                        <m:ctrlPr>
                          <a:rPr kumimoji="1" lang="en-US" altLang="zh-CN" b="0" i="1" smtClean="0">
                            <a:latin typeface="Cambria Math" charset="0"/>
                          </a:rPr>
                        </m:ctrlPr>
                      </m:dPr>
                      <m:e>
                        <m:r>
                          <a:rPr kumimoji="1" lang="en-US" altLang="zh-CN" b="0" i="1" smtClean="0">
                            <a:latin typeface="Cambria Math" charset="0"/>
                          </a:rPr>
                          <m:t>𝑡</m:t>
                        </m:r>
                        <m:r>
                          <a:rPr kumimoji="1" lang="en-US" altLang="zh-CN" b="0" i="1" smtClean="0">
                            <a:latin typeface="Cambria Math" charset="0"/>
                          </a:rPr>
                          <m:t>+1</m:t>
                        </m:r>
                      </m:e>
                    </m:d>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𝑛𝑒𝑥𝑡</m:t>
                    </m:r>
                  </m:oMath>
                </a14:m>
                <a:r>
                  <a:rPr kumimoji="1" lang="en-US" altLang="zh-CN" dirty="0" smtClean="0"/>
                  <a:t>.</a:t>
                </a:r>
                <a:r>
                  <a:rPr kumimoji="1" lang="zh-CN" altLang="en-US" dirty="0" smtClean="0"/>
                  <a:t> </a:t>
                </a:r>
                <a:r>
                  <a:rPr kumimoji="1" lang="en-US" altLang="zh-CN" dirty="0" smtClean="0"/>
                  <a:t>If</a:t>
                </a:r>
                <a:r>
                  <a:rPr kumimoji="1" lang="zh-CN" altLang="en-US" dirty="0" smtClean="0"/>
                  <a:t> </a:t>
                </a:r>
                <a:r>
                  <a:rPr kumimoji="1" lang="en-US" altLang="zh-CN" dirty="0" smtClean="0"/>
                  <a:t>not,</a:t>
                </a:r>
                <a:r>
                  <a:rPr kumimoji="1" lang="zh-CN" altLang="en-US" dirty="0" smtClean="0"/>
                  <a:t> </a:t>
                </a:r>
                <a:r>
                  <a:rPr kumimoji="1" lang="en-US" altLang="zh-CN" dirty="0" smtClean="0"/>
                  <a:t>linking</a:t>
                </a:r>
                <a:r>
                  <a:rPr kumimoji="1" lang="zh-CN" altLang="en-US" dirty="0" smtClean="0"/>
                  <a:t> </a:t>
                </a:r>
                <a:r>
                  <a:rPr kumimoji="1" lang="en-US" altLang="zh-CN" dirty="0" smtClean="0"/>
                  <a:t>fails</a:t>
                </a:r>
                <a:endParaRPr kumimoji="1" lang="zh-CN" altLang="en-US" dirty="0" smtClean="0"/>
              </a:p>
              <a:p>
                <a:pPr marL="342900" indent="-342900">
                  <a:buAutoNum type="arabicParenR"/>
                </a:pPr>
                <a:r>
                  <a:rPr kumimoji="1" lang="en-US" altLang="zh-CN" dirty="0" smtClean="0"/>
                  <a:t>The</a:t>
                </a:r>
                <a:r>
                  <a:rPr kumimoji="1" lang="zh-CN" altLang="en-US" dirty="0" smtClean="0"/>
                  <a:t> </a:t>
                </a:r>
                <a:r>
                  <a:rPr kumimoji="1" lang="en-US" altLang="zh-CN" dirty="0" smtClean="0"/>
                  <a:t>client</a:t>
                </a:r>
                <a:r>
                  <a:rPr kumimoji="1" lang="zh-CN" altLang="en-US" dirty="0" smtClean="0"/>
                  <a:t> </a:t>
                </a:r>
                <a:r>
                  <a:rPr kumimoji="1" lang="en-US" altLang="zh-CN" dirty="0" smtClean="0"/>
                  <a:t>acts</a:t>
                </a:r>
                <a:r>
                  <a:rPr kumimoji="1" lang="zh-CN" altLang="en-US" dirty="0" smtClean="0"/>
                  <a:t> </a:t>
                </a:r>
                <a:r>
                  <a:rPr kumimoji="1" lang="en-US" altLang="zh-CN" dirty="0" smtClean="0"/>
                  <a:t>as</a:t>
                </a:r>
                <a:r>
                  <a:rPr kumimoji="1" lang="zh-CN" altLang="en-US" dirty="0" smtClean="0"/>
                  <a:t> </a:t>
                </a:r>
                <a:r>
                  <a:rPr kumimoji="1" lang="en-US" altLang="zh-CN" dirty="0" err="1" smtClean="0"/>
                  <a:t>prover</a:t>
                </a:r>
                <a:r>
                  <a:rPr kumimoji="1" lang="zh-CN" altLang="en-US" dirty="0" smtClean="0"/>
                  <a:t> </a:t>
                </a:r>
                <a:r>
                  <a:rPr kumimoji="1" lang="en-US" altLang="zh-CN" dirty="0" smtClean="0"/>
                  <a:t>and</a:t>
                </a:r>
                <a:r>
                  <a:rPr kumimoji="1" lang="zh-CN" altLang="en-US" dirty="0" smtClean="0"/>
                  <a:t> </a:t>
                </a:r>
                <a:r>
                  <a:rPr kumimoji="1" lang="en-US" altLang="zh-CN" dirty="0" smtClean="0"/>
                  <a:t>the</a:t>
                </a:r>
                <a:r>
                  <a:rPr kumimoji="1" lang="zh-CN" altLang="en-US" dirty="0" smtClean="0"/>
                  <a:t> </a:t>
                </a:r>
                <a:r>
                  <a:rPr kumimoji="1" lang="en-US" altLang="zh-CN" dirty="0" smtClean="0"/>
                  <a:t>server</a:t>
                </a:r>
                <a:r>
                  <a:rPr kumimoji="1" lang="zh-CN" altLang="en-US" dirty="0" smtClean="0"/>
                  <a:t> </a:t>
                </a:r>
                <a:r>
                  <a:rPr kumimoji="1" lang="en-US" altLang="zh-CN" dirty="0" smtClean="0"/>
                  <a:t>as</a:t>
                </a:r>
                <a:r>
                  <a:rPr kumimoji="1" lang="zh-CN" altLang="en-US" dirty="0" smtClean="0"/>
                  <a:t> </a:t>
                </a:r>
                <a:r>
                  <a:rPr kumimoji="1" lang="en-US" altLang="zh-CN" dirty="0" smtClean="0"/>
                  <a:t>verifier</a:t>
                </a:r>
                <a:r>
                  <a:rPr kumimoji="1" lang="zh-CN" altLang="en-US" dirty="0" smtClean="0"/>
                  <a:t> </a:t>
                </a:r>
                <a:r>
                  <a:rPr kumimoji="1" lang="en-US" altLang="zh-CN" dirty="0" smtClean="0"/>
                  <a:t>in</a:t>
                </a:r>
                <a:r>
                  <a:rPr kumimoji="1" lang="zh-CN" altLang="en-US" dirty="0" smtClean="0"/>
                  <a:t> </a:t>
                </a:r>
                <a:r>
                  <a:rPr kumimoji="1" lang="en-US" altLang="zh-CN" dirty="0" smtClean="0"/>
                  <a:t>the</a:t>
                </a:r>
                <a:r>
                  <a:rPr kumimoji="1" lang="zh-CN" altLang="en-US" dirty="0" smtClean="0"/>
                  <a:t> </a:t>
                </a:r>
                <a:r>
                  <a:rPr kumimoji="1" lang="en-US" altLang="zh-CN" dirty="0" smtClean="0"/>
                  <a:t>zero-knowledge</a:t>
                </a:r>
                <a:r>
                  <a:rPr kumimoji="1" lang="zh-CN" altLang="en-US" dirty="0" smtClean="0"/>
                  <a:t> </a:t>
                </a:r>
                <a:r>
                  <a:rPr kumimoji="1" lang="en-US" altLang="zh-CN" dirty="0" smtClean="0"/>
                  <a:t>proof</a:t>
                </a:r>
                <a:r>
                  <a:rPr kumimoji="1" lang="zh-CN" altLang="en-US" dirty="0" smtClean="0"/>
                  <a:t> </a:t>
                </a:r>
                <a:r>
                  <a:rPr kumimoji="1" lang="en-US" altLang="zh-CN" dirty="0" smtClean="0"/>
                  <a:t>of</a:t>
                </a:r>
                <a:r>
                  <a:rPr kumimoji="1" lang="zh-CN" altLang="en-US" dirty="0" smtClean="0"/>
                  <a:t> </a:t>
                </a:r>
                <a:r>
                  <a:rPr kumimoji="1" lang="en-US" altLang="zh-CN" dirty="0" smtClean="0"/>
                  <a:t>knowledge</a:t>
                </a:r>
                <a:r>
                  <a:rPr kumimoji="1" lang="zh-CN" altLang="en-US" dirty="0" smtClean="0"/>
                  <a:t> </a:t>
                </a:r>
                <a14:m>
                  <m:oMath xmlns:m="http://schemas.openxmlformats.org/officeDocument/2006/math">
                    <m:r>
                      <a:rPr kumimoji="1" lang="en-US" altLang="zh-CN" b="0" i="1" smtClean="0">
                        <a:latin typeface="Cambria Math" charset="0"/>
                      </a:rPr>
                      <m:t>𝑃𝑜𝐾</m:t>
                    </m:r>
                    <m:r>
                      <a:rPr kumimoji="1" lang="en-US" altLang="zh-CN" b="0" i="1" smtClean="0">
                        <a:latin typeface="Cambria Math" charset="0"/>
                      </a:rPr>
                      <m:t>{</m:t>
                    </m:r>
                    <m:r>
                      <a:rPr kumimoji="1" lang="en-US" altLang="zh-CN" b="0" i="1" smtClean="0">
                        <a:latin typeface="Cambria Math" charset="0"/>
                      </a:rPr>
                      <m:t>𝑑</m:t>
                    </m:r>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𝑌</m:t>
                        </m:r>
                      </m:e>
                      <m:sub>
                        <m:r>
                          <a:rPr kumimoji="1" lang="en-US" altLang="zh-CN" b="0" i="1" smtClean="0">
                            <a:latin typeface="Cambria Math" charset="0"/>
                          </a:rPr>
                          <m:t>𝑑</m:t>
                        </m:r>
                      </m:sub>
                    </m:sSub>
                    <m:d>
                      <m:dPr>
                        <m:ctrlPr>
                          <a:rPr kumimoji="1" lang="en-US" altLang="zh-CN" b="0" i="1" smtClean="0">
                            <a:latin typeface="Cambria Math" charset="0"/>
                          </a:rPr>
                        </m:ctrlPr>
                      </m:dPr>
                      <m:e>
                        <m:r>
                          <a:rPr kumimoji="1" lang="en-US" altLang="zh-CN" b="0" i="1" smtClean="0">
                            <a:latin typeface="Cambria Math" charset="0"/>
                          </a:rPr>
                          <m:t>𝑡</m:t>
                        </m:r>
                      </m:e>
                    </m:d>
                    <m:r>
                      <a:rPr kumimoji="1" lang="en-US" altLang="zh-CN" b="0" i="1" smtClean="0">
                        <a:latin typeface="Cambria Math" charset="0"/>
                      </a:rPr>
                      <m:t>=</m:t>
                    </m:r>
                    <m:sSup>
                      <m:sSupPr>
                        <m:ctrlPr>
                          <a:rPr kumimoji="1" lang="en-US" altLang="zh-CN" i="1">
                            <a:latin typeface="Cambria Math" charset="0"/>
                          </a:rPr>
                        </m:ctrlPr>
                      </m:sSupPr>
                      <m:e>
                        <m:sSub>
                          <m:sSubPr>
                            <m:ctrlPr>
                              <a:rPr kumimoji="1" lang="en-US" altLang="zh-CN" i="1">
                                <a:latin typeface="Cambria Math" charset="0"/>
                              </a:rPr>
                            </m:ctrlPr>
                          </m:sSubPr>
                          <m:e>
                            <m:r>
                              <a:rPr kumimoji="1" lang="en-US" altLang="zh-CN" i="1">
                                <a:latin typeface="Cambria Math" charset="0"/>
                              </a:rPr>
                              <m:t>𝑔</m:t>
                            </m:r>
                          </m:e>
                          <m:sub>
                            <m:r>
                              <a:rPr kumimoji="1" lang="en-US" altLang="zh-CN" i="1">
                                <a:latin typeface="Cambria Math" charset="0"/>
                              </a:rPr>
                              <m:t>𝑇</m:t>
                            </m:r>
                          </m:sub>
                        </m:sSub>
                      </m:e>
                      <m:sup>
                        <m:r>
                          <a:rPr kumimoji="1" lang="en-US" altLang="zh-CN" i="1">
                            <a:latin typeface="Cambria Math" charset="0"/>
                          </a:rPr>
                          <m:t>1/(</m:t>
                        </m:r>
                        <m:r>
                          <a:rPr kumimoji="1" lang="en-US" altLang="zh-CN" i="1">
                            <a:latin typeface="Cambria Math" charset="0"/>
                          </a:rPr>
                          <m:t>𝑑</m:t>
                        </m:r>
                        <m:r>
                          <a:rPr kumimoji="1" lang="en-US" altLang="zh-CN" i="1">
                            <a:latin typeface="Cambria Math" charset="0"/>
                          </a:rPr>
                          <m:t>+</m:t>
                        </m:r>
                        <m:r>
                          <a:rPr kumimoji="1" lang="en-US" altLang="zh-CN" i="1">
                            <a:latin typeface="Cambria Math" charset="0"/>
                          </a:rPr>
                          <m:t>𝑡</m:t>
                        </m:r>
                        <m:r>
                          <a:rPr kumimoji="1" lang="en-US" altLang="zh-CN" i="1">
                            <a:latin typeface="Cambria Math" charset="0"/>
                          </a:rPr>
                          <m:t>)</m:t>
                        </m:r>
                      </m:sup>
                    </m:sSup>
                    <m:r>
                      <a:rPr kumimoji="1" lang="en-US" altLang="zh-CN" i="1" smtClean="0">
                        <a:latin typeface="Cambria Math" charset="0"/>
                        <a:ea typeface="Cambria Math" charset="0"/>
                        <a:cs typeface="Cambria Math" charset="0"/>
                      </a:rPr>
                      <m:t>∧</m:t>
                    </m:r>
                    <m:sSub>
                      <m:sSubPr>
                        <m:ctrlPr>
                          <a:rPr kumimoji="1" lang="en-US" altLang="zh-CN" i="1">
                            <a:latin typeface="Cambria Math" charset="0"/>
                          </a:rPr>
                        </m:ctrlPr>
                      </m:sSubPr>
                      <m:e>
                        <m:r>
                          <m:rPr>
                            <m:sty m:val="p"/>
                          </m:rPr>
                          <a:rPr kumimoji="1" lang="en-US" altLang="zh-CN" i="1">
                            <a:latin typeface="Cambria Math" charset="0"/>
                          </a:rPr>
                          <m:t>Y</m:t>
                        </m:r>
                      </m:e>
                      <m:sub>
                        <m:r>
                          <a:rPr kumimoji="1" lang="en-US" altLang="zh-CN" i="1">
                            <a:latin typeface="Cambria Math" charset="0"/>
                          </a:rPr>
                          <m:t>𝑑</m:t>
                        </m:r>
                      </m:sub>
                    </m:sSub>
                    <m:d>
                      <m:dPr>
                        <m:ctrlPr>
                          <a:rPr kumimoji="1" lang="en-US" altLang="zh-CN" i="1">
                            <a:latin typeface="Cambria Math" charset="0"/>
                          </a:rPr>
                        </m:ctrlPr>
                      </m:dPr>
                      <m:e>
                        <m:r>
                          <a:rPr kumimoji="1" lang="en-US" altLang="zh-CN" i="1">
                            <a:latin typeface="Cambria Math" charset="0"/>
                          </a:rPr>
                          <m:t>𝑡</m:t>
                        </m:r>
                        <m:r>
                          <a:rPr kumimoji="1" lang="en-US" altLang="zh-CN" i="1">
                            <a:latin typeface="Cambria Math" charset="0"/>
                          </a:rPr>
                          <m:t>+1</m:t>
                        </m:r>
                      </m:e>
                    </m:d>
                    <m:r>
                      <a:rPr kumimoji="1" lang="en-US" altLang="zh-CN" i="1">
                        <a:latin typeface="Cambria Math" charset="0"/>
                      </a:rPr>
                      <m:t>=</m:t>
                    </m:r>
                    <m:sSup>
                      <m:sSupPr>
                        <m:ctrlPr>
                          <a:rPr kumimoji="1" lang="en-US" altLang="zh-CN" i="1">
                            <a:latin typeface="Cambria Math" charset="0"/>
                          </a:rPr>
                        </m:ctrlPr>
                      </m:sSupPr>
                      <m:e>
                        <m:sSub>
                          <m:sSubPr>
                            <m:ctrlPr>
                              <a:rPr kumimoji="1" lang="en-US" altLang="zh-CN" i="1">
                                <a:latin typeface="Cambria Math" charset="0"/>
                              </a:rPr>
                            </m:ctrlPr>
                          </m:sSubPr>
                          <m:e>
                            <m:r>
                              <a:rPr kumimoji="1" lang="en-US" altLang="zh-CN" i="1">
                                <a:latin typeface="Cambria Math" charset="0"/>
                              </a:rPr>
                              <m:t>𝑔</m:t>
                            </m:r>
                          </m:e>
                          <m:sub>
                            <m:r>
                              <a:rPr kumimoji="1" lang="en-US" altLang="zh-CN" i="1">
                                <a:latin typeface="Cambria Math" charset="0"/>
                              </a:rPr>
                              <m:t>𝑇</m:t>
                            </m:r>
                          </m:sub>
                        </m:sSub>
                      </m:e>
                      <m:sup>
                        <m:r>
                          <a:rPr kumimoji="1" lang="en-US" altLang="zh-CN" i="1">
                            <a:latin typeface="Cambria Math" charset="0"/>
                          </a:rPr>
                          <m:t>1/(</m:t>
                        </m:r>
                        <m:r>
                          <a:rPr kumimoji="1" lang="en-US" altLang="zh-CN" i="1">
                            <a:latin typeface="Cambria Math" charset="0"/>
                          </a:rPr>
                          <m:t>𝑑</m:t>
                        </m:r>
                        <m:r>
                          <a:rPr kumimoji="1" lang="en-US" altLang="zh-CN" i="1">
                            <a:latin typeface="Cambria Math" charset="0"/>
                          </a:rPr>
                          <m:t>+</m:t>
                        </m:r>
                        <m:r>
                          <a:rPr kumimoji="1" lang="en-US" altLang="zh-CN" i="1">
                            <a:latin typeface="Cambria Math" charset="0"/>
                          </a:rPr>
                          <m:t>𝑡</m:t>
                        </m:r>
                        <m:r>
                          <a:rPr kumimoji="1" lang="en-US" altLang="zh-CN" i="1">
                            <a:latin typeface="Cambria Math" charset="0"/>
                          </a:rPr>
                          <m:t>+1)</m:t>
                        </m:r>
                      </m:sup>
                    </m:sSup>
                    <m:r>
                      <a:rPr kumimoji="1" lang="en-US" altLang="zh-CN" b="0" i="1" smtClean="0">
                        <a:latin typeface="Cambria Math" charset="0"/>
                      </a:rPr>
                      <m:t>}</m:t>
                    </m:r>
                  </m:oMath>
                </a14:m>
                <a:r>
                  <a:rPr kumimoji="1" lang="en-US" altLang="zh-CN" dirty="0" smtClean="0"/>
                  <a:t>.</a:t>
                </a:r>
                <a:r>
                  <a:rPr kumimoji="1" lang="zh-CN" altLang="en-US" dirty="0"/>
                  <a:t> </a:t>
                </a:r>
                <a:r>
                  <a:rPr kumimoji="1" lang="en-US" altLang="zh-CN" dirty="0" smtClean="0"/>
                  <a:t>If</a:t>
                </a:r>
                <a:r>
                  <a:rPr kumimoji="1" lang="zh-CN" altLang="en-US" dirty="0" smtClean="0"/>
                  <a:t> </a:t>
                </a:r>
                <a:r>
                  <a:rPr kumimoji="1" lang="en-US" altLang="zh-CN" dirty="0" smtClean="0"/>
                  <a:t>the</a:t>
                </a:r>
                <a:r>
                  <a:rPr kumimoji="1" lang="zh-CN" altLang="en-US" dirty="0" smtClean="0"/>
                  <a:t> </a:t>
                </a:r>
                <a:r>
                  <a:rPr kumimoji="1" lang="en-US" altLang="zh-CN" dirty="0" smtClean="0"/>
                  <a:t>proof</a:t>
                </a:r>
                <a:r>
                  <a:rPr kumimoji="1" lang="zh-CN" altLang="en-US" dirty="0" smtClean="0"/>
                  <a:t> </a:t>
                </a:r>
                <a:r>
                  <a:rPr kumimoji="1" lang="en-US" altLang="zh-CN" dirty="0" smtClean="0"/>
                  <a:t>fails,</a:t>
                </a:r>
                <a:r>
                  <a:rPr kumimoji="1" lang="zh-CN" altLang="en-US" dirty="0" smtClean="0"/>
                  <a:t> </a:t>
                </a:r>
                <a:r>
                  <a:rPr kumimoji="1" lang="en-US" altLang="zh-CN" dirty="0" smtClean="0"/>
                  <a:t>linking</a:t>
                </a:r>
                <a:r>
                  <a:rPr kumimoji="1" lang="zh-CN" altLang="en-US" dirty="0" smtClean="0"/>
                  <a:t> </a:t>
                </a:r>
                <a:r>
                  <a:rPr kumimoji="1" lang="en-US" altLang="zh-CN" dirty="0" smtClean="0"/>
                  <a:t>fails.</a:t>
                </a:r>
                <a:endParaRPr kumimoji="1" lang="zh-CN" altLang="en-US" dirty="0" smtClean="0"/>
              </a:p>
              <a:p>
                <a:pPr marL="342900" indent="-342900">
                  <a:buAutoNum type="arabicParenR"/>
                </a:pPr>
                <a:r>
                  <a:rPr kumimoji="1" lang="en-US" altLang="zh-CN" dirty="0" smtClean="0"/>
                  <a:t>The</a:t>
                </a:r>
                <a:r>
                  <a:rPr kumimoji="1" lang="zh-CN" altLang="en-US" dirty="0" smtClean="0"/>
                  <a:t> </a:t>
                </a:r>
                <a:r>
                  <a:rPr kumimoji="1" lang="en-US" altLang="zh-CN" dirty="0" smtClean="0"/>
                  <a:t>server</a:t>
                </a:r>
                <a:r>
                  <a:rPr kumimoji="1" lang="zh-CN" altLang="en-US" dirty="0" smtClean="0"/>
                  <a:t> </a:t>
                </a:r>
                <a:r>
                  <a:rPr kumimoji="1" lang="en-US" altLang="zh-CN" dirty="0" smtClean="0"/>
                  <a:t>adds</a:t>
                </a:r>
                <a:r>
                  <a:rPr kumimoji="1" lang="zh-CN" altLang="en-US" dirty="0" smtClean="0"/>
                  <a:t> </a:t>
                </a:r>
                <a14:m>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𝑌</m:t>
                        </m:r>
                      </m:e>
                      <m:sub>
                        <m:r>
                          <a:rPr kumimoji="1" lang="en-US" altLang="zh-CN" b="0" i="1" smtClean="0">
                            <a:latin typeface="Cambria Math" charset="0"/>
                          </a:rPr>
                          <m:t>𝑑</m:t>
                        </m:r>
                      </m:sub>
                    </m:sSub>
                    <m:r>
                      <a:rPr kumimoji="1" lang="en-US" altLang="zh-CN" b="0" i="1" smtClean="0">
                        <a:latin typeface="Cambria Math" charset="0"/>
                      </a:rPr>
                      <m:t>(</m:t>
                    </m:r>
                    <m:r>
                      <a:rPr kumimoji="1" lang="en-US" altLang="zh-CN" b="0" i="1" smtClean="0">
                        <a:latin typeface="Cambria Math" charset="0"/>
                      </a:rPr>
                      <m:t>𝑡</m:t>
                    </m:r>
                    <m:r>
                      <a:rPr kumimoji="1" lang="en-US" altLang="zh-CN" b="0" i="1" smtClean="0">
                        <a:latin typeface="Cambria Math" charset="0"/>
                      </a:rPr>
                      <m:t>+1)</m:t>
                    </m:r>
                  </m:oMath>
                </a14:m>
                <a:r>
                  <a:rPr kumimoji="1" lang="zh-CN" altLang="en-US" dirty="0" smtClean="0"/>
                  <a:t> </a:t>
                </a:r>
                <a:r>
                  <a:rPr kumimoji="1" lang="en-US" altLang="zh-CN" dirty="0" smtClean="0"/>
                  <a:t>to</a:t>
                </a:r>
                <a:r>
                  <a:rPr kumimoji="1" lang="zh-CN" altLang="en-US" dirty="0" smtClean="0"/>
                  <a:t> </a:t>
                </a:r>
                <a14:m>
                  <m:oMath xmlns:m="http://schemas.openxmlformats.org/officeDocument/2006/math">
                    <m:r>
                      <a:rPr kumimoji="1" lang="zh-CN" altLang="en-US"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𝑛𝑒𝑥𝑡</m:t>
                    </m:r>
                  </m:oMath>
                </a14:m>
                <a:r>
                  <a:rPr kumimoji="1" lang="en-US" altLang="zh-CN" dirty="0" smtClean="0"/>
                  <a:t>.</a:t>
                </a:r>
                <a:endParaRPr kumimoji="1" lang="zh-CN" altLang="en-US" dirty="0" smtClean="0"/>
              </a:p>
            </p:txBody>
          </p:sp>
        </mc:Choice>
        <mc:Fallback xmlns="">
          <p:sp>
            <p:nvSpPr>
              <p:cNvPr id="7" name="文本框 6"/>
              <p:cNvSpPr txBox="1">
                <a:spLocks noRot="1" noChangeAspect="1" noMove="1" noResize="1" noEditPoints="1" noAdjustHandles="1" noChangeArrowheads="1" noChangeShapeType="1" noTextEdit="1"/>
              </p:cNvSpPr>
              <p:nvPr/>
            </p:nvSpPr>
            <p:spPr>
              <a:xfrm>
                <a:off x="468313" y="2736091"/>
                <a:ext cx="8048680" cy="2592341"/>
              </a:xfrm>
              <a:prstGeom prst="round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2050026" y="1173058"/>
                <a:ext cx="6482787" cy="374571"/>
              </a:xfrm>
              <a:prstGeom prst="bracketPair">
                <a:avLst/>
              </a:prstGeom>
              <a:solidFill>
                <a:schemeClr val="tx1">
                  <a:lumMod val="50000"/>
                  <a:lumOff val="50000"/>
                </a:schemeClr>
              </a:solidFill>
              <a:ln>
                <a:solidFill>
                  <a:schemeClr val="bg2"/>
                </a:solidFill>
              </a:ln>
            </p:spPr>
            <p:txBody>
              <a:bodyPr wrap="square" rtlCol="0">
                <a:spAutoFit/>
              </a:bodyPr>
              <a:lstStyle/>
              <a:p>
                <a:r>
                  <a:rPr kumimoji="1" lang="en-US" altLang="zh-CN" sz="1600" dirty="0" smtClean="0">
                    <a:solidFill>
                      <a:schemeClr val="bg1"/>
                    </a:solidFill>
                  </a:rPr>
                  <a:t>End</a:t>
                </a:r>
                <a:r>
                  <a:rPr kumimoji="1" lang="zh-CN" altLang="en-US" sz="1600" dirty="0">
                    <a:solidFill>
                      <a:schemeClr val="bg1"/>
                    </a:solidFill>
                  </a:rPr>
                  <a:t> </a:t>
                </a:r>
                <a:r>
                  <a:rPr kumimoji="1" lang="en-US" altLang="zh-CN" sz="1600" dirty="0">
                    <a:solidFill>
                      <a:schemeClr val="bg1"/>
                    </a:solidFill>
                  </a:rPr>
                  <a:t>epoch:</a:t>
                </a:r>
                <a:r>
                  <a:rPr kumimoji="1" lang="zh-CN" altLang="en-US" sz="1600" dirty="0">
                    <a:solidFill>
                      <a:schemeClr val="bg1"/>
                    </a:solidFill>
                  </a:rPr>
                  <a:t> </a:t>
                </a:r>
                <a14:m>
                  <m:oMath xmlns:m="http://schemas.openxmlformats.org/officeDocument/2006/math">
                    <m:d>
                      <m:dPr>
                        <m:ctrlPr>
                          <a:rPr kumimoji="1" lang="en-US" altLang="zh-CN" sz="1600" i="1">
                            <a:solidFill>
                              <a:schemeClr val="bg1"/>
                            </a:solidFill>
                            <a:latin typeface="Cambria Math" charset="0"/>
                            <a:ea typeface="Cambria Math" charset="0"/>
                            <a:cs typeface="Cambria Math" charset="0"/>
                          </a:rPr>
                        </m:ctrlPr>
                      </m:dPr>
                      <m:e>
                        <m:sSup>
                          <m:sSupPr>
                            <m:ctrlPr>
                              <a:rPr kumimoji="1" lang="en-US" altLang="zh-CN" sz="1600" i="1">
                                <a:solidFill>
                                  <a:schemeClr val="bg1"/>
                                </a:solidFill>
                                <a:latin typeface="Cambria Math" charset="0"/>
                                <a:ea typeface="Cambria Math" charset="0"/>
                                <a:cs typeface="Cambria Math" charset="0"/>
                              </a:rPr>
                            </m:ctrlPr>
                          </m:sSupPr>
                          <m:e>
                            <m:r>
                              <a:rPr kumimoji="1" lang="en-US" altLang="zh-CN" sz="1600" i="1">
                                <a:solidFill>
                                  <a:schemeClr val="bg1"/>
                                </a:solidFill>
                                <a:latin typeface="Cambria Math" charset="0"/>
                                <a:ea typeface="Cambria Math" charset="0"/>
                                <a:cs typeface="Cambria Math" charset="0"/>
                              </a:rPr>
                              <m:t>𝜎</m:t>
                            </m:r>
                          </m:e>
                          <m:sup>
                            <m:r>
                              <a:rPr kumimoji="1" lang="en-US" altLang="zh-CN" sz="1600" i="1">
                                <a:solidFill>
                                  <a:schemeClr val="bg1"/>
                                </a:solidFill>
                                <a:latin typeface="Cambria Math" charset="0"/>
                                <a:ea typeface="Cambria Math" charset="0"/>
                                <a:cs typeface="Cambria Math" charset="0"/>
                              </a:rPr>
                              <m:t>′</m:t>
                            </m:r>
                          </m:sup>
                        </m:sSup>
                        <m:r>
                          <a:rPr kumimoji="1" lang="en-US" altLang="zh-CN" sz="1600" i="1">
                            <a:solidFill>
                              <a:schemeClr val="bg1"/>
                            </a:solidFill>
                            <a:latin typeface="Cambria Math" charset="0"/>
                            <a:ea typeface="Cambria Math" charset="0"/>
                            <a:cs typeface="Cambria Math" charset="0"/>
                          </a:rPr>
                          <m:t>,</m:t>
                        </m:r>
                        <m:r>
                          <a:rPr kumimoji="1" lang="zh-CN" altLang="en-US" sz="1600" i="1">
                            <a:solidFill>
                              <a:schemeClr val="bg1"/>
                            </a:solidFill>
                            <a:latin typeface="Cambria Math" charset="0"/>
                            <a:ea typeface="Cambria Math" charset="0"/>
                            <a:cs typeface="Cambria Math" charset="0"/>
                          </a:rPr>
                          <m:t> </m:t>
                        </m:r>
                        <m:sSup>
                          <m:sSupPr>
                            <m:ctrlPr>
                              <a:rPr kumimoji="1" lang="en-US" altLang="zh-CN" sz="1600" i="1">
                                <a:solidFill>
                                  <a:schemeClr val="bg1"/>
                                </a:solidFill>
                                <a:latin typeface="Cambria Math" charset="0"/>
                                <a:ea typeface="Cambria Math" charset="0"/>
                                <a:cs typeface="Cambria Math" charset="0"/>
                              </a:rPr>
                            </m:ctrlPr>
                          </m:sSupPr>
                          <m:e>
                            <m:r>
                              <a:rPr kumimoji="1" lang="en-US" altLang="zh-CN" sz="1600" i="1">
                                <a:solidFill>
                                  <a:schemeClr val="bg1"/>
                                </a:solidFill>
                                <a:latin typeface="Cambria Math" charset="0"/>
                                <a:ea typeface="Cambria Math" charset="0"/>
                                <a:cs typeface="Cambria Math" charset="0"/>
                              </a:rPr>
                              <m:t>𝑐𝑢𝑟</m:t>
                            </m:r>
                          </m:e>
                          <m:sup>
                            <m:r>
                              <a:rPr kumimoji="1" lang="en-US" altLang="zh-CN" sz="1600" i="1">
                                <a:solidFill>
                                  <a:schemeClr val="bg1"/>
                                </a:solidFill>
                                <a:latin typeface="Cambria Math" charset="0"/>
                                <a:ea typeface="Cambria Math" charset="0"/>
                                <a:cs typeface="Cambria Math" charset="0"/>
                              </a:rPr>
                              <m:t>′</m:t>
                            </m:r>
                          </m:sup>
                        </m:sSup>
                        <m:r>
                          <a:rPr kumimoji="1" lang="en-US" altLang="zh-CN" sz="1600" i="1">
                            <a:solidFill>
                              <a:schemeClr val="bg1"/>
                            </a:solidFill>
                            <a:latin typeface="Cambria Math" charset="0"/>
                            <a:ea typeface="Cambria Math" charset="0"/>
                            <a:cs typeface="Cambria Math" charset="0"/>
                          </a:rPr>
                          <m:t>,</m:t>
                        </m:r>
                        <m:sSup>
                          <m:sSupPr>
                            <m:ctrlPr>
                              <a:rPr kumimoji="1" lang="en-US" altLang="zh-CN" sz="1600" i="1">
                                <a:solidFill>
                                  <a:schemeClr val="bg1"/>
                                </a:solidFill>
                                <a:latin typeface="Cambria Math" charset="0"/>
                                <a:ea typeface="Cambria Math" charset="0"/>
                                <a:cs typeface="Cambria Math" charset="0"/>
                              </a:rPr>
                            </m:ctrlPr>
                          </m:sSupPr>
                          <m:e>
                            <m:r>
                              <a:rPr kumimoji="1" lang="en-US" altLang="zh-CN" sz="1600" i="1">
                                <a:solidFill>
                                  <a:schemeClr val="bg1"/>
                                </a:solidFill>
                                <a:latin typeface="Cambria Math" charset="0"/>
                                <a:ea typeface="Cambria Math" charset="0"/>
                                <a:cs typeface="Cambria Math" charset="0"/>
                              </a:rPr>
                              <m:t>𝑛𝑒𝑥𝑡</m:t>
                            </m:r>
                          </m:e>
                          <m:sup>
                            <m:r>
                              <a:rPr kumimoji="1" lang="en-US" altLang="zh-CN" sz="1600" i="1">
                                <a:solidFill>
                                  <a:schemeClr val="bg1"/>
                                </a:solidFill>
                                <a:latin typeface="Cambria Math" charset="0"/>
                                <a:ea typeface="Cambria Math" charset="0"/>
                                <a:cs typeface="Cambria Math" charset="0"/>
                              </a:rPr>
                              <m:t>′</m:t>
                            </m:r>
                          </m:sup>
                        </m:sSup>
                      </m:e>
                    </m:d>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𝐸𝑛𝑑𝐸𝑝𝑜𝑐h</m:t>
                    </m:r>
                    <m:d>
                      <m:dPr>
                        <m:ctrlPr>
                          <a:rPr kumimoji="1" lang="en-US" altLang="zh-CN" sz="1600" i="1">
                            <a:solidFill>
                              <a:schemeClr val="bg1"/>
                            </a:solidFill>
                            <a:latin typeface="Cambria Math" charset="0"/>
                            <a:ea typeface="Cambria Math" charset="0"/>
                            <a:cs typeface="Cambria Math" charset="0"/>
                          </a:rPr>
                        </m:ctrlPr>
                      </m:dPr>
                      <m:e>
                        <m:r>
                          <a:rPr kumimoji="1" lang="en-US" altLang="zh-CN" sz="1600" i="1">
                            <a:solidFill>
                              <a:schemeClr val="bg1"/>
                            </a:solidFill>
                            <a:latin typeface="Cambria Math" charset="0"/>
                            <a:ea typeface="Cambria Math" charset="0"/>
                            <a:cs typeface="Cambria Math" charset="0"/>
                          </a:rPr>
                          <m:t>𝜎</m:t>
                        </m:r>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𝑐𝑢𝑟</m:t>
                        </m:r>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𝑛𝑒𝑥𝑡</m:t>
                        </m:r>
                      </m:e>
                    </m:d>
                    <m:r>
                      <a:rPr kumimoji="1" lang="zh-CN" altLang="en-US" sz="1600" i="1">
                        <a:solidFill>
                          <a:schemeClr val="bg1"/>
                        </a:solidFill>
                        <a:latin typeface="Cambria Math" charset="0"/>
                        <a:ea typeface="Cambria Math" charset="0"/>
                        <a:cs typeface="Cambria Math" charset="0"/>
                      </a:rPr>
                      <m:t> </m:t>
                    </m:r>
                    <m:sSup>
                      <m:sSupPr>
                        <m:ctrlPr>
                          <a:rPr kumimoji="1" lang="en-US" altLang="zh-CN" sz="1600" i="1">
                            <a:solidFill>
                              <a:schemeClr val="bg1"/>
                            </a:solidFill>
                            <a:latin typeface="Cambria Math" charset="0"/>
                            <a:ea typeface="Cambria Math" charset="0"/>
                            <a:cs typeface="Cambria Math" charset="0"/>
                          </a:rPr>
                        </m:ctrlPr>
                      </m:sSupPr>
                      <m:e>
                        <m:r>
                          <a:rPr kumimoji="1" lang="en-US" altLang="zh-CN" sz="1600" i="1">
                            <a:solidFill>
                              <a:schemeClr val="bg1"/>
                            </a:solidFill>
                            <a:latin typeface="Cambria Math" charset="0"/>
                            <a:ea typeface="Cambria Math" charset="0"/>
                            <a:cs typeface="Cambria Math" charset="0"/>
                          </a:rPr>
                          <m:t>𝜎</m:t>
                        </m:r>
                      </m:e>
                      <m:sup>
                        <m:r>
                          <a:rPr kumimoji="1" lang="en-US" altLang="zh-CN" sz="1600" i="1">
                            <a:solidFill>
                              <a:schemeClr val="bg1"/>
                            </a:solidFill>
                            <a:latin typeface="Cambria Math" charset="0"/>
                            <a:ea typeface="Cambria Math" charset="0"/>
                            <a:cs typeface="Cambria Math" charset="0"/>
                          </a:rPr>
                          <m:t>′</m:t>
                        </m:r>
                      </m:sup>
                    </m:sSup>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𝜎</m:t>
                    </m:r>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𝑛𝑒𝑥𝑡</m:t>
                    </m:r>
                    <m:r>
                      <a:rPr kumimoji="1" lang="en-US" altLang="zh-CN" sz="1600" i="1">
                        <a:solidFill>
                          <a:schemeClr val="bg1"/>
                        </a:solidFill>
                        <a:latin typeface="Cambria Math" charset="0"/>
                        <a:ea typeface="Cambria Math" charset="0"/>
                        <a:cs typeface="Cambria Math" charset="0"/>
                      </a:rPr>
                      <m:t>,{})</m:t>
                    </m:r>
                  </m:oMath>
                </a14:m>
                <a:r>
                  <a:rPr kumimoji="1" lang="zh-CN" altLang="en-US" sz="1600" dirty="0">
                    <a:solidFill>
                      <a:schemeClr val="bg1"/>
                    </a:solidFill>
                  </a:rPr>
                  <a:t> </a:t>
                </a:r>
              </a:p>
            </p:txBody>
          </p:sp>
        </mc:Choice>
        <mc:Fallback xmlns="">
          <p:sp>
            <p:nvSpPr>
              <p:cNvPr id="10" name="文本框 9"/>
              <p:cNvSpPr txBox="1">
                <a:spLocks noRot="1" noChangeAspect="1" noMove="1" noResize="1" noEditPoints="1" noAdjustHandles="1" noChangeArrowheads="1" noChangeShapeType="1" noTextEdit="1"/>
              </p:cNvSpPr>
              <p:nvPr/>
            </p:nvSpPr>
            <p:spPr>
              <a:xfrm>
                <a:off x="2050026" y="1173058"/>
                <a:ext cx="6482787" cy="374571"/>
              </a:xfrm>
              <a:prstGeom prst="bracketPair">
                <a:avLst/>
              </a:prstGeom>
              <a:blipFill rotWithShape="0">
                <a:blip r:embed="rId5"/>
                <a:stretch>
                  <a:fillRect l="-94" t="-70313" b="-92188"/>
                </a:stretch>
              </a:blipFill>
              <a:ln>
                <a:solidFill>
                  <a:schemeClr val="bg2"/>
                </a:solidFill>
              </a:ln>
            </p:spPr>
            <p:txBody>
              <a:bodyPr/>
              <a:lstStyle/>
              <a:p>
                <a:r>
                  <a:rPr lang="zh-CN" altLang="en-US">
                    <a:noFill/>
                  </a:rPr>
                  <a:t> </a:t>
                </a:r>
              </a:p>
            </p:txBody>
          </p:sp>
        </mc:Fallback>
      </mc:AlternateContent>
    </p:spTree>
    <p:extLst>
      <p:ext uri="{BB962C8B-B14F-4D97-AF65-F5344CB8AC3E}">
        <p14:creationId xmlns:p14="http://schemas.microsoft.com/office/powerpoint/2010/main" val="391535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15</a:t>
            </a:fld>
            <a:endParaRPr kumimoji="1" lang="zh-CN" altLang="en-US"/>
          </a:p>
        </p:txBody>
      </p:sp>
      <p:sp>
        <p:nvSpPr>
          <p:cNvPr id="19" name="矩形 18"/>
          <p:cNvSpPr/>
          <p:nvPr/>
        </p:nvSpPr>
        <p:spPr>
          <a:xfrm>
            <a:off x="0" y="2670048"/>
            <a:ext cx="9144000" cy="850392"/>
          </a:xfrm>
          <a:prstGeom prst="rect">
            <a:avLst/>
          </a:prstGeom>
          <a:solidFill>
            <a:schemeClr val="accent1">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20" name="矩形 19"/>
          <p:cNvSpPr/>
          <p:nvPr/>
        </p:nvSpPr>
        <p:spPr>
          <a:xfrm>
            <a:off x="0" y="3648456"/>
            <a:ext cx="9144000" cy="716648"/>
          </a:xfrm>
          <a:prstGeom prst="rect">
            <a:avLst/>
          </a:prstGeom>
          <a:solidFill>
            <a:schemeClr val="accent1"/>
          </a:solidFill>
          <a:ln w="12700" cap="flat" cmpd="sng" algn="ctr">
            <a:noFill/>
            <a:prstDash val="solid"/>
            <a:miter lim="800000"/>
          </a:ln>
          <a:effectLst/>
        </p:spPr>
        <p:txBody>
          <a:bodyPr rtlCol="0" anchor="b"/>
          <a:lstStyle/>
          <a:p>
            <a:r>
              <a:rPr kumimoji="1" lang="en-US" altLang="zh-CN" sz="4000" dirty="0" smtClean="0">
                <a:solidFill>
                  <a:schemeClr val="bg1"/>
                </a:solidFill>
              </a:rPr>
              <a:t>Implementation</a:t>
            </a:r>
            <a:endParaRPr kumimoji="1" lang="zh-CN" altLang="en-US" sz="4000" dirty="0">
              <a:solidFill>
                <a:schemeClr val="bg1"/>
              </a:solidFill>
            </a:endParaRPr>
          </a:p>
        </p:txBody>
      </p:sp>
      <p:sp>
        <p:nvSpPr>
          <p:cNvPr id="7" name="椭圆 6"/>
          <p:cNvSpPr/>
          <p:nvPr/>
        </p:nvSpPr>
        <p:spPr>
          <a:xfrm>
            <a:off x="5667984" y="2343151"/>
            <a:ext cx="1814512" cy="1807641"/>
          </a:xfrm>
          <a:prstGeom prst="ellipse">
            <a:avLst/>
          </a:prstGeom>
          <a:solidFill>
            <a:schemeClr val="bg1">
              <a:lumMod val="65000"/>
            </a:schemeClr>
          </a:solidFill>
          <a:ln w="76200">
            <a:solidFill>
              <a:schemeClr val="bg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a:spLocks/>
          </p:cNvSpPr>
          <p:nvPr/>
        </p:nvSpPr>
        <p:spPr>
          <a:xfrm>
            <a:off x="257173" y="2745211"/>
            <a:ext cx="648000" cy="649188"/>
          </a:xfrm>
          <a:prstGeom prst="ellipse">
            <a:avLst/>
          </a:prstGeom>
          <a:solidFill>
            <a:schemeClr val="bg1">
              <a:lumMod val="75000"/>
            </a:schemeClr>
          </a:solidFill>
          <a:effectLst>
            <a:outerShdw blurRad="50800" dist="76200" dir="2700000" algn="tl" rotWithShape="0">
              <a:prstClr val="black">
                <a:alpha val="40000"/>
              </a:prstClr>
            </a:outerShdw>
          </a:effectLst>
        </p:spPr>
        <p:txBody>
          <a:bodyPr wrap="square" rtlCol="0">
            <a:spAutoFit/>
          </a:bodyPr>
          <a:lstStyle/>
          <a:p>
            <a:pPr algn="ctr"/>
            <a:r>
              <a:rPr kumimoji="1" lang="en-US" altLang="zh-CN" sz="2400" dirty="0">
                <a:solidFill>
                  <a:schemeClr val="bg1"/>
                </a:solidFill>
              </a:rPr>
              <a:t>3</a:t>
            </a:r>
            <a:endParaRPr kumimoji="1" lang="zh-CN" altLang="en-US" sz="2400" dirty="0">
              <a:solidFill>
                <a:schemeClr val="bg1"/>
              </a:solidFill>
            </a:endParaRPr>
          </a:p>
        </p:txBody>
      </p:sp>
      <p:grpSp>
        <p:nvGrpSpPr>
          <p:cNvPr id="9" name="组 8"/>
          <p:cNvGrpSpPr>
            <a:grpSpLocks noChangeAspect="1"/>
          </p:cNvGrpSpPr>
          <p:nvPr/>
        </p:nvGrpSpPr>
        <p:grpSpPr>
          <a:xfrm>
            <a:off x="6062212" y="2980440"/>
            <a:ext cx="1021889" cy="540000"/>
            <a:chOff x="4363576" y="3268854"/>
            <a:chExt cx="535100" cy="282765"/>
          </a:xfrm>
          <a:solidFill>
            <a:srgbClr val="FCF9EE"/>
          </a:solidFill>
        </p:grpSpPr>
        <p:sp>
          <p:nvSpPr>
            <p:cNvPr id="10" name="Freeform 20"/>
            <p:cNvSpPr>
              <a:spLocks noChangeAspect="1" noEditPoints="1"/>
            </p:cNvSpPr>
            <p:nvPr/>
          </p:nvSpPr>
          <p:spPr bwMode="auto">
            <a:xfrm>
              <a:off x="4682676" y="3347375"/>
              <a:ext cx="216000" cy="204244"/>
            </a:xfrm>
            <a:custGeom>
              <a:avLst/>
              <a:gdLst>
                <a:gd name="T0" fmla="*/ 26 w 39"/>
                <a:gd name="T1" fmla="*/ 15 h 37"/>
                <a:gd name="T2" fmla="*/ 1 w 39"/>
                <a:gd name="T3" fmla="*/ 15 h 37"/>
                <a:gd name="T4" fmla="*/ 0 w 39"/>
                <a:gd name="T5" fmla="*/ 16 h 37"/>
                <a:gd name="T6" fmla="*/ 9 w 39"/>
                <a:gd name="T7" fmla="*/ 22 h 37"/>
                <a:gd name="T8" fmla="*/ 26 w 39"/>
                <a:gd name="T9" fmla="*/ 22 h 37"/>
                <a:gd name="T10" fmla="*/ 27 w 39"/>
                <a:gd name="T11" fmla="*/ 23 h 37"/>
                <a:gd name="T12" fmla="*/ 33 w 39"/>
                <a:gd name="T13" fmla="*/ 25 h 37"/>
                <a:gd name="T14" fmla="*/ 39 w 39"/>
                <a:gd name="T15" fmla="*/ 19 h 37"/>
                <a:gd name="T16" fmla="*/ 33 w 39"/>
                <a:gd name="T17" fmla="*/ 12 h 37"/>
                <a:gd name="T18" fmla="*/ 27 w 39"/>
                <a:gd name="T19" fmla="*/ 15 h 37"/>
                <a:gd name="T20" fmla="*/ 26 w 39"/>
                <a:gd name="T21" fmla="*/ 15 h 37"/>
                <a:gd name="T22" fmla="*/ 26 w 39"/>
                <a:gd name="T23" fmla="*/ 24 h 37"/>
                <a:gd name="T24" fmla="*/ 30 w 39"/>
                <a:gd name="T25" fmla="*/ 31 h 37"/>
                <a:gd name="T26" fmla="*/ 24 w 39"/>
                <a:gd name="T27" fmla="*/ 37 h 37"/>
                <a:gd name="T28" fmla="*/ 17 w 39"/>
                <a:gd name="T29" fmla="*/ 31 h 37"/>
                <a:gd name="T30" fmla="*/ 19 w 39"/>
                <a:gd name="T31" fmla="*/ 26 h 37"/>
                <a:gd name="T32" fmla="*/ 18 w 39"/>
                <a:gd name="T33" fmla="*/ 24 h 37"/>
                <a:gd name="T34" fmla="*/ 19 w 39"/>
                <a:gd name="T35" fmla="*/ 23 h 37"/>
                <a:gd name="T36" fmla="*/ 25 w 39"/>
                <a:gd name="T37" fmla="*/ 23 h 37"/>
                <a:gd name="T38" fmla="*/ 25 w 39"/>
                <a:gd name="T39" fmla="*/ 24 h 37"/>
                <a:gd name="T40" fmla="*/ 26 w 39"/>
                <a:gd name="T41" fmla="*/ 24 h 37"/>
                <a:gd name="T42" fmla="*/ 24 w 39"/>
                <a:gd name="T43" fmla="*/ 26 h 37"/>
                <a:gd name="T44" fmla="*/ 28 w 39"/>
                <a:gd name="T45" fmla="*/ 31 h 37"/>
                <a:gd name="T46" fmla="*/ 24 w 39"/>
                <a:gd name="T47" fmla="*/ 35 h 37"/>
                <a:gd name="T48" fmla="*/ 19 w 39"/>
                <a:gd name="T49" fmla="*/ 31 h 37"/>
                <a:gd name="T50" fmla="*/ 24 w 39"/>
                <a:gd name="T51" fmla="*/ 26 h 37"/>
                <a:gd name="T52" fmla="*/ 33 w 39"/>
                <a:gd name="T53" fmla="*/ 14 h 37"/>
                <a:gd name="T54" fmla="*/ 37 w 39"/>
                <a:gd name="T55" fmla="*/ 19 h 37"/>
                <a:gd name="T56" fmla="*/ 33 w 39"/>
                <a:gd name="T57" fmla="*/ 23 h 37"/>
                <a:gd name="T58" fmla="*/ 28 w 39"/>
                <a:gd name="T59" fmla="*/ 19 h 37"/>
                <a:gd name="T60" fmla="*/ 33 w 39"/>
                <a:gd name="T61" fmla="*/ 14 h 37"/>
                <a:gd name="T62" fmla="*/ 19 w 39"/>
                <a:gd name="T63" fmla="*/ 17 h 37"/>
                <a:gd name="T64" fmla="*/ 22 w 39"/>
                <a:gd name="T65" fmla="*/ 19 h 37"/>
                <a:gd name="T66" fmla="*/ 23 w 39"/>
                <a:gd name="T67" fmla="*/ 19 h 37"/>
                <a:gd name="T68" fmla="*/ 23 w 39"/>
                <a:gd name="T69" fmla="*/ 19 h 37"/>
                <a:gd name="T70" fmla="*/ 20 w 39"/>
                <a:gd name="T71" fmla="*/ 16 h 37"/>
                <a:gd name="T72" fmla="*/ 19 w 39"/>
                <a:gd name="T73" fmla="*/ 16 h 37"/>
                <a:gd name="T74" fmla="*/ 19 w 39"/>
                <a:gd name="T75" fmla="*/ 17 h 37"/>
                <a:gd name="T76" fmla="*/ 22 w 39"/>
                <a:gd name="T77" fmla="*/ 20 h 37"/>
                <a:gd name="T78" fmla="*/ 18 w 39"/>
                <a:gd name="T79" fmla="*/ 18 h 37"/>
                <a:gd name="T80" fmla="*/ 18 w 39"/>
                <a:gd name="T81" fmla="*/ 18 h 37"/>
                <a:gd name="T82" fmla="*/ 18 w 39"/>
                <a:gd name="T83" fmla="*/ 19 h 37"/>
                <a:gd name="T84" fmla="*/ 20 w 39"/>
                <a:gd name="T85" fmla="*/ 21 h 37"/>
                <a:gd name="T86" fmla="*/ 22 w 39"/>
                <a:gd name="T87" fmla="*/ 21 h 37"/>
                <a:gd name="T88" fmla="*/ 22 w 39"/>
                <a:gd name="T89" fmla="*/ 20 h 37"/>
                <a:gd name="T90" fmla="*/ 15 w 39"/>
                <a:gd name="T91" fmla="*/ 14 h 37"/>
                <a:gd name="T92" fmla="*/ 12 w 39"/>
                <a:gd name="T93" fmla="*/ 2 h 37"/>
                <a:gd name="T94" fmla="*/ 13 w 39"/>
                <a:gd name="T95" fmla="*/ 0 h 37"/>
                <a:gd name="T96" fmla="*/ 21 w 39"/>
                <a:gd name="T97" fmla="*/ 7 h 37"/>
                <a:gd name="T98" fmla="*/ 23 w 39"/>
                <a:gd name="T99" fmla="*/ 13 h 37"/>
                <a:gd name="T100" fmla="*/ 22 w 39"/>
                <a:gd name="T101" fmla="*/ 14 h 37"/>
                <a:gd name="T102" fmla="*/ 16 w 39"/>
                <a:gd name="T103" fmla="*/ 14 h 37"/>
                <a:gd name="T104" fmla="*/ 15 w 39"/>
                <a:gd name="T105"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 h="37">
                  <a:moveTo>
                    <a:pt x="26" y="15"/>
                  </a:moveTo>
                  <a:cubicBezTo>
                    <a:pt x="1" y="15"/>
                    <a:pt x="1" y="15"/>
                    <a:pt x="1" y="15"/>
                  </a:cubicBezTo>
                  <a:cubicBezTo>
                    <a:pt x="1" y="15"/>
                    <a:pt x="0" y="16"/>
                    <a:pt x="0" y="16"/>
                  </a:cubicBezTo>
                  <a:cubicBezTo>
                    <a:pt x="1" y="20"/>
                    <a:pt x="5" y="22"/>
                    <a:pt x="9" y="22"/>
                  </a:cubicBezTo>
                  <a:cubicBezTo>
                    <a:pt x="26" y="22"/>
                    <a:pt x="26" y="22"/>
                    <a:pt x="26" y="22"/>
                  </a:cubicBezTo>
                  <a:cubicBezTo>
                    <a:pt x="26" y="22"/>
                    <a:pt x="27" y="22"/>
                    <a:pt x="27" y="23"/>
                  </a:cubicBezTo>
                  <a:cubicBezTo>
                    <a:pt x="28" y="24"/>
                    <a:pt x="30" y="25"/>
                    <a:pt x="33" y="25"/>
                  </a:cubicBezTo>
                  <a:cubicBezTo>
                    <a:pt x="36" y="25"/>
                    <a:pt x="39" y="22"/>
                    <a:pt x="39" y="19"/>
                  </a:cubicBezTo>
                  <a:cubicBezTo>
                    <a:pt x="39" y="15"/>
                    <a:pt x="36" y="12"/>
                    <a:pt x="33" y="12"/>
                  </a:cubicBezTo>
                  <a:cubicBezTo>
                    <a:pt x="30" y="12"/>
                    <a:pt x="28" y="13"/>
                    <a:pt x="27" y="15"/>
                  </a:cubicBezTo>
                  <a:cubicBezTo>
                    <a:pt x="27" y="15"/>
                    <a:pt x="27" y="15"/>
                    <a:pt x="26" y="15"/>
                  </a:cubicBezTo>
                  <a:close/>
                  <a:moveTo>
                    <a:pt x="26" y="24"/>
                  </a:moveTo>
                  <a:cubicBezTo>
                    <a:pt x="29" y="25"/>
                    <a:pt x="30" y="28"/>
                    <a:pt x="30" y="31"/>
                  </a:cubicBezTo>
                  <a:cubicBezTo>
                    <a:pt x="30" y="34"/>
                    <a:pt x="27" y="37"/>
                    <a:pt x="24" y="37"/>
                  </a:cubicBezTo>
                  <a:cubicBezTo>
                    <a:pt x="20" y="37"/>
                    <a:pt x="17" y="34"/>
                    <a:pt x="17" y="31"/>
                  </a:cubicBezTo>
                  <a:cubicBezTo>
                    <a:pt x="17" y="29"/>
                    <a:pt x="18" y="27"/>
                    <a:pt x="19" y="26"/>
                  </a:cubicBezTo>
                  <a:cubicBezTo>
                    <a:pt x="18" y="24"/>
                    <a:pt x="18" y="24"/>
                    <a:pt x="18" y="24"/>
                  </a:cubicBezTo>
                  <a:cubicBezTo>
                    <a:pt x="18" y="24"/>
                    <a:pt x="18" y="23"/>
                    <a:pt x="19" y="23"/>
                  </a:cubicBezTo>
                  <a:cubicBezTo>
                    <a:pt x="25" y="23"/>
                    <a:pt x="25" y="23"/>
                    <a:pt x="25" y="23"/>
                  </a:cubicBezTo>
                  <a:cubicBezTo>
                    <a:pt x="25" y="23"/>
                    <a:pt x="25" y="23"/>
                    <a:pt x="25" y="24"/>
                  </a:cubicBezTo>
                  <a:cubicBezTo>
                    <a:pt x="26" y="24"/>
                    <a:pt x="26" y="24"/>
                    <a:pt x="26" y="24"/>
                  </a:cubicBezTo>
                  <a:close/>
                  <a:moveTo>
                    <a:pt x="24" y="26"/>
                  </a:moveTo>
                  <a:cubicBezTo>
                    <a:pt x="26" y="26"/>
                    <a:pt x="28" y="28"/>
                    <a:pt x="28" y="31"/>
                  </a:cubicBezTo>
                  <a:cubicBezTo>
                    <a:pt x="28" y="33"/>
                    <a:pt x="26" y="35"/>
                    <a:pt x="24" y="35"/>
                  </a:cubicBezTo>
                  <a:cubicBezTo>
                    <a:pt x="21" y="35"/>
                    <a:pt x="19" y="33"/>
                    <a:pt x="19" y="31"/>
                  </a:cubicBezTo>
                  <a:cubicBezTo>
                    <a:pt x="19" y="28"/>
                    <a:pt x="21" y="26"/>
                    <a:pt x="24" y="26"/>
                  </a:cubicBezTo>
                  <a:close/>
                  <a:moveTo>
                    <a:pt x="33" y="14"/>
                  </a:moveTo>
                  <a:cubicBezTo>
                    <a:pt x="35" y="14"/>
                    <a:pt x="37" y="16"/>
                    <a:pt x="37" y="19"/>
                  </a:cubicBezTo>
                  <a:cubicBezTo>
                    <a:pt x="37" y="21"/>
                    <a:pt x="35" y="23"/>
                    <a:pt x="33" y="23"/>
                  </a:cubicBezTo>
                  <a:cubicBezTo>
                    <a:pt x="30" y="23"/>
                    <a:pt x="28" y="21"/>
                    <a:pt x="28" y="19"/>
                  </a:cubicBezTo>
                  <a:cubicBezTo>
                    <a:pt x="28" y="16"/>
                    <a:pt x="30" y="14"/>
                    <a:pt x="33" y="14"/>
                  </a:cubicBezTo>
                  <a:close/>
                  <a:moveTo>
                    <a:pt x="19" y="17"/>
                  </a:moveTo>
                  <a:cubicBezTo>
                    <a:pt x="22" y="19"/>
                    <a:pt x="22" y="19"/>
                    <a:pt x="22" y="19"/>
                  </a:cubicBezTo>
                  <a:cubicBezTo>
                    <a:pt x="22" y="20"/>
                    <a:pt x="23" y="19"/>
                    <a:pt x="23" y="19"/>
                  </a:cubicBezTo>
                  <a:cubicBezTo>
                    <a:pt x="23" y="19"/>
                    <a:pt x="23" y="19"/>
                    <a:pt x="23" y="19"/>
                  </a:cubicBezTo>
                  <a:cubicBezTo>
                    <a:pt x="23" y="17"/>
                    <a:pt x="22" y="16"/>
                    <a:pt x="20" y="16"/>
                  </a:cubicBezTo>
                  <a:cubicBezTo>
                    <a:pt x="20" y="16"/>
                    <a:pt x="19" y="16"/>
                    <a:pt x="19" y="16"/>
                  </a:cubicBezTo>
                  <a:cubicBezTo>
                    <a:pt x="19" y="16"/>
                    <a:pt x="19" y="17"/>
                    <a:pt x="19" y="17"/>
                  </a:cubicBezTo>
                  <a:close/>
                  <a:moveTo>
                    <a:pt x="22" y="20"/>
                  </a:moveTo>
                  <a:cubicBezTo>
                    <a:pt x="18" y="18"/>
                    <a:pt x="18" y="18"/>
                    <a:pt x="18" y="18"/>
                  </a:cubicBezTo>
                  <a:cubicBezTo>
                    <a:pt x="18" y="17"/>
                    <a:pt x="18" y="18"/>
                    <a:pt x="18" y="18"/>
                  </a:cubicBezTo>
                  <a:cubicBezTo>
                    <a:pt x="18" y="18"/>
                    <a:pt x="18" y="18"/>
                    <a:pt x="18" y="19"/>
                  </a:cubicBezTo>
                  <a:cubicBezTo>
                    <a:pt x="18" y="20"/>
                    <a:pt x="19" y="21"/>
                    <a:pt x="20" y="21"/>
                  </a:cubicBezTo>
                  <a:cubicBezTo>
                    <a:pt x="21" y="21"/>
                    <a:pt x="21" y="21"/>
                    <a:pt x="22" y="21"/>
                  </a:cubicBezTo>
                  <a:cubicBezTo>
                    <a:pt x="22" y="21"/>
                    <a:pt x="22" y="20"/>
                    <a:pt x="22" y="20"/>
                  </a:cubicBezTo>
                  <a:close/>
                  <a:moveTo>
                    <a:pt x="15" y="14"/>
                  </a:moveTo>
                  <a:cubicBezTo>
                    <a:pt x="12" y="2"/>
                    <a:pt x="12" y="2"/>
                    <a:pt x="12" y="2"/>
                  </a:cubicBezTo>
                  <a:cubicBezTo>
                    <a:pt x="12" y="1"/>
                    <a:pt x="12" y="0"/>
                    <a:pt x="13" y="0"/>
                  </a:cubicBezTo>
                  <a:cubicBezTo>
                    <a:pt x="17" y="0"/>
                    <a:pt x="20" y="3"/>
                    <a:pt x="21" y="7"/>
                  </a:cubicBezTo>
                  <a:cubicBezTo>
                    <a:pt x="23" y="13"/>
                    <a:pt x="23" y="13"/>
                    <a:pt x="23" y="13"/>
                  </a:cubicBezTo>
                  <a:cubicBezTo>
                    <a:pt x="23" y="14"/>
                    <a:pt x="22" y="14"/>
                    <a:pt x="22" y="14"/>
                  </a:cubicBezTo>
                  <a:cubicBezTo>
                    <a:pt x="16" y="14"/>
                    <a:pt x="16" y="14"/>
                    <a:pt x="16" y="14"/>
                  </a:cubicBezTo>
                  <a:cubicBezTo>
                    <a:pt x="16" y="14"/>
                    <a:pt x="15" y="14"/>
                    <a:pt x="15" y="14"/>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26"/>
            <p:cNvSpPr>
              <a:spLocks noEditPoints="1"/>
            </p:cNvSpPr>
            <p:nvPr/>
          </p:nvSpPr>
          <p:spPr bwMode="auto">
            <a:xfrm>
              <a:off x="4363576" y="3268854"/>
              <a:ext cx="328933" cy="276381"/>
            </a:xfrm>
            <a:custGeom>
              <a:avLst/>
              <a:gdLst>
                <a:gd name="T0" fmla="*/ 4 w 30"/>
                <a:gd name="T1" fmla="*/ 4 h 25"/>
                <a:gd name="T2" fmla="*/ 27 w 30"/>
                <a:gd name="T3" fmla="*/ 4 h 25"/>
                <a:gd name="T4" fmla="*/ 30 w 30"/>
                <a:gd name="T5" fmla="*/ 8 h 25"/>
                <a:gd name="T6" fmla="*/ 30 w 30"/>
                <a:gd name="T7" fmla="*/ 12 h 25"/>
                <a:gd name="T8" fmla="*/ 29 w 30"/>
                <a:gd name="T9" fmla="*/ 14 h 25"/>
                <a:gd name="T10" fmla="*/ 2 w 30"/>
                <a:gd name="T11" fmla="*/ 14 h 25"/>
                <a:gd name="T12" fmla="*/ 0 w 30"/>
                <a:gd name="T13" fmla="*/ 13 h 25"/>
                <a:gd name="T14" fmla="*/ 0 w 30"/>
                <a:gd name="T15" fmla="*/ 8 h 25"/>
                <a:gd name="T16" fmla="*/ 4 w 30"/>
                <a:gd name="T17" fmla="*/ 4 h 25"/>
                <a:gd name="T18" fmla="*/ 13 w 30"/>
                <a:gd name="T19" fmla="*/ 16 h 25"/>
                <a:gd name="T20" fmla="*/ 17 w 30"/>
                <a:gd name="T21" fmla="*/ 16 h 25"/>
                <a:gd name="T22" fmla="*/ 17 w 30"/>
                <a:gd name="T23" fmla="*/ 17 h 25"/>
                <a:gd name="T24" fmla="*/ 13 w 30"/>
                <a:gd name="T25" fmla="*/ 17 h 25"/>
                <a:gd name="T26" fmla="*/ 13 w 30"/>
                <a:gd name="T27" fmla="*/ 16 h 25"/>
                <a:gd name="T28" fmla="*/ 30 w 30"/>
                <a:gd name="T29" fmla="*/ 16 h 25"/>
                <a:gd name="T30" fmla="*/ 30 w 30"/>
                <a:gd name="T31" fmla="*/ 21 h 25"/>
                <a:gd name="T32" fmla="*/ 27 w 30"/>
                <a:gd name="T33" fmla="*/ 25 h 25"/>
                <a:gd name="T34" fmla="*/ 4 w 30"/>
                <a:gd name="T35" fmla="*/ 25 h 25"/>
                <a:gd name="T36" fmla="*/ 0 w 30"/>
                <a:gd name="T37" fmla="*/ 21 h 25"/>
                <a:gd name="T38" fmla="*/ 0 w 30"/>
                <a:gd name="T39" fmla="*/ 16 h 25"/>
                <a:gd name="T40" fmla="*/ 2 w 30"/>
                <a:gd name="T41" fmla="*/ 15 h 25"/>
                <a:gd name="T42" fmla="*/ 29 w 30"/>
                <a:gd name="T43" fmla="*/ 15 h 25"/>
                <a:gd name="T44" fmla="*/ 30 w 30"/>
                <a:gd name="T45" fmla="*/ 16 h 25"/>
                <a:gd name="T46" fmla="*/ 12 w 30"/>
                <a:gd name="T47" fmla="*/ 0 h 25"/>
                <a:gd name="T48" fmla="*/ 18 w 30"/>
                <a:gd name="T49" fmla="*/ 0 h 25"/>
                <a:gd name="T50" fmla="*/ 20 w 30"/>
                <a:gd name="T51" fmla="*/ 2 h 25"/>
                <a:gd name="T52" fmla="*/ 20 w 30"/>
                <a:gd name="T53" fmla="*/ 4 h 25"/>
                <a:gd name="T54" fmla="*/ 20 w 30"/>
                <a:gd name="T55" fmla="*/ 4 h 25"/>
                <a:gd name="T56" fmla="*/ 19 w 30"/>
                <a:gd name="T57" fmla="*/ 4 h 25"/>
                <a:gd name="T58" fmla="*/ 18 w 30"/>
                <a:gd name="T59" fmla="*/ 3 h 25"/>
                <a:gd name="T60" fmla="*/ 18 w 30"/>
                <a:gd name="T61" fmla="*/ 2 h 25"/>
                <a:gd name="T62" fmla="*/ 18 w 30"/>
                <a:gd name="T63" fmla="*/ 2 h 25"/>
                <a:gd name="T64" fmla="*/ 13 w 30"/>
                <a:gd name="T65" fmla="*/ 2 h 25"/>
                <a:gd name="T66" fmla="*/ 12 w 30"/>
                <a:gd name="T67" fmla="*/ 2 h 25"/>
                <a:gd name="T68" fmla="*/ 12 w 30"/>
                <a:gd name="T69" fmla="*/ 4 h 25"/>
                <a:gd name="T70" fmla="*/ 12 w 30"/>
                <a:gd name="T71" fmla="*/ 4 h 25"/>
                <a:gd name="T72" fmla="*/ 11 w 30"/>
                <a:gd name="T73" fmla="*/ 4 h 25"/>
                <a:gd name="T74" fmla="*/ 11 w 30"/>
                <a:gd name="T75" fmla="*/ 3 h 25"/>
                <a:gd name="T76" fmla="*/ 11 w 30"/>
                <a:gd name="T77" fmla="*/ 2 h 25"/>
                <a:gd name="T78" fmla="*/ 12 w 30"/>
                <a:gd name="T7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25">
                  <a:moveTo>
                    <a:pt x="4" y="4"/>
                  </a:moveTo>
                  <a:cubicBezTo>
                    <a:pt x="27" y="4"/>
                    <a:pt x="27" y="4"/>
                    <a:pt x="27" y="4"/>
                  </a:cubicBezTo>
                  <a:cubicBezTo>
                    <a:pt x="29" y="4"/>
                    <a:pt x="30" y="6"/>
                    <a:pt x="30" y="8"/>
                  </a:cubicBezTo>
                  <a:cubicBezTo>
                    <a:pt x="30" y="9"/>
                    <a:pt x="30" y="11"/>
                    <a:pt x="30" y="12"/>
                  </a:cubicBezTo>
                  <a:cubicBezTo>
                    <a:pt x="30" y="14"/>
                    <a:pt x="30" y="14"/>
                    <a:pt x="29" y="14"/>
                  </a:cubicBezTo>
                  <a:cubicBezTo>
                    <a:pt x="20" y="14"/>
                    <a:pt x="11" y="14"/>
                    <a:pt x="2" y="14"/>
                  </a:cubicBezTo>
                  <a:cubicBezTo>
                    <a:pt x="0" y="14"/>
                    <a:pt x="0" y="14"/>
                    <a:pt x="0" y="13"/>
                  </a:cubicBezTo>
                  <a:cubicBezTo>
                    <a:pt x="0" y="8"/>
                    <a:pt x="0" y="8"/>
                    <a:pt x="0" y="8"/>
                  </a:cubicBezTo>
                  <a:cubicBezTo>
                    <a:pt x="0" y="6"/>
                    <a:pt x="2" y="4"/>
                    <a:pt x="4" y="4"/>
                  </a:cubicBezTo>
                  <a:close/>
                  <a:moveTo>
                    <a:pt x="13" y="16"/>
                  </a:moveTo>
                  <a:cubicBezTo>
                    <a:pt x="17" y="16"/>
                    <a:pt x="17" y="16"/>
                    <a:pt x="17" y="16"/>
                  </a:cubicBezTo>
                  <a:cubicBezTo>
                    <a:pt x="18" y="16"/>
                    <a:pt x="18" y="17"/>
                    <a:pt x="17" y="17"/>
                  </a:cubicBezTo>
                  <a:cubicBezTo>
                    <a:pt x="13" y="17"/>
                    <a:pt x="13" y="17"/>
                    <a:pt x="13" y="17"/>
                  </a:cubicBezTo>
                  <a:cubicBezTo>
                    <a:pt x="12" y="17"/>
                    <a:pt x="12" y="16"/>
                    <a:pt x="13" y="16"/>
                  </a:cubicBezTo>
                  <a:close/>
                  <a:moveTo>
                    <a:pt x="30" y="16"/>
                  </a:moveTo>
                  <a:cubicBezTo>
                    <a:pt x="30" y="21"/>
                    <a:pt x="30" y="21"/>
                    <a:pt x="30" y="21"/>
                  </a:cubicBezTo>
                  <a:cubicBezTo>
                    <a:pt x="30" y="23"/>
                    <a:pt x="29" y="25"/>
                    <a:pt x="27" y="25"/>
                  </a:cubicBezTo>
                  <a:cubicBezTo>
                    <a:pt x="4" y="25"/>
                    <a:pt x="4" y="25"/>
                    <a:pt x="4" y="25"/>
                  </a:cubicBezTo>
                  <a:cubicBezTo>
                    <a:pt x="2" y="25"/>
                    <a:pt x="0" y="23"/>
                    <a:pt x="0" y="21"/>
                  </a:cubicBezTo>
                  <a:cubicBezTo>
                    <a:pt x="0" y="20"/>
                    <a:pt x="0" y="18"/>
                    <a:pt x="0" y="16"/>
                  </a:cubicBezTo>
                  <a:cubicBezTo>
                    <a:pt x="0" y="15"/>
                    <a:pt x="0" y="15"/>
                    <a:pt x="2" y="15"/>
                  </a:cubicBezTo>
                  <a:cubicBezTo>
                    <a:pt x="11" y="15"/>
                    <a:pt x="20" y="15"/>
                    <a:pt x="29" y="15"/>
                  </a:cubicBezTo>
                  <a:cubicBezTo>
                    <a:pt x="30" y="15"/>
                    <a:pt x="30" y="15"/>
                    <a:pt x="30" y="16"/>
                  </a:cubicBezTo>
                  <a:close/>
                  <a:moveTo>
                    <a:pt x="12" y="0"/>
                  </a:moveTo>
                  <a:cubicBezTo>
                    <a:pt x="14" y="0"/>
                    <a:pt x="16" y="0"/>
                    <a:pt x="18" y="0"/>
                  </a:cubicBezTo>
                  <a:cubicBezTo>
                    <a:pt x="19" y="0"/>
                    <a:pt x="20" y="1"/>
                    <a:pt x="20" y="2"/>
                  </a:cubicBezTo>
                  <a:cubicBezTo>
                    <a:pt x="20" y="2"/>
                    <a:pt x="20" y="3"/>
                    <a:pt x="20" y="4"/>
                  </a:cubicBezTo>
                  <a:cubicBezTo>
                    <a:pt x="20" y="4"/>
                    <a:pt x="20" y="4"/>
                    <a:pt x="20" y="4"/>
                  </a:cubicBezTo>
                  <a:cubicBezTo>
                    <a:pt x="19" y="4"/>
                    <a:pt x="19" y="4"/>
                    <a:pt x="19" y="4"/>
                  </a:cubicBezTo>
                  <a:cubicBezTo>
                    <a:pt x="18" y="4"/>
                    <a:pt x="18" y="4"/>
                    <a:pt x="18" y="3"/>
                  </a:cubicBezTo>
                  <a:cubicBezTo>
                    <a:pt x="18" y="3"/>
                    <a:pt x="18" y="2"/>
                    <a:pt x="18" y="2"/>
                  </a:cubicBezTo>
                  <a:cubicBezTo>
                    <a:pt x="18" y="2"/>
                    <a:pt x="18" y="2"/>
                    <a:pt x="18" y="2"/>
                  </a:cubicBezTo>
                  <a:cubicBezTo>
                    <a:pt x="16" y="2"/>
                    <a:pt x="15" y="2"/>
                    <a:pt x="13" y="2"/>
                  </a:cubicBezTo>
                  <a:cubicBezTo>
                    <a:pt x="12" y="2"/>
                    <a:pt x="12" y="2"/>
                    <a:pt x="12" y="2"/>
                  </a:cubicBezTo>
                  <a:cubicBezTo>
                    <a:pt x="12" y="2"/>
                    <a:pt x="12" y="3"/>
                    <a:pt x="12" y="4"/>
                  </a:cubicBezTo>
                  <a:cubicBezTo>
                    <a:pt x="12" y="4"/>
                    <a:pt x="12" y="4"/>
                    <a:pt x="12" y="4"/>
                  </a:cubicBezTo>
                  <a:cubicBezTo>
                    <a:pt x="12" y="4"/>
                    <a:pt x="11" y="4"/>
                    <a:pt x="11" y="4"/>
                  </a:cubicBezTo>
                  <a:cubicBezTo>
                    <a:pt x="11" y="4"/>
                    <a:pt x="11" y="4"/>
                    <a:pt x="11" y="3"/>
                  </a:cubicBezTo>
                  <a:cubicBezTo>
                    <a:pt x="11" y="3"/>
                    <a:pt x="11" y="2"/>
                    <a:pt x="11" y="2"/>
                  </a:cubicBezTo>
                  <a:cubicBezTo>
                    <a:pt x="11" y="1"/>
                    <a:pt x="11" y="0"/>
                    <a:pt x="12"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00360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20"/>
                                        </p:tgtEl>
                                      </p:cBhvr>
                                    </p:animEffect>
                                    <p:animScale>
                                      <p:cBhvr>
                                        <p:cTn id="7" dur="50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16</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Implementation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 name="组 8"/>
          <p:cNvGrpSpPr>
            <a:grpSpLocks noChangeAspect="1"/>
          </p:cNvGrpSpPr>
          <p:nvPr/>
        </p:nvGrpSpPr>
        <p:grpSpPr>
          <a:xfrm>
            <a:off x="7727461" y="467422"/>
            <a:ext cx="817511" cy="432000"/>
            <a:chOff x="4363576" y="3268854"/>
            <a:chExt cx="535100" cy="282765"/>
          </a:xfrm>
        </p:grpSpPr>
        <p:sp>
          <p:nvSpPr>
            <p:cNvPr id="10" name="Freeform 20"/>
            <p:cNvSpPr>
              <a:spLocks noChangeAspect="1" noEditPoints="1"/>
            </p:cNvSpPr>
            <p:nvPr/>
          </p:nvSpPr>
          <p:spPr bwMode="auto">
            <a:xfrm>
              <a:off x="4682676" y="3347375"/>
              <a:ext cx="216000" cy="204244"/>
            </a:xfrm>
            <a:custGeom>
              <a:avLst/>
              <a:gdLst>
                <a:gd name="T0" fmla="*/ 26 w 39"/>
                <a:gd name="T1" fmla="*/ 15 h 37"/>
                <a:gd name="T2" fmla="*/ 1 w 39"/>
                <a:gd name="T3" fmla="*/ 15 h 37"/>
                <a:gd name="T4" fmla="*/ 0 w 39"/>
                <a:gd name="T5" fmla="*/ 16 h 37"/>
                <a:gd name="T6" fmla="*/ 9 w 39"/>
                <a:gd name="T7" fmla="*/ 22 h 37"/>
                <a:gd name="T8" fmla="*/ 26 w 39"/>
                <a:gd name="T9" fmla="*/ 22 h 37"/>
                <a:gd name="T10" fmla="*/ 27 w 39"/>
                <a:gd name="T11" fmla="*/ 23 h 37"/>
                <a:gd name="T12" fmla="*/ 33 w 39"/>
                <a:gd name="T13" fmla="*/ 25 h 37"/>
                <a:gd name="T14" fmla="*/ 39 w 39"/>
                <a:gd name="T15" fmla="*/ 19 h 37"/>
                <a:gd name="T16" fmla="*/ 33 w 39"/>
                <a:gd name="T17" fmla="*/ 12 h 37"/>
                <a:gd name="T18" fmla="*/ 27 w 39"/>
                <a:gd name="T19" fmla="*/ 15 h 37"/>
                <a:gd name="T20" fmla="*/ 26 w 39"/>
                <a:gd name="T21" fmla="*/ 15 h 37"/>
                <a:gd name="T22" fmla="*/ 26 w 39"/>
                <a:gd name="T23" fmla="*/ 24 h 37"/>
                <a:gd name="T24" fmla="*/ 30 w 39"/>
                <a:gd name="T25" fmla="*/ 31 h 37"/>
                <a:gd name="T26" fmla="*/ 24 w 39"/>
                <a:gd name="T27" fmla="*/ 37 h 37"/>
                <a:gd name="T28" fmla="*/ 17 w 39"/>
                <a:gd name="T29" fmla="*/ 31 h 37"/>
                <a:gd name="T30" fmla="*/ 19 w 39"/>
                <a:gd name="T31" fmla="*/ 26 h 37"/>
                <a:gd name="T32" fmla="*/ 18 w 39"/>
                <a:gd name="T33" fmla="*/ 24 h 37"/>
                <a:gd name="T34" fmla="*/ 19 w 39"/>
                <a:gd name="T35" fmla="*/ 23 h 37"/>
                <a:gd name="T36" fmla="*/ 25 w 39"/>
                <a:gd name="T37" fmla="*/ 23 h 37"/>
                <a:gd name="T38" fmla="*/ 25 w 39"/>
                <a:gd name="T39" fmla="*/ 24 h 37"/>
                <a:gd name="T40" fmla="*/ 26 w 39"/>
                <a:gd name="T41" fmla="*/ 24 h 37"/>
                <a:gd name="T42" fmla="*/ 24 w 39"/>
                <a:gd name="T43" fmla="*/ 26 h 37"/>
                <a:gd name="T44" fmla="*/ 28 w 39"/>
                <a:gd name="T45" fmla="*/ 31 h 37"/>
                <a:gd name="T46" fmla="*/ 24 w 39"/>
                <a:gd name="T47" fmla="*/ 35 h 37"/>
                <a:gd name="T48" fmla="*/ 19 w 39"/>
                <a:gd name="T49" fmla="*/ 31 h 37"/>
                <a:gd name="T50" fmla="*/ 24 w 39"/>
                <a:gd name="T51" fmla="*/ 26 h 37"/>
                <a:gd name="T52" fmla="*/ 33 w 39"/>
                <a:gd name="T53" fmla="*/ 14 h 37"/>
                <a:gd name="T54" fmla="*/ 37 w 39"/>
                <a:gd name="T55" fmla="*/ 19 h 37"/>
                <a:gd name="T56" fmla="*/ 33 w 39"/>
                <a:gd name="T57" fmla="*/ 23 h 37"/>
                <a:gd name="T58" fmla="*/ 28 w 39"/>
                <a:gd name="T59" fmla="*/ 19 h 37"/>
                <a:gd name="T60" fmla="*/ 33 w 39"/>
                <a:gd name="T61" fmla="*/ 14 h 37"/>
                <a:gd name="T62" fmla="*/ 19 w 39"/>
                <a:gd name="T63" fmla="*/ 17 h 37"/>
                <a:gd name="T64" fmla="*/ 22 w 39"/>
                <a:gd name="T65" fmla="*/ 19 h 37"/>
                <a:gd name="T66" fmla="*/ 23 w 39"/>
                <a:gd name="T67" fmla="*/ 19 h 37"/>
                <a:gd name="T68" fmla="*/ 23 w 39"/>
                <a:gd name="T69" fmla="*/ 19 h 37"/>
                <a:gd name="T70" fmla="*/ 20 w 39"/>
                <a:gd name="T71" fmla="*/ 16 h 37"/>
                <a:gd name="T72" fmla="*/ 19 w 39"/>
                <a:gd name="T73" fmla="*/ 16 h 37"/>
                <a:gd name="T74" fmla="*/ 19 w 39"/>
                <a:gd name="T75" fmla="*/ 17 h 37"/>
                <a:gd name="T76" fmla="*/ 22 w 39"/>
                <a:gd name="T77" fmla="*/ 20 h 37"/>
                <a:gd name="T78" fmla="*/ 18 w 39"/>
                <a:gd name="T79" fmla="*/ 18 h 37"/>
                <a:gd name="T80" fmla="*/ 18 w 39"/>
                <a:gd name="T81" fmla="*/ 18 h 37"/>
                <a:gd name="T82" fmla="*/ 18 w 39"/>
                <a:gd name="T83" fmla="*/ 19 h 37"/>
                <a:gd name="T84" fmla="*/ 20 w 39"/>
                <a:gd name="T85" fmla="*/ 21 h 37"/>
                <a:gd name="T86" fmla="*/ 22 w 39"/>
                <a:gd name="T87" fmla="*/ 21 h 37"/>
                <a:gd name="T88" fmla="*/ 22 w 39"/>
                <a:gd name="T89" fmla="*/ 20 h 37"/>
                <a:gd name="T90" fmla="*/ 15 w 39"/>
                <a:gd name="T91" fmla="*/ 14 h 37"/>
                <a:gd name="T92" fmla="*/ 12 w 39"/>
                <a:gd name="T93" fmla="*/ 2 h 37"/>
                <a:gd name="T94" fmla="*/ 13 w 39"/>
                <a:gd name="T95" fmla="*/ 0 h 37"/>
                <a:gd name="T96" fmla="*/ 21 w 39"/>
                <a:gd name="T97" fmla="*/ 7 h 37"/>
                <a:gd name="T98" fmla="*/ 23 w 39"/>
                <a:gd name="T99" fmla="*/ 13 h 37"/>
                <a:gd name="T100" fmla="*/ 22 w 39"/>
                <a:gd name="T101" fmla="*/ 14 h 37"/>
                <a:gd name="T102" fmla="*/ 16 w 39"/>
                <a:gd name="T103" fmla="*/ 14 h 37"/>
                <a:gd name="T104" fmla="*/ 15 w 39"/>
                <a:gd name="T105"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 h="37">
                  <a:moveTo>
                    <a:pt x="26" y="15"/>
                  </a:moveTo>
                  <a:cubicBezTo>
                    <a:pt x="1" y="15"/>
                    <a:pt x="1" y="15"/>
                    <a:pt x="1" y="15"/>
                  </a:cubicBezTo>
                  <a:cubicBezTo>
                    <a:pt x="1" y="15"/>
                    <a:pt x="0" y="16"/>
                    <a:pt x="0" y="16"/>
                  </a:cubicBezTo>
                  <a:cubicBezTo>
                    <a:pt x="1" y="20"/>
                    <a:pt x="5" y="22"/>
                    <a:pt x="9" y="22"/>
                  </a:cubicBezTo>
                  <a:cubicBezTo>
                    <a:pt x="26" y="22"/>
                    <a:pt x="26" y="22"/>
                    <a:pt x="26" y="22"/>
                  </a:cubicBezTo>
                  <a:cubicBezTo>
                    <a:pt x="26" y="22"/>
                    <a:pt x="27" y="22"/>
                    <a:pt x="27" y="23"/>
                  </a:cubicBezTo>
                  <a:cubicBezTo>
                    <a:pt x="28" y="24"/>
                    <a:pt x="30" y="25"/>
                    <a:pt x="33" y="25"/>
                  </a:cubicBezTo>
                  <a:cubicBezTo>
                    <a:pt x="36" y="25"/>
                    <a:pt x="39" y="22"/>
                    <a:pt x="39" y="19"/>
                  </a:cubicBezTo>
                  <a:cubicBezTo>
                    <a:pt x="39" y="15"/>
                    <a:pt x="36" y="12"/>
                    <a:pt x="33" y="12"/>
                  </a:cubicBezTo>
                  <a:cubicBezTo>
                    <a:pt x="30" y="12"/>
                    <a:pt x="28" y="13"/>
                    <a:pt x="27" y="15"/>
                  </a:cubicBezTo>
                  <a:cubicBezTo>
                    <a:pt x="27" y="15"/>
                    <a:pt x="27" y="15"/>
                    <a:pt x="26" y="15"/>
                  </a:cubicBezTo>
                  <a:close/>
                  <a:moveTo>
                    <a:pt x="26" y="24"/>
                  </a:moveTo>
                  <a:cubicBezTo>
                    <a:pt x="29" y="25"/>
                    <a:pt x="30" y="28"/>
                    <a:pt x="30" y="31"/>
                  </a:cubicBezTo>
                  <a:cubicBezTo>
                    <a:pt x="30" y="34"/>
                    <a:pt x="27" y="37"/>
                    <a:pt x="24" y="37"/>
                  </a:cubicBezTo>
                  <a:cubicBezTo>
                    <a:pt x="20" y="37"/>
                    <a:pt x="17" y="34"/>
                    <a:pt x="17" y="31"/>
                  </a:cubicBezTo>
                  <a:cubicBezTo>
                    <a:pt x="17" y="29"/>
                    <a:pt x="18" y="27"/>
                    <a:pt x="19" y="26"/>
                  </a:cubicBezTo>
                  <a:cubicBezTo>
                    <a:pt x="18" y="24"/>
                    <a:pt x="18" y="24"/>
                    <a:pt x="18" y="24"/>
                  </a:cubicBezTo>
                  <a:cubicBezTo>
                    <a:pt x="18" y="24"/>
                    <a:pt x="18" y="23"/>
                    <a:pt x="19" y="23"/>
                  </a:cubicBezTo>
                  <a:cubicBezTo>
                    <a:pt x="25" y="23"/>
                    <a:pt x="25" y="23"/>
                    <a:pt x="25" y="23"/>
                  </a:cubicBezTo>
                  <a:cubicBezTo>
                    <a:pt x="25" y="23"/>
                    <a:pt x="25" y="23"/>
                    <a:pt x="25" y="24"/>
                  </a:cubicBezTo>
                  <a:cubicBezTo>
                    <a:pt x="26" y="24"/>
                    <a:pt x="26" y="24"/>
                    <a:pt x="26" y="24"/>
                  </a:cubicBezTo>
                  <a:close/>
                  <a:moveTo>
                    <a:pt x="24" y="26"/>
                  </a:moveTo>
                  <a:cubicBezTo>
                    <a:pt x="26" y="26"/>
                    <a:pt x="28" y="28"/>
                    <a:pt x="28" y="31"/>
                  </a:cubicBezTo>
                  <a:cubicBezTo>
                    <a:pt x="28" y="33"/>
                    <a:pt x="26" y="35"/>
                    <a:pt x="24" y="35"/>
                  </a:cubicBezTo>
                  <a:cubicBezTo>
                    <a:pt x="21" y="35"/>
                    <a:pt x="19" y="33"/>
                    <a:pt x="19" y="31"/>
                  </a:cubicBezTo>
                  <a:cubicBezTo>
                    <a:pt x="19" y="28"/>
                    <a:pt x="21" y="26"/>
                    <a:pt x="24" y="26"/>
                  </a:cubicBezTo>
                  <a:close/>
                  <a:moveTo>
                    <a:pt x="33" y="14"/>
                  </a:moveTo>
                  <a:cubicBezTo>
                    <a:pt x="35" y="14"/>
                    <a:pt x="37" y="16"/>
                    <a:pt x="37" y="19"/>
                  </a:cubicBezTo>
                  <a:cubicBezTo>
                    <a:pt x="37" y="21"/>
                    <a:pt x="35" y="23"/>
                    <a:pt x="33" y="23"/>
                  </a:cubicBezTo>
                  <a:cubicBezTo>
                    <a:pt x="30" y="23"/>
                    <a:pt x="28" y="21"/>
                    <a:pt x="28" y="19"/>
                  </a:cubicBezTo>
                  <a:cubicBezTo>
                    <a:pt x="28" y="16"/>
                    <a:pt x="30" y="14"/>
                    <a:pt x="33" y="14"/>
                  </a:cubicBezTo>
                  <a:close/>
                  <a:moveTo>
                    <a:pt x="19" y="17"/>
                  </a:moveTo>
                  <a:cubicBezTo>
                    <a:pt x="22" y="19"/>
                    <a:pt x="22" y="19"/>
                    <a:pt x="22" y="19"/>
                  </a:cubicBezTo>
                  <a:cubicBezTo>
                    <a:pt x="22" y="20"/>
                    <a:pt x="23" y="19"/>
                    <a:pt x="23" y="19"/>
                  </a:cubicBezTo>
                  <a:cubicBezTo>
                    <a:pt x="23" y="19"/>
                    <a:pt x="23" y="19"/>
                    <a:pt x="23" y="19"/>
                  </a:cubicBezTo>
                  <a:cubicBezTo>
                    <a:pt x="23" y="17"/>
                    <a:pt x="22" y="16"/>
                    <a:pt x="20" y="16"/>
                  </a:cubicBezTo>
                  <a:cubicBezTo>
                    <a:pt x="20" y="16"/>
                    <a:pt x="19" y="16"/>
                    <a:pt x="19" y="16"/>
                  </a:cubicBezTo>
                  <a:cubicBezTo>
                    <a:pt x="19" y="16"/>
                    <a:pt x="19" y="17"/>
                    <a:pt x="19" y="17"/>
                  </a:cubicBezTo>
                  <a:close/>
                  <a:moveTo>
                    <a:pt x="22" y="20"/>
                  </a:moveTo>
                  <a:cubicBezTo>
                    <a:pt x="18" y="18"/>
                    <a:pt x="18" y="18"/>
                    <a:pt x="18" y="18"/>
                  </a:cubicBezTo>
                  <a:cubicBezTo>
                    <a:pt x="18" y="17"/>
                    <a:pt x="18" y="18"/>
                    <a:pt x="18" y="18"/>
                  </a:cubicBezTo>
                  <a:cubicBezTo>
                    <a:pt x="18" y="18"/>
                    <a:pt x="18" y="18"/>
                    <a:pt x="18" y="19"/>
                  </a:cubicBezTo>
                  <a:cubicBezTo>
                    <a:pt x="18" y="20"/>
                    <a:pt x="19" y="21"/>
                    <a:pt x="20" y="21"/>
                  </a:cubicBezTo>
                  <a:cubicBezTo>
                    <a:pt x="21" y="21"/>
                    <a:pt x="21" y="21"/>
                    <a:pt x="22" y="21"/>
                  </a:cubicBezTo>
                  <a:cubicBezTo>
                    <a:pt x="22" y="21"/>
                    <a:pt x="22" y="20"/>
                    <a:pt x="22" y="20"/>
                  </a:cubicBezTo>
                  <a:close/>
                  <a:moveTo>
                    <a:pt x="15" y="14"/>
                  </a:moveTo>
                  <a:cubicBezTo>
                    <a:pt x="12" y="2"/>
                    <a:pt x="12" y="2"/>
                    <a:pt x="12" y="2"/>
                  </a:cubicBezTo>
                  <a:cubicBezTo>
                    <a:pt x="12" y="1"/>
                    <a:pt x="12" y="0"/>
                    <a:pt x="13" y="0"/>
                  </a:cubicBezTo>
                  <a:cubicBezTo>
                    <a:pt x="17" y="0"/>
                    <a:pt x="20" y="3"/>
                    <a:pt x="21" y="7"/>
                  </a:cubicBezTo>
                  <a:cubicBezTo>
                    <a:pt x="23" y="13"/>
                    <a:pt x="23" y="13"/>
                    <a:pt x="23" y="13"/>
                  </a:cubicBezTo>
                  <a:cubicBezTo>
                    <a:pt x="23" y="14"/>
                    <a:pt x="22" y="14"/>
                    <a:pt x="22" y="14"/>
                  </a:cubicBezTo>
                  <a:cubicBezTo>
                    <a:pt x="16" y="14"/>
                    <a:pt x="16" y="14"/>
                    <a:pt x="16" y="14"/>
                  </a:cubicBezTo>
                  <a:cubicBezTo>
                    <a:pt x="16" y="14"/>
                    <a:pt x="15" y="14"/>
                    <a:pt x="15" y="14"/>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6"/>
            <p:cNvSpPr>
              <a:spLocks noEditPoints="1"/>
            </p:cNvSpPr>
            <p:nvPr/>
          </p:nvSpPr>
          <p:spPr bwMode="auto">
            <a:xfrm>
              <a:off x="4363576" y="3268854"/>
              <a:ext cx="328933" cy="276381"/>
            </a:xfrm>
            <a:custGeom>
              <a:avLst/>
              <a:gdLst>
                <a:gd name="T0" fmla="*/ 4 w 30"/>
                <a:gd name="T1" fmla="*/ 4 h 25"/>
                <a:gd name="T2" fmla="*/ 27 w 30"/>
                <a:gd name="T3" fmla="*/ 4 h 25"/>
                <a:gd name="T4" fmla="*/ 30 w 30"/>
                <a:gd name="T5" fmla="*/ 8 h 25"/>
                <a:gd name="T6" fmla="*/ 30 w 30"/>
                <a:gd name="T7" fmla="*/ 12 h 25"/>
                <a:gd name="T8" fmla="*/ 29 w 30"/>
                <a:gd name="T9" fmla="*/ 14 h 25"/>
                <a:gd name="T10" fmla="*/ 2 w 30"/>
                <a:gd name="T11" fmla="*/ 14 h 25"/>
                <a:gd name="T12" fmla="*/ 0 w 30"/>
                <a:gd name="T13" fmla="*/ 13 h 25"/>
                <a:gd name="T14" fmla="*/ 0 w 30"/>
                <a:gd name="T15" fmla="*/ 8 h 25"/>
                <a:gd name="T16" fmla="*/ 4 w 30"/>
                <a:gd name="T17" fmla="*/ 4 h 25"/>
                <a:gd name="T18" fmla="*/ 13 w 30"/>
                <a:gd name="T19" fmla="*/ 16 h 25"/>
                <a:gd name="T20" fmla="*/ 17 w 30"/>
                <a:gd name="T21" fmla="*/ 16 h 25"/>
                <a:gd name="T22" fmla="*/ 17 w 30"/>
                <a:gd name="T23" fmla="*/ 17 h 25"/>
                <a:gd name="T24" fmla="*/ 13 w 30"/>
                <a:gd name="T25" fmla="*/ 17 h 25"/>
                <a:gd name="T26" fmla="*/ 13 w 30"/>
                <a:gd name="T27" fmla="*/ 16 h 25"/>
                <a:gd name="T28" fmla="*/ 30 w 30"/>
                <a:gd name="T29" fmla="*/ 16 h 25"/>
                <a:gd name="T30" fmla="*/ 30 w 30"/>
                <a:gd name="T31" fmla="*/ 21 h 25"/>
                <a:gd name="T32" fmla="*/ 27 w 30"/>
                <a:gd name="T33" fmla="*/ 25 h 25"/>
                <a:gd name="T34" fmla="*/ 4 w 30"/>
                <a:gd name="T35" fmla="*/ 25 h 25"/>
                <a:gd name="T36" fmla="*/ 0 w 30"/>
                <a:gd name="T37" fmla="*/ 21 h 25"/>
                <a:gd name="T38" fmla="*/ 0 w 30"/>
                <a:gd name="T39" fmla="*/ 16 h 25"/>
                <a:gd name="T40" fmla="*/ 2 w 30"/>
                <a:gd name="T41" fmla="*/ 15 h 25"/>
                <a:gd name="T42" fmla="*/ 29 w 30"/>
                <a:gd name="T43" fmla="*/ 15 h 25"/>
                <a:gd name="T44" fmla="*/ 30 w 30"/>
                <a:gd name="T45" fmla="*/ 16 h 25"/>
                <a:gd name="T46" fmla="*/ 12 w 30"/>
                <a:gd name="T47" fmla="*/ 0 h 25"/>
                <a:gd name="T48" fmla="*/ 18 w 30"/>
                <a:gd name="T49" fmla="*/ 0 h 25"/>
                <a:gd name="T50" fmla="*/ 20 w 30"/>
                <a:gd name="T51" fmla="*/ 2 h 25"/>
                <a:gd name="T52" fmla="*/ 20 w 30"/>
                <a:gd name="T53" fmla="*/ 4 h 25"/>
                <a:gd name="T54" fmla="*/ 20 w 30"/>
                <a:gd name="T55" fmla="*/ 4 h 25"/>
                <a:gd name="T56" fmla="*/ 19 w 30"/>
                <a:gd name="T57" fmla="*/ 4 h 25"/>
                <a:gd name="T58" fmla="*/ 18 w 30"/>
                <a:gd name="T59" fmla="*/ 3 h 25"/>
                <a:gd name="T60" fmla="*/ 18 w 30"/>
                <a:gd name="T61" fmla="*/ 2 h 25"/>
                <a:gd name="T62" fmla="*/ 18 w 30"/>
                <a:gd name="T63" fmla="*/ 2 h 25"/>
                <a:gd name="T64" fmla="*/ 13 w 30"/>
                <a:gd name="T65" fmla="*/ 2 h 25"/>
                <a:gd name="T66" fmla="*/ 12 w 30"/>
                <a:gd name="T67" fmla="*/ 2 h 25"/>
                <a:gd name="T68" fmla="*/ 12 w 30"/>
                <a:gd name="T69" fmla="*/ 4 h 25"/>
                <a:gd name="T70" fmla="*/ 12 w 30"/>
                <a:gd name="T71" fmla="*/ 4 h 25"/>
                <a:gd name="T72" fmla="*/ 11 w 30"/>
                <a:gd name="T73" fmla="*/ 4 h 25"/>
                <a:gd name="T74" fmla="*/ 11 w 30"/>
                <a:gd name="T75" fmla="*/ 3 h 25"/>
                <a:gd name="T76" fmla="*/ 11 w 30"/>
                <a:gd name="T77" fmla="*/ 2 h 25"/>
                <a:gd name="T78" fmla="*/ 12 w 30"/>
                <a:gd name="T7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25">
                  <a:moveTo>
                    <a:pt x="4" y="4"/>
                  </a:moveTo>
                  <a:cubicBezTo>
                    <a:pt x="27" y="4"/>
                    <a:pt x="27" y="4"/>
                    <a:pt x="27" y="4"/>
                  </a:cubicBezTo>
                  <a:cubicBezTo>
                    <a:pt x="29" y="4"/>
                    <a:pt x="30" y="6"/>
                    <a:pt x="30" y="8"/>
                  </a:cubicBezTo>
                  <a:cubicBezTo>
                    <a:pt x="30" y="9"/>
                    <a:pt x="30" y="11"/>
                    <a:pt x="30" y="12"/>
                  </a:cubicBezTo>
                  <a:cubicBezTo>
                    <a:pt x="30" y="14"/>
                    <a:pt x="30" y="14"/>
                    <a:pt x="29" y="14"/>
                  </a:cubicBezTo>
                  <a:cubicBezTo>
                    <a:pt x="20" y="14"/>
                    <a:pt x="11" y="14"/>
                    <a:pt x="2" y="14"/>
                  </a:cubicBezTo>
                  <a:cubicBezTo>
                    <a:pt x="0" y="14"/>
                    <a:pt x="0" y="14"/>
                    <a:pt x="0" y="13"/>
                  </a:cubicBezTo>
                  <a:cubicBezTo>
                    <a:pt x="0" y="8"/>
                    <a:pt x="0" y="8"/>
                    <a:pt x="0" y="8"/>
                  </a:cubicBezTo>
                  <a:cubicBezTo>
                    <a:pt x="0" y="6"/>
                    <a:pt x="2" y="4"/>
                    <a:pt x="4" y="4"/>
                  </a:cubicBezTo>
                  <a:close/>
                  <a:moveTo>
                    <a:pt x="13" y="16"/>
                  </a:moveTo>
                  <a:cubicBezTo>
                    <a:pt x="17" y="16"/>
                    <a:pt x="17" y="16"/>
                    <a:pt x="17" y="16"/>
                  </a:cubicBezTo>
                  <a:cubicBezTo>
                    <a:pt x="18" y="16"/>
                    <a:pt x="18" y="17"/>
                    <a:pt x="17" y="17"/>
                  </a:cubicBezTo>
                  <a:cubicBezTo>
                    <a:pt x="13" y="17"/>
                    <a:pt x="13" y="17"/>
                    <a:pt x="13" y="17"/>
                  </a:cubicBezTo>
                  <a:cubicBezTo>
                    <a:pt x="12" y="17"/>
                    <a:pt x="12" y="16"/>
                    <a:pt x="13" y="16"/>
                  </a:cubicBezTo>
                  <a:close/>
                  <a:moveTo>
                    <a:pt x="30" y="16"/>
                  </a:moveTo>
                  <a:cubicBezTo>
                    <a:pt x="30" y="21"/>
                    <a:pt x="30" y="21"/>
                    <a:pt x="30" y="21"/>
                  </a:cubicBezTo>
                  <a:cubicBezTo>
                    <a:pt x="30" y="23"/>
                    <a:pt x="29" y="25"/>
                    <a:pt x="27" y="25"/>
                  </a:cubicBezTo>
                  <a:cubicBezTo>
                    <a:pt x="4" y="25"/>
                    <a:pt x="4" y="25"/>
                    <a:pt x="4" y="25"/>
                  </a:cubicBezTo>
                  <a:cubicBezTo>
                    <a:pt x="2" y="25"/>
                    <a:pt x="0" y="23"/>
                    <a:pt x="0" y="21"/>
                  </a:cubicBezTo>
                  <a:cubicBezTo>
                    <a:pt x="0" y="20"/>
                    <a:pt x="0" y="18"/>
                    <a:pt x="0" y="16"/>
                  </a:cubicBezTo>
                  <a:cubicBezTo>
                    <a:pt x="0" y="15"/>
                    <a:pt x="0" y="15"/>
                    <a:pt x="2" y="15"/>
                  </a:cubicBezTo>
                  <a:cubicBezTo>
                    <a:pt x="11" y="15"/>
                    <a:pt x="20" y="15"/>
                    <a:pt x="29" y="15"/>
                  </a:cubicBezTo>
                  <a:cubicBezTo>
                    <a:pt x="30" y="15"/>
                    <a:pt x="30" y="15"/>
                    <a:pt x="30" y="16"/>
                  </a:cubicBezTo>
                  <a:close/>
                  <a:moveTo>
                    <a:pt x="12" y="0"/>
                  </a:moveTo>
                  <a:cubicBezTo>
                    <a:pt x="14" y="0"/>
                    <a:pt x="16" y="0"/>
                    <a:pt x="18" y="0"/>
                  </a:cubicBezTo>
                  <a:cubicBezTo>
                    <a:pt x="19" y="0"/>
                    <a:pt x="20" y="1"/>
                    <a:pt x="20" y="2"/>
                  </a:cubicBezTo>
                  <a:cubicBezTo>
                    <a:pt x="20" y="2"/>
                    <a:pt x="20" y="3"/>
                    <a:pt x="20" y="4"/>
                  </a:cubicBezTo>
                  <a:cubicBezTo>
                    <a:pt x="20" y="4"/>
                    <a:pt x="20" y="4"/>
                    <a:pt x="20" y="4"/>
                  </a:cubicBezTo>
                  <a:cubicBezTo>
                    <a:pt x="19" y="4"/>
                    <a:pt x="19" y="4"/>
                    <a:pt x="19" y="4"/>
                  </a:cubicBezTo>
                  <a:cubicBezTo>
                    <a:pt x="18" y="4"/>
                    <a:pt x="18" y="4"/>
                    <a:pt x="18" y="3"/>
                  </a:cubicBezTo>
                  <a:cubicBezTo>
                    <a:pt x="18" y="3"/>
                    <a:pt x="18" y="2"/>
                    <a:pt x="18" y="2"/>
                  </a:cubicBezTo>
                  <a:cubicBezTo>
                    <a:pt x="18" y="2"/>
                    <a:pt x="18" y="2"/>
                    <a:pt x="18" y="2"/>
                  </a:cubicBezTo>
                  <a:cubicBezTo>
                    <a:pt x="16" y="2"/>
                    <a:pt x="15" y="2"/>
                    <a:pt x="13" y="2"/>
                  </a:cubicBezTo>
                  <a:cubicBezTo>
                    <a:pt x="12" y="2"/>
                    <a:pt x="12" y="2"/>
                    <a:pt x="12" y="2"/>
                  </a:cubicBezTo>
                  <a:cubicBezTo>
                    <a:pt x="12" y="2"/>
                    <a:pt x="12" y="3"/>
                    <a:pt x="12" y="4"/>
                  </a:cubicBezTo>
                  <a:cubicBezTo>
                    <a:pt x="12" y="4"/>
                    <a:pt x="12" y="4"/>
                    <a:pt x="12" y="4"/>
                  </a:cubicBezTo>
                  <a:cubicBezTo>
                    <a:pt x="12" y="4"/>
                    <a:pt x="11" y="4"/>
                    <a:pt x="11" y="4"/>
                  </a:cubicBezTo>
                  <a:cubicBezTo>
                    <a:pt x="11" y="4"/>
                    <a:pt x="11" y="4"/>
                    <a:pt x="11" y="3"/>
                  </a:cubicBezTo>
                  <a:cubicBezTo>
                    <a:pt x="11" y="3"/>
                    <a:pt x="11" y="2"/>
                    <a:pt x="11" y="2"/>
                  </a:cubicBezTo>
                  <a:cubicBezTo>
                    <a:pt x="11" y="1"/>
                    <a:pt x="11" y="0"/>
                    <a:pt x="12" y="0"/>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文本框 12"/>
          <p:cNvSpPr txBox="1"/>
          <p:nvPr/>
        </p:nvSpPr>
        <p:spPr>
          <a:xfrm>
            <a:off x="557336" y="1168161"/>
            <a:ext cx="2058330"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Three</a:t>
            </a:r>
            <a:r>
              <a:rPr kumimoji="1" lang="zh-CN" altLang="en-US" dirty="0" smtClean="0">
                <a:solidFill>
                  <a:schemeClr val="bg1"/>
                </a:solidFill>
              </a:rPr>
              <a:t> </a:t>
            </a:r>
            <a:r>
              <a:rPr kumimoji="1" lang="en-US" altLang="zh-CN" dirty="0" smtClean="0">
                <a:solidFill>
                  <a:schemeClr val="bg1"/>
                </a:solidFill>
              </a:rPr>
              <a:t>Applications</a:t>
            </a:r>
            <a:endParaRPr kumimoji="1" lang="zh-CN" altLang="en-US" dirty="0">
              <a:solidFill>
                <a:schemeClr val="bg1"/>
              </a:solidFill>
            </a:endParaRPr>
          </a:p>
        </p:txBody>
      </p:sp>
      <p:grpSp>
        <p:nvGrpSpPr>
          <p:cNvPr id="12" name="组合 5"/>
          <p:cNvGrpSpPr>
            <a:grpSpLocks noChangeAspect="1"/>
          </p:cNvGrpSpPr>
          <p:nvPr/>
        </p:nvGrpSpPr>
        <p:grpSpPr bwMode="auto">
          <a:xfrm>
            <a:off x="2441186" y="1650518"/>
            <a:ext cx="4284000" cy="4464925"/>
            <a:chOff x="2014416" y="1116197"/>
            <a:chExt cx="5016995" cy="5077359"/>
          </a:xfrm>
        </p:grpSpPr>
        <p:sp>
          <p:nvSpPr>
            <p:cNvPr id="14" name="椭圆 13"/>
            <p:cNvSpPr/>
            <p:nvPr/>
          </p:nvSpPr>
          <p:spPr>
            <a:xfrm rot="2254607">
              <a:off x="2014416" y="3256533"/>
              <a:ext cx="2937023" cy="2937023"/>
            </a:xfrm>
            <a:prstGeom prst="ellipse">
              <a:avLst/>
            </a:prstGeom>
            <a:solidFill>
              <a:schemeClr val="bg1">
                <a:lumMod val="85000"/>
                <a:alpha val="70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95000"/>
                  </a:schemeClr>
                </a:solidFill>
              </a:endParaRPr>
            </a:p>
          </p:txBody>
        </p:sp>
        <p:grpSp>
          <p:nvGrpSpPr>
            <p:cNvPr id="15" name="组合 4"/>
            <p:cNvGrpSpPr>
              <a:grpSpLocks/>
            </p:cNvGrpSpPr>
            <p:nvPr/>
          </p:nvGrpSpPr>
          <p:grpSpPr bwMode="auto">
            <a:xfrm>
              <a:off x="2227353" y="1116197"/>
              <a:ext cx="4804058" cy="4843473"/>
              <a:chOff x="2227353" y="1116197"/>
              <a:chExt cx="4804058" cy="4843473"/>
            </a:xfrm>
          </p:grpSpPr>
          <p:sp>
            <p:nvSpPr>
              <p:cNvPr id="16" name="椭圆 15"/>
              <p:cNvSpPr/>
              <p:nvPr/>
            </p:nvSpPr>
            <p:spPr>
              <a:xfrm rot="2254607">
                <a:off x="4093811" y="2680585"/>
                <a:ext cx="2937600" cy="2937600"/>
              </a:xfrm>
              <a:prstGeom prst="ellipse">
                <a:avLst/>
              </a:prstGeom>
              <a:solidFill>
                <a:schemeClr val="bg1">
                  <a:lumMod val="85000"/>
                  <a:alpha val="70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95000"/>
                    </a:schemeClr>
                  </a:solidFill>
                </a:endParaRPr>
              </a:p>
            </p:txBody>
          </p:sp>
          <p:sp>
            <p:nvSpPr>
              <p:cNvPr id="17" name="椭圆 16"/>
              <p:cNvSpPr/>
              <p:nvPr/>
            </p:nvSpPr>
            <p:spPr>
              <a:xfrm rot="2254607">
                <a:off x="2644187" y="1116197"/>
                <a:ext cx="2937600" cy="2937600"/>
              </a:xfrm>
              <a:prstGeom prst="ellipse">
                <a:avLst/>
              </a:prstGeom>
              <a:solidFill>
                <a:schemeClr val="bg1">
                  <a:lumMod val="85000"/>
                  <a:alpha val="70000"/>
                </a:schemeClr>
              </a:solidFill>
              <a:ln>
                <a:solidFill>
                  <a:schemeClr val="bg2"/>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95000"/>
                    </a:schemeClr>
                  </a:solidFill>
                </a:endParaRPr>
              </a:p>
            </p:txBody>
          </p:sp>
          <p:grpSp>
            <p:nvGrpSpPr>
              <p:cNvPr id="18" name="组合 1"/>
              <p:cNvGrpSpPr>
                <a:grpSpLocks/>
              </p:cNvGrpSpPr>
              <p:nvPr/>
            </p:nvGrpSpPr>
            <p:grpSpPr bwMode="auto">
              <a:xfrm rot="-10332879">
                <a:off x="2804437" y="1276840"/>
                <a:ext cx="2629772" cy="2629772"/>
                <a:chOff x="2862514" y="1404364"/>
                <a:chExt cx="1530350" cy="1530350"/>
              </a:xfrm>
            </p:grpSpPr>
            <p:sp>
              <p:nvSpPr>
                <p:cNvPr id="28" name="Freeform 9"/>
                <p:cNvSpPr>
                  <a:spLocks/>
                </p:cNvSpPr>
                <p:nvPr/>
              </p:nvSpPr>
              <p:spPr bwMode="auto">
                <a:xfrm>
                  <a:off x="2862514" y="1404364"/>
                  <a:ext cx="1530350" cy="1530350"/>
                </a:xfrm>
                <a:custGeom>
                  <a:avLst/>
                  <a:gdLst>
                    <a:gd name="T0" fmla="*/ 69561 w 110"/>
                    <a:gd name="T1" fmla="*/ 626052 h 110"/>
                    <a:gd name="T2" fmla="*/ 904298 w 110"/>
                    <a:gd name="T3" fmla="*/ 69561 h 110"/>
                    <a:gd name="T4" fmla="*/ 1460789 w 110"/>
                    <a:gd name="T5" fmla="*/ 904298 h 110"/>
                    <a:gd name="T6" fmla="*/ 626052 w 110"/>
                    <a:gd name="T7" fmla="*/ 1460789 h 110"/>
                    <a:gd name="T8" fmla="*/ 69561 w 110"/>
                    <a:gd name="T9" fmla="*/ 626052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 h="110">
                      <a:moveTo>
                        <a:pt x="5" y="45"/>
                      </a:moveTo>
                      <a:cubicBezTo>
                        <a:pt x="11" y="18"/>
                        <a:pt x="37" y="0"/>
                        <a:pt x="65" y="5"/>
                      </a:cubicBezTo>
                      <a:cubicBezTo>
                        <a:pt x="92" y="10"/>
                        <a:pt x="110" y="37"/>
                        <a:pt x="105" y="65"/>
                      </a:cubicBezTo>
                      <a:cubicBezTo>
                        <a:pt x="100" y="92"/>
                        <a:pt x="73" y="110"/>
                        <a:pt x="45" y="105"/>
                      </a:cubicBezTo>
                      <a:cubicBezTo>
                        <a:pt x="18" y="100"/>
                        <a:pt x="0" y="73"/>
                        <a:pt x="5" y="45"/>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10"/>
                <p:cNvSpPr>
                  <a:spLocks/>
                </p:cNvSpPr>
                <p:nvPr/>
              </p:nvSpPr>
              <p:spPr bwMode="auto">
                <a:xfrm>
                  <a:off x="3014913" y="1556763"/>
                  <a:ext cx="1225550" cy="1225550"/>
                </a:xfrm>
                <a:custGeom>
                  <a:avLst/>
                  <a:gdLst>
                    <a:gd name="T0" fmla="*/ 69634 w 88"/>
                    <a:gd name="T1" fmla="*/ 501361 h 88"/>
                    <a:gd name="T2" fmla="*/ 724189 w 88"/>
                    <a:gd name="T3" fmla="*/ 55707 h 88"/>
                    <a:gd name="T4" fmla="*/ 1169843 w 88"/>
                    <a:gd name="T5" fmla="*/ 724189 h 88"/>
                    <a:gd name="T6" fmla="*/ 501361 w 88"/>
                    <a:gd name="T7" fmla="*/ 1169843 h 88"/>
                    <a:gd name="T8" fmla="*/ 69634 w 88"/>
                    <a:gd name="T9" fmla="*/ 501361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8">
                      <a:moveTo>
                        <a:pt x="5" y="36"/>
                      </a:moveTo>
                      <a:cubicBezTo>
                        <a:pt x="9" y="15"/>
                        <a:pt x="30" y="0"/>
                        <a:pt x="52" y="4"/>
                      </a:cubicBezTo>
                      <a:cubicBezTo>
                        <a:pt x="74" y="9"/>
                        <a:pt x="88" y="30"/>
                        <a:pt x="84" y="52"/>
                      </a:cubicBezTo>
                      <a:cubicBezTo>
                        <a:pt x="80" y="74"/>
                        <a:pt x="58" y="88"/>
                        <a:pt x="36" y="84"/>
                      </a:cubicBezTo>
                      <a:cubicBezTo>
                        <a:pt x="15" y="80"/>
                        <a:pt x="0" y="58"/>
                        <a:pt x="5" y="36"/>
                      </a:cubicBezTo>
                      <a:close/>
                    </a:path>
                  </a:pathLst>
                </a:custGeom>
                <a:noFill/>
                <a:ln w="1666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9" name="组合 87"/>
              <p:cNvGrpSpPr>
                <a:grpSpLocks/>
              </p:cNvGrpSpPr>
              <p:nvPr/>
            </p:nvGrpSpPr>
            <p:grpSpPr bwMode="auto">
              <a:xfrm rot="4181785">
                <a:off x="2227353" y="3329898"/>
                <a:ext cx="2629772" cy="2629772"/>
                <a:chOff x="2871110" y="1393371"/>
                <a:chExt cx="1530350" cy="1530350"/>
              </a:xfrm>
            </p:grpSpPr>
            <p:sp>
              <p:nvSpPr>
                <p:cNvPr id="26" name="Freeform 9"/>
                <p:cNvSpPr>
                  <a:spLocks/>
                </p:cNvSpPr>
                <p:nvPr/>
              </p:nvSpPr>
              <p:spPr bwMode="auto">
                <a:xfrm>
                  <a:off x="2870625" y="1393487"/>
                  <a:ext cx="1530539" cy="1530303"/>
                </a:xfrm>
                <a:custGeom>
                  <a:avLst/>
                  <a:gdLst>
                    <a:gd name="T0" fmla="*/ 5 w 110"/>
                    <a:gd name="T1" fmla="*/ 45 h 110"/>
                    <a:gd name="T2" fmla="*/ 65 w 110"/>
                    <a:gd name="T3" fmla="*/ 5 h 110"/>
                    <a:gd name="T4" fmla="*/ 105 w 110"/>
                    <a:gd name="T5" fmla="*/ 65 h 110"/>
                    <a:gd name="T6" fmla="*/ 45 w 110"/>
                    <a:gd name="T7" fmla="*/ 105 h 110"/>
                    <a:gd name="T8" fmla="*/ 5 w 110"/>
                    <a:gd name="T9" fmla="*/ 45 h 110"/>
                  </a:gdLst>
                  <a:ahLst/>
                  <a:cxnLst>
                    <a:cxn ang="0">
                      <a:pos x="T0" y="T1"/>
                    </a:cxn>
                    <a:cxn ang="0">
                      <a:pos x="T2" y="T3"/>
                    </a:cxn>
                    <a:cxn ang="0">
                      <a:pos x="T4" y="T5"/>
                    </a:cxn>
                    <a:cxn ang="0">
                      <a:pos x="T6" y="T7"/>
                    </a:cxn>
                    <a:cxn ang="0">
                      <a:pos x="T8" y="T9"/>
                    </a:cxn>
                  </a:cxnLst>
                  <a:rect l="0" t="0" r="r" b="b"/>
                  <a:pathLst>
                    <a:path w="110" h="110">
                      <a:moveTo>
                        <a:pt x="5" y="45"/>
                      </a:moveTo>
                      <a:cubicBezTo>
                        <a:pt x="11" y="18"/>
                        <a:pt x="37" y="0"/>
                        <a:pt x="65" y="5"/>
                      </a:cubicBezTo>
                      <a:cubicBezTo>
                        <a:pt x="92" y="10"/>
                        <a:pt x="110" y="37"/>
                        <a:pt x="105" y="65"/>
                      </a:cubicBezTo>
                      <a:cubicBezTo>
                        <a:pt x="100" y="92"/>
                        <a:pt x="73" y="110"/>
                        <a:pt x="45" y="105"/>
                      </a:cubicBezTo>
                      <a:cubicBezTo>
                        <a:pt x="18" y="100"/>
                        <a:pt x="0" y="73"/>
                        <a:pt x="5" y="45"/>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 name="Freeform 10"/>
                <p:cNvSpPr>
                  <a:spLocks/>
                </p:cNvSpPr>
                <p:nvPr/>
              </p:nvSpPr>
              <p:spPr bwMode="auto">
                <a:xfrm>
                  <a:off x="3023510" y="1545771"/>
                  <a:ext cx="1225550" cy="1225550"/>
                </a:xfrm>
                <a:custGeom>
                  <a:avLst/>
                  <a:gdLst>
                    <a:gd name="T0" fmla="*/ 69634 w 88"/>
                    <a:gd name="T1" fmla="*/ 501361 h 88"/>
                    <a:gd name="T2" fmla="*/ 724189 w 88"/>
                    <a:gd name="T3" fmla="*/ 55707 h 88"/>
                    <a:gd name="T4" fmla="*/ 1169843 w 88"/>
                    <a:gd name="T5" fmla="*/ 724189 h 88"/>
                    <a:gd name="T6" fmla="*/ 501361 w 88"/>
                    <a:gd name="T7" fmla="*/ 1169843 h 88"/>
                    <a:gd name="T8" fmla="*/ 69634 w 88"/>
                    <a:gd name="T9" fmla="*/ 501361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8">
                      <a:moveTo>
                        <a:pt x="5" y="36"/>
                      </a:moveTo>
                      <a:cubicBezTo>
                        <a:pt x="9" y="15"/>
                        <a:pt x="30" y="0"/>
                        <a:pt x="52" y="4"/>
                      </a:cubicBezTo>
                      <a:cubicBezTo>
                        <a:pt x="74" y="9"/>
                        <a:pt x="88" y="30"/>
                        <a:pt x="84" y="52"/>
                      </a:cubicBezTo>
                      <a:cubicBezTo>
                        <a:pt x="80" y="74"/>
                        <a:pt x="58" y="88"/>
                        <a:pt x="36" y="84"/>
                      </a:cubicBezTo>
                      <a:cubicBezTo>
                        <a:pt x="15" y="80"/>
                        <a:pt x="0" y="58"/>
                        <a:pt x="5" y="36"/>
                      </a:cubicBezTo>
                      <a:close/>
                    </a:path>
                  </a:pathLst>
                </a:custGeom>
                <a:noFill/>
                <a:ln w="1666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0" name="组合 81"/>
              <p:cNvGrpSpPr>
                <a:grpSpLocks/>
              </p:cNvGrpSpPr>
              <p:nvPr/>
            </p:nvGrpSpPr>
            <p:grpSpPr bwMode="auto">
              <a:xfrm rot="-1013482">
                <a:off x="4218612" y="2811295"/>
                <a:ext cx="2629772" cy="2629772"/>
                <a:chOff x="2871110" y="1393371"/>
                <a:chExt cx="1530350" cy="1530350"/>
              </a:xfrm>
            </p:grpSpPr>
            <p:sp>
              <p:nvSpPr>
                <p:cNvPr id="24" name="Freeform 9"/>
                <p:cNvSpPr>
                  <a:spLocks/>
                </p:cNvSpPr>
                <p:nvPr/>
              </p:nvSpPr>
              <p:spPr bwMode="auto">
                <a:xfrm>
                  <a:off x="2871110" y="1393371"/>
                  <a:ext cx="1530350" cy="1530350"/>
                </a:xfrm>
                <a:custGeom>
                  <a:avLst/>
                  <a:gdLst>
                    <a:gd name="T0" fmla="*/ 69561 w 110"/>
                    <a:gd name="T1" fmla="*/ 626052 h 110"/>
                    <a:gd name="T2" fmla="*/ 904298 w 110"/>
                    <a:gd name="T3" fmla="*/ 69561 h 110"/>
                    <a:gd name="T4" fmla="*/ 1460789 w 110"/>
                    <a:gd name="T5" fmla="*/ 904298 h 110"/>
                    <a:gd name="T6" fmla="*/ 626052 w 110"/>
                    <a:gd name="T7" fmla="*/ 1460789 h 110"/>
                    <a:gd name="T8" fmla="*/ 69561 w 110"/>
                    <a:gd name="T9" fmla="*/ 626052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 h="110">
                      <a:moveTo>
                        <a:pt x="5" y="45"/>
                      </a:moveTo>
                      <a:cubicBezTo>
                        <a:pt x="11" y="18"/>
                        <a:pt x="37" y="0"/>
                        <a:pt x="65" y="5"/>
                      </a:cubicBezTo>
                      <a:cubicBezTo>
                        <a:pt x="92" y="10"/>
                        <a:pt x="110" y="37"/>
                        <a:pt x="105" y="65"/>
                      </a:cubicBezTo>
                      <a:cubicBezTo>
                        <a:pt x="100" y="92"/>
                        <a:pt x="73" y="110"/>
                        <a:pt x="45" y="105"/>
                      </a:cubicBezTo>
                      <a:cubicBezTo>
                        <a:pt x="18" y="100"/>
                        <a:pt x="0" y="73"/>
                        <a:pt x="5" y="45"/>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10"/>
                <p:cNvSpPr>
                  <a:spLocks/>
                </p:cNvSpPr>
                <p:nvPr/>
              </p:nvSpPr>
              <p:spPr bwMode="auto">
                <a:xfrm>
                  <a:off x="3024991" y="1555047"/>
                  <a:ext cx="1225550" cy="1225550"/>
                </a:xfrm>
                <a:custGeom>
                  <a:avLst/>
                  <a:gdLst>
                    <a:gd name="T0" fmla="*/ 69634 w 88"/>
                    <a:gd name="T1" fmla="*/ 501361 h 88"/>
                    <a:gd name="T2" fmla="*/ 724189 w 88"/>
                    <a:gd name="T3" fmla="*/ 55707 h 88"/>
                    <a:gd name="T4" fmla="*/ 1169843 w 88"/>
                    <a:gd name="T5" fmla="*/ 724189 h 88"/>
                    <a:gd name="T6" fmla="*/ 501361 w 88"/>
                    <a:gd name="T7" fmla="*/ 1169843 h 88"/>
                    <a:gd name="T8" fmla="*/ 69634 w 88"/>
                    <a:gd name="T9" fmla="*/ 501361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8">
                      <a:moveTo>
                        <a:pt x="5" y="36"/>
                      </a:moveTo>
                      <a:cubicBezTo>
                        <a:pt x="9" y="15"/>
                        <a:pt x="30" y="0"/>
                        <a:pt x="52" y="4"/>
                      </a:cubicBezTo>
                      <a:cubicBezTo>
                        <a:pt x="74" y="9"/>
                        <a:pt x="88" y="30"/>
                        <a:pt x="84" y="52"/>
                      </a:cubicBezTo>
                      <a:cubicBezTo>
                        <a:pt x="80" y="74"/>
                        <a:pt x="58" y="88"/>
                        <a:pt x="36" y="84"/>
                      </a:cubicBezTo>
                      <a:cubicBezTo>
                        <a:pt x="15" y="80"/>
                        <a:pt x="0" y="58"/>
                        <a:pt x="5" y="36"/>
                      </a:cubicBezTo>
                      <a:close/>
                    </a:path>
                  </a:pathLst>
                </a:custGeom>
                <a:noFill/>
                <a:ln w="1666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1" name="Freeform 7"/>
              <p:cNvSpPr>
                <a:spLocks/>
              </p:cNvSpPr>
              <p:nvPr/>
            </p:nvSpPr>
            <p:spPr bwMode="auto">
              <a:xfrm>
                <a:off x="3984924" y="1961174"/>
                <a:ext cx="147639" cy="374641"/>
              </a:xfrm>
              <a:custGeom>
                <a:avLst/>
                <a:gdLst>
                  <a:gd name="T0" fmla="*/ 55131 w 158"/>
                  <a:gd name="T1" fmla="*/ 374641 h 494"/>
                  <a:gd name="T2" fmla="*/ 55131 w 158"/>
                  <a:gd name="T3" fmla="*/ 59912 h 494"/>
                  <a:gd name="T4" fmla="*/ 0 w 158"/>
                  <a:gd name="T5" fmla="*/ 59912 h 494"/>
                  <a:gd name="T6" fmla="*/ 0 w 158"/>
                  <a:gd name="T7" fmla="*/ 29577 h 494"/>
                  <a:gd name="T8" fmla="*/ 147639 w 158"/>
                  <a:gd name="T9" fmla="*/ 0 h 494"/>
                  <a:gd name="T10" fmla="*/ 147639 w 158"/>
                  <a:gd name="T11" fmla="*/ 374641 h 494"/>
                  <a:gd name="T12" fmla="*/ 55131 w 158"/>
                  <a:gd name="T13" fmla="*/ 374641 h 4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8" h="494">
                    <a:moveTo>
                      <a:pt x="59" y="494"/>
                    </a:moveTo>
                    <a:lnTo>
                      <a:pt x="59" y="79"/>
                    </a:lnTo>
                    <a:lnTo>
                      <a:pt x="0" y="79"/>
                    </a:lnTo>
                    <a:lnTo>
                      <a:pt x="0" y="39"/>
                    </a:lnTo>
                    <a:lnTo>
                      <a:pt x="158" y="0"/>
                    </a:lnTo>
                    <a:lnTo>
                      <a:pt x="158" y="494"/>
                    </a:lnTo>
                    <a:lnTo>
                      <a:pt x="59" y="49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13"/>
              <p:cNvSpPr>
                <a:spLocks/>
              </p:cNvSpPr>
              <p:nvPr/>
            </p:nvSpPr>
            <p:spPr bwMode="auto">
              <a:xfrm>
                <a:off x="5422553" y="4541157"/>
                <a:ext cx="287588" cy="359757"/>
              </a:xfrm>
              <a:custGeom>
                <a:avLst/>
                <a:gdLst>
                  <a:gd name="T0" fmla="*/ 0 w 17"/>
                  <a:gd name="T1" fmla="*/ 359757 h 25"/>
                  <a:gd name="T2" fmla="*/ 0 w 17"/>
                  <a:gd name="T3" fmla="*/ 316586 h 25"/>
                  <a:gd name="T4" fmla="*/ 203003 w 17"/>
                  <a:gd name="T5" fmla="*/ 100732 h 25"/>
                  <a:gd name="T6" fmla="*/ 135336 w 17"/>
                  <a:gd name="T7" fmla="*/ 57561 h 25"/>
                  <a:gd name="T8" fmla="*/ 16917 w 17"/>
                  <a:gd name="T9" fmla="*/ 86342 h 25"/>
                  <a:gd name="T10" fmla="*/ 16917 w 17"/>
                  <a:gd name="T11" fmla="*/ 28781 h 25"/>
                  <a:gd name="T12" fmla="*/ 135336 w 17"/>
                  <a:gd name="T13" fmla="*/ 0 h 25"/>
                  <a:gd name="T14" fmla="*/ 287588 w 17"/>
                  <a:gd name="T15" fmla="*/ 100732 h 25"/>
                  <a:gd name="T16" fmla="*/ 118419 w 17"/>
                  <a:gd name="T17" fmla="*/ 302196 h 25"/>
                  <a:gd name="T18" fmla="*/ 287588 w 17"/>
                  <a:gd name="T19" fmla="*/ 302196 h 25"/>
                  <a:gd name="T20" fmla="*/ 287588 w 17"/>
                  <a:gd name="T21" fmla="*/ 359757 h 25"/>
                  <a:gd name="T22" fmla="*/ 0 w 17"/>
                  <a:gd name="T23" fmla="*/ 359757 h 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 h="25">
                    <a:moveTo>
                      <a:pt x="0" y="25"/>
                    </a:moveTo>
                    <a:cubicBezTo>
                      <a:pt x="0" y="22"/>
                      <a:pt x="0" y="22"/>
                      <a:pt x="0" y="22"/>
                    </a:cubicBezTo>
                    <a:cubicBezTo>
                      <a:pt x="8" y="16"/>
                      <a:pt x="12" y="11"/>
                      <a:pt x="12" y="7"/>
                    </a:cubicBezTo>
                    <a:cubicBezTo>
                      <a:pt x="12" y="5"/>
                      <a:pt x="11" y="4"/>
                      <a:pt x="8" y="4"/>
                    </a:cubicBezTo>
                    <a:cubicBezTo>
                      <a:pt x="5" y="4"/>
                      <a:pt x="3" y="5"/>
                      <a:pt x="1" y="6"/>
                    </a:cubicBezTo>
                    <a:cubicBezTo>
                      <a:pt x="1" y="2"/>
                      <a:pt x="1" y="2"/>
                      <a:pt x="1" y="2"/>
                    </a:cubicBezTo>
                    <a:cubicBezTo>
                      <a:pt x="3" y="1"/>
                      <a:pt x="5" y="0"/>
                      <a:pt x="8" y="0"/>
                    </a:cubicBezTo>
                    <a:cubicBezTo>
                      <a:pt x="14" y="0"/>
                      <a:pt x="17" y="2"/>
                      <a:pt x="17" y="7"/>
                    </a:cubicBezTo>
                    <a:cubicBezTo>
                      <a:pt x="17" y="12"/>
                      <a:pt x="14" y="16"/>
                      <a:pt x="7" y="21"/>
                    </a:cubicBezTo>
                    <a:cubicBezTo>
                      <a:pt x="17" y="21"/>
                      <a:pt x="17" y="21"/>
                      <a:pt x="17" y="21"/>
                    </a:cubicBezTo>
                    <a:cubicBezTo>
                      <a:pt x="17" y="25"/>
                      <a:pt x="17" y="25"/>
                      <a:pt x="17" y="25"/>
                    </a:cubicBezTo>
                    <a:lnTo>
                      <a:pt x="0" y="2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19"/>
              <p:cNvSpPr>
                <a:spLocks/>
              </p:cNvSpPr>
              <p:nvPr/>
            </p:nvSpPr>
            <p:spPr bwMode="auto">
              <a:xfrm>
                <a:off x="3451509" y="5002199"/>
                <a:ext cx="251057" cy="398951"/>
              </a:xfrm>
              <a:custGeom>
                <a:avLst/>
                <a:gdLst>
                  <a:gd name="T0" fmla="*/ 0 w 16"/>
                  <a:gd name="T1" fmla="*/ 15344 h 26"/>
                  <a:gd name="T2" fmla="*/ 109837 w 16"/>
                  <a:gd name="T3" fmla="*/ 0 h 26"/>
                  <a:gd name="T4" fmla="*/ 251057 w 16"/>
                  <a:gd name="T5" fmla="*/ 107410 h 26"/>
                  <a:gd name="T6" fmla="*/ 203984 w 16"/>
                  <a:gd name="T7" fmla="*/ 199476 h 26"/>
                  <a:gd name="T8" fmla="*/ 251057 w 16"/>
                  <a:gd name="T9" fmla="*/ 276197 h 26"/>
                  <a:gd name="T10" fmla="*/ 109837 w 16"/>
                  <a:gd name="T11" fmla="*/ 398951 h 26"/>
                  <a:gd name="T12" fmla="*/ 0 w 16"/>
                  <a:gd name="T13" fmla="*/ 383607 h 26"/>
                  <a:gd name="T14" fmla="*/ 0 w 16"/>
                  <a:gd name="T15" fmla="*/ 306885 h 26"/>
                  <a:gd name="T16" fmla="*/ 109837 w 16"/>
                  <a:gd name="T17" fmla="*/ 337574 h 26"/>
                  <a:gd name="T18" fmla="*/ 188293 w 16"/>
                  <a:gd name="T19" fmla="*/ 276197 h 26"/>
                  <a:gd name="T20" fmla="*/ 125529 w 16"/>
                  <a:gd name="T21" fmla="*/ 230164 h 26"/>
                  <a:gd name="T22" fmla="*/ 31382 w 16"/>
                  <a:gd name="T23" fmla="*/ 230164 h 26"/>
                  <a:gd name="T24" fmla="*/ 31382 w 16"/>
                  <a:gd name="T25" fmla="*/ 168787 h 26"/>
                  <a:gd name="T26" fmla="*/ 125529 w 16"/>
                  <a:gd name="T27" fmla="*/ 168787 h 26"/>
                  <a:gd name="T28" fmla="*/ 188293 w 16"/>
                  <a:gd name="T29" fmla="*/ 107410 h 26"/>
                  <a:gd name="T30" fmla="*/ 109837 w 16"/>
                  <a:gd name="T31" fmla="*/ 61377 h 26"/>
                  <a:gd name="T32" fmla="*/ 0 w 16"/>
                  <a:gd name="T33" fmla="*/ 76721 h 26"/>
                  <a:gd name="T34" fmla="*/ 0 w 16"/>
                  <a:gd name="T35" fmla="*/ 15344 h 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 h="26">
                    <a:moveTo>
                      <a:pt x="0" y="1"/>
                    </a:moveTo>
                    <a:cubicBezTo>
                      <a:pt x="2" y="0"/>
                      <a:pt x="5" y="0"/>
                      <a:pt x="7" y="0"/>
                    </a:cubicBezTo>
                    <a:cubicBezTo>
                      <a:pt x="13" y="0"/>
                      <a:pt x="16" y="2"/>
                      <a:pt x="16" y="7"/>
                    </a:cubicBezTo>
                    <a:cubicBezTo>
                      <a:pt x="16" y="10"/>
                      <a:pt x="15" y="12"/>
                      <a:pt x="13" y="13"/>
                    </a:cubicBezTo>
                    <a:cubicBezTo>
                      <a:pt x="15" y="14"/>
                      <a:pt x="16" y="16"/>
                      <a:pt x="16" y="18"/>
                    </a:cubicBezTo>
                    <a:cubicBezTo>
                      <a:pt x="16" y="23"/>
                      <a:pt x="13" y="26"/>
                      <a:pt x="7" y="26"/>
                    </a:cubicBezTo>
                    <a:cubicBezTo>
                      <a:pt x="5" y="26"/>
                      <a:pt x="2" y="25"/>
                      <a:pt x="0" y="25"/>
                    </a:cubicBezTo>
                    <a:cubicBezTo>
                      <a:pt x="0" y="20"/>
                      <a:pt x="0" y="20"/>
                      <a:pt x="0" y="20"/>
                    </a:cubicBezTo>
                    <a:cubicBezTo>
                      <a:pt x="2" y="21"/>
                      <a:pt x="5" y="22"/>
                      <a:pt x="7" y="22"/>
                    </a:cubicBezTo>
                    <a:cubicBezTo>
                      <a:pt x="10" y="22"/>
                      <a:pt x="12" y="21"/>
                      <a:pt x="12" y="18"/>
                    </a:cubicBezTo>
                    <a:cubicBezTo>
                      <a:pt x="12" y="16"/>
                      <a:pt x="11" y="15"/>
                      <a:pt x="8" y="15"/>
                    </a:cubicBezTo>
                    <a:cubicBezTo>
                      <a:pt x="2" y="15"/>
                      <a:pt x="2" y="15"/>
                      <a:pt x="2" y="15"/>
                    </a:cubicBezTo>
                    <a:cubicBezTo>
                      <a:pt x="2" y="11"/>
                      <a:pt x="2" y="11"/>
                      <a:pt x="2" y="11"/>
                    </a:cubicBezTo>
                    <a:cubicBezTo>
                      <a:pt x="8" y="11"/>
                      <a:pt x="8" y="11"/>
                      <a:pt x="8" y="11"/>
                    </a:cubicBezTo>
                    <a:cubicBezTo>
                      <a:pt x="11" y="11"/>
                      <a:pt x="12" y="9"/>
                      <a:pt x="12" y="7"/>
                    </a:cubicBezTo>
                    <a:cubicBezTo>
                      <a:pt x="12" y="5"/>
                      <a:pt x="10" y="4"/>
                      <a:pt x="7" y="4"/>
                    </a:cubicBezTo>
                    <a:cubicBezTo>
                      <a:pt x="5" y="4"/>
                      <a:pt x="2" y="5"/>
                      <a:pt x="0" y="5"/>
                    </a:cubicBez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7" name="矩形 6"/>
          <p:cNvSpPr/>
          <p:nvPr/>
        </p:nvSpPr>
        <p:spPr>
          <a:xfrm>
            <a:off x="3571217" y="2728374"/>
            <a:ext cx="1326261" cy="584775"/>
          </a:xfrm>
          <a:prstGeom prst="rect">
            <a:avLst/>
          </a:prstGeom>
        </p:spPr>
        <p:txBody>
          <a:bodyPr wrap="none">
            <a:spAutoFit/>
          </a:bodyPr>
          <a:lstStyle/>
          <a:p>
            <a:pPr algn="ctr"/>
            <a:r>
              <a:rPr kumimoji="1" lang="en-US" altLang="zh-CN" sz="1600" dirty="0">
                <a:solidFill>
                  <a:schemeClr val="bg1"/>
                </a:solidFill>
              </a:rPr>
              <a:t>Streaming</a:t>
            </a:r>
            <a:r>
              <a:rPr kumimoji="1" lang="zh-CN" altLang="en-US" sz="1600" dirty="0">
                <a:solidFill>
                  <a:schemeClr val="bg1"/>
                </a:solidFill>
              </a:rPr>
              <a:t> </a:t>
            </a:r>
            <a:endParaRPr kumimoji="1" lang="zh-CN" altLang="en-US" sz="1600" dirty="0" smtClean="0">
              <a:solidFill>
                <a:schemeClr val="bg1"/>
              </a:solidFill>
            </a:endParaRPr>
          </a:p>
          <a:p>
            <a:pPr algn="ctr"/>
            <a:r>
              <a:rPr kumimoji="1" lang="en-US" altLang="zh-CN" sz="1600" dirty="0" smtClean="0">
                <a:solidFill>
                  <a:schemeClr val="bg1"/>
                </a:solidFill>
              </a:rPr>
              <a:t>Music</a:t>
            </a:r>
            <a:r>
              <a:rPr kumimoji="1" lang="zh-CN" altLang="en-US" sz="1600" dirty="0" smtClean="0">
                <a:solidFill>
                  <a:schemeClr val="bg1"/>
                </a:solidFill>
              </a:rPr>
              <a:t> </a:t>
            </a:r>
            <a:r>
              <a:rPr kumimoji="1" lang="en-US" altLang="zh-CN" sz="1600" dirty="0">
                <a:solidFill>
                  <a:schemeClr val="bg1"/>
                </a:solidFill>
              </a:rPr>
              <a:t>Service</a:t>
            </a:r>
            <a:endParaRPr kumimoji="1" lang="zh-CN" altLang="en-US" sz="1600" dirty="0">
              <a:solidFill>
                <a:schemeClr val="bg1"/>
              </a:solidFill>
            </a:endParaRPr>
          </a:p>
        </p:txBody>
      </p:sp>
      <p:sp>
        <p:nvSpPr>
          <p:cNvPr id="8" name="矩形 7"/>
          <p:cNvSpPr/>
          <p:nvPr/>
        </p:nvSpPr>
        <p:spPr>
          <a:xfrm>
            <a:off x="4887553" y="3910798"/>
            <a:ext cx="1146211" cy="584775"/>
          </a:xfrm>
          <a:prstGeom prst="rect">
            <a:avLst/>
          </a:prstGeom>
        </p:spPr>
        <p:txBody>
          <a:bodyPr wrap="none">
            <a:spAutoFit/>
          </a:bodyPr>
          <a:lstStyle/>
          <a:p>
            <a:pPr algn="ctr"/>
            <a:r>
              <a:rPr kumimoji="1" lang="en-US" altLang="zh-CN" sz="1600" dirty="0">
                <a:solidFill>
                  <a:schemeClr val="bg1"/>
                </a:solidFill>
              </a:rPr>
              <a:t>Public</a:t>
            </a:r>
            <a:r>
              <a:rPr kumimoji="1" lang="zh-CN" altLang="en-US" sz="1600" dirty="0">
                <a:solidFill>
                  <a:schemeClr val="bg1"/>
                </a:solidFill>
              </a:rPr>
              <a:t> </a:t>
            </a:r>
            <a:endParaRPr kumimoji="1" lang="zh-CN" altLang="en-US" sz="1600" dirty="0" smtClean="0">
              <a:solidFill>
                <a:schemeClr val="bg1"/>
              </a:solidFill>
            </a:endParaRPr>
          </a:p>
          <a:p>
            <a:pPr algn="ctr"/>
            <a:r>
              <a:rPr kumimoji="1" lang="en-US" altLang="zh-CN" sz="1600" dirty="0" smtClean="0">
                <a:solidFill>
                  <a:schemeClr val="bg1"/>
                </a:solidFill>
              </a:rPr>
              <a:t>Transit</a:t>
            </a:r>
            <a:r>
              <a:rPr kumimoji="1" lang="zh-CN" altLang="en-US" sz="1600" dirty="0" smtClean="0">
                <a:solidFill>
                  <a:schemeClr val="bg1"/>
                </a:solidFill>
              </a:rPr>
              <a:t> </a:t>
            </a:r>
            <a:r>
              <a:rPr kumimoji="1" lang="en-US" altLang="zh-CN" sz="1600" dirty="0">
                <a:solidFill>
                  <a:schemeClr val="bg1"/>
                </a:solidFill>
              </a:rPr>
              <a:t>Pass</a:t>
            </a:r>
            <a:endParaRPr kumimoji="1" lang="zh-CN" altLang="en-US" sz="1600" dirty="0">
              <a:solidFill>
                <a:schemeClr val="bg1"/>
              </a:solidFill>
            </a:endParaRPr>
          </a:p>
        </p:txBody>
      </p:sp>
      <p:sp>
        <p:nvSpPr>
          <p:cNvPr id="30" name="矩形 29"/>
          <p:cNvSpPr/>
          <p:nvPr/>
        </p:nvSpPr>
        <p:spPr>
          <a:xfrm>
            <a:off x="3145456" y="4475445"/>
            <a:ext cx="1246688" cy="338554"/>
          </a:xfrm>
          <a:prstGeom prst="rect">
            <a:avLst/>
          </a:prstGeom>
        </p:spPr>
        <p:txBody>
          <a:bodyPr wrap="none">
            <a:spAutoFit/>
          </a:bodyPr>
          <a:lstStyle/>
          <a:p>
            <a:r>
              <a:rPr kumimoji="1" lang="en-US" altLang="zh-CN" sz="1600" dirty="0">
                <a:solidFill>
                  <a:schemeClr val="bg1"/>
                </a:solidFill>
              </a:rPr>
              <a:t>Access</a:t>
            </a:r>
            <a:r>
              <a:rPr kumimoji="1" lang="zh-CN" altLang="en-US" sz="1600" dirty="0">
                <a:solidFill>
                  <a:schemeClr val="bg1"/>
                </a:solidFill>
              </a:rPr>
              <a:t> </a:t>
            </a:r>
            <a:r>
              <a:rPr kumimoji="1" lang="en-US" altLang="zh-CN" sz="1600" dirty="0">
                <a:solidFill>
                  <a:schemeClr val="bg1"/>
                </a:solidFill>
              </a:rPr>
              <a:t>Proxy</a:t>
            </a:r>
            <a:endParaRPr kumimoji="1" lang="zh-CN" altLang="en-US" sz="1600" dirty="0">
              <a:solidFill>
                <a:schemeClr val="bg1"/>
              </a:solidFill>
            </a:endParaRPr>
          </a:p>
        </p:txBody>
      </p:sp>
    </p:spTree>
    <p:extLst>
      <p:ext uri="{BB962C8B-B14F-4D97-AF65-F5344CB8AC3E}">
        <p14:creationId xmlns:p14="http://schemas.microsoft.com/office/powerpoint/2010/main" val="1197939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17</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Implementation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 name="组 8"/>
          <p:cNvGrpSpPr>
            <a:grpSpLocks noChangeAspect="1"/>
          </p:cNvGrpSpPr>
          <p:nvPr/>
        </p:nvGrpSpPr>
        <p:grpSpPr>
          <a:xfrm>
            <a:off x="7727461" y="467422"/>
            <a:ext cx="817511" cy="432000"/>
            <a:chOff x="4363576" y="3268854"/>
            <a:chExt cx="535100" cy="282765"/>
          </a:xfrm>
        </p:grpSpPr>
        <p:sp>
          <p:nvSpPr>
            <p:cNvPr id="10" name="Freeform 20"/>
            <p:cNvSpPr>
              <a:spLocks noChangeAspect="1" noEditPoints="1"/>
            </p:cNvSpPr>
            <p:nvPr/>
          </p:nvSpPr>
          <p:spPr bwMode="auto">
            <a:xfrm>
              <a:off x="4682676" y="3347375"/>
              <a:ext cx="216000" cy="204244"/>
            </a:xfrm>
            <a:custGeom>
              <a:avLst/>
              <a:gdLst>
                <a:gd name="T0" fmla="*/ 26 w 39"/>
                <a:gd name="T1" fmla="*/ 15 h 37"/>
                <a:gd name="T2" fmla="*/ 1 w 39"/>
                <a:gd name="T3" fmla="*/ 15 h 37"/>
                <a:gd name="T4" fmla="*/ 0 w 39"/>
                <a:gd name="T5" fmla="*/ 16 h 37"/>
                <a:gd name="T6" fmla="*/ 9 w 39"/>
                <a:gd name="T7" fmla="*/ 22 h 37"/>
                <a:gd name="T8" fmla="*/ 26 w 39"/>
                <a:gd name="T9" fmla="*/ 22 h 37"/>
                <a:gd name="T10" fmla="*/ 27 w 39"/>
                <a:gd name="T11" fmla="*/ 23 h 37"/>
                <a:gd name="T12" fmla="*/ 33 w 39"/>
                <a:gd name="T13" fmla="*/ 25 h 37"/>
                <a:gd name="T14" fmla="*/ 39 w 39"/>
                <a:gd name="T15" fmla="*/ 19 h 37"/>
                <a:gd name="T16" fmla="*/ 33 w 39"/>
                <a:gd name="T17" fmla="*/ 12 h 37"/>
                <a:gd name="T18" fmla="*/ 27 w 39"/>
                <a:gd name="T19" fmla="*/ 15 h 37"/>
                <a:gd name="T20" fmla="*/ 26 w 39"/>
                <a:gd name="T21" fmla="*/ 15 h 37"/>
                <a:gd name="T22" fmla="*/ 26 w 39"/>
                <a:gd name="T23" fmla="*/ 24 h 37"/>
                <a:gd name="T24" fmla="*/ 30 w 39"/>
                <a:gd name="T25" fmla="*/ 31 h 37"/>
                <a:gd name="T26" fmla="*/ 24 w 39"/>
                <a:gd name="T27" fmla="*/ 37 h 37"/>
                <a:gd name="T28" fmla="*/ 17 w 39"/>
                <a:gd name="T29" fmla="*/ 31 h 37"/>
                <a:gd name="T30" fmla="*/ 19 w 39"/>
                <a:gd name="T31" fmla="*/ 26 h 37"/>
                <a:gd name="T32" fmla="*/ 18 w 39"/>
                <a:gd name="T33" fmla="*/ 24 h 37"/>
                <a:gd name="T34" fmla="*/ 19 w 39"/>
                <a:gd name="T35" fmla="*/ 23 h 37"/>
                <a:gd name="T36" fmla="*/ 25 w 39"/>
                <a:gd name="T37" fmla="*/ 23 h 37"/>
                <a:gd name="T38" fmla="*/ 25 w 39"/>
                <a:gd name="T39" fmla="*/ 24 h 37"/>
                <a:gd name="T40" fmla="*/ 26 w 39"/>
                <a:gd name="T41" fmla="*/ 24 h 37"/>
                <a:gd name="T42" fmla="*/ 24 w 39"/>
                <a:gd name="T43" fmla="*/ 26 h 37"/>
                <a:gd name="T44" fmla="*/ 28 w 39"/>
                <a:gd name="T45" fmla="*/ 31 h 37"/>
                <a:gd name="T46" fmla="*/ 24 w 39"/>
                <a:gd name="T47" fmla="*/ 35 h 37"/>
                <a:gd name="T48" fmla="*/ 19 w 39"/>
                <a:gd name="T49" fmla="*/ 31 h 37"/>
                <a:gd name="T50" fmla="*/ 24 w 39"/>
                <a:gd name="T51" fmla="*/ 26 h 37"/>
                <a:gd name="T52" fmla="*/ 33 w 39"/>
                <a:gd name="T53" fmla="*/ 14 h 37"/>
                <a:gd name="T54" fmla="*/ 37 w 39"/>
                <a:gd name="T55" fmla="*/ 19 h 37"/>
                <a:gd name="T56" fmla="*/ 33 w 39"/>
                <a:gd name="T57" fmla="*/ 23 h 37"/>
                <a:gd name="T58" fmla="*/ 28 w 39"/>
                <a:gd name="T59" fmla="*/ 19 h 37"/>
                <a:gd name="T60" fmla="*/ 33 w 39"/>
                <a:gd name="T61" fmla="*/ 14 h 37"/>
                <a:gd name="T62" fmla="*/ 19 w 39"/>
                <a:gd name="T63" fmla="*/ 17 h 37"/>
                <a:gd name="T64" fmla="*/ 22 w 39"/>
                <a:gd name="T65" fmla="*/ 19 h 37"/>
                <a:gd name="T66" fmla="*/ 23 w 39"/>
                <a:gd name="T67" fmla="*/ 19 h 37"/>
                <a:gd name="T68" fmla="*/ 23 w 39"/>
                <a:gd name="T69" fmla="*/ 19 h 37"/>
                <a:gd name="T70" fmla="*/ 20 w 39"/>
                <a:gd name="T71" fmla="*/ 16 h 37"/>
                <a:gd name="T72" fmla="*/ 19 w 39"/>
                <a:gd name="T73" fmla="*/ 16 h 37"/>
                <a:gd name="T74" fmla="*/ 19 w 39"/>
                <a:gd name="T75" fmla="*/ 17 h 37"/>
                <a:gd name="T76" fmla="*/ 22 w 39"/>
                <a:gd name="T77" fmla="*/ 20 h 37"/>
                <a:gd name="T78" fmla="*/ 18 w 39"/>
                <a:gd name="T79" fmla="*/ 18 h 37"/>
                <a:gd name="T80" fmla="*/ 18 w 39"/>
                <a:gd name="T81" fmla="*/ 18 h 37"/>
                <a:gd name="T82" fmla="*/ 18 w 39"/>
                <a:gd name="T83" fmla="*/ 19 h 37"/>
                <a:gd name="T84" fmla="*/ 20 w 39"/>
                <a:gd name="T85" fmla="*/ 21 h 37"/>
                <a:gd name="T86" fmla="*/ 22 w 39"/>
                <a:gd name="T87" fmla="*/ 21 h 37"/>
                <a:gd name="T88" fmla="*/ 22 w 39"/>
                <a:gd name="T89" fmla="*/ 20 h 37"/>
                <a:gd name="T90" fmla="*/ 15 w 39"/>
                <a:gd name="T91" fmla="*/ 14 h 37"/>
                <a:gd name="T92" fmla="*/ 12 w 39"/>
                <a:gd name="T93" fmla="*/ 2 h 37"/>
                <a:gd name="T94" fmla="*/ 13 w 39"/>
                <a:gd name="T95" fmla="*/ 0 h 37"/>
                <a:gd name="T96" fmla="*/ 21 w 39"/>
                <a:gd name="T97" fmla="*/ 7 h 37"/>
                <a:gd name="T98" fmla="*/ 23 w 39"/>
                <a:gd name="T99" fmla="*/ 13 h 37"/>
                <a:gd name="T100" fmla="*/ 22 w 39"/>
                <a:gd name="T101" fmla="*/ 14 h 37"/>
                <a:gd name="T102" fmla="*/ 16 w 39"/>
                <a:gd name="T103" fmla="*/ 14 h 37"/>
                <a:gd name="T104" fmla="*/ 15 w 39"/>
                <a:gd name="T105"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 h="37">
                  <a:moveTo>
                    <a:pt x="26" y="15"/>
                  </a:moveTo>
                  <a:cubicBezTo>
                    <a:pt x="1" y="15"/>
                    <a:pt x="1" y="15"/>
                    <a:pt x="1" y="15"/>
                  </a:cubicBezTo>
                  <a:cubicBezTo>
                    <a:pt x="1" y="15"/>
                    <a:pt x="0" y="16"/>
                    <a:pt x="0" y="16"/>
                  </a:cubicBezTo>
                  <a:cubicBezTo>
                    <a:pt x="1" y="20"/>
                    <a:pt x="5" y="22"/>
                    <a:pt x="9" y="22"/>
                  </a:cubicBezTo>
                  <a:cubicBezTo>
                    <a:pt x="26" y="22"/>
                    <a:pt x="26" y="22"/>
                    <a:pt x="26" y="22"/>
                  </a:cubicBezTo>
                  <a:cubicBezTo>
                    <a:pt x="26" y="22"/>
                    <a:pt x="27" y="22"/>
                    <a:pt x="27" y="23"/>
                  </a:cubicBezTo>
                  <a:cubicBezTo>
                    <a:pt x="28" y="24"/>
                    <a:pt x="30" y="25"/>
                    <a:pt x="33" y="25"/>
                  </a:cubicBezTo>
                  <a:cubicBezTo>
                    <a:pt x="36" y="25"/>
                    <a:pt x="39" y="22"/>
                    <a:pt x="39" y="19"/>
                  </a:cubicBezTo>
                  <a:cubicBezTo>
                    <a:pt x="39" y="15"/>
                    <a:pt x="36" y="12"/>
                    <a:pt x="33" y="12"/>
                  </a:cubicBezTo>
                  <a:cubicBezTo>
                    <a:pt x="30" y="12"/>
                    <a:pt x="28" y="13"/>
                    <a:pt x="27" y="15"/>
                  </a:cubicBezTo>
                  <a:cubicBezTo>
                    <a:pt x="27" y="15"/>
                    <a:pt x="27" y="15"/>
                    <a:pt x="26" y="15"/>
                  </a:cubicBezTo>
                  <a:close/>
                  <a:moveTo>
                    <a:pt x="26" y="24"/>
                  </a:moveTo>
                  <a:cubicBezTo>
                    <a:pt x="29" y="25"/>
                    <a:pt x="30" y="28"/>
                    <a:pt x="30" y="31"/>
                  </a:cubicBezTo>
                  <a:cubicBezTo>
                    <a:pt x="30" y="34"/>
                    <a:pt x="27" y="37"/>
                    <a:pt x="24" y="37"/>
                  </a:cubicBezTo>
                  <a:cubicBezTo>
                    <a:pt x="20" y="37"/>
                    <a:pt x="17" y="34"/>
                    <a:pt x="17" y="31"/>
                  </a:cubicBezTo>
                  <a:cubicBezTo>
                    <a:pt x="17" y="29"/>
                    <a:pt x="18" y="27"/>
                    <a:pt x="19" y="26"/>
                  </a:cubicBezTo>
                  <a:cubicBezTo>
                    <a:pt x="18" y="24"/>
                    <a:pt x="18" y="24"/>
                    <a:pt x="18" y="24"/>
                  </a:cubicBezTo>
                  <a:cubicBezTo>
                    <a:pt x="18" y="24"/>
                    <a:pt x="18" y="23"/>
                    <a:pt x="19" y="23"/>
                  </a:cubicBezTo>
                  <a:cubicBezTo>
                    <a:pt x="25" y="23"/>
                    <a:pt x="25" y="23"/>
                    <a:pt x="25" y="23"/>
                  </a:cubicBezTo>
                  <a:cubicBezTo>
                    <a:pt x="25" y="23"/>
                    <a:pt x="25" y="23"/>
                    <a:pt x="25" y="24"/>
                  </a:cubicBezTo>
                  <a:cubicBezTo>
                    <a:pt x="26" y="24"/>
                    <a:pt x="26" y="24"/>
                    <a:pt x="26" y="24"/>
                  </a:cubicBezTo>
                  <a:close/>
                  <a:moveTo>
                    <a:pt x="24" y="26"/>
                  </a:moveTo>
                  <a:cubicBezTo>
                    <a:pt x="26" y="26"/>
                    <a:pt x="28" y="28"/>
                    <a:pt x="28" y="31"/>
                  </a:cubicBezTo>
                  <a:cubicBezTo>
                    <a:pt x="28" y="33"/>
                    <a:pt x="26" y="35"/>
                    <a:pt x="24" y="35"/>
                  </a:cubicBezTo>
                  <a:cubicBezTo>
                    <a:pt x="21" y="35"/>
                    <a:pt x="19" y="33"/>
                    <a:pt x="19" y="31"/>
                  </a:cubicBezTo>
                  <a:cubicBezTo>
                    <a:pt x="19" y="28"/>
                    <a:pt x="21" y="26"/>
                    <a:pt x="24" y="26"/>
                  </a:cubicBezTo>
                  <a:close/>
                  <a:moveTo>
                    <a:pt x="33" y="14"/>
                  </a:moveTo>
                  <a:cubicBezTo>
                    <a:pt x="35" y="14"/>
                    <a:pt x="37" y="16"/>
                    <a:pt x="37" y="19"/>
                  </a:cubicBezTo>
                  <a:cubicBezTo>
                    <a:pt x="37" y="21"/>
                    <a:pt x="35" y="23"/>
                    <a:pt x="33" y="23"/>
                  </a:cubicBezTo>
                  <a:cubicBezTo>
                    <a:pt x="30" y="23"/>
                    <a:pt x="28" y="21"/>
                    <a:pt x="28" y="19"/>
                  </a:cubicBezTo>
                  <a:cubicBezTo>
                    <a:pt x="28" y="16"/>
                    <a:pt x="30" y="14"/>
                    <a:pt x="33" y="14"/>
                  </a:cubicBezTo>
                  <a:close/>
                  <a:moveTo>
                    <a:pt x="19" y="17"/>
                  </a:moveTo>
                  <a:cubicBezTo>
                    <a:pt x="22" y="19"/>
                    <a:pt x="22" y="19"/>
                    <a:pt x="22" y="19"/>
                  </a:cubicBezTo>
                  <a:cubicBezTo>
                    <a:pt x="22" y="20"/>
                    <a:pt x="23" y="19"/>
                    <a:pt x="23" y="19"/>
                  </a:cubicBezTo>
                  <a:cubicBezTo>
                    <a:pt x="23" y="19"/>
                    <a:pt x="23" y="19"/>
                    <a:pt x="23" y="19"/>
                  </a:cubicBezTo>
                  <a:cubicBezTo>
                    <a:pt x="23" y="17"/>
                    <a:pt x="22" y="16"/>
                    <a:pt x="20" y="16"/>
                  </a:cubicBezTo>
                  <a:cubicBezTo>
                    <a:pt x="20" y="16"/>
                    <a:pt x="19" y="16"/>
                    <a:pt x="19" y="16"/>
                  </a:cubicBezTo>
                  <a:cubicBezTo>
                    <a:pt x="19" y="16"/>
                    <a:pt x="19" y="17"/>
                    <a:pt x="19" y="17"/>
                  </a:cubicBezTo>
                  <a:close/>
                  <a:moveTo>
                    <a:pt x="22" y="20"/>
                  </a:moveTo>
                  <a:cubicBezTo>
                    <a:pt x="18" y="18"/>
                    <a:pt x="18" y="18"/>
                    <a:pt x="18" y="18"/>
                  </a:cubicBezTo>
                  <a:cubicBezTo>
                    <a:pt x="18" y="17"/>
                    <a:pt x="18" y="18"/>
                    <a:pt x="18" y="18"/>
                  </a:cubicBezTo>
                  <a:cubicBezTo>
                    <a:pt x="18" y="18"/>
                    <a:pt x="18" y="18"/>
                    <a:pt x="18" y="19"/>
                  </a:cubicBezTo>
                  <a:cubicBezTo>
                    <a:pt x="18" y="20"/>
                    <a:pt x="19" y="21"/>
                    <a:pt x="20" y="21"/>
                  </a:cubicBezTo>
                  <a:cubicBezTo>
                    <a:pt x="21" y="21"/>
                    <a:pt x="21" y="21"/>
                    <a:pt x="22" y="21"/>
                  </a:cubicBezTo>
                  <a:cubicBezTo>
                    <a:pt x="22" y="21"/>
                    <a:pt x="22" y="20"/>
                    <a:pt x="22" y="20"/>
                  </a:cubicBezTo>
                  <a:close/>
                  <a:moveTo>
                    <a:pt x="15" y="14"/>
                  </a:moveTo>
                  <a:cubicBezTo>
                    <a:pt x="12" y="2"/>
                    <a:pt x="12" y="2"/>
                    <a:pt x="12" y="2"/>
                  </a:cubicBezTo>
                  <a:cubicBezTo>
                    <a:pt x="12" y="1"/>
                    <a:pt x="12" y="0"/>
                    <a:pt x="13" y="0"/>
                  </a:cubicBezTo>
                  <a:cubicBezTo>
                    <a:pt x="17" y="0"/>
                    <a:pt x="20" y="3"/>
                    <a:pt x="21" y="7"/>
                  </a:cubicBezTo>
                  <a:cubicBezTo>
                    <a:pt x="23" y="13"/>
                    <a:pt x="23" y="13"/>
                    <a:pt x="23" y="13"/>
                  </a:cubicBezTo>
                  <a:cubicBezTo>
                    <a:pt x="23" y="14"/>
                    <a:pt x="22" y="14"/>
                    <a:pt x="22" y="14"/>
                  </a:cubicBezTo>
                  <a:cubicBezTo>
                    <a:pt x="16" y="14"/>
                    <a:pt x="16" y="14"/>
                    <a:pt x="16" y="14"/>
                  </a:cubicBezTo>
                  <a:cubicBezTo>
                    <a:pt x="16" y="14"/>
                    <a:pt x="15" y="14"/>
                    <a:pt x="15" y="14"/>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6"/>
            <p:cNvSpPr>
              <a:spLocks noEditPoints="1"/>
            </p:cNvSpPr>
            <p:nvPr/>
          </p:nvSpPr>
          <p:spPr bwMode="auto">
            <a:xfrm>
              <a:off x="4363576" y="3268854"/>
              <a:ext cx="328933" cy="276381"/>
            </a:xfrm>
            <a:custGeom>
              <a:avLst/>
              <a:gdLst>
                <a:gd name="T0" fmla="*/ 4 w 30"/>
                <a:gd name="T1" fmla="*/ 4 h 25"/>
                <a:gd name="T2" fmla="*/ 27 w 30"/>
                <a:gd name="T3" fmla="*/ 4 h 25"/>
                <a:gd name="T4" fmla="*/ 30 w 30"/>
                <a:gd name="T5" fmla="*/ 8 h 25"/>
                <a:gd name="T6" fmla="*/ 30 w 30"/>
                <a:gd name="T7" fmla="*/ 12 h 25"/>
                <a:gd name="T8" fmla="*/ 29 w 30"/>
                <a:gd name="T9" fmla="*/ 14 h 25"/>
                <a:gd name="T10" fmla="*/ 2 w 30"/>
                <a:gd name="T11" fmla="*/ 14 h 25"/>
                <a:gd name="T12" fmla="*/ 0 w 30"/>
                <a:gd name="T13" fmla="*/ 13 h 25"/>
                <a:gd name="T14" fmla="*/ 0 w 30"/>
                <a:gd name="T15" fmla="*/ 8 h 25"/>
                <a:gd name="T16" fmla="*/ 4 w 30"/>
                <a:gd name="T17" fmla="*/ 4 h 25"/>
                <a:gd name="T18" fmla="*/ 13 w 30"/>
                <a:gd name="T19" fmla="*/ 16 h 25"/>
                <a:gd name="T20" fmla="*/ 17 w 30"/>
                <a:gd name="T21" fmla="*/ 16 h 25"/>
                <a:gd name="T22" fmla="*/ 17 w 30"/>
                <a:gd name="T23" fmla="*/ 17 h 25"/>
                <a:gd name="T24" fmla="*/ 13 w 30"/>
                <a:gd name="T25" fmla="*/ 17 h 25"/>
                <a:gd name="T26" fmla="*/ 13 w 30"/>
                <a:gd name="T27" fmla="*/ 16 h 25"/>
                <a:gd name="T28" fmla="*/ 30 w 30"/>
                <a:gd name="T29" fmla="*/ 16 h 25"/>
                <a:gd name="T30" fmla="*/ 30 w 30"/>
                <a:gd name="T31" fmla="*/ 21 h 25"/>
                <a:gd name="T32" fmla="*/ 27 w 30"/>
                <a:gd name="T33" fmla="*/ 25 h 25"/>
                <a:gd name="T34" fmla="*/ 4 w 30"/>
                <a:gd name="T35" fmla="*/ 25 h 25"/>
                <a:gd name="T36" fmla="*/ 0 w 30"/>
                <a:gd name="T37" fmla="*/ 21 h 25"/>
                <a:gd name="T38" fmla="*/ 0 w 30"/>
                <a:gd name="T39" fmla="*/ 16 h 25"/>
                <a:gd name="T40" fmla="*/ 2 w 30"/>
                <a:gd name="T41" fmla="*/ 15 h 25"/>
                <a:gd name="T42" fmla="*/ 29 w 30"/>
                <a:gd name="T43" fmla="*/ 15 h 25"/>
                <a:gd name="T44" fmla="*/ 30 w 30"/>
                <a:gd name="T45" fmla="*/ 16 h 25"/>
                <a:gd name="T46" fmla="*/ 12 w 30"/>
                <a:gd name="T47" fmla="*/ 0 h 25"/>
                <a:gd name="T48" fmla="*/ 18 w 30"/>
                <a:gd name="T49" fmla="*/ 0 h 25"/>
                <a:gd name="T50" fmla="*/ 20 w 30"/>
                <a:gd name="T51" fmla="*/ 2 h 25"/>
                <a:gd name="T52" fmla="*/ 20 w 30"/>
                <a:gd name="T53" fmla="*/ 4 h 25"/>
                <a:gd name="T54" fmla="*/ 20 w 30"/>
                <a:gd name="T55" fmla="*/ 4 h 25"/>
                <a:gd name="T56" fmla="*/ 19 w 30"/>
                <a:gd name="T57" fmla="*/ 4 h 25"/>
                <a:gd name="T58" fmla="*/ 18 w 30"/>
                <a:gd name="T59" fmla="*/ 3 h 25"/>
                <a:gd name="T60" fmla="*/ 18 w 30"/>
                <a:gd name="T61" fmla="*/ 2 h 25"/>
                <a:gd name="T62" fmla="*/ 18 w 30"/>
                <a:gd name="T63" fmla="*/ 2 h 25"/>
                <a:gd name="T64" fmla="*/ 13 w 30"/>
                <a:gd name="T65" fmla="*/ 2 h 25"/>
                <a:gd name="T66" fmla="*/ 12 w 30"/>
                <a:gd name="T67" fmla="*/ 2 h 25"/>
                <a:gd name="T68" fmla="*/ 12 w 30"/>
                <a:gd name="T69" fmla="*/ 4 h 25"/>
                <a:gd name="T70" fmla="*/ 12 w 30"/>
                <a:gd name="T71" fmla="*/ 4 h 25"/>
                <a:gd name="T72" fmla="*/ 11 w 30"/>
                <a:gd name="T73" fmla="*/ 4 h 25"/>
                <a:gd name="T74" fmla="*/ 11 w 30"/>
                <a:gd name="T75" fmla="*/ 3 h 25"/>
                <a:gd name="T76" fmla="*/ 11 w 30"/>
                <a:gd name="T77" fmla="*/ 2 h 25"/>
                <a:gd name="T78" fmla="*/ 12 w 30"/>
                <a:gd name="T7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25">
                  <a:moveTo>
                    <a:pt x="4" y="4"/>
                  </a:moveTo>
                  <a:cubicBezTo>
                    <a:pt x="27" y="4"/>
                    <a:pt x="27" y="4"/>
                    <a:pt x="27" y="4"/>
                  </a:cubicBezTo>
                  <a:cubicBezTo>
                    <a:pt x="29" y="4"/>
                    <a:pt x="30" y="6"/>
                    <a:pt x="30" y="8"/>
                  </a:cubicBezTo>
                  <a:cubicBezTo>
                    <a:pt x="30" y="9"/>
                    <a:pt x="30" y="11"/>
                    <a:pt x="30" y="12"/>
                  </a:cubicBezTo>
                  <a:cubicBezTo>
                    <a:pt x="30" y="14"/>
                    <a:pt x="30" y="14"/>
                    <a:pt x="29" y="14"/>
                  </a:cubicBezTo>
                  <a:cubicBezTo>
                    <a:pt x="20" y="14"/>
                    <a:pt x="11" y="14"/>
                    <a:pt x="2" y="14"/>
                  </a:cubicBezTo>
                  <a:cubicBezTo>
                    <a:pt x="0" y="14"/>
                    <a:pt x="0" y="14"/>
                    <a:pt x="0" y="13"/>
                  </a:cubicBezTo>
                  <a:cubicBezTo>
                    <a:pt x="0" y="8"/>
                    <a:pt x="0" y="8"/>
                    <a:pt x="0" y="8"/>
                  </a:cubicBezTo>
                  <a:cubicBezTo>
                    <a:pt x="0" y="6"/>
                    <a:pt x="2" y="4"/>
                    <a:pt x="4" y="4"/>
                  </a:cubicBezTo>
                  <a:close/>
                  <a:moveTo>
                    <a:pt x="13" y="16"/>
                  </a:moveTo>
                  <a:cubicBezTo>
                    <a:pt x="17" y="16"/>
                    <a:pt x="17" y="16"/>
                    <a:pt x="17" y="16"/>
                  </a:cubicBezTo>
                  <a:cubicBezTo>
                    <a:pt x="18" y="16"/>
                    <a:pt x="18" y="17"/>
                    <a:pt x="17" y="17"/>
                  </a:cubicBezTo>
                  <a:cubicBezTo>
                    <a:pt x="13" y="17"/>
                    <a:pt x="13" y="17"/>
                    <a:pt x="13" y="17"/>
                  </a:cubicBezTo>
                  <a:cubicBezTo>
                    <a:pt x="12" y="17"/>
                    <a:pt x="12" y="16"/>
                    <a:pt x="13" y="16"/>
                  </a:cubicBezTo>
                  <a:close/>
                  <a:moveTo>
                    <a:pt x="30" y="16"/>
                  </a:moveTo>
                  <a:cubicBezTo>
                    <a:pt x="30" y="21"/>
                    <a:pt x="30" y="21"/>
                    <a:pt x="30" y="21"/>
                  </a:cubicBezTo>
                  <a:cubicBezTo>
                    <a:pt x="30" y="23"/>
                    <a:pt x="29" y="25"/>
                    <a:pt x="27" y="25"/>
                  </a:cubicBezTo>
                  <a:cubicBezTo>
                    <a:pt x="4" y="25"/>
                    <a:pt x="4" y="25"/>
                    <a:pt x="4" y="25"/>
                  </a:cubicBezTo>
                  <a:cubicBezTo>
                    <a:pt x="2" y="25"/>
                    <a:pt x="0" y="23"/>
                    <a:pt x="0" y="21"/>
                  </a:cubicBezTo>
                  <a:cubicBezTo>
                    <a:pt x="0" y="20"/>
                    <a:pt x="0" y="18"/>
                    <a:pt x="0" y="16"/>
                  </a:cubicBezTo>
                  <a:cubicBezTo>
                    <a:pt x="0" y="15"/>
                    <a:pt x="0" y="15"/>
                    <a:pt x="2" y="15"/>
                  </a:cubicBezTo>
                  <a:cubicBezTo>
                    <a:pt x="11" y="15"/>
                    <a:pt x="20" y="15"/>
                    <a:pt x="29" y="15"/>
                  </a:cubicBezTo>
                  <a:cubicBezTo>
                    <a:pt x="30" y="15"/>
                    <a:pt x="30" y="15"/>
                    <a:pt x="30" y="16"/>
                  </a:cubicBezTo>
                  <a:close/>
                  <a:moveTo>
                    <a:pt x="12" y="0"/>
                  </a:moveTo>
                  <a:cubicBezTo>
                    <a:pt x="14" y="0"/>
                    <a:pt x="16" y="0"/>
                    <a:pt x="18" y="0"/>
                  </a:cubicBezTo>
                  <a:cubicBezTo>
                    <a:pt x="19" y="0"/>
                    <a:pt x="20" y="1"/>
                    <a:pt x="20" y="2"/>
                  </a:cubicBezTo>
                  <a:cubicBezTo>
                    <a:pt x="20" y="2"/>
                    <a:pt x="20" y="3"/>
                    <a:pt x="20" y="4"/>
                  </a:cubicBezTo>
                  <a:cubicBezTo>
                    <a:pt x="20" y="4"/>
                    <a:pt x="20" y="4"/>
                    <a:pt x="20" y="4"/>
                  </a:cubicBezTo>
                  <a:cubicBezTo>
                    <a:pt x="19" y="4"/>
                    <a:pt x="19" y="4"/>
                    <a:pt x="19" y="4"/>
                  </a:cubicBezTo>
                  <a:cubicBezTo>
                    <a:pt x="18" y="4"/>
                    <a:pt x="18" y="4"/>
                    <a:pt x="18" y="3"/>
                  </a:cubicBezTo>
                  <a:cubicBezTo>
                    <a:pt x="18" y="3"/>
                    <a:pt x="18" y="2"/>
                    <a:pt x="18" y="2"/>
                  </a:cubicBezTo>
                  <a:cubicBezTo>
                    <a:pt x="18" y="2"/>
                    <a:pt x="18" y="2"/>
                    <a:pt x="18" y="2"/>
                  </a:cubicBezTo>
                  <a:cubicBezTo>
                    <a:pt x="16" y="2"/>
                    <a:pt x="15" y="2"/>
                    <a:pt x="13" y="2"/>
                  </a:cubicBezTo>
                  <a:cubicBezTo>
                    <a:pt x="12" y="2"/>
                    <a:pt x="12" y="2"/>
                    <a:pt x="12" y="2"/>
                  </a:cubicBezTo>
                  <a:cubicBezTo>
                    <a:pt x="12" y="2"/>
                    <a:pt x="12" y="3"/>
                    <a:pt x="12" y="4"/>
                  </a:cubicBezTo>
                  <a:cubicBezTo>
                    <a:pt x="12" y="4"/>
                    <a:pt x="12" y="4"/>
                    <a:pt x="12" y="4"/>
                  </a:cubicBezTo>
                  <a:cubicBezTo>
                    <a:pt x="12" y="4"/>
                    <a:pt x="11" y="4"/>
                    <a:pt x="11" y="4"/>
                  </a:cubicBezTo>
                  <a:cubicBezTo>
                    <a:pt x="11" y="4"/>
                    <a:pt x="11" y="4"/>
                    <a:pt x="11" y="3"/>
                  </a:cubicBezTo>
                  <a:cubicBezTo>
                    <a:pt x="11" y="3"/>
                    <a:pt x="11" y="2"/>
                    <a:pt x="11" y="2"/>
                  </a:cubicBezTo>
                  <a:cubicBezTo>
                    <a:pt x="11" y="1"/>
                    <a:pt x="11" y="0"/>
                    <a:pt x="12" y="0"/>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文本框 12"/>
          <p:cNvSpPr txBox="1"/>
          <p:nvPr/>
        </p:nvSpPr>
        <p:spPr>
          <a:xfrm>
            <a:off x="557336" y="1168161"/>
            <a:ext cx="2790548"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smtClean="0">
                <a:solidFill>
                  <a:schemeClr val="bg1"/>
                </a:solidFill>
              </a:rPr>
              <a:t>Streaming</a:t>
            </a:r>
            <a:r>
              <a:rPr kumimoji="1" lang="zh-CN" altLang="en-US" dirty="0" smtClean="0">
                <a:solidFill>
                  <a:schemeClr val="bg1"/>
                </a:solidFill>
              </a:rPr>
              <a:t> </a:t>
            </a:r>
            <a:r>
              <a:rPr kumimoji="1" lang="en-US" altLang="zh-CN" dirty="0" smtClean="0">
                <a:solidFill>
                  <a:schemeClr val="bg1"/>
                </a:solidFill>
              </a:rPr>
              <a:t>Music</a:t>
            </a:r>
            <a:r>
              <a:rPr kumimoji="1" lang="zh-CN" altLang="en-US" dirty="0" smtClean="0">
                <a:solidFill>
                  <a:schemeClr val="bg1"/>
                </a:solidFill>
              </a:rPr>
              <a:t> </a:t>
            </a:r>
            <a:r>
              <a:rPr kumimoji="1" lang="en-US" altLang="zh-CN" dirty="0" smtClean="0">
                <a:solidFill>
                  <a:schemeClr val="bg1"/>
                </a:solidFill>
              </a:rPr>
              <a:t>Service</a:t>
            </a:r>
            <a:endParaRPr kumimoji="1" lang="zh-CN" altLang="en-US" dirty="0">
              <a:solidFill>
                <a:schemeClr val="bg1"/>
              </a:solidFill>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754" y="1995047"/>
            <a:ext cx="1319406" cy="1319406"/>
          </a:xfrm>
          <a:prstGeom prst="rect">
            <a:avLst/>
          </a:prstGeom>
        </p:spPr>
      </p:pic>
      <p:sp>
        <p:nvSpPr>
          <p:cNvPr id="4" name="圆角矩形 3"/>
          <p:cNvSpPr/>
          <p:nvPr/>
        </p:nvSpPr>
        <p:spPr>
          <a:xfrm>
            <a:off x="906357" y="4101376"/>
            <a:ext cx="7308616" cy="1804749"/>
          </a:xfrm>
          <a:prstGeom prst="roundRect">
            <a:avLst/>
          </a:prstGeom>
          <a:solidFill>
            <a:schemeClr val="bg1">
              <a:lumMod val="95000"/>
            </a:schemeClr>
          </a:solidFill>
        </p:spPr>
        <p:txBody>
          <a:bodyPr wrap="square">
            <a:spAutoFit/>
          </a:bodyPr>
          <a:lstStyle/>
          <a:p>
            <a:pPr marL="285750" indent="-285750">
              <a:buFont typeface="Wingdings" charset="2"/>
              <a:buChar char="ü"/>
            </a:pPr>
            <a:r>
              <a:rPr lang="en-US" altLang="zh-CN" sz="1600" dirty="0" smtClean="0"/>
              <a:t>A</a:t>
            </a:r>
            <a:r>
              <a:rPr lang="zh-CN" altLang="en-US" sz="1600" dirty="0" smtClean="0"/>
              <a:t> </a:t>
            </a:r>
            <a:r>
              <a:rPr lang="en-US" altLang="zh-CN" sz="1600" dirty="0" smtClean="0"/>
              <a:t>streaming </a:t>
            </a:r>
            <a:r>
              <a:rPr lang="en-US" altLang="zh-CN" sz="1600" dirty="0"/>
              <a:t>music service over HTTPS by exposing media from web accessible URIs. </a:t>
            </a:r>
            <a:endParaRPr lang="zh-CN" altLang="en-US" sz="1600" dirty="0" smtClean="0"/>
          </a:p>
          <a:p>
            <a:pPr marL="285750" indent="-285750">
              <a:buFont typeface="Wingdings" charset="2"/>
              <a:buChar char="ü"/>
            </a:pPr>
            <a:r>
              <a:rPr lang="en-US" altLang="zh-CN" sz="1600" dirty="0" smtClean="0"/>
              <a:t>The </a:t>
            </a:r>
            <a:r>
              <a:rPr lang="en-US" altLang="zh-CN" sz="1600" dirty="0"/>
              <a:t>service </a:t>
            </a:r>
            <a:r>
              <a:rPr lang="en-US" altLang="zh-CN" sz="1600" dirty="0" smtClean="0"/>
              <a:t>allows </a:t>
            </a:r>
            <a:r>
              <a:rPr lang="en-US" altLang="zh-CN" sz="1600" dirty="0"/>
              <a:t>a user to choose the granularity of an anonymous session as either a full playlist or as an individual song. </a:t>
            </a:r>
            <a:endParaRPr lang="zh-CN" altLang="en-US" sz="1600" dirty="0" smtClean="0"/>
          </a:p>
          <a:p>
            <a:pPr marL="285750" indent="-285750">
              <a:buFont typeface="Wingdings" charset="2"/>
              <a:buChar char="ü"/>
            </a:pPr>
            <a:r>
              <a:rPr lang="en-US" altLang="zh-CN" sz="1600" dirty="0" smtClean="0"/>
              <a:t>We </a:t>
            </a:r>
            <a:r>
              <a:rPr lang="en-US" altLang="zh-CN" sz="1600" dirty="0"/>
              <a:t>modify </a:t>
            </a:r>
            <a:r>
              <a:rPr lang="en-US" altLang="zh-CN" sz="1600" dirty="0" smtClean="0"/>
              <a:t>VLC</a:t>
            </a:r>
            <a:r>
              <a:rPr lang="en-US" altLang="zh-CN" sz="700" dirty="0" smtClean="0"/>
              <a:t> </a:t>
            </a:r>
            <a:r>
              <a:rPr lang="en-US" altLang="zh-CN" sz="1600" dirty="0"/>
              <a:t>to communicate with our user-agent and pass our session token as an additional cookie. </a:t>
            </a: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2914" y="2087446"/>
            <a:ext cx="1164105" cy="1164105"/>
          </a:xfrm>
          <a:prstGeom prst="rect">
            <a:avLst/>
          </a:prstGeom>
        </p:spPr>
      </p:pic>
      <p:sp>
        <p:nvSpPr>
          <p:cNvPr id="8" name="文本框 7"/>
          <p:cNvSpPr txBox="1"/>
          <p:nvPr/>
        </p:nvSpPr>
        <p:spPr>
          <a:xfrm>
            <a:off x="1259982" y="3280193"/>
            <a:ext cx="1878985" cy="369332"/>
          </a:xfrm>
          <a:prstGeom prst="rect">
            <a:avLst/>
          </a:prstGeom>
          <a:noFill/>
        </p:spPr>
        <p:txBody>
          <a:bodyPr wrap="square" rtlCol="0">
            <a:spAutoFit/>
          </a:bodyPr>
          <a:lstStyle/>
          <a:p>
            <a:r>
              <a:rPr kumimoji="1" lang="en-US" altLang="zh-CN" dirty="0" smtClean="0"/>
              <a:t>VLC</a:t>
            </a:r>
            <a:r>
              <a:rPr kumimoji="1" lang="zh-CN" altLang="en-US" dirty="0" smtClean="0"/>
              <a:t> </a:t>
            </a:r>
            <a:r>
              <a:rPr kumimoji="1" lang="en-US" altLang="zh-CN" dirty="0" smtClean="0"/>
              <a:t>Media</a:t>
            </a:r>
            <a:r>
              <a:rPr kumimoji="1" lang="zh-CN" altLang="en-US" dirty="0" smtClean="0"/>
              <a:t> </a:t>
            </a:r>
            <a:r>
              <a:rPr kumimoji="1" lang="en-US" altLang="zh-CN" dirty="0" smtClean="0"/>
              <a:t>Player</a:t>
            </a:r>
            <a:r>
              <a:rPr kumimoji="1" lang="zh-CN" altLang="en-US" dirty="0" smtClean="0"/>
              <a:t> </a:t>
            </a:r>
            <a:endParaRPr kumimoji="1" lang="zh-CN" altLang="en-US" dirty="0"/>
          </a:p>
        </p:txBody>
      </p:sp>
      <p:sp>
        <p:nvSpPr>
          <p:cNvPr id="14" name="文本框 13"/>
          <p:cNvSpPr txBox="1"/>
          <p:nvPr/>
        </p:nvSpPr>
        <p:spPr>
          <a:xfrm>
            <a:off x="5015150" y="3290526"/>
            <a:ext cx="2668614" cy="369332"/>
          </a:xfrm>
          <a:prstGeom prst="rect">
            <a:avLst/>
          </a:prstGeom>
          <a:noFill/>
        </p:spPr>
        <p:txBody>
          <a:bodyPr wrap="square" rtlCol="0">
            <a:spAutoFit/>
          </a:bodyPr>
          <a:lstStyle/>
          <a:p>
            <a:r>
              <a:rPr kumimoji="1" lang="en-US" altLang="zh-CN" dirty="0" smtClean="0"/>
              <a:t>Streaming</a:t>
            </a:r>
            <a:r>
              <a:rPr kumimoji="1" lang="zh-CN" altLang="en-US" dirty="0" smtClean="0"/>
              <a:t> </a:t>
            </a:r>
            <a:r>
              <a:rPr kumimoji="1" lang="en-US" altLang="zh-CN" dirty="0" smtClean="0"/>
              <a:t>Music</a:t>
            </a:r>
            <a:r>
              <a:rPr kumimoji="1" lang="zh-CN" altLang="en-US" dirty="0" smtClean="0"/>
              <a:t> </a:t>
            </a:r>
            <a:r>
              <a:rPr kumimoji="1" lang="en-US" altLang="zh-CN" dirty="0" smtClean="0"/>
              <a:t>Service</a:t>
            </a:r>
            <a:endParaRPr kumimoji="1" lang="zh-CN" altLang="en-US" dirty="0"/>
          </a:p>
        </p:txBody>
      </p:sp>
      <p:cxnSp>
        <p:nvCxnSpPr>
          <p:cNvPr id="16" name="直线箭头连接符 15"/>
          <p:cNvCxnSpPr/>
          <p:nvPr/>
        </p:nvCxnSpPr>
        <p:spPr>
          <a:xfrm>
            <a:off x="2846441" y="2654750"/>
            <a:ext cx="2754825" cy="0"/>
          </a:xfrm>
          <a:prstGeom prst="straightConnector1">
            <a:avLst/>
          </a:prstGeom>
          <a:ln w="3810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569428" y="2096686"/>
            <a:ext cx="3325430" cy="584775"/>
          </a:xfrm>
          <a:prstGeom prst="rect">
            <a:avLst/>
          </a:prstGeom>
          <a:noFill/>
        </p:spPr>
        <p:txBody>
          <a:bodyPr wrap="square" rtlCol="0">
            <a:spAutoFit/>
          </a:bodyPr>
          <a:lstStyle/>
          <a:p>
            <a:pPr algn="ctr"/>
            <a:r>
              <a:rPr kumimoji="1" lang="en-US" altLang="zh-CN" sz="1600" dirty="0" smtClean="0"/>
              <a:t>Implements</a:t>
            </a:r>
            <a:r>
              <a:rPr kumimoji="1" lang="zh-CN" altLang="en-US" sz="1600" dirty="0" smtClean="0"/>
              <a:t> </a:t>
            </a:r>
            <a:r>
              <a:rPr kumimoji="1" lang="en-US" altLang="zh-CN" sz="1600" dirty="0" smtClean="0"/>
              <a:t>the</a:t>
            </a:r>
            <a:r>
              <a:rPr kumimoji="1" lang="zh-CN" altLang="en-US" sz="1600" dirty="0" smtClean="0"/>
              <a:t> </a:t>
            </a:r>
            <a:r>
              <a:rPr kumimoji="1" lang="en-US" altLang="zh-CN" sz="1600" dirty="0" smtClean="0"/>
              <a:t>music</a:t>
            </a:r>
            <a:r>
              <a:rPr kumimoji="1" lang="zh-CN" altLang="en-US" sz="1600" dirty="0" smtClean="0"/>
              <a:t> </a:t>
            </a:r>
            <a:r>
              <a:rPr kumimoji="1" lang="en-US" altLang="zh-CN" sz="1600" dirty="0" smtClean="0"/>
              <a:t>service</a:t>
            </a:r>
            <a:r>
              <a:rPr kumimoji="1" lang="zh-CN" altLang="en-US" sz="1600" dirty="0" smtClean="0"/>
              <a:t> </a:t>
            </a:r>
            <a:r>
              <a:rPr kumimoji="1" lang="en-US" altLang="zh-CN" sz="1600" dirty="0" smtClean="0"/>
              <a:t>by</a:t>
            </a:r>
            <a:r>
              <a:rPr kumimoji="1" lang="zh-CN" altLang="en-US" sz="1600" dirty="0" smtClean="0"/>
              <a:t> </a:t>
            </a:r>
            <a:r>
              <a:rPr kumimoji="1" lang="en-US" altLang="zh-CN" sz="1600" dirty="0" smtClean="0"/>
              <a:t>modify</a:t>
            </a:r>
            <a:r>
              <a:rPr kumimoji="1" lang="zh-CN" altLang="en-US" sz="1600" dirty="0" smtClean="0"/>
              <a:t> </a:t>
            </a:r>
            <a:r>
              <a:rPr kumimoji="1" lang="en-US" altLang="zh-CN" sz="1600" dirty="0" smtClean="0"/>
              <a:t>the</a:t>
            </a:r>
            <a:r>
              <a:rPr kumimoji="1" lang="zh-CN" altLang="en-US" sz="1600" dirty="0" smtClean="0"/>
              <a:t> </a:t>
            </a:r>
            <a:r>
              <a:rPr kumimoji="1" lang="en-US" altLang="zh-CN" sz="1600" dirty="0" smtClean="0"/>
              <a:t>source</a:t>
            </a:r>
            <a:r>
              <a:rPr kumimoji="1" lang="zh-CN" altLang="en-US" sz="1600" dirty="0" smtClean="0"/>
              <a:t> </a:t>
            </a:r>
            <a:r>
              <a:rPr kumimoji="1" lang="en-US" altLang="zh-CN" sz="1600" dirty="0" smtClean="0"/>
              <a:t>code</a:t>
            </a:r>
            <a:r>
              <a:rPr kumimoji="1" lang="zh-CN" altLang="en-US" sz="1600" dirty="0" smtClean="0"/>
              <a:t> </a:t>
            </a:r>
            <a:r>
              <a:rPr kumimoji="1" lang="en-US" altLang="zh-CN" sz="1600" dirty="0" smtClean="0"/>
              <a:t>of</a:t>
            </a:r>
            <a:r>
              <a:rPr kumimoji="1" lang="zh-CN" altLang="en-US" sz="1600" dirty="0" smtClean="0"/>
              <a:t> </a:t>
            </a:r>
            <a:r>
              <a:rPr kumimoji="1" lang="en-US" altLang="zh-CN" sz="1600" dirty="0" smtClean="0"/>
              <a:t>VLC.</a:t>
            </a:r>
            <a:endParaRPr kumimoji="1" lang="zh-CN" altLang="en-US" sz="1600" dirty="0"/>
          </a:p>
        </p:txBody>
      </p:sp>
    </p:spTree>
    <p:extLst>
      <p:ext uri="{BB962C8B-B14F-4D97-AF65-F5344CB8AC3E}">
        <p14:creationId xmlns:p14="http://schemas.microsoft.com/office/powerpoint/2010/main" val="9531751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形标注 15"/>
          <p:cNvSpPr/>
          <p:nvPr/>
        </p:nvSpPr>
        <p:spPr>
          <a:xfrm>
            <a:off x="2397916" y="1548563"/>
            <a:ext cx="5554888" cy="1828454"/>
          </a:xfrm>
          <a:prstGeom prst="wedgeEllipseCallout">
            <a:avLst>
              <a:gd name="adj1" fmla="val -53845"/>
              <a:gd name="adj2" fmla="val 40449"/>
            </a:avLst>
          </a:prstGeom>
          <a:solidFill>
            <a:schemeClr val="bg1">
              <a:lumMod val="50000"/>
            </a:schemeClr>
          </a:solidFill>
          <a:ln w="285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p>
        </p:txBody>
      </p:sp>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18</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Implementation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 name="组 8"/>
          <p:cNvGrpSpPr>
            <a:grpSpLocks noChangeAspect="1"/>
          </p:cNvGrpSpPr>
          <p:nvPr/>
        </p:nvGrpSpPr>
        <p:grpSpPr>
          <a:xfrm>
            <a:off x="7727461" y="467422"/>
            <a:ext cx="817511" cy="432000"/>
            <a:chOff x="4363576" y="3268854"/>
            <a:chExt cx="535100" cy="282765"/>
          </a:xfrm>
        </p:grpSpPr>
        <p:sp>
          <p:nvSpPr>
            <p:cNvPr id="10" name="Freeform 20"/>
            <p:cNvSpPr>
              <a:spLocks noChangeAspect="1" noEditPoints="1"/>
            </p:cNvSpPr>
            <p:nvPr/>
          </p:nvSpPr>
          <p:spPr bwMode="auto">
            <a:xfrm>
              <a:off x="4682676" y="3347375"/>
              <a:ext cx="216000" cy="204244"/>
            </a:xfrm>
            <a:custGeom>
              <a:avLst/>
              <a:gdLst>
                <a:gd name="T0" fmla="*/ 26 w 39"/>
                <a:gd name="T1" fmla="*/ 15 h 37"/>
                <a:gd name="T2" fmla="*/ 1 w 39"/>
                <a:gd name="T3" fmla="*/ 15 h 37"/>
                <a:gd name="T4" fmla="*/ 0 w 39"/>
                <a:gd name="T5" fmla="*/ 16 h 37"/>
                <a:gd name="T6" fmla="*/ 9 w 39"/>
                <a:gd name="T7" fmla="*/ 22 h 37"/>
                <a:gd name="T8" fmla="*/ 26 w 39"/>
                <a:gd name="T9" fmla="*/ 22 h 37"/>
                <a:gd name="T10" fmla="*/ 27 w 39"/>
                <a:gd name="T11" fmla="*/ 23 h 37"/>
                <a:gd name="T12" fmla="*/ 33 w 39"/>
                <a:gd name="T13" fmla="*/ 25 h 37"/>
                <a:gd name="T14" fmla="*/ 39 w 39"/>
                <a:gd name="T15" fmla="*/ 19 h 37"/>
                <a:gd name="T16" fmla="*/ 33 w 39"/>
                <a:gd name="T17" fmla="*/ 12 h 37"/>
                <a:gd name="T18" fmla="*/ 27 w 39"/>
                <a:gd name="T19" fmla="*/ 15 h 37"/>
                <a:gd name="T20" fmla="*/ 26 w 39"/>
                <a:gd name="T21" fmla="*/ 15 h 37"/>
                <a:gd name="T22" fmla="*/ 26 w 39"/>
                <a:gd name="T23" fmla="*/ 24 h 37"/>
                <a:gd name="T24" fmla="*/ 30 w 39"/>
                <a:gd name="T25" fmla="*/ 31 h 37"/>
                <a:gd name="T26" fmla="*/ 24 w 39"/>
                <a:gd name="T27" fmla="*/ 37 h 37"/>
                <a:gd name="T28" fmla="*/ 17 w 39"/>
                <a:gd name="T29" fmla="*/ 31 h 37"/>
                <a:gd name="T30" fmla="*/ 19 w 39"/>
                <a:gd name="T31" fmla="*/ 26 h 37"/>
                <a:gd name="T32" fmla="*/ 18 w 39"/>
                <a:gd name="T33" fmla="*/ 24 h 37"/>
                <a:gd name="T34" fmla="*/ 19 w 39"/>
                <a:gd name="T35" fmla="*/ 23 h 37"/>
                <a:gd name="T36" fmla="*/ 25 w 39"/>
                <a:gd name="T37" fmla="*/ 23 h 37"/>
                <a:gd name="T38" fmla="*/ 25 w 39"/>
                <a:gd name="T39" fmla="*/ 24 h 37"/>
                <a:gd name="T40" fmla="*/ 26 w 39"/>
                <a:gd name="T41" fmla="*/ 24 h 37"/>
                <a:gd name="T42" fmla="*/ 24 w 39"/>
                <a:gd name="T43" fmla="*/ 26 h 37"/>
                <a:gd name="T44" fmla="*/ 28 w 39"/>
                <a:gd name="T45" fmla="*/ 31 h 37"/>
                <a:gd name="T46" fmla="*/ 24 w 39"/>
                <a:gd name="T47" fmla="*/ 35 h 37"/>
                <a:gd name="T48" fmla="*/ 19 w 39"/>
                <a:gd name="T49" fmla="*/ 31 h 37"/>
                <a:gd name="T50" fmla="*/ 24 w 39"/>
                <a:gd name="T51" fmla="*/ 26 h 37"/>
                <a:gd name="T52" fmla="*/ 33 w 39"/>
                <a:gd name="T53" fmla="*/ 14 h 37"/>
                <a:gd name="T54" fmla="*/ 37 w 39"/>
                <a:gd name="T55" fmla="*/ 19 h 37"/>
                <a:gd name="T56" fmla="*/ 33 w 39"/>
                <a:gd name="T57" fmla="*/ 23 h 37"/>
                <a:gd name="T58" fmla="*/ 28 w 39"/>
                <a:gd name="T59" fmla="*/ 19 h 37"/>
                <a:gd name="T60" fmla="*/ 33 w 39"/>
                <a:gd name="T61" fmla="*/ 14 h 37"/>
                <a:gd name="T62" fmla="*/ 19 w 39"/>
                <a:gd name="T63" fmla="*/ 17 h 37"/>
                <a:gd name="T64" fmla="*/ 22 w 39"/>
                <a:gd name="T65" fmla="*/ 19 h 37"/>
                <a:gd name="T66" fmla="*/ 23 w 39"/>
                <a:gd name="T67" fmla="*/ 19 h 37"/>
                <a:gd name="T68" fmla="*/ 23 w 39"/>
                <a:gd name="T69" fmla="*/ 19 h 37"/>
                <a:gd name="T70" fmla="*/ 20 w 39"/>
                <a:gd name="T71" fmla="*/ 16 h 37"/>
                <a:gd name="T72" fmla="*/ 19 w 39"/>
                <a:gd name="T73" fmla="*/ 16 h 37"/>
                <a:gd name="T74" fmla="*/ 19 w 39"/>
                <a:gd name="T75" fmla="*/ 17 h 37"/>
                <a:gd name="T76" fmla="*/ 22 w 39"/>
                <a:gd name="T77" fmla="*/ 20 h 37"/>
                <a:gd name="T78" fmla="*/ 18 w 39"/>
                <a:gd name="T79" fmla="*/ 18 h 37"/>
                <a:gd name="T80" fmla="*/ 18 w 39"/>
                <a:gd name="T81" fmla="*/ 18 h 37"/>
                <a:gd name="T82" fmla="*/ 18 w 39"/>
                <a:gd name="T83" fmla="*/ 19 h 37"/>
                <a:gd name="T84" fmla="*/ 20 w 39"/>
                <a:gd name="T85" fmla="*/ 21 h 37"/>
                <a:gd name="T86" fmla="*/ 22 w 39"/>
                <a:gd name="T87" fmla="*/ 21 h 37"/>
                <a:gd name="T88" fmla="*/ 22 w 39"/>
                <a:gd name="T89" fmla="*/ 20 h 37"/>
                <a:gd name="T90" fmla="*/ 15 w 39"/>
                <a:gd name="T91" fmla="*/ 14 h 37"/>
                <a:gd name="T92" fmla="*/ 12 w 39"/>
                <a:gd name="T93" fmla="*/ 2 h 37"/>
                <a:gd name="T94" fmla="*/ 13 w 39"/>
                <a:gd name="T95" fmla="*/ 0 h 37"/>
                <a:gd name="T96" fmla="*/ 21 w 39"/>
                <a:gd name="T97" fmla="*/ 7 h 37"/>
                <a:gd name="T98" fmla="*/ 23 w 39"/>
                <a:gd name="T99" fmla="*/ 13 h 37"/>
                <a:gd name="T100" fmla="*/ 22 w 39"/>
                <a:gd name="T101" fmla="*/ 14 h 37"/>
                <a:gd name="T102" fmla="*/ 16 w 39"/>
                <a:gd name="T103" fmla="*/ 14 h 37"/>
                <a:gd name="T104" fmla="*/ 15 w 39"/>
                <a:gd name="T105"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 h="37">
                  <a:moveTo>
                    <a:pt x="26" y="15"/>
                  </a:moveTo>
                  <a:cubicBezTo>
                    <a:pt x="1" y="15"/>
                    <a:pt x="1" y="15"/>
                    <a:pt x="1" y="15"/>
                  </a:cubicBezTo>
                  <a:cubicBezTo>
                    <a:pt x="1" y="15"/>
                    <a:pt x="0" y="16"/>
                    <a:pt x="0" y="16"/>
                  </a:cubicBezTo>
                  <a:cubicBezTo>
                    <a:pt x="1" y="20"/>
                    <a:pt x="5" y="22"/>
                    <a:pt x="9" y="22"/>
                  </a:cubicBezTo>
                  <a:cubicBezTo>
                    <a:pt x="26" y="22"/>
                    <a:pt x="26" y="22"/>
                    <a:pt x="26" y="22"/>
                  </a:cubicBezTo>
                  <a:cubicBezTo>
                    <a:pt x="26" y="22"/>
                    <a:pt x="27" y="22"/>
                    <a:pt x="27" y="23"/>
                  </a:cubicBezTo>
                  <a:cubicBezTo>
                    <a:pt x="28" y="24"/>
                    <a:pt x="30" y="25"/>
                    <a:pt x="33" y="25"/>
                  </a:cubicBezTo>
                  <a:cubicBezTo>
                    <a:pt x="36" y="25"/>
                    <a:pt x="39" y="22"/>
                    <a:pt x="39" y="19"/>
                  </a:cubicBezTo>
                  <a:cubicBezTo>
                    <a:pt x="39" y="15"/>
                    <a:pt x="36" y="12"/>
                    <a:pt x="33" y="12"/>
                  </a:cubicBezTo>
                  <a:cubicBezTo>
                    <a:pt x="30" y="12"/>
                    <a:pt x="28" y="13"/>
                    <a:pt x="27" y="15"/>
                  </a:cubicBezTo>
                  <a:cubicBezTo>
                    <a:pt x="27" y="15"/>
                    <a:pt x="27" y="15"/>
                    <a:pt x="26" y="15"/>
                  </a:cubicBezTo>
                  <a:close/>
                  <a:moveTo>
                    <a:pt x="26" y="24"/>
                  </a:moveTo>
                  <a:cubicBezTo>
                    <a:pt x="29" y="25"/>
                    <a:pt x="30" y="28"/>
                    <a:pt x="30" y="31"/>
                  </a:cubicBezTo>
                  <a:cubicBezTo>
                    <a:pt x="30" y="34"/>
                    <a:pt x="27" y="37"/>
                    <a:pt x="24" y="37"/>
                  </a:cubicBezTo>
                  <a:cubicBezTo>
                    <a:pt x="20" y="37"/>
                    <a:pt x="17" y="34"/>
                    <a:pt x="17" y="31"/>
                  </a:cubicBezTo>
                  <a:cubicBezTo>
                    <a:pt x="17" y="29"/>
                    <a:pt x="18" y="27"/>
                    <a:pt x="19" y="26"/>
                  </a:cubicBezTo>
                  <a:cubicBezTo>
                    <a:pt x="18" y="24"/>
                    <a:pt x="18" y="24"/>
                    <a:pt x="18" y="24"/>
                  </a:cubicBezTo>
                  <a:cubicBezTo>
                    <a:pt x="18" y="24"/>
                    <a:pt x="18" y="23"/>
                    <a:pt x="19" y="23"/>
                  </a:cubicBezTo>
                  <a:cubicBezTo>
                    <a:pt x="25" y="23"/>
                    <a:pt x="25" y="23"/>
                    <a:pt x="25" y="23"/>
                  </a:cubicBezTo>
                  <a:cubicBezTo>
                    <a:pt x="25" y="23"/>
                    <a:pt x="25" y="23"/>
                    <a:pt x="25" y="24"/>
                  </a:cubicBezTo>
                  <a:cubicBezTo>
                    <a:pt x="26" y="24"/>
                    <a:pt x="26" y="24"/>
                    <a:pt x="26" y="24"/>
                  </a:cubicBezTo>
                  <a:close/>
                  <a:moveTo>
                    <a:pt x="24" y="26"/>
                  </a:moveTo>
                  <a:cubicBezTo>
                    <a:pt x="26" y="26"/>
                    <a:pt x="28" y="28"/>
                    <a:pt x="28" y="31"/>
                  </a:cubicBezTo>
                  <a:cubicBezTo>
                    <a:pt x="28" y="33"/>
                    <a:pt x="26" y="35"/>
                    <a:pt x="24" y="35"/>
                  </a:cubicBezTo>
                  <a:cubicBezTo>
                    <a:pt x="21" y="35"/>
                    <a:pt x="19" y="33"/>
                    <a:pt x="19" y="31"/>
                  </a:cubicBezTo>
                  <a:cubicBezTo>
                    <a:pt x="19" y="28"/>
                    <a:pt x="21" y="26"/>
                    <a:pt x="24" y="26"/>
                  </a:cubicBezTo>
                  <a:close/>
                  <a:moveTo>
                    <a:pt x="33" y="14"/>
                  </a:moveTo>
                  <a:cubicBezTo>
                    <a:pt x="35" y="14"/>
                    <a:pt x="37" y="16"/>
                    <a:pt x="37" y="19"/>
                  </a:cubicBezTo>
                  <a:cubicBezTo>
                    <a:pt x="37" y="21"/>
                    <a:pt x="35" y="23"/>
                    <a:pt x="33" y="23"/>
                  </a:cubicBezTo>
                  <a:cubicBezTo>
                    <a:pt x="30" y="23"/>
                    <a:pt x="28" y="21"/>
                    <a:pt x="28" y="19"/>
                  </a:cubicBezTo>
                  <a:cubicBezTo>
                    <a:pt x="28" y="16"/>
                    <a:pt x="30" y="14"/>
                    <a:pt x="33" y="14"/>
                  </a:cubicBezTo>
                  <a:close/>
                  <a:moveTo>
                    <a:pt x="19" y="17"/>
                  </a:moveTo>
                  <a:cubicBezTo>
                    <a:pt x="22" y="19"/>
                    <a:pt x="22" y="19"/>
                    <a:pt x="22" y="19"/>
                  </a:cubicBezTo>
                  <a:cubicBezTo>
                    <a:pt x="22" y="20"/>
                    <a:pt x="23" y="19"/>
                    <a:pt x="23" y="19"/>
                  </a:cubicBezTo>
                  <a:cubicBezTo>
                    <a:pt x="23" y="19"/>
                    <a:pt x="23" y="19"/>
                    <a:pt x="23" y="19"/>
                  </a:cubicBezTo>
                  <a:cubicBezTo>
                    <a:pt x="23" y="17"/>
                    <a:pt x="22" y="16"/>
                    <a:pt x="20" y="16"/>
                  </a:cubicBezTo>
                  <a:cubicBezTo>
                    <a:pt x="20" y="16"/>
                    <a:pt x="19" y="16"/>
                    <a:pt x="19" y="16"/>
                  </a:cubicBezTo>
                  <a:cubicBezTo>
                    <a:pt x="19" y="16"/>
                    <a:pt x="19" y="17"/>
                    <a:pt x="19" y="17"/>
                  </a:cubicBezTo>
                  <a:close/>
                  <a:moveTo>
                    <a:pt x="22" y="20"/>
                  </a:moveTo>
                  <a:cubicBezTo>
                    <a:pt x="18" y="18"/>
                    <a:pt x="18" y="18"/>
                    <a:pt x="18" y="18"/>
                  </a:cubicBezTo>
                  <a:cubicBezTo>
                    <a:pt x="18" y="17"/>
                    <a:pt x="18" y="18"/>
                    <a:pt x="18" y="18"/>
                  </a:cubicBezTo>
                  <a:cubicBezTo>
                    <a:pt x="18" y="18"/>
                    <a:pt x="18" y="18"/>
                    <a:pt x="18" y="19"/>
                  </a:cubicBezTo>
                  <a:cubicBezTo>
                    <a:pt x="18" y="20"/>
                    <a:pt x="19" y="21"/>
                    <a:pt x="20" y="21"/>
                  </a:cubicBezTo>
                  <a:cubicBezTo>
                    <a:pt x="21" y="21"/>
                    <a:pt x="21" y="21"/>
                    <a:pt x="22" y="21"/>
                  </a:cubicBezTo>
                  <a:cubicBezTo>
                    <a:pt x="22" y="21"/>
                    <a:pt x="22" y="20"/>
                    <a:pt x="22" y="20"/>
                  </a:cubicBezTo>
                  <a:close/>
                  <a:moveTo>
                    <a:pt x="15" y="14"/>
                  </a:moveTo>
                  <a:cubicBezTo>
                    <a:pt x="12" y="2"/>
                    <a:pt x="12" y="2"/>
                    <a:pt x="12" y="2"/>
                  </a:cubicBezTo>
                  <a:cubicBezTo>
                    <a:pt x="12" y="1"/>
                    <a:pt x="12" y="0"/>
                    <a:pt x="13" y="0"/>
                  </a:cubicBezTo>
                  <a:cubicBezTo>
                    <a:pt x="17" y="0"/>
                    <a:pt x="20" y="3"/>
                    <a:pt x="21" y="7"/>
                  </a:cubicBezTo>
                  <a:cubicBezTo>
                    <a:pt x="23" y="13"/>
                    <a:pt x="23" y="13"/>
                    <a:pt x="23" y="13"/>
                  </a:cubicBezTo>
                  <a:cubicBezTo>
                    <a:pt x="23" y="14"/>
                    <a:pt x="22" y="14"/>
                    <a:pt x="22" y="14"/>
                  </a:cubicBezTo>
                  <a:cubicBezTo>
                    <a:pt x="16" y="14"/>
                    <a:pt x="16" y="14"/>
                    <a:pt x="16" y="14"/>
                  </a:cubicBezTo>
                  <a:cubicBezTo>
                    <a:pt x="16" y="14"/>
                    <a:pt x="15" y="14"/>
                    <a:pt x="15" y="14"/>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6"/>
            <p:cNvSpPr>
              <a:spLocks noEditPoints="1"/>
            </p:cNvSpPr>
            <p:nvPr/>
          </p:nvSpPr>
          <p:spPr bwMode="auto">
            <a:xfrm>
              <a:off x="4363576" y="3268854"/>
              <a:ext cx="328933" cy="276381"/>
            </a:xfrm>
            <a:custGeom>
              <a:avLst/>
              <a:gdLst>
                <a:gd name="T0" fmla="*/ 4 w 30"/>
                <a:gd name="T1" fmla="*/ 4 h 25"/>
                <a:gd name="T2" fmla="*/ 27 w 30"/>
                <a:gd name="T3" fmla="*/ 4 h 25"/>
                <a:gd name="T4" fmla="*/ 30 w 30"/>
                <a:gd name="T5" fmla="*/ 8 h 25"/>
                <a:gd name="T6" fmla="*/ 30 w 30"/>
                <a:gd name="T7" fmla="*/ 12 h 25"/>
                <a:gd name="T8" fmla="*/ 29 w 30"/>
                <a:gd name="T9" fmla="*/ 14 h 25"/>
                <a:gd name="T10" fmla="*/ 2 w 30"/>
                <a:gd name="T11" fmla="*/ 14 h 25"/>
                <a:gd name="T12" fmla="*/ 0 w 30"/>
                <a:gd name="T13" fmla="*/ 13 h 25"/>
                <a:gd name="T14" fmla="*/ 0 w 30"/>
                <a:gd name="T15" fmla="*/ 8 h 25"/>
                <a:gd name="T16" fmla="*/ 4 w 30"/>
                <a:gd name="T17" fmla="*/ 4 h 25"/>
                <a:gd name="T18" fmla="*/ 13 w 30"/>
                <a:gd name="T19" fmla="*/ 16 h 25"/>
                <a:gd name="T20" fmla="*/ 17 w 30"/>
                <a:gd name="T21" fmla="*/ 16 h 25"/>
                <a:gd name="T22" fmla="*/ 17 w 30"/>
                <a:gd name="T23" fmla="*/ 17 h 25"/>
                <a:gd name="T24" fmla="*/ 13 w 30"/>
                <a:gd name="T25" fmla="*/ 17 h 25"/>
                <a:gd name="T26" fmla="*/ 13 w 30"/>
                <a:gd name="T27" fmla="*/ 16 h 25"/>
                <a:gd name="T28" fmla="*/ 30 w 30"/>
                <a:gd name="T29" fmla="*/ 16 h 25"/>
                <a:gd name="T30" fmla="*/ 30 w 30"/>
                <a:gd name="T31" fmla="*/ 21 h 25"/>
                <a:gd name="T32" fmla="*/ 27 w 30"/>
                <a:gd name="T33" fmla="*/ 25 h 25"/>
                <a:gd name="T34" fmla="*/ 4 w 30"/>
                <a:gd name="T35" fmla="*/ 25 h 25"/>
                <a:gd name="T36" fmla="*/ 0 w 30"/>
                <a:gd name="T37" fmla="*/ 21 h 25"/>
                <a:gd name="T38" fmla="*/ 0 w 30"/>
                <a:gd name="T39" fmla="*/ 16 h 25"/>
                <a:gd name="T40" fmla="*/ 2 w 30"/>
                <a:gd name="T41" fmla="*/ 15 h 25"/>
                <a:gd name="T42" fmla="*/ 29 w 30"/>
                <a:gd name="T43" fmla="*/ 15 h 25"/>
                <a:gd name="T44" fmla="*/ 30 w 30"/>
                <a:gd name="T45" fmla="*/ 16 h 25"/>
                <a:gd name="T46" fmla="*/ 12 w 30"/>
                <a:gd name="T47" fmla="*/ 0 h 25"/>
                <a:gd name="T48" fmla="*/ 18 w 30"/>
                <a:gd name="T49" fmla="*/ 0 h 25"/>
                <a:gd name="T50" fmla="*/ 20 w 30"/>
                <a:gd name="T51" fmla="*/ 2 h 25"/>
                <a:gd name="T52" fmla="*/ 20 w 30"/>
                <a:gd name="T53" fmla="*/ 4 h 25"/>
                <a:gd name="T54" fmla="*/ 20 w 30"/>
                <a:gd name="T55" fmla="*/ 4 h 25"/>
                <a:gd name="T56" fmla="*/ 19 w 30"/>
                <a:gd name="T57" fmla="*/ 4 h 25"/>
                <a:gd name="T58" fmla="*/ 18 w 30"/>
                <a:gd name="T59" fmla="*/ 3 h 25"/>
                <a:gd name="T60" fmla="*/ 18 w 30"/>
                <a:gd name="T61" fmla="*/ 2 h 25"/>
                <a:gd name="T62" fmla="*/ 18 w 30"/>
                <a:gd name="T63" fmla="*/ 2 h 25"/>
                <a:gd name="T64" fmla="*/ 13 w 30"/>
                <a:gd name="T65" fmla="*/ 2 h 25"/>
                <a:gd name="T66" fmla="*/ 12 w 30"/>
                <a:gd name="T67" fmla="*/ 2 h 25"/>
                <a:gd name="T68" fmla="*/ 12 w 30"/>
                <a:gd name="T69" fmla="*/ 4 h 25"/>
                <a:gd name="T70" fmla="*/ 12 w 30"/>
                <a:gd name="T71" fmla="*/ 4 h 25"/>
                <a:gd name="T72" fmla="*/ 11 w 30"/>
                <a:gd name="T73" fmla="*/ 4 h 25"/>
                <a:gd name="T74" fmla="*/ 11 w 30"/>
                <a:gd name="T75" fmla="*/ 3 h 25"/>
                <a:gd name="T76" fmla="*/ 11 w 30"/>
                <a:gd name="T77" fmla="*/ 2 h 25"/>
                <a:gd name="T78" fmla="*/ 12 w 30"/>
                <a:gd name="T7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25">
                  <a:moveTo>
                    <a:pt x="4" y="4"/>
                  </a:moveTo>
                  <a:cubicBezTo>
                    <a:pt x="27" y="4"/>
                    <a:pt x="27" y="4"/>
                    <a:pt x="27" y="4"/>
                  </a:cubicBezTo>
                  <a:cubicBezTo>
                    <a:pt x="29" y="4"/>
                    <a:pt x="30" y="6"/>
                    <a:pt x="30" y="8"/>
                  </a:cubicBezTo>
                  <a:cubicBezTo>
                    <a:pt x="30" y="9"/>
                    <a:pt x="30" y="11"/>
                    <a:pt x="30" y="12"/>
                  </a:cubicBezTo>
                  <a:cubicBezTo>
                    <a:pt x="30" y="14"/>
                    <a:pt x="30" y="14"/>
                    <a:pt x="29" y="14"/>
                  </a:cubicBezTo>
                  <a:cubicBezTo>
                    <a:pt x="20" y="14"/>
                    <a:pt x="11" y="14"/>
                    <a:pt x="2" y="14"/>
                  </a:cubicBezTo>
                  <a:cubicBezTo>
                    <a:pt x="0" y="14"/>
                    <a:pt x="0" y="14"/>
                    <a:pt x="0" y="13"/>
                  </a:cubicBezTo>
                  <a:cubicBezTo>
                    <a:pt x="0" y="8"/>
                    <a:pt x="0" y="8"/>
                    <a:pt x="0" y="8"/>
                  </a:cubicBezTo>
                  <a:cubicBezTo>
                    <a:pt x="0" y="6"/>
                    <a:pt x="2" y="4"/>
                    <a:pt x="4" y="4"/>
                  </a:cubicBezTo>
                  <a:close/>
                  <a:moveTo>
                    <a:pt x="13" y="16"/>
                  </a:moveTo>
                  <a:cubicBezTo>
                    <a:pt x="17" y="16"/>
                    <a:pt x="17" y="16"/>
                    <a:pt x="17" y="16"/>
                  </a:cubicBezTo>
                  <a:cubicBezTo>
                    <a:pt x="18" y="16"/>
                    <a:pt x="18" y="17"/>
                    <a:pt x="17" y="17"/>
                  </a:cubicBezTo>
                  <a:cubicBezTo>
                    <a:pt x="13" y="17"/>
                    <a:pt x="13" y="17"/>
                    <a:pt x="13" y="17"/>
                  </a:cubicBezTo>
                  <a:cubicBezTo>
                    <a:pt x="12" y="17"/>
                    <a:pt x="12" y="16"/>
                    <a:pt x="13" y="16"/>
                  </a:cubicBezTo>
                  <a:close/>
                  <a:moveTo>
                    <a:pt x="30" y="16"/>
                  </a:moveTo>
                  <a:cubicBezTo>
                    <a:pt x="30" y="21"/>
                    <a:pt x="30" y="21"/>
                    <a:pt x="30" y="21"/>
                  </a:cubicBezTo>
                  <a:cubicBezTo>
                    <a:pt x="30" y="23"/>
                    <a:pt x="29" y="25"/>
                    <a:pt x="27" y="25"/>
                  </a:cubicBezTo>
                  <a:cubicBezTo>
                    <a:pt x="4" y="25"/>
                    <a:pt x="4" y="25"/>
                    <a:pt x="4" y="25"/>
                  </a:cubicBezTo>
                  <a:cubicBezTo>
                    <a:pt x="2" y="25"/>
                    <a:pt x="0" y="23"/>
                    <a:pt x="0" y="21"/>
                  </a:cubicBezTo>
                  <a:cubicBezTo>
                    <a:pt x="0" y="20"/>
                    <a:pt x="0" y="18"/>
                    <a:pt x="0" y="16"/>
                  </a:cubicBezTo>
                  <a:cubicBezTo>
                    <a:pt x="0" y="15"/>
                    <a:pt x="0" y="15"/>
                    <a:pt x="2" y="15"/>
                  </a:cubicBezTo>
                  <a:cubicBezTo>
                    <a:pt x="11" y="15"/>
                    <a:pt x="20" y="15"/>
                    <a:pt x="29" y="15"/>
                  </a:cubicBezTo>
                  <a:cubicBezTo>
                    <a:pt x="30" y="15"/>
                    <a:pt x="30" y="15"/>
                    <a:pt x="30" y="16"/>
                  </a:cubicBezTo>
                  <a:close/>
                  <a:moveTo>
                    <a:pt x="12" y="0"/>
                  </a:moveTo>
                  <a:cubicBezTo>
                    <a:pt x="14" y="0"/>
                    <a:pt x="16" y="0"/>
                    <a:pt x="18" y="0"/>
                  </a:cubicBezTo>
                  <a:cubicBezTo>
                    <a:pt x="19" y="0"/>
                    <a:pt x="20" y="1"/>
                    <a:pt x="20" y="2"/>
                  </a:cubicBezTo>
                  <a:cubicBezTo>
                    <a:pt x="20" y="2"/>
                    <a:pt x="20" y="3"/>
                    <a:pt x="20" y="4"/>
                  </a:cubicBezTo>
                  <a:cubicBezTo>
                    <a:pt x="20" y="4"/>
                    <a:pt x="20" y="4"/>
                    <a:pt x="20" y="4"/>
                  </a:cubicBezTo>
                  <a:cubicBezTo>
                    <a:pt x="19" y="4"/>
                    <a:pt x="19" y="4"/>
                    <a:pt x="19" y="4"/>
                  </a:cubicBezTo>
                  <a:cubicBezTo>
                    <a:pt x="18" y="4"/>
                    <a:pt x="18" y="4"/>
                    <a:pt x="18" y="3"/>
                  </a:cubicBezTo>
                  <a:cubicBezTo>
                    <a:pt x="18" y="3"/>
                    <a:pt x="18" y="2"/>
                    <a:pt x="18" y="2"/>
                  </a:cubicBezTo>
                  <a:cubicBezTo>
                    <a:pt x="18" y="2"/>
                    <a:pt x="18" y="2"/>
                    <a:pt x="18" y="2"/>
                  </a:cubicBezTo>
                  <a:cubicBezTo>
                    <a:pt x="16" y="2"/>
                    <a:pt x="15" y="2"/>
                    <a:pt x="13" y="2"/>
                  </a:cubicBezTo>
                  <a:cubicBezTo>
                    <a:pt x="12" y="2"/>
                    <a:pt x="12" y="2"/>
                    <a:pt x="12" y="2"/>
                  </a:cubicBezTo>
                  <a:cubicBezTo>
                    <a:pt x="12" y="2"/>
                    <a:pt x="12" y="3"/>
                    <a:pt x="12" y="4"/>
                  </a:cubicBezTo>
                  <a:cubicBezTo>
                    <a:pt x="12" y="4"/>
                    <a:pt x="12" y="4"/>
                    <a:pt x="12" y="4"/>
                  </a:cubicBezTo>
                  <a:cubicBezTo>
                    <a:pt x="12" y="4"/>
                    <a:pt x="11" y="4"/>
                    <a:pt x="11" y="4"/>
                  </a:cubicBezTo>
                  <a:cubicBezTo>
                    <a:pt x="11" y="4"/>
                    <a:pt x="11" y="4"/>
                    <a:pt x="11" y="3"/>
                  </a:cubicBezTo>
                  <a:cubicBezTo>
                    <a:pt x="11" y="3"/>
                    <a:pt x="11" y="2"/>
                    <a:pt x="11" y="2"/>
                  </a:cubicBezTo>
                  <a:cubicBezTo>
                    <a:pt x="11" y="1"/>
                    <a:pt x="11" y="0"/>
                    <a:pt x="12" y="0"/>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文本框 12"/>
          <p:cNvSpPr txBox="1"/>
          <p:nvPr/>
        </p:nvSpPr>
        <p:spPr>
          <a:xfrm>
            <a:off x="557336" y="1168161"/>
            <a:ext cx="2008883"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Public</a:t>
            </a:r>
            <a:r>
              <a:rPr kumimoji="1" lang="zh-CN" altLang="en-US" dirty="0" smtClean="0">
                <a:solidFill>
                  <a:schemeClr val="bg1"/>
                </a:solidFill>
              </a:rPr>
              <a:t> </a:t>
            </a:r>
            <a:r>
              <a:rPr kumimoji="1" lang="en-US" altLang="zh-CN" dirty="0" smtClean="0">
                <a:solidFill>
                  <a:schemeClr val="bg1"/>
                </a:solidFill>
              </a:rPr>
              <a:t>Transit</a:t>
            </a:r>
            <a:r>
              <a:rPr kumimoji="1" lang="zh-CN" altLang="en-US" dirty="0" smtClean="0">
                <a:solidFill>
                  <a:schemeClr val="bg1"/>
                </a:solidFill>
              </a:rPr>
              <a:t> </a:t>
            </a:r>
            <a:r>
              <a:rPr kumimoji="1" lang="en-US" altLang="zh-CN" dirty="0" smtClean="0">
                <a:solidFill>
                  <a:schemeClr val="bg1"/>
                </a:solidFill>
              </a:rPr>
              <a:t>Pass</a:t>
            </a:r>
            <a:endParaRPr kumimoji="1" lang="zh-CN" altLang="en-US" dirty="0">
              <a:solidFill>
                <a:schemeClr val="bg1"/>
              </a:solidFill>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541" y="2569582"/>
            <a:ext cx="1180497" cy="1180497"/>
          </a:xfrm>
          <a:prstGeom prst="rect">
            <a:avLst/>
          </a:prstGeom>
        </p:spPr>
      </p:pic>
      <p:sp>
        <p:nvSpPr>
          <p:cNvPr id="4" name="圆角矩形 3"/>
          <p:cNvSpPr/>
          <p:nvPr/>
        </p:nvSpPr>
        <p:spPr>
          <a:xfrm>
            <a:off x="539750" y="4369815"/>
            <a:ext cx="7952129" cy="1464231"/>
          </a:xfrm>
          <a:prstGeom prst="roundRect">
            <a:avLst/>
          </a:prstGeom>
          <a:solidFill>
            <a:schemeClr val="bg1">
              <a:lumMod val="95000"/>
            </a:schemeClr>
          </a:solidFill>
        </p:spPr>
        <p:txBody>
          <a:bodyPr wrap="square">
            <a:spAutoFit/>
          </a:bodyPr>
          <a:lstStyle/>
          <a:p>
            <a:pPr marL="285750" indent="-285750">
              <a:buFont typeface="Wingdings" charset="2"/>
              <a:buChar char="ü"/>
            </a:pPr>
            <a:r>
              <a:rPr lang="en-US" altLang="zh-CN" sz="1600" dirty="0" smtClean="0"/>
              <a:t>Currently</a:t>
            </a:r>
            <a:r>
              <a:rPr lang="en-US" altLang="zh-CN" sz="1600" dirty="0"/>
              <a:t>, public transit providers who issue month long or week long </a:t>
            </a:r>
            <a:r>
              <a:rPr lang="en-US" altLang="zh-CN" sz="1600" dirty="0" smtClean="0"/>
              <a:t>“unlimited</a:t>
            </a:r>
            <a:r>
              <a:rPr lang="en-US" altLang="zh-CN" sz="1600" dirty="0"/>
              <a:t>” access passes limit user access to prevent cheating. </a:t>
            </a:r>
            <a:endParaRPr lang="zh-CN" altLang="en-US" sz="1600" dirty="0" smtClean="0"/>
          </a:p>
          <a:p>
            <a:pPr marL="285750" indent="-285750">
              <a:buFont typeface="Wingdings" charset="2"/>
              <a:buChar char="ü"/>
            </a:pPr>
            <a:r>
              <a:rPr lang="en-US" altLang="zh-CN" sz="1600" dirty="0" smtClean="0"/>
              <a:t>Without </a:t>
            </a:r>
            <a:r>
              <a:rPr lang="en-US" altLang="zh-CN" sz="1600" dirty="0"/>
              <a:t>safeguards, a user could give her pass to all of her friends to ride for free. </a:t>
            </a:r>
            <a:endParaRPr lang="zh-CN" altLang="en-US" sz="1600" dirty="0" smtClean="0"/>
          </a:p>
          <a:p>
            <a:pPr marL="285750" indent="-285750">
              <a:buFont typeface="Wingdings" charset="2"/>
              <a:buChar char="ü"/>
            </a:pPr>
            <a:r>
              <a:rPr lang="en-US" altLang="zh-CN" sz="1600" dirty="0" smtClean="0"/>
              <a:t>Anonymous </a:t>
            </a:r>
            <a:r>
              <a:rPr lang="en-US" altLang="zh-CN" sz="1600" dirty="0"/>
              <a:t>subscriptions are able to provide these safeguards without revealing user’s identity (so users’ movements cannot be tracked). </a:t>
            </a:r>
          </a:p>
        </p:txBody>
      </p:sp>
      <p:sp>
        <p:nvSpPr>
          <p:cNvPr id="8" name="矩形 7"/>
          <p:cNvSpPr/>
          <p:nvPr/>
        </p:nvSpPr>
        <p:spPr>
          <a:xfrm>
            <a:off x="3067665" y="2161653"/>
            <a:ext cx="4524119" cy="707886"/>
          </a:xfrm>
          <a:prstGeom prst="rect">
            <a:avLst/>
          </a:prstGeom>
        </p:spPr>
        <p:txBody>
          <a:bodyPr wrap="square">
            <a:spAutoFit/>
          </a:bodyPr>
          <a:lstStyle/>
          <a:p>
            <a:r>
              <a:rPr lang="en-US" altLang="zh-CN" sz="2000" dirty="0" smtClean="0">
                <a:solidFill>
                  <a:schemeClr val="bg1"/>
                </a:solidFill>
              </a:rPr>
              <a:t>Provide </a:t>
            </a:r>
            <a:r>
              <a:rPr lang="en-US" altLang="zh-CN" sz="2000" dirty="0">
                <a:solidFill>
                  <a:schemeClr val="bg1"/>
                </a:solidFill>
              </a:rPr>
              <a:t>safeguards </a:t>
            </a:r>
            <a:r>
              <a:rPr lang="en-US" altLang="zh-CN" sz="2000" dirty="0" smtClean="0">
                <a:solidFill>
                  <a:schemeClr val="bg1"/>
                </a:solidFill>
              </a:rPr>
              <a:t>and</a:t>
            </a:r>
            <a:r>
              <a:rPr lang="zh-CN" altLang="en-US" sz="2000" dirty="0" smtClean="0">
                <a:solidFill>
                  <a:schemeClr val="bg1"/>
                </a:solidFill>
              </a:rPr>
              <a:t> </a:t>
            </a:r>
            <a:r>
              <a:rPr lang="en-US" altLang="zh-CN" sz="2000" dirty="0" smtClean="0">
                <a:solidFill>
                  <a:schemeClr val="bg1"/>
                </a:solidFill>
              </a:rPr>
              <a:t>without</a:t>
            </a:r>
            <a:r>
              <a:rPr lang="zh-CN" altLang="en-US" sz="2000" dirty="0" smtClean="0">
                <a:solidFill>
                  <a:schemeClr val="bg1"/>
                </a:solidFill>
              </a:rPr>
              <a:t> </a:t>
            </a:r>
            <a:r>
              <a:rPr lang="en-US" altLang="zh-CN" sz="2000" dirty="0" smtClean="0">
                <a:solidFill>
                  <a:schemeClr val="bg1"/>
                </a:solidFill>
              </a:rPr>
              <a:t>leaking</a:t>
            </a:r>
            <a:r>
              <a:rPr lang="zh-CN" altLang="en-US" sz="2000" dirty="0" smtClean="0">
                <a:solidFill>
                  <a:schemeClr val="bg1"/>
                </a:solidFill>
              </a:rPr>
              <a:t> </a:t>
            </a:r>
            <a:r>
              <a:rPr lang="en-US" altLang="zh-CN" sz="2000" dirty="0" smtClean="0">
                <a:solidFill>
                  <a:schemeClr val="bg1"/>
                </a:solidFill>
              </a:rPr>
              <a:t>users’</a:t>
            </a:r>
            <a:r>
              <a:rPr lang="zh-CN" altLang="en-US" sz="2000" dirty="0" smtClean="0">
                <a:solidFill>
                  <a:schemeClr val="bg1"/>
                </a:solidFill>
              </a:rPr>
              <a:t> </a:t>
            </a:r>
            <a:r>
              <a:rPr lang="en-US" altLang="zh-CN" sz="2000" dirty="0" smtClean="0">
                <a:solidFill>
                  <a:schemeClr val="bg1"/>
                </a:solidFill>
              </a:rPr>
              <a:t>movements.</a:t>
            </a:r>
            <a:endParaRPr lang="zh-CN" altLang="en-US" sz="2000" dirty="0">
              <a:solidFill>
                <a:schemeClr val="bg1"/>
              </a:solidFill>
            </a:endParaRPr>
          </a:p>
        </p:txBody>
      </p:sp>
    </p:spTree>
    <p:extLst>
      <p:ext uri="{BB962C8B-B14F-4D97-AF65-F5344CB8AC3E}">
        <p14:creationId xmlns:p14="http://schemas.microsoft.com/office/powerpoint/2010/main" val="6748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19</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Implementation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 name="组 8"/>
          <p:cNvGrpSpPr>
            <a:grpSpLocks noChangeAspect="1"/>
          </p:cNvGrpSpPr>
          <p:nvPr/>
        </p:nvGrpSpPr>
        <p:grpSpPr>
          <a:xfrm>
            <a:off x="7727461" y="467422"/>
            <a:ext cx="817511" cy="432000"/>
            <a:chOff x="4363576" y="3268854"/>
            <a:chExt cx="535100" cy="282765"/>
          </a:xfrm>
        </p:grpSpPr>
        <p:sp>
          <p:nvSpPr>
            <p:cNvPr id="10" name="Freeform 20"/>
            <p:cNvSpPr>
              <a:spLocks noChangeAspect="1" noEditPoints="1"/>
            </p:cNvSpPr>
            <p:nvPr/>
          </p:nvSpPr>
          <p:spPr bwMode="auto">
            <a:xfrm>
              <a:off x="4682676" y="3347375"/>
              <a:ext cx="216000" cy="204244"/>
            </a:xfrm>
            <a:custGeom>
              <a:avLst/>
              <a:gdLst>
                <a:gd name="T0" fmla="*/ 26 w 39"/>
                <a:gd name="T1" fmla="*/ 15 h 37"/>
                <a:gd name="T2" fmla="*/ 1 w 39"/>
                <a:gd name="T3" fmla="*/ 15 h 37"/>
                <a:gd name="T4" fmla="*/ 0 w 39"/>
                <a:gd name="T5" fmla="*/ 16 h 37"/>
                <a:gd name="T6" fmla="*/ 9 w 39"/>
                <a:gd name="T7" fmla="*/ 22 h 37"/>
                <a:gd name="T8" fmla="*/ 26 w 39"/>
                <a:gd name="T9" fmla="*/ 22 h 37"/>
                <a:gd name="T10" fmla="*/ 27 w 39"/>
                <a:gd name="T11" fmla="*/ 23 h 37"/>
                <a:gd name="T12" fmla="*/ 33 w 39"/>
                <a:gd name="T13" fmla="*/ 25 h 37"/>
                <a:gd name="T14" fmla="*/ 39 w 39"/>
                <a:gd name="T15" fmla="*/ 19 h 37"/>
                <a:gd name="T16" fmla="*/ 33 w 39"/>
                <a:gd name="T17" fmla="*/ 12 h 37"/>
                <a:gd name="T18" fmla="*/ 27 w 39"/>
                <a:gd name="T19" fmla="*/ 15 h 37"/>
                <a:gd name="T20" fmla="*/ 26 w 39"/>
                <a:gd name="T21" fmla="*/ 15 h 37"/>
                <a:gd name="T22" fmla="*/ 26 w 39"/>
                <a:gd name="T23" fmla="*/ 24 h 37"/>
                <a:gd name="T24" fmla="*/ 30 w 39"/>
                <a:gd name="T25" fmla="*/ 31 h 37"/>
                <a:gd name="T26" fmla="*/ 24 w 39"/>
                <a:gd name="T27" fmla="*/ 37 h 37"/>
                <a:gd name="T28" fmla="*/ 17 w 39"/>
                <a:gd name="T29" fmla="*/ 31 h 37"/>
                <a:gd name="T30" fmla="*/ 19 w 39"/>
                <a:gd name="T31" fmla="*/ 26 h 37"/>
                <a:gd name="T32" fmla="*/ 18 w 39"/>
                <a:gd name="T33" fmla="*/ 24 h 37"/>
                <a:gd name="T34" fmla="*/ 19 w 39"/>
                <a:gd name="T35" fmla="*/ 23 h 37"/>
                <a:gd name="T36" fmla="*/ 25 w 39"/>
                <a:gd name="T37" fmla="*/ 23 h 37"/>
                <a:gd name="T38" fmla="*/ 25 w 39"/>
                <a:gd name="T39" fmla="*/ 24 h 37"/>
                <a:gd name="T40" fmla="*/ 26 w 39"/>
                <a:gd name="T41" fmla="*/ 24 h 37"/>
                <a:gd name="T42" fmla="*/ 24 w 39"/>
                <a:gd name="T43" fmla="*/ 26 h 37"/>
                <a:gd name="T44" fmla="*/ 28 w 39"/>
                <a:gd name="T45" fmla="*/ 31 h 37"/>
                <a:gd name="T46" fmla="*/ 24 w 39"/>
                <a:gd name="T47" fmla="*/ 35 h 37"/>
                <a:gd name="T48" fmla="*/ 19 w 39"/>
                <a:gd name="T49" fmla="*/ 31 h 37"/>
                <a:gd name="T50" fmla="*/ 24 w 39"/>
                <a:gd name="T51" fmla="*/ 26 h 37"/>
                <a:gd name="T52" fmla="*/ 33 w 39"/>
                <a:gd name="T53" fmla="*/ 14 h 37"/>
                <a:gd name="T54" fmla="*/ 37 w 39"/>
                <a:gd name="T55" fmla="*/ 19 h 37"/>
                <a:gd name="T56" fmla="*/ 33 w 39"/>
                <a:gd name="T57" fmla="*/ 23 h 37"/>
                <a:gd name="T58" fmla="*/ 28 w 39"/>
                <a:gd name="T59" fmla="*/ 19 h 37"/>
                <a:gd name="T60" fmla="*/ 33 w 39"/>
                <a:gd name="T61" fmla="*/ 14 h 37"/>
                <a:gd name="T62" fmla="*/ 19 w 39"/>
                <a:gd name="T63" fmla="*/ 17 h 37"/>
                <a:gd name="T64" fmla="*/ 22 w 39"/>
                <a:gd name="T65" fmla="*/ 19 h 37"/>
                <a:gd name="T66" fmla="*/ 23 w 39"/>
                <a:gd name="T67" fmla="*/ 19 h 37"/>
                <a:gd name="T68" fmla="*/ 23 w 39"/>
                <a:gd name="T69" fmla="*/ 19 h 37"/>
                <a:gd name="T70" fmla="*/ 20 w 39"/>
                <a:gd name="T71" fmla="*/ 16 h 37"/>
                <a:gd name="T72" fmla="*/ 19 w 39"/>
                <a:gd name="T73" fmla="*/ 16 h 37"/>
                <a:gd name="T74" fmla="*/ 19 w 39"/>
                <a:gd name="T75" fmla="*/ 17 h 37"/>
                <a:gd name="T76" fmla="*/ 22 w 39"/>
                <a:gd name="T77" fmla="*/ 20 h 37"/>
                <a:gd name="T78" fmla="*/ 18 w 39"/>
                <a:gd name="T79" fmla="*/ 18 h 37"/>
                <a:gd name="T80" fmla="*/ 18 w 39"/>
                <a:gd name="T81" fmla="*/ 18 h 37"/>
                <a:gd name="T82" fmla="*/ 18 w 39"/>
                <a:gd name="T83" fmla="*/ 19 h 37"/>
                <a:gd name="T84" fmla="*/ 20 w 39"/>
                <a:gd name="T85" fmla="*/ 21 h 37"/>
                <a:gd name="T86" fmla="*/ 22 w 39"/>
                <a:gd name="T87" fmla="*/ 21 h 37"/>
                <a:gd name="T88" fmla="*/ 22 w 39"/>
                <a:gd name="T89" fmla="*/ 20 h 37"/>
                <a:gd name="T90" fmla="*/ 15 w 39"/>
                <a:gd name="T91" fmla="*/ 14 h 37"/>
                <a:gd name="T92" fmla="*/ 12 w 39"/>
                <a:gd name="T93" fmla="*/ 2 h 37"/>
                <a:gd name="T94" fmla="*/ 13 w 39"/>
                <a:gd name="T95" fmla="*/ 0 h 37"/>
                <a:gd name="T96" fmla="*/ 21 w 39"/>
                <a:gd name="T97" fmla="*/ 7 h 37"/>
                <a:gd name="T98" fmla="*/ 23 w 39"/>
                <a:gd name="T99" fmla="*/ 13 h 37"/>
                <a:gd name="T100" fmla="*/ 22 w 39"/>
                <a:gd name="T101" fmla="*/ 14 h 37"/>
                <a:gd name="T102" fmla="*/ 16 w 39"/>
                <a:gd name="T103" fmla="*/ 14 h 37"/>
                <a:gd name="T104" fmla="*/ 15 w 39"/>
                <a:gd name="T105"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 h="37">
                  <a:moveTo>
                    <a:pt x="26" y="15"/>
                  </a:moveTo>
                  <a:cubicBezTo>
                    <a:pt x="1" y="15"/>
                    <a:pt x="1" y="15"/>
                    <a:pt x="1" y="15"/>
                  </a:cubicBezTo>
                  <a:cubicBezTo>
                    <a:pt x="1" y="15"/>
                    <a:pt x="0" y="16"/>
                    <a:pt x="0" y="16"/>
                  </a:cubicBezTo>
                  <a:cubicBezTo>
                    <a:pt x="1" y="20"/>
                    <a:pt x="5" y="22"/>
                    <a:pt x="9" y="22"/>
                  </a:cubicBezTo>
                  <a:cubicBezTo>
                    <a:pt x="26" y="22"/>
                    <a:pt x="26" y="22"/>
                    <a:pt x="26" y="22"/>
                  </a:cubicBezTo>
                  <a:cubicBezTo>
                    <a:pt x="26" y="22"/>
                    <a:pt x="27" y="22"/>
                    <a:pt x="27" y="23"/>
                  </a:cubicBezTo>
                  <a:cubicBezTo>
                    <a:pt x="28" y="24"/>
                    <a:pt x="30" y="25"/>
                    <a:pt x="33" y="25"/>
                  </a:cubicBezTo>
                  <a:cubicBezTo>
                    <a:pt x="36" y="25"/>
                    <a:pt x="39" y="22"/>
                    <a:pt x="39" y="19"/>
                  </a:cubicBezTo>
                  <a:cubicBezTo>
                    <a:pt x="39" y="15"/>
                    <a:pt x="36" y="12"/>
                    <a:pt x="33" y="12"/>
                  </a:cubicBezTo>
                  <a:cubicBezTo>
                    <a:pt x="30" y="12"/>
                    <a:pt x="28" y="13"/>
                    <a:pt x="27" y="15"/>
                  </a:cubicBezTo>
                  <a:cubicBezTo>
                    <a:pt x="27" y="15"/>
                    <a:pt x="27" y="15"/>
                    <a:pt x="26" y="15"/>
                  </a:cubicBezTo>
                  <a:close/>
                  <a:moveTo>
                    <a:pt x="26" y="24"/>
                  </a:moveTo>
                  <a:cubicBezTo>
                    <a:pt x="29" y="25"/>
                    <a:pt x="30" y="28"/>
                    <a:pt x="30" y="31"/>
                  </a:cubicBezTo>
                  <a:cubicBezTo>
                    <a:pt x="30" y="34"/>
                    <a:pt x="27" y="37"/>
                    <a:pt x="24" y="37"/>
                  </a:cubicBezTo>
                  <a:cubicBezTo>
                    <a:pt x="20" y="37"/>
                    <a:pt x="17" y="34"/>
                    <a:pt x="17" y="31"/>
                  </a:cubicBezTo>
                  <a:cubicBezTo>
                    <a:pt x="17" y="29"/>
                    <a:pt x="18" y="27"/>
                    <a:pt x="19" y="26"/>
                  </a:cubicBezTo>
                  <a:cubicBezTo>
                    <a:pt x="18" y="24"/>
                    <a:pt x="18" y="24"/>
                    <a:pt x="18" y="24"/>
                  </a:cubicBezTo>
                  <a:cubicBezTo>
                    <a:pt x="18" y="24"/>
                    <a:pt x="18" y="23"/>
                    <a:pt x="19" y="23"/>
                  </a:cubicBezTo>
                  <a:cubicBezTo>
                    <a:pt x="25" y="23"/>
                    <a:pt x="25" y="23"/>
                    <a:pt x="25" y="23"/>
                  </a:cubicBezTo>
                  <a:cubicBezTo>
                    <a:pt x="25" y="23"/>
                    <a:pt x="25" y="23"/>
                    <a:pt x="25" y="24"/>
                  </a:cubicBezTo>
                  <a:cubicBezTo>
                    <a:pt x="26" y="24"/>
                    <a:pt x="26" y="24"/>
                    <a:pt x="26" y="24"/>
                  </a:cubicBezTo>
                  <a:close/>
                  <a:moveTo>
                    <a:pt x="24" y="26"/>
                  </a:moveTo>
                  <a:cubicBezTo>
                    <a:pt x="26" y="26"/>
                    <a:pt x="28" y="28"/>
                    <a:pt x="28" y="31"/>
                  </a:cubicBezTo>
                  <a:cubicBezTo>
                    <a:pt x="28" y="33"/>
                    <a:pt x="26" y="35"/>
                    <a:pt x="24" y="35"/>
                  </a:cubicBezTo>
                  <a:cubicBezTo>
                    <a:pt x="21" y="35"/>
                    <a:pt x="19" y="33"/>
                    <a:pt x="19" y="31"/>
                  </a:cubicBezTo>
                  <a:cubicBezTo>
                    <a:pt x="19" y="28"/>
                    <a:pt x="21" y="26"/>
                    <a:pt x="24" y="26"/>
                  </a:cubicBezTo>
                  <a:close/>
                  <a:moveTo>
                    <a:pt x="33" y="14"/>
                  </a:moveTo>
                  <a:cubicBezTo>
                    <a:pt x="35" y="14"/>
                    <a:pt x="37" y="16"/>
                    <a:pt x="37" y="19"/>
                  </a:cubicBezTo>
                  <a:cubicBezTo>
                    <a:pt x="37" y="21"/>
                    <a:pt x="35" y="23"/>
                    <a:pt x="33" y="23"/>
                  </a:cubicBezTo>
                  <a:cubicBezTo>
                    <a:pt x="30" y="23"/>
                    <a:pt x="28" y="21"/>
                    <a:pt x="28" y="19"/>
                  </a:cubicBezTo>
                  <a:cubicBezTo>
                    <a:pt x="28" y="16"/>
                    <a:pt x="30" y="14"/>
                    <a:pt x="33" y="14"/>
                  </a:cubicBezTo>
                  <a:close/>
                  <a:moveTo>
                    <a:pt x="19" y="17"/>
                  </a:moveTo>
                  <a:cubicBezTo>
                    <a:pt x="22" y="19"/>
                    <a:pt x="22" y="19"/>
                    <a:pt x="22" y="19"/>
                  </a:cubicBezTo>
                  <a:cubicBezTo>
                    <a:pt x="22" y="20"/>
                    <a:pt x="23" y="19"/>
                    <a:pt x="23" y="19"/>
                  </a:cubicBezTo>
                  <a:cubicBezTo>
                    <a:pt x="23" y="19"/>
                    <a:pt x="23" y="19"/>
                    <a:pt x="23" y="19"/>
                  </a:cubicBezTo>
                  <a:cubicBezTo>
                    <a:pt x="23" y="17"/>
                    <a:pt x="22" y="16"/>
                    <a:pt x="20" y="16"/>
                  </a:cubicBezTo>
                  <a:cubicBezTo>
                    <a:pt x="20" y="16"/>
                    <a:pt x="19" y="16"/>
                    <a:pt x="19" y="16"/>
                  </a:cubicBezTo>
                  <a:cubicBezTo>
                    <a:pt x="19" y="16"/>
                    <a:pt x="19" y="17"/>
                    <a:pt x="19" y="17"/>
                  </a:cubicBezTo>
                  <a:close/>
                  <a:moveTo>
                    <a:pt x="22" y="20"/>
                  </a:moveTo>
                  <a:cubicBezTo>
                    <a:pt x="18" y="18"/>
                    <a:pt x="18" y="18"/>
                    <a:pt x="18" y="18"/>
                  </a:cubicBezTo>
                  <a:cubicBezTo>
                    <a:pt x="18" y="17"/>
                    <a:pt x="18" y="18"/>
                    <a:pt x="18" y="18"/>
                  </a:cubicBezTo>
                  <a:cubicBezTo>
                    <a:pt x="18" y="18"/>
                    <a:pt x="18" y="18"/>
                    <a:pt x="18" y="19"/>
                  </a:cubicBezTo>
                  <a:cubicBezTo>
                    <a:pt x="18" y="20"/>
                    <a:pt x="19" y="21"/>
                    <a:pt x="20" y="21"/>
                  </a:cubicBezTo>
                  <a:cubicBezTo>
                    <a:pt x="21" y="21"/>
                    <a:pt x="21" y="21"/>
                    <a:pt x="22" y="21"/>
                  </a:cubicBezTo>
                  <a:cubicBezTo>
                    <a:pt x="22" y="21"/>
                    <a:pt x="22" y="20"/>
                    <a:pt x="22" y="20"/>
                  </a:cubicBezTo>
                  <a:close/>
                  <a:moveTo>
                    <a:pt x="15" y="14"/>
                  </a:moveTo>
                  <a:cubicBezTo>
                    <a:pt x="12" y="2"/>
                    <a:pt x="12" y="2"/>
                    <a:pt x="12" y="2"/>
                  </a:cubicBezTo>
                  <a:cubicBezTo>
                    <a:pt x="12" y="1"/>
                    <a:pt x="12" y="0"/>
                    <a:pt x="13" y="0"/>
                  </a:cubicBezTo>
                  <a:cubicBezTo>
                    <a:pt x="17" y="0"/>
                    <a:pt x="20" y="3"/>
                    <a:pt x="21" y="7"/>
                  </a:cubicBezTo>
                  <a:cubicBezTo>
                    <a:pt x="23" y="13"/>
                    <a:pt x="23" y="13"/>
                    <a:pt x="23" y="13"/>
                  </a:cubicBezTo>
                  <a:cubicBezTo>
                    <a:pt x="23" y="14"/>
                    <a:pt x="22" y="14"/>
                    <a:pt x="22" y="14"/>
                  </a:cubicBezTo>
                  <a:cubicBezTo>
                    <a:pt x="16" y="14"/>
                    <a:pt x="16" y="14"/>
                    <a:pt x="16" y="14"/>
                  </a:cubicBezTo>
                  <a:cubicBezTo>
                    <a:pt x="16" y="14"/>
                    <a:pt x="15" y="14"/>
                    <a:pt x="15" y="14"/>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6"/>
            <p:cNvSpPr>
              <a:spLocks noEditPoints="1"/>
            </p:cNvSpPr>
            <p:nvPr/>
          </p:nvSpPr>
          <p:spPr bwMode="auto">
            <a:xfrm>
              <a:off x="4363576" y="3268854"/>
              <a:ext cx="328933" cy="276381"/>
            </a:xfrm>
            <a:custGeom>
              <a:avLst/>
              <a:gdLst>
                <a:gd name="T0" fmla="*/ 4 w 30"/>
                <a:gd name="T1" fmla="*/ 4 h 25"/>
                <a:gd name="T2" fmla="*/ 27 w 30"/>
                <a:gd name="T3" fmla="*/ 4 h 25"/>
                <a:gd name="T4" fmla="*/ 30 w 30"/>
                <a:gd name="T5" fmla="*/ 8 h 25"/>
                <a:gd name="T6" fmla="*/ 30 w 30"/>
                <a:gd name="T7" fmla="*/ 12 h 25"/>
                <a:gd name="T8" fmla="*/ 29 w 30"/>
                <a:gd name="T9" fmla="*/ 14 h 25"/>
                <a:gd name="T10" fmla="*/ 2 w 30"/>
                <a:gd name="T11" fmla="*/ 14 h 25"/>
                <a:gd name="T12" fmla="*/ 0 w 30"/>
                <a:gd name="T13" fmla="*/ 13 h 25"/>
                <a:gd name="T14" fmla="*/ 0 w 30"/>
                <a:gd name="T15" fmla="*/ 8 h 25"/>
                <a:gd name="T16" fmla="*/ 4 w 30"/>
                <a:gd name="T17" fmla="*/ 4 h 25"/>
                <a:gd name="T18" fmla="*/ 13 w 30"/>
                <a:gd name="T19" fmla="*/ 16 h 25"/>
                <a:gd name="T20" fmla="*/ 17 w 30"/>
                <a:gd name="T21" fmla="*/ 16 h 25"/>
                <a:gd name="T22" fmla="*/ 17 w 30"/>
                <a:gd name="T23" fmla="*/ 17 h 25"/>
                <a:gd name="T24" fmla="*/ 13 w 30"/>
                <a:gd name="T25" fmla="*/ 17 h 25"/>
                <a:gd name="T26" fmla="*/ 13 w 30"/>
                <a:gd name="T27" fmla="*/ 16 h 25"/>
                <a:gd name="T28" fmla="*/ 30 w 30"/>
                <a:gd name="T29" fmla="*/ 16 h 25"/>
                <a:gd name="T30" fmla="*/ 30 w 30"/>
                <a:gd name="T31" fmla="*/ 21 h 25"/>
                <a:gd name="T32" fmla="*/ 27 w 30"/>
                <a:gd name="T33" fmla="*/ 25 h 25"/>
                <a:gd name="T34" fmla="*/ 4 w 30"/>
                <a:gd name="T35" fmla="*/ 25 h 25"/>
                <a:gd name="T36" fmla="*/ 0 w 30"/>
                <a:gd name="T37" fmla="*/ 21 h 25"/>
                <a:gd name="T38" fmla="*/ 0 w 30"/>
                <a:gd name="T39" fmla="*/ 16 h 25"/>
                <a:gd name="T40" fmla="*/ 2 w 30"/>
                <a:gd name="T41" fmla="*/ 15 h 25"/>
                <a:gd name="T42" fmla="*/ 29 w 30"/>
                <a:gd name="T43" fmla="*/ 15 h 25"/>
                <a:gd name="T44" fmla="*/ 30 w 30"/>
                <a:gd name="T45" fmla="*/ 16 h 25"/>
                <a:gd name="T46" fmla="*/ 12 w 30"/>
                <a:gd name="T47" fmla="*/ 0 h 25"/>
                <a:gd name="T48" fmla="*/ 18 w 30"/>
                <a:gd name="T49" fmla="*/ 0 h 25"/>
                <a:gd name="T50" fmla="*/ 20 w 30"/>
                <a:gd name="T51" fmla="*/ 2 h 25"/>
                <a:gd name="T52" fmla="*/ 20 w 30"/>
                <a:gd name="T53" fmla="*/ 4 h 25"/>
                <a:gd name="T54" fmla="*/ 20 w 30"/>
                <a:gd name="T55" fmla="*/ 4 h 25"/>
                <a:gd name="T56" fmla="*/ 19 w 30"/>
                <a:gd name="T57" fmla="*/ 4 h 25"/>
                <a:gd name="T58" fmla="*/ 18 w 30"/>
                <a:gd name="T59" fmla="*/ 3 h 25"/>
                <a:gd name="T60" fmla="*/ 18 w 30"/>
                <a:gd name="T61" fmla="*/ 2 h 25"/>
                <a:gd name="T62" fmla="*/ 18 w 30"/>
                <a:gd name="T63" fmla="*/ 2 h 25"/>
                <a:gd name="T64" fmla="*/ 13 w 30"/>
                <a:gd name="T65" fmla="*/ 2 h 25"/>
                <a:gd name="T66" fmla="*/ 12 w 30"/>
                <a:gd name="T67" fmla="*/ 2 h 25"/>
                <a:gd name="T68" fmla="*/ 12 w 30"/>
                <a:gd name="T69" fmla="*/ 4 h 25"/>
                <a:gd name="T70" fmla="*/ 12 w 30"/>
                <a:gd name="T71" fmla="*/ 4 h 25"/>
                <a:gd name="T72" fmla="*/ 11 w 30"/>
                <a:gd name="T73" fmla="*/ 4 h 25"/>
                <a:gd name="T74" fmla="*/ 11 w 30"/>
                <a:gd name="T75" fmla="*/ 3 h 25"/>
                <a:gd name="T76" fmla="*/ 11 w 30"/>
                <a:gd name="T77" fmla="*/ 2 h 25"/>
                <a:gd name="T78" fmla="*/ 12 w 30"/>
                <a:gd name="T7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25">
                  <a:moveTo>
                    <a:pt x="4" y="4"/>
                  </a:moveTo>
                  <a:cubicBezTo>
                    <a:pt x="27" y="4"/>
                    <a:pt x="27" y="4"/>
                    <a:pt x="27" y="4"/>
                  </a:cubicBezTo>
                  <a:cubicBezTo>
                    <a:pt x="29" y="4"/>
                    <a:pt x="30" y="6"/>
                    <a:pt x="30" y="8"/>
                  </a:cubicBezTo>
                  <a:cubicBezTo>
                    <a:pt x="30" y="9"/>
                    <a:pt x="30" y="11"/>
                    <a:pt x="30" y="12"/>
                  </a:cubicBezTo>
                  <a:cubicBezTo>
                    <a:pt x="30" y="14"/>
                    <a:pt x="30" y="14"/>
                    <a:pt x="29" y="14"/>
                  </a:cubicBezTo>
                  <a:cubicBezTo>
                    <a:pt x="20" y="14"/>
                    <a:pt x="11" y="14"/>
                    <a:pt x="2" y="14"/>
                  </a:cubicBezTo>
                  <a:cubicBezTo>
                    <a:pt x="0" y="14"/>
                    <a:pt x="0" y="14"/>
                    <a:pt x="0" y="13"/>
                  </a:cubicBezTo>
                  <a:cubicBezTo>
                    <a:pt x="0" y="8"/>
                    <a:pt x="0" y="8"/>
                    <a:pt x="0" y="8"/>
                  </a:cubicBezTo>
                  <a:cubicBezTo>
                    <a:pt x="0" y="6"/>
                    <a:pt x="2" y="4"/>
                    <a:pt x="4" y="4"/>
                  </a:cubicBezTo>
                  <a:close/>
                  <a:moveTo>
                    <a:pt x="13" y="16"/>
                  </a:moveTo>
                  <a:cubicBezTo>
                    <a:pt x="17" y="16"/>
                    <a:pt x="17" y="16"/>
                    <a:pt x="17" y="16"/>
                  </a:cubicBezTo>
                  <a:cubicBezTo>
                    <a:pt x="18" y="16"/>
                    <a:pt x="18" y="17"/>
                    <a:pt x="17" y="17"/>
                  </a:cubicBezTo>
                  <a:cubicBezTo>
                    <a:pt x="13" y="17"/>
                    <a:pt x="13" y="17"/>
                    <a:pt x="13" y="17"/>
                  </a:cubicBezTo>
                  <a:cubicBezTo>
                    <a:pt x="12" y="17"/>
                    <a:pt x="12" y="16"/>
                    <a:pt x="13" y="16"/>
                  </a:cubicBezTo>
                  <a:close/>
                  <a:moveTo>
                    <a:pt x="30" y="16"/>
                  </a:moveTo>
                  <a:cubicBezTo>
                    <a:pt x="30" y="21"/>
                    <a:pt x="30" y="21"/>
                    <a:pt x="30" y="21"/>
                  </a:cubicBezTo>
                  <a:cubicBezTo>
                    <a:pt x="30" y="23"/>
                    <a:pt x="29" y="25"/>
                    <a:pt x="27" y="25"/>
                  </a:cubicBezTo>
                  <a:cubicBezTo>
                    <a:pt x="4" y="25"/>
                    <a:pt x="4" y="25"/>
                    <a:pt x="4" y="25"/>
                  </a:cubicBezTo>
                  <a:cubicBezTo>
                    <a:pt x="2" y="25"/>
                    <a:pt x="0" y="23"/>
                    <a:pt x="0" y="21"/>
                  </a:cubicBezTo>
                  <a:cubicBezTo>
                    <a:pt x="0" y="20"/>
                    <a:pt x="0" y="18"/>
                    <a:pt x="0" y="16"/>
                  </a:cubicBezTo>
                  <a:cubicBezTo>
                    <a:pt x="0" y="15"/>
                    <a:pt x="0" y="15"/>
                    <a:pt x="2" y="15"/>
                  </a:cubicBezTo>
                  <a:cubicBezTo>
                    <a:pt x="11" y="15"/>
                    <a:pt x="20" y="15"/>
                    <a:pt x="29" y="15"/>
                  </a:cubicBezTo>
                  <a:cubicBezTo>
                    <a:pt x="30" y="15"/>
                    <a:pt x="30" y="15"/>
                    <a:pt x="30" y="16"/>
                  </a:cubicBezTo>
                  <a:close/>
                  <a:moveTo>
                    <a:pt x="12" y="0"/>
                  </a:moveTo>
                  <a:cubicBezTo>
                    <a:pt x="14" y="0"/>
                    <a:pt x="16" y="0"/>
                    <a:pt x="18" y="0"/>
                  </a:cubicBezTo>
                  <a:cubicBezTo>
                    <a:pt x="19" y="0"/>
                    <a:pt x="20" y="1"/>
                    <a:pt x="20" y="2"/>
                  </a:cubicBezTo>
                  <a:cubicBezTo>
                    <a:pt x="20" y="2"/>
                    <a:pt x="20" y="3"/>
                    <a:pt x="20" y="4"/>
                  </a:cubicBezTo>
                  <a:cubicBezTo>
                    <a:pt x="20" y="4"/>
                    <a:pt x="20" y="4"/>
                    <a:pt x="20" y="4"/>
                  </a:cubicBezTo>
                  <a:cubicBezTo>
                    <a:pt x="19" y="4"/>
                    <a:pt x="19" y="4"/>
                    <a:pt x="19" y="4"/>
                  </a:cubicBezTo>
                  <a:cubicBezTo>
                    <a:pt x="18" y="4"/>
                    <a:pt x="18" y="4"/>
                    <a:pt x="18" y="3"/>
                  </a:cubicBezTo>
                  <a:cubicBezTo>
                    <a:pt x="18" y="3"/>
                    <a:pt x="18" y="2"/>
                    <a:pt x="18" y="2"/>
                  </a:cubicBezTo>
                  <a:cubicBezTo>
                    <a:pt x="18" y="2"/>
                    <a:pt x="18" y="2"/>
                    <a:pt x="18" y="2"/>
                  </a:cubicBezTo>
                  <a:cubicBezTo>
                    <a:pt x="16" y="2"/>
                    <a:pt x="15" y="2"/>
                    <a:pt x="13" y="2"/>
                  </a:cubicBezTo>
                  <a:cubicBezTo>
                    <a:pt x="12" y="2"/>
                    <a:pt x="12" y="2"/>
                    <a:pt x="12" y="2"/>
                  </a:cubicBezTo>
                  <a:cubicBezTo>
                    <a:pt x="12" y="2"/>
                    <a:pt x="12" y="3"/>
                    <a:pt x="12" y="4"/>
                  </a:cubicBezTo>
                  <a:cubicBezTo>
                    <a:pt x="12" y="4"/>
                    <a:pt x="12" y="4"/>
                    <a:pt x="12" y="4"/>
                  </a:cubicBezTo>
                  <a:cubicBezTo>
                    <a:pt x="12" y="4"/>
                    <a:pt x="11" y="4"/>
                    <a:pt x="11" y="4"/>
                  </a:cubicBezTo>
                  <a:cubicBezTo>
                    <a:pt x="11" y="4"/>
                    <a:pt x="11" y="4"/>
                    <a:pt x="11" y="3"/>
                  </a:cubicBezTo>
                  <a:cubicBezTo>
                    <a:pt x="11" y="3"/>
                    <a:pt x="11" y="2"/>
                    <a:pt x="11" y="2"/>
                  </a:cubicBezTo>
                  <a:cubicBezTo>
                    <a:pt x="11" y="1"/>
                    <a:pt x="11" y="0"/>
                    <a:pt x="12" y="0"/>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文本框 12"/>
          <p:cNvSpPr txBox="1"/>
          <p:nvPr/>
        </p:nvSpPr>
        <p:spPr>
          <a:xfrm>
            <a:off x="557336" y="1168161"/>
            <a:ext cx="1566432"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Access</a:t>
            </a:r>
            <a:r>
              <a:rPr kumimoji="1" lang="zh-CN" altLang="en-US" dirty="0" smtClean="0">
                <a:solidFill>
                  <a:schemeClr val="bg1"/>
                </a:solidFill>
              </a:rPr>
              <a:t> </a:t>
            </a:r>
            <a:r>
              <a:rPr kumimoji="1" lang="en-US" altLang="zh-CN" dirty="0" smtClean="0">
                <a:solidFill>
                  <a:schemeClr val="bg1"/>
                </a:solidFill>
              </a:rPr>
              <a:t>Proxy</a:t>
            </a:r>
            <a:endParaRPr kumimoji="1" lang="zh-CN" altLang="en-US" dirty="0">
              <a:solidFill>
                <a:schemeClr val="bg1"/>
              </a:solidFill>
            </a:endParaRPr>
          </a:p>
        </p:txBody>
      </p:sp>
      <p:sp>
        <p:nvSpPr>
          <p:cNvPr id="4" name="圆角矩形 3"/>
          <p:cNvSpPr/>
          <p:nvPr/>
        </p:nvSpPr>
        <p:spPr>
          <a:xfrm>
            <a:off x="819505" y="4226650"/>
            <a:ext cx="7395468" cy="1804749"/>
          </a:xfrm>
          <a:prstGeom prst="roundRect">
            <a:avLst/>
          </a:prstGeom>
          <a:solidFill>
            <a:schemeClr val="bg1">
              <a:lumMod val="95000"/>
            </a:schemeClr>
          </a:solidFill>
        </p:spPr>
        <p:txBody>
          <a:bodyPr wrap="square">
            <a:spAutoFit/>
          </a:bodyPr>
          <a:lstStyle/>
          <a:p>
            <a:pPr marL="285750" indent="-285750">
              <a:buFont typeface="Wingdings" charset="2"/>
              <a:buChar char="ü"/>
            </a:pPr>
            <a:r>
              <a:rPr lang="en-US" altLang="zh-CN" sz="1600" dirty="0" smtClean="0"/>
              <a:t>The </a:t>
            </a:r>
            <a:r>
              <a:rPr lang="en-US" altLang="zh-CN" sz="1600" dirty="0"/>
              <a:t>server could authenticate for users with legitimate accounts provided by the service to access news sites and other content. </a:t>
            </a:r>
            <a:endParaRPr lang="zh-CN" altLang="en-US" sz="1600" dirty="0" smtClean="0"/>
          </a:p>
          <a:p>
            <a:pPr marL="285750" indent="-285750">
              <a:buFont typeface="Wingdings" charset="2"/>
              <a:buChar char="ü"/>
            </a:pPr>
            <a:r>
              <a:rPr lang="en-US" altLang="zh-CN" sz="1600" dirty="0" smtClean="0"/>
              <a:t>All </a:t>
            </a:r>
            <a:r>
              <a:rPr lang="en-US" altLang="zh-CN" sz="1600" dirty="0"/>
              <a:t>traffic and accesses appear to originate from the same entity and it is up to the proxy service to multiplex the user credentials. </a:t>
            </a:r>
            <a:endParaRPr lang="zh-CN" altLang="en-US" sz="1600" dirty="0" smtClean="0"/>
          </a:p>
          <a:p>
            <a:pPr marL="285750" indent="-285750">
              <a:buFont typeface="Wingdings" charset="2"/>
              <a:buChar char="ü"/>
            </a:pPr>
            <a:r>
              <a:rPr lang="en-US" altLang="zh-CN" sz="1600" dirty="0" smtClean="0"/>
              <a:t>Users</a:t>
            </a:r>
            <a:r>
              <a:rPr lang="en-US" altLang="zh-CN" sz="1600" dirty="0"/>
              <a:t>’ anonymity leverages both the wide variety of accessible services as well as the number of proxy users. </a:t>
            </a:r>
          </a:p>
        </p:txBody>
      </p:sp>
      <p:sp>
        <p:nvSpPr>
          <p:cNvPr id="15" name="椭圆形标注 14"/>
          <p:cNvSpPr/>
          <p:nvPr/>
        </p:nvSpPr>
        <p:spPr>
          <a:xfrm>
            <a:off x="2397916" y="1548563"/>
            <a:ext cx="5554888" cy="1828454"/>
          </a:xfrm>
          <a:prstGeom prst="wedgeEllipseCallout">
            <a:avLst>
              <a:gd name="adj1" fmla="val -53845"/>
              <a:gd name="adj2" fmla="val 40449"/>
            </a:avLst>
          </a:prstGeom>
          <a:solidFill>
            <a:schemeClr val="bg1">
              <a:lumMod val="50000"/>
            </a:schemeClr>
          </a:solidFill>
          <a:ln w="285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p>
        </p:txBody>
      </p:sp>
      <p:sp>
        <p:nvSpPr>
          <p:cNvPr id="16" name="矩形 15"/>
          <p:cNvSpPr/>
          <p:nvPr/>
        </p:nvSpPr>
        <p:spPr>
          <a:xfrm>
            <a:off x="3203342" y="1941257"/>
            <a:ext cx="4524119" cy="1015663"/>
          </a:xfrm>
          <a:prstGeom prst="rect">
            <a:avLst/>
          </a:prstGeom>
        </p:spPr>
        <p:txBody>
          <a:bodyPr wrap="square">
            <a:spAutoFit/>
          </a:bodyPr>
          <a:lstStyle/>
          <a:p>
            <a:r>
              <a:rPr lang="en-US" altLang="zh-CN" sz="2000" dirty="0">
                <a:solidFill>
                  <a:schemeClr val="bg1"/>
                </a:solidFill>
              </a:rPr>
              <a:t>implement a server to allow users to proxy access to </a:t>
            </a:r>
            <a:r>
              <a:rPr lang="en-US" altLang="zh-CN" sz="2000" dirty="0" smtClean="0">
                <a:solidFill>
                  <a:schemeClr val="bg1"/>
                </a:solidFill>
              </a:rPr>
              <a:t>websites</a:t>
            </a:r>
            <a:r>
              <a:rPr lang="zh-CN" altLang="en-US" sz="2000" dirty="0" smtClean="0">
                <a:solidFill>
                  <a:schemeClr val="bg1"/>
                </a:solidFill>
              </a:rPr>
              <a:t> </a:t>
            </a:r>
            <a:r>
              <a:rPr lang="en-US" altLang="zh-CN" sz="2000" dirty="0" smtClean="0">
                <a:solidFill>
                  <a:schemeClr val="bg1"/>
                </a:solidFill>
              </a:rPr>
              <a:t>and</a:t>
            </a:r>
            <a:r>
              <a:rPr lang="zh-CN" altLang="en-US" sz="2000" dirty="0" smtClean="0">
                <a:solidFill>
                  <a:schemeClr val="bg1"/>
                </a:solidFill>
              </a:rPr>
              <a:t> </a:t>
            </a:r>
            <a:r>
              <a:rPr lang="en-US" altLang="zh-CN" sz="2000" dirty="0" smtClean="0">
                <a:solidFill>
                  <a:schemeClr val="bg1"/>
                </a:solidFill>
              </a:rPr>
              <a:t>achieve</a:t>
            </a:r>
            <a:r>
              <a:rPr lang="zh-CN" altLang="en-US" sz="2000" dirty="0" smtClean="0">
                <a:solidFill>
                  <a:schemeClr val="bg1"/>
                </a:solidFill>
              </a:rPr>
              <a:t> </a:t>
            </a:r>
            <a:r>
              <a:rPr lang="en-US" altLang="zh-CN" sz="2000" dirty="0" smtClean="0">
                <a:solidFill>
                  <a:schemeClr val="bg1"/>
                </a:solidFill>
              </a:rPr>
              <a:t>users’</a:t>
            </a:r>
            <a:r>
              <a:rPr lang="zh-CN" altLang="en-US" sz="2000" dirty="0" smtClean="0">
                <a:solidFill>
                  <a:schemeClr val="bg1"/>
                </a:solidFill>
              </a:rPr>
              <a:t> </a:t>
            </a:r>
            <a:r>
              <a:rPr lang="en-US" altLang="zh-CN" sz="2000" dirty="0" smtClean="0">
                <a:solidFill>
                  <a:schemeClr val="bg1"/>
                </a:solidFill>
              </a:rPr>
              <a:t>anonymity.</a:t>
            </a:r>
            <a:endParaRPr lang="zh-CN" altLang="en-US" sz="2000" dirty="0">
              <a:solidFill>
                <a:schemeClr val="bg1"/>
              </a:solidFill>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09" y="2292117"/>
            <a:ext cx="1219200" cy="1219200"/>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3903" y="2874309"/>
            <a:ext cx="663116" cy="663116"/>
          </a:xfrm>
          <a:prstGeom prst="rect">
            <a:avLst/>
          </a:prstGeom>
        </p:spPr>
      </p:pic>
    </p:spTree>
    <p:extLst>
      <p:ext uri="{BB962C8B-B14F-4D97-AF65-F5344CB8AC3E}">
        <p14:creationId xmlns:p14="http://schemas.microsoft.com/office/powerpoint/2010/main" val="13574927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2</a:t>
            </a:fld>
            <a:endParaRPr kumimoji="1" lang="zh-CN" altLang="en-US"/>
          </a:p>
        </p:txBody>
      </p:sp>
      <p:sp>
        <p:nvSpPr>
          <p:cNvPr id="4" name="泪珠形 3"/>
          <p:cNvSpPr>
            <a:spLocks noChangeAspect="1"/>
          </p:cNvSpPr>
          <p:nvPr/>
        </p:nvSpPr>
        <p:spPr>
          <a:xfrm rot="2821370">
            <a:off x="751723" y="1434413"/>
            <a:ext cx="396000" cy="396000"/>
          </a:xfrm>
          <a:prstGeom prst="teardrop">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Outline</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96935" y="1452586"/>
            <a:ext cx="317496" cy="369332"/>
          </a:xfrm>
          <a:prstGeom prst="rect">
            <a:avLst/>
          </a:prstGeom>
          <a:noFill/>
        </p:spPr>
        <p:txBody>
          <a:bodyPr wrap="square" rtlCol="0">
            <a:spAutoFit/>
          </a:bodyPr>
          <a:lstStyle/>
          <a:p>
            <a:r>
              <a:rPr kumimoji="1" lang="en-US" altLang="zh-CN" dirty="0" smtClean="0">
                <a:solidFill>
                  <a:schemeClr val="bg1"/>
                </a:solidFill>
              </a:rPr>
              <a:t>1</a:t>
            </a:r>
            <a:endParaRPr kumimoji="1" lang="zh-CN" altLang="en-US" dirty="0">
              <a:solidFill>
                <a:schemeClr val="bg1"/>
              </a:solidFill>
            </a:endParaRPr>
          </a:p>
        </p:txBody>
      </p:sp>
      <p:sp>
        <p:nvSpPr>
          <p:cNvPr id="9" name="文本框 8"/>
          <p:cNvSpPr txBox="1"/>
          <p:nvPr/>
        </p:nvSpPr>
        <p:spPr>
          <a:xfrm>
            <a:off x="1510329" y="1285245"/>
            <a:ext cx="3730193" cy="461665"/>
          </a:xfrm>
          <a:prstGeom prst="rect">
            <a:avLst/>
          </a:prstGeom>
          <a:noFill/>
          <a:ln>
            <a:noFill/>
          </a:ln>
          <a:effectLst/>
        </p:spPr>
        <p:txBody>
          <a:bodyPr wrap="square" rtlCol="0">
            <a:spAutoFit/>
          </a:bodyPr>
          <a:lstStyle/>
          <a:p>
            <a:r>
              <a:rPr kumimoji="1" lang="en-US" altLang="zh-CN" sz="2400" dirty="0" smtClean="0"/>
              <a:t>Motivation</a:t>
            </a:r>
            <a:r>
              <a:rPr kumimoji="1" lang="zh-CN" altLang="en-US" sz="2400" dirty="0" smtClean="0"/>
              <a:t> </a:t>
            </a:r>
            <a:r>
              <a:rPr kumimoji="1" lang="en-US" altLang="zh-CN" sz="2400" dirty="0" smtClean="0"/>
              <a:t>&amp;</a:t>
            </a:r>
            <a:r>
              <a:rPr kumimoji="1" lang="zh-CN" altLang="en-US" sz="2400" dirty="0" smtClean="0"/>
              <a:t> </a:t>
            </a:r>
            <a:r>
              <a:rPr kumimoji="1" lang="en-US" altLang="zh-CN" sz="2400" dirty="0" smtClean="0"/>
              <a:t>Contribution</a:t>
            </a:r>
            <a:endParaRPr kumimoji="1" lang="zh-CN" altLang="en-US" sz="2400" dirty="0"/>
          </a:p>
        </p:txBody>
      </p:sp>
      <p:sp>
        <p:nvSpPr>
          <p:cNvPr id="12" name="文本框 11"/>
          <p:cNvSpPr txBox="1"/>
          <p:nvPr/>
        </p:nvSpPr>
        <p:spPr>
          <a:xfrm>
            <a:off x="1511967" y="2132386"/>
            <a:ext cx="3192768" cy="461665"/>
          </a:xfrm>
          <a:prstGeom prst="rect">
            <a:avLst/>
          </a:prstGeom>
          <a:noFill/>
          <a:ln>
            <a:noFill/>
          </a:ln>
          <a:effectLst/>
        </p:spPr>
        <p:txBody>
          <a:bodyPr wrap="square" rtlCol="0">
            <a:spAutoFit/>
          </a:bodyPr>
          <a:lstStyle/>
          <a:p>
            <a:r>
              <a:rPr kumimoji="1" lang="en-US" altLang="zh-CN" sz="2400" dirty="0" smtClean="0"/>
              <a:t>Construction</a:t>
            </a:r>
            <a:endParaRPr kumimoji="1" lang="zh-CN" altLang="en-US" sz="2400" dirty="0"/>
          </a:p>
        </p:txBody>
      </p:sp>
      <p:sp>
        <p:nvSpPr>
          <p:cNvPr id="15" name="文本框 14"/>
          <p:cNvSpPr txBox="1"/>
          <p:nvPr/>
        </p:nvSpPr>
        <p:spPr>
          <a:xfrm>
            <a:off x="1513512" y="3024292"/>
            <a:ext cx="4467171" cy="461665"/>
          </a:xfrm>
          <a:prstGeom prst="rect">
            <a:avLst/>
          </a:prstGeom>
          <a:noFill/>
          <a:ln>
            <a:noFill/>
          </a:ln>
          <a:effectLst/>
        </p:spPr>
        <p:txBody>
          <a:bodyPr wrap="square" rtlCol="0">
            <a:spAutoFit/>
          </a:bodyPr>
          <a:lstStyle/>
          <a:p>
            <a:r>
              <a:rPr kumimoji="1" lang="en-US" altLang="zh-CN" sz="2400" dirty="0" smtClean="0"/>
              <a:t>Implementation</a:t>
            </a:r>
            <a:endParaRPr kumimoji="1" lang="zh-CN" altLang="en-US" sz="2400" dirty="0"/>
          </a:p>
        </p:txBody>
      </p:sp>
      <p:sp>
        <p:nvSpPr>
          <p:cNvPr id="18" name="文本框 17"/>
          <p:cNvSpPr txBox="1"/>
          <p:nvPr/>
        </p:nvSpPr>
        <p:spPr>
          <a:xfrm>
            <a:off x="1508621" y="3947517"/>
            <a:ext cx="2399701" cy="461665"/>
          </a:xfrm>
          <a:prstGeom prst="rect">
            <a:avLst/>
          </a:prstGeom>
          <a:noFill/>
          <a:ln>
            <a:noFill/>
          </a:ln>
          <a:effectLst/>
        </p:spPr>
        <p:txBody>
          <a:bodyPr wrap="square" rtlCol="0">
            <a:spAutoFit/>
          </a:bodyPr>
          <a:lstStyle/>
          <a:p>
            <a:r>
              <a:rPr kumimoji="1" lang="en-US" altLang="zh-CN" sz="2400" dirty="0" smtClean="0"/>
              <a:t>My</a:t>
            </a:r>
            <a:r>
              <a:rPr kumimoji="1" lang="zh-CN" altLang="en-US" sz="2400" dirty="0" smtClean="0"/>
              <a:t> </a:t>
            </a:r>
            <a:r>
              <a:rPr kumimoji="1" lang="en-US" altLang="zh-CN" sz="2400" dirty="0" smtClean="0"/>
              <a:t>Thought</a:t>
            </a:r>
            <a:endParaRPr kumimoji="1" lang="zh-CN" altLang="en-US" sz="2400" dirty="0"/>
          </a:p>
        </p:txBody>
      </p:sp>
      <p:cxnSp>
        <p:nvCxnSpPr>
          <p:cNvPr id="20" name="直线箭头连接符 19"/>
          <p:cNvCxnSpPr/>
          <p:nvPr/>
        </p:nvCxnSpPr>
        <p:spPr>
          <a:xfrm>
            <a:off x="1385868" y="1538315"/>
            <a:ext cx="0" cy="45481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1271570" y="1538315"/>
            <a:ext cx="234000" cy="234000"/>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1266803" y="2405093"/>
            <a:ext cx="234000" cy="234000"/>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1276323" y="3300441"/>
            <a:ext cx="234000" cy="234000"/>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p:nvSpPr>
        <p:spPr>
          <a:xfrm>
            <a:off x="1271555" y="4195806"/>
            <a:ext cx="234000" cy="234000"/>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6" name="直线连接符 25"/>
          <p:cNvCxnSpPr>
            <a:stCxn id="21" idx="6"/>
          </p:cNvCxnSpPr>
          <p:nvPr/>
        </p:nvCxnSpPr>
        <p:spPr>
          <a:xfrm>
            <a:off x="1505570" y="1655315"/>
            <a:ext cx="396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线连接符 26"/>
          <p:cNvCxnSpPr/>
          <p:nvPr/>
        </p:nvCxnSpPr>
        <p:spPr>
          <a:xfrm>
            <a:off x="1515105" y="2507799"/>
            <a:ext cx="396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线连接符 29"/>
          <p:cNvCxnSpPr/>
          <p:nvPr/>
        </p:nvCxnSpPr>
        <p:spPr>
          <a:xfrm>
            <a:off x="1529378" y="3407915"/>
            <a:ext cx="396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线连接符 30"/>
          <p:cNvCxnSpPr/>
          <p:nvPr/>
        </p:nvCxnSpPr>
        <p:spPr>
          <a:xfrm>
            <a:off x="1510332" y="4317561"/>
            <a:ext cx="3960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组 35"/>
          <p:cNvGrpSpPr>
            <a:grpSpLocks noChangeAspect="1"/>
          </p:cNvGrpSpPr>
          <p:nvPr/>
        </p:nvGrpSpPr>
        <p:grpSpPr>
          <a:xfrm>
            <a:off x="5516530" y="1444622"/>
            <a:ext cx="437055" cy="432000"/>
            <a:chOff x="5859437" y="1130289"/>
            <a:chExt cx="549276" cy="542925"/>
          </a:xfrm>
        </p:grpSpPr>
        <p:sp>
          <p:nvSpPr>
            <p:cNvPr id="34" name="Freeform 107"/>
            <p:cNvSpPr>
              <a:spLocks noEditPoints="1"/>
            </p:cNvSpPr>
            <p:nvPr/>
          </p:nvSpPr>
          <p:spPr bwMode="auto">
            <a:xfrm>
              <a:off x="5859437" y="1130289"/>
              <a:ext cx="369888" cy="363538"/>
            </a:xfrm>
            <a:custGeom>
              <a:avLst/>
              <a:gdLst>
                <a:gd name="T0" fmla="*/ 99 w 129"/>
                <a:gd name="T1" fmla="*/ 118 h 129"/>
                <a:gd name="T2" fmla="*/ 95 w 129"/>
                <a:gd name="T3" fmla="*/ 102 h 129"/>
                <a:gd name="T4" fmla="*/ 101 w 129"/>
                <a:gd name="T5" fmla="*/ 96 h 129"/>
                <a:gd name="T6" fmla="*/ 117 w 129"/>
                <a:gd name="T7" fmla="*/ 100 h 129"/>
                <a:gd name="T8" fmla="*/ 122 w 129"/>
                <a:gd name="T9" fmla="*/ 98 h 129"/>
                <a:gd name="T10" fmla="*/ 128 w 129"/>
                <a:gd name="T11" fmla="*/ 83 h 129"/>
                <a:gd name="T12" fmla="*/ 126 w 129"/>
                <a:gd name="T13" fmla="*/ 78 h 129"/>
                <a:gd name="T14" fmla="*/ 112 w 129"/>
                <a:gd name="T15" fmla="*/ 70 h 129"/>
                <a:gd name="T16" fmla="*/ 113 w 129"/>
                <a:gd name="T17" fmla="*/ 65 h 129"/>
                <a:gd name="T18" fmla="*/ 112 w 129"/>
                <a:gd name="T19" fmla="*/ 61 h 129"/>
                <a:gd name="T20" fmla="*/ 126 w 129"/>
                <a:gd name="T21" fmla="*/ 52 h 129"/>
                <a:gd name="T22" fmla="*/ 128 w 129"/>
                <a:gd name="T23" fmla="*/ 47 h 129"/>
                <a:gd name="T24" fmla="*/ 122 w 129"/>
                <a:gd name="T25" fmla="*/ 33 h 129"/>
                <a:gd name="T26" fmla="*/ 117 w 129"/>
                <a:gd name="T27" fmla="*/ 30 h 129"/>
                <a:gd name="T28" fmla="*/ 102 w 129"/>
                <a:gd name="T29" fmla="*/ 34 h 129"/>
                <a:gd name="T30" fmla="*/ 95 w 129"/>
                <a:gd name="T31" fmla="*/ 28 h 129"/>
                <a:gd name="T32" fmla="*/ 99 w 129"/>
                <a:gd name="T33" fmla="*/ 12 h 129"/>
                <a:gd name="T34" fmla="*/ 97 w 129"/>
                <a:gd name="T35" fmla="*/ 8 h 129"/>
                <a:gd name="T36" fmla="*/ 82 w 129"/>
                <a:gd name="T37" fmla="*/ 1 h 129"/>
                <a:gd name="T38" fmla="*/ 77 w 129"/>
                <a:gd name="T39" fmla="*/ 3 h 129"/>
                <a:gd name="T40" fmla="*/ 69 w 129"/>
                <a:gd name="T41" fmla="*/ 17 h 129"/>
                <a:gd name="T42" fmla="*/ 60 w 129"/>
                <a:gd name="T43" fmla="*/ 17 h 129"/>
                <a:gd name="T44" fmla="*/ 52 w 129"/>
                <a:gd name="T45" fmla="*/ 3 h 129"/>
                <a:gd name="T46" fmla="*/ 47 w 129"/>
                <a:gd name="T47" fmla="*/ 1 h 129"/>
                <a:gd name="T48" fmla="*/ 32 w 129"/>
                <a:gd name="T49" fmla="*/ 7 h 129"/>
                <a:gd name="T50" fmla="*/ 30 w 129"/>
                <a:gd name="T51" fmla="*/ 12 h 129"/>
                <a:gd name="T52" fmla="*/ 34 w 129"/>
                <a:gd name="T53" fmla="*/ 27 h 129"/>
                <a:gd name="T54" fmla="*/ 27 w 129"/>
                <a:gd name="T55" fmla="*/ 34 h 129"/>
                <a:gd name="T56" fmla="*/ 12 w 129"/>
                <a:gd name="T57" fmla="*/ 30 h 129"/>
                <a:gd name="T58" fmla="*/ 7 w 129"/>
                <a:gd name="T59" fmla="*/ 32 h 129"/>
                <a:gd name="T60" fmla="*/ 1 w 129"/>
                <a:gd name="T61" fmla="*/ 47 h 129"/>
                <a:gd name="T62" fmla="*/ 2 w 129"/>
                <a:gd name="T63" fmla="*/ 52 h 129"/>
                <a:gd name="T64" fmla="*/ 16 w 129"/>
                <a:gd name="T65" fmla="*/ 60 h 129"/>
                <a:gd name="T66" fmla="*/ 16 w 129"/>
                <a:gd name="T67" fmla="*/ 65 h 129"/>
                <a:gd name="T68" fmla="*/ 16 w 129"/>
                <a:gd name="T69" fmla="*/ 69 h 129"/>
                <a:gd name="T70" fmla="*/ 2 w 129"/>
                <a:gd name="T71" fmla="*/ 77 h 129"/>
                <a:gd name="T72" fmla="*/ 0 w 129"/>
                <a:gd name="T73" fmla="*/ 82 h 129"/>
                <a:gd name="T74" fmla="*/ 7 w 129"/>
                <a:gd name="T75" fmla="*/ 97 h 129"/>
                <a:gd name="T76" fmla="*/ 11 w 129"/>
                <a:gd name="T77" fmla="*/ 99 h 129"/>
                <a:gd name="T78" fmla="*/ 27 w 129"/>
                <a:gd name="T79" fmla="*/ 95 h 129"/>
                <a:gd name="T80" fmla="*/ 33 w 129"/>
                <a:gd name="T81" fmla="*/ 102 h 129"/>
                <a:gd name="T82" fmla="*/ 29 w 129"/>
                <a:gd name="T83" fmla="*/ 118 h 129"/>
                <a:gd name="T84" fmla="*/ 31 w 129"/>
                <a:gd name="T85" fmla="*/ 122 h 129"/>
                <a:gd name="T86" fmla="*/ 46 w 129"/>
                <a:gd name="T87" fmla="*/ 128 h 129"/>
                <a:gd name="T88" fmla="*/ 51 w 129"/>
                <a:gd name="T89" fmla="*/ 127 h 129"/>
                <a:gd name="T90" fmla="*/ 59 w 129"/>
                <a:gd name="T91" fmla="*/ 113 h 129"/>
                <a:gd name="T92" fmla="*/ 68 w 129"/>
                <a:gd name="T93" fmla="*/ 113 h 129"/>
                <a:gd name="T94" fmla="*/ 77 w 129"/>
                <a:gd name="T95" fmla="*/ 127 h 129"/>
                <a:gd name="T96" fmla="*/ 80 w 129"/>
                <a:gd name="T97" fmla="*/ 129 h 129"/>
                <a:gd name="T98" fmla="*/ 82 w 129"/>
                <a:gd name="T99" fmla="*/ 129 h 129"/>
                <a:gd name="T100" fmla="*/ 96 w 129"/>
                <a:gd name="T101" fmla="*/ 123 h 129"/>
                <a:gd name="T102" fmla="*/ 99 w 129"/>
                <a:gd name="T103" fmla="*/ 118 h 129"/>
                <a:gd name="T104" fmla="*/ 75 w 129"/>
                <a:gd name="T105" fmla="*/ 76 h 129"/>
                <a:gd name="T106" fmla="*/ 53 w 129"/>
                <a:gd name="T107" fmla="*/ 76 h 129"/>
                <a:gd name="T108" fmla="*/ 48 w 129"/>
                <a:gd name="T109" fmla="*/ 65 h 129"/>
                <a:gd name="T110" fmla="*/ 53 w 129"/>
                <a:gd name="T111" fmla="*/ 54 h 129"/>
                <a:gd name="T112" fmla="*/ 64 w 129"/>
                <a:gd name="T113" fmla="*/ 49 h 129"/>
                <a:gd name="T114" fmla="*/ 75 w 129"/>
                <a:gd name="T115" fmla="*/ 54 h 129"/>
                <a:gd name="T116" fmla="*/ 80 w 129"/>
                <a:gd name="T117" fmla="*/ 65 h 129"/>
                <a:gd name="T118" fmla="*/ 75 w 129"/>
                <a:gd name="T119" fmla="*/ 7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9" h="129">
                  <a:moveTo>
                    <a:pt x="99" y="118"/>
                  </a:moveTo>
                  <a:cubicBezTo>
                    <a:pt x="95" y="102"/>
                    <a:pt x="95" y="102"/>
                    <a:pt x="95" y="102"/>
                  </a:cubicBezTo>
                  <a:cubicBezTo>
                    <a:pt x="97" y="100"/>
                    <a:pt x="99" y="98"/>
                    <a:pt x="101" y="96"/>
                  </a:cubicBezTo>
                  <a:cubicBezTo>
                    <a:pt x="117" y="100"/>
                    <a:pt x="117" y="100"/>
                    <a:pt x="117" y="100"/>
                  </a:cubicBezTo>
                  <a:cubicBezTo>
                    <a:pt x="119" y="100"/>
                    <a:pt x="121" y="99"/>
                    <a:pt x="122" y="98"/>
                  </a:cubicBezTo>
                  <a:cubicBezTo>
                    <a:pt x="128" y="83"/>
                    <a:pt x="128" y="83"/>
                    <a:pt x="128" y="83"/>
                  </a:cubicBezTo>
                  <a:cubicBezTo>
                    <a:pt x="128" y="81"/>
                    <a:pt x="128" y="79"/>
                    <a:pt x="126" y="78"/>
                  </a:cubicBezTo>
                  <a:cubicBezTo>
                    <a:pt x="112" y="70"/>
                    <a:pt x="112" y="70"/>
                    <a:pt x="112" y="70"/>
                  </a:cubicBezTo>
                  <a:cubicBezTo>
                    <a:pt x="112" y="68"/>
                    <a:pt x="113" y="66"/>
                    <a:pt x="113" y="65"/>
                  </a:cubicBezTo>
                  <a:cubicBezTo>
                    <a:pt x="113" y="64"/>
                    <a:pt x="112" y="62"/>
                    <a:pt x="112" y="61"/>
                  </a:cubicBezTo>
                  <a:cubicBezTo>
                    <a:pt x="126" y="52"/>
                    <a:pt x="126" y="52"/>
                    <a:pt x="126" y="52"/>
                  </a:cubicBezTo>
                  <a:cubicBezTo>
                    <a:pt x="128" y="51"/>
                    <a:pt x="129" y="49"/>
                    <a:pt x="128" y="47"/>
                  </a:cubicBezTo>
                  <a:cubicBezTo>
                    <a:pt x="122" y="33"/>
                    <a:pt x="122" y="33"/>
                    <a:pt x="122" y="33"/>
                  </a:cubicBezTo>
                  <a:cubicBezTo>
                    <a:pt x="121" y="31"/>
                    <a:pt x="119" y="30"/>
                    <a:pt x="117" y="30"/>
                  </a:cubicBezTo>
                  <a:cubicBezTo>
                    <a:pt x="102" y="34"/>
                    <a:pt x="102" y="34"/>
                    <a:pt x="102" y="34"/>
                  </a:cubicBezTo>
                  <a:cubicBezTo>
                    <a:pt x="100" y="32"/>
                    <a:pt x="97" y="30"/>
                    <a:pt x="95" y="28"/>
                  </a:cubicBezTo>
                  <a:cubicBezTo>
                    <a:pt x="99" y="12"/>
                    <a:pt x="99" y="12"/>
                    <a:pt x="99" y="12"/>
                  </a:cubicBezTo>
                  <a:cubicBezTo>
                    <a:pt x="100" y="10"/>
                    <a:pt x="99" y="8"/>
                    <a:pt x="97" y="8"/>
                  </a:cubicBezTo>
                  <a:cubicBezTo>
                    <a:pt x="82" y="1"/>
                    <a:pt x="82" y="1"/>
                    <a:pt x="82" y="1"/>
                  </a:cubicBezTo>
                  <a:cubicBezTo>
                    <a:pt x="80" y="1"/>
                    <a:pt x="78" y="1"/>
                    <a:pt x="77" y="3"/>
                  </a:cubicBezTo>
                  <a:cubicBezTo>
                    <a:pt x="69" y="17"/>
                    <a:pt x="69" y="17"/>
                    <a:pt x="69" y="17"/>
                  </a:cubicBezTo>
                  <a:cubicBezTo>
                    <a:pt x="66" y="16"/>
                    <a:pt x="63" y="16"/>
                    <a:pt x="60" y="17"/>
                  </a:cubicBezTo>
                  <a:cubicBezTo>
                    <a:pt x="52" y="3"/>
                    <a:pt x="52" y="3"/>
                    <a:pt x="52" y="3"/>
                  </a:cubicBezTo>
                  <a:cubicBezTo>
                    <a:pt x="51" y="1"/>
                    <a:pt x="49" y="0"/>
                    <a:pt x="47" y="1"/>
                  </a:cubicBezTo>
                  <a:cubicBezTo>
                    <a:pt x="32" y="7"/>
                    <a:pt x="32" y="7"/>
                    <a:pt x="32" y="7"/>
                  </a:cubicBezTo>
                  <a:cubicBezTo>
                    <a:pt x="30" y="8"/>
                    <a:pt x="29" y="10"/>
                    <a:pt x="30" y="12"/>
                  </a:cubicBezTo>
                  <a:cubicBezTo>
                    <a:pt x="34" y="27"/>
                    <a:pt x="34" y="27"/>
                    <a:pt x="34" y="27"/>
                  </a:cubicBezTo>
                  <a:cubicBezTo>
                    <a:pt x="31" y="29"/>
                    <a:pt x="29" y="32"/>
                    <a:pt x="27" y="34"/>
                  </a:cubicBezTo>
                  <a:cubicBezTo>
                    <a:pt x="12" y="30"/>
                    <a:pt x="12" y="30"/>
                    <a:pt x="12" y="30"/>
                  </a:cubicBezTo>
                  <a:cubicBezTo>
                    <a:pt x="10" y="29"/>
                    <a:pt x="8" y="30"/>
                    <a:pt x="7" y="32"/>
                  </a:cubicBezTo>
                  <a:cubicBezTo>
                    <a:pt x="1" y="47"/>
                    <a:pt x="1" y="47"/>
                    <a:pt x="1" y="47"/>
                  </a:cubicBezTo>
                  <a:cubicBezTo>
                    <a:pt x="0" y="49"/>
                    <a:pt x="1" y="51"/>
                    <a:pt x="2" y="52"/>
                  </a:cubicBezTo>
                  <a:cubicBezTo>
                    <a:pt x="16" y="60"/>
                    <a:pt x="16" y="60"/>
                    <a:pt x="16" y="60"/>
                  </a:cubicBezTo>
                  <a:cubicBezTo>
                    <a:pt x="16" y="62"/>
                    <a:pt x="16" y="63"/>
                    <a:pt x="16" y="65"/>
                  </a:cubicBezTo>
                  <a:cubicBezTo>
                    <a:pt x="16" y="66"/>
                    <a:pt x="16" y="68"/>
                    <a:pt x="16" y="69"/>
                  </a:cubicBezTo>
                  <a:cubicBezTo>
                    <a:pt x="2" y="77"/>
                    <a:pt x="2" y="77"/>
                    <a:pt x="2" y="77"/>
                  </a:cubicBezTo>
                  <a:cubicBezTo>
                    <a:pt x="0" y="78"/>
                    <a:pt x="0" y="80"/>
                    <a:pt x="0" y="82"/>
                  </a:cubicBezTo>
                  <a:cubicBezTo>
                    <a:pt x="7" y="97"/>
                    <a:pt x="7" y="97"/>
                    <a:pt x="7" y="97"/>
                  </a:cubicBezTo>
                  <a:cubicBezTo>
                    <a:pt x="7" y="99"/>
                    <a:pt x="9" y="100"/>
                    <a:pt x="11" y="99"/>
                  </a:cubicBezTo>
                  <a:cubicBezTo>
                    <a:pt x="27" y="95"/>
                    <a:pt x="27" y="95"/>
                    <a:pt x="27" y="95"/>
                  </a:cubicBezTo>
                  <a:cubicBezTo>
                    <a:pt x="29" y="98"/>
                    <a:pt x="31" y="100"/>
                    <a:pt x="33" y="102"/>
                  </a:cubicBezTo>
                  <a:cubicBezTo>
                    <a:pt x="29" y="118"/>
                    <a:pt x="29" y="118"/>
                    <a:pt x="29" y="118"/>
                  </a:cubicBezTo>
                  <a:cubicBezTo>
                    <a:pt x="29" y="119"/>
                    <a:pt x="30" y="121"/>
                    <a:pt x="31" y="122"/>
                  </a:cubicBezTo>
                  <a:cubicBezTo>
                    <a:pt x="46" y="128"/>
                    <a:pt x="46" y="128"/>
                    <a:pt x="46" y="128"/>
                  </a:cubicBezTo>
                  <a:cubicBezTo>
                    <a:pt x="48" y="129"/>
                    <a:pt x="50" y="129"/>
                    <a:pt x="51" y="127"/>
                  </a:cubicBezTo>
                  <a:cubicBezTo>
                    <a:pt x="59" y="113"/>
                    <a:pt x="59" y="113"/>
                    <a:pt x="59" y="113"/>
                  </a:cubicBezTo>
                  <a:cubicBezTo>
                    <a:pt x="62" y="113"/>
                    <a:pt x="65" y="113"/>
                    <a:pt x="68" y="113"/>
                  </a:cubicBezTo>
                  <a:cubicBezTo>
                    <a:pt x="77" y="127"/>
                    <a:pt x="77" y="127"/>
                    <a:pt x="77" y="127"/>
                  </a:cubicBezTo>
                  <a:cubicBezTo>
                    <a:pt x="77" y="128"/>
                    <a:pt x="79" y="129"/>
                    <a:pt x="80" y="129"/>
                  </a:cubicBezTo>
                  <a:cubicBezTo>
                    <a:pt x="81" y="129"/>
                    <a:pt x="81" y="129"/>
                    <a:pt x="82" y="129"/>
                  </a:cubicBezTo>
                  <a:cubicBezTo>
                    <a:pt x="96" y="123"/>
                    <a:pt x="96" y="123"/>
                    <a:pt x="96" y="123"/>
                  </a:cubicBezTo>
                  <a:cubicBezTo>
                    <a:pt x="98" y="122"/>
                    <a:pt x="99" y="120"/>
                    <a:pt x="99" y="118"/>
                  </a:cubicBezTo>
                  <a:close/>
                  <a:moveTo>
                    <a:pt x="75" y="76"/>
                  </a:moveTo>
                  <a:cubicBezTo>
                    <a:pt x="69" y="82"/>
                    <a:pt x="59" y="82"/>
                    <a:pt x="53" y="76"/>
                  </a:cubicBezTo>
                  <a:cubicBezTo>
                    <a:pt x="50" y="73"/>
                    <a:pt x="48" y="69"/>
                    <a:pt x="48" y="65"/>
                  </a:cubicBezTo>
                  <a:cubicBezTo>
                    <a:pt x="48" y="61"/>
                    <a:pt x="50" y="57"/>
                    <a:pt x="53" y="54"/>
                  </a:cubicBezTo>
                  <a:cubicBezTo>
                    <a:pt x="56" y="51"/>
                    <a:pt x="60" y="49"/>
                    <a:pt x="64" y="49"/>
                  </a:cubicBezTo>
                  <a:cubicBezTo>
                    <a:pt x="68" y="49"/>
                    <a:pt x="72" y="51"/>
                    <a:pt x="75" y="54"/>
                  </a:cubicBezTo>
                  <a:cubicBezTo>
                    <a:pt x="78" y="57"/>
                    <a:pt x="80" y="61"/>
                    <a:pt x="80" y="65"/>
                  </a:cubicBezTo>
                  <a:cubicBezTo>
                    <a:pt x="80" y="69"/>
                    <a:pt x="78" y="73"/>
                    <a:pt x="75" y="76"/>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08"/>
            <p:cNvSpPr>
              <a:spLocks noEditPoints="1"/>
            </p:cNvSpPr>
            <p:nvPr/>
          </p:nvSpPr>
          <p:spPr bwMode="auto">
            <a:xfrm>
              <a:off x="6134075" y="1403339"/>
              <a:ext cx="274638" cy="269875"/>
            </a:xfrm>
            <a:custGeom>
              <a:avLst/>
              <a:gdLst>
                <a:gd name="T0" fmla="*/ 96 w 96"/>
                <a:gd name="T1" fmla="*/ 42 h 96"/>
                <a:gd name="T2" fmla="*/ 93 w 96"/>
                <a:gd name="T3" fmla="*/ 38 h 96"/>
                <a:gd name="T4" fmla="*/ 82 w 96"/>
                <a:gd name="T5" fmla="*/ 36 h 96"/>
                <a:gd name="T6" fmla="*/ 81 w 96"/>
                <a:gd name="T7" fmla="*/ 34 h 96"/>
                <a:gd name="T8" fmla="*/ 80 w 96"/>
                <a:gd name="T9" fmla="*/ 32 h 96"/>
                <a:gd name="T10" fmla="*/ 86 w 96"/>
                <a:gd name="T11" fmla="*/ 23 h 96"/>
                <a:gd name="T12" fmla="*/ 86 w 96"/>
                <a:gd name="T13" fmla="*/ 18 h 96"/>
                <a:gd name="T14" fmla="*/ 78 w 96"/>
                <a:gd name="T15" fmla="*/ 10 h 96"/>
                <a:gd name="T16" fmla="*/ 73 w 96"/>
                <a:gd name="T17" fmla="*/ 9 h 96"/>
                <a:gd name="T18" fmla="*/ 64 w 96"/>
                <a:gd name="T19" fmla="*/ 16 h 96"/>
                <a:gd name="T20" fmla="*/ 59 w 96"/>
                <a:gd name="T21" fmla="*/ 14 h 96"/>
                <a:gd name="T22" fmla="*/ 58 w 96"/>
                <a:gd name="T23" fmla="*/ 3 h 96"/>
                <a:gd name="T24" fmla="*/ 54 w 96"/>
                <a:gd name="T25" fmla="*/ 0 h 96"/>
                <a:gd name="T26" fmla="*/ 42 w 96"/>
                <a:gd name="T27" fmla="*/ 0 h 96"/>
                <a:gd name="T28" fmla="*/ 38 w 96"/>
                <a:gd name="T29" fmla="*/ 3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4 w 96"/>
                <a:gd name="T49" fmla="*/ 38 h 96"/>
                <a:gd name="T50" fmla="*/ 0 w 96"/>
                <a:gd name="T51" fmla="*/ 42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9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60 w 96"/>
                <a:gd name="T85" fmla="*/ 82 h 96"/>
                <a:gd name="T86" fmla="*/ 62 w 96"/>
                <a:gd name="T87" fmla="*/ 81 h 96"/>
                <a:gd name="T88" fmla="*/ 64 w 96"/>
                <a:gd name="T89" fmla="*/ 80 h 96"/>
                <a:gd name="T90" fmla="*/ 73 w 96"/>
                <a:gd name="T91" fmla="*/ 86 h 96"/>
                <a:gd name="T92" fmla="*/ 78 w 96"/>
                <a:gd name="T93" fmla="*/ 86 h 96"/>
                <a:gd name="T94" fmla="*/ 86 w 96"/>
                <a:gd name="T95" fmla="*/ 77 h 96"/>
                <a:gd name="T96" fmla="*/ 87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6 w 96"/>
                <a:gd name="T109" fmla="*/ 51 h 96"/>
                <a:gd name="T110" fmla="*/ 45 w 96"/>
                <a:gd name="T111" fmla="*/ 55 h 96"/>
                <a:gd name="T112" fmla="*/ 41 w 96"/>
                <a:gd name="T113" fmla="*/ 45 h 96"/>
                <a:gd name="T114" fmla="*/ 48 w 96"/>
                <a:gd name="T115" fmla="*/ 40 h 96"/>
                <a:gd name="T116" fmla="*/ 51 w 96"/>
                <a:gd name="T117" fmla="*/ 40 h 96"/>
                <a:gd name="T118" fmla="*/ 56 w 96"/>
                <a:gd name="T119" fmla="*/ 45 h 96"/>
                <a:gd name="T120" fmla="*/ 56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5" y="38"/>
                    <a:pt x="93" y="38"/>
                  </a:cubicBezTo>
                  <a:cubicBezTo>
                    <a:pt x="82" y="36"/>
                    <a:pt x="82" y="36"/>
                    <a:pt x="82" y="36"/>
                  </a:cubicBezTo>
                  <a:cubicBezTo>
                    <a:pt x="82" y="36"/>
                    <a:pt x="81" y="35"/>
                    <a:pt x="81" y="34"/>
                  </a:cubicBezTo>
                  <a:cubicBezTo>
                    <a:pt x="81" y="33"/>
                    <a:pt x="80" y="32"/>
                    <a:pt x="80" y="32"/>
                  </a:cubicBezTo>
                  <a:cubicBezTo>
                    <a:pt x="86" y="23"/>
                    <a:pt x="86" y="23"/>
                    <a:pt x="86" y="23"/>
                  </a:cubicBezTo>
                  <a:cubicBezTo>
                    <a:pt x="88" y="21"/>
                    <a:pt x="87" y="19"/>
                    <a:pt x="86" y="18"/>
                  </a:cubicBezTo>
                  <a:cubicBezTo>
                    <a:pt x="78" y="10"/>
                    <a:pt x="78" y="10"/>
                    <a:pt x="78" y="10"/>
                  </a:cubicBezTo>
                  <a:cubicBezTo>
                    <a:pt x="76" y="8"/>
                    <a:pt x="74" y="8"/>
                    <a:pt x="73" y="9"/>
                  </a:cubicBezTo>
                  <a:cubicBezTo>
                    <a:pt x="64" y="16"/>
                    <a:pt x="64" y="16"/>
                    <a:pt x="64" y="16"/>
                  </a:cubicBezTo>
                  <a:cubicBezTo>
                    <a:pt x="62" y="15"/>
                    <a:pt x="61" y="14"/>
                    <a:pt x="59" y="14"/>
                  </a:cubicBezTo>
                  <a:cubicBezTo>
                    <a:pt x="58" y="3"/>
                    <a:pt x="58" y="3"/>
                    <a:pt x="58" y="3"/>
                  </a:cubicBezTo>
                  <a:cubicBezTo>
                    <a:pt x="57" y="1"/>
                    <a:pt x="55" y="0"/>
                    <a:pt x="54" y="0"/>
                  </a:cubicBezTo>
                  <a:cubicBezTo>
                    <a:pt x="42" y="0"/>
                    <a:pt x="42" y="0"/>
                    <a:pt x="42" y="0"/>
                  </a:cubicBezTo>
                  <a:cubicBezTo>
                    <a:pt x="40" y="0"/>
                    <a:pt x="38" y="1"/>
                    <a:pt x="38" y="3"/>
                  </a:cubicBezTo>
                  <a:cubicBezTo>
                    <a:pt x="37" y="14"/>
                    <a:pt x="37" y="14"/>
                    <a:pt x="37" y="14"/>
                  </a:cubicBezTo>
                  <a:cubicBezTo>
                    <a:pt x="36" y="14"/>
                    <a:pt x="35" y="15"/>
                    <a:pt x="34" y="15"/>
                  </a:cubicBezTo>
                  <a:cubicBezTo>
                    <a:pt x="33" y="15"/>
                    <a:pt x="33" y="16"/>
                    <a:pt x="32" y="16"/>
                  </a:cubicBezTo>
                  <a:cubicBezTo>
                    <a:pt x="23" y="10"/>
                    <a:pt x="23" y="10"/>
                    <a:pt x="23" y="10"/>
                  </a:cubicBezTo>
                  <a:cubicBezTo>
                    <a:pt x="22" y="9"/>
                    <a:pt x="19" y="9"/>
                    <a:pt x="18" y="10"/>
                  </a:cubicBezTo>
                  <a:cubicBezTo>
                    <a:pt x="10" y="18"/>
                    <a:pt x="10" y="18"/>
                    <a:pt x="10" y="18"/>
                  </a:cubicBezTo>
                  <a:cubicBezTo>
                    <a:pt x="9" y="20"/>
                    <a:pt x="8" y="22"/>
                    <a:pt x="10" y="24"/>
                  </a:cubicBezTo>
                  <a:cubicBezTo>
                    <a:pt x="16" y="32"/>
                    <a:pt x="16" y="32"/>
                    <a:pt x="16" y="32"/>
                  </a:cubicBezTo>
                  <a:cubicBezTo>
                    <a:pt x="15" y="34"/>
                    <a:pt x="15" y="35"/>
                    <a:pt x="14" y="37"/>
                  </a:cubicBezTo>
                  <a:cubicBezTo>
                    <a:pt x="4" y="38"/>
                    <a:pt x="4" y="38"/>
                    <a:pt x="4" y="38"/>
                  </a:cubicBezTo>
                  <a:cubicBezTo>
                    <a:pt x="2" y="39"/>
                    <a:pt x="0" y="40"/>
                    <a:pt x="0" y="42"/>
                  </a:cubicBezTo>
                  <a:cubicBezTo>
                    <a:pt x="0" y="54"/>
                    <a:pt x="0" y="54"/>
                    <a:pt x="0" y="54"/>
                  </a:cubicBezTo>
                  <a:cubicBezTo>
                    <a:pt x="0" y="56"/>
                    <a:pt x="2" y="58"/>
                    <a:pt x="4" y="58"/>
                  </a:cubicBezTo>
                  <a:cubicBezTo>
                    <a:pt x="14" y="59"/>
                    <a:pt x="14" y="59"/>
                    <a:pt x="14" y="59"/>
                  </a:cubicBezTo>
                  <a:cubicBezTo>
                    <a:pt x="15" y="60"/>
                    <a:pt x="15" y="61"/>
                    <a:pt x="15" y="62"/>
                  </a:cubicBezTo>
                  <a:cubicBezTo>
                    <a:pt x="16" y="63"/>
                    <a:pt x="16" y="63"/>
                    <a:pt x="16" y="64"/>
                  </a:cubicBezTo>
                  <a:cubicBezTo>
                    <a:pt x="10" y="73"/>
                    <a:pt x="10" y="73"/>
                    <a:pt x="10" y="73"/>
                  </a:cubicBezTo>
                  <a:cubicBezTo>
                    <a:pt x="9" y="74"/>
                    <a:pt x="9" y="77"/>
                    <a:pt x="10" y="78"/>
                  </a:cubicBezTo>
                  <a:cubicBezTo>
                    <a:pt x="19" y="86"/>
                    <a:pt x="19" y="86"/>
                    <a:pt x="19" y="86"/>
                  </a:cubicBezTo>
                  <a:cubicBezTo>
                    <a:pt x="20" y="87"/>
                    <a:pt x="22" y="88"/>
                    <a:pt x="24" y="86"/>
                  </a:cubicBezTo>
                  <a:cubicBezTo>
                    <a:pt x="32" y="80"/>
                    <a:pt x="32" y="80"/>
                    <a:pt x="32" y="80"/>
                  </a:cubicBezTo>
                  <a:cubicBezTo>
                    <a:pt x="34" y="81"/>
                    <a:pt x="35" y="81"/>
                    <a:pt x="37" y="82"/>
                  </a:cubicBezTo>
                  <a:cubicBezTo>
                    <a:pt x="39" y="93"/>
                    <a:pt x="39" y="93"/>
                    <a:pt x="39" y="93"/>
                  </a:cubicBezTo>
                  <a:cubicBezTo>
                    <a:pt x="39" y="94"/>
                    <a:pt x="41" y="96"/>
                    <a:pt x="43" y="96"/>
                  </a:cubicBezTo>
                  <a:cubicBezTo>
                    <a:pt x="43" y="96"/>
                    <a:pt x="43" y="96"/>
                    <a:pt x="43" y="96"/>
                  </a:cubicBezTo>
                  <a:cubicBezTo>
                    <a:pt x="54" y="96"/>
                    <a:pt x="54" y="96"/>
                    <a:pt x="54" y="96"/>
                  </a:cubicBezTo>
                  <a:cubicBezTo>
                    <a:pt x="56" y="96"/>
                    <a:pt x="58" y="94"/>
                    <a:pt x="58" y="92"/>
                  </a:cubicBezTo>
                  <a:cubicBezTo>
                    <a:pt x="60" y="82"/>
                    <a:pt x="60" y="82"/>
                    <a:pt x="60" y="82"/>
                  </a:cubicBezTo>
                  <a:cubicBezTo>
                    <a:pt x="60" y="81"/>
                    <a:pt x="61" y="81"/>
                    <a:pt x="62" y="81"/>
                  </a:cubicBezTo>
                  <a:cubicBezTo>
                    <a:pt x="63" y="80"/>
                    <a:pt x="64" y="80"/>
                    <a:pt x="64" y="80"/>
                  </a:cubicBezTo>
                  <a:cubicBezTo>
                    <a:pt x="73" y="86"/>
                    <a:pt x="73" y="86"/>
                    <a:pt x="73" y="86"/>
                  </a:cubicBezTo>
                  <a:cubicBezTo>
                    <a:pt x="75" y="87"/>
                    <a:pt x="77" y="87"/>
                    <a:pt x="78" y="86"/>
                  </a:cubicBezTo>
                  <a:cubicBezTo>
                    <a:pt x="86" y="77"/>
                    <a:pt x="86" y="77"/>
                    <a:pt x="86" y="77"/>
                  </a:cubicBezTo>
                  <a:cubicBezTo>
                    <a:pt x="88" y="76"/>
                    <a:pt x="88" y="74"/>
                    <a:pt x="87" y="72"/>
                  </a:cubicBezTo>
                  <a:cubicBezTo>
                    <a:pt x="80" y="64"/>
                    <a:pt x="80" y="64"/>
                    <a:pt x="80" y="64"/>
                  </a:cubicBezTo>
                  <a:cubicBezTo>
                    <a:pt x="81" y="62"/>
                    <a:pt x="82" y="61"/>
                    <a:pt x="82" y="59"/>
                  </a:cubicBezTo>
                  <a:cubicBezTo>
                    <a:pt x="93" y="57"/>
                    <a:pt x="93" y="57"/>
                    <a:pt x="93" y="57"/>
                  </a:cubicBezTo>
                  <a:cubicBezTo>
                    <a:pt x="95" y="57"/>
                    <a:pt x="96" y="55"/>
                    <a:pt x="96" y="53"/>
                  </a:cubicBezTo>
                  <a:lnTo>
                    <a:pt x="96" y="42"/>
                  </a:lnTo>
                  <a:close/>
                  <a:moveTo>
                    <a:pt x="56" y="51"/>
                  </a:moveTo>
                  <a:cubicBezTo>
                    <a:pt x="54" y="55"/>
                    <a:pt x="49" y="57"/>
                    <a:pt x="45" y="55"/>
                  </a:cubicBezTo>
                  <a:cubicBezTo>
                    <a:pt x="41" y="54"/>
                    <a:pt x="39" y="49"/>
                    <a:pt x="41" y="45"/>
                  </a:cubicBezTo>
                  <a:cubicBezTo>
                    <a:pt x="42" y="42"/>
                    <a:pt x="45" y="40"/>
                    <a:pt x="48" y="40"/>
                  </a:cubicBezTo>
                  <a:cubicBezTo>
                    <a:pt x="49" y="40"/>
                    <a:pt x="50" y="40"/>
                    <a:pt x="51" y="40"/>
                  </a:cubicBezTo>
                  <a:cubicBezTo>
                    <a:pt x="53" y="41"/>
                    <a:pt x="55" y="43"/>
                    <a:pt x="56" y="45"/>
                  </a:cubicBezTo>
                  <a:cubicBezTo>
                    <a:pt x="56" y="47"/>
                    <a:pt x="56" y="49"/>
                    <a:pt x="56" y="5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37" name="泪珠形 36"/>
          <p:cNvSpPr>
            <a:spLocks noChangeAspect="1"/>
          </p:cNvSpPr>
          <p:nvPr/>
        </p:nvSpPr>
        <p:spPr>
          <a:xfrm rot="2821370">
            <a:off x="761245" y="2315477"/>
            <a:ext cx="396000" cy="396000"/>
          </a:xfrm>
          <a:prstGeom prst="teardrop">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文本框 37"/>
          <p:cNvSpPr txBox="1"/>
          <p:nvPr/>
        </p:nvSpPr>
        <p:spPr>
          <a:xfrm>
            <a:off x="806457" y="2333650"/>
            <a:ext cx="317496" cy="369332"/>
          </a:xfrm>
          <a:prstGeom prst="rect">
            <a:avLst/>
          </a:prstGeom>
          <a:noFill/>
        </p:spPr>
        <p:txBody>
          <a:bodyPr wrap="square" rtlCol="0">
            <a:spAutoFit/>
          </a:bodyPr>
          <a:lstStyle/>
          <a:p>
            <a:r>
              <a:rPr kumimoji="1" lang="en-US" altLang="zh-CN" dirty="0">
                <a:solidFill>
                  <a:schemeClr val="bg1"/>
                </a:solidFill>
              </a:rPr>
              <a:t>2</a:t>
            </a:r>
            <a:endParaRPr kumimoji="1" lang="zh-CN" altLang="en-US" dirty="0">
              <a:solidFill>
                <a:schemeClr val="bg1"/>
              </a:solidFill>
            </a:endParaRPr>
          </a:p>
        </p:txBody>
      </p:sp>
      <p:sp>
        <p:nvSpPr>
          <p:cNvPr id="39" name="泪珠形 38"/>
          <p:cNvSpPr>
            <a:spLocks noChangeAspect="1"/>
          </p:cNvSpPr>
          <p:nvPr/>
        </p:nvSpPr>
        <p:spPr>
          <a:xfrm rot="2821370">
            <a:off x="756481" y="3210830"/>
            <a:ext cx="396000" cy="396000"/>
          </a:xfrm>
          <a:prstGeom prst="teardrop">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文本框 39"/>
          <p:cNvSpPr txBox="1"/>
          <p:nvPr/>
        </p:nvSpPr>
        <p:spPr>
          <a:xfrm>
            <a:off x="801693" y="3229003"/>
            <a:ext cx="317496" cy="369332"/>
          </a:xfrm>
          <a:prstGeom prst="rect">
            <a:avLst/>
          </a:prstGeom>
          <a:noFill/>
        </p:spPr>
        <p:txBody>
          <a:bodyPr wrap="square" rtlCol="0">
            <a:spAutoFit/>
          </a:bodyPr>
          <a:lstStyle/>
          <a:p>
            <a:r>
              <a:rPr kumimoji="1" lang="en-US" altLang="zh-CN" dirty="0" smtClean="0">
                <a:solidFill>
                  <a:schemeClr val="bg1"/>
                </a:solidFill>
              </a:rPr>
              <a:t>3</a:t>
            </a:r>
            <a:endParaRPr kumimoji="1" lang="zh-CN" altLang="en-US" dirty="0">
              <a:solidFill>
                <a:schemeClr val="bg1"/>
              </a:solidFill>
            </a:endParaRPr>
          </a:p>
        </p:txBody>
      </p:sp>
      <p:sp>
        <p:nvSpPr>
          <p:cNvPr id="41" name="泪珠形 40"/>
          <p:cNvSpPr>
            <a:spLocks noChangeAspect="1"/>
          </p:cNvSpPr>
          <p:nvPr/>
        </p:nvSpPr>
        <p:spPr>
          <a:xfrm rot="2821370">
            <a:off x="780289" y="4120480"/>
            <a:ext cx="396000" cy="396000"/>
          </a:xfrm>
          <a:prstGeom prst="teardrop">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文本框 41"/>
          <p:cNvSpPr txBox="1"/>
          <p:nvPr/>
        </p:nvSpPr>
        <p:spPr>
          <a:xfrm>
            <a:off x="825501" y="4138653"/>
            <a:ext cx="317496" cy="369332"/>
          </a:xfrm>
          <a:prstGeom prst="rect">
            <a:avLst/>
          </a:prstGeom>
          <a:noFill/>
        </p:spPr>
        <p:txBody>
          <a:bodyPr wrap="square" rtlCol="0">
            <a:spAutoFit/>
          </a:bodyPr>
          <a:lstStyle/>
          <a:p>
            <a:r>
              <a:rPr kumimoji="1" lang="en-US" altLang="zh-CN" dirty="0">
                <a:solidFill>
                  <a:schemeClr val="bg1"/>
                </a:solidFill>
              </a:rPr>
              <a:t>4</a:t>
            </a:r>
            <a:endParaRPr kumimoji="1" lang="zh-CN" altLang="en-US" dirty="0">
              <a:solidFill>
                <a:schemeClr val="bg1"/>
              </a:solidFill>
            </a:endParaRPr>
          </a:p>
        </p:txBody>
      </p:sp>
      <p:sp>
        <p:nvSpPr>
          <p:cNvPr id="46" name="Freeform 72"/>
          <p:cNvSpPr>
            <a:spLocks noChangeAspect="1" noEditPoints="1"/>
          </p:cNvSpPr>
          <p:nvPr/>
        </p:nvSpPr>
        <p:spPr bwMode="auto">
          <a:xfrm>
            <a:off x="7235803" y="5214939"/>
            <a:ext cx="1103148" cy="756000"/>
          </a:xfrm>
          <a:custGeom>
            <a:avLst/>
            <a:gdLst>
              <a:gd name="T0" fmla="*/ 38 w 38"/>
              <a:gd name="T1" fmla="*/ 24 h 26"/>
              <a:gd name="T2" fmla="*/ 38 w 38"/>
              <a:gd name="T3" fmla="*/ 5 h 26"/>
              <a:gd name="T4" fmla="*/ 37 w 38"/>
              <a:gd name="T5" fmla="*/ 5 h 26"/>
              <a:gd name="T6" fmla="*/ 37 w 38"/>
              <a:gd name="T7" fmla="*/ 5 h 26"/>
              <a:gd name="T8" fmla="*/ 36 w 38"/>
              <a:gd name="T9" fmla="*/ 4 h 26"/>
              <a:gd name="T10" fmla="*/ 36 w 38"/>
              <a:gd name="T11" fmla="*/ 2 h 26"/>
              <a:gd name="T12" fmla="*/ 35 w 38"/>
              <a:gd name="T13" fmla="*/ 1 h 26"/>
              <a:gd name="T14" fmla="*/ 20 w 38"/>
              <a:gd name="T15" fmla="*/ 3 h 26"/>
              <a:gd name="T16" fmla="*/ 18 w 38"/>
              <a:gd name="T17" fmla="*/ 3 h 26"/>
              <a:gd name="T18" fmla="*/ 3 w 38"/>
              <a:gd name="T19" fmla="*/ 1 h 26"/>
              <a:gd name="T20" fmla="*/ 2 w 38"/>
              <a:gd name="T21" fmla="*/ 2 h 26"/>
              <a:gd name="T22" fmla="*/ 2 w 38"/>
              <a:gd name="T23" fmla="*/ 4 h 26"/>
              <a:gd name="T24" fmla="*/ 1 w 38"/>
              <a:gd name="T25" fmla="*/ 5 h 26"/>
              <a:gd name="T26" fmla="*/ 1 w 38"/>
              <a:gd name="T27" fmla="*/ 5 h 26"/>
              <a:gd name="T28" fmla="*/ 0 w 38"/>
              <a:gd name="T29" fmla="*/ 5 h 26"/>
              <a:gd name="T30" fmla="*/ 0 w 38"/>
              <a:gd name="T31" fmla="*/ 24 h 26"/>
              <a:gd name="T32" fmla="*/ 1 w 38"/>
              <a:gd name="T33" fmla="*/ 25 h 26"/>
              <a:gd name="T34" fmla="*/ 16 w 38"/>
              <a:gd name="T35" fmla="*/ 25 h 26"/>
              <a:gd name="T36" fmla="*/ 17 w 38"/>
              <a:gd name="T37" fmla="*/ 25 h 26"/>
              <a:gd name="T38" fmla="*/ 17 w 38"/>
              <a:gd name="T39" fmla="*/ 26 h 26"/>
              <a:gd name="T40" fmla="*/ 21 w 38"/>
              <a:gd name="T41" fmla="*/ 26 h 26"/>
              <a:gd name="T42" fmla="*/ 21 w 38"/>
              <a:gd name="T43" fmla="*/ 25 h 26"/>
              <a:gd name="T44" fmla="*/ 22 w 38"/>
              <a:gd name="T45" fmla="*/ 25 h 26"/>
              <a:gd name="T46" fmla="*/ 37 w 38"/>
              <a:gd name="T47" fmla="*/ 25 h 26"/>
              <a:gd name="T48" fmla="*/ 38 w 38"/>
              <a:gd name="T49" fmla="*/ 24 h 26"/>
              <a:gd name="T50" fmla="*/ 18 w 38"/>
              <a:gd name="T51" fmla="*/ 23 h 26"/>
              <a:gd name="T52" fmla="*/ 4 w 38"/>
              <a:gd name="T53" fmla="*/ 21 h 26"/>
              <a:gd name="T54" fmla="*/ 3 w 38"/>
              <a:gd name="T55" fmla="*/ 20 h 26"/>
              <a:gd name="T56" fmla="*/ 3 w 38"/>
              <a:gd name="T57" fmla="*/ 3 h 26"/>
              <a:gd name="T58" fmla="*/ 4 w 38"/>
              <a:gd name="T59" fmla="*/ 2 h 26"/>
              <a:gd name="T60" fmla="*/ 18 w 38"/>
              <a:gd name="T61" fmla="*/ 4 h 26"/>
              <a:gd name="T62" fmla="*/ 18 w 38"/>
              <a:gd name="T63" fmla="*/ 6 h 26"/>
              <a:gd name="T64" fmla="*/ 18 w 38"/>
              <a:gd name="T65" fmla="*/ 23 h 26"/>
              <a:gd name="T66" fmla="*/ 18 w 38"/>
              <a:gd name="T67" fmla="*/ 23 h 26"/>
              <a:gd name="T68" fmla="*/ 20 w 38"/>
              <a:gd name="T69" fmla="*/ 23 h 26"/>
              <a:gd name="T70" fmla="*/ 34 w 38"/>
              <a:gd name="T71" fmla="*/ 21 h 26"/>
              <a:gd name="T72" fmla="*/ 35 w 38"/>
              <a:gd name="T73" fmla="*/ 20 h 26"/>
              <a:gd name="T74" fmla="*/ 35 w 38"/>
              <a:gd name="T75" fmla="*/ 3 h 26"/>
              <a:gd name="T76" fmla="*/ 34 w 38"/>
              <a:gd name="T77" fmla="*/ 2 h 26"/>
              <a:gd name="T78" fmla="*/ 20 w 38"/>
              <a:gd name="T79" fmla="*/ 4 h 26"/>
              <a:gd name="T80" fmla="*/ 20 w 38"/>
              <a:gd name="T81" fmla="*/ 6 h 26"/>
              <a:gd name="T82" fmla="*/ 20 w 38"/>
              <a:gd name="T83" fmla="*/ 23 h 26"/>
              <a:gd name="T84" fmla="*/ 20 w 38"/>
              <a:gd name="T85"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 h="26">
                <a:moveTo>
                  <a:pt x="38" y="24"/>
                </a:moveTo>
                <a:cubicBezTo>
                  <a:pt x="38" y="5"/>
                  <a:pt x="38" y="5"/>
                  <a:pt x="38" y="5"/>
                </a:cubicBezTo>
                <a:cubicBezTo>
                  <a:pt x="38" y="5"/>
                  <a:pt x="38" y="5"/>
                  <a:pt x="37" y="5"/>
                </a:cubicBezTo>
                <a:cubicBezTo>
                  <a:pt x="37" y="5"/>
                  <a:pt x="37" y="5"/>
                  <a:pt x="37" y="5"/>
                </a:cubicBezTo>
                <a:cubicBezTo>
                  <a:pt x="36" y="5"/>
                  <a:pt x="36" y="4"/>
                  <a:pt x="36" y="4"/>
                </a:cubicBezTo>
                <a:cubicBezTo>
                  <a:pt x="36" y="2"/>
                  <a:pt x="36" y="2"/>
                  <a:pt x="36" y="2"/>
                </a:cubicBezTo>
                <a:cubicBezTo>
                  <a:pt x="36" y="2"/>
                  <a:pt x="36" y="1"/>
                  <a:pt x="35" y="1"/>
                </a:cubicBezTo>
                <a:cubicBezTo>
                  <a:pt x="29" y="0"/>
                  <a:pt x="24" y="0"/>
                  <a:pt x="20" y="3"/>
                </a:cubicBezTo>
                <a:cubicBezTo>
                  <a:pt x="19" y="4"/>
                  <a:pt x="19" y="4"/>
                  <a:pt x="18" y="3"/>
                </a:cubicBezTo>
                <a:cubicBezTo>
                  <a:pt x="14" y="0"/>
                  <a:pt x="9" y="0"/>
                  <a:pt x="3" y="1"/>
                </a:cubicBezTo>
                <a:cubicBezTo>
                  <a:pt x="2" y="1"/>
                  <a:pt x="2" y="2"/>
                  <a:pt x="2" y="2"/>
                </a:cubicBezTo>
                <a:cubicBezTo>
                  <a:pt x="2" y="4"/>
                  <a:pt x="2" y="4"/>
                  <a:pt x="2" y="4"/>
                </a:cubicBezTo>
                <a:cubicBezTo>
                  <a:pt x="2" y="4"/>
                  <a:pt x="2" y="5"/>
                  <a:pt x="1" y="5"/>
                </a:cubicBezTo>
                <a:cubicBezTo>
                  <a:pt x="1" y="5"/>
                  <a:pt x="1" y="5"/>
                  <a:pt x="1" y="5"/>
                </a:cubicBezTo>
                <a:cubicBezTo>
                  <a:pt x="0" y="5"/>
                  <a:pt x="0" y="5"/>
                  <a:pt x="0" y="5"/>
                </a:cubicBezTo>
                <a:cubicBezTo>
                  <a:pt x="0" y="24"/>
                  <a:pt x="0" y="24"/>
                  <a:pt x="0" y="24"/>
                </a:cubicBezTo>
                <a:cubicBezTo>
                  <a:pt x="0" y="24"/>
                  <a:pt x="0" y="25"/>
                  <a:pt x="1" y="25"/>
                </a:cubicBezTo>
                <a:cubicBezTo>
                  <a:pt x="16" y="25"/>
                  <a:pt x="16" y="25"/>
                  <a:pt x="16" y="25"/>
                </a:cubicBezTo>
                <a:cubicBezTo>
                  <a:pt x="17" y="25"/>
                  <a:pt x="17" y="25"/>
                  <a:pt x="17" y="25"/>
                </a:cubicBezTo>
                <a:cubicBezTo>
                  <a:pt x="17" y="26"/>
                  <a:pt x="17" y="26"/>
                  <a:pt x="17" y="26"/>
                </a:cubicBezTo>
                <a:cubicBezTo>
                  <a:pt x="21" y="26"/>
                  <a:pt x="21" y="26"/>
                  <a:pt x="21" y="26"/>
                </a:cubicBezTo>
                <a:cubicBezTo>
                  <a:pt x="21" y="26"/>
                  <a:pt x="21" y="26"/>
                  <a:pt x="21" y="25"/>
                </a:cubicBezTo>
                <a:cubicBezTo>
                  <a:pt x="21" y="25"/>
                  <a:pt x="22" y="25"/>
                  <a:pt x="22" y="25"/>
                </a:cubicBezTo>
                <a:cubicBezTo>
                  <a:pt x="37" y="25"/>
                  <a:pt x="37" y="25"/>
                  <a:pt x="37" y="25"/>
                </a:cubicBezTo>
                <a:cubicBezTo>
                  <a:pt x="38" y="25"/>
                  <a:pt x="38" y="24"/>
                  <a:pt x="38" y="24"/>
                </a:cubicBezTo>
                <a:close/>
                <a:moveTo>
                  <a:pt x="18" y="23"/>
                </a:moveTo>
                <a:cubicBezTo>
                  <a:pt x="14" y="21"/>
                  <a:pt x="9" y="20"/>
                  <a:pt x="4" y="21"/>
                </a:cubicBezTo>
                <a:cubicBezTo>
                  <a:pt x="4" y="21"/>
                  <a:pt x="3" y="21"/>
                  <a:pt x="3" y="20"/>
                </a:cubicBezTo>
                <a:cubicBezTo>
                  <a:pt x="3" y="3"/>
                  <a:pt x="3" y="3"/>
                  <a:pt x="3" y="3"/>
                </a:cubicBezTo>
                <a:cubicBezTo>
                  <a:pt x="3" y="3"/>
                  <a:pt x="4" y="2"/>
                  <a:pt x="4" y="2"/>
                </a:cubicBezTo>
                <a:cubicBezTo>
                  <a:pt x="9" y="1"/>
                  <a:pt x="14" y="2"/>
                  <a:pt x="18" y="4"/>
                </a:cubicBezTo>
                <a:cubicBezTo>
                  <a:pt x="18" y="5"/>
                  <a:pt x="18" y="5"/>
                  <a:pt x="18" y="6"/>
                </a:cubicBezTo>
                <a:cubicBezTo>
                  <a:pt x="18" y="23"/>
                  <a:pt x="18" y="23"/>
                  <a:pt x="18" y="23"/>
                </a:cubicBezTo>
                <a:cubicBezTo>
                  <a:pt x="18" y="23"/>
                  <a:pt x="18" y="23"/>
                  <a:pt x="18" y="23"/>
                </a:cubicBezTo>
                <a:close/>
                <a:moveTo>
                  <a:pt x="20" y="23"/>
                </a:moveTo>
                <a:cubicBezTo>
                  <a:pt x="24" y="21"/>
                  <a:pt x="29" y="20"/>
                  <a:pt x="34" y="21"/>
                </a:cubicBezTo>
                <a:cubicBezTo>
                  <a:pt x="34" y="21"/>
                  <a:pt x="35" y="21"/>
                  <a:pt x="35" y="20"/>
                </a:cubicBezTo>
                <a:cubicBezTo>
                  <a:pt x="35" y="3"/>
                  <a:pt x="35" y="3"/>
                  <a:pt x="35" y="3"/>
                </a:cubicBezTo>
                <a:cubicBezTo>
                  <a:pt x="35" y="3"/>
                  <a:pt x="35" y="2"/>
                  <a:pt x="34" y="2"/>
                </a:cubicBezTo>
                <a:cubicBezTo>
                  <a:pt x="29" y="1"/>
                  <a:pt x="24" y="2"/>
                  <a:pt x="20" y="4"/>
                </a:cubicBezTo>
                <a:cubicBezTo>
                  <a:pt x="20" y="5"/>
                  <a:pt x="20" y="5"/>
                  <a:pt x="20" y="6"/>
                </a:cubicBezTo>
                <a:cubicBezTo>
                  <a:pt x="20" y="23"/>
                  <a:pt x="20" y="23"/>
                  <a:pt x="20" y="23"/>
                </a:cubicBezTo>
                <a:cubicBezTo>
                  <a:pt x="20" y="23"/>
                  <a:pt x="20" y="23"/>
                  <a:pt x="20" y="23"/>
                </a:cubicBezTo>
                <a:close/>
              </a:path>
            </a:pathLst>
          </a:custGeom>
          <a:solidFill>
            <a:schemeClr val="accent3">
              <a:lumMod val="50000"/>
            </a:schemeClr>
          </a:solidFill>
          <a:ln>
            <a:noFill/>
          </a:ln>
          <a:effectLst/>
          <a:extLst/>
        </p:spPr>
        <p:txBody>
          <a:bodyPr vert="horz" wrap="square" lIns="91440" tIns="45720" rIns="91440" bIns="45720" numCol="1" anchor="t" anchorCtr="0" compatLnSpc="1">
            <a:prstTxWarp prst="textNoShape">
              <a:avLst/>
            </a:prstTxWarp>
          </a:bodyPr>
          <a:lstStyle/>
          <a:p>
            <a:endParaRPr lang="zh-CN" altLang="en-US"/>
          </a:p>
        </p:txBody>
      </p:sp>
      <p:sp>
        <p:nvSpPr>
          <p:cNvPr id="47" name="文本框 46"/>
          <p:cNvSpPr txBox="1"/>
          <p:nvPr/>
        </p:nvSpPr>
        <p:spPr>
          <a:xfrm>
            <a:off x="1489566" y="4757149"/>
            <a:ext cx="2090740" cy="461665"/>
          </a:xfrm>
          <a:prstGeom prst="rect">
            <a:avLst/>
          </a:prstGeom>
          <a:noFill/>
          <a:ln>
            <a:noFill/>
          </a:ln>
          <a:effectLst/>
        </p:spPr>
        <p:txBody>
          <a:bodyPr wrap="square" rtlCol="0">
            <a:spAutoFit/>
          </a:bodyPr>
          <a:lstStyle/>
          <a:p>
            <a:r>
              <a:rPr kumimoji="1" lang="en-US" altLang="zh-CN" sz="2400" dirty="0" smtClean="0"/>
              <a:t>Conclusion</a:t>
            </a:r>
            <a:endParaRPr kumimoji="1" lang="zh-CN" altLang="en-US" sz="2400" dirty="0"/>
          </a:p>
        </p:txBody>
      </p:sp>
      <p:sp>
        <p:nvSpPr>
          <p:cNvPr id="48" name="椭圆 47"/>
          <p:cNvSpPr/>
          <p:nvPr/>
        </p:nvSpPr>
        <p:spPr>
          <a:xfrm>
            <a:off x="1266787" y="5005438"/>
            <a:ext cx="234000" cy="234000"/>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9" name="直线连接符 48"/>
          <p:cNvCxnSpPr/>
          <p:nvPr/>
        </p:nvCxnSpPr>
        <p:spPr>
          <a:xfrm>
            <a:off x="1505564" y="5127193"/>
            <a:ext cx="39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泪珠形 49"/>
          <p:cNvSpPr>
            <a:spLocks noChangeAspect="1"/>
          </p:cNvSpPr>
          <p:nvPr/>
        </p:nvSpPr>
        <p:spPr>
          <a:xfrm rot="2821370">
            <a:off x="775521" y="4930112"/>
            <a:ext cx="396000" cy="396000"/>
          </a:xfrm>
          <a:prstGeom prst="teardrop">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文本框 50"/>
          <p:cNvSpPr txBox="1"/>
          <p:nvPr/>
        </p:nvSpPr>
        <p:spPr>
          <a:xfrm>
            <a:off x="820733" y="4948285"/>
            <a:ext cx="317496" cy="369332"/>
          </a:xfrm>
          <a:prstGeom prst="rect">
            <a:avLst/>
          </a:prstGeom>
          <a:noFill/>
        </p:spPr>
        <p:txBody>
          <a:bodyPr wrap="square" rtlCol="0">
            <a:spAutoFit/>
          </a:bodyPr>
          <a:lstStyle/>
          <a:p>
            <a:r>
              <a:rPr kumimoji="1" lang="en-US" altLang="zh-CN" dirty="0" smtClean="0">
                <a:solidFill>
                  <a:schemeClr val="bg1"/>
                </a:solidFill>
              </a:rPr>
              <a:t>5</a:t>
            </a:r>
            <a:endParaRPr kumimoji="1" lang="zh-CN" altLang="en-US" dirty="0">
              <a:solidFill>
                <a:schemeClr val="bg1"/>
              </a:solidFill>
            </a:endParaRPr>
          </a:p>
        </p:txBody>
      </p:sp>
      <p:sp>
        <p:nvSpPr>
          <p:cNvPr id="83" name="Freeform 133"/>
          <p:cNvSpPr>
            <a:spLocks noEditPoints="1"/>
          </p:cNvSpPr>
          <p:nvPr/>
        </p:nvSpPr>
        <p:spPr bwMode="auto">
          <a:xfrm>
            <a:off x="5568492" y="2266399"/>
            <a:ext cx="412192" cy="452267"/>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97" name="组 96"/>
          <p:cNvGrpSpPr>
            <a:grpSpLocks noChangeAspect="1"/>
          </p:cNvGrpSpPr>
          <p:nvPr/>
        </p:nvGrpSpPr>
        <p:grpSpPr>
          <a:xfrm>
            <a:off x="5575295" y="4830779"/>
            <a:ext cx="396000" cy="554153"/>
            <a:chOff x="4475155" y="4659319"/>
            <a:chExt cx="520700" cy="728662"/>
          </a:xfrm>
        </p:grpSpPr>
        <p:sp>
          <p:nvSpPr>
            <p:cNvPr id="85" name="Freeform 190"/>
            <p:cNvSpPr>
              <a:spLocks/>
            </p:cNvSpPr>
            <p:nvPr/>
          </p:nvSpPr>
          <p:spPr bwMode="auto">
            <a:xfrm>
              <a:off x="4475155" y="4743456"/>
              <a:ext cx="520700" cy="644525"/>
            </a:xfrm>
            <a:custGeom>
              <a:avLst/>
              <a:gdLst>
                <a:gd name="T0" fmla="*/ 292 w 292"/>
                <a:gd name="T1" fmla="*/ 335 h 362"/>
                <a:gd name="T2" fmla="*/ 265 w 292"/>
                <a:gd name="T3" fmla="*/ 362 h 362"/>
                <a:gd name="T4" fmla="*/ 28 w 292"/>
                <a:gd name="T5" fmla="*/ 362 h 362"/>
                <a:gd name="T6" fmla="*/ 0 w 292"/>
                <a:gd name="T7" fmla="*/ 335 h 362"/>
                <a:gd name="T8" fmla="*/ 0 w 292"/>
                <a:gd name="T9" fmla="*/ 27 h 362"/>
                <a:gd name="T10" fmla="*/ 28 w 292"/>
                <a:gd name="T11" fmla="*/ 0 h 362"/>
                <a:gd name="T12" fmla="*/ 265 w 292"/>
                <a:gd name="T13" fmla="*/ 0 h 362"/>
                <a:gd name="T14" fmla="*/ 292 w 292"/>
                <a:gd name="T15" fmla="*/ 27 h 362"/>
                <a:gd name="T16" fmla="*/ 292 w 292"/>
                <a:gd name="T17" fmla="*/ 335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 h="362">
                  <a:moveTo>
                    <a:pt x="292" y="335"/>
                  </a:moveTo>
                  <a:cubicBezTo>
                    <a:pt x="292" y="350"/>
                    <a:pt x="280" y="362"/>
                    <a:pt x="265" y="362"/>
                  </a:cubicBezTo>
                  <a:cubicBezTo>
                    <a:pt x="28" y="362"/>
                    <a:pt x="28" y="362"/>
                    <a:pt x="28" y="362"/>
                  </a:cubicBezTo>
                  <a:cubicBezTo>
                    <a:pt x="12" y="362"/>
                    <a:pt x="0" y="350"/>
                    <a:pt x="0" y="335"/>
                  </a:cubicBezTo>
                  <a:cubicBezTo>
                    <a:pt x="0" y="27"/>
                    <a:pt x="0" y="27"/>
                    <a:pt x="0" y="27"/>
                  </a:cubicBezTo>
                  <a:cubicBezTo>
                    <a:pt x="0" y="12"/>
                    <a:pt x="12" y="0"/>
                    <a:pt x="28" y="0"/>
                  </a:cubicBezTo>
                  <a:cubicBezTo>
                    <a:pt x="265" y="0"/>
                    <a:pt x="265" y="0"/>
                    <a:pt x="265" y="0"/>
                  </a:cubicBezTo>
                  <a:cubicBezTo>
                    <a:pt x="280" y="0"/>
                    <a:pt x="292" y="12"/>
                    <a:pt x="292" y="27"/>
                  </a:cubicBezTo>
                  <a:lnTo>
                    <a:pt x="292" y="335"/>
                  </a:lnTo>
                  <a:close/>
                </a:path>
              </a:pathLst>
            </a:custGeom>
            <a:solidFill>
              <a:schemeClr val="bg1">
                <a:lumMod val="6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91"/>
            <p:cNvSpPr>
              <a:spLocks/>
            </p:cNvSpPr>
            <p:nvPr/>
          </p:nvSpPr>
          <p:spPr bwMode="auto">
            <a:xfrm>
              <a:off x="4503730" y="4770444"/>
              <a:ext cx="465138" cy="590550"/>
            </a:xfrm>
            <a:custGeom>
              <a:avLst/>
              <a:gdLst>
                <a:gd name="T0" fmla="*/ 233 w 261"/>
                <a:gd name="T1" fmla="*/ 296 h 332"/>
                <a:gd name="T2" fmla="*/ 261 w 261"/>
                <a:gd name="T3" fmla="*/ 296 h 332"/>
                <a:gd name="T4" fmla="*/ 261 w 261"/>
                <a:gd name="T5" fmla="*/ 12 h 332"/>
                <a:gd name="T6" fmla="*/ 249 w 261"/>
                <a:gd name="T7" fmla="*/ 0 h 332"/>
                <a:gd name="T8" fmla="*/ 12 w 261"/>
                <a:gd name="T9" fmla="*/ 0 h 332"/>
                <a:gd name="T10" fmla="*/ 0 w 261"/>
                <a:gd name="T11" fmla="*/ 12 h 332"/>
                <a:gd name="T12" fmla="*/ 0 w 261"/>
                <a:gd name="T13" fmla="*/ 320 h 332"/>
                <a:gd name="T14" fmla="*/ 12 w 261"/>
                <a:gd name="T15" fmla="*/ 332 h 332"/>
                <a:gd name="T16" fmla="*/ 221 w 261"/>
                <a:gd name="T17" fmla="*/ 332 h 332"/>
                <a:gd name="T18" fmla="*/ 221 w 261"/>
                <a:gd name="T19" fmla="*/ 308 h 332"/>
                <a:gd name="T20" fmla="*/ 233 w 261"/>
                <a:gd name="T21" fmla="*/ 29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2">
                  <a:moveTo>
                    <a:pt x="233" y="296"/>
                  </a:moveTo>
                  <a:cubicBezTo>
                    <a:pt x="261" y="296"/>
                    <a:pt x="261" y="296"/>
                    <a:pt x="261" y="296"/>
                  </a:cubicBezTo>
                  <a:cubicBezTo>
                    <a:pt x="261" y="12"/>
                    <a:pt x="261" y="12"/>
                    <a:pt x="261" y="12"/>
                  </a:cubicBezTo>
                  <a:cubicBezTo>
                    <a:pt x="261" y="6"/>
                    <a:pt x="255" y="0"/>
                    <a:pt x="249" y="0"/>
                  </a:cubicBezTo>
                  <a:cubicBezTo>
                    <a:pt x="12" y="0"/>
                    <a:pt x="12" y="0"/>
                    <a:pt x="12" y="0"/>
                  </a:cubicBezTo>
                  <a:cubicBezTo>
                    <a:pt x="5" y="0"/>
                    <a:pt x="0" y="6"/>
                    <a:pt x="0" y="12"/>
                  </a:cubicBezTo>
                  <a:cubicBezTo>
                    <a:pt x="0" y="320"/>
                    <a:pt x="0" y="320"/>
                    <a:pt x="0" y="320"/>
                  </a:cubicBezTo>
                  <a:cubicBezTo>
                    <a:pt x="0" y="326"/>
                    <a:pt x="5" y="332"/>
                    <a:pt x="12" y="332"/>
                  </a:cubicBezTo>
                  <a:cubicBezTo>
                    <a:pt x="221" y="332"/>
                    <a:pt x="221" y="332"/>
                    <a:pt x="221" y="332"/>
                  </a:cubicBezTo>
                  <a:cubicBezTo>
                    <a:pt x="221" y="308"/>
                    <a:pt x="221" y="308"/>
                    <a:pt x="221" y="308"/>
                  </a:cubicBezTo>
                  <a:cubicBezTo>
                    <a:pt x="221" y="302"/>
                    <a:pt x="226" y="296"/>
                    <a:pt x="233" y="296"/>
                  </a:cubicBezTo>
                  <a:close/>
                </a:path>
              </a:pathLst>
            </a:custGeom>
            <a:solidFill>
              <a:srgbClr val="FFFF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92"/>
            <p:cNvSpPr>
              <a:spLocks/>
            </p:cNvSpPr>
            <p:nvPr/>
          </p:nvSpPr>
          <p:spPr bwMode="auto">
            <a:xfrm>
              <a:off x="4735505" y="4770444"/>
              <a:ext cx="233363" cy="590550"/>
            </a:xfrm>
            <a:custGeom>
              <a:avLst/>
              <a:gdLst>
                <a:gd name="T0" fmla="*/ 119 w 131"/>
                <a:gd name="T1" fmla="*/ 0 h 332"/>
                <a:gd name="T2" fmla="*/ 0 w 131"/>
                <a:gd name="T3" fmla="*/ 0 h 332"/>
                <a:gd name="T4" fmla="*/ 0 w 131"/>
                <a:gd name="T5" fmla="*/ 332 h 332"/>
                <a:gd name="T6" fmla="*/ 90 w 131"/>
                <a:gd name="T7" fmla="*/ 332 h 332"/>
                <a:gd name="T8" fmla="*/ 90 w 131"/>
                <a:gd name="T9" fmla="*/ 308 h 332"/>
                <a:gd name="T10" fmla="*/ 102 w 131"/>
                <a:gd name="T11" fmla="*/ 296 h 332"/>
                <a:gd name="T12" fmla="*/ 131 w 131"/>
                <a:gd name="T13" fmla="*/ 296 h 332"/>
                <a:gd name="T14" fmla="*/ 131 w 131"/>
                <a:gd name="T15" fmla="*/ 12 h 332"/>
                <a:gd name="T16" fmla="*/ 119 w 131"/>
                <a:gd name="T17"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332">
                  <a:moveTo>
                    <a:pt x="119" y="0"/>
                  </a:moveTo>
                  <a:cubicBezTo>
                    <a:pt x="0" y="0"/>
                    <a:pt x="0" y="0"/>
                    <a:pt x="0" y="0"/>
                  </a:cubicBezTo>
                  <a:cubicBezTo>
                    <a:pt x="0" y="332"/>
                    <a:pt x="0" y="332"/>
                    <a:pt x="0" y="332"/>
                  </a:cubicBezTo>
                  <a:cubicBezTo>
                    <a:pt x="90" y="332"/>
                    <a:pt x="90" y="332"/>
                    <a:pt x="90" y="332"/>
                  </a:cubicBezTo>
                  <a:cubicBezTo>
                    <a:pt x="90" y="308"/>
                    <a:pt x="90" y="308"/>
                    <a:pt x="90" y="308"/>
                  </a:cubicBezTo>
                  <a:cubicBezTo>
                    <a:pt x="90" y="302"/>
                    <a:pt x="96" y="296"/>
                    <a:pt x="102" y="296"/>
                  </a:cubicBezTo>
                  <a:cubicBezTo>
                    <a:pt x="131" y="296"/>
                    <a:pt x="131" y="296"/>
                    <a:pt x="131" y="296"/>
                  </a:cubicBezTo>
                  <a:cubicBezTo>
                    <a:pt x="131" y="12"/>
                    <a:pt x="131" y="12"/>
                    <a:pt x="131" y="12"/>
                  </a:cubicBezTo>
                  <a:cubicBezTo>
                    <a:pt x="131" y="6"/>
                    <a:pt x="125" y="0"/>
                    <a:pt x="119" y="0"/>
                  </a:cubicBezTo>
                  <a:close/>
                </a:path>
              </a:pathLst>
            </a:custGeom>
            <a:solidFill>
              <a:srgbClr val="F3F0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93"/>
            <p:cNvSpPr>
              <a:spLocks/>
            </p:cNvSpPr>
            <p:nvPr/>
          </p:nvSpPr>
          <p:spPr bwMode="auto">
            <a:xfrm>
              <a:off x="4897430" y="5297494"/>
              <a:ext cx="71438" cy="63500"/>
            </a:xfrm>
            <a:custGeom>
              <a:avLst/>
              <a:gdLst>
                <a:gd name="T0" fmla="*/ 40 w 40"/>
                <a:gd name="T1" fmla="*/ 0 h 36"/>
                <a:gd name="T2" fmla="*/ 12 w 40"/>
                <a:gd name="T3" fmla="*/ 0 h 36"/>
                <a:gd name="T4" fmla="*/ 0 w 40"/>
                <a:gd name="T5" fmla="*/ 12 h 36"/>
                <a:gd name="T6" fmla="*/ 0 w 40"/>
                <a:gd name="T7" fmla="*/ 36 h 36"/>
                <a:gd name="T8" fmla="*/ 40 w 40"/>
                <a:gd name="T9" fmla="*/ 0 h 36"/>
              </a:gdLst>
              <a:ahLst/>
              <a:cxnLst>
                <a:cxn ang="0">
                  <a:pos x="T0" y="T1"/>
                </a:cxn>
                <a:cxn ang="0">
                  <a:pos x="T2" y="T3"/>
                </a:cxn>
                <a:cxn ang="0">
                  <a:pos x="T4" y="T5"/>
                </a:cxn>
                <a:cxn ang="0">
                  <a:pos x="T6" y="T7"/>
                </a:cxn>
                <a:cxn ang="0">
                  <a:pos x="T8" y="T9"/>
                </a:cxn>
              </a:cxnLst>
              <a:rect l="0" t="0" r="r" b="b"/>
              <a:pathLst>
                <a:path w="40" h="36">
                  <a:moveTo>
                    <a:pt x="40" y="0"/>
                  </a:moveTo>
                  <a:cubicBezTo>
                    <a:pt x="12" y="0"/>
                    <a:pt x="12" y="0"/>
                    <a:pt x="12" y="0"/>
                  </a:cubicBezTo>
                  <a:cubicBezTo>
                    <a:pt x="5" y="0"/>
                    <a:pt x="0" y="6"/>
                    <a:pt x="0" y="12"/>
                  </a:cubicBezTo>
                  <a:cubicBezTo>
                    <a:pt x="0" y="36"/>
                    <a:pt x="0" y="36"/>
                    <a:pt x="0" y="36"/>
                  </a:cubicBezTo>
                  <a:lnTo>
                    <a:pt x="40" y="0"/>
                  </a:lnTo>
                  <a:close/>
                </a:path>
              </a:pathLst>
            </a:custGeom>
            <a:solidFill>
              <a:srgbClr val="D0D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94"/>
            <p:cNvSpPr>
              <a:spLocks noEditPoints="1"/>
            </p:cNvSpPr>
            <p:nvPr/>
          </p:nvSpPr>
          <p:spPr bwMode="auto">
            <a:xfrm>
              <a:off x="4648192" y="4659319"/>
              <a:ext cx="176213" cy="131763"/>
            </a:xfrm>
            <a:custGeom>
              <a:avLst/>
              <a:gdLst>
                <a:gd name="T0" fmla="*/ 82 w 99"/>
                <a:gd name="T1" fmla="*/ 39 h 74"/>
                <a:gd name="T2" fmla="*/ 76 w 99"/>
                <a:gd name="T3" fmla="*/ 39 h 74"/>
                <a:gd name="T4" fmla="*/ 78 w 99"/>
                <a:gd name="T5" fmla="*/ 29 h 74"/>
                <a:gd name="T6" fmla="*/ 49 w 99"/>
                <a:gd name="T7" fmla="*/ 0 h 74"/>
                <a:gd name="T8" fmla="*/ 21 w 99"/>
                <a:gd name="T9" fmla="*/ 29 h 74"/>
                <a:gd name="T10" fmla="*/ 23 w 99"/>
                <a:gd name="T11" fmla="*/ 39 h 74"/>
                <a:gd name="T12" fmla="*/ 17 w 99"/>
                <a:gd name="T13" fmla="*/ 39 h 74"/>
                <a:gd name="T14" fmla="*/ 0 w 99"/>
                <a:gd name="T15" fmla="*/ 57 h 74"/>
                <a:gd name="T16" fmla="*/ 17 w 99"/>
                <a:gd name="T17" fmla="*/ 74 h 74"/>
                <a:gd name="T18" fmla="*/ 49 w 99"/>
                <a:gd name="T19" fmla="*/ 74 h 74"/>
                <a:gd name="T20" fmla="*/ 82 w 99"/>
                <a:gd name="T21" fmla="*/ 74 h 74"/>
                <a:gd name="T22" fmla="*/ 99 w 99"/>
                <a:gd name="T23" fmla="*/ 57 h 74"/>
                <a:gd name="T24" fmla="*/ 82 w 99"/>
                <a:gd name="T25" fmla="*/ 39 h 74"/>
                <a:gd name="T26" fmla="*/ 49 w 99"/>
                <a:gd name="T27" fmla="*/ 40 h 74"/>
                <a:gd name="T28" fmla="*/ 40 w 99"/>
                <a:gd name="T29" fmla="*/ 29 h 74"/>
                <a:gd name="T30" fmla="*/ 49 w 99"/>
                <a:gd name="T31" fmla="*/ 18 h 74"/>
                <a:gd name="T32" fmla="*/ 59 w 99"/>
                <a:gd name="T33" fmla="*/ 29 h 74"/>
                <a:gd name="T34" fmla="*/ 49 w 99"/>
                <a:gd name="T35" fmla="*/ 4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74">
                  <a:moveTo>
                    <a:pt x="82" y="39"/>
                  </a:moveTo>
                  <a:cubicBezTo>
                    <a:pt x="76" y="39"/>
                    <a:pt x="76" y="39"/>
                    <a:pt x="76" y="39"/>
                  </a:cubicBezTo>
                  <a:cubicBezTo>
                    <a:pt x="77" y="36"/>
                    <a:pt x="78" y="33"/>
                    <a:pt x="78" y="29"/>
                  </a:cubicBezTo>
                  <a:cubicBezTo>
                    <a:pt x="78" y="13"/>
                    <a:pt x="65" y="0"/>
                    <a:pt x="49" y="0"/>
                  </a:cubicBezTo>
                  <a:cubicBezTo>
                    <a:pt x="34" y="0"/>
                    <a:pt x="21" y="13"/>
                    <a:pt x="21" y="29"/>
                  </a:cubicBezTo>
                  <a:cubicBezTo>
                    <a:pt x="21" y="33"/>
                    <a:pt x="22" y="36"/>
                    <a:pt x="23" y="39"/>
                  </a:cubicBezTo>
                  <a:cubicBezTo>
                    <a:pt x="17" y="39"/>
                    <a:pt x="17" y="39"/>
                    <a:pt x="17" y="39"/>
                  </a:cubicBezTo>
                  <a:cubicBezTo>
                    <a:pt x="8" y="39"/>
                    <a:pt x="0" y="47"/>
                    <a:pt x="0" y="57"/>
                  </a:cubicBezTo>
                  <a:cubicBezTo>
                    <a:pt x="0" y="66"/>
                    <a:pt x="8" y="74"/>
                    <a:pt x="17" y="74"/>
                  </a:cubicBezTo>
                  <a:cubicBezTo>
                    <a:pt x="49" y="74"/>
                    <a:pt x="49" y="74"/>
                    <a:pt x="49" y="74"/>
                  </a:cubicBezTo>
                  <a:cubicBezTo>
                    <a:pt x="82" y="74"/>
                    <a:pt x="82" y="74"/>
                    <a:pt x="82" y="74"/>
                  </a:cubicBezTo>
                  <a:cubicBezTo>
                    <a:pt x="91" y="74"/>
                    <a:pt x="99" y="66"/>
                    <a:pt x="99" y="57"/>
                  </a:cubicBezTo>
                  <a:cubicBezTo>
                    <a:pt x="99" y="47"/>
                    <a:pt x="91" y="39"/>
                    <a:pt x="82" y="39"/>
                  </a:cubicBezTo>
                  <a:close/>
                  <a:moveTo>
                    <a:pt x="49" y="40"/>
                  </a:moveTo>
                  <a:cubicBezTo>
                    <a:pt x="44" y="39"/>
                    <a:pt x="40" y="35"/>
                    <a:pt x="40" y="29"/>
                  </a:cubicBezTo>
                  <a:cubicBezTo>
                    <a:pt x="40" y="23"/>
                    <a:pt x="44" y="19"/>
                    <a:pt x="49" y="18"/>
                  </a:cubicBezTo>
                  <a:cubicBezTo>
                    <a:pt x="55" y="19"/>
                    <a:pt x="59" y="23"/>
                    <a:pt x="59" y="29"/>
                  </a:cubicBezTo>
                  <a:cubicBezTo>
                    <a:pt x="59" y="35"/>
                    <a:pt x="55" y="39"/>
                    <a:pt x="49" y="40"/>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95"/>
            <p:cNvSpPr>
              <a:spLocks/>
            </p:cNvSpPr>
            <p:nvPr/>
          </p:nvSpPr>
          <p:spPr bwMode="auto">
            <a:xfrm>
              <a:off x="4735505" y="4659319"/>
              <a:ext cx="88900" cy="131763"/>
            </a:xfrm>
            <a:custGeom>
              <a:avLst/>
              <a:gdLst>
                <a:gd name="T0" fmla="*/ 33 w 50"/>
                <a:gd name="T1" fmla="*/ 39 h 74"/>
                <a:gd name="T2" fmla="*/ 27 w 50"/>
                <a:gd name="T3" fmla="*/ 39 h 74"/>
                <a:gd name="T4" fmla="*/ 29 w 50"/>
                <a:gd name="T5" fmla="*/ 29 h 74"/>
                <a:gd name="T6" fmla="*/ 0 w 50"/>
                <a:gd name="T7" fmla="*/ 0 h 74"/>
                <a:gd name="T8" fmla="*/ 0 w 50"/>
                <a:gd name="T9" fmla="*/ 18 h 74"/>
                <a:gd name="T10" fmla="*/ 10 w 50"/>
                <a:gd name="T11" fmla="*/ 29 h 74"/>
                <a:gd name="T12" fmla="*/ 0 w 50"/>
                <a:gd name="T13" fmla="*/ 40 h 74"/>
                <a:gd name="T14" fmla="*/ 0 w 50"/>
                <a:gd name="T15" fmla="*/ 74 h 74"/>
                <a:gd name="T16" fmla="*/ 33 w 50"/>
                <a:gd name="T17" fmla="*/ 74 h 74"/>
                <a:gd name="T18" fmla="*/ 50 w 50"/>
                <a:gd name="T19" fmla="*/ 57 h 74"/>
                <a:gd name="T20" fmla="*/ 33 w 50"/>
                <a:gd name="T21" fmla="*/ 3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74">
                  <a:moveTo>
                    <a:pt x="33" y="39"/>
                  </a:moveTo>
                  <a:cubicBezTo>
                    <a:pt x="27" y="39"/>
                    <a:pt x="27" y="39"/>
                    <a:pt x="27" y="39"/>
                  </a:cubicBezTo>
                  <a:cubicBezTo>
                    <a:pt x="28" y="36"/>
                    <a:pt x="29" y="33"/>
                    <a:pt x="29" y="29"/>
                  </a:cubicBezTo>
                  <a:cubicBezTo>
                    <a:pt x="29" y="13"/>
                    <a:pt x="16" y="0"/>
                    <a:pt x="0" y="0"/>
                  </a:cubicBezTo>
                  <a:cubicBezTo>
                    <a:pt x="0" y="18"/>
                    <a:pt x="0" y="18"/>
                    <a:pt x="0" y="18"/>
                  </a:cubicBezTo>
                  <a:cubicBezTo>
                    <a:pt x="6" y="19"/>
                    <a:pt x="10" y="23"/>
                    <a:pt x="10" y="29"/>
                  </a:cubicBezTo>
                  <a:cubicBezTo>
                    <a:pt x="10" y="35"/>
                    <a:pt x="6" y="39"/>
                    <a:pt x="0" y="40"/>
                  </a:cubicBezTo>
                  <a:cubicBezTo>
                    <a:pt x="0" y="74"/>
                    <a:pt x="0" y="74"/>
                    <a:pt x="0" y="74"/>
                  </a:cubicBezTo>
                  <a:cubicBezTo>
                    <a:pt x="33" y="74"/>
                    <a:pt x="33" y="74"/>
                    <a:pt x="33" y="74"/>
                  </a:cubicBezTo>
                  <a:cubicBezTo>
                    <a:pt x="42" y="74"/>
                    <a:pt x="50" y="66"/>
                    <a:pt x="50" y="57"/>
                  </a:cubicBezTo>
                  <a:cubicBezTo>
                    <a:pt x="50" y="47"/>
                    <a:pt x="42" y="39"/>
                    <a:pt x="33" y="39"/>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Oval 196"/>
            <p:cNvSpPr>
              <a:spLocks noChangeArrowheads="1"/>
            </p:cNvSpPr>
            <p:nvPr/>
          </p:nvSpPr>
          <p:spPr bwMode="auto">
            <a:xfrm>
              <a:off x="4716455" y="4691069"/>
              <a:ext cx="38100" cy="39688"/>
            </a:xfrm>
            <a:prstGeom prst="ellipse">
              <a:avLst/>
            </a:prstGeom>
            <a:solidFill>
              <a:srgbClr val="FFFF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97"/>
            <p:cNvSpPr>
              <a:spLocks/>
            </p:cNvSpPr>
            <p:nvPr/>
          </p:nvSpPr>
          <p:spPr bwMode="auto">
            <a:xfrm>
              <a:off x="4521192" y="4821244"/>
              <a:ext cx="430213" cy="26988"/>
            </a:xfrm>
            <a:custGeom>
              <a:avLst/>
              <a:gdLst>
                <a:gd name="T0" fmla="*/ 241 w 241"/>
                <a:gd name="T1" fmla="*/ 7 h 15"/>
                <a:gd name="T2" fmla="*/ 234 w 241"/>
                <a:gd name="T3" fmla="*/ 15 h 15"/>
                <a:gd name="T4" fmla="*/ 7 w 241"/>
                <a:gd name="T5" fmla="*/ 15 h 15"/>
                <a:gd name="T6" fmla="*/ 0 w 241"/>
                <a:gd name="T7" fmla="*/ 7 h 15"/>
                <a:gd name="T8" fmla="*/ 0 w 241"/>
                <a:gd name="T9" fmla="*/ 7 h 15"/>
                <a:gd name="T10" fmla="*/ 7 w 241"/>
                <a:gd name="T11" fmla="*/ 0 h 15"/>
                <a:gd name="T12" fmla="*/ 234 w 241"/>
                <a:gd name="T13" fmla="*/ 0 h 15"/>
                <a:gd name="T14" fmla="*/ 241 w 241"/>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5">
                  <a:moveTo>
                    <a:pt x="241" y="7"/>
                  </a:moveTo>
                  <a:cubicBezTo>
                    <a:pt x="241" y="11"/>
                    <a:pt x="238" y="15"/>
                    <a:pt x="234" y="15"/>
                  </a:cubicBezTo>
                  <a:cubicBezTo>
                    <a:pt x="7" y="15"/>
                    <a:pt x="7" y="15"/>
                    <a:pt x="7" y="15"/>
                  </a:cubicBezTo>
                  <a:cubicBezTo>
                    <a:pt x="3" y="15"/>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98"/>
            <p:cNvSpPr>
              <a:spLocks/>
            </p:cNvSpPr>
            <p:nvPr/>
          </p:nvSpPr>
          <p:spPr bwMode="auto">
            <a:xfrm>
              <a:off x="4521192" y="4908556"/>
              <a:ext cx="430213" cy="26988"/>
            </a:xfrm>
            <a:custGeom>
              <a:avLst/>
              <a:gdLst>
                <a:gd name="T0" fmla="*/ 241 w 241"/>
                <a:gd name="T1" fmla="*/ 7 h 15"/>
                <a:gd name="T2" fmla="*/ 234 w 241"/>
                <a:gd name="T3" fmla="*/ 15 h 15"/>
                <a:gd name="T4" fmla="*/ 7 w 241"/>
                <a:gd name="T5" fmla="*/ 15 h 15"/>
                <a:gd name="T6" fmla="*/ 0 w 241"/>
                <a:gd name="T7" fmla="*/ 7 h 15"/>
                <a:gd name="T8" fmla="*/ 0 w 241"/>
                <a:gd name="T9" fmla="*/ 7 h 15"/>
                <a:gd name="T10" fmla="*/ 7 w 241"/>
                <a:gd name="T11" fmla="*/ 0 h 15"/>
                <a:gd name="T12" fmla="*/ 234 w 241"/>
                <a:gd name="T13" fmla="*/ 0 h 15"/>
                <a:gd name="T14" fmla="*/ 241 w 241"/>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5">
                  <a:moveTo>
                    <a:pt x="241" y="7"/>
                  </a:moveTo>
                  <a:cubicBezTo>
                    <a:pt x="241" y="11"/>
                    <a:pt x="238" y="15"/>
                    <a:pt x="234" y="15"/>
                  </a:cubicBezTo>
                  <a:cubicBezTo>
                    <a:pt x="7" y="15"/>
                    <a:pt x="7" y="15"/>
                    <a:pt x="7" y="15"/>
                  </a:cubicBezTo>
                  <a:cubicBezTo>
                    <a:pt x="3" y="15"/>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99"/>
            <p:cNvSpPr>
              <a:spLocks/>
            </p:cNvSpPr>
            <p:nvPr/>
          </p:nvSpPr>
          <p:spPr bwMode="auto">
            <a:xfrm>
              <a:off x="4521192" y="4999044"/>
              <a:ext cx="430213" cy="25400"/>
            </a:xfrm>
            <a:custGeom>
              <a:avLst/>
              <a:gdLst>
                <a:gd name="T0" fmla="*/ 241 w 241"/>
                <a:gd name="T1" fmla="*/ 7 h 14"/>
                <a:gd name="T2" fmla="*/ 234 w 241"/>
                <a:gd name="T3" fmla="*/ 14 h 14"/>
                <a:gd name="T4" fmla="*/ 7 w 241"/>
                <a:gd name="T5" fmla="*/ 14 h 14"/>
                <a:gd name="T6" fmla="*/ 0 w 241"/>
                <a:gd name="T7" fmla="*/ 7 h 14"/>
                <a:gd name="T8" fmla="*/ 0 w 241"/>
                <a:gd name="T9" fmla="*/ 7 h 14"/>
                <a:gd name="T10" fmla="*/ 7 w 241"/>
                <a:gd name="T11" fmla="*/ 0 h 14"/>
                <a:gd name="T12" fmla="*/ 234 w 241"/>
                <a:gd name="T13" fmla="*/ 0 h 14"/>
                <a:gd name="T14" fmla="*/ 241 w 24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4">
                  <a:moveTo>
                    <a:pt x="241" y="7"/>
                  </a:moveTo>
                  <a:cubicBezTo>
                    <a:pt x="241" y="11"/>
                    <a:pt x="238" y="14"/>
                    <a:pt x="234" y="14"/>
                  </a:cubicBezTo>
                  <a:cubicBezTo>
                    <a:pt x="7" y="14"/>
                    <a:pt x="7" y="14"/>
                    <a:pt x="7" y="14"/>
                  </a:cubicBezTo>
                  <a:cubicBezTo>
                    <a:pt x="3" y="14"/>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00"/>
            <p:cNvSpPr>
              <a:spLocks/>
            </p:cNvSpPr>
            <p:nvPr/>
          </p:nvSpPr>
          <p:spPr bwMode="auto">
            <a:xfrm>
              <a:off x="4521192" y="5083181"/>
              <a:ext cx="430213" cy="25400"/>
            </a:xfrm>
            <a:custGeom>
              <a:avLst/>
              <a:gdLst>
                <a:gd name="T0" fmla="*/ 241 w 241"/>
                <a:gd name="T1" fmla="*/ 7 h 14"/>
                <a:gd name="T2" fmla="*/ 234 w 241"/>
                <a:gd name="T3" fmla="*/ 14 h 14"/>
                <a:gd name="T4" fmla="*/ 7 w 241"/>
                <a:gd name="T5" fmla="*/ 14 h 14"/>
                <a:gd name="T6" fmla="*/ 0 w 241"/>
                <a:gd name="T7" fmla="*/ 7 h 14"/>
                <a:gd name="T8" fmla="*/ 0 w 241"/>
                <a:gd name="T9" fmla="*/ 7 h 14"/>
                <a:gd name="T10" fmla="*/ 7 w 241"/>
                <a:gd name="T11" fmla="*/ 0 h 14"/>
                <a:gd name="T12" fmla="*/ 234 w 241"/>
                <a:gd name="T13" fmla="*/ 0 h 14"/>
                <a:gd name="T14" fmla="*/ 241 w 24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4">
                  <a:moveTo>
                    <a:pt x="241" y="7"/>
                  </a:moveTo>
                  <a:cubicBezTo>
                    <a:pt x="241" y="11"/>
                    <a:pt x="238" y="14"/>
                    <a:pt x="234" y="14"/>
                  </a:cubicBezTo>
                  <a:cubicBezTo>
                    <a:pt x="7" y="14"/>
                    <a:pt x="7" y="14"/>
                    <a:pt x="7" y="14"/>
                  </a:cubicBezTo>
                  <a:cubicBezTo>
                    <a:pt x="3" y="14"/>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01"/>
            <p:cNvSpPr>
              <a:spLocks/>
            </p:cNvSpPr>
            <p:nvPr/>
          </p:nvSpPr>
          <p:spPr bwMode="auto">
            <a:xfrm>
              <a:off x="4521192" y="5170494"/>
              <a:ext cx="430213" cy="25400"/>
            </a:xfrm>
            <a:custGeom>
              <a:avLst/>
              <a:gdLst>
                <a:gd name="T0" fmla="*/ 241 w 241"/>
                <a:gd name="T1" fmla="*/ 7 h 14"/>
                <a:gd name="T2" fmla="*/ 234 w 241"/>
                <a:gd name="T3" fmla="*/ 14 h 14"/>
                <a:gd name="T4" fmla="*/ 7 w 241"/>
                <a:gd name="T5" fmla="*/ 14 h 14"/>
                <a:gd name="T6" fmla="*/ 0 w 241"/>
                <a:gd name="T7" fmla="*/ 7 h 14"/>
                <a:gd name="T8" fmla="*/ 0 w 241"/>
                <a:gd name="T9" fmla="*/ 7 h 14"/>
                <a:gd name="T10" fmla="*/ 7 w 241"/>
                <a:gd name="T11" fmla="*/ 0 h 14"/>
                <a:gd name="T12" fmla="*/ 234 w 241"/>
                <a:gd name="T13" fmla="*/ 0 h 14"/>
                <a:gd name="T14" fmla="*/ 241 w 24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4">
                  <a:moveTo>
                    <a:pt x="241" y="7"/>
                  </a:moveTo>
                  <a:cubicBezTo>
                    <a:pt x="241" y="11"/>
                    <a:pt x="238" y="14"/>
                    <a:pt x="234" y="14"/>
                  </a:cubicBezTo>
                  <a:cubicBezTo>
                    <a:pt x="7" y="14"/>
                    <a:pt x="7" y="14"/>
                    <a:pt x="7" y="14"/>
                  </a:cubicBezTo>
                  <a:cubicBezTo>
                    <a:pt x="3" y="14"/>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2" name="组 121"/>
          <p:cNvGrpSpPr/>
          <p:nvPr/>
        </p:nvGrpSpPr>
        <p:grpSpPr>
          <a:xfrm>
            <a:off x="5578020" y="3254566"/>
            <a:ext cx="535100" cy="282765"/>
            <a:chOff x="4363576" y="3268854"/>
            <a:chExt cx="535100" cy="282765"/>
          </a:xfrm>
        </p:grpSpPr>
        <p:sp>
          <p:nvSpPr>
            <p:cNvPr id="120" name="Freeform 20"/>
            <p:cNvSpPr>
              <a:spLocks noChangeAspect="1" noEditPoints="1"/>
            </p:cNvSpPr>
            <p:nvPr/>
          </p:nvSpPr>
          <p:spPr bwMode="auto">
            <a:xfrm>
              <a:off x="4682676" y="3347375"/>
              <a:ext cx="216000" cy="204244"/>
            </a:xfrm>
            <a:custGeom>
              <a:avLst/>
              <a:gdLst>
                <a:gd name="T0" fmla="*/ 26 w 39"/>
                <a:gd name="T1" fmla="*/ 15 h 37"/>
                <a:gd name="T2" fmla="*/ 1 w 39"/>
                <a:gd name="T3" fmla="*/ 15 h 37"/>
                <a:gd name="T4" fmla="*/ 0 w 39"/>
                <a:gd name="T5" fmla="*/ 16 h 37"/>
                <a:gd name="T6" fmla="*/ 9 w 39"/>
                <a:gd name="T7" fmla="*/ 22 h 37"/>
                <a:gd name="T8" fmla="*/ 26 w 39"/>
                <a:gd name="T9" fmla="*/ 22 h 37"/>
                <a:gd name="T10" fmla="*/ 27 w 39"/>
                <a:gd name="T11" fmla="*/ 23 h 37"/>
                <a:gd name="T12" fmla="*/ 33 w 39"/>
                <a:gd name="T13" fmla="*/ 25 h 37"/>
                <a:gd name="T14" fmla="*/ 39 w 39"/>
                <a:gd name="T15" fmla="*/ 19 h 37"/>
                <a:gd name="T16" fmla="*/ 33 w 39"/>
                <a:gd name="T17" fmla="*/ 12 h 37"/>
                <a:gd name="T18" fmla="*/ 27 w 39"/>
                <a:gd name="T19" fmla="*/ 15 h 37"/>
                <a:gd name="T20" fmla="*/ 26 w 39"/>
                <a:gd name="T21" fmla="*/ 15 h 37"/>
                <a:gd name="T22" fmla="*/ 26 w 39"/>
                <a:gd name="T23" fmla="*/ 24 h 37"/>
                <a:gd name="T24" fmla="*/ 30 w 39"/>
                <a:gd name="T25" fmla="*/ 31 h 37"/>
                <a:gd name="T26" fmla="*/ 24 w 39"/>
                <a:gd name="T27" fmla="*/ 37 h 37"/>
                <a:gd name="T28" fmla="*/ 17 w 39"/>
                <a:gd name="T29" fmla="*/ 31 h 37"/>
                <a:gd name="T30" fmla="*/ 19 w 39"/>
                <a:gd name="T31" fmla="*/ 26 h 37"/>
                <a:gd name="T32" fmla="*/ 18 w 39"/>
                <a:gd name="T33" fmla="*/ 24 h 37"/>
                <a:gd name="T34" fmla="*/ 19 w 39"/>
                <a:gd name="T35" fmla="*/ 23 h 37"/>
                <a:gd name="T36" fmla="*/ 25 w 39"/>
                <a:gd name="T37" fmla="*/ 23 h 37"/>
                <a:gd name="T38" fmla="*/ 25 w 39"/>
                <a:gd name="T39" fmla="*/ 24 h 37"/>
                <a:gd name="T40" fmla="*/ 26 w 39"/>
                <a:gd name="T41" fmla="*/ 24 h 37"/>
                <a:gd name="T42" fmla="*/ 24 w 39"/>
                <a:gd name="T43" fmla="*/ 26 h 37"/>
                <a:gd name="T44" fmla="*/ 28 w 39"/>
                <a:gd name="T45" fmla="*/ 31 h 37"/>
                <a:gd name="T46" fmla="*/ 24 w 39"/>
                <a:gd name="T47" fmla="*/ 35 h 37"/>
                <a:gd name="T48" fmla="*/ 19 w 39"/>
                <a:gd name="T49" fmla="*/ 31 h 37"/>
                <a:gd name="T50" fmla="*/ 24 w 39"/>
                <a:gd name="T51" fmla="*/ 26 h 37"/>
                <a:gd name="T52" fmla="*/ 33 w 39"/>
                <a:gd name="T53" fmla="*/ 14 h 37"/>
                <a:gd name="T54" fmla="*/ 37 w 39"/>
                <a:gd name="T55" fmla="*/ 19 h 37"/>
                <a:gd name="T56" fmla="*/ 33 w 39"/>
                <a:gd name="T57" fmla="*/ 23 h 37"/>
                <a:gd name="T58" fmla="*/ 28 w 39"/>
                <a:gd name="T59" fmla="*/ 19 h 37"/>
                <a:gd name="T60" fmla="*/ 33 w 39"/>
                <a:gd name="T61" fmla="*/ 14 h 37"/>
                <a:gd name="T62" fmla="*/ 19 w 39"/>
                <a:gd name="T63" fmla="*/ 17 h 37"/>
                <a:gd name="T64" fmla="*/ 22 w 39"/>
                <a:gd name="T65" fmla="*/ 19 h 37"/>
                <a:gd name="T66" fmla="*/ 23 w 39"/>
                <a:gd name="T67" fmla="*/ 19 h 37"/>
                <a:gd name="T68" fmla="*/ 23 w 39"/>
                <a:gd name="T69" fmla="*/ 19 h 37"/>
                <a:gd name="T70" fmla="*/ 20 w 39"/>
                <a:gd name="T71" fmla="*/ 16 h 37"/>
                <a:gd name="T72" fmla="*/ 19 w 39"/>
                <a:gd name="T73" fmla="*/ 16 h 37"/>
                <a:gd name="T74" fmla="*/ 19 w 39"/>
                <a:gd name="T75" fmla="*/ 17 h 37"/>
                <a:gd name="T76" fmla="*/ 22 w 39"/>
                <a:gd name="T77" fmla="*/ 20 h 37"/>
                <a:gd name="T78" fmla="*/ 18 w 39"/>
                <a:gd name="T79" fmla="*/ 18 h 37"/>
                <a:gd name="T80" fmla="*/ 18 w 39"/>
                <a:gd name="T81" fmla="*/ 18 h 37"/>
                <a:gd name="T82" fmla="*/ 18 w 39"/>
                <a:gd name="T83" fmla="*/ 19 h 37"/>
                <a:gd name="T84" fmla="*/ 20 w 39"/>
                <a:gd name="T85" fmla="*/ 21 h 37"/>
                <a:gd name="T86" fmla="*/ 22 w 39"/>
                <a:gd name="T87" fmla="*/ 21 h 37"/>
                <a:gd name="T88" fmla="*/ 22 w 39"/>
                <a:gd name="T89" fmla="*/ 20 h 37"/>
                <a:gd name="T90" fmla="*/ 15 w 39"/>
                <a:gd name="T91" fmla="*/ 14 h 37"/>
                <a:gd name="T92" fmla="*/ 12 w 39"/>
                <a:gd name="T93" fmla="*/ 2 h 37"/>
                <a:gd name="T94" fmla="*/ 13 w 39"/>
                <a:gd name="T95" fmla="*/ 0 h 37"/>
                <a:gd name="T96" fmla="*/ 21 w 39"/>
                <a:gd name="T97" fmla="*/ 7 h 37"/>
                <a:gd name="T98" fmla="*/ 23 w 39"/>
                <a:gd name="T99" fmla="*/ 13 h 37"/>
                <a:gd name="T100" fmla="*/ 22 w 39"/>
                <a:gd name="T101" fmla="*/ 14 h 37"/>
                <a:gd name="T102" fmla="*/ 16 w 39"/>
                <a:gd name="T103" fmla="*/ 14 h 37"/>
                <a:gd name="T104" fmla="*/ 15 w 39"/>
                <a:gd name="T105"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 h="37">
                  <a:moveTo>
                    <a:pt x="26" y="15"/>
                  </a:moveTo>
                  <a:cubicBezTo>
                    <a:pt x="1" y="15"/>
                    <a:pt x="1" y="15"/>
                    <a:pt x="1" y="15"/>
                  </a:cubicBezTo>
                  <a:cubicBezTo>
                    <a:pt x="1" y="15"/>
                    <a:pt x="0" y="16"/>
                    <a:pt x="0" y="16"/>
                  </a:cubicBezTo>
                  <a:cubicBezTo>
                    <a:pt x="1" y="20"/>
                    <a:pt x="5" y="22"/>
                    <a:pt x="9" y="22"/>
                  </a:cubicBezTo>
                  <a:cubicBezTo>
                    <a:pt x="26" y="22"/>
                    <a:pt x="26" y="22"/>
                    <a:pt x="26" y="22"/>
                  </a:cubicBezTo>
                  <a:cubicBezTo>
                    <a:pt x="26" y="22"/>
                    <a:pt x="27" y="22"/>
                    <a:pt x="27" y="23"/>
                  </a:cubicBezTo>
                  <a:cubicBezTo>
                    <a:pt x="28" y="24"/>
                    <a:pt x="30" y="25"/>
                    <a:pt x="33" y="25"/>
                  </a:cubicBezTo>
                  <a:cubicBezTo>
                    <a:pt x="36" y="25"/>
                    <a:pt x="39" y="22"/>
                    <a:pt x="39" y="19"/>
                  </a:cubicBezTo>
                  <a:cubicBezTo>
                    <a:pt x="39" y="15"/>
                    <a:pt x="36" y="12"/>
                    <a:pt x="33" y="12"/>
                  </a:cubicBezTo>
                  <a:cubicBezTo>
                    <a:pt x="30" y="12"/>
                    <a:pt x="28" y="13"/>
                    <a:pt x="27" y="15"/>
                  </a:cubicBezTo>
                  <a:cubicBezTo>
                    <a:pt x="27" y="15"/>
                    <a:pt x="27" y="15"/>
                    <a:pt x="26" y="15"/>
                  </a:cubicBezTo>
                  <a:close/>
                  <a:moveTo>
                    <a:pt x="26" y="24"/>
                  </a:moveTo>
                  <a:cubicBezTo>
                    <a:pt x="29" y="25"/>
                    <a:pt x="30" y="28"/>
                    <a:pt x="30" y="31"/>
                  </a:cubicBezTo>
                  <a:cubicBezTo>
                    <a:pt x="30" y="34"/>
                    <a:pt x="27" y="37"/>
                    <a:pt x="24" y="37"/>
                  </a:cubicBezTo>
                  <a:cubicBezTo>
                    <a:pt x="20" y="37"/>
                    <a:pt x="17" y="34"/>
                    <a:pt x="17" y="31"/>
                  </a:cubicBezTo>
                  <a:cubicBezTo>
                    <a:pt x="17" y="29"/>
                    <a:pt x="18" y="27"/>
                    <a:pt x="19" y="26"/>
                  </a:cubicBezTo>
                  <a:cubicBezTo>
                    <a:pt x="18" y="24"/>
                    <a:pt x="18" y="24"/>
                    <a:pt x="18" y="24"/>
                  </a:cubicBezTo>
                  <a:cubicBezTo>
                    <a:pt x="18" y="24"/>
                    <a:pt x="18" y="23"/>
                    <a:pt x="19" y="23"/>
                  </a:cubicBezTo>
                  <a:cubicBezTo>
                    <a:pt x="25" y="23"/>
                    <a:pt x="25" y="23"/>
                    <a:pt x="25" y="23"/>
                  </a:cubicBezTo>
                  <a:cubicBezTo>
                    <a:pt x="25" y="23"/>
                    <a:pt x="25" y="23"/>
                    <a:pt x="25" y="24"/>
                  </a:cubicBezTo>
                  <a:cubicBezTo>
                    <a:pt x="26" y="24"/>
                    <a:pt x="26" y="24"/>
                    <a:pt x="26" y="24"/>
                  </a:cubicBezTo>
                  <a:close/>
                  <a:moveTo>
                    <a:pt x="24" y="26"/>
                  </a:moveTo>
                  <a:cubicBezTo>
                    <a:pt x="26" y="26"/>
                    <a:pt x="28" y="28"/>
                    <a:pt x="28" y="31"/>
                  </a:cubicBezTo>
                  <a:cubicBezTo>
                    <a:pt x="28" y="33"/>
                    <a:pt x="26" y="35"/>
                    <a:pt x="24" y="35"/>
                  </a:cubicBezTo>
                  <a:cubicBezTo>
                    <a:pt x="21" y="35"/>
                    <a:pt x="19" y="33"/>
                    <a:pt x="19" y="31"/>
                  </a:cubicBezTo>
                  <a:cubicBezTo>
                    <a:pt x="19" y="28"/>
                    <a:pt x="21" y="26"/>
                    <a:pt x="24" y="26"/>
                  </a:cubicBezTo>
                  <a:close/>
                  <a:moveTo>
                    <a:pt x="33" y="14"/>
                  </a:moveTo>
                  <a:cubicBezTo>
                    <a:pt x="35" y="14"/>
                    <a:pt x="37" y="16"/>
                    <a:pt x="37" y="19"/>
                  </a:cubicBezTo>
                  <a:cubicBezTo>
                    <a:pt x="37" y="21"/>
                    <a:pt x="35" y="23"/>
                    <a:pt x="33" y="23"/>
                  </a:cubicBezTo>
                  <a:cubicBezTo>
                    <a:pt x="30" y="23"/>
                    <a:pt x="28" y="21"/>
                    <a:pt x="28" y="19"/>
                  </a:cubicBezTo>
                  <a:cubicBezTo>
                    <a:pt x="28" y="16"/>
                    <a:pt x="30" y="14"/>
                    <a:pt x="33" y="14"/>
                  </a:cubicBezTo>
                  <a:close/>
                  <a:moveTo>
                    <a:pt x="19" y="17"/>
                  </a:moveTo>
                  <a:cubicBezTo>
                    <a:pt x="22" y="19"/>
                    <a:pt x="22" y="19"/>
                    <a:pt x="22" y="19"/>
                  </a:cubicBezTo>
                  <a:cubicBezTo>
                    <a:pt x="22" y="20"/>
                    <a:pt x="23" y="19"/>
                    <a:pt x="23" y="19"/>
                  </a:cubicBezTo>
                  <a:cubicBezTo>
                    <a:pt x="23" y="19"/>
                    <a:pt x="23" y="19"/>
                    <a:pt x="23" y="19"/>
                  </a:cubicBezTo>
                  <a:cubicBezTo>
                    <a:pt x="23" y="17"/>
                    <a:pt x="22" y="16"/>
                    <a:pt x="20" y="16"/>
                  </a:cubicBezTo>
                  <a:cubicBezTo>
                    <a:pt x="20" y="16"/>
                    <a:pt x="19" y="16"/>
                    <a:pt x="19" y="16"/>
                  </a:cubicBezTo>
                  <a:cubicBezTo>
                    <a:pt x="19" y="16"/>
                    <a:pt x="19" y="17"/>
                    <a:pt x="19" y="17"/>
                  </a:cubicBezTo>
                  <a:close/>
                  <a:moveTo>
                    <a:pt x="22" y="20"/>
                  </a:moveTo>
                  <a:cubicBezTo>
                    <a:pt x="18" y="18"/>
                    <a:pt x="18" y="18"/>
                    <a:pt x="18" y="18"/>
                  </a:cubicBezTo>
                  <a:cubicBezTo>
                    <a:pt x="18" y="17"/>
                    <a:pt x="18" y="18"/>
                    <a:pt x="18" y="18"/>
                  </a:cubicBezTo>
                  <a:cubicBezTo>
                    <a:pt x="18" y="18"/>
                    <a:pt x="18" y="18"/>
                    <a:pt x="18" y="19"/>
                  </a:cubicBezTo>
                  <a:cubicBezTo>
                    <a:pt x="18" y="20"/>
                    <a:pt x="19" y="21"/>
                    <a:pt x="20" y="21"/>
                  </a:cubicBezTo>
                  <a:cubicBezTo>
                    <a:pt x="21" y="21"/>
                    <a:pt x="21" y="21"/>
                    <a:pt x="22" y="21"/>
                  </a:cubicBezTo>
                  <a:cubicBezTo>
                    <a:pt x="22" y="21"/>
                    <a:pt x="22" y="20"/>
                    <a:pt x="22" y="20"/>
                  </a:cubicBezTo>
                  <a:close/>
                  <a:moveTo>
                    <a:pt x="15" y="14"/>
                  </a:moveTo>
                  <a:cubicBezTo>
                    <a:pt x="12" y="2"/>
                    <a:pt x="12" y="2"/>
                    <a:pt x="12" y="2"/>
                  </a:cubicBezTo>
                  <a:cubicBezTo>
                    <a:pt x="12" y="1"/>
                    <a:pt x="12" y="0"/>
                    <a:pt x="13" y="0"/>
                  </a:cubicBezTo>
                  <a:cubicBezTo>
                    <a:pt x="17" y="0"/>
                    <a:pt x="20" y="3"/>
                    <a:pt x="21" y="7"/>
                  </a:cubicBezTo>
                  <a:cubicBezTo>
                    <a:pt x="23" y="13"/>
                    <a:pt x="23" y="13"/>
                    <a:pt x="23" y="13"/>
                  </a:cubicBezTo>
                  <a:cubicBezTo>
                    <a:pt x="23" y="14"/>
                    <a:pt x="22" y="14"/>
                    <a:pt x="22" y="14"/>
                  </a:cubicBezTo>
                  <a:cubicBezTo>
                    <a:pt x="16" y="14"/>
                    <a:pt x="16" y="14"/>
                    <a:pt x="16" y="14"/>
                  </a:cubicBezTo>
                  <a:cubicBezTo>
                    <a:pt x="16" y="14"/>
                    <a:pt x="15" y="14"/>
                    <a:pt x="15" y="14"/>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26"/>
            <p:cNvSpPr>
              <a:spLocks noEditPoints="1"/>
            </p:cNvSpPr>
            <p:nvPr/>
          </p:nvSpPr>
          <p:spPr bwMode="auto">
            <a:xfrm>
              <a:off x="4363576" y="3268854"/>
              <a:ext cx="328933" cy="276381"/>
            </a:xfrm>
            <a:custGeom>
              <a:avLst/>
              <a:gdLst>
                <a:gd name="T0" fmla="*/ 4 w 30"/>
                <a:gd name="T1" fmla="*/ 4 h 25"/>
                <a:gd name="T2" fmla="*/ 27 w 30"/>
                <a:gd name="T3" fmla="*/ 4 h 25"/>
                <a:gd name="T4" fmla="*/ 30 w 30"/>
                <a:gd name="T5" fmla="*/ 8 h 25"/>
                <a:gd name="T6" fmla="*/ 30 w 30"/>
                <a:gd name="T7" fmla="*/ 12 h 25"/>
                <a:gd name="T8" fmla="*/ 29 w 30"/>
                <a:gd name="T9" fmla="*/ 14 h 25"/>
                <a:gd name="T10" fmla="*/ 2 w 30"/>
                <a:gd name="T11" fmla="*/ 14 h 25"/>
                <a:gd name="T12" fmla="*/ 0 w 30"/>
                <a:gd name="T13" fmla="*/ 13 h 25"/>
                <a:gd name="T14" fmla="*/ 0 w 30"/>
                <a:gd name="T15" fmla="*/ 8 h 25"/>
                <a:gd name="T16" fmla="*/ 4 w 30"/>
                <a:gd name="T17" fmla="*/ 4 h 25"/>
                <a:gd name="T18" fmla="*/ 13 w 30"/>
                <a:gd name="T19" fmla="*/ 16 h 25"/>
                <a:gd name="T20" fmla="*/ 17 w 30"/>
                <a:gd name="T21" fmla="*/ 16 h 25"/>
                <a:gd name="T22" fmla="*/ 17 w 30"/>
                <a:gd name="T23" fmla="*/ 17 h 25"/>
                <a:gd name="T24" fmla="*/ 13 w 30"/>
                <a:gd name="T25" fmla="*/ 17 h 25"/>
                <a:gd name="T26" fmla="*/ 13 w 30"/>
                <a:gd name="T27" fmla="*/ 16 h 25"/>
                <a:gd name="T28" fmla="*/ 30 w 30"/>
                <a:gd name="T29" fmla="*/ 16 h 25"/>
                <a:gd name="T30" fmla="*/ 30 w 30"/>
                <a:gd name="T31" fmla="*/ 21 h 25"/>
                <a:gd name="T32" fmla="*/ 27 w 30"/>
                <a:gd name="T33" fmla="*/ 25 h 25"/>
                <a:gd name="T34" fmla="*/ 4 w 30"/>
                <a:gd name="T35" fmla="*/ 25 h 25"/>
                <a:gd name="T36" fmla="*/ 0 w 30"/>
                <a:gd name="T37" fmla="*/ 21 h 25"/>
                <a:gd name="T38" fmla="*/ 0 w 30"/>
                <a:gd name="T39" fmla="*/ 16 h 25"/>
                <a:gd name="T40" fmla="*/ 2 w 30"/>
                <a:gd name="T41" fmla="*/ 15 h 25"/>
                <a:gd name="T42" fmla="*/ 29 w 30"/>
                <a:gd name="T43" fmla="*/ 15 h 25"/>
                <a:gd name="T44" fmla="*/ 30 w 30"/>
                <a:gd name="T45" fmla="*/ 16 h 25"/>
                <a:gd name="T46" fmla="*/ 12 w 30"/>
                <a:gd name="T47" fmla="*/ 0 h 25"/>
                <a:gd name="T48" fmla="*/ 18 w 30"/>
                <a:gd name="T49" fmla="*/ 0 h 25"/>
                <a:gd name="T50" fmla="*/ 20 w 30"/>
                <a:gd name="T51" fmla="*/ 2 h 25"/>
                <a:gd name="T52" fmla="*/ 20 w 30"/>
                <a:gd name="T53" fmla="*/ 4 h 25"/>
                <a:gd name="T54" fmla="*/ 20 w 30"/>
                <a:gd name="T55" fmla="*/ 4 h 25"/>
                <a:gd name="T56" fmla="*/ 19 w 30"/>
                <a:gd name="T57" fmla="*/ 4 h 25"/>
                <a:gd name="T58" fmla="*/ 18 w 30"/>
                <a:gd name="T59" fmla="*/ 3 h 25"/>
                <a:gd name="T60" fmla="*/ 18 w 30"/>
                <a:gd name="T61" fmla="*/ 2 h 25"/>
                <a:gd name="T62" fmla="*/ 18 w 30"/>
                <a:gd name="T63" fmla="*/ 2 h 25"/>
                <a:gd name="T64" fmla="*/ 13 w 30"/>
                <a:gd name="T65" fmla="*/ 2 h 25"/>
                <a:gd name="T66" fmla="*/ 12 w 30"/>
                <a:gd name="T67" fmla="*/ 2 h 25"/>
                <a:gd name="T68" fmla="*/ 12 w 30"/>
                <a:gd name="T69" fmla="*/ 4 h 25"/>
                <a:gd name="T70" fmla="*/ 12 w 30"/>
                <a:gd name="T71" fmla="*/ 4 h 25"/>
                <a:gd name="T72" fmla="*/ 11 w 30"/>
                <a:gd name="T73" fmla="*/ 4 h 25"/>
                <a:gd name="T74" fmla="*/ 11 w 30"/>
                <a:gd name="T75" fmla="*/ 3 h 25"/>
                <a:gd name="T76" fmla="*/ 11 w 30"/>
                <a:gd name="T77" fmla="*/ 2 h 25"/>
                <a:gd name="T78" fmla="*/ 12 w 30"/>
                <a:gd name="T7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25">
                  <a:moveTo>
                    <a:pt x="4" y="4"/>
                  </a:moveTo>
                  <a:cubicBezTo>
                    <a:pt x="27" y="4"/>
                    <a:pt x="27" y="4"/>
                    <a:pt x="27" y="4"/>
                  </a:cubicBezTo>
                  <a:cubicBezTo>
                    <a:pt x="29" y="4"/>
                    <a:pt x="30" y="6"/>
                    <a:pt x="30" y="8"/>
                  </a:cubicBezTo>
                  <a:cubicBezTo>
                    <a:pt x="30" y="9"/>
                    <a:pt x="30" y="11"/>
                    <a:pt x="30" y="12"/>
                  </a:cubicBezTo>
                  <a:cubicBezTo>
                    <a:pt x="30" y="14"/>
                    <a:pt x="30" y="14"/>
                    <a:pt x="29" y="14"/>
                  </a:cubicBezTo>
                  <a:cubicBezTo>
                    <a:pt x="20" y="14"/>
                    <a:pt x="11" y="14"/>
                    <a:pt x="2" y="14"/>
                  </a:cubicBezTo>
                  <a:cubicBezTo>
                    <a:pt x="0" y="14"/>
                    <a:pt x="0" y="14"/>
                    <a:pt x="0" y="13"/>
                  </a:cubicBezTo>
                  <a:cubicBezTo>
                    <a:pt x="0" y="8"/>
                    <a:pt x="0" y="8"/>
                    <a:pt x="0" y="8"/>
                  </a:cubicBezTo>
                  <a:cubicBezTo>
                    <a:pt x="0" y="6"/>
                    <a:pt x="2" y="4"/>
                    <a:pt x="4" y="4"/>
                  </a:cubicBezTo>
                  <a:close/>
                  <a:moveTo>
                    <a:pt x="13" y="16"/>
                  </a:moveTo>
                  <a:cubicBezTo>
                    <a:pt x="17" y="16"/>
                    <a:pt x="17" y="16"/>
                    <a:pt x="17" y="16"/>
                  </a:cubicBezTo>
                  <a:cubicBezTo>
                    <a:pt x="18" y="16"/>
                    <a:pt x="18" y="17"/>
                    <a:pt x="17" y="17"/>
                  </a:cubicBezTo>
                  <a:cubicBezTo>
                    <a:pt x="13" y="17"/>
                    <a:pt x="13" y="17"/>
                    <a:pt x="13" y="17"/>
                  </a:cubicBezTo>
                  <a:cubicBezTo>
                    <a:pt x="12" y="17"/>
                    <a:pt x="12" y="16"/>
                    <a:pt x="13" y="16"/>
                  </a:cubicBezTo>
                  <a:close/>
                  <a:moveTo>
                    <a:pt x="30" y="16"/>
                  </a:moveTo>
                  <a:cubicBezTo>
                    <a:pt x="30" y="21"/>
                    <a:pt x="30" y="21"/>
                    <a:pt x="30" y="21"/>
                  </a:cubicBezTo>
                  <a:cubicBezTo>
                    <a:pt x="30" y="23"/>
                    <a:pt x="29" y="25"/>
                    <a:pt x="27" y="25"/>
                  </a:cubicBezTo>
                  <a:cubicBezTo>
                    <a:pt x="4" y="25"/>
                    <a:pt x="4" y="25"/>
                    <a:pt x="4" y="25"/>
                  </a:cubicBezTo>
                  <a:cubicBezTo>
                    <a:pt x="2" y="25"/>
                    <a:pt x="0" y="23"/>
                    <a:pt x="0" y="21"/>
                  </a:cubicBezTo>
                  <a:cubicBezTo>
                    <a:pt x="0" y="20"/>
                    <a:pt x="0" y="18"/>
                    <a:pt x="0" y="16"/>
                  </a:cubicBezTo>
                  <a:cubicBezTo>
                    <a:pt x="0" y="15"/>
                    <a:pt x="0" y="15"/>
                    <a:pt x="2" y="15"/>
                  </a:cubicBezTo>
                  <a:cubicBezTo>
                    <a:pt x="11" y="15"/>
                    <a:pt x="20" y="15"/>
                    <a:pt x="29" y="15"/>
                  </a:cubicBezTo>
                  <a:cubicBezTo>
                    <a:pt x="30" y="15"/>
                    <a:pt x="30" y="15"/>
                    <a:pt x="30" y="16"/>
                  </a:cubicBezTo>
                  <a:close/>
                  <a:moveTo>
                    <a:pt x="12" y="0"/>
                  </a:moveTo>
                  <a:cubicBezTo>
                    <a:pt x="14" y="0"/>
                    <a:pt x="16" y="0"/>
                    <a:pt x="18" y="0"/>
                  </a:cubicBezTo>
                  <a:cubicBezTo>
                    <a:pt x="19" y="0"/>
                    <a:pt x="20" y="1"/>
                    <a:pt x="20" y="2"/>
                  </a:cubicBezTo>
                  <a:cubicBezTo>
                    <a:pt x="20" y="2"/>
                    <a:pt x="20" y="3"/>
                    <a:pt x="20" y="4"/>
                  </a:cubicBezTo>
                  <a:cubicBezTo>
                    <a:pt x="20" y="4"/>
                    <a:pt x="20" y="4"/>
                    <a:pt x="20" y="4"/>
                  </a:cubicBezTo>
                  <a:cubicBezTo>
                    <a:pt x="19" y="4"/>
                    <a:pt x="19" y="4"/>
                    <a:pt x="19" y="4"/>
                  </a:cubicBezTo>
                  <a:cubicBezTo>
                    <a:pt x="18" y="4"/>
                    <a:pt x="18" y="4"/>
                    <a:pt x="18" y="3"/>
                  </a:cubicBezTo>
                  <a:cubicBezTo>
                    <a:pt x="18" y="3"/>
                    <a:pt x="18" y="2"/>
                    <a:pt x="18" y="2"/>
                  </a:cubicBezTo>
                  <a:cubicBezTo>
                    <a:pt x="18" y="2"/>
                    <a:pt x="18" y="2"/>
                    <a:pt x="18" y="2"/>
                  </a:cubicBezTo>
                  <a:cubicBezTo>
                    <a:pt x="16" y="2"/>
                    <a:pt x="15" y="2"/>
                    <a:pt x="13" y="2"/>
                  </a:cubicBezTo>
                  <a:cubicBezTo>
                    <a:pt x="12" y="2"/>
                    <a:pt x="12" y="2"/>
                    <a:pt x="12" y="2"/>
                  </a:cubicBezTo>
                  <a:cubicBezTo>
                    <a:pt x="12" y="2"/>
                    <a:pt x="12" y="3"/>
                    <a:pt x="12" y="4"/>
                  </a:cubicBezTo>
                  <a:cubicBezTo>
                    <a:pt x="12" y="4"/>
                    <a:pt x="12" y="4"/>
                    <a:pt x="12" y="4"/>
                  </a:cubicBezTo>
                  <a:cubicBezTo>
                    <a:pt x="12" y="4"/>
                    <a:pt x="11" y="4"/>
                    <a:pt x="11" y="4"/>
                  </a:cubicBezTo>
                  <a:cubicBezTo>
                    <a:pt x="11" y="4"/>
                    <a:pt x="11" y="4"/>
                    <a:pt x="11" y="3"/>
                  </a:cubicBezTo>
                  <a:cubicBezTo>
                    <a:pt x="11" y="3"/>
                    <a:pt x="11" y="2"/>
                    <a:pt x="11" y="2"/>
                  </a:cubicBezTo>
                  <a:cubicBezTo>
                    <a:pt x="11" y="1"/>
                    <a:pt x="11" y="0"/>
                    <a:pt x="12" y="0"/>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 name="组 9"/>
          <p:cNvGrpSpPr/>
          <p:nvPr/>
        </p:nvGrpSpPr>
        <p:grpSpPr>
          <a:xfrm>
            <a:off x="5535384" y="4042046"/>
            <a:ext cx="525848" cy="404600"/>
            <a:chOff x="5535384" y="4042046"/>
            <a:chExt cx="525848" cy="404600"/>
          </a:xfrm>
        </p:grpSpPr>
        <p:grpSp>
          <p:nvGrpSpPr>
            <p:cNvPr id="7" name="组 6"/>
            <p:cNvGrpSpPr>
              <a:grpSpLocks/>
            </p:cNvGrpSpPr>
            <p:nvPr/>
          </p:nvGrpSpPr>
          <p:grpSpPr>
            <a:xfrm>
              <a:off x="5535384" y="4050646"/>
              <a:ext cx="360000" cy="396000"/>
              <a:chOff x="5476392" y="4035898"/>
              <a:chExt cx="404840" cy="428196"/>
            </a:xfrm>
          </p:grpSpPr>
          <p:sp>
            <p:nvSpPr>
              <p:cNvPr id="54" name="Freeform 146"/>
              <p:cNvSpPr>
                <a:spLocks/>
              </p:cNvSpPr>
              <p:nvPr/>
            </p:nvSpPr>
            <p:spPr bwMode="auto">
              <a:xfrm>
                <a:off x="5706061" y="4035898"/>
                <a:ext cx="175171" cy="428196"/>
              </a:xfrm>
              <a:custGeom>
                <a:avLst/>
                <a:gdLst>
                  <a:gd name="T0" fmla="*/ 15 w 16"/>
                  <a:gd name="T1" fmla="*/ 11 h 39"/>
                  <a:gd name="T2" fmla="*/ 0 w 16"/>
                  <a:gd name="T3" fmla="*/ 0 h 39"/>
                  <a:gd name="T4" fmla="*/ 0 w 16"/>
                  <a:gd name="T5" fmla="*/ 39 h 39"/>
                  <a:gd name="T6" fmla="*/ 10 w 16"/>
                  <a:gd name="T7" fmla="*/ 39 h 39"/>
                  <a:gd name="T8" fmla="*/ 12 w 16"/>
                  <a:gd name="T9" fmla="*/ 37 h 39"/>
                  <a:gd name="T10" fmla="*/ 12 w 16"/>
                  <a:gd name="T11" fmla="*/ 31 h 39"/>
                  <a:gd name="T12" fmla="*/ 15 w 16"/>
                  <a:gd name="T13" fmla="*/ 11 h 39"/>
                </a:gdLst>
                <a:ahLst/>
                <a:cxnLst>
                  <a:cxn ang="0">
                    <a:pos x="T0" y="T1"/>
                  </a:cxn>
                  <a:cxn ang="0">
                    <a:pos x="T2" y="T3"/>
                  </a:cxn>
                  <a:cxn ang="0">
                    <a:pos x="T4" y="T5"/>
                  </a:cxn>
                  <a:cxn ang="0">
                    <a:pos x="T6" y="T7"/>
                  </a:cxn>
                  <a:cxn ang="0">
                    <a:pos x="T8" y="T9"/>
                  </a:cxn>
                  <a:cxn ang="0">
                    <a:pos x="T10" y="T11"/>
                  </a:cxn>
                  <a:cxn ang="0">
                    <a:pos x="T12" y="T13"/>
                  </a:cxn>
                </a:cxnLst>
                <a:rect l="0" t="0" r="r" b="b"/>
                <a:pathLst>
                  <a:path w="16" h="39">
                    <a:moveTo>
                      <a:pt x="15" y="11"/>
                    </a:moveTo>
                    <a:cubicBezTo>
                      <a:pt x="13" y="5"/>
                      <a:pt x="6" y="1"/>
                      <a:pt x="0" y="0"/>
                    </a:cubicBezTo>
                    <a:cubicBezTo>
                      <a:pt x="0" y="39"/>
                      <a:pt x="0" y="39"/>
                      <a:pt x="0" y="39"/>
                    </a:cubicBezTo>
                    <a:cubicBezTo>
                      <a:pt x="3" y="39"/>
                      <a:pt x="7" y="39"/>
                      <a:pt x="10" y="39"/>
                    </a:cubicBezTo>
                    <a:cubicBezTo>
                      <a:pt x="12" y="39"/>
                      <a:pt x="12" y="39"/>
                      <a:pt x="12" y="37"/>
                    </a:cubicBezTo>
                    <a:cubicBezTo>
                      <a:pt x="12" y="35"/>
                      <a:pt x="12" y="33"/>
                      <a:pt x="12" y="31"/>
                    </a:cubicBezTo>
                    <a:cubicBezTo>
                      <a:pt x="12" y="24"/>
                      <a:pt x="16" y="18"/>
                      <a:pt x="15" y="1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47"/>
              <p:cNvSpPr>
                <a:spLocks noEditPoints="1"/>
              </p:cNvSpPr>
              <p:nvPr/>
            </p:nvSpPr>
            <p:spPr bwMode="auto">
              <a:xfrm>
                <a:off x="5476392" y="4035898"/>
                <a:ext cx="229669" cy="428196"/>
              </a:xfrm>
              <a:custGeom>
                <a:avLst/>
                <a:gdLst>
                  <a:gd name="T0" fmla="*/ 20 w 21"/>
                  <a:gd name="T1" fmla="*/ 0 h 39"/>
                  <a:gd name="T2" fmla="*/ 1 w 21"/>
                  <a:gd name="T3" fmla="*/ 21 h 39"/>
                  <a:gd name="T4" fmla="*/ 2 w 21"/>
                  <a:gd name="T5" fmla="*/ 24 h 39"/>
                  <a:gd name="T6" fmla="*/ 5 w 21"/>
                  <a:gd name="T7" fmla="*/ 26 h 39"/>
                  <a:gd name="T8" fmla="*/ 7 w 21"/>
                  <a:gd name="T9" fmla="*/ 28 h 39"/>
                  <a:gd name="T10" fmla="*/ 7 w 21"/>
                  <a:gd name="T11" fmla="*/ 29 h 39"/>
                  <a:gd name="T12" fmla="*/ 9 w 21"/>
                  <a:gd name="T13" fmla="*/ 29 h 39"/>
                  <a:gd name="T14" fmla="*/ 10 w 21"/>
                  <a:gd name="T15" fmla="*/ 30 h 39"/>
                  <a:gd name="T16" fmla="*/ 10 w 21"/>
                  <a:gd name="T17" fmla="*/ 32 h 39"/>
                  <a:gd name="T18" fmla="*/ 9 w 21"/>
                  <a:gd name="T19" fmla="*/ 33 h 39"/>
                  <a:gd name="T20" fmla="*/ 7 w 21"/>
                  <a:gd name="T21" fmla="*/ 33 h 39"/>
                  <a:gd name="T22" fmla="*/ 7 w 21"/>
                  <a:gd name="T23" fmla="*/ 34 h 39"/>
                  <a:gd name="T24" fmla="*/ 7 w 21"/>
                  <a:gd name="T25" fmla="*/ 38 h 39"/>
                  <a:gd name="T26" fmla="*/ 8 w 21"/>
                  <a:gd name="T27" fmla="*/ 39 h 39"/>
                  <a:gd name="T28" fmla="*/ 21 w 21"/>
                  <a:gd name="T29" fmla="*/ 39 h 39"/>
                  <a:gd name="T30" fmla="*/ 21 w 21"/>
                  <a:gd name="T31" fmla="*/ 0 h 39"/>
                  <a:gd name="T32" fmla="*/ 20 w 21"/>
                  <a:gd name="T33" fmla="*/ 0 h 39"/>
                  <a:gd name="T34" fmla="*/ 7 w 21"/>
                  <a:gd name="T35" fmla="*/ 16 h 39"/>
                  <a:gd name="T36" fmla="*/ 11 w 21"/>
                  <a:gd name="T37" fmla="*/ 16 h 39"/>
                  <a:gd name="T38" fmla="*/ 7 w 21"/>
                  <a:gd name="T39"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9">
                    <a:moveTo>
                      <a:pt x="20" y="0"/>
                    </a:moveTo>
                    <a:cubicBezTo>
                      <a:pt x="6" y="0"/>
                      <a:pt x="4" y="13"/>
                      <a:pt x="1" y="21"/>
                    </a:cubicBezTo>
                    <a:cubicBezTo>
                      <a:pt x="0" y="23"/>
                      <a:pt x="1" y="23"/>
                      <a:pt x="2" y="24"/>
                    </a:cubicBezTo>
                    <a:cubicBezTo>
                      <a:pt x="3" y="25"/>
                      <a:pt x="4" y="25"/>
                      <a:pt x="5" y="26"/>
                    </a:cubicBezTo>
                    <a:cubicBezTo>
                      <a:pt x="6" y="26"/>
                      <a:pt x="7" y="27"/>
                      <a:pt x="7" y="28"/>
                    </a:cubicBezTo>
                    <a:cubicBezTo>
                      <a:pt x="7" y="29"/>
                      <a:pt x="7" y="29"/>
                      <a:pt x="7" y="29"/>
                    </a:cubicBezTo>
                    <a:cubicBezTo>
                      <a:pt x="8" y="29"/>
                      <a:pt x="8" y="29"/>
                      <a:pt x="9" y="29"/>
                    </a:cubicBezTo>
                    <a:cubicBezTo>
                      <a:pt x="10" y="29"/>
                      <a:pt x="10" y="30"/>
                      <a:pt x="10" y="30"/>
                    </a:cubicBezTo>
                    <a:cubicBezTo>
                      <a:pt x="10" y="31"/>
                      <a:pt x="10" y="31"/>
                      <a:pt x="10" y="32"/>
                    </a:cubicBezTo>
                    <a:cubicBezTo>
                      <a:pt x="10" y="32"/>
                      <a:pt x="10" y="33"/>
                      <a:pt x="9" y="33"/>
                    </a:cubicBezTo>
                    <a:cubicBezTo>
                      <a:pt x="8" y="33"/>
                      <a:pt x="8" y="33"/>
                      <a:pt x="7" y="33"/>
                    </a:cubicBezTo>
                    <a:cubicBezTo>
                      <a:pt x="7" y="33"/>
                      <a:pt x="7" y="33"/>
                      <a:pt x="7" y="34"/>
                    </a:cubicBezTo>
                    <a:cubicBezTo>
                      <a:pt x="7" y="35"/>
                      <a:pt x="7" y="36"/>
                      <a:pt x="7" y="38"/>
                    </a:cubicBezTo>
                    <a:cubicBezTo>
                      <a:pt x="7" y="39"/>
                      <a:pt x="7" y="39"/>
                      <a:pt x="8" y="39"/>
                    </a:cubicBezTo>
                    <a:cubicBezTo>
                      <a:pt x="12" y="39"/>
                      <a:pt x="16" y="39"/>
                      <a:pt x="21" y="39"/>
                    </a:cubicBezTo>
                    <a:cubicBezTo>
                      <a:pt x="21" y="0"/>
                      <a:pt x="21" y="0"/>
                      <a:pt x="21" y="0"/>
                    </a:cubicBezTo>
                    <a:cubicBezTo>
                      <a:pt x="20" y="0"/>
                      <a:pt x="20" y="0"/>
                      <a:pt x="20" y="0"/>
                    </a:cubicBezTo>
                    <a:close/>
                    <a:moveTo>
                      <a:pt x="7" y="16"/>
                    </a:moveTo>
                    <a:cubicBezTo>
                      <a:pt x="7" y="13"/>
                      <a:pt x="11" y="13"/>
                      <a:pt x="11" y="16"/>
                    </a:cubicBezTo>
                    <a:cubicBezTo>
                      <a:pt x="11" y="18"/>
                      <a:pt x="7" y="18"/>
                      <a:pt x="7" y="16"/>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56" name="Freeform 193"/>
            <p:cNvSpPr>
              <a:spLocks noChangeAspect="1" noEditPoints="1"/>
            </p:cNvSpPr>
            <p:nvPr/>
          </p:nvSpPr>
          <p:spPr bwMode="auto">
            <a:xfrm>
              <a:off x="5881232" y="4042046"/>
              <a:ext cx="180000" cy="263694"/>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86909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ppt_x</p:attrName>
                                        </p:attrNameLst>
                                      </p:cBhvr>
                                      <p:tavLst>
                                        <p:tav tm="0">
                                          <p:val>
                                            <p:strVal val="#ppt_x-#ppt_w*1.125000"/>
                                          </p:val>
                                        </p:tav>
                                        <p:tav tm="100000">
                                          <p:val>
                                            <p:strVal val="#ppt_x"/>
                                          </p:val>
                                        </p:tav>
                                      </p:tavLst>
                                    </p:anim>
                                    <p:animEffect transition="in" filter="wipe(right)">
                                      <p:cBhvr>
                                        <p:cTn id="12" dur="500"/>
                                        <p:tgtEl>
                                          <p:spTgt spid="8"/>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right)">
                                      <p:cBhvr>
                                        <p:cTn id="16" dur="500"/>
                                        <p:tgtEl>
                                          <p:spTgt spid="4"/>
                                        </p:tgtEl>
                                      </p:cBhvr>
                                    </p:animEffect>
                                  </p:childTnLst>
                                </p:cTn>
                              </p:par>
                            </p:childTnLst>
                          </p:cTn>
                        </p:par>
                        <p:par>
                          <p:cTn id="17" fill="hold">
                            <p:stCondLst>
                              <p:cond delay="1000"/>
                            </p:stCondLst>
                            <p:childTnLst>
                              <p:par>
                                <p:cTn id="18" presetID="6" presetClass="entr" presetSubtype="32"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circle(out)">
                                      <p:cBhvr>
                                        <p:cTn id="20" dur="500"/>
                                        <p:tgtEl>
                                          <p:spTgt spid="21"/>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500"/>
                                        <p:tgtEl>
                                          <p:spTgt spid="26"/>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p:stCondLst>
                              <p:cond delay="2000"/>
                            </p:stCondLst>
                            <p:childTnLst>
                              <p:par>
                                <p:cTn id="29" presetID="6" presetClass="entr" presetSubtype="32"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circle(out)">
                                      <p:cBhvr>
                                        <p:cTn id="31" dur="500"/>
                                        <p:tgtEl>
                                          <p:spTgt spid="36"/>
                                        </p:tgtEl>
                                      </p:cBhvr>
                                    </p:animEffect>
                                  </p:childTnLst>
                                </p:cTn>
                              </p:par>
                            </p:childTnLst>
                          </p:cTn>
                        </p:par>
                        <p:par>
                          <p:cTn id="32" fill="hold">
                            <p:stCondLst>
                              <p:cond delay="2500"/>
                            </p:stCondLst>
                            <p:childTnLst>
                              <p:par>
                                <p:cTn id="33" presetID="12" presetClass="entr" presetSubtype="8"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500"/>
                                        <p:tgtEl>
                                          <p:spTgt spid="37"/>
                                        </p:tgtEl>
                                        <p:attrNameLst>
                                          <p:attrName>ppt_x</p:attrName>
                                        </p:attrNameLst>
                                      </p:cBhvr>
                                      <p:tavLst>
                                        <p:tav tm="0">
                                          <p:val>
                                            <p:strVal val="#ppt_x-#ppt_w*1.125000"/>
                                          </p:val>
                                        </p:tav>
                                        <p:tav tm="100000">
                                          <p:val>
                                            <p:strVal val="#ppt_x"/>
                                          </p:val>
                                        </p:tav>
                                      </p:tavLst>
                                    </p:anim>
                                    <p:animEffect transition="in" filter="wipe(right)">
                                      <p:cBhvr>
                                        <p:cTn id="36" dur="500"/>
                                        <p:tgtEl>
                                          <p:spTgt spid="37"/>
                                        </p:tgtEl>
                                      </p:cBhvr>
                                    </p:animEffect>
                                  </p:childTnLst>
                                </p:cTn>
                              </p:par>
                              <p:par>
                                <p:cTn id="37" presetID="12" presetClass="entr" presetSubtype="8"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additive="base">
                                        <p:cTn id="39" dur="500"/>
                                        <p:tgtEl>
                                          <p:spTgt spid="38"/>
                                        </p:tgtEl>
                                        <p:attrNameLst>
                                          <p:attrName>ppt_x</p:attrName>
                                        </p:attrNameLst>
                                      </p:cBhvr>
                                      <p:tavLst>
                                        <p:tav tm="0">
                                          <p:val>
                                            <p:strVal val="#ppt_x-#ppt_w*1.125000"/>
                                          </p:val>
                                        </p:tav>
                                        <p:tav tm="100000">
                                          <p:val>
                                            <p:strVal val="#ppt_x"/>
                                          </p:val>
                                        </p:tav>
                                      </p:tavLst>
                                    </p:anim>
                                    <p:animEffect transition="in" filter="wipe(right)">
                                      <p:cBhvr>
                                        <p:cTn id="40" dur="500"/>
                                        <p:tgtEl>
                                          <p:spTgt spid="38"/>
                                        </p:tgtEl>
                                      </p:cBhvr>
                                    </p:animEffect>
                                  </p:childTnLst>
                                </p:cTn>
                              </p:par>
                            </p:childTnLst>
                          </p:cTn>
                        </p:par>
                        <p:par>
                          <p:cTn id="41" fill="hold">
                            <p:stCondLst>
                              <p:cond delay="3000"/>
                            </p:stCondLst>
                            <p:childTnLst>
                              <p:par>
                                <p:cTn id="42" presetID="6" presetClass="entr" presetSubtype="32"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circle(out)">
                                      <p:cBhvr>
                                        <p:cTn id="44" dur="500"/>
                                        <p:tgtEl>
                                          <p:spTgt spid="22"/>
                                        </p:tgtEl>
                                      </p:cBhvr>
                                    </p:animEffect>
                                  </p:childTnLst>
                                </p:cTn>
                              </p:par>
                            </p:childTnLst>
                          </p:cTn>
                        </p:par>
                        <p:par>
                          <p:cTn id="45" fill="hold">
                            <p:stCondLst>
                              <p:cond delay="3500"/>
                            </p:stCondLst>
                            <p:childTnLst>
                              <p:par>
                                <p:cTn id="46" presetID="22" presetClass="entr" presetSubtype="8" fill="hold"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left)">
                                      <p:cBhvr>
                                        <p:cTn id="48" dur="500"/>
                                        <p:tgtEl>
                                          <p:spTgt spid="27"/>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500"/>
                                        <p:tgtEl>
                                          <p:spTgt spid="12"/>
                                        </p:tgtEl>
                                      </p:cBhvr>
                                    </p:animEffect>
                                  </p:childTnLst>
                                </p:cTn>
                              </p:par>
                            </p:childTnLst>
                          </p:cTn>
                        </p:par>
                        <p:par>
                          <p:cTn id="52" fill="hold">
                            <p:stCondLst>
                              <p:cond delay="4000"/>
                            </p:stCondLst>
                            <p:childTnLst>
                              <p:par>
                                <p:cTn id="53" presetID="6" presetClass="entr" presetSubtype="32" fill="hold" grpId="0" nodeType="afterEffect">
                                  <p:stCondLst>
                                    <p:cond delay="0"/>
                                  </p:stCondLst>
                                  <p:childTnLst>
                                    <p:set>
                                      <p:cBhvr>
                                        <p:cTn id="54" dur="1" fill="hold">
                                          <p:stCondLst>
                                            <p:cond delay="0"/>
                                          </p:stCondLst>
                                        </p:cTn>
                                        <p:tgtEl>
                                          <p:spTgt spid="83"/>
                                        </p:tgtEl>
                                        <p:attrNameLst>
                                          <p:attrName>style.visibility</p:attrName>
                                        </p:attrNameLst>
                                      </p:cBhvr>
                                      <p:to>
                                        <p:strVal val="visible"/>
                                      </p:to>
                                    </p:set>
                                    <p:animEffect transition="in" filter="circle(out)">
                                      <p:cBhvr>
                                        <p:cTn id="55" dur="500"/>
                                        <p:tgtEl>
                                          <p:spTgt spid="83"/>
                                        </p:tgtEl>
                                      </p:cBhvr>
                                    </p:animEffect>
                                  </p:childTnLst>
                                </p:cTn>
                              </p:par>
                            </p:childTnLst>
                          </p:cTn>
                        </p:par>
                        <p:par>
                          <p:cTn id="56" fill="hold">
                            <p:stCondLst>
                              <p:cond delay="4500"/>
                            </p:stCondLst>
                            <p:childTnLst>
                              <p:par>
                                <p:cTn id="57" presetID="12" presetClass="entr" presetSubtype="8" fill="hold" grpId="0" nodeType="afterEffect">
                                  <p:stCondLst>
                                    <p:cond delay="0"/>
                                  </p:stCondLst>
                                  <p:childTnLst>
                                    <p:set>
                                      <p:cBhvr>
                                        <p:cTn id="58" dur="1" fill="hold">
                                          <p:stCondLst>
                                            <p:cond delay="0"/>
                                          </p:stCondLst>
                                        </p:cTn>
                                        <p:tgtEl>
                                          <p:spTgt spid="39"/>
                                        </p:tgtEl>
                                        <p:attrNameLst>
                                          <p:attrName>style.visibility</p:attrName>
                                        </p:attrNameLst>
                                      </p:cBhvr>
                                      <p:to>
                                        <p:strVal val="visible"/>
                                      </p:to>
                                    </p:set>
                                    <p:anim calcmode="lin" valueType="num">
                                      <p:cBhvr additive="base">
                                        <p:cTn id="59" dur="500"/>
                                        <p:tgtEl>
                                          <p:spTgt spid="39"/>
                                        </p:tgtEl>
                                        <p:attrNameLst>
                                          <p:attrName>ppt_x</p:attrName>
                                        </p:attrNameLst>
                                      </p:cBhvr>
                                      <p:tavLst>
                                        <p:tav tm="0">
                                          <p:val>
                                            <p:strVal val="#ppt_x-#ppt_w*1.125000"/>
                                          </p:val>
                                        </p:tav>
                                        <p:tav tm="100000">
                                          <p:val>
                                            <p:strVal val="#ppt_x"/>
                                          </p:val>
                                        </p:tav>
                                      </p:tavLst>
                                    </p:anim>
                                    <p:animEffect transition="in" filter="wipe(right)">
                                      <p:cBhvr>
                                        <p:cTn id="60" dur="500"/>
                                        <p:tgtEl>
                                          <p:spTgt spid="39"/>
                                        </p:tgtEl>
                                      </p:cBhvr>
                                    </p:animEffect>
                                  </p:childTnLst>
                                </p:cTn>
                              </p:par>
                              <p:par>
                                <p:cTn id="61" presetID="12" presetClass="entr" presetSubtype="8"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 calcmode="lin" valueType="num">
                                      <p:cBhvr additive="base">
                                        <p:cTn id="63" dur="500"/>
                                        <p:tgtEl>
                                          <p:spTgt spid="40"/>
                                        </p:tgtEl>
                                        <p:attrNameLst>
                                          <p:attrName>ppt_x</p:attrName>
                                        </p:attrNameLst>
                                      </p:cBhvr>
                                      <p:tavLst>
                                        <p:tav tm="0">
                                          <p:val>
                                            <p:strVal val="#ppt_x-#ppt_w*1.125000"/>
                                          </p:val>
                                        </p:tav>
                                        <p:tav tm="100000">
                                          <p:val>
                                            <p:strVal val="#ppt_x"/>
                                          </p:val>
                                        </p:tav>
                                      </p:tavLst>
                                    </p:anim>
                                    <p:animEffect transition="in" filter="wipe(right)">
                                      <p:cBhvr>
                                        <p:cTn id="64" dur="500"/>
                                        <p:tgtEl>
                                          <p:spTgt spid="40"/>
                                        </p:tgtEl>
                                      </p:cBhvr>
                                    </p:animEffect>
                                  </p:childTnLst>
                                </p:cTn>
                              </p:par>
                            </p:childTnLst>
                          </p:cTn>
                        </p:par>
                        <p:par>
                          <p:cTn id="65" fill="hold">
                            <p:stCondLst>
                              <p:cond delay="5000"/>
                            </p:stCondLst>
                            <p:childTnLst>
                              <p:par>
                                <p:cTn id="66" presetID="6" presetClass="entr" presetSubtype="32"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circle(out)">
                                      <p:cBhvr>
                                        <p:cTn id="68" dur="500"/>
                                        <p:tgtEl>
                                          <p:spTgt spid="23"/>
                                        </p:tgtEl>
                                      </p:cBhvr>
                                    </p:animEffect>
                                  </p:childTnLst>
                                </p:cTn>
                              </p:par>
                            </p:childTnLst>
                          </p:cTn>
                        </p:par>
                        <p:par>
                          <p:cTn id="69" fill="hold">
                            <p:stCondLst>
                              <p:cond delay="5500"/>
                            </p:stCondLst>
                            <p:childTnLst>
                              <p:par>
                                <p:cTn id="70" presetID="22" presetClass="entr" presetSubtype="8" fill="hold" grpId="0" nodeType="after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wipe(left)">
                                      <p:cBhvr>
                                        <p:cTn id="72" dur="500"/>
                                        <p:tgtEl>
                                          <p:spTgt spid="15"/>
                                        </p:tgtEl>
                                      </p:cBhvr>
                                    </p:animEffect>
                                  </p:childTnLst>
                                </p:cTn>
                              </p:par>
                              <p:par>
                                <p:cTn id="73" presetID="22" presetClass="entr" presetSubtype="8" fill="hold"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left)">
                                      <p:cBhvr>
                                        <p:cTn id="75" dur="500"/>
                                        <p:tgtEl>
                                          <p:spTgt spid="30"/>
                                        </p:tgtEl>
                                      </p:cBhvr>
                                    </p:animEffect>
                                  </p:childTnLst>
                                </p:cTn>
                              </p:par>
                            </p:childTnLst>
                          </p:cTn>
                        </p:par>
                        <p:par>
                          <p:cTn id="76" fill="hold">
                            <p:stCondLst>
                              <p:cond delay="6000"/>
                            </p:stCondLst>
                            <p:childTnLst>
                              <p:par>
                                <p:cTn id="77" presetID="6" presetClass="entr" presetSubtype="32" fill="hold" nodeType="afterEffect">
                                  <p:stCondLst>
                                    <p:cond delay="0"/>
                                  </p:stCondLst>
                                  <p:childTnLst>
                                    <p:set>
                                      <p:cBhvr>
                                        <p:cTn id="78" dur="1" fill="hold">
                                          <p:stCondLst>
                                            <p:cond delay="0"/>
                                          </p:stCondLst>
                                        </p:cTn>
                                        <p:tgtEl>
                                          <p:spTgt spid="122"/>
                                        </p:tgtEl>
                                        <p:attrNameLst>
                                          <p:attrName>style.visibility</p:attrName>
                                        </p:attrNameLst>
                                      </p:cBhvr>
                                      <p:to>
                                        <p:strVal val="visible"/>
                                      </p:to>
                                    </p:set>
                                    <p:animEffect transition="in" filter="circle(out)">
                                      <p:cBhvr>
                                        <p:cTn id="79" dur="500"/>
                                        <p:tgtEl>
                                          <p:spTgt spid="122"/>
                                        </p:tgtEl>
                                      </p:cBhvr>
                                    </p:animEffect>
                                  </p:childTnLst>
                                </p:cTn>
                              </p:par>
                            </p:childTnLst>
                          </p:cTn>
                        </p:par>
                        <p:par>
                          <p:cTn id="80" fill="hold">
                            <p:stCondLst>
                              <p:cond delay="6500"/>
                            </p:stCondLst>
                            <p:childTnLst>
                              <p:par>
                                <p:cTn id="81" presetID="12" presetClass="entr" presetSubtype="8" fill="hold" grpId="0" nodeType="afterEffect">
                                  <p:stCondLst>
                                    <p:cond delay="0"/>
                                  </p:stCondLst>
                                  <p:childTnLst>
                                    <p:set>
                                      <p:cBhvr>
                                        <p:cTn id="82" dur="1" fill="hold">
                                          <p:stCondLst>
                                            <p:cond delay="0"/>
                                          </p:stCondLst>
                                        </p:cTn>
                                        <p:tgtEl>
                                          <p:spTgt spid="41"/>
                                        </p:tgtEl>
                                        <p:attrNameLst>
                                          <p:attrName>style.visibility</p:attrName>
                                        </p:attrNameLst>
                                      </p:cBhvr>
                                      <p:to>
                                        <p:strVal val="visible"/>
                                      </p:to>
                                    </p:set>
                                    <p:anim calcmode="lin" valueType="num">
                                      <p:cBhvr additive="base">
                                        <p:cTn id="83" dur="500"/>
                                        <p:tgtEl>
                                          <p:spTgt spid="41"/>
                                        </p:tgtEl>
                                        <p:attrNameLst>
                                          <p:attrName>ppt_x</p:attrName>
                                        </p:attrNameLst>
                                      </p:cBhvr>
                                      <p:tavLst>
                                        <p:tav tm="0">
                                          <p:val>
                                            <p:strVal val="#ppt_x-#ppt_w*1.125000"/>
                                          </p:val>
                                        </p:tav>
                                        <p:tav tm="100000">
                                          <p:val>
                                            <p:strVal val="#ppt_x"/>
                                          </p:val>
                                        </p:tav>
                                      </p:tavLst>
                                    </p:anim>
                                    <p:animEffect transition="in" filter="wipe(right)">
                                      <p:cBhvr>
                                        <p:cTn id="84" dur="500"/>
                                        <p:tgtEl>
                                          <p:spTgt spid="41"/>
                                        </p:tgtEl>
                                      </p:cBhvr>
                                    </p:animEffect>
                                  </p:childTnLst>
                                </p:cTn>
                              </p:par>
                              <p:par>
                                <p:cTn id="85" presetID="12" presetClass="entr" presetSubtype="8" fill="hold" grpId="0" nodeType="withEffect">
                                  <p:stCondLst>
                                    <p:cond delay="0"/>
                                  </p:stCondLst>
                                  <p:childTnLst>
                                    <p:set>
                                      <p:cBhvr>
                                        <p:cTn id="86" dur="1" fill="hold">
                                          <p:stCondLst>
                                            <p:cond delay="0"/>
                                          </p:stCondLst>
                                        </p:cTn>
                                        <p:tgtEl>
                                          <p:spTgt spid="42"/>
                                        </p:tgtEl>
                                        <p:attrNameLst>
                                          <p:attrName>style.visibility</p:attrName>
                                        </p:attrNameLst>
                                      </p:cBhvr>
                                      <p:to>
                                        <p:strVal val="visible"/>
                                      </p:to>
                                    </p:set>
                                    <p:anim calcmode="lin" valueType="num">
                                      <p:cBhvr additive="base">
                                        <p:cTn id="87" dur="500"/>
                                        <p:tgtEl>
                                          <p:spTgt spid="42"/>
                                        </p:tgtEl>
                                        <p:attrNameLst>
                                          <p:attrName>ppt_x</p:attrName>
                                        </p:attrNameLst>
                                      </p:cBhvr>
                                      <p:tavLst>
                                        <p:tav tm="0">
                                          <p:val>
                                            <p:strVal val="#ppt_x-#ppt_w*1.125000"/>
                                          </p:val>
                                        </p:tav>
                                        <p:tav tm="100000">
                                          <p:val>
                                            <p:strVal val="#ppt_x"/>
                                          </p:val>
                                        </p:tav>
                                      </p:tavLst>
                                    </p:anim>
                                    <p:animEffect transition="in" filter="wipe(right)">
                                      <p:cBhvr>
                                        <p:cTn id="88" dur="500"/>
                                        <p:tgtEl>
                                          <p:spTgt spid="42"/>
                                        </p:tgtEl>
                                      </p:cBhvr>
                                    </p:animEffect>
                                  </p:childTnLst>
                                </p:cTn>
                              </p:par>
                            </p:childTnLst>
                          </p:cTn>
                        </p:par>
                        <p:par>
                          <p:cTn id="89" fill="hold">
                            <p:stCondLst>
                              <p:cond delay="7000"/>
                            </p:stCondLst>
                            <p:childTnLst>
                              <p:par>
                                <p:cTn id="90" presetID="6" presetClass="entr" presetSubtype="3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circle(out)">
                                      <p:cBhvr>
                                        <p:cTn id="92" dur="500"/>
                                        <p:tgtEl>
                                          <p:spTgt spid="24"/>
                                        </p:tgtEl>
                                      </p:cBhvr>
                                    </p:animEffect>
                                  </p:childTnLst>
                                </p:cTn>
                              </p:par>
                            </p:childTnLst>
                          </p:cTn>
                        </p:par>
                        <p:par>
                          <p:cTn id="93" fill="hold">
                            <p:stCondLst>
                              <p:cond delay="7500"/>
                            </p:stCondLst>
                            <p:childTnLst>
                              <p:par>
                                <p:cTn id="94" presetID="22" presetClass="entr" presetSubtype="8" fill="hold" grpId="0" nodeType="after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wipe(left)">
                                      <p:cBhvr>
                                        <p:cTn id="96" dur="500"/>
                                        <p:tgtEl>
                                          <p:spTgt spid="18"/>
                                        </p:tgtEl>
                                      </p:cBhvr>
                                    </p:animEffect>
                                  </p:childTnLst>
                                </p:cTn>
                              </p:par>
                            </p:childTnLst>
                          </p:cTn>
                        </p:par>
                        <p:par>
                          <p:cTn id="97" fill="hold">
                            <p:stCondLst>
                              <p:cond delay="8000"/>
                            </p:stCondLst>
                            <p:childTnLst>
                              <p:par>
                                <p:cTn id="98" presetID="6" presetClass="entr" presetSubtype="16" fill="hold" nodeType="afterEffect">
                                  <p:stCondLst>
                                    <p:cond delay="0"/>
                                  </p:stCondLst>
                                  <p:childTnLst>
                                    <p:set>
                                      <p:cBhvr>
                                        <p:cTn id="99" dur="1" fill="hold">
                                          <p:stCondLst>
                                            <p:cond delay="0"/>
                                          </p:stCondLst>
                                        </p:cTn>
                                        <p:tgtEl>
                                          <p:spTgt spid="10"/>
                                        </p:tgtEl>
                                        <p:attrNameLst>
                                          <p:attrName>style.visibility</p:attrName>
                                        </p:attrNameLst>
                                      </p:cBhvr>
                                      <p:to>
                                        <p:strVal val="visible"/>
                                      </p:to>
                                    </p:set>
                                    <p:animEffect transition="in" filter="circle(in)">
                                      <p:cBhvr>
                                        <p:cTn id="100" dur="500"/>
                                        <p:tgtEl>
                                          <p:spTgt spid="10"/>
                                        </p:tgtEl>
                                      </p:cBhvr>
                                    </p:animEffect>
                                  </p:childTnLst>
                                </p:cTn>
                              </p:par>
                              <p:par>
                                <p:cTn id="101" presetID="22" presetClass="entr" presetSubtype="8" fill="hold"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wipe(left)">
                                      <p:cBhvr>
                                        <p:cTn id="103" dur="500"/>
                                        <p:tgtEl>
                                          <p:spTgt spid="31"/>
                                        </p:tgtEl>
                                      </p:cBhvr>
                                    </p:animEffect>
                                  </p:childTnLst>
                                </p:cTn>
                              </p:par>
                            </p:childTnLst>
                          </p:cTn>
                        </p:par>
                        <p:par>
                          <p:cTn id="104" fill="hold">
                            <p:stCondLst>
                              <p:cond delay="8500"/>
                            </p:stCondLst>
                            <p:childTnLst>
                              <p:par>
                                <p:cTn id="105" presetID="12" presetClass="entr" presetSubtype="8" fill="hold" grpId="0" nodeType="afterEffect">
                                  <p:stCondLst>
                                    <p:cond delay="0"/>
                                  </p:stCondLst>
                                  <p:childTnLst>
                                    <p:set>
                                      <p:cBhvr>
                                        <p:cTn id="106" dur="1" fill="hold">
                                          <p:stCondLst>
                                            <p:cond delay="0"/>
                                          </p:stCondLst>
                                        </p:cTn>
                                        <p:tgtEl>
                                          <p:spTgt spid="50"/>
                                        </p:tgtEl>
                                        <p:attrNameLst>
                                          <p:attrName>style.visibility</p:attrName>
                                        </p:attrNameLst>
                                      </p:cBhvr>
                                      <p:to>
                                        <p:strVal val="visible"/>
                                      </p:to>
                                    </p:set>
                                    <p:anim calcmode="lin" valueType="num">
                                      <p:cBhvr additive="base">
                                        <p:cTn id="107" dur="500"/>
                                        <p:tgtEl>
                                          <p:spTgt spid="50"/>
                                        </p:tgtEl>
                                        <p:attrNameLst>
                                          <p:attrName>ppt_x</p:attrName>
                                        </p:attrNameLst>
                                      </p:cBhvr>
                                      <p:tavLst>
                                        <p:tav tm="0">
                                          <p:val>
                                            <p:strVal val="#ppt_x-#ppt_w*1.125000"/>
                                          </p:val>
                                        </p:tav>
                                        <p:tav tm="100000">
                                          <p:val>
                                            <p:strVal val="#ppt_x"/>
                                          </p:val>
                                        </p:tav>
                                      </p:tavLst>
                                    </p:anim>
                                    <p:animEffect transition="in" filter="wipe(right)">
                                      <p:cBhvr>
                                        <p:cTn id="108" dur="500"/>
                                        <p:tgtEl>
                                          <p:spTgt spid="50"/>
                                        </p:tgtEl>
                                      </p:cBhvr>
                                    </p:animEffect>
                                  </p:childTnLst>
                                </p:cTn>
                              </p:par>
                              <p:par>
                                <p:cTn id="109" presetID="12" presetClass="entr" presetSubtype="8" fill="hold" grpId="0" nodeType="withEffect">
                                  <p:stCondLst>
                                    <p:cond delay="0"/>
                                  </p:stCondLst>
                                  <p:childTnLst>
                                    <p:set>
                                      <p:cBhvr>
                                        <p:cTn id="110" dur="1" fill="hold">
                                          <p:stCondLst>
                                            <p:cond delay="0"/>
                                          </p:stCondLst>
                                        </p:cTn>
                                        <p:tgtEl>
                                          <p:spTgt spid="51"/>
                                        </p:tgtEl>
                                        <p:attrNameLst>
                                          <p:attrName>style.visibility</p:attrName>
                                        </p:attrNameLst>
                                      </p:cBhvr>
                                      <p:to>
                                        <p:strVal val="visible"/>
                                      </p:to>
                                    </p:set>
                                    <p:anim calcmode="lin" valueType="num">
                                      <p:cBhvr additive="base">
                                        <p:cTn id="111" dur="500"/>
                                        <p:tgtEl>
                                          <p:spTgt spid="51"/>
                                        </p:tgtEl>
                                        <p:attrNameLst>
                                          <p:attrName>ppt_x</p:attrName>
                                        </p:attrNameLst>
                                      </p:cBhvr>
                                      <p:tavLst>
                                        <p:tav tm="0">
                                          <p:val>
                                            <p:strVal val="#ppt_x-#ppt_w*1.125000"/>
                                          </p:val>
                                        </p:tav>
                                        <p:tav tm="100000">
                                          <p:val>
                                            <p:strVal val="#ppt_x"/>
                                          </p:val>
                                        </p:tav>
                                      </p:tavLst>
                                    </p:anim>
                                    <p:animEffect transition="in" filter="wipe(right)">
                                      <p:cBhvr>
                                        <p:cTn id="112" dur="500"/>
                                        <p:tgtEl>
                                          <p:spTgt spid="51"/>
                                        </p:tgtEl>
                                      </p:cBhvr>
                                    </p:animEffect>
                                  </p:childTnLst>
                                </p:cTn>
                              </p:par>
                            </p:childTnLst>
                          </p:cTn>
                        </p:par>
                        <p:par>
                          <p:cTn id="113" fill="hold">
                            <p:stCondLst>
                              <p:cond delay="9000"/>
                            </p:stCondLst>
                            <p:childTnLst>
                              <p:par>
                                <p:cTn id="114" presetID="6" presetClass="entr" presetSubtype="16" fill="hold" grpId="0" nodeType="afterEffect">
                                  <p:stCondLst>
                                    <p:cond delay="0"/>
                                  </p:stCondLst>
                                  <p:childTnLst>
                                    <p:set>
                                      <p:cBhvr>
                                        <p:cTn id="115" dur="1" fill="hold">
                                          <p:stCondLst>
                                            <p:cond delay="0"/>
                                          </p:stCondLst>
                                        </p:cTn>
                                        <p:tgtEl>
                                          <p:spTgt spid="48"/>
                                        </p:tgtEl>
                                        <p:attrNameLst>
                                          <p:attrName>style.visibility</p:attrName>
                                        </p:attrNameLst>
                                      </p:cBhvr>
                                      <p:to>
                                        <p:strVal val="visible"/>
                                      </p:to>
                                    </p:set>
                                    <p:animEffect transition="in" filter="circle(in)">
                                      <p:cBhvr>
                                        <p:cTn id="116" dur="500"/>
                                        <p:tgtEl>
                                          <p:spTgt spid="48"/>
                                        </p:tgtEl>
                                      </p:cBhvr>
                                    </p:animEffect>
                                  </p:childTnLst>
                                </p:cTn>
                              </p:par>
                            </p:childTnLst>
                          </p:cTn>
                        </p:par>
                        <p:par>
                          <p:cTn id="117" fill="hold">
                            <p:stCondLst>
                              <p:cond delay="9500"/>
                            </p:stCondLst>
                            <p:childTnLst>
                              <p:par>
                                <p:cTn id="118" presetID="22" presetClass="entr" presetSubtype="8" fill="hold" nodeType="afterEffect">
                                  <p:stCondLst>
                                    <p:cond delay="0"/>
                                  </p:stCondLst>
                                  <p:childTnLst>
                                    <p:set>
                                      <p:cBhvr>
                                        <p:cTn id="119" dur="1" fill="hold">
                                          <p:stCondLst>
                                            <p:cond delay="0"/>
                                          </p:stCondLst>
                                        </p:cTn>
                                        <p:tgtEl>
                                          <p:spTgt spid="49"/>
                                        </p:tgtEl>
                                        <p:attrNameLst>
                                          <p:attrName>style.visibility</p:attrName>
                                        </p:attrNameLst>
                                      </p:cBhvr>
                                      <p:to>
                                        <p:strVal val="visible"/>
                                      </p:to>
                                    </p:set>
                                    <p:animEffect transition="in" filter="wipe(left)">
                                      <p:cBhvr>
                                        <p:cTn id="120" dur="500"/>
                                        <p:tgtEl>
                                          <p:spTgt spid="49"/>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47"/>
                                        </p:tgtEl>
                                        <p:attrNameLst>
                                          <p:attrName>style.visibility</p:attrName>
                                        </p:attrNameLst>
                                      </p:cBhvr>
                                      <p:to>
                                        <p:strVal val="visible"/>
                                      </p:to>
                                    </p:set>
                                    <p:animEffect transition="in" filter="wipe(left)">
                                      <p:cBhvr>
                                        <p:cTn id="123" dur="500"/>
                                        <p:tgtEl>
                                          <p:spTgt spid="47"/>
                                        </p:tgtEl>
                                      </p:cBhvr>
                                    </p:animEffect>
                                  </p:childTnLst>
                                </p:cTn>
                              </p:par>
                            </p:childTnLst>
                          </p:cTn>
                        </p:par>
                        <p:par>
                          <p:cTn id="124" fill="hold">
                            <p:stCondLst>
                              <p:cond delay="10000"/>
                            </p:stCondLst>
                            <p:childTnLst>
                              <p:par>
                                <p:cTn id="125" presetID="6" presetClass="entr" presetSubtype="32" fill="hold" nodeType="afterEffect">
                                  <p:stCondLst>
                                    <p:cond delay="0"/>
                                  </p:stCondLst>
                                  <p:childTnLst>
                                    <p:set>
                                      <p:cBhvr>
                                        <p:cTn id="126" dur="1" fill="hold">
                                          <p:stCondLst>
                                            <p:cond delay="0"/>
                                          </p:stCondLst>
                                        </p:cTn>
                                        <p:tgtEl>
                                          <p:spTgt spid="97"/>
                                        </p:tgtEl>
                                        <p:attrNameLst>
                                          <p:attrName>style.visibility</p:attrName>
                                        </p:attrNameLst>
                                      </p:cBhvr>
                                      <p:to>
                                        <p:strVal val="visible"/>
                                      </p:to>
                                    </p:set>
                                    <p:animEffect transition="in" filter="circle(out)">
                                      <p:cBhvr>
                                        <p:cTn id="12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0"/>
      <p:bldP spid="12" grpId="0"/>
      <p:bldP spid="15" grpId="0"/>
      <p:bldP spid="18" grpId="0"/>
      <p:bldP spid="21" grpId="0" animBg="1"/>
      <p:bldP spid="22" grpId="0" animBg="1"/>
      <p:bldP spid="23" grpId="0" animBg="1"/>
      <p:bldP spid="24" grpId="0" animBg="1"/>
      <p:bldP spid="37" grpId="0" animBg="1"/>
      <p:bldP spid="38" grpId="0"/>
      <p:bldP spid="39" grpId="0" animBg="1"/>
      <p:bldP spid="40" grpId="0"/>
      <p:bldP spid="41" grpId="0" animBg="1"/>
      <p:bldP spid="42" grpId="0"/>
      <p:bldP spid="47" grpId="0"/>
      <p:bldP spid="48" grpId="0" animBg="1"/>
      <p:bldP spid="50" grpId="0" animBg="1"/>
      <p:bldP spid="51" grpId="0"/>
      <p:bldP spid="8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20</a:t>
            </a:fld>
            <a:endParaRPr kumimoji="1" lang="zh-CN" altLang="en-US"/>
          </a:p>
        </p:txBody>
      </p:sp>
      <p:sp>
        <p:nvSpPr>
          <p:cNvPr id="19" name="矩形 18"/>
          <p:cNvSpPr/>
          <p:nvPr/>
        </p:nvSpPr>
        <p:spPr>
          <a:xfrm>
            <a:off x="0" y="2670048"/>
            <a:ext cx="9144000" cy="850392"/>
          </a:xfrm>
          <a:prstGeom prst="rect">
            <a:avLst/>
          </a:prstGeom>
          <a:solidFill>
            <a:schemeClr val="accent1">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20" name="矩形 19"/>
          <p:cNvSpPr/>
          <p:nvPr/>
        </p:nvSpPr>
        <p:spPr>
          <a:xfrm>
            <a:off x="0" y="3648456"/>
            <a:ext cx="9144000" cy="716648"/>
          </a:xfrm>
          <a:prstGeom prst="rect">
            <a:avLst/>
          </a:prstGeom>
          <a:solidFill>
            <a:schemeClr val="accent1"/>
          </a:solidFill>
          <a:ln w="12700" cap="flat" cmpd="sng" algn="ctr">
            <a:noFill/>
            <a:prstDash val="solid"/>
            <a:miter lim="800000"/>
          </a:ln>
          <a:effectLst/>
        </p:spPr>
        <p:txBody>
          <a:bodyPr rtlCol="0" anchor="b"/>
          <a:lstStyle/>
          <a:p>
            <a:r>
              <a:rPr kumimoji="1" lang="en-US" altLang="zh-CN" sz="4000" dirty="0" smtClean="0">
                <a:solidFill>
                  <a:schemeClr val="bg1"/>
                </a:solidFill>
              </a:rPr>
              <a:t>My</a:t>
            </a:r>
            <a:r>
              <a:rPr kumimoji="1" lang="zh-CN" altLang="en-US" sz="4000" dirty="0" smtClean="0">
                <a:solidFill>
                  <a:schemeClr val="bg1"/>
                </a:solidFill>
              </a:rPr>
              <a:t> </a:t>
            </a:r>
            <a:r>
              <a:rPr kumimoji="1" lang="en-US" altLang="zh-CN" sz="4000" dirty="0" smtClean="0">
                <a:solidFill>
                  <a:schemeClr val="bg1"/>
                </a:solidFill>
              </a:rPr>
              <a:t>Thought</a:t>
            </a:r>
            <a:endParaRPr kumimoji="1" lang="zh-CN" altLang="en-US" sz="4000" dirty="0">
              <a:solidFill>
                <a:schemeClr val="bg1"/>
              </a:solidFill>
            </a:endParaRPr>
          </a:p>
        </p:txBody>
      </p:sp>
      <p:sp>
        <p:nvSpPr>
          <p:cNvPr id="7" name="椭圆 6"/>
          <p:cNvSpPr/>
          <p:nvPr/>
        </p:nvSpPr>
        <p:spPr>
          <a:xfrm>
            <a:off x="5667984" y="2343151"/>
            <a:ext cx="1814512" cy="1807641"/>
          </a:xfrm>
          <a:prstGeom prst="ellipse">
            <a:avLst/>
          </a:prstGeom>
          <a:solidFill>
            <a:schemeClr val="bg1">
              <a:lumMod val="65000"/>
            </a:schemeClr>
          </a:solidFill>
          <a:ln w="76200">
            <a:solidFill>
              <a:schemeClr val="bg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a:spLocks/>
          </p:cNvSpPr>
          <p:nvPr/>
        </p:nvSpPr>
        <p:spPr>
          <a:xfrm>
            <a:off x="257173" y="2745211"/>
            <a:ext cx="648000" cy="649188"/>
          </a:xfrm>
          <a:prstGeom prst="ellipse">
            <a:avLst/>
          </a:prstGeom>
          <a:solidFill>
            <a:schemeClr val="bg1">
              <a:lumMod val="75000"/>
            </a:schemeClr>
          </a:solidFill>
          <a:effectLst>
            <a:outerShdw blurRad="50800" dist="76200" dir="2700000" algn="tl" rotWithShape="0">
              <a:prstClr val="black">
                <a:alpha val="40000"/>
              </a:prstClr>
            </a:outerShdw>
          </a:effectLst>
        </p:spPr>
        <p:txBody>
          <a:bodyPr wrap="square" rtlCol="0">
            <a:spAutoFit/>
          </a:bodyPr>
          <a:lstStyle/>
          <a:p>
            <a:pPr algn="ctr"/>
            <a:r>
              <a:rPr kumimoji="1" lang="en-US" altLang="zh-CN" sz="2400" dirty="0" smtClean="0">
                <a:solidFill>
                  <a:schemeClr val="bg1"/>
                </a:solidFill>
              </a:rPr>
              <a:t>4</a:t>
            </a:r>
            <a:endParaRPr kumimoji="1" lang="zh-CN" altLang="en-US" sz="2400" dirty="0">
              <a:solidFill>
                <a:schemeClr val="bg1"/>
              </a:solidFill>
            </a:endParaRPr>
          </a:p>
        </p:txBody>
      </p:sp>
      <p:grpSp>
        <p:nvGrpSpPr>
          <p:cNvPr id="9" name="组 8"/>
          <p:cNvGrpSpPr>
            <a:grpSpLocks noChangeAspect="1"/>
          </p:cNvGrpSpPr>
          <p:nvPr/>
        </p:nvGrpSpPr>
        <p:grpSpPr>
          <a:xfrm>
            <a:off x="6081076" y="2876927"/>
            <a:ext cx="1076127" cy="828000"/>
            <a:chOff x="5535384" y="4042046"/>
            <a:chExt cx="525848" cy="404600"/>
          </a:xfrm>
          <a:solidFill>
            <a:srgbClr val="FCFAEF"/>
          </a:solidFill>
        </p:grpSpPr>
        <p:grpSp>
          <p:nvGrpSpPr>
            <p:cNvPr id="10" name="组 9"/>
            <p:cNvGrpSpPr>
              <a:grpSpLocks/>
            </p:cNvGrpSpPr>
            <p:nvPr/>
          </p:nvGrpSpPr>
          <p:grpSpPr>
            <a:xfrm>
              <a:off x="5535384" y="4050646"/>
              <a:ext cx="360000" cy="396000"/>
              <a:chOff x="5476392" y="4035898"/>
              <a:chExt cx="404840" cy="428196"/>
            </a:xfrm>
            <a:grpFill/>
          </p:grpSpPr>
          <p:sp>
            <p:nvSpPr>
              <p:cNvPr id="13" name="Freeform 146"/>
              <p:cNvSpPr>
                <a:spLocks/>
              </p:cNvSpPr>
              <p:nvPr/>
            </p:nvSpPr>
            <p:spPr bwMode="auto">
              <a:xfrm>
                <a:off x="5706061" y="4035898"/>
                <a:ext cx="175171" cy="428196"/>
              </a:xfrm>
              <a:custGeom>
                <a:avLst/>
                <a:gdLst>
                  <a:gd name="T0" fmla="*/ 15 w 16"/>
                  <a:gd name="T1" fmla="*/ 11 h 39"/>
                  <a:gd name="T2" fmla="*/ 0 w 16"/>
                  <a:gd name="T3" fmla="*/ 0 h 39"/>
                  <a:gd name="T4" fmla="*/ 0 w 16"/>
                  <a:gd name="T5" fmla="*/ 39 h 39"/>
                  <a:gd name="T6" fmla="*/ 10 w 16"/>
                  <a:gd name="T7" fmla="*/ 39 h 39"/>
                  <a:gd name="T8" fmla="*/ 12 w 16"/>
                  <a:gd name="T9" fmla="*/ 37 h 39"/>
                  <a:gd name="T10" fmla="*/ 12 w 16"/>
                  <a:gd name="T11" fmla="*/ 31 h 39"/>
                  <a:gd name="T12" fmla="*/ 15 w 16"/>
                  <a:gd name="T13" fmla="*/ 11 h 39"/>
                </a:gdLst>
                <a:ahLst/>
                <a:cxnLst>
                  <a:cxn ang="0">
                    <a:pos x="T0" y="T1"/>
                  </a:cxn>
                  <a:cxn ang="0">
                    <a:pos x="T2" y="T3"/>
                  </a:cxn>
                  <a:cxn ang="0">
                    <a:pos x="T4" y="T5"/>
                  </a:cxn>
                  <a:cxn ang="0">
                    <a:pos x="T6" y="T7"/>
                  </a:cxn>
                  <a:cxn ang="0">
                    <a:pos x="T8" y="T9"/>
                  </a:cxn>
                  <a:cxn ang="0">
                    <a:pos x="T10" y="T11"/>
                  </a:cxn>
                  <a:cxn ang="0">
                    <a:pos x="T12" y="T13"/>
                  </a:cxn>
                </a:cxnLst>
                <a:rect l="0" t="0" r="r" b="b"/>
                <a:pathLst>
                  <a:path w="16" h="39">
                    <a:moveTo>
                      <a:pt x="15" y="11"/>
                    </a:moveTo>
                    <a:cubicBezTo>
                      <a:pt x="13" y="5"/>
                      <a:pt x="6" y="1"/>
                      <a:pt x="0" y="0"/>
                    </a:cubicBezTo>
                    <a:cubicBezTo>
                      <a:pt x="0" y="39"/>
                      <a:pt x="0" y="39"/>
                      <a:pt x="0" y="39"/>
                    </a:cubicBezTo>
                    <a:cubicBezTo>
                      <a:pt x="3" y="39"/>
                      <a:pt x="7" y="39"/>
                      <a:pt x="10" y="39"/>
                    </a:cubicBezTo>
                    <a:cubicBezTo>
                      <a:pt x="12" y="39"/>
                      <a:pt x="12" y="39"/>
                      <a:pt x="12" y="37"/>
                    </a:cubicBezTo>
                    <a:cubicBezTo>
                      <a:pt x="12" y="35"/>
                      <a:pt x="12" y="33"/>
                      <a:pt x="12" y="31"/>
                    </a:cubicBezTo>
                    <a:cubicBezTo>
                      <a:pt x="12" y="24"/>
                      <a:pt x="16" y="18"/>
                      <a:pt x="15" y="1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47"/>
              <p:cNvSpPr>
                <a:spLocks noEditPoints="1"/>
              </p:cNvSpPr>
              <p:nvPr/>
            </p:nvSpPr>
            <p:spPr bwMode="auto">
              <a:xfrm>
                <a:off x="5476392" y="4035898"/>
                <a:ext cx="229669" cy="428196"/>
              </a:xfrm>
              <a:custGeom>
                <a:avLst/>
                <a:gdLst>
                  <a:gd name="T0" fmla="*/ 20 w 21"/>
                  <a:gd name="T1" fmla="*/ 0 h 39"/>
                  <a:gd name="T2" fmla="*/ 1 w 21"/>
                  <a:gd name="T3" fmla="*/ 21 h 39"/>
                  <a:gd name="T4" fmla="*/ 2 w 21"/>
                  <a:gd name="T5" fmla="*/ 24 h 39"/>
                  <a:gd name="T6" fmla="*/ 5 w 21"/>
                  <a:gd name="T7" fmla="*/ 26 h 39"/>
                  <a:gd name="T8" fmla="*/ 7 w 21"/>
                  <a:gd name="T9" fmla="*/ 28 h 39"/>
                  <a:gd name="T10" fmla="*/ 7 w 21"/>
                  <a:gd name="T11" fmla="*/ 29 h 39"/>
                  <a:gd name="T12" fmla="*/ 9 w 21"/>
                  <a:gd name="T13" fmla="*/ 29 h 39"/>
                  <a:gd name="T14" fmla="*/ 10 w 21"/>
                  <a:gd name="T15" fmla="*/ 30 h 39"/>
                  <a:gd name="T16" fmla="*/ 10 w 21"/>
                  <a:gd name="T17" fmla="*/ 32 h 39"/>
                  <a:gd name="T18" fmla="*/ 9 w 21"/>
                  <a:gd name="T19" fmla="*/ 33 h 39"/>
                  <a:gd name="T20" fmla="*/ 7 w 21"/>
                  <a:gd name="T21" fmla="*/ 33 h 39"/>
                  <a:gd name="T22" fmla="*/ 7 w 21"/>
                  <a:gd name="T23" fmla="*/ 34 h 39"/>
                  <a:gd name="T24" fmla="*/ 7 w 21"/>
                  <a:gd name="T25" fmla="*/ 38 h 39"/>
                  <a:gd name="T26" fmla="*/ 8 w 21"/>
                  <a:gd name="T27" fmla="*/ 39 h 39"/>
                  <a:gd name="T28" fmla="*/ 21 w 21"/>
                  <a:gd name="T29" fmla="*/ 39 h 39"/>
                  <a:gd name="T30" fmla="*/ 21 w 21"/>
                  <a:gd name="T31" fmla="*/ 0 h 39"/>
                  <a:gd name="T32" fmla="*/ 20 w 21"/>
                  <a:gd name="T33" fmla="*/ 0 h 39"/>
                  <a:gd name="T34" fmla="*/ 7 w 21"/>
                  <a:gd name="T35" fmla="*/ 16 h 39"/>
                  <a:gd name="T36" fmla="*/ 11 w 21"/>
                  <a:gd name="T37" fmla="*/ 16 h 39"/>
                  <a:gd name="T38" fmla="*/ 7 w 21"/>
                  <a:gd name="T39"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9">
                    <a:moveTo>
                      <a:pt x="20" y="0"/>
                    </a:moveTo>
                    <a:cubicBezTo>
                      <a:pt x="6" y="0"/>
                      <a:pt x="4" y="13"/>
                      <a:pt x="1" y="21"/>
                    </a:cubicBezTo>
                    <a:cubicBezTo>
                      <a:pt x="0" y="23"/>
                      <a:pt x="1" y="23"/>
                      <a:pt x="2" y="24"/>
                    </a:cubicBezTo>
                    <a:cubicBezTo>
                      <a:pt x="3" y="25"/>
                      <a:pt x="4" y="25"/>
                      <a:pt x="5" y="26"/>
                    </a:cubicBezTo>
                    <a:cubicBezTo>
                      <a:pt x="6" y="26"/>
                      <a:pt x="7" y="27"/>
                      <a:pt x="7" y="28"/>
                    </a:cubicBezTo>
                    <a:cubicBezTo>
                      <a:pt x="7" y="29"/>
                      <a:pt x="7" y="29"/>
                      <a:pt x="7" y="29"/>
                    </a:cubicBezTo>
                    <a:cubicBezTo>
                      <a:pt x="8" y="29"/>
                      <a:pt x="8" y="29"/>
                      <a:pt x="9" y="29"/>
                    </a:cubicBezTo>
                    <a:cubicBezTo>
                      <a:pt x="10" y="29"/>
                      <a:pt x="10" y="30"/>
                      <a:pt x="10" y="30"/>
                    </a:cubicBezTo>
                    <a:cubicBezTo>
                      <a:pt x="10" y="31"/>
                      <a:pt x="10" y="31"/>
                      <a:pt x="10" y="32"/>
                    </a:cubicBezTo>
                    <a:cubicBezTo>
                      <a:pt x="10" y="32"/>
                      <a:pt x="10" y="33"/>
                      <a:pt x="9" y="33"/>
                    </a:cubicBezTo>
                    <a:cubicBezTo>
                      <a:pt x="8" y="33"/>
                      <a:pt x="8" y="33"/>
                      <a:pt x="7" y="33"/>
                    </a:cubicBezTo>
                    <a:cubicBezTo>
                      <a:pt x="7" y="33"/>
                      <a:pt x="7" y="33"/>
                      <a:pt x="7" y="34"/>
                    </a:cubicBezTo>
                    <a:cubicBezTo>
                      <a:pt x="7" y="35"/>
                      <a:pt x="7" y="36"/>
                      <a:pt x="7" y="38"/>
                    </a:cubicBezTo>
                    <a:cubicBezTo>
                      <a:pt x="7" y="39"/>
                      <a:pt x="7" y="39"/>
                      <a:pt x="8" y="39"/>
                    </a:cubicBezTo>
                    <a:cubicBezTo>
                      <a:pt x="12" y="39"/>
                      <a:pt x="16" y="39"/>
                      <a:pt x="21" y="39"/>
                    </a:cubicBezTo>
                    <a:cubicBezTo>
                      <a:pt x="21" y="0"/>
                      <a:pt x="21" y="0"/>
                      <a:pt x="21" y="0"/>
                    </a:cubicBezTo>
                    <a:cubicBezTo>
                      <a:pt x="20" y="0"/>
                      <a:pt x="20" y="0"/>
                      <a:pt x="20" y="0"/>
                    </a:cubicBezTo>
                    <a:close/>
                    <a:moveTo>
                      <a:pt x="7" y="16"/>
                    </a:moveTo>
                    <a:cubicBezTo>
                      <a:pt x="7" y="13"/>
                      <a:pt x="11" y="13"/>
                      <a:pt x="11" y="16"/>
                    </a:cubicBezTo>
                    <a:cubicBezTo>
                      <a:pt x="11" y="18"/>
                      <a:pt x="7" y="18"/>
                      <a:pt x="7"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Freeform 193"/>
            <p:cNvSpPr>
              <a:spLocks noChangeAspect="1" noEditPoints="1"/>
            </p:cNvSpPr>
            <p:nvPr/>
          </p:nvSpPr>
          <p:spPr bwMode="auto">
            <a:xfrm>
              <a:off x="5881232" y="4042046"/>
              <a:ext cx="180000" cy="263694"/>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63070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20"/>
                                        </p:tgtEl>
                                      </p:cBhvr>
                                    </p:animEffect>
                                    <p:animScale>
                                      <p:cBhvr>
                                        <p:cTn id="7" dur="50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21</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My</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Thought</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57336" y="1168161"/>
            <a:ext cx="1787658"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Some</a:t>
            </a:r>
            <a:r>
              <a:rPr kumimoji="1" lang="zh-CN" altLang="en-US" dirty="0" smtClean="0">
                <a:solidFill>
                  <a:schemeClr val="bg1"/>
                </a:solidFill>
              </a:rPr>
              <a:t> </a:t>
            </a:r>
            <a:r>
              <a:rPr lang="en-US" altLang="zh-CN" dirty="0" smtClean="0">
                <a:solidFill>
                  <a:schemeClr val="bg1"/>
                </a:solidFill>
              </a:rPr>
              <a:t>questions</a:t>
            </a:r>
            <a:endParaRPr kumimoji="1" lang="zh-CN" altLang="en-US" dirty="0">
              <a:solidFill>
                <a:schemeClr val="bg1"/>
              </a:solidFill>
            </a:endParaRPr>
          </a:p>
        </p:txBody>
      </p:sp>
      <p:sp>
        <p:nvSpPr>
          <p:cNvPr id="4" name="圆角矩形 3"/>
          <p:cNvSpPr/>
          <p:nvPr/>
        </p:nvSpPr>
        <p:spPr>
          <a:xfrm>
            <a:off x="616330" y="3888573"/>
            <a:ext cx="7749150" cy="1736646"/>
          </a:xfrm>
          <a:prstGeom prst="roundRect">
            <a:avLst/>
          </a:prstGeom>
          <a:solidFill>
            <a:schemeClr val="bg1">
              <a:lumMod val="65000"/>
            </a:schemeClr>
          </a:solidFill>
          <a:ln>
            <a:solidFill>
              <a:schemeClr val="bg1"/>
            </a:solidFill>
          </a:ln>
        </p:spPr>
        <p:txBody>
          <a:bodyPr wrap="square">
            <a:spAutoFit/>
          </a:bodyPr>
          <a:lstStyle/>
          <a:p>
            <a:r>
              <a:rPr lang="zh-CN" altLang="en-US" sz="1600" dirty="0" smtClean="0">
                <a:solidFill>
                  <a:schemeClr val="bg1"/>
                </a:solidFill>
                <a:latin typeface="DengXian" charset="0"/>
                <a:ea typeface="DengXian" charset="0"/>
                <a:cs typeface="DengXian" charset="0"/>
              </a:rPr>
              <a:t>对于论文中提到的场景，并没有提供用户的真实身份，只是直接匿名，这样在一般情况下会</a:t>
            </a:r>
            <a:r>
              <a:rPr lang="zh-CN" altLang="en-US" sz="1600" dirty="0">
                <a:solidFill>
                  <a:schemeClr val="bg1"/>
                </a:solidFill>
                <a:latin typeface="DengXian" charset="0"/>
                <a:ea typeface="DengXian" charset="0"/>
                <a:cs typeface="DengXian" charset="0"/>
              </a:rPr>
              <a:t>造成女巫攻击和垃圾邮件攻击等，也就是说恶意用户可以随意无限次注册账号。我猜测可能是因为注册阶段需要进行订购支付费用，所以可以随意注册，但是只是通过支付费用来约束，这样便可以抵抗女巫攻击，因为如果攻击者要进行女巫攻击的话，每次注册都必须支付费用，代价很高。此外，在注册阶段的费用支付是通过匿名支付的方式进行的，文中具体未阐述，只是</a:t>
            </a:r>
            <a:r>
              <a:rPr lang="zh-CN" altLang="en-US" sz="1600" dirty="0" smtClean="0">
                <a:solidFill>
                  <a:schemeClr val="bg1"/>
                </a:solidFill>
                <a:latin typeface="DengXian" charset="0"/>
                <a:ea typeface="DengXian" charset="0"/>
                <a:cs typeface="DengXian" charset="0"/>
              </a:rPr>
              <a:t>提到</a:t>
            </a:r>
            <a:r>
              <a:rPr lang="en-US" altLang="zh-CN" sz="1600" dirty="0" smtClean="0">
                <a:solidFill>
                  <a:schemeClr val="bg1"/>
                </a:solidFill>
                <a:latin typeface="DengXian" charset="0"/>
                <a:ea typeface="DengXian" charset="0"/>
                <a:cs typeface="DengXian" charset="0"/>
              </a:rPr>
              <a:t>e-cash</a:t>
            </a:r>
            <a:r>
              <a:rPr lang="zh-CN" altLang="en-US" sz="1600" dirty="0">
                <a:solidFill>
                  <a:schemeClr val="bg1"/>
                </a:solidFill>
                <a:latin typeface="DengXian" charset="0"/>
                <a:ea typeface="DengXian" charset="0"/>
                <a:cs typeface="DengXian" charset="0"/>
              </a:rPr>
              <a:t>和</a:t>
            </a:r>
            <a:r>
              <a:rPr lang="en-US" altLang="zh-CN" sz="1600" dirty="0" err="1">
                <a:solidFill>
                  <a:schemeClr val="bg1"/>
                </a:solidFill>
                <a:latin typeface="DengXian" charset="0"/>
                <a:ea typeface="DengXian" charset="0"/>
                <a:cs typeface="DengXian" charset="0"/>
              </a:rPr>
              <a:t>BitCoins</a:t>
            </a:r>
            <a:r>
              <a:rPr lang="zh-CN" altLang="en-US" sz="1600" dirty="0" smtClean="0">
                <a:solidFill>
                  <a:schemeClr val="bg1"/>
                </a:solidFill>
                <a:latin typeface="DengXian" charset="0"/>
                <a:ea typeface="DengXian" charset="0"/>
                <a:cs typeface="DengXian" charset="0"/>
              </a:rPr>
              <a:t>。</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50" y="1893292"/>
            <a:ext cx="717173" cy="717173"/>
          </a:xfrm>
          <a:prstGeom prst="rect">
            <a:avLst/>
          </a:prstGeom>
        </p:spPr>
      </p:pic>
      <p:sp>
        <p:nvSpPr>
          <p:cNvPr id="10" name="文本框 9"/>
          <p:cNvSpPr txBox="1"/>
          <p:nvPr/>
        </p:nvSpPr>
        <p:spPr>
          <a:xfrm>
            <a:off x="1339627" y="1940142"/>
            <a:ext cx="6949273" cy="646986"/>
          </a:xfrm>
          <a:prstGeom prst="roundRect">
            <a:avLst/>
          </a:prstGeom>
          <a:solidFill>
            <a:schemeClr val="bg2"/>
          </a:solidFill>
          <a:ln>
            <a:solidFill>
              <a:schemeClr val="bg2"/>
            </a:solidFill>
          </a:ln>
        </p:spPr>
        <p:txBody>
          <a:bodyPr wrap="square" rtlCol="0">
            <a:spAutoFit/>
          </a:bodyPr>
          <a:lstStyle/>
          <a:p>
            <a:r>
              <a:rPr lang="zh-CN" altLang="en-US" sz="1600" dirty="0" smtClean="0">
                <a:latin typeface="DengXian" charset="0"/>
                <a:ea typeface="DengXian" charset="0"/>
                <a:cs typeface="DengXian" charset="0"/>
              </a:rPr>
              <a:t>论文中用户</a:t>
            </a:r>
            <a:r>
              <a:rPr lang="zh-CN" altLang="en-US" sz="1600" dirty="0">
                <a:latin typeface="DengXian" charset="0"/>
                <a:ea typeface="DengXian" charset="0"/>
                <a:cs typeface="DengXian" charset="0"/>
              </a:rPr>
              <a:t>不提供任何真实</a:t>
            </a:r>
            <a:r>
              <a:rPr lang="zh-CN" altLang="en-US" sz="1600" dirty="0" smtClean="0">
                <a:latin typeface="DengXian" charset="0"/>
                <a:ea typeface="DengXian" charset="0"/>
                <a:cs typeface="DengXian" charset="0"/>
              </a:rPr>
              <a:t>身份，</a:t>
            </a:r>
            <a:r>
              <a:rPr lang="zh-CN" altLang="en-US" sz="1600" dirty="0">
                <a:latin typeface="DengXian" charset="0"/>
                <a:ea typeface="DengXian" charset="0"/>
                <a:cs typeface="DengXian" charset="0"/>
              </a:rPr>
              <a:t>任何人</a:t>
            </a:r>
            <a:r>
              <a:rPr lang="zh-CN" altLang="en-US" sz="1600" dirty="0" smtClean="0">
                <a:latin typeface="DengXian" charset="0"/>
                <a:ea typeface="DengXian" charset="0"/>
                <a:cs typeface="DengXian" charset="0"/>
              </a:rPr>
              <a:t>可以使用随机的匿名身份注册</a:t>
            </a:r>
            <a:r>
              <a:rPr lang="zh-CN" altLang="en-US" sz="1600" dirty="0">
                <a:latin typeface="DengXian" charset="0"/>
                <a:ea typeface="DengXian" charset="0"/>
                <a:cs typeface="DengXian" charset="0"/>
              </a:rPr>
              <a:t>很多个</a:t>
            </a:r>
            <a:r>
              <a:rPr lang="zh-CN" altLang="en-US" sz="1600" dirty="0" smtClean="0">
                <a:latin typeface="DengXian" charset="0"/>
                <a:ea typeface="DengXian" charset="0"/>
                <a:cs typeface="DengXian" charset="0"/>
              </a:rPr>
              <a:t>用户？</a:t>
            </a:r>
            <a:endParaRPr kumimoji="1" lang="zh-CN" altLang="en-US" sz="1600" dirty="0">
              <a:latin typeface="DengXian" charset="0"/>
              <a:ea typeface="DengXian" charset="0"/>
              <a:cs typeface="DengXian" charset="0"/>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809" y="3085678"/>
            <a:ext cx="885185" cy="885185"/>
          </a:xfrm>
          <a:prstGeom prst="rect">
            <a:avLst/>
          </a:prstGeom>
        </p:spPr>
      </p:pic>
      <p:cxnSp>
        <p:nvCxnSpPr>
          <p:cNvPr id="13" name="直线连接符 12"/>
          <p:cNvCxnSpPr/>
          <p:nvPr/>
        </p:nvCxnSpPr>
        <p:spPr>
          <a:xfrm>
            <a:off x="586834" y="2846439"/>
            <a:ext cx="7793033" cy="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339627" y="3266978"/>
            <a:ext cx="1337537" cy="408623"/>
          </a:xfrm>
          <a:prstGeom prst="bracketPair">
            <a:avLst/>
          </a:prstGeom>
          <a:solidFill>
            <a:schemeClr val="tx2"/>
          </a:solidFill>
          <a:ln>
            <a:solidFill>
              <a:schemeClr val="accent1"/>
            </a:solidFill>
          </a:ln>
        </p:spPr>
        <p:txBody>
          <a:bodyPr wrap="square" rtlCol="0">
            <a:spAutoFit/>
          </a:bodyPr>
          <a:lstStyle/>
          <a:p>
            <a:r>
              <a:rPr kumimoji="1" lang="en-US" altLang="zh-CN" dirty="0" smtClean="0">
                <a:solidFill>
                  <a:schemeClr val="bg1"/>
                </a:solidFill>
              </a:rPr>
              <a:t>My</a:t>
            </a:r>
            <a:r>
              <a:rPr kumimoji="1" lang="zh-CN" altLang="en-US" dirty="0" smtClean="0">
                <a:solidFill>
                  <a:schemeClr val="bg1"/>
                </a:solidFill>
              </a:rPr>
              <a:t> </a:t>
            </a:r>
            <a:r>
              <a:rPr kumimoji="1" lang="en-US" altLang="zh-CN" dirty="0" smtClean="0">
                <a:solidFill>
                  <a:schemeClr val="bg1"/>
                </a:solidFill>
              </a:rPr>
              <a:t>answer</a:t>
            </a:r>
            <a:endParaRPr kumimoji="1" lang="zh-CN" altLang="en-US" dirty="0">
              <a:solidFill>
                <a:schemeClr val="bg1"/>
              </a:solidFill>
            </a:endParaRPr>
          </a:p>
        </p:txBody>
      </p:sp>
      <p:grpSp>
        <p:nvGrpSpPr>
          <p:cNvPr id="15" name="组 14"/>
          <p:cNvGrpSpPr/>
          <p:nvPr/>
        </p:nvGrpSpPr>
        <p:grpSpPr>
          <a:xfrm>
            <a:off x="8058312" y="444455"/>
            <a:ext cx="525848" cy="404600"/>
            <a:chOff x="5535384" y="4042046"/>
            <a:chExt cx="525848" cy="404600"/>
          </a:xfrm>
        </p:grpSpPr>
        <p:grpSp>
          <p:nvGrpSpPr>
            <p:cNvPr id="16" name="组 15"/>
            <p:cNvGrpSpPr>
              <a:grpSpLocks/>
            </p:cNvGrpSpPr>
            <p:nvPr/>
          </p:nvGrpSpPr>
          <p:grpSpPr>
            <a:xfrm>
              <a:off x="5535384" y="4050646"/>
              <a:ext cx="360000" cy="396000"/>
              <a:chOff x="5476392" y="4035898"/>
              <a:chExt cx="404840" cy="428196"/>
            </a:xfrm>
          </p:grpSpPr>
          <p:sp>
            <p:nvSpPr>
              <p:cNvPr id="18" name="Freeform 146"/>
              <p:cNvSpPr>
                <a:spLocks/>
              </p:cNvSpPr>
              <p:nvPr/>
            </p:nvSpPr>
            <p:spPr bwMode="auto">
              <a:xfrm>
                <a:off x="5706061" y="4035898"/>
                <a:ext cx="175171" cy="428196"/>
              </a:xfrm>
              <a:custGeom>
                <a:avLst/>
                <a:gdLst>
                  <a:gd name="T0" fmla="*/ 15 w 16"/>
                  <a:gd name="T1" fmla="*/ 11 h 39"/>
                  <a:gd name="T2" fmla="*/ 0 w 16"/>
                  <a:gd name="T3" fmla="*/ 0 h 39"/>
                  <a:gd name="T4" fmla="*/ 0 w 16"/>
                  <a:gd name="T5" fmla="*/ 39 h 39"/>
                  <a:gd name="T6" fmla="*/ 10 w 16"/>
                  <a:gd name="T7" fmla="*/ 39 h 39"/>
                  <a:gd name="T8" fmla="*/ 12 w 16"/>
                  <a:gd name="T9" fmla="*/ 37 h 39"/>
                  <a:gd name="T10" fmla="*/ 12 w 16"/>
                  <a:gd name="T11" fmla="*/ 31 h 39"/>
                  <a:gd name="T12" fmla="*/ 15 w 16"/>
                  <a:gd name="T13" fmla="*/ 11 h 39"/>
                </a:gdLst>
                <a:ahLst/>
                <a:cxnLst>
                  <a:cxn ang="0">
                    <a:pos x="T0" y="T1"/>
                  </a:cxn>
                  <a:cxn ang="0">
                    <a:pos x="T2" y="T3"/>
                  </a:cxn>
                  <a:cxn ang="0">
                    <a:pos x="T4" y="T5"/>
                  </a:cxn>
                  <a:cxn ang="0">
                    <a:pos x="T6" y="T7"/>
                  </a:cxn>
                  <a:cxn ang="0">
                    <a:pos x="T8" y="T9"/>
                  </a:cxn>
                  <a:cxn ang="0">
                    <a:pos x="T10" y="T11"/>
                  </a:cxn>
                  <a:cxn ang="0">
                    <a:pos x="T12" y="T13"/>
                  </a:cxn>
                </a:cxnLst>
                <a:rect l="0" t="0" r="r" b="b"/>
                <a:pathLst>
                  <a:path w="16" h="39">
                    <a:moveTo>
                      <a:pt x="15" y="11"/>
                    </a:moveTo>
                    <a:cubicBezTo>
                      <a:pt x="13" y="5"/>
                      <a:pt x="6" y="1"/>
                      <a:pt x="0" y="0"/>
                    </a:cubicBezTo>
                    <a:cubicBezTo>
                      <a:pt x="0" y="39"/>
                      <a:pt x="0" y="39"/>
                      <a:pt x="0" y="39"/>
                    </a:cubicBezTo>
                    <a:cubicBezTo>
                      <a:pt x="3" y="39"/>
                      <a:pt x="7" y="39"/>
                      <a:pt x="10" y="39"/>
                    </a:cubicBezTo>
                    <a:cubicBezTo>
                      <a:pt x="12" y="39"/>
                      <a:pt x="12" y="39"/>
                      <a:pt x="12" y="37"/>
                    </a:cubicBezTo>
                    <a:cubicBezTo>
                      <a:pt x="12" y="35"/>
                      <a:pt x="12" y="33"/>
                      <a:pt x="12" y="31"/>
                    </a:cubicBezTo>
                    <a:cubicBezTo>
                      <a:pt x="12" y="24"/>
                      <a:pt x="16" y="18"/>
                      <a:pt x="15" y="1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47"/>
              <p:cNvSpPr>
                <a:spLocks noEditPoints="1"/>
              </p:cNvSpPr>
              <p:nvPr/>
            </p:nvSpPr>
            <p:spPr bwMode="auto">
              <a:xfrm>
                <a:off x="5476392" y="4035898"/>
                <a:ext cx="229669" cy="428196"/>
              </a:xfrm>
              <a:custGeom>
                <a:avLst/>
                <a:gdLst>
                  <a:gd name="T0" fmla="*/ 20 w 21"/>
                  <a:gd name="T1" fmla="*/ 0 h 39"/>
                  <a:gd name="T2" fmla="*/ 1 w 21"/>
                  <a:gd name="T3" fmla="*/ 21 h 39"/>
                  <a:gd name="T4" fmla="*/ 2 w 21"/>
                  <a:gd name="T5" fmla="*/ 24 h 39"/>
                  <a:gd name="T6" fmla="*/ 5 w 21"/>
                  <a:gd name="T7" fmla="*/ 26 h 39"/>
                  <a:gd name="T8" fmla="*/ 7 w 21"/>
                  <a:gd name="T9" fmla="*/ 28 h 39"/>
                  <a:gd name="T10" fmla="*/ 7 w 21"/>
                  <a:gd name="T11" fmla="*/ 29 h 39"/>
                  <a:gd name="T12" fmla="*/ 9 w 21"/>
                  <a:gd name="T13" fmla="*/ 29 h 39"/>
                  <a:gd name="T14" fmla="*/ 10 w 21"/>
                  <a:gd name="T15" fmla="*/ 30 h 39"/>
                  <a:gd name="T16" fmla="*/ 10 w 21"/>
                  <a:gd name="T17" fmla="*/ 32 h 39"/>
                  <a:gd name="T18" fmla="*/ 9 w 21"/>
                  <a:gd name="T19" fmla="*/ 33 h 39"/>
                  <a:gd name="T20" fmla="*/ 7 w 21"/>
                  <a:gd name="T21" fmla="*/ 33 h 39"/>
                  <a:gd name="T22" fmla="*/ 7 w 21"/>
                  <a:gd name="T23" fmla="*/ 34 h 39"/>
                  <a:gd name="T24" fmla="*/ 7 w 21"/>
                  <a:gd name="T25" fmla="*/ 38 h 39"/>
                  <a:gd name="T26" fmla="*/ 8 w 21"/>
                  <a:gd name="T27" fmla="*/ 39 h 39"/>
                  <a:gd name="T28" fmla="*/ 21 w 21"/>
                  <a:gd name="T29" fmla="*/ 39 h 39"/>
                  <a:gd name="T30" fmla="*/ 21 w 21"/>
                  <a:gd name="T31" fmla="*/ 0 h 39"/>
                  <a:gd name="T32" fmla="*/ 20 w 21"/>
                  <a:gd name="T33" fmla="*/ 0 h 39"/>
                  <a:gd name="T34" fmla="*/ 7 w 21"/>
                  <a:gd name="T35" fmla="*/ 16 h 39"/>
                  <a:gd name="T36" fmla="*/ 11 w 21"/>
                  <a:gd name="T37" fmla="*/ 16 h 39"/>
                  <a:gd name="T38" fmla="*/ 7 w 21"/>
                  <a:gd name="T39"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9">
                    <a:moveTo>
                      <a:pt x="20" y="0"/>
                    </a:moveTo>
                    <a:cubicBezTo>
                      <a:pt x="6" y="0"/>
                      <a:pt x="4" y="13"/>
                      <a:pt x="1" y="21"/>
                    </a:cubicBezTo>
                    <a:cubicBezTo>
                      <a:pt x="0" y="23"/>
                      <a:pt x="1" y="23"/>
                      <a:pt x="2" y="24"/>
                    </a:cubicBezTo>
                    <a:cubicBezTo>
                      <a:pt x="3" y="25"/>
                      <a:pt x="4" y="25"/>
                      <a:pt x="5" y="26"/>
                    </a:cubicBezTo>
                    <a:cubicBezTo>
                      <a:pt x="6" y="26"/>
                      <a:pt x="7" y="27"/>
                      <a:pt x="7" y="28"/>
                    </a:cubicBezTo>
                    <a:cubicBezTo>
                      <a:pt x="7" y="29"/>
                      <a:pt x="7" y="29"/>
                      <a:pt x="7" y="29"/>
                    </a:cubicBezTo>
                    <a:cubicBezTo>
                      <a:pt x="8" y="29"/>
                      <a:pt x="8" y="29"/>
                      <a:pt x="9" y="29"/>
                    </a:cubicBezTo>
                    <a:cubicBezTo>
                      <a:pt x="10" y="29"/>
                      <a:pt x="10" y="30"/>
                      <a:pt x="10" y="30"/>
                    </a:cubicBezTo>
                    <a:cubicBezTo>
                      <a:pt x="10" y="31"/>
                      <a:pt x="10" y="31"/>
                      <a:pt x="10" y="32"/>
                    </a:cubicBezTo>
                    <a:cubicBezTo>
                      <a:pt x="10" y="32"/>
                      <a:pt x="10" y="33"/>
                      <a:pt x="9" y="33"/>
                    </a:cubicBezTo>
                    <a:cubicBezTo>
                      <a:pt x="8" y="33"/>
                      <a:pt x="8" y="33"/>
                      <a:pt x="7" y="33"/>
                    </a:cubicBezTo>
                    <a:cubicBezTo>
                      <a:pt x="7" y="33"/>
                      <a:pt x="7" y="33"/>
                      <a:pt x="7" y="34"/>
                    </a:cubicBezTo>
                    <a:cubicBezTo>
                      <a:pt x="7" y="35"/>
                      <a:pt x="7" y="36"/>
                      <a:pt x="7" y="38"/>
                    </a:cubicBezTo>
                    <a:cubicBezTo>
                      <a:pt x="7" y="39"/>
                      <a:pt x="7" y="39"/>
                      <a:pt x="8" y="39"/>
                    </a:cubicBezTo>
                    <a:cubicBezTo>
                      <a:pt x="12" y="39"/>
                      <a:pt x="16" y="39"/>
                      <a:pt x="21" y="39"/>
                    </a:cubicBezTo>
                    <a:cubicBezTo>
                      <a:pt x="21" y="0"/>
                      <a:pt x="21" y="0"/>
                      <a:pt x="21" y="0"/>
                    </a:cubicBezTo>
                    <a:cubicBezTo>
                      <a:pt x="20" y="0"/>
                      <a:pt x="20" y="0"/>
                      <a:pt x="20" y="0"/>
                    </a:cubicBezTo>
                    <a:close/>
                    <a:moveTo>
                      <a:pt x="7" y="16"/>
                    </a:moveTo>
                    <a:cubicBezTo>
                      <a:pt x="7" y="13"/>
                      <a:pt x="11" y="13"/>
                      <a:pt x="11" y="16"/>
                    </a:cubicBezTo>
                    <a:cubicBezTo>
                      <a:pt x="11" y="18"/>
                      <a:pt x="7" y="18"/>
                      <a:pt x="7" y="16"/>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7" name="Freeform 193"/>
            <p:cNvSpPr>
              <a:spLocks noChangeAspect="1" noEditPoints="1"/>
            </p:cNvSpPr>
            <p:nvPr/>
          </p:nvSpPr>
          <p:spPr bwMode="auto">
            <a:xfrm>
              <a:off x="5881232" y="4042046"/>
              <a:ext cx="180000" cy="263694"/>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8646765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22</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My</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Thought</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57336" y="1168161"/>
            <a:ext cx="1787658"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Some</a:t>
            </a:r>
            <a:r>
              <a:rPr kumimoji="1" lang="zh-CN" altLang="en-US" dirty="0" smtClean="0">
                <a:solidFill>
                  <a:schemeClr val="bg1"/>
                </a:solidFill>
              </a:rPr>
              <a:t> </a:t>
            </a:r>
            <a:r>
              <a:rPr lang="en-US" altLang="zh-CN" dirty="0" smtClean="0">
                <a:solidFill>
                  <a:schemeClr val="bg1"/>
                </a:solidFill>
              </a:rPr>
              <a:t>questions</a:t>
            </a:r>
            <a:endParaRPr kumimoji="1" lang="zh-CN" altLang="en-US" dirty="0">
              <a:solidFill>
                <a:schemeClr val="bg1"/>
              </a:solidFill>
            </a:endParaRPr>
          </a:p>
        </p:txBody>
      </p:sp>
      <p:sp>
        <p:nvSpPr>
          <p:cNvPr id="4" name="圆角矩形 3"/>
          <p:cNvSpPr/>
          <p:nvPr/>
        </p:nvSpPr>
        <p:spPr>
          <a:xfrm>
            <a:off x="572084" y="3905712"/>
            <a:ext cx="7749150" cy="2009061"/>
          </a:xfrm>
          <a:prstGeom prst="roundRect">
            <a:avLst/>
          </a:prstGeom>
          <a:solidFill>
            <a:schemeClr val="bg1">
              <a:lumMod val="65000"/>
            </a:schemeClr>
          </a:solidFill>
          <a:ln>
            <a:solidFill>
              <a:schemeClr val="bg1"/>
            </a:solidFill>
          </a:ln>
        </p:spPr>
        <p:txBody>
          <a:bodyPr wrap="square">
            <a:spAutoFit/>
          </a:bodyPr>
          <a:lstStyle/>
          <a:p>
            <a:r>
              <a:rPr lang="zh-CN" altLang="en-US" sz="1600" dirty="0">
                <a:solidFill>
                  <a:schemeClr val="bg1"/>
                </a:solidFill>
                <a:latin typeface="DengXian" charset="0"/>
                <a:ea typeface="DengXian" charset="0"/>
                <a:cs typeface="DengXian" charset="0"/>
              </a:rPr>
              <a:t>攻击者可以进行关联性分析。即使用户匿名了如果某一个匿名账户的行为都被关联起来，就能从这个匿名账户的行为，推断出其喜好和偏好，习惯等信息，再加上一些背景知识推断出真实用户或者某一个用户群的一些信息。比如一个用户在一个购物网站上的购买行为被服务提供者给跟踪和记录了，如果买的东西都是一些计算机相关的书籍，那么就可以推断出该用户是计算机专业的人士。又如，如果购买的东西都是婴儿用品，说明可能是个孕妇。并且服务提供商可以根据这样的关联性分析，分析出一个群体的一些信息。因此即使匿名了也要做无关联性的操作。 </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50" y="1893292"/>
            <a:ext cx="717173" cy="717173"/>
          </a:xfrm>
          <a:prstGeom prst="rect">
            <a:avLst/>
          </a:prstGeom>
        </p:spPr>
      </p:pic>
      <p:sp>
        <p:nvSpPr>
          <p:cNvPr id="10" name="文本框 9"/>
          <p:cNvSpPr txBox="1"/>
          <p:nvPr/>
        </p:nvSpPr>
        <p:spPr>
          <a:xfrm>
            <a:off x="1339627" y="1940142"/>
            <a:ext cx="6949273" cy="646986"/>
          </a:xfrm>
          <a:prstGeom prst="roundRect">
            <a:avLst/>
          </a:prstGeom>
          <a:solidFill>
            <a:schemeClr val="bg2"/>
          </a:solidFill>
          <a:ln>
            <a:solidFill>
              <a:schemeClr val="bg2"/>
            </a:solidFill>
          </a:ln>
        </p:spPr>
        <p:txBody>
          <a:bodyPr wrap="square" rtlCol="0">
            <a:spAutoFit/>
          </a:bodyPr>
          <a:lstStyle/>
          <a:p>
            <a:r>
              <a:rPr lang="zh-CN" altLang="en-US" sz="1600" dirty="0" smtClean="0">
                <a:latin typeface="DengXian" charset="0"/>
                <a:ea typeface="DengXian" charset="0"/>
                <a:cs typeface="DengXian" charset="0"/>
              </a:rPr>
              <a:t>用户未提供任何真实身份，何谈保护其隐私，而且完全匿名了再</a:t>
            </a:r>
            <a:r>
              <a:rPr lang="zh-CN" altLang="en-US" sz="1600" dirty="0">
                <a:latin typeface="DengXian" charset="0"/>
                <a:ea typeface="DengXian" charset="0"/>
                <a:cs typeface="DengXian" charset="0"/>
              </a:rPr>
              <a:t>去跟踪记录用户的行为有什么</a:t>
            </a:r>
            <a:r>
              <a:rPr lang="zh-CN" altLang="en-US" sz="1600" dirty="0" smtClean="0">
                <a:latin typeface="DengXian" charset="0"/>
                <a:ea typeface="DengXian" charset="0"/>
                <a:cs typeface="DengXian" charset="0"/>
              </a:rPr>
              <a:t>意义？</a:t>
            </a:r>
            <a:endParaRPr kumimoji="1" lang="zh-CN" altLang="en-US" sz="1600" dirty="0">
              <a:latin typeface="DengXian" charset="0"/>
              <a:ea typeface="DengXian" charset="0"/>
              <a:cs typeface="DengXian" charset="0"/>
            </a:endParaRP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809" y="3085678"/>
            <a:ext cx="885185" cy="885185"/>
          </a:xfrm>
          <a:prstGeom prst="rect">
            <a:avLst/>
          </a:prstGeom>
        </p:spPr>
      </p:pic>
      <p:cxnSp>
        <p:nvCxnSpPr>
          <p:cNvPr id="14" name="直线连接符 13"/>
          <p:cNvCxnSpPr/>
          <p:nvPr/>
        </p:nvCxnSpPr>
        <p:spPr>
          <a:xfrm>
            <a:off x="586834" y="2846439"/>
            <a:ext cx="7793033" cy="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339627" y="3266978"/>
            <a:ext cx="1337537" cy="408623"/>
          </a:xfrm>
          <a:prstGeom prst="bracketPair">
            <a:avLst/>
          </a:prstGeom>
          <a:solidFill>
            <a:schemeClr val="tx2"/>
          </a:solidFill>
          <a:ln>
            <a:solidFill>
              <a:schemeClr val="accent1"/>
            </a:solidFill>
          </a:ln>
        </p:spPr>
        <p:txBody>
          <a:bodyPr wrap="square" rtlCol="0">
            <a:spAutoFit/>
          </a:bodyPr>
          <a:lstStyle/>
          <a:p>
            <a:r>
              <a:rPr kumimoji="1" lang="en-US" altLang="zh-CN" dirty="0" smtClean="0">
                <a:solidFill>
                  <a:schemeClr val="bg1"/>
                </a:solidFill>
              </a:rPr>
              <a:t>My</a:t>
            </a:r>
            <a:r>
              <a:rPr kumimoji="1" lang="zh-CN" altLang="en-US" dirty="0" smtClean="0">
                <a:solidFill>
                  <a:schemeClr val="bg1"/>
                </a:solidFill>
              </a:rPr>
              <a:t> </a:t>
            </a:r>
            <a:r>
              <a:rPr kumimoji="1" lang="en-US" altLang="zh-CN" dirty="0" smtClean="0">
                <a:solidFill>
                  <a:schemeClr val="bg1"/>
                </a:solidFill>
              </a:rPr>
              <a:t>answer</a:t>
            </a:r>
            <a:endParaRPr kumimoji="1" lang="zh-CN" altLang="en-US" dirty="0">
              <a:solidFill>
                <a:schemeClr val="bg1"/>
              </a:solidFill>
            </a:endParaRPr>
          </a:p>
        </p:txBody>
      </p:sp>
      <p:grpSp>
        <p:nvGrpSpPr>
          <p:cNvPr id="17" name="组 16"/>
          <p:cNvGrpSpPr/>
          <p:nvPr/>
        </p:nvGrpSpPr>
        <p:grpSpPr>
          <a:xfrm>
            <a:off x="8036461" y="445640"/>
            <a:ext cx="525848" cy="404600"/>
            <a:chOff x="5535384" y="4042046"/>
            <a:chExt cx="525848" cy="404600"/>
          </a:xfrm>
        </p:grpSpPr>
        <p:grpSp>
          <p:nvGrpSpPr>
            <p:cNvPr id="18" name="组 17"/>
            <p:cNvGrpSpPr>
              <a:grpSpLocks/>
            </p:cNvGrpSpPr>
            <p:nvPr/>
          </p:nvGrpSpPr>
          <p:grpSpPr>
            <a:xfrm>
              <a:off x="5535384" y="4050646"/>
              <a:ext cx="360000" cy="396000"/>
              <a:chOff x="5476392" y="4035898"/>
              <a:chExt cx="404840" cy="428196"/>
            </a:xfrm>
          </p:grpSpPr>
          <p:sp>
            <p:nvSpPr>
              <p:cNvPr id="20" name="Freeform 146"/>
              <p:cNvSpPr>
                <a:spLocks/>
              </p:cNvSpPr>
              <p:nvPr/>
            </p:nvSpPr>
            <p:spPr bwMode="auto">
              <a:xfrm>
                <a:off x="5706061" y="4035898"/>
                <a:ext cx="175171" cy="428196"/>
              </a:xfrm>
              <a:custGeom>
                <a:avLst/>
                <a:gdLst>
                  <a:gd name="T0" fmla="*/ 15 w 16"/>
                  <a:gd name="T1" fmla="*/ 11 h 39"/>
                  <a:gd name="T2" fmla="*/ 0 w 16"/>
                  <a:gd name="T3" fmla="*/ 0 h 39"/>
                  <a:gd name="T4" fmla="*/ 0 w 16"/>
                  <a:gd name="T5" fmla="*/ 39 h 39"/>
                  <a:gd name="T6" fmla="*/ 10 w 16"/>
                  <a:gd name="T7" fmla="*/ 39 h 39"/>
                  <a:gd name="T8" fmla="*/ 12 w 16"/>
                  <a:gd name="T9" fmla="*/ 37 h 39"/>
                  <a:gd name="T10" fmla="*/ 12 w 16"/>
                  <a:gd name="T11" fmla="*/ 31 h 39"/>
                  <a:gd name="T12" fmla="*/ 15 w 16"/>
                  <a:gd name="T13" fmla="*/ 11 h 39"/>
                </a:gdLst>
                <a:ahLst/>
                <a:cxnLst>
                  <a:cxn ang="0">
                    <a:pos x="T0" y="T1"/>
                  </a:cxn>
                  <a:cxn ang="0">
                    <a:pos x="T2" y="T3"/>
                  </a:cxn>
                  <a:cxn ang="0">
                    <a:pos x="T4" y="T5"/>
                  </a:cxn>
                  <a:cxn ang="0">
                    <a:pos x="T6" y="T7"/>
                  </a:cxn>
                  <a:cxn ang="0">
                    <a:pos x="T8" y="T9"/>
                  </a:cxn>
                  <a:cxn ang="0">
                    <a:pos x="T10" y="T11"/>
                  </a:cxn>
                  <a:cxn ang="0">
                    <a:pos x="T12" y="T13"/>
                  </a:cxn>
                </a:cxnLst>
                <a:rect l="0" t="0" r="r" b="b"/>
                <a:pathLst>
                  <a:path w="16" h="39">
                    <a:moveTo>
                      <a:pt x="15" y="11"/>
                    </a:moveTo>
                    <a:cubicBezTo>
                      <a:pt x="13" y="5"/>
                      <a:pt x="6" y="1"/>
                      <a:pt x="0" y="0"/>
                    </a:cubicBezTo>
                    <a:cubicBezTo>
                      <a:pt x="0" y="39"/>
                      <a:pt x="0" y="39"/>
                      <a:pt x="0" y="39"/>
                    </a:cubicBezTo>
                    <a:cubicBezTo>
                      <a:pt x="3" y="39"/>
                      <a:pt x="7" y="39"/>
                      <a:pt x="10" y="39"/>
                    </a:cubicBezTo>
                    <a:cubicBezTo>
                      <a:pt x="12" y="39"/>
                      <a:pt x="12" y="39"/>
                      <a:pt x="12" y="37"/>
                    </a:cubicBezTo>
                    <a:cubicBezTo>
                      <a:pt x="12" y="35"/>
                      <a:pt x="12" y="33"/>
                      <a:pt x="12" y="31"/>
                    </a:cubicBezTo>
                    <a:cubicBezTo>
                      <a:pt x="12" y="24"/>
                      <a:pt x="16" y="18"/>
                      <a:pt x="15" y="1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47"/>
              <p:cNvSpPr>
                <a:spLocks noEditPoints="1"/>
              </p:cNvSpPr>
              <p:nvPr/>
            </p:nvSpPr>
            <p:spPr bwMode="auto">
              <a:xfrm>
                <a:off x="5476392" y="4035898"/>
                <a:ext cx="229669" cy="428196"/>
              </a:xfrm>
              <a:custGeom>
                <a:avLst/>
                <a:gdLst>
                  <a:gd name="T0" fmla="*/ 20 w 21"/>
                  <a:gd name="T1" fmla="*/ 0 h 39"/>
                  <a:gd name="T2" fmla="*/ 1 w 21"/>
                  <a:gd name="T3" fmla="*/ 21 h 39"/>
                  <a:gd name="T4" fmla="*/ 2 w 21"/>
                  <a:gd name="T5" fmla="*/ 24 h 39"/>
                  <a:gd name="T6" fmla="*/ 5 w 21"/>
                  <a:gd name="T7" fmla="*/ 26 h 39"/>
                  <a:gd name="T8" fmla="*/ 7 w 21"/>
                  <a:gd name="T9" fmla="*/ 28 h 39"/>
                  <a:gd name="T10" fmla="*/ 7 w 21"/>
                  <a:gd name="T11" fmla="*/ 29 h 39"/>
                  <a:gd name="T12" fmla="*/ 9 w 21"/>
                  <a:gd name="T13" fmla="*/ 29 h 39"/>
                  <a:gd name="T14" fmla="*/ 10 w 21"/>
                  <a:gd name="T15" fmla="*/ 30 h 39"/>
                  <a:gd name="T16" fmla="*/ 10 w 21"/>
                  <a:gd name="T17" fmla="*/ 32 h 39"/>
                  <a:gd name="T18" fmla="*/ 9 w 21"/>
                  <a:gd name="T19" fmla="*/ 33 h 39"/>
                  <a:gd name="T20" fmla="*/ 7 w 21"/>
                  <a:gd name="T21" fmla="*/ 33 h 39"/>
                  <a:gd name="T22" fmla="*/ 7 w 21"/>
                  <a:gd name="T23" fmla="*/ 34 h 39"/>
                  <a:gd name="T24" fmla="*/ 7 w 21"/>
                  <a:gd name="T25" fmla="*/ 38 h 39"/>
                  <a:gd name="T26" fmla="*/ 8 w 21"/>
                  <a:gd name="T27" fmla="*/ 39 h 39"/>
                  <a:gd name="T28" fmla="*/ 21 w 21"/>
                  <a:gd name="T29" fmla="*/ 39 h 39"/>
                  <a:gd name="T30" fmla="*/ 21 w 21"/>
                  <a:gd name="T31" fmla="*/ 0 h 39"/>
                  <a:gd name="T32" fmla="*/ 20 w 21"/>
                  <a:gd name="T33" fmla="*/ 0 h 39"/>
                  <a:gd name="T34" fmla="*/ 7 w 21"/>
                  <a:gd name="T35" fmla="*/ 16 h 39"/>
                  <a:gd name="T36" fmla="*/ 11 w 21"/>
                  <a:gd name="T37" fmla="*/ 16 h 39"/>
                  <a:gd name="T38" fmla="*/ 7 w 21"/>
                  <a:gd name="T39"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9">
                    <a:moveTo>
                      <a:pt x="20" y="0"/>
                    </a:moveTo>
                    <a:cubicBezTo>
                      <a:pt x="6" y="0"/>
                      <a:pt x="4" y="13"/>
                      <a:pt x="1" y="21"/>
                    </a:cubicBezTo>
                    <a:cubicBezTo>
                      <a:pt x="0" y="23"/>
                      <a:pt x="1" y="23"/>
                      <a:pt x="2" y="24"/>
                    </a:cubicBezTo>
                    <a:cubicBezTo>
                      <a:pt x="3" y="25"/>
                      <a:pt x="4" y="25"/>
                      <a:pt x="5" y="26"/>
                    </a:cubicBezTo>
                    <a:cubicBezTo>
                      <a:pt x="6" y="26"/>
                      <a:pt x="7" y="27"/>
                      <a:pt x="7" y="28"/>
                    </a:cubicBezTo>
                    <a:cubicBezTo>
                      <a:pt x="7" y="29"/>
                      <a:pt x="7" y="29"/>
                      <a:pt x="7" y="29"/>
                    </a:cubicBezTo>
                    <a:cubicBezTo>
                      <a:pt x="8" y="29"/>
                      <a:pt x="8" y="29"/>
                      <a:pt x="9" y="29"/>
                    </a:cubicBezTo>
                    <a:cubicBezTo>
                      <a:pt x="10" y="29"/>
                      <a:pt x="10" y="30"/>
                      <a:pt x="10" y="30"/>
                    </a:cubicBezTo>
                    <a:cubicBezTo>
                      <a:pt x="10" y="31"/>
                      <a:pt x="10" y="31"/>
                      <a:pt x="10" y="32"/>
                    </a:cubicBezTo>
                    <a:cubicBezTo>
                      <a:pt x="10" y="32"/>
                      <a:pt x="10" y="33"/>
                      <a:pt x="9" y="33"/>
                    </a:cubicBezTo>
                    <a:cubicBezTo>
                      <a:pt x="8" y="33"/>
                      <a:pt x="8" y="33"/>
                      <a:pt x="7" y="33"/>
                    </a:cubicBezTo>
                    <a:cubicBezTo>
                      <a:pt x="7" y="33"/>
                      <a:pt x="7" y="33"/>
                      <a:pt x="7" y="34"/>
                    </a:cubicBezTo>
                    <a:cubicBezTo>
                      <a:pt x="7" y="35"/>
                      <a:pt x="7" y="36"/>
                      <a:pt x="7" y="38"/>
                    </a:cubicBezTo>
                    <a:cubicBezTo>
                      <a:pt x="7" y="39"/>
                      <a:pt x="7" y="39"/>
                      <a:pt x="8" y="39"/>
                    </a:cubicBezTo>
                    <a:cubicBezTo>
                      <a:pt x="12" y="39"/>
                      <a:pt x="16" y="39"/>
                      <a:pt x="21" y="39"/>
                    </a:cubicBezTo>
                    <a:cubicBezTo>
                      <a:pt x="21" y="0"/>
                      <a:pt x="21" y="0"/>
                      <a:pt x="21" y="0"/>
                    </a:cubicBezTo>
                    <a:cubicBezTo>
                      <a:pt x="20" y="0"/>
                      <a:pt x="20" y="0"/>
                      <a:pt x="20" y="0"/>
                    </a:cubicBezTo>
                    <a:close/>
                    <a:moveTo>
                      <a:pt x="7" y="16"/>
                    </a:moveTo>
                    <a:cubicBezTo>
                      <a:pt x="7" y="13"/>
                      <a:pt x="11" y="13"/>
                      <a:pt x="11" y="16"/>
                    </a:cubicBezTo>
                    <a:cubicBezTo>
                      <a:pt x="11" y="18"/>
                      <a:pt x="7" y="18"/>
                      <a:pt x="7" y="16"/>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9" name="Freeform 193"/>
            <p:cNvSpPr>
              <a:spLocks noChangeAspect="1" noEditPoints="1"/>
            </p:cNvSpPr>
            <p:nvPr/>
          </p:nvSpPr>
          <p:spPr bwMode="auto">
            <a:xfrm>
              <a:off x="5881232" y="4042046"/>
              <a:ext cx="180000" cy="263694"/>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5823414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23</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My</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Thought</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57336" y="1168161"/>
            <a:ext cx="1566432"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Some</a:t>
            </a:r>
            <a:r>
              <a:rPr kumimoji="1" lang="zh-CN" altLang="en-US" dirty="0" smtClean="0">
                <a:solidFill>
                  <a:schemeClr val="bg1"/>
                </a:solidFill>
              </a:rPr>
              <a:t> </a:t>
            </a:r>
            <a:r>
              <a:rPr kumimoji="1" lang="en-US" altLang="zh-CN" smtClean="0">
                <a:solidFill>
                  <a:schemeClr val="bg1"/>
                </a:solidFill>
              </a:rPr>
              <a:t>ideas</a:t>
            </a:r>
            <a:endParaRPr kumimoji="1" lang="zh-CN" altLang="en-US" dirty="0">
              <a:solidFill>
                <a:schemeClr val="bg1"/>
              </a:solidFill>
            </a:endParaRPr>
          </a:p>
        </p:txBody>
      </p:sp>
      <p:sp>
        <p:nvSpPr>
          <p:cNvPr id="7" name="圆角矩形 6"/>
          <p:cNvSpPr/>
          <p:nvPr/>
        </p:nvSpPr>
        <p:spPr>
          <a:xfrm>
            <a:off x="608453" y="1875447"/>
            <a:ext cx="7924360" cy="919401"/>
          </a:xfrm>
          <a:prstGeom prst="roundRect">
            <a:avLst/>
          </a:prstGeom>
          <a:solidFill>
            <a:schemeClr val="bg2"/>
          </a:solidFill>
        </p:spPr>
        <p:txBody>
          <a:bodyPr wrap="square">
            <a:spAutoFit/>
          </a:bodyPr>
          <a:lstStyle/>
          <a:p>
            <a:r>
              <a:rPr lang="zh-CN" altLang="en-US" sz="1600" dirty="0">
                <a:latin typeface="DengXian" charset="0"/>
                <a:ea typeface="DengXian" charset="0"/>
                <a:cs typeface="DengXian" charset="0"/>
              </a:rPr>
              <a:t>考虑新的场景，比如视频网站，通过购买视频观看卡的形式来付费，那么视频观看卡有个卡号，是与支付账号，比如银行卡号，支付宝账号等真实信息关联的。之后再利用</a:t>
            </a:r>
            <a:r>
              <a:rPr lang="en-US" altLang="zh-CN" sz="1600" dirty="0">
                <a:latin typeface="DengXian" charset="0"/>
                <a:ea typeface="DengXian" charset="0"/>
                <a:cs typeface="DengXian" charset="0"/>
              </a:rPr>
              <a:t>Anon-pass</a:t>
            </a:r>
            <a:r>
              <a:rPr lang="zh-CN" altLang="en-US" sz="1600" dirty="0">
                <a:latin typeface="DengXian" charset="0"/>
                <a:ea typeface="DengXian" charset="0"/>
                <a:cs typeface="DengXian" charset="0"/>
              </a:rPr>
              <a:t>的协议进行交互。</a:t>
            </a:r>
          </a:p>
        </p:txBody>
      </p:sp>
      <p:sp>
        <p:nvSpPr>
          <p:cNvPr id="11" name="右箭头 10"/>
          <p:cNvSpPr/>
          <p:nvPr/>
        </p:nvSpPr>
        <p:spPr>
          <a:xfrm rot="3717347">
            <a:off x="394634" y="4615880"/>
            <a:ext cx="3132000" cy="216000"/>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44698" y="3211584"/>
            <a:ext cx="6175892" cy="616695"/>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latin typeface="DengXian" charset="0"/>
                <a:ea typeface="DengXian" charset="0"/>
                <a:cs typeface="DengXian" charset="0"/>
              </a:rPr>
              <a:t>通过</a:t>
            </a:r>
            <a:r>
              <a:rPr lang="zh-CN" altLang="en-US" sz="1600" dirty="0">
                <a:latin typeface="DengXian" charset="0"/>
                <a:ea typeface="DengXian" charset="0"/>
                <a:cs typeface="DengXian" charset="0"/>
              </a:rPr>
              <a:t>购买视频观看卡的形式来付费</a:t>
            </a:r>
            <a:r>
              <a:rPr lang="zh-CN" altLang="en-US" sz="1600" dirty="0" smtClean="0">
                <a:latin typeface="DengXian" charset="0"/>
                <a:ea typeface="DengXian" charset="0"/>
                <a:cs typeface="DengXian" charset="0"/>
              </a:rPr>
              <a:t>，视频观看卡对应一个卡号</a:t>
            </a:r>
            <a:r>
              <a:rPr lang="zh-CN" altLang="en-US" sz="1600" dirty="0">
                <a:latin typeface="DengXian" charset="0"/>
                <a:ea typeface="DengXian" charset="0"/>
                <a:cs typeface="DengXian" charset="0"/>
              </a:rPr>
              <a:t>。</a:t>
            </a:r>
            <a:endParaRPr lang="en-US" altLang="zh-CN" sz="1600" dirty="0"/>
          </a:p>
        </p:txBody>
      </p:sp>
      <p:sp>
        <p:nvSpPr>
          <p:cNvPr id="13" name="椭圆 12"/>
          <p:cNvSpPr/>
          <p:nvPr/>
        </p:nvSpPr>
        <p:spPr>
          <a:xfrm>
            <a:off x="1651220" y="3020932"/>
            <a:ext cx="360040" cy="36004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4" name="圆角矩形 13"/>
          <p:cNvSpPr/>
          <p:nvPr/>
        </p:nvSpPr>
        <p:spPr>
          <a:xfrm>
            <a:off x="2271801" y="4171003"/>
            <a:ext cx="5752025" cy="745272"/>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atin typeface="DengXian" charset="0"/>
                <a:ea typeface="DengXian" charset="0"/>
                <a:cs typeface="DengXian" charset="0"/>
              </a:rPr>
              <a:t>用户需要使用这个观看卡和服务器进行交互，服务器端需要增加一个验证卡号的合法性的过程</a:t>
            </a:r>
            <a:r>
              <a:rPr lang="zh-CN" altLang="en-US" sz="1600" dirty="0" smtClean="0">
                <a:latin typeface="DengXian" charset="0"/>
                <a:ea typeface="DengXian" charset="0"/>
                <a:cs typeface="DengXian" charset="0"/>
              </a:rPr>
              <a:t>，卡号</a:t>
            </a:r>
            <a:r>
              <a:rPr lang="zh-CN" altLang="en-US" sz="1600" dirty="0">
                <a:latin typeface="DengXian" charset="0"/>
                <a:ea typeface="DengXian" charset="0"/>
                <a:cs typeface="DengXian" charset="0"/>
              </a:rPr>
              <a:t>合法则继续进行操作。</a:t>
            </a:r>
            <a:endParaRPr lang="en-US" altLang="zh-CN" sz="1600" dirty="0">
              <a:latin typeface="DengXian" charset="0"/>
              <a:ea typeface="DengXian" charset="0"/>
              <a:cs typeface="DengXian" charset="0"/>
            </a:endParaRPr>
          </a:p>
        </p:txBody>
      </p:sp>
      <p:sp>
        <p:nvSpPr>
          <p:cNvPr id="15" name="椭圆 14"/>
          <p:cNvSpPr/>
          <p:nvPr/>
        </p:nvSpPr>
        <p:spPr>
          <a:xfrm>
            <a:off x="2178324" y="3980350"/>
            <a:ext cx="360040" cy="36004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6" name="圆角矩形 15"/>
          <p:cNvSpPr/>
          <p:nvPr/>
        </p:nvSpPr>
        <p:spPr>
          <a:xfrm>
            <a:off x="2808127" y="5298647"/>
            <a:ext cx="5213616" cy="665514"/>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atin typeface="DengXian" charset="0"/>
                <a:ea typeface="DengXian" charset="0"/>
                <a:cs typeface="DengXian" charset="0"/>
              </a:rPr>
              <a:t>之后用户和服务器就执行</a:t>
            </a:r>
            <a:r>
              <a:rPr lang="en-US" altLang="zh-CN" sz="1600" dirty="0" smtClean="0">
                <a:latin typeface="DengXian" charset="0"/>
                <a:ea typeface="DengXian" charset="0"/>
                <a:cs typeface="DengXian" charset="0"/>
              </a:rPr>
              <a:t>Anon-pass</a:t>
            </a:r>
            <a:r>
              <a:rPr lang="zh-CN" altLang="en-US" sz="1600" dirty="0" smtClean="0">
                <a:latin typeface="DengXian" charset="0"/>
                <a:ea typeface="DengXian" charset="0"/>
                <a:cs typeface="DengXian" charset="0"/>
              </a:rPr>
              <a:t>协议。 </a:t>
            </a:r>
            <a:endParaRPr lang="zh-CN" altLang="en-US" sz="1600" dirty="0">
              <a:latin typeface="DengXian" charset="0"/>
              <a:ea typeface="DengXian" charset="0"/>
              <a:cs typeface="DengXian" charset="0"/>
            </a:endParaRPr>
          </a:p>
        </p:txBody>
      </p:sp>
      <p:sp>
        <p:nvSpPr>
          <p:cNvPr id="17" name="椭圆 16"/>
          <p:cNvSpPr/>
          <p:nvPr/>
        </p:nvSpPr>
        <p:spPr>
          <a:xfrm>
            <a:off x="2714649" y="5107994"/>
            <a:ext cx="364013" cy="36004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grpSp>
        <p:nvGrpSpPr>
          <p:cNvPr id="18" name="组 17"/>
          <p:cNvGrpSpPr/>
          <p:nvPr/>
        </p:nvGrpSpPr>
        <p:grpSpPr>
          <a:xfrm>
            <a:off x="8021713" y="457938"/>
            <a:ext cx="525848" cy="404600"/>
            <a:chOff x="5535384" y="4042046"/>
            <a:chExt cx="525848" cy="404600"/>
          </a:xfrm>
        </p:grpSpPr>
        <p:grpSp>
          <p:nvGrpSpPr>
            <p:cNvPr id="19" name="组 18"/>
            <p:cNvGrpSpPr>
              <a:grpSpLocks/>
            </p:cNvGrpSpPr>
            <p:nvPr/>
          </p:nvGrpSpPr>
          <p:grpSpPr>
            <a:xfrm>
              <a:off x="5535384" y="4050646"/>
              <a:ext cx="360000" cy="396000"/>
              <a:chOff x="5476392" y="4035898"/>
              <a:chExt cx="404840" cy="428196"/>
            </a:xfrm>
          </p:grpSpPr>
          <p:sp>
            <p:nvSpPr>
              <p:cNvPr id="21" name="Freeform 146"/>
              <p:cNvSpPr>
                <a:spLocks/>
              </p:cNvSpPr>
              <p:nvPr/>
            </p:nvSpPr>
            <p:spPr bwMode="auto">
              <a:xfrm>
                <a:off x="5706061" y="4035898"/>
                <a:ext cx="175171" cy="428196"/>
              </a:xfrm>
              <a:custGeom>
                <a:avLst/>
                <a:gdLst>
                  <a:gd name="T0" fmla="*/ 15 w 16"/>
                  <a:gd name="T1" fmla="*/ 11 h 39"/>
                  <a:gd name="T2" fmla="*/ 0 w 16"/>
                  <a:gd name="T3" fmla="*/ 0 h 39"/>
                  <a:gd name="T4" fmla="*/ 0 w 16"/>
                  <a:gd name="T5" fmla="*/ 39 h 39"/>
                  <a:gd name="T6" fmla="*/ 10 w 16"/>
                  <a:gd name="T7" fmla="*/ 39 h 39"/>
                  <a:gd name="T8" fmla="*/ 12 w 16"/>
                  <a:gd name="T9" fmla="*/ 37 h 39"/>
                  <a:gd name="T10" fmla="*/ 12 w 16"/>
                  <a:gd name="T11" fmla="*/ 31 h 39"/>
                  <a:gd name="T12" fmla="*/ 15 w 16"/>
                  <a:gd name="T13" fmla="*/ 11 h 39"/>
                </a:gdLst>
                <a:ahLst/>
                <a:cxnLst>
                  <a:cxn ang="0">
                    <a:pos x="T0" y="T1"/>
                  </a:cxn>
                  <a:cxn ang="0">
                    <a:pos x="T2" y="T3"/>
                  </a:cxn>
                  <a:cxn ang="0">
                    <a:pos x="T4" y="T5"/>
                  </a:cxn>
                  <a:cxn ang="0">
                    <a:pos x="T6" y="T7"/>
                  </a:cxn>
                  <a:cxn ang="0">
                    <a:pos x="T8" y="T9"/>
                  </a:cxn>
                  <a:cxn ang="0">
                    <a:pos x="T10" y="T11"/>
                  </a:cxn>
                  <a:cxn ang="0">
                    <a:pos x="T12" y="T13"/>
                  </a:cxn>
                </a:cxnLst>
                <a:rect l="0" t="0" r="r" b="b"/>
                <a:pathLst>
                  <a:path w="16" h="39">
                    <a:moveTo>
                      <a:pt x="15" y="11"/>
                    </a:moveTo>
                    <a:cubicBezTo>
                      <a:pt x="13" y="5"/>
                      <a:pt x="6" y="1"/>
                      <a:pt x="0" y="0"/>
                    </a:cubicBezTo>
                    <a:cubicBezTo>
                      <a:pt x="0" y="39"/>
                      <a:pt x="0" y="39"/>
                      <a:pt x="0" y="39"/>
                    </a:cubicBezTo>
                    <a:cubicBezTo>
                      <a:pt x="3" y="39"/>
                      <a:pt x="7" y="39"/>
                      <a:pt x="10" y="39"/>
                    </a:cubicBezTo>
                    <a:cubicBezTo>
                      <a:pt x="12" y="39"/>
                      <a:pt x="12" y="39"/>
                      <a:pt x="12" y="37"/>
                    </a:cubicBezTo>
                    <a:cubicBezTo>
                      <a:pt x="12" y="35"/>
                      <a:pt x="12" y="33"/>
                      <a:pt x="12" y="31"/>
                    </a:cubicBezTo>
                    <a:cubicBezTo>
                      <a:pt x="12" y="24"/>
                      <a:pt x="16" y="18"/>
                      <a:pt x="15" y="1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47"/>
              <p:cNvSpPr>
                <a:spLocks noEditPoints="1"/>
              </p:cNvSpPr>
              <p:nvPr/>
            </p:nvSpPr>
            <p:spPr bwMode="auto">
              <a:xfrm>
                <a:off x="5476392" y="4035898"/>
                <a:ext cx="229669" cy="428196"/>
              </a:xfrm>
              <a:custGeom>
                <a:avLst/>
                <a:gdLst>
                  <a:gd name="T0" fmla="*/ 20 w 21"/>
                  <a:gd name="T1" fmla="*/ 0 h 39"/>
                  <a:gd name="T2" fmla="*/ 1 w 21"/>
                  <a:gd name="T3" fmla="*/ 21 h 39"/>
                  <a:gd name="T4" fmla="*/ 2 w 21"/>
                  <a:gd name="T5" fmla="*/ 24 h 39"/>
                  <a:gd name="T6" fmla="*/ 5 w 21"/>
                  <a:gd name="T7" fmla="*/ 26 h 39"/>
                  <a:gd name="T8" fmla="*/ 7 w 21"/>
                  <a:gd name="T9" fmla="*/ 28 h 39"/>
                  <a:gd name="T10" fmla="*/ 7 w 21"/>
                  <a:gd name="T11" fmla="*/ 29 h 39"/>
                  <a:gd name="T12" fmla="*/ 9 w 21"/>
                  <a:gd name="T13" fmla="*/ 29 h 39"/>
                  <a:gd name="T14" fmla="*/ 10 w 21"/>
                  <a:gd name="T15" fmla="*/ 30 h 39"/>
                  <a:gd name="T16" fmla="*/ 10 w 21"/>
                  <a:gd name="T17" fmla="*/ 32 h 39"/>
                  <a:gd name="T18" fmla="*/ 9 w 21"/>
                  <a:gd name="T19" fmla="*/ 33 h 39"/>
                  <a:gd name="T20" fmla="*/ 7 w 21"/>
                  <a:gd name="T21" fmla="*/ 33 h 39"/>
                  <a:gd name="T22" fmla="*/ 7 w 21"/>
                  <a:gd name="T23" fmla="*/ 34 h 39"/>
                  <a:gd name="T24" fmla="*/ 7 w 21"/>
                  <a:gd name="T25" fmla="*/ 38 h 39"/>
                  <a:gd name="T26" fmla="*/ 8 w 21"/>
                  <a:gd name="T27" fmla="*/ 39 h 39"/>
                  <a:gd name="T28" fmla="*/ 21 w 21"/>
                  <a:gd name="T29" fmla="*/ 39 h 39"/>
                  <a:gd name="T30" fmla="*/ 21 w 21"/>
                  <a:gd name="T31" fmla="*/ 0 h 39"/>
                  <a:gd name="T32" fmla="*/ 20 w 21"/>
                  <a:gd name="T33" fmla="*/ 0 h 39"/>
                  <a:gd name="T34" fmla="*/ 7 w 21"/>
                  <a:gd name="T35" fmla="*/ 16 h 39"/>
                  <a:gd name="T36" fmla="*/ 11 w 21"/>
                  <a:gd name="T37" fmla="*/ 16 h 39"/>
                  <a:gd name="T38" fmla="*/ 7 w 21"/>
                  <a:gd name="T39"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9">
                    <a:moveTo>
                      <a:pt x="20" y="0"/>
                    </a:moveTo>
                    <a:cubicBezTo>
                      <a:pt x="6" y="0"/>
                      <a:pt x="4" y="13"/>
                      <a:pt x="1" y="21"/>
                    </a:cubicBezTo>
                    <a:cubicBezTo>
                      <a:pt x="0" y="23"/>
                      <a:pt x="1" y="23"/>
                      <a:pt x="2" y="24"/>
                    </a:cubicBezTo>
                    <a:cubicBezTo>
                      <a:pt x="3" y="25"/>
                      <a:pt x="4" y="25"/>
                      <a:pt x="5" y="26"/>
                    </a:cubicBezTo>
                    <a:cubicBezTo>
                      <a:pt x="6" y="26"/>
                      <a:pt x="7" y="27"/>
                      <a:pt x="7" y="28"/>
                    </a:cubicBezTo>
                    <a:cubicBezTo>
                      <a:pt x="7" y="29"/>
                      <a:pt x="7" y="29"/>
                      <a:pt x="7" y="29"/>
                    </a:cubicBezTo>
                    <a:cubicBezTo>
                      <a:pt x="8" y="29"/>
                      <a:pt x="8" y="29"/>
                      <a:pt x="9" y="29"/>
                    </a:cubicBezTo>
                    <a:cubicBezTo>
                      <a:pt x="10" y="29"/>
                      <a:pt x="10" y="30"/>
                      <a:pt x="10" y="30"/>
                    </a:cubicBezTo>
                    <a:cubicBezTo>
                      <a:pt x="10" y="31"/>
                      <a:pt x="10" y="31"/>
                      <a:pt x="10" y="32"/>
                    </a:cubicBezTo>
                    <a:cubicBezTo>
                      <a:pt x="10" y="32"/>
                      <a:pt x="10" y="33"/>
                      <a:pt x="9" y="33"/>
                    </a:cubicBezTo>
                    <a:cubicBezTo>
                      <a:pt x="8" y="33"/>
                      <a:pt x="8" y="33"/>
                      <a:pt x="7" y="33"/>
                    </a:cubicBezTo>
                    <a:cubicBezTo>
                      <a:pt x="7" y="33"/>
                      <a:pt x="7" y="33"/>
                      <a:pt x="7" y="34"/>
                    </a:cubicBezTo>
                    <a:cubicBezTo>
                      <a:pt x="7" y="35"/>
                      <a:pt x="7" y="36"/>
                      <a:pt x="7" y="38"/>
                    </a:cubicBezTo>
                    <a:cubicBezTo>
                      <a:pt x="7" y="39"/>
                      <a:pt x="7" y="39"/>
                      <a:pt x="8" y="39"/>
                    </a:cubicBezTo>
                    <a:cubicBezTo>
                      <a:pt x="12" y="39"/>
                      <a:pt x="16" y="39"/>
                      <a:pt x="21" y="39"/>
                    </a:cubicBezTo>
                    <a:cubicBezTo>
                      <a:pt x="21" y="0"/>
                      <a:pt x="21" y="0"/>
                      <a:pt x="21" y="0"/>
                    </a:cubicBezTo>
                    <a:cubicBezTo>
                      <a:pt x="20" y="0"/>
                      <a:pt x="20" y="0"/>
                      <a:pt x="20" y="0"/>
                    </a:cubicBezTo>
                    <a:close/>
                    <a:moveTo>
                      <a:pt x="7" y="16"/>
                    </a:moveTo>
                    <a:cubicBezTo>
                      <a:pt x="7" y="13"/>
                      <a:pt x="11" y="13"/>
                      <a:pt x="11" y="16"/>
                    </a:cubicBezTo>
                    <a:cubicBezTo>
                      <a:pt x="11" y="18"/>
                      <a:pt x="7" y="18"/>
                      <a:pt x="7" y="16"/>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0" name="Freeform 193"/>
            <p:cNvSpPr>
              <a:spLocks noChangeAspect="1" noEditPoints="1"/>
            </p:cNvSpPr>
            <p:nvPr/>
          </p:nvSpPr>
          <p:spPr bwMode="auto">
            <a:xfrm>
              <a:off x="5881232" y="4042046"/>
              <a:ext cx="180000" cy="263694"/>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85454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anim calcmode="lin" valueType="num">
                                      <p:cBhvr>
                                        <p:cTn id="12" dur="500" fill="hold"/>
                                        <p:tgtEl>
                                          <p:spTgt spid="13"/>
                                        </p:tgtEl>
                                        <p:attrNameLst>
                                          <p:attrName>ppt_x</p:attrName>
                                        </p:attrNameLst>
                                      </p:cBhvr>
                                      <p:tavLst>
                                        <p:tav tm="0">
                                          <p:val>
                                            <p:strVal val="#ppt_x"/>
                                          </p:val>
                                        </p:tav>
                                        <p:tav tm="100000">
                                          <p:val>
                                            <p:strVal val="#ppt_x"/>
                                          </p:val>
                                        </p:tav>
                                      </p:tavLst>
                                    </p:anim>
                                    <p:anim calcmode="lin" valueType="num">
                                      <p:cBhvr>
                                        <p:cTn id="13" dur="450" decel="100000" fill="hold"/>
                                        <p:tgtEl>
                                          <p:spTgt spid="13"/>
                                        </p:tgtEl>
                                        <p:attrNameLst>
                                          <p:attrName>ppt_y</p:attrName>
                                        </p:attrNameLst>
                                      </p:cBhvr>
                                      <p:tavLst>
                                        <p:tav tm="0">
                                          <p:val>
                                            <p:strVal val="#ppt_y+1"/>
                                          </p:val>
                                        </p:tav>
                                        <p:tav tm="100000">
                                          <p:val>
                                            <p:strVal val="#ppt_y-.03"/>
                                          </p:val>
                                        </p:tav>
                                      </p:tavLst>
                                    </p:anim>
                                    <p:anim calcmode="lin" valueType="num">
                                      <p:cBhvr>
                                        <p:cTn id="14" dur="50" accel="100000" fill="hold">
                                          <p:stCondLst>
                                            <p:cond delay="450"/>
                                          </p:stCondLst>
                                        </p:cTn>
                                        <p:tgtEl>
                                          <p:spTgt spid="13"/>
                                        </p:tgtEl>
                                        <p:attrNameLst>
                                          <p:attrName>ppt_y</p:attrName>
                                        </p:attrNameLst>
                                      </p:cBhvr>
                                      <p:tavLst>
                                        <p:tav tm="0">
                                          <p:val>
                                            <p:strVal val="#ppt_y-.03"/>
                                          </p:val>
                                        </p:tav>
                                        <p:tav tm="100000">
                                          <p:val>
                                            <p:strVal val="#ppt_y"/>
                                          </p:val>
                                        </p:tav>
                                      </p:tavLst>
                                    </p:anim>
                                  </p:childTnLst>
                                </p:cTn>
                              </p:par>
                              <p:par>
                                <p:cTn id="15" presetID="37"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450" decel="100000" fill="hold"/>
                                        <p:tgtEl>
                                          <p:spTgt spid="12"/>
                                        </p:tgtEl>
                                        <p:attrNameLst>
                                          <p:attrName>ppt_y</p:attrName>
                                        </p:attrNameLst>
                                      </p:cBhvr>
                                      <p:tavLst>
                                        <p:tav tm="0">
                                          <p:val>
                                            <p:strVal val="#ppt_y+1"/>
                                          </p:val>
                                        </p:tav>
                                        <p:tav tm="100000">
                                          <p:val>
                                            <p:strVal val="#ppt_y-.03"/>
                                          </p:val>
                                        </p:tav>
                                      </p:tavLst>
                                    </p:anim>
                                    <p:anim calcmode="lin" valueType="num">
                                      <p:cBhvr>
                                        <p:cTn id="20" dur="50" accel="100000" fill="hold">
                                          <p:stCondLst>
                                            <p:cond delay="450"/>
                                          </p:stCondLst>
                                        </p:cTn>
                                        <p:tgtEl>
                                          <p:spTgt spid="12"/>
                                        </p:tgtEl>
                                        <p:attrNameLst>
                                          <p:attrName>ppt_y</p:attrName>
                                        </p:attrNameLst>
                                      </p:cBhvr>
                                      <p:tavLst>
                                        <p:tav tm="0">
                                          <p:val>
                                            <p:strVal val="#ppt_y-.03"/>
                                          </p:val>
                                        </p:tav>
                                        <p:tav tm="100000">
                                          <p:val>
                                            <p:strVal val="#ppt_y"/>
                                          </p:val>
                                        </p:tav>
                                      </p:tavLst>
                                    </p:anim>
                                  </p:childTnLst>
                                </p:cTn>
                              </p:par>
                            </p:childTnLst>
                          </p:cTn>
                        </p:par>
                        <p:par>
                          <p:cTn id="21" fill="hold">
                            <p:stCondLst>
                              <p:cond delay="1000"/>
                            </p:stCondLst>
                            <p:childTnLst>
                              <p:par>
                                <p:cTn id="22" presetID="37" presetClass="entr" presetSubtype="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anim calcmode="lin" valueType="num">
                                      <p:cBhvr>
                                        <p:cTn id="25" dur="500" fill="hold"/>
                                        <p:tgtEl>
                                          <p:spTgt spid="15"/>
                                        </p:tgtEl>
                                        <p:attrNameLst>
                                          <p:attrName>ppt_x</p:attrName>
                                        </p:attrNameLst>
                                      </p:cBhvr>
                                      <p:tavLst>
                                        <p:tav tm="0">
                                          <p:val>
                                            <p:strVal val="#ppt_x"/>
                                          </p:val>
                                        </p:tav>
                                        <p:tav tm="100000">
                                          <p:val>
                                            <p:strVal val="#ppt_x"/>
                                          </p:val>
                                        </p:tav>
                                      </p:tavLst>
                                    </p:anim>
                                    <p:anim calcmode="lin" valueType="num">
                                      <p:cBhvr>
                                        <p:cTn id="26" dur="450" decel="100000" fill="hold"/>
                                        <p:tgtEl>
                                          <p:spTgt spid="15"/>
                                        </p:tgtEl>
                                        <p:attrNameLst>
                                          <p:attrName>ppt_y</p:attrName>
                                        </p:attrNameLst>
                                      </p:cBhvr>
                                      <p:tavLst>
                                        <p:tav tm="0">
                                          <p:val>
                                            <p:strVal val="#ppt_y+1"/>
                                          </p:val>
                                        </p:tav>
                                        <p:tav tm="100000">
                                          <p:val>
                                            <p:strVal val="#ppt_y-.03"/>
                                          </p:val>
                                        </p:tav>
                                      </p:tavLst>
                                    </p:anim>
                                    <p:anim calcmode="lin" valueType="num">
                                      <p:cBhvr>
                                        <p:cTn id="27" dur="50" accel="100000" fill="hold">
                                          <p:stCondLst>
                                            <p:cond delay="450"/>
                                          </p:stCondLst>
                                        </p:cTn>
                                        <p:tgtEl>
                                          <p:spTgt spid="15"/>
                                        </p:tgtEl>
                                        <p:attrNameLst>
                                          <p:attrName>ppt_y</p:attrName>
                                        </p:attrNameLst>
                                      </p:cBhvr>
                                      <p:tavLst>
                                        <p:tav tm="0">
                                          <p:val>
                                            <p:strVal val="#ppt_y-.03"/>
                                          </p:val>
                                        </p:tav>
                                        <p:tav tm="100000">
                                          <p:val>
                                            <p:strVal val="#ppt_y"/>
                                          </p:val>
                                        </p:tav>
                                      </p:tavLst>
                                    </p:anim>
                                  </p:childTnLst>
                                </p:cTn>
                              </p:par>
                              <p:par>
                                <p:cTn id="28" presetID="37"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anim calcmode="lin" valueType="num">
                                      <p:cBhvr>
                                        <p:cTn id="31" dur="500" fill="hold"/>
                                        <p:tgtEl>
                                          <p:spTgt spid="14"/>
                                        </p:tgtEl>
                                        <p:attrNameLst>
                                          <p:attrName>ppt_x</p:attrName>
                                        </p:attrNameLst>
                                      </p:cBhvr>
                                      <p:tavLst>
                                        <p:tav tm="0">
                                          <p:val>
                                            <p:strVal val="#ppt_x"/>
                                          </p:val>
                                        </p:tav>
                                        <p:tav tm="100000">
                                          <p:val>
                                            <p:strVal val="#ppt_x"/>
                                          </p:val>
                                        </p:tav>
                                      </p:tavLst>
                                    </p:anim>
                                    <p:anim calcmode="lin" valueType="num">
                                      <p:cBhvr>
                                        <p:cTn id="32" dur="450" decel="100000" fill="hold"/>
                                        <p:tgtEl>
                                          <p:spTgt spid="14"/>
                                        </p:tgtEl>
                                        <p:attrNameLst>
                                          <p:attrName>ppt_y</p:attrName>
                                        </p:attrNameLst>
                                      </p:cBhvr>
                                      <p:tavLst>
                                        <p:tav tm="0">
                                          <p:val>
                                            <p:strVal val="#ppt_y+1"/>
                                          </p:val>
                                        </p:tav>
                                        <p:tav tm="100000">
                                          <p:val>
                                            <p:strVal val="#ppt_y-.03"/>
                                          </p:val>
                                        </p:tav>
                                      </p:tavLst>
                                    </p:anim>
                                    <p:anim calcmode="lin" valueType="num">
                                      <p:cBhvr>
                                        <p:cTn id="33" dur="50" accel="100000" fill="hold">
                                          <p:stCondLst>
                                            <p:cond delay="450"/>
                                          </p:stCondLst>
                                        </p:cTn>
                                        <p:tgtEl>
                                          <p:spTgt spid="14"/>
                                        </p:tgtEl>
                                        <p:attrNameLst>
                                          <p:attrName>ppt_y</p:attrName>
                                        </p:attrNameLst>
                                      </p:cBhvr>
                                      <p:tavLst>
                                        <p:tav tm="0">
                                          <p:val>
                                            <p:strVal val="#ppt_y-.03"/>
                                          </p:val>
                                        </p:tav>
                                        <p:tav tm="100000">
                                          <p:val>
                                            <p:strVal val="#ppt_y"/>
                                          </p:val>
                                        </p:tav>
                                      </p:tavLst>
                                    </p:anim>
                                  </p:childTnLst>
                                </p:cTn>
                              </p:par>
                            </p:childTnLst>
                          </p:cTn>
                        </p:par>
                        <p:par>
                          <p:cTn id="34" fill="hold">
                            <p:stCondLst>
                              <p:cond delay="1500"/>
                            </p:stCondLst>
                            <p:childTnLst>
                              <p:par>
                                <p:cTn id="35" presetID="37" presetClass="entr" presetSubtype="0"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anim calcmode="lin" valueType="num">
                                      <p:cBhvr>
                                        <p:cTn id="38" dur="500" fill="hold"/>
                                        <p:tgtEl>
                                          <p:spTgt spid="17"/>
                                        </p:tgtEl>
                                        <p:attrNameLst>
                                          <p:attrName>ppt_x</p:attrName>
                                        </p:attrNameLst>
                                      </p:cBhvr>
                                      <p:tavLst>
                                        <p:tav tm="0">
                                          <p:val>
                                            <p:strVal val="#ppt_x"/>
                                          </p:val>
                                        </p:tav>
                                        <p:tav tm="100000">
                                          <p:val>
                                            <p:strVal val="#ppt_x"/>
                                          </p:val>
                                        </p:tav>
                                      </p:tavLst>
                                    </p:anim>
                                    <p:anim calcmode="lin" valueType="num">
                                      <p:cBhvr>
                                        <p:cTn id="39" dur="450" decel="100000" fill="hold"/>
                                        <p:tgtEl>
                                          <p:spTgt spid="17"/>
                                        </p:tgtEl>
                                        <p:attrNameLst>
                                          <p:attrName>ppt_y</p:attrName>
                                        </p:attrNameLst>
                                      </p:cBhvr>
                                      <p:tavLst>
                                        <p:tav tm="0">
                                          <p:val>
                                            <p:strVal val="#ppt_y+1"/>
                                          </p:val>
                                        </p:tav>
                                        <p:tav tm="100000">
                                          <p:val>
                                            <p:strVal val="#ppt_y-.03"/>
                                          </p:val>
                                        </p:tav>
                                      </p:tavLst>
                                    </p:anim>
                                    <p:anim calcmode="lin" valueType="num">
                                      <p:cBhvr>
                                        <p:cTn id="40" dur="50" accel="100000" fill="hold">
                                          <p:stCondLst>
                                            <p:cond delay="450"/>
                                          </p:stCondLst>
                                        </p:cTn>
                                        <p:tgtEl>
                                          <p:spTgt spid="17"/>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anim calcmode="lin" valueType="num">
                                      <p:cBhvr>
                                        <p:cTn id="44" dur="500" fill="hold"/>
                                        <p:tgtEl>
                                          <p:spTgt spid="16"/>
                                        </p:tgtEl>
                                        <p:attrNameLst>
                                          <p:attrName>ppt_x</p:attrName>
                                        </p:attrNameLst>
                                      </p:cBhvr>
                                      <p:tavLst>
                                        <p:tav tm="0">
                                          <p:val>
                                            <p:strVal val="#ppt_x"/>
                                          </p:val>
                                        </p:tav>
                                        <p:tav tm="100000">
                                          <p:val>
                                            <p:strVal val="#ppt_x"/>
                                          </p:val>
                                        </p:tav>
                                      </p:tavLst>
                                    </p:anim>
                                    <p:anim calcmode="lin" valueType="num">
                                      <p:cBhvr>
                                        <p:cTn id="45" dur="450" decel="100000" fill="hold"/>
                                        <p:tgtEl>
                                          <p:spTgt spid="16"/>
                                        </p:tgtEl>
                                        <p:attrNameLst>
                                          <p:attrName>ppt_y</p:attrName>
                                        </p:attrNameLst>
                                      </p:cBhvr>
                                      <p:tavLst>
                                        <p:tav tm="0">
                                          <p:val>
                                            <p:strVal val="#ppt_y+1"/>
                                          </p:val>
                                        </p:tav>
                                        <p:tav tm="100000">
                                          <p:val>
                                            <p:strVal val="#ppt_y-.03"/>
                                          </p:val>
                                        </p:tav>
                                      </p:tavLst>
                                    </p:anim>
                                    <p:anim calcmode="lin" valueType="num">
                                      <p:cBhvr>
                                        <p:cTn id="46" dur="50" accel="100000" fill="hold">
                                          <p:stCondLst>
                                            <p:cond delay="45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24</a:t>
            </a:fld>
            <a:endParaRPr kumimoji="1" lang="zh-CN" altLang="en-US"/>
          </a:p>
        </p:txBody>
      </p:sp>
      <p:sp>
        <p:nvSpPr>
          <p:cNvPr id="19" name="矩形 18"/>
          <p:cNvSpPr/>
          <p:nvPr/>
        </p:nvSpPr>
        <p:spPr>
          <a:xfrm>
            <a:off x="0" y="2670048"/>
            <a:ext cx="9144000" cy="850392"/>
          </a:xfrm>
          <a:prstGeom prst="rect">
            <a:avLst/>
          </a:prstGeom>
          <a:solidFill>
            <a:schemeClr val="accent1">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20" name="矩形 19"/>
          <p:cNvSpPr/>
          <p:nvPr/>
        </p:nvSpPr>
        <p:spPr>
          <a:xfrm>
            <a:off x="0" y="3648456"/>
            <a:ext cx="9144000" cy="716648"/>
          </a:xfrm>
          <a:prstGeom prst="rect">
            <a:avLst/>
          </a:prstGeom>
          <a:solidFill>
            <a:schemeClr val="accent1"/>
          </a:solidFill>
          <a:ln w="12700" cap="flat" cmpd="sng" algn="ctr">
            <a:noFill/>
            <a:prstDash val="solid"/>
            <a:miter lim="800000"/>
          </a:ln>
          <a:effectLst/>
        </p:spPr>
        <p:txBody>
          <a:bodyPr rtlCol="0" anchor="b"/>
          <a:lstStyle/>
          <a:p>
            <a:r>
              <a:rPr kumimoji="1" lang="en-US" altLang="zh-CN" sz="4000" dirty="0" smtClean="0">
                <a:solidFill>
                  <a:schemeClr val="bg1"/>
                </a:solidFill>
              </a:rPr>
              <a:t>Conclusion</a:t>
            </a:r>
            <a:endParaRPr kumimoji="1" lang="zh-CN" altLang="en-US" sz="4000" dirty="0">
              <a:solidFill>
                <a:schemeClr val="bg1"/>
              </a:solidFill>
            </a:endParaRPr>
          </a:p>
        </p:txBody>
      </p:sp>
      <p:sp>
        <p:nvSpPr>
          <p:cNvPr id="7" name="椭圆 6"/>
          <p:cNvSpPr/>
          <p:nvPr/>
        </p:nvSpPr>
        <p:spPr>
          <a:xfrm>
            <a:off x="5667984" y="2343151"/>
            <a:ext cx="1814512" cy="1807641"/>
          </a:xfrm>
          <a:prstGeom prst="ellipse">
            <a:avLst/>
          </a:prstGeom>
          <a:solidFill>
            <a:schemeClr val="bg1">
              <a:lumMod val="65000"/>
            </a:schemeClr>
          </a:solidFill>
          <a:ln w="76200">
            <a:solidFill>
              <a:schemeClr val="bg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a:spLocks/>
          </p:cNvSpPr>
          <p:nvPr/>
        </p:nvSpPr>
        <p:spPr>
          <a:xfrm>
            <a:off x="257173" y="2745211"/>
            <a:ext cx="648000" cy="649188"/>
          </a:xfrm>
          <a:prstGeom prst="ellipse">
            <a:avLst/>
          </a:prstGeom>
          <a:solidFill>
            <a:schemeClr val="bg1">
              <a:lumMod val="75000"/>
            </a:schemeClr>
          </a:solidFill>
          <a:effectLst>
            <a:outerShdw blurRad="50800" dist="76200" dir="2700000" algn="tl" rotWithShape="0">
              <a:prstClr val="black">
                <a:alpha val="40000"/>
              </a:prstClr>
            </a:outerShdw>
          </a:effectLst>
        </p:spPr>
        <p:txBody>
          <a:bodyPr wrap="square" rtlCol="0">
            <a:spAutoFit/>
          </a:bodyPr>
          <a:lstStyle/>
          <a:p>
            <a:pPr algn="ctr"/>
            <a:r>
              <a:rPr kumimoji="1" lang="en-US" altLang="zh-CN" sz="2400" dirty="0">
                <a:solidFill>
                  <a:schemeClr val="bg1"/>
                </a:solidFill>
              </a:rPr>
              <a:t>5</a:t>
            </a:r>
            <a:endParaRPr kumimoji="1" lang="zh-CN" altLang="en-US" sz="2400" dirty="0">
              <a:solidFill>
                <a:schemeClr val="bg1"/>
              </a:solidFill>
            </a:endParaRPr>
          </a:p>
        </p:txBody>
      </p:sp>
      <p:grpSp>
        <p:nvGrpSpPr>
          <p:cNvPr id="9" name="组 8"/>
          <p:cNvGrpSpPr>
            <a:grpSpLocks noChangeAspect="1"/>
          </p:cNvGrpSpPr>
          <p:nvPr/>
        </p:nvGrpSpPr>
        <p:grpSpPr>
          <a:xfrm>
            <a:off x="6260853" y="2784149"/>
            <a:ext cx="694598" cy="972000"/>
            <a:chOff x="4475155" y="4659319"/>
            <a:chExt cx="520700" cy="728662"/>
          </a:xfrm>
        </p:grpSpPr>
        <p:sp>
          <p:nvSpPr>
            <p:cNvPr id="10" name="Freeform 190"/>
            <p:cNvSpPr>
              <a:spLocks/>
            </p:cNvSpPr>
            <p:nvPr/>
          </p:nvSpPr>
          <p:spPr bwMode="auto">
            <a:xfrm>
              <a:off x="4475155" y="4743456"/>
              <a:ext cx="520700" cy="644525"/>
            </a:xfrm>
            <a:custGeom>
              <a:avLst/>
              <a:gdLst>
                <a:gd name="T0" fmla="*/ 292 w 292"/>
                <a:gd name="T1" fmla="*/ 335 h 362"/>
                <a:gd name="T2" fmla="*/ 265 w 292"/>
                <a:gd name="T3" fmla="*/ 362 h 362"/>
                <a:gd name="T4" fmla="*/ 28 w 292"/>
                <a:gd name="T5" fmla="*/ 362 h 362"/>
                <a:gd name="T6" fmla="*/ 0 w 292"/>
                <a:gd name="T7" fmla="*/ 335 h 362"/>
                <a:gd name="T8" fmla="*/ 0 w 292"/>
                <a:gd name="T9" fmla="*/ 27 h 362"/>
                <a:gd name="T10" fmla="*/ 28 w 292"/>
                <a:gd name="T11" fmla="*/ 0 h 362"/>
                <a:gd name="T12" fmla="*/ 265 w 292"/>
                <a:gd name="T13" fmla="*/ 0 h 362"/>
                <a:gd name="T14" fmla="*/ 292 w 292"/>
                <a:gd name="T15" fmla="*/ 27 h 362"/>
                <a:gd name="T16" fmla="*/ 292 w 292"/>
                <a:gd name="T17" fmla="*/ 335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 h="362">
                  <a:moveTo>
                    <a:pt x="292" y="335"/>
                  </a:moveTo>
                  <a:cubicBezTo>
                    <a:pt x="292" y="350"/>
                    <a:pt x="280" y="362"/>
                    <a:pt x="265" y="362"/>
                  </a:cubicBezTo>
                  <a:cubicBezTo>
                    <a:pt x="28" y="362"/>
                    <a:pt x="28" y="362"/>
                    <a:pt x="28" y="362"/>
                  </a:cubicBezTo>
                  <a:cubicBezTo>
                    <a:pt x="12" y="362"/>
                    <a:pt x="0" y="350"/>
                    <a:pt x="0" y="335"/>
                  </a:cubicBezTo>
                  <a:cubicBezTo>
                    <a:pt x="0" y="27"/>
                    <a:pt x="0" y="27"/>
                    <a:pt x="0" y="27"/>
                  </a:cubicBezTo>
                  <a:cubicBezTo>
                    <a:pt x="0" y="12"/>
                    <a:pt x="12" y="0"/>
                    <a:pt x="28" y="0"/>
                  </a:cubicBezTo>
                  <a:cubicBezTo>
                    <a:pt x="265" y="0"/>
                    <a:pt x="265" y="0"/>
                    <a:pt x="265" y="0"/>
                  </a:cubicBezTo>
                  <a:cubicBezTo>
                    <a:pt x="280" y="0"/>
                    <a:pt x="292" y="12"/>
                    <a:pt x="292" y="27"/>
                  </a:cubicBezTo>
                  <a:lnTo>
                    <a:pt x="292" y="335"/>
                  </a:lnTo>
                  <a:close/>
                </a:path>
              </a:pathLst>
            </a:custGeom>
            <a:solidFill>
              <a:schemeClr val="bg1">
                <a:lumMod val="6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91"/>
            <p:cNvSpPr>
              <a:spLocks/>
            </p:cNvSpPr>
            <p:nvPr/>
          </p:nvSpPr>
          <p:spPr bwMode="auto">
            <a:xfrm>
              <a:off x="4503730" y="4770444"/>
              <a:ext cx="465138" cy="590550"/>
            </a:xfrm>
            <a:custGeom>
              <a:avLst/>
              <a:gdLst>
                <a:gd name="T0" fmla="*/ 233 w 261"/>
                <a:gd name="T1" fmla="*/ 296 h 332"/>
                <a:gd name="T2" fmla="*/ 261 w 261"/>
                <a:gd name="T3" fmla="*/ 296 h 332"/>
                <a:gd name="T4" fmla="*/ 261 w 261"/>
                <a:gd name="T5" fmla="*/ 12 h 332"/>
                <a:gd name="T6" fmla="*/ 249 w 261"/>
                <a:gd name="T7" fmla="*/ 0 h 332"/>
                <a:gd name="T8" fmla="*/ 12 w 261"/>
                <a:gd name="T9" fmla="*/ 0 h 332"/>
                <a:gd name="T10" fmla="*/ 0 w 261"/>
                <a:gd name="T11" fmla="*/ 12 h 332"/>
                <a:gd name="T12" fmla="*/ 0 w 261"/>
                <a:gd name="T13" fmla="*/ 320 h 332"/>
                <a:gd name="T14" fmla="*/ 12 w 261"/>
                <a:gd name="T15" fmla="*/ 332 h 332"/>
                <a:gd name="T16" fmla="*/ 221 w 261"/>
                <a:gd name="T17" fmla="*/ 332 h 332"/>
                <a:gd name="T18" fmla="*/ 221 w 261"/>
                <a:gd name="T19" fmla="*/ 308 h 332"/>
                <a:gd name="T20" fmla="*/ 233 w 261"/>
                <a:gd name="T21" fmla="*/ 29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2">
                  <a:moveTo>
                    <a:pt x="233" y="296"/>
                  </a:moveTo>
                  <a:cubicBezTo>
                    <a:pt x="261" y="296"/>
                    <a:pt x="261" y="296"/>
                    <a:pt x="261" y="296"/>
                  </a:cubicBezTo>
                  <a:cubicBezTo>
                    <a:pt x="261" y="12"/>
                    <a:pt x="261" y="12"/>
                    <a:pt x="261" y="12"/>
                  </a:cubicBezTo>
                  <a:cubicBezTo>
                    <a:pt x="261" y="6"/>
                    <a:pt x="255" y="0"/>
                    <a:pt x="249" y="0"/>
                  </a:cubicBezTo>
                  <a:cubicBezTo>
                    <a:pt x="12" y="0"/>
                    <a:pt x="12" y="0"/>
                    <a:pt x="12" y="0"/>
                  </a:cubicBezTo>
                  <a:cubicBezTo>
                    <a:pt x="5" y="0"/>
                    <a:pt x="0" y="6"/>
                    <a:pt x="0" y="12"/>
                  </a:cubicBezTo>
                  <a:cubicBezTo>
                    <a:pt x="0" y="320"/>
                    <a:pt x="0" y="320"/>
                    <a:pt x="0" y="320"/>
                  </a:cubicBezTo>
                  <a:cubicBezTo>
                    <a:pt x="0" y="326"/>
                    <a:pt x="5" y="332"/>
                    <a:pt x="12" y="332"/>
                  </a:cubicBezTo>
                  <a:cubicBezTo>
                    <a:pt x="221" y="332"/>
                    <a:pt x="221" y="332"/>
                    <a:pt x="221" y="332"/>
                  </a:cubicBezTo>
                  <a:cubicBezTo>
                    <a:pt x="221" y="308"/>
                    <a:pt x="221" y="308"/>
                    <a:pt x="221" y="308"/>
                  </a:cubicBezTo>
                  <a:cubicBezTo>
                    <a:pt x="221" y="302"/>
                    <a:pt x="226" y="296"/>
                    <a:pt x="233" y="296"/>
                  </a:cubicBezTo>
                  <a:close/>
                </a:path>
              </a:pathLst>
            </a:custGeom>
            <a:solidFill>
              <a:srgbClr val="FFFF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92"/>
            <p:cNvSpPr>
              <a:spLocks/>
            </p:cNvSpPr>
            <p:nvPr/>
          </p:nvSpPr>
          <p:spPr bwMode="auto">
            <a:xfrm>
              <a:off x="4735505" y="4770444"/>
              <a:ext cx="233363" cy="590550"/>
            </a:xfrm>
            <a:custGeom>
              <a:avLst/>
              <a:gdLst>
                <a:gd name="T0" fmla="*/ 119 w 131"/>
                <a:gd name="T1" fmla="*/ 0 h 332"/>
                <a:gd name="T2" fmla="*/ 0 w 131"/>
                <a:gd name="T3" fmla="*/ 0 h 332"/>
                <a:gd name="T4" fmla="*/ 0 w 131"/>
                <a:gd name="T5" fmla="*/ 332 h 332"/>
                <a:gd name="T6" fmla="*/ 90 w 131"/>
                <a:gd name="T7" fmla="*/ 332 h 332"/>
                <a:gd name="T8" fmla="*/ 90 w 131"/>
                <a:gd name="T9" fmla="*/ 308 h 332"/>
                <a:gd name="T10" fmla="*/ 102 w 131"/>
                <a:gd name="T11" fmla="*/ 296 h 332"/>
                <a:gd name="T12" fmla="*/ 131 w 131"/>
                <a:gd name="T13" fmla="*/ 296 h 332"/>
                <a:gd name="T14" fmla="*/ 131 w 131"/>
                <a:gd name="T15" fmla="*/ 12 h 332"/>
                <a:gd name="T16" fmla="*/ 119 w 131"/>
                <a:gd name="T17"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332">
                  <a:moveTo>
                    <a:pt x="119" y="0"/>
                  </a:moveTo>
                  <a:cubicBezTo>
                    <a:pt x="0" y="0"/>
                    <a:pt x="0" y="0"/>
                    <a:pt x="0" y="0"/>
                  </a:cubicBezTo>
                  <a:cubicBezTo>
                    <a:pt x="0" y="332"/>
                    <a:pt x="0" y="332"/>
                    <a:pt x="0" y="332"/>
                  </a:cubicBezTo>
                  <a:cubicBezTo>
                    <a:pt x="90" y="332"/>
                    <a:pt x="90" y="332"/>
                    <a:pt x="90" y="332"/>
                  </a:cubicBezTo>
                  <a:cubicBezTo>
                    <a:pt x="90" y="308"/>
                    <a:pt x="90" y="308"/>
                    <a:pt x="90" y="308"/>
                  </a:cubicBezTo>
                  <a:cubicBezTo>
                    <a:pt x="90" y="302"/>
                    <a:pt x="96" y="296"/>
                    <a:pt x="102" y="296"/>
                  </a:cubicBezTo>
                  <a:cubicBezTo>
                    <a:pt x="131" y="296"/>
                    <a:pt x="131" y="296"/>
                    <a:pt x="131" y="296"/>
                  </a:cubicBezTo>
                  <a:cubicBezTo>
                    <a:pt x="131" y="12"/>
                    <a:pt x="131" y="12"/>
                    <a:pt x="131" y="12"/>
                  </a:cubicBezTo>
                  <a:cubicBezTo>
                    <a:pt x="131" y="6"/>
                    <a:pt x="125" y="0"/>
                    <a:pt x="119" y="0"/>
                  </a:cubicBezTo>
                  <a:close/>
                </a:path>
              </a:pathLst>
            </a:custGeom>
            <a:solidFill>
              <a:srgbClr val="F3F0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93"/>
            <p:cNvSpPr>
              <a:spLocks/>
            </p:cNvSpPr>
            <p:nvPr/>
          </p:nvSpPr>
          <p:spPr bwMode="auto">
            <a:xfrm>
              <a:off x="4897430" y="5297494"/>
              <a:ext cx="71438" cy="63500"/>
            </a:xfrm>
            <a:custGeom>
              <a:avLst/>
              <a:gdLst>
                <a:gd name="T0" fmla="*/ 40 w 40"/>
                <a:gd name="T1" fmla="*/ 0 h 36"/>
                <a:gd name="T2" fmla="*/ 12 w 40"/>
                <a:gd name="T3" fmla="*/ 0 h 36"/>
                <a:gd name="T4" fmla="*/ 0 w 40"/>
                <a:gd name="T5" fmla="*/ 12 h 36"/>
                <a:gd name="T6" fmla="*/ 0 w 40"/>
                <a:gd name="T7" fmla="*/ 36 h 36"/>
                <a:gd name="T8" fmla="*/ 40 w 40"/>
                <a:gd name="T9" fmla="*/ 0 h 36"/>
              </a:gdLst>
              <a:ahLst/>
              <a:cxnLst>
                <a:cxn ang="0">
                  <a:pos x="T0" y="T1"/>
                </a:cxn>
                <a:cxn ang="0">
                  <a:pos x="T2" y="T3"/>
                </a:cxn>
                <a:cxn ang="0">
                  <a:pos x="T4" y="T5"/>
                </a:cxn>
                <a:cxn ang="0">
                  <a:pos x="T6" y="T7"/>
                </a:cxn>
                <a:cxn ang="0">
                  <a:pos x="T8" y="T9"/>
                </a:cxn>
              </a:cxnLst>
              <a:rect l="0" t="0" r="r" b="b"/>
              <a:pathLst>
                <a:path w="40" h="36">
                  <a:moveTo>
                    <a:pt x="40" y="0"/>
                  </a:moveTo>
                  <a:cubicBezTo>
                    <a:pt x="12" y="0"/>
                    <a:pt x="12" y="0"/>
                    <a:pt x="12" y="0"/>
                  </a:cubicBezTo>
                  <a:cubicBezTo>
                    <a:pt x="5" y="0"/>
                    <a:pt x="0" y="6"/>
                    <a:pt x="0" y="12"/>
                  </a:cubicBezTo>
                  <a:cubicBezTo>
                    <a:pt x="0" y="36"/>
                    <a:pt x="0" y="36"/>
                    <a:pt x="0" y="36"/>
                  </a:cubicBezTo>
                  <a:lnTo>
                    <a:pt x="40" y="0"/>
                  </a:lnTo>
                  <a:close/>
                </a:path>
              </a:pathLst>
            </a:custGeom>
            <a:solidFill>
              <a:srgbClr val="D0D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94"/>
            <p:cNvSpPr>
              <a:spLocks noEditPoints="1"/>
            </p:cNvSpPr>
            <p:nvPr/>
          </p:nvSpPr>
          <p:spPr bwMode="auto">
            <a:xfrm>
              <a:off x="4648192" y="4659319"/>
              <a:ext cx="176213" cy="131763"/>
            </a:xfrm>
            <a:custGeom>
              <a:avLst/>
              <a:gdLst>
                <a:gd name="T0" fmla="*/ 82 w 99"/>
                <a:gd name="T1" fmla="*/ 39 h 74"/>
                <a:gd name="T2" fmla="*/ 76 w 99"/>
                <a:gd name="T3" fmla="*/ 39 h 74"/>
                <a:gd name="T4" fmla="*/ 78 w 99"/>
                <a:gd name="T5" fmla="*/ 29 h 74"/>
                <a:gd name="T6" fmla="*/ 49 w 99"/>
                <a:gd name="T7" fmla="*/ 0 h 74"/>
                <a:gd name="T8" fmla="*/ 21 w 99"/>
                <a:gd name="T9" fmla="*/ 29 h 74"/>
                <a:gd name="T10" fmla="*/ 23 w 99"/>
                <a:gd name="T11" fmla="*/ 39 h 74"/>
                <a:gd name="T12" fmla="*/ 17 w 99"/>
                <a:gd name="T13" fmla="*/ 39 h 74"/>
                <a:gd name="T14" fmla="*/ 0 w 99"/>
                <a:gd name="T15" fmla="*/ 57 h 74"/>
                <a:gd name="T16" fmla="*/ 17 w 99"/>
                <a:gd name="T17" fmla="*/ 74 h 74"/>
                <a:gd name="T18" fmla="*/ 49 w 99"/>
                <a:gd name="T19" fmla="*/ 74 h 74"/>
                <a:gd name="T20" fmla="*/ 82 w 99"/>
                <a:gd name="T21" fmla="*/ 74 h 74"/>
                <a:gd name="T22" fmla="*/ 99 w 99"/>
                <a:gd name="T23" fmla="*/ 57 h 74"/>
                <a:gd name="T24" fmla="*/ 82 w 99"/>
                <a:gd name="T25" fmla="*/ 39 h 74"/>
                <a:gd name="T26" fmla="*/ 49 w 99"/>
                <a:gd name="T27" fmla="*/ 40 h 74"/>
                <a:gd name="T28" fmla="*/ 40 w 99"/>
                <a:gd name="T29" fmla="*/ 29 h 74"/>
                <a:gd name="T30" fmla="*/ 49 w 99"/>
                <a:gd name="T31" fmla="*/ 18 h 74"/>
                <a:gd name="T32" fmla="*/ 59 w 99"/>
                <a:gd name="T33" fmla="*/ 29 h 74"/>
                <a:gd name="T34" fmla="*/ 49 w 99"/>
                <a:gd name="T35" fmla="*/ 4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74">
                  <a:moveTo>
                    <a:pt x="82" y="39"/>
                  </a:moveTo>
                  <a:cubicBezTo>
                    <a:pt x="76" y="39"/>
                    <a:pt x="76" y="39"/>
                    <a:pt x="76" y="39"/>
                  </a:cubicBezTo>
                  <a:cubicBezTo>
                    <a:pt x="77" y="36"/>
                    <a:pt x="78" y="33"/>
                    <a:pt x="78" y="29"/>
                  </a:cubicBezTo>
                  <a:cubicBezTo>
                    <a:pt x="78" y="13"/>
                    <a:pt x="65" y="0"/>
                    <a:pt x="49" y="0"/>
                  </a:cubicBezTo>
                  <a:cubicBezTo>
                    <a:pt x="34" y="0"/>
                    <a:pt x="21" y="13"/>
                    <a:pt x="21" y="29"/>
                  </a:cubicBezTo>
                  <a:cubicBezTo>
                    <a:pt x="21" y="33"/>
                    <a:pt x="22" y="36"/>
                    <a:pt x="23" y="39"/>
                  </a:cubicBezTo>
                  <a:cubicBezTo>
                    <a:pt x="17" y="39"/>
                    <a:pt x="17" y="39"/>
                    <a:pt x="17" y="39"/>
                  </a:cubicBezTo>
                  <a:cubicBezTo>
                    <a:pt x="8" y="39"/>
                    <a:pt x="0" y="47"/>
                    <a:pt x="0" y="57"/>
                  </a:cubicBezTo>
                  <a:cubicBezTo>
                    <a:pt x="0" y="66"/>
                    <a:pt x="8" y="74"/>
                    <a:pt x="17" y="74"/>
                  </a:cubicBezTo>
                  <a:cubicBezTo>
                    <a:pt x="49" y="74"/>
                    <a:pt x="49" y="74"/>
                    <a:pt x="49" y="74"/>
                  </a:cubicBezTo>
                  <a:cubicBezTo>
                    <a:pt x="82" y="74"/>
                    <a:pt x="82" y="74"/>
                    <a:pt x="82" y="74"/>
                  </a:cubicBezTo>
                  <a:cubicBezTo>
                    <a:pt x="91" y="74"/>
                    <a:pt x="99" y="66"/>
                    <a:pt x="99" y="57"/>
                  </a:cubicBezTo>
                  <a:cubicBezTo>
                    <a:pt x="99" y="47"/>
                    <a:pt x="91" y="39"/>
                    <a:pt x="82" y="39"/>
                  </a:cubicBezTo>
                  <a:close/>
                  <a:moveTo>
                    <a:pt x="49" y="40"/>
                  </a:moveTo>
                  <a:cubicBezTo>
                    <a:pt x="44" y="39"/>
                    <a:pt x="40" y="35"/>
                    <a:pt x="40" y="29"/>
                  </a:cubicBezTo>
                  <a:cubicBezTo>
                    <a:pt x="40" y="23"/>
                    <a:pt x="44" y="19"/>
                    <a:pt x="49" y="18"/>
                  </a:cubicBezTo>
                  <a:cubicBezTo>
                    <a:pt x="55" y="19"/>
                    <a:pt x="59" y="23"/>
                    <a:pt x="59" y="29"/>
                  </a:cubicBezTo>
                  <a:cubicBezTo>
                    <a:pt x="59" y="35"/>
                    <a:pt x="55" y="39"/>
                    <a:pt x="49" y="40"/>
                  </a:cubicBezTo>
                  <a:close/>
                </a:path>
              </a:pathLst>
            </a:custGeom>
            <a:solidFill>
              <a:schemeClr val="bg1">
                <a:lumMod val="65000"/>
              </a:schemeClr>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95"/>
            <p:cNvSpPr>
              <a:spLocks/>
            </p:cNvSpPr>
            <p:nvPr/>
          </p:nvSpPr>
          <p:spPr bwMode="auto">
            <a:xfrm>
              <a:off x="4735505" y="4659319"/>
              <a:ext cx="88900" cy="131763"/>
            </a:xfrm>
            <a:custGeom>
              <a:avLst/>
              <a:gdLst>
                <a:gd name="T0" fmla="*/ 33 w 50"/>
                <a:gd name="T1" fmla="*/ 39 h 74"/>
                <a:gd name="T2" fmla="*/ 27 w 50"/>
                <a:gd name="T3" fmla="*/ 39 h 74"/>
                <a:gd name="T4" fmla="*/ 29 w 50"/>
                <a:gd name="T5" fmla="*/ 29 h 74"/>
                <a:gd name="T6" fmla="*/ 0 w 50"/>
                <a:gd name="T7" fmla="*/ 0 h 74"/>
                <a:gd name="T8" fmla="*/ 0 w 50"/>
                <a:gd name="T9" fmla="*/ 18 h 74"/>
                <a:gd name="T10" fmla="*/ 10 w 50"/>
                <a:gd name="T11" fmla="*/ 29 h 74"/>
                <a:gd name="T12" fmla="*/ 0 w 50"/>
                <a:gd name="T13" fmla="*/ 40 h 74"/>
                <a:gd name="T14" fmla="*/ 0 w 50"/>
                <a:gd name="T15" fmla="*/ 74 h 74"/>
                <a:gd name="T16" fmla="*/ 33 w 50"/>
                <a:gd name="T17" fmla="*/ 74 h 74"/>
                <a:gd name="T18" fmla="*/ 50 w 50"/>
                <a:gd name="T19" fmla="*/ 57 h 74"/>
                <a:gd name="T20" fmla="*/ 33 w 50"/>
                <a:gd name="T21" fmla="*/ 3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74">
                  <a:moveTo>
                    <a:pt x="33" y="39"/>
                  </a:moveTo>
                  <a:cubicBezTo>
                    <a:pt x="27" y="39"/>
                    <a:pt x="27" y="39"/>
                    <a:pt x="27" y="39"/>
                  </a:cubicBezTo>
                  <a:cubicBezTo>
                    <a:pt x="28" y="36"/>
                    <a:pt x="29" y="33"/>
                    <a:pt x="29" y="29"/>
                  </a:cubicBezTo>
                  <a:cubicBezTo>
                    <a:pt x="29" y="13"/>
                    <a:pt x="16" y="0"/>
                    <a:pt x="0" y="0"/>
                  </a:cubicBezTo>
                  <a:cubicBezTo>
                    <a:pt x="0" y="18"/>
                    <a:pt x="0" y="18"/>
                    <a:pt x="0" y="18"/>
                  </a:cubicBezTo>
                  <a:cubicBezTo>
                    <a:pt x="6" y="19"/>
                    <a:pt x="10" y="23"/>
                    <a:pt x="10" y="29"/>
                  </a:cubicBezTo>
                  <a:cubicBezTo>
                    <a:pt x="10" y="35"/>
                    <a:pt x="6" y="39"/>
                    <a:pt x="0" y="40"/>
                  </a:cubicBezTo>
                  <a:cubicBezTo>
                    <a:pt x="0" y="74"/>
                    <a:pt x="0" y="74"/>
                    <a:pt x="0" y="74"/>
                  </a:cubicBezTo>
                  <a:cubicBezTo>
                    <a:pt x="33" y="74"/>
                    <a:pt x="33" y="74"/>
                    <a:pt x="33" y="74"/>
                  </a:cubicBezTo>
                  <a:cubicBezTo>
                    <a:pt x="42" y="74"/>
                    <a:pt x="50" y="66"/>
                    <a:pt x="50" y="57"/>
                  </a:cubicBezTo>
                  <a:cubicBezTo>
                    <a:pt x="50" y="47"/>
                    <a:pt x="42" y="39"/>
                    <a:pt x="33" y="39"/>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Oval 196"/>
            <p:cNvSpPr>
              <a:spLocks noChangeArrowheads="1"/>
            </p:cNvSpPr>
            <p:nvPr/>
          </p:nvSpPr>
          <p:spPr bwMode="auto">
            <a:xfrm>
              <a:off x="4716455" y="4691069"/>
              <a:ext cx="38100" cy="39688"/>
            </a:xfrm>
            <a:prstGeom prst="ellipse">
              <a:avLst/>
            </a:prstGeom>
            <a:solidFill>
              <a:srgbClr val="FFFF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97"/>
            <p:cNvSpPr>
              <a:spLocks/>
            </p:cNvSpPr>
            <p:nvPr/>
          </p:nvSpPr>
          <p:spPr bwMode="auto">
            <a:xfrm>
              <a:off x="4521192" y="4821244"/>
              <a:ext cx="430213" cy="26988"/>
            </a:xfrm>
            <a:custGeom>
              <a:avLst/>
              <a:gdLst>
                <a:gd name="T0" fmla="*/ 241 w 241"/>
                <a:gd name="T1" fmla="*/ 7 h 15"/>
                <a:gd name="T2" fmla="*/ 234 w 241"/>
                <a:gd name="T3" fmla="*/ 15 h 15"/>
                <a:gd name="T4" fmla="*/ 7 w 241"/>
                <a:gd name="T5" fmla="*/ 15 h 15"/>
                <a:gd name="T6" fmla="*/ 0 w 241"/>
                <a:gd name="T7" fmla="*/ 7 h 15"/>
                <a:gd name="T8" fmla="*/ 0 w 241"/>
                <a:gd name="T9" fmla="*/ 7 h 15"/>
                <a:gd name="T10" fmla="*/ 7 w 241"/>
                <a:gd name="T11" fmla="*/ 0 h 15"/>
                <a:gd name="T12" fmla="*/ 234 w 241"/>
                <a:gd name="T13" fmla="*/ 0 h 15"/>
                <a:gd name="T14" fmla="*/ 241 w 241"/>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5">
                  <a:moveTo>
                    <a:pt x="241" y="7"/>
                  </a:moveTo>
                  <a:cubicBezTo>
                    <a:pt x="241" y="11"/>
                    <a:pt x="238" y="15"/>
                    <a:pt x="234" y="15"/>
                  </a:cubicBezTo>
                  <a:cubicBezTo>
                    <a:pt x="7" y="15"/>
                    <a:pt x="7" y="15"/>
                    <a:pt x="7" y="15"/>
                  </a:cubicBezTo>
                  <a:cubicBezTo>
                    <a:pt x="3" y="15"/>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8"/>
            <p:cNvSpPr>
              <a:spLocks/>
            </p:cNvSpPr>
            <p:nvPr/>
          </p:nvSpPr>
          <p:spPr bwMode="auto">
            <a:xfrm>
              <a:off x="4521192" y="4908556"/>
              <a:ext cx="430213" cy="26988"/>
            </a:xfrm>
            <a:custGeom>
              <a:avLst/>
              <a:gdLst>
                <a:gd name="T0" fmla="*/ 241 w 241"/>
                <a:gd name="T1" fmla="*/ 7 h 15"/>
                <a:gd name="T2" fmla="*/ 234 w 241"/>
                <a:gd name="T3" fmla="*/ 15 h 15"/>
                <a:gd name="T4" fmla="*/ 7 w 241"/>
                <a:gd name="T5" fmla="*/ 15 h 15"/>
                <a:gd name="T6" fmla="*/ 0 w 241"/>
                <a:gd name="T7" fmla="*/ 7 h 15"/>
                <a:gd name="T8" fmla="*/ 0 w 241"/>
                <a:gd name="T9" fmla="*/ 7 h 15"/>
                <a:gd name="T10" fmla="*/ 7 w 241"/>
                <a:gd name="T11" fmla="*/ 0 h 15"/>
                <a:gd name="T12" fmla="*/ 234 w 241"/>
                <a:gd name="T13" fmla="*/ 0 h 15"/>
                <a:gd name="T14" fmla="*/ 241 w 241"/>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5">
                  <a:moveTo>
                    <a:pt x="241" y="7"/>
                  </a:moveTo>
                  <a:cubicBezTo>
                    <a:pt x="241" y="11"/>
                    <a:pt x="238" y="15"/>
                    <a:pt x="234" y="15"/>
                  </a:cubicBezTo>
                  <a:cubicBezTo>
                    <a:pt x="7" y="15"/>
                    <a:pt x="7" y="15"/>
                    <a:pt x="7" y="15"/>
                  </a:cubicBezTo>
                  <a:cubicBezTo>
                    <a:pt x="3" y="15"/>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99"/>
            <p:cNvSpPr>
              <a:spLocks/>
            </p:cNvSpPr>
            <p:nvPr/>
          </p:nvSpPr>
          <p:spPr bwMode="auto">
            <a:xfrm>
              <a:off x="4521192" y="4999044"/>
              <a:ext cx="430213" cy="25400"/>
            </a:xfrm>
            <a:custGeom>
              <a:avLst/>
              <a:gdLst>
                <a:gd name="T0" fmla="*/ 241 w 241"/>
                <a:gd name="T1" fmla="*/ 7 h 14"/>
                <a:gd name="T2" fmla="*/ 234 w 241"/>
                <a:gd name="T3" fmla="*/ 14 h 14"/>
                <a:gd name="T4" fmla="*/ 7 w 241"/>
                <a:gd name="T5" fmla="*/ 14 h 14"/>
                <a:gd name="T6" fmla="*/ 0 w 241"/>
                <a:gd name="T7" fmla="*/ 7 h 14"/>
                <a:gd name="T8" fmla="*/ 0 w 241"/>
                <a:gd name="T9" fmla="*/ 7 h 14"/>
                <a:gd name="T10" fmla="*/ 7 w 241"/>
                <a:gd name="T11" fmla="*/ 0 h 14"/>
                <a:gd name="T12" fmla="*/ 234 w 241"/>
                <a:gd name="T13" fmla="*/ 0 h 14"/>
                <a:gd name="T14" fmla="*/ 241 w 24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4">
                  <a:moveTo>
                    <a:pt x="241" y="7"/>
                  </a:moveTo>
                  <a:cubicBezTo>
                    <a:pt x="241" y="11"/>
                    <a:pt x="238" y="14"/>
                    <a:pt x="234" y="14"/>
                  </a:cubicBezTo>
                  <a:cubicBezTo>
                    <a:pt x="7" y="14"/>
                    <a:pt x="7" y="14"/>
                    <a:pt x="7" y="14"/>
                  </a:cubicBezTo>
                  <a:cubicBezTo>
                    <a:pt x="3" y="14"/>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00"/>
            <p:cNvSpPr>
              <a:spLocks/>
            </p:cNvSpPr>
            <p:nvPr/>
          </p:nvSpPr>
          <p:spPr bwMode="auto">
            <a:xfrm>
              <a:off x="4521192" y="5083181"/>
              <a:ext cx="430213" cy="25400"/>
            </a:xfrm>
            <a:custGeom>
              <a:avLst/>
              <a:gdLst>
                <a:gd name="T0" fmla="*/ 241 w 241"/>
                <a:gd name="T1" fmla="*/ 7 h 14"/>
                <a:gd name="T2" fmla="*/ 234 w 241"/>
                <a:gd name="T3" fmla="*/ 14 h 14"/>
                <a:gd name="T4" fmla="*/ 7 w 241"/>
                <a:gd name="T5" fmla="*/ 14 h 14"/>
                <a:gd name="T6" fmla="*/ 0 w 241"/>
                <a:gd name="T7" fmla="*/ 7 h 14"/>
                <a:gd name="T8" fmla="*/ 0 w 241"/>
                <a:gd name="T9" fmla="*/ 7 h 14"/>
                <a:gd name="T10" fmla="*/ 7 w 241"/>
                <a:gd name="T11" fmla="*/ 0 h 14"/>
                <a:gd name="T12" fmla="*/ 234 w 241"/>
                <a:gd name="T13" fmla="*/ 0 h 14"/>
                <a:gd name="T14" fmla="*/ 241 w 24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4">
                  <a:moveTo>
                    <a:pt x="241" y="7"/>
                  </a:moveTo>
                  <a:cubicBezTo>
                    <a:pt x="241" y="11"/>
                    <a:pt x="238" y="14"/>
                    <a:pt x="234" y="14"/>
                  </a:cubicBezTo>
                  <a:cubicBezTo>
                    <a:pt x="7" y="14"/>
                    <a:pt x="7" y="14"/>
                    <a:pt x="7" y="14"/>
                  </a:cubicBezTo>
                  <a:cubicBezTo>
                    <a:pt x="3" y="14"/>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01"/>
            <p:cNvSpPr>
              <a:spLocks/>
            </p:cNvSpPr>
            <p:nvPr/>
          </p:nvSpPr>
          <p:spPr bwMode="auto">
            <a:xfrm>
              <a:off x="4521192" y="5170494"/>
              <a:ext cx="430213" cy="25400"/>
            </a:xfrm>
            <a:custGeom>
              <a:avLst/>
              <a:gdLst>
                <a:gd name="T0" fmla="*/ 241 w 241"/>
                <a:gd name="T1" fmla="*/ 7 h 14"/>
                <a:gd name="T2" fmla="*/ 234 w 241"/>
                <a:gd name="T3" fmla="*/ 14 h 14"/>
                <a:gd name="T4" fmla="*/ 7 w 241"/>
                <a:gd name="T5" fmla="*/ 14 h 14"/>
                <a:gd name="T6" fmla="*/ 0 w 241"/>
                <a:gd name="T7" fmla="*/ 7 h 14"/>
                <a:gd name="T8" fmla="*/ 0 w 241"/>
                <a:gd name="T9" fmla="*/ 7 h 14"/>
                <a:gd name="T10" fmla="*/ 7 w 241"/>
                <a:gd name="T11" fmla="*/ 0 h 14"/>
                <a:gd name="T12" fmla="*/ 234 w 241"/>
                <a:gd name="T13" fmla="*/ 0 h 14"/>
                <a:gd name="T14" fmla="*/ 241 w 24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4">
                  <a:moveTo>
                    <a:pt x="241" y="7"/>
                  </a:moveTo>
                  <a:cubicBezTo>
                    <a:pt x="241" y="11"/>
                    <a:pt x="238" y="14"/>
                    <a:pt x="234" y="14"/>
                  </a:cubicBezTo>
                  <a:cubicBezTo>
                    <a:pt x="7" y="14"/>
                    <a:pt x="7" y="14"/>
                    <a:pt x="7" y="14"/>
                  </a:cubicBezTo>
                  <a:cubicBezTo>
                    <a:pt x="3" y="14"/>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6202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20"/>
                                        </p:tgtEl>
                                      </p:cBhvr>
                                    </p:animEffect>
                                    <p:animScale>
                                      <p:cBhvr>
                                        <p:cTn id="7" dur="50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25</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Conclusion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4" name="组 13"/>
          <p:cNvGrpSpPr>
            <a:grpSpLocks noChangeAspect="1"/>
          </p:cNvGrpSpPr>
          <p:nvPr/>
        </p:nvGrpSpPr>
        <p:grpSpPr>
          <a:xfrm>
            <a:off x="8136813" y="310839"/>
            <a:ext cx="411612" cy="576000"/>
            <a:chOff x="4475155" y="4659319"/>
            <a:chExt cx="520700" cy="728662"/>
          </a:xfrm>
        </p:grpSpPr>
        <p:sp>
          <p:nvSpPr>
            <p:cNvPr id="17" name="Freeform 190"/>
            <p:cNvSpPr>
              <a:spLocks/>
            </p:cNvSpPr>
            <p:nvPr/>
          </p:nvSpPr>
          <p:spPr bwMode="auto">
            <a:xfrm>
              <a:off x="4475155" y="4743456"/>
              <a:ext cx="520700" cy="644525"/>
            </a:xfrm>
            <a:custGeom>
              <a:avLst/>
              <a:gdLst>
                <a:gd name="T0" fmla="*/ 292 w 292"/>
                <a:gd name="T1" fmla="*/ 335 h 362"/>
                <a:gd name="T2" fmla="*/ 265 w 292"/>
                <a:gd name="T3" fmla="*/ 362 h 362"/>
                <a:gd name="T4" fmla="*/ 28 w 292"/>
                <a:gd name="T5" fmla="*/ 362 h 362"/>
                <a:gd name="T6" fmla="*/ 0 w 292"/>
                <a:gd name="T7" fmla="*/ 335 h 362"/>
                <a:gd name="T8" fmla="*/ 0 w 292"/>
                <a:gd name="T9" fmla="*/ 27 h 362"/>
                <a:gd name="T10" fmla="*/ 28 w 292"/>
                <a:gd name="T11" fmla="*/ 0 h 362"/>
                <a:gd name="T12" fmla="*/ 265 w 292"/>
                <a:gd name="T13" fmla="*/ 0 h 362"/>
                <a:gd name="T14" fmla="*/ 292 w 292"/>
                <a:gd name="T15" fmla="*/ 27 h 362"/>
                <a:gd name="T16" fmla="*/ 292 w 292"/>
                <a:gd name="T17" fmla="*/ 335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 h="362">
                  <a:moveTo>
                    <a:pt x="292" y="335"/>
                  </a:moveTo>
                  <a:cubicBezTo>
                    <a:pt x="292" y="350"/>
                    <a:pt x="280" y="362"/>
                    <a:pt x="265" y="362"/>
                  </a:cubicBezTo>
                  <a:cubicBezTo>
                    <a:pt x="28" y="362"/>
                    <a:pt x="28" y="362"/>
                    <a:pt x="28" y="362"/>
                  </a:cubicBezTo>
                  <a:cubicBezTo>
                    <a:pt x="12" y="362"/>
                    <a:pt x="0" y="350"/>
                    <a:pt x="0" y="335"/>
                  </a:cubicBezTo>
                  <a:cubicBezTo>
                    <a:pt x="0" y="27"/>
                    <a:pt x="0" y="27"/>
                    <a:pt x="0" y="27"/>
                  </a:cubicBezTo>
                  <a:cubicBezTo>
                    <a:pt x="0" y="12"/>
                    <a:pt x="12" y="0"/>
                    <a:pt x="28" y="0"/>
                  </a:cubicBezTo>
                  <a:cubicBezTo>
                    <a:pt x="265" y="0"/>
                    <a:pt x="265" y="0"/>
                    <a:pt x="265" y="0"/>
                  </a:cubicBezTo>
                  <a:cubicBezTo>
                    <a:pt x="280" y="0"/>
                    <a:pt x="292" y="12"/>
                    <a:pt x="292" y="27"/>
                  </a:cubicBezTo>
                  <a:lnTo>
                    <a:pt x="292" y="335"/>
                  </a:lnTo>
                  <a:close/>
                </a:path>
              </a:pathLst>
            </a:custGeom>
            <a:solidFill>
              <a:schemeClr val="bg1">
                <a:lumMod val="6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91"/>
            <p:cNvSpPr>
              <a:spLocks/>
            </p:cNvSpPr>
            <p:nvPr/>
          </p:nvSpPr>
          <p:spPr bwMode="auto">
            <a:xfrm>
              <a:off x="4503730" y="4770444"/>
              <a:ext cx="465138" cy="590550"/>
            </a:xfrm>
            <a:custGeom>
              <a:avLst/>
              <a:gdLst>
                <a:gd name="T0" fmla="*/ 233 w 261"/>
                <a:gd name="T1" fmla="*/ 296 h 332"/>
                <a:gd name="T2" fmla="*/ 261 w 261"/>
                <a:gd name="T3" fmla="*/ 296 h 332"/>
                <a:gd name="T4" fmla="*/ 261 w 261"/>
                <a:gd name="T5" fmla="*/ 12 h 332"/>
                <a:gd name="T6" fmla="*/ 249 w 261"/>
                <a:gd name="T7" fmla="*/ 0 h 332"/>
                <a:gd name="T8" fmla="*/ 12 w 261"/>
                <a:gd name="T9" fmla="*/ 0 h 332"/>
                <a:gd name="T10" fmla="*/ 0 w 261"/>
                <a:gd name="T11" fmla="*/ 12 h 332"/>
                <a:gd name="T12" fmla="*/ 0 w 261"/>
                <a:gd name="T13" fmla="*/ 320 h 332"/>
                <a:gd name="T14" fmla="*/ 12 w 261"/>
                <a:gd name="T15" fmla="*/ 332 h 332"/>
                <a:gd name="T16" fmla="*/ 221 w 261"/>
                <a:gd name="T17" fmla="*/ 332 h 332"/>
                <a:gd name="T18" fmla="*/ 221 w 261"/>
                <a:gd name="T19" fmla="*/ 308 h 332"/>
                <a:gd name="T20" fmla="*/ 233 w 261"/>
                <a:gd name="T21" fmla="*/ 29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2">
                  <a:moveTo>
                    <a:pt x="233" y="296"/>
                  </a:moveTo>
                  <a:cubicBezTo>
                    <a:pt x="261" y="296"/>
                    <a:pt x="261" y="296"/>
                    <a:pt x="261" y="296"/>
                  </a:cubicBezTo>
                  <a:cubicBezTo>
                    <a:pt x="261" y="12"/>
                    <a:pt x="261" y="12"/>
                    <a:pt x="261" y="12"/>
                  </a:cubicBezTo>
                  <a:cubicBezTo>
                    <a:pt x="261" y="6"/>
                    <a:pt x="255" y="0"/>
                    <a:pt x="249" y="0"/>
                  </a:cubicBezTo>
                  <a:cubicBezTo>
                    <a:pt x="12" y="0"/>
                    <a:pt x="12" y="0"/>
                    <a:pt x="12" y="0"/>
                  </a:cubicBezTo>
                  <a:cubicBezTo>
                    <a:pt x="5" y="0"/>
                    <a:pt x="0" y="6"/>
                    <a:pt x="0" y="12"/>
                  </a:cubicBezTo>
                  <a:cubicBezTo>
                    <a:pt x="0" y="320"/>
                    <a:pt x="0" y="320"/>
                    <a:pt x="0" y="320"/>
                  </a:cubicBezTo>
                  <a:cubicBezTo>
                    <a:pt x="0" y="326"/>
                    <a:pt x="5" y="332"/>
                    <a:pt x="12" y="332"/>
                  </a:cubicBezTo>
                  <a:cubicBezTo>
                    <a:pt x="221" y="332"/>
                    <a:pt x="221" y="332"/>
                    <a:pt x="221" y="332"/>
                  </a:cubicBezTo>
                  <a:cubicBezTo>
                    <a:pt x="221" y="308"/>
                    <a:pt x="221" y="308"/>
                    <a:pt x="221" y="308"/>
                  </a:cubicBezTo>
                  <a:cubicBezTo>
                    <a:pt x="221" y="302"/>
                    <a:pt x="226" y="296"/>
                    <a:pt x="233" y="296"/>
                  </a:cubicBezTo>
                  <a:close/>
                </a:path>
              </a:pathLst>
            </a:custGeom>
            <a:solidFill>
              <a:srgbClr val="FFFF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92"/>
            <p:cNvSpPr>
              <a:spLocks/>
            </p:cNvSpPr>
            <p:nvPr/>
          </p:nvSpPr>
          <p:spPr bwMode="auto">
            <a:xfrm>
              <a:off x="4735505" y="4770444"/>
              <a:ext cx="233363" cy="590550"/>
            </a:xfrm>
            <a:custGeom>
              <a:avLst/>
              <a:gdLst>
                <a:gd name="T0" fmla="*/ 119 w 131"/>
                <a:gd name="T1" fmla="*/ 0 h 332"/>
                <a:gd name="T2" fmla="*/ 0 w 131"/>
                <a:gd name="T3" fmla="*/ 0 h 332"/>
                <a:gd name="T4" fmla="*/ 0 w 131"/>
                <a:gd name="T5" fmla="*/ 332 h 332"/>
                <a:gd name="T6" fmla="*/ 90 w 131"/>
                <a:gd name="T7" fmla="*/ 332 h 332"/>
                <a:gd name="T8" fmla="*/ 90 w 131"/>
                <a:gd name="T9" fmla="*/ 308 h 332"/>
                <a:gd name="T10" fmla="*/ 102 w 131"/>
                <a:gd name="T11" fmla="*/ 296 h 332"/>
                <a:gd name="T12" fmla="*/ 131 w 131"/>
                <a:gd name="T13" fmla="*/ 296 h 332"/>
                <a:gd name="T14" fmla="*/ 131 w 131"/>
                <a:gd name="T15" fmla="*/ 12 h 332"/>
                <a:gd name="T16" fmla="*/ 119 w 131"/>
                <a:gd name="T17"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332">
                  <a:moveTo>
                    <a:pt x="119" y="0"/>
                  </a:moveTo>
                  <a:cubicBezTo>
                    <a:pt x="0" y="0"/>
                    <a:pt x="0" y="0"/>
                    <a:pt x="0" y="0"/>
                  </a:cubicBezTo>
                  <a:cubicBezTo>
                    <a:pt x="0" y="332"/>
                    <a:pt x="0" y="332"/>
                    <a:pt x="0" y="332"/>
                  </a:cubicBezTo>
                  <a:cubicBezTo>
                    <a:pt x="90" y="332"/>
                    <a:pt x="90" y="332"/>
                    <a:pt x="90" y="332"/>
                  </a:cubicBezTo>
                  <a:cubicBezTo>
                    <a:pt x="90" y="308"/>
                    <a:pt x="90" y="308"/>
                    <a:pt x="90" y="308"/>
                  </a:cubicBezTo>
                  <a:cubicBezTo>
                    <a:pt x="90" y="302"/>
                    <a:pt x="96" y="296"/>
                    <a:pt x="102" y="296"/>
                  </a:cubicBezTo>
                  <a:cubicBezTo>
                    <a:pt x="131" y="296"/>
                    <a:pt x="131" y="296"/>
                    <a:pt x="131" y="296"/>
                  </a:cubicBezTo>
                  <a:cubicBezTo>
                    <a:pt x="131" y="12"/>
                    <a:pt x="131" y="12"/>
                    <a:pt x="131" y="12"/>
                  </a:cubicBezTo>
                  <a:cubicBezTo>
                    <a:pt x="131" y="6"/>
                    <a:pt x="125" y="0"/>
                    <a:pt x="119" y="0"/>
                  </a:cubicBezTo>
                  <a:close/>
                </a:path>
              </a:pathLst>
            </a:custGeom>
            <a:solidFill>
              <a:srgbClr val="F3F0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93"/>
            <p:cNvSpPr>
              <a:spLocks/>
            </p:cNvSpPr>
            <p:nvPr/>
          </p:nvSpPr>
          <p:spPr bwMode="auto">
            <a:xfrm>
              <a:off x="4897430" y="5297494"/>
              <a:ext cx="71438" cy="63500"/>
            </a:xfrm>
            <a:custGeom>
              <a:avLst/>
              <a:gdLst>
                <a:gd name="T0" fmla="*/ 40 w 40"/>
                <a:gd name="T1" fmla="*/ 0 h 36"/>
                <a:gd name="T2" fmla="*/ 12 w 40"/>
                <a:gd name="T3" fmla="*/ 0 h 36"/>
                <a:gd name="T4" fmla="*/ 0 w 40"/>
                <a:gd name="T5" fmla="*/ 12 h 36"/>
                <a:gd name="T6" fmla="*/ 0 w 40"/>
                <a:gd name="T7" fmla="*/ 36 h 36"/>
                <a:gd name="T8" fmla="*/ 40 w 40"/>
                <a:gd name="T9" fmla="*/ 0 h 36"/>
              </a:gdLst>
              <a:ahLst/>
              <a:cxnLst>
                <a:cxn ang="0">
                  <a:pos x="T0" y="T1"/>
                </a:cxn>
                <a:cxn ang="0">
                  <a:pos x="T2" y="T3"/>
                </a:cxn>
                <a:cxn ang="0">
                  <a:pos x="T4" y="T5"/>
                </a:cxn>
                <a:cxn ang="0">
                  <a:pos x="T6" y="T7"/>
                </a:cxn>
                <a:cxn ang="0">
                  <a:pos x="T8" y="T9"/>
                </a:cxn>
              </a:cxnLst>
              <a:rect l="0" t="0" r="r" b="b"/>
              <a:pathLst>
                <a:path w="40" h="36">
                  <a:moveTo>
                    <a:pt x="40" y="0"/>
                  </a:moveTo>
                  <a:cubicBezTo>
                    <a:pt x="12" y="0"/>
                    <a:pt x="12" y="0"/>
                    <a:pt x="12" y="0"/>
                  </a:cubicBezTo>
                  <a:cubicBezTo>
                    <a:pt x="5" y="0"/>
                    <a:pt x="0" y="6"/>
                    <a:pt x="0" y="12"/>
                  </a:cubicBezTo>
                  <a:cubicBezTo>
                    <a:pt x="0" y="36"/>
                    <a:pt x="0" y="36"/>
                    <a:pt x="0" y="36"/>
                  </a:cubicBezTo>
                  <a:lnTo>
                    <a:pt x="40" y="0"/>
                  </a:lnTo>
                  <a:close/>
                </a:path>
              </a:pathLst>
            </a:custGeom>
            <a:solidFill>
              <a:srgbClr val="D0D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4"/>
            <p:cNvSpPr>
              <a:spLocks noEditPoints="1"/>
            </p:cNvSpPr>
            <p:nvPr/>
          </p:nvSpPr>
          <p:spPr bwMode="auto">
            <a:xfrm>
              <a:off x="4648192" y="4659319"/>
              <a:ext cx="176213" cy="131763"/>
            </a:xfrm>
            <a:custGeom>
              <a:avLst/>
              <a:gdLst>
                <a:gd name="T0" fmla="*/ 82 w 99"/>
                <a:gd name="T1" fmla="*/ 39 h 74"/>
                <a:gd name="T2" fmla="*/ 76 w 99"/>
                <a:gd name="T3" fmla="*/ 39 h 74"/>
                <a:gd name="T4" fmla="*/ 78 w 99"/>
                <a:gd name="T5" fmla="*/ 29 h 74"/>
                <a:gd name="T6" fmla="*/ 49 w 99"/>
                <a:gd name="T7" fmla="*/ 0 h 74"/>
                <a:gd name="T8" fmla="*/ 21 w 99"/>
                <a:gd name="T9" fmla="*/ 29 h 74"/>
                <a:gd name="T10" fmla="*/ 23 w 99"/>
                <a:gd name="T11" fmla="*/ 39 h 74"/>
                <a:gd name="T12" fmla="*/ 17 w 99"/>
                <a:gd name="T13" fmla="*/ 39 h 74"/>
                <a:gd name="T14" fmla="*/ 0 w 99"/>
                <a:gd name="T15" fmla="*/ 57 h 74"/>
                <a:gd name="T16" fmla="*/ 17 w 99"/>
                <a:gd name="T17" fmla="*/ 74 h 74"/>
                <a:gd name="T18" fmla="*/ 49 w 99"/>
                <a:gd name="T19" fmla="*/ 74 h 74"/>
                <a:gd name="T20" fmla="*/ 82 w 99"/>
                <a:gd name="T21" fmla="*/ 74 h 74"/>
                <a:gd name="T22" fmla="*/ 99 w 99"/>
                <a:gd name="T23" fmla="*/ 57 h 74"/>
                <a:gd name="T24" fmla="*/ 82 w 99"/>
                <a:gd name="T25" fmla="*/ 39 h 74"/>
                <a:gd name="T26" fmla="*/ 49 w 99"/>
                <a:gd name="T27" fmla="*/ 40 h 74"/>
                <a:gd name="T28" fmla="*/ 40 w 99"/>
                <a:gd name="T29" fmla="*/ 29 h 74"/>
                <a:gd name="T30" fmla="*/ 49 w 99"/>
                <a:gd name="T31" fmla="*/ 18 h 74"/>
                <a:gd name="T32" fmla="*/ 59 w 99"/>
                <a:gd name="T33" fmla="*/ 29 h 74"/>
                <a:gd name="T34" fmla="*/ 49 w 99"/>
                <a:gd name="T35" fmla="*/ 4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74">
                  <a:moveTo>
                    <a:pt x="82" y="39"/>
                  </a:moveTo>
                  <a:cubicBezTo>
                    <a:pt x="76" y="39"/>
                    <a:pt x="76" y="39"/>
                    <a:pt x="76" y="39"/>
                  </a:cubicBezTo>
                  <a:cubicBezTo>
                    <a:pt x="77" y="36"/>
                    <a:pt x="78" y="33"/>
                    <a:pt x="78" y="29"/>
                  </a:cubicBezTo>
                  <a:cubicBezTo>
                    <a:pt x="78" y="13"/>
                    <a:pt x="65" y="0"/>
                    <a:pt x="49" y="0"/>
                  </a:cubicBezTo>
                  <a:cubicBezTo>
                    <a:pt x="34" y="0"/>
                    <a:pt x="21" y="13"/>
                    <a:pt x="21" y="29"/>
                  </a:cubicBezTo>
                  <a:cubicBezTo>
                    <a:pt x="21" y="33"/>
                    <a:pt x="22" y="36"/>
                    <a:pt x="23" y="39"/>
                  </a:cubicBezTo>
                  <a:cubicBezTo>
                    <a:pt x="17" y="39"/>
                    <a:pt x="17" y="39"/>
                    <a:pt x="17" y="39"/>
                  </a:cubicBezTo>
                  <a:cubicBezTo>
                    <a:pt x="8" y="39"/>
                    <a:pt x="0" y="47"/>
                    <a:pt x="0" y="57"/>
                  </a:cubicBezTo>
                  <a:cubicBezTo>
                    <a:pt x="0" y="66"/>
                    <a:pt x="8" y="74"/>
                    <a:pt x="17" y="74"/>
                  </a:cubicBezTo>
                  <a:cubicBezTo>
                    <a:pt x="49" y="74"/>
                    <a:pt x="49" y="74"/>
                    <a:pt x="49" y="74"/>
                  </a:cubicBezTo>
                  <a:cubicBezTo>
                    <a:pt x="82" y="74"/>
                    <a:pt x="82" y="74"/>
                    <a:pt x="82" y="74"/>
                  </a:cubicBezTo>
                  <a:cubicBezTo>
                    <a:pt x="91" y="74"/>
                    <a:pt x="99" y="66"/>
                    <a:pt x="99" y="57"/>
                  </a:cubicBezTo>
                  <a:cubicBezTo>
                    <a:pt x="99" y="47"/>
                    <a:pt x="91" y="39"/>
                    <a:pt x="82" y="39"/>
                  </a:cubicBezTo>
                  <a:close/>
                  <a:moveTo>
                    <a:pt x="49" y="40"/>
                  </a:moveTo>
                  <a:cubicBezTo>
                    <a:pt x="44" y="39"/>
                    <a:pt x="40" y="35"/>
                    <a:pt x="40" y="29"/>
                  </a:cubicBezTo>
                  <a:cubicBezTo>
                    <a:pt x="40" y="23"/>
                    <a:pt x="44" y="19"/>
                    <a:pt x="49" y="18"/>
                  </a:cubicBezTo>
                  <a:cubicBezTo>
                    <a:pt x="55" y="19"/>
                    <a:pt x="59" y="23"/>
                    <a:pt x="59" y="29"/>
                  </a:cubicBezTo>
                  <a:cubicBezTo>
                    <a:pt x="59" y="35"/>
                    <a:pt x="55" y="39"/>
                    <a:pt x="49" y="40"/>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95"/>
            <p:cNvSpPr>
              <a:spLocks/>
            </p:cNvSpPr>
            <p:nvPr/>
          </p:nvSpPr>
          <p:spPr bwMode="auto">
            <a:xfrm>
              <a:off x="4735505" y="4659319"/>
              <a:ext cx="88900" cy="131763"/>
            </a:xfrm>
            <a:custGeom>
              <a:avLst/>
              <a:gdLst>
                <a:gd name="T0" fmla="*/ 33 w 50"/>
                <a:gd name="T1" fmla="*/ 39 h 74"/>
                <a:gd name="T2" fmla="*/ 27 w 50"/>
                <a:gd name="T3" fmla="*/ 39 h 74"/>
                <a:gd name="T4" fmla="*/ 29 w 50"/>
                <a:gd name="T5" fmla="*/ 29 h 74"/>
                <a:gd name="T6" fmla="*/ 0 w 50"/>
                <a:gd name="T7" fmla="*/ 0 h 74"/>
                <a:gd name="T8" fmla="*/ 0 w 50"/>
                <a:gd name="T9" fmla="*/ 18 h 74"/>
                <a:gd name="T10" fmla="*/ 10 w 50"/>
                <a:gd name="T11" fmla="*/ 29 h 74"/>
                <a:gd name="T12" fmla="*/ 0 w 50"/>
                <a:gd name="T13" fmla="*/ 40 h 74"/>
                <a:gd name="T14" fmla="*/ 0 w 50"/>
                <a:gd name="T15" fmla="*/ 74 h 74"/>
                <a:gd name="T16" fmla="*/ 33 w 50"/>
                <a:gd name="T17" fmla="*/ 74 h 74"/>
                <a:gd name="T18" fmla="*/ 50 w 50"/>
                <a:gd name="T19" fmla="*/ 57 h 74"/>
                <a:gd name="T20" fmla="*/ 33 w 50"/>
                <a:gd name="T21" fmla="*/ 3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74">
                  <a:moveTo>
                    <a:pt x="33" y="39"/>
                  </a:moveTo>
                  <a:cubicBezTo>
                    <a:pt x="27" y="39"/>
                    <a:pt x="27" y="39"/>
                    <a:pt x="27" y="39"/>
                  </a:cubicBezTo>
                  <a:cubicBezTo>
                    <a:pt x="28" y="36"/>
                    <a:pt x="29" y="33"/>
                    <a:pt x="29" y="29"/>
                  </a:cubicBezTo>
                  <a:cubicBezTo>
                    <a:pt x="29" y="13"/>
                    <a:pt x="16" y="0"/>
                    <a:pt x="0" y="0"/>
                  </a:cubicBezTo>
                  <a:cubicBezTo>
                    <a:pt x="0" y="18"/>
                    <a:pt x="0" y="18"/>
                    <a:pt x="0" y="18"/>
                  </a:cubicBezTo>
                  <a:cubicBezTo>
                    <a:pt x="6" y="19"/>
                    <a:pt x="10" y="23"/>
                    <a:pt x="10" y="29"/>
                  </a:cubicBezTo>
                  <a:cubicBezTo>
                    <a:pt x="10" y="35"/>
                    <a:pt x="6" y="39"/>
                    <a:pt x="0" y="40"/>
                  </a:cubicBezTo>
                  <a:cubicBezTo>
                    <a:pt x="0" y="74"/>
                    <a:pt x="0" y="74"/>
                    <a:pt x="0" y="74"/>
                  </a:cubicBezTo>
                  <a:cubicBezTo>
                    <a:pt x="33" y="74"/>
                    <a:pt x="33" y="74"/>
                    <a:pt x="33" y="74"/>
                  </a:cubicBezTo>
                  <a:cubicBezTo>
                    <a:pt x="42" y="74"/>
                    <a:pt x="50" y="66"/>
                    <a:pt x="50" y="57"/>
                  </a:cubicBezTo>
                  <a:cubicBezTo>
                    <a:pt x="50" y="47"/>
                    <a:pt x="42" y="39"/>
                    <a:pt x="33" y="39"/>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Oval 196"/>
            <p:cNvSpPr>
              <a:spLocks noChangeArrowheads="1"/>
            </p:cNvSpPr>
            <p:nvPr/>
          </p:nvSpPr>
          <p:spPr bwMode="auto">
            <a:xfrm>
              <a:off x="4716455" y="4691069"/>
              <a:ext cx="38100" cy="39688"/>
            </a:xfrm>
            <a:prstGeom prst="ellipse">
              <a:avLst/>
            </a:prstGeom>
            <a:solidFill>
              <a:srgbClr val="FFFF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97"/>
            <p:cNvSpPr>
              <a:spLocks/>
            </p:cNvSpPr>
            <p:nvPr/>
          </p:nvSpPr>
          <p:spPr bwMode="auto">
            <a:xfrm>
              <a:off x="4521192" y="4821244"/>
              <a:ext cx="430213" cy="26988"/>
            </a:xfrm>
            <a:custGeom>
              <a:avLst/>
              <a:gdLst>
                <a:gd name="T0" fmla="*/ 241 w 241"/>
                <a:gd name="T1" fmla="*/ 7 h 15"/>
                <a:gd name="T2" fmla="*/ 234 w 241"/>
                <a:gd name="T3" fmla="*/ 15 h 15"/>
                <a:gd name="T4" fmla="*/ 7 w 241"/>
                <a:gd name="T5" fmla="*/ 15 h 15"/>
                <a:gd name="T6" fmla="*/ 0 w 241"/>
                <a:gd name="T7" fmla="*/ 7 h 15"/>
                <a:gd name="T8" fmla="*/ 0 w 241"/>
                <a:gd name="T9" fmla="*/ 7 h 15"/>
                <a:gd name="T10" fmla="*/ 7 w 241"/>
                <a:gd name="T11" fmla="*/ 0 h 15"/>
                <a:gd name="T12" fmla="*/ 234 w 241"/>
                <a:gd name="T13" fmla="*/ 0 h 15"/>
                <a:gd name="T14" fmla="*/ 241 w 241"/>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5">
                  <a:moveTo>
                    <a:pt x="241" y="7"/>
                  </a:moveTo>
                  <a:cubicBezTo>
                    <a:pt x="241" y="11"/>
                    <a:pt x="238" y="15"/>
                    <a:pt x="234" y="15"/>
                  </a:cubicBezTo>
                  <a:cubicBezTo>
                    <a:pt x="7" y="15"/>
                    <a:pt x="7" y="15"/>
                    <a:pt x="7" y="15"/>
                  </a:cubicBezTo>
                  <a:cubicBezTo>
                    <a:pt x="3" y="15"/>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98"/>
            <p:cNvSpPr>
              <a:spLocks/>
            </p:cNvSpPr>
            <p:nvPr/>
          </p:nvSpPr>
          <p:spPr bwMode="auto">
            <a:xfrm>
              <a:off x="4521192" y="4908556"/>
              <a:ext cx="430213" cy="26988"/>
            </a:xfrm>
            <a:custGeom>
              <a:avLst/>
              <a:gdLst>
                <a:gd name="T0" fmla="*/ 241 w 241"/>
                <a:gd name="T1" fmla="*/ 7 h 15"/>
                <a:gd name="T2" fmla="*/ 234 w 241"/>
                <a:gd name="T3" fmla="*/ 15 h 15"/>
                <a:gd name="T4" fmla="*/ 7 w 241"/>
                <a:gd name="T5" fmla="*/ 15 h 15"/>
                <a:gd name="T6" fmla="*/ 0 w 241"/>
                <a:gd name="T7" fmla="*/ 7 h 15"/>
                <a:gd name="T8" fmla="*/ 0 w 241"/>
                <a:gd name="T9" fmla="*/ 7 h 15"/>
                <a:gd name="T10" fmla="*/ 7 w 241"/>
                <a:gd name="T11" fmla="*/ 0 h 15"/>
                <a:gd name="T12" fmla="*/ 234 w 241"/>
                <a:gd name="T13" fmla="*/ 0 h 15"/>
                <a:gd name="T14" fmla="*/ 241 w 241"/>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5">
                  <a:moveTo>
                    <a:pt x="241" y="7"/>
                  </a:moveTo>
                  <a:cubicBezTo>
                    <a:pt x="241" y="11"/>
                    <a:pt x="238" y="15"/>
                    <a:pt x="234" y="15"/>
                  </a:cubicBezTo>
                  <a:cubicBezTo>
                    <a:pt x="7" y="15"/>
                    <a:pt x="7" y="15"/>
                    <a:pt x="7" y="15"/>
                  </a:cubicBezTo>
                  <a:cubicBezTo>
                    <a:pt x="3" y="15"/>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99"/>
            <p:cNvSpPr>
              <a:spLocks/>
            </p:cNvSpPr>
            <p:nvPr/>
          </p:nvSpPr>
          <p:spPr bwMode="auto">
            <a:xfrm>
              <a:off x="4521192" y="4999044"/>
              <a:ext cx="430213" cy="25400"/>
            </a:xfrm>
            <a:custGeom>
              <a:avLst/>
              <a:gdLst>
                <a:gd name="T0" fmla="*/ 241 w 241"/>
                <a:gd name="T1" fmla="*/ 7 h 14"/>
                <a:gd name="T2" fmla="*/ 234 w 241"/>
                <a:gd name="T3" fmla="*/ 14 h 14"/>
                <a:gd name="T4" fmla="*/ 7 w 241"/>
                <a:gd name="T5" fmla="*/ 14 h 14"/>
                <a:gd name="T6" fmla="*/ 0 w 241"/>
                <a:gd name="T7" fmla="*/ 7 h 14"/>
                <a:gd name="T8" fmla="*/ 0 w 241"/>
                <a:gd name="T9" fmla="*/ 7 h 14"/>
                <a:gd name="T10" fmla="*/ 7 w 241"/>
                <a:gd name="T11" fmla="*/ 0 h 14"/>
                <a:gd name="T12" fmla="*/ 234 w 241"/>
                <a:gd name="T13" fmla="*/ 0 h 14"/>
                <a:gd name="T14" fmla="*/ 241 w 24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4">
                  <a:moveTo>
                    <a:pt x="241" y="7"/>
                  </a:moveTo>
                  <a:cubicBezTo>
                    <a:pt x="241" y="11"/>
                    <a:pt x="238" y="14"/>
                    <a:pt x="234" y="14"/>
                  </a:cubicBezTo>
                  <a:cubicBezTo>
                    <a:pt x="7" y="14"/>
                    <a:pt x="7" y="14"/>
                    <a:pt x="7" y="14"/>
                  </a:cubicBezTo>
                  <a:cubicBezTo>
                    <a:pt x="3" y="14"/>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00"/>
            <p:cNvSpPr>
              <a:spLocks/>
            </p:cNvSpPr>
            <p:nvPr/>
          </p:nvSpPr>
          <p:spPr bwMode="auto">
            <a:xfrm>
              <a:off x="4521192" y="5083181"/>
              <a:ext cx="430213" cy="25400"/>
            </a:xfrm>
            <a:custGeom>
              <a:avLst/>
              <a:gdLst>
                <a:gd name="T0" fmla="*/ 241 w 241"/>
                <a:gd name="T1" fmla="*/ 7 h 14"/>
                <a:gd name="T2" fmla="*/ 234 w 241"/>
                <a:gd name="T3" fmla="*/ 14 h 14"/>
                <a:gd name="T4" fmla="*/ 7 w 241"/>
                <a:gd name="T5" fmla="*/ 14 h 14"/>
                <a:gd name="T6" fmla="*/ 0 w 241"/>
                <a:gd name="T7" fmla="*/ 7 h 14"/>
                <a:gd name="T8" fmla="*/ 0 w 241"/>
                <a:gd name="T9" fmla="*/ 7 h 14"/>
                <a:gd name="T10" fmla="*/ 7 w 241"/>
                <a:gd name="T11" fmla="*/ 0 h 14"/>
                <a:gd name="T12" fmla="*/ 234 w 241"/>
                <a:gd name="T13" fmla="*/ 0 h 14"/>
                <a:gd name="T14" fmla="*/ 241 w 24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4">
                  <a:moveTo>
                    <a:pt x="241" y="7"/>
                  </a:moveTo>
                  <a:cubicBezTo>
                    <a:pt x="241" y="11"/>
                    <a:pt x="238" y="14"/>
                    <a:pt x="234" y="14"/>
                  </a:cubicBezTo>
                  <a:cubicBezTo>
                    <a:pt x="7" y="14"/>
                    <a:pt x="7" y="14"/>
                    <a:pt x="7" y="14"/>
                  </a:cubicBezTo>
                  <a:cubicBezTo>
                    <a:pt x="3" y="14"/>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01"/>
            <p:cNvSpPr>
              <a:spLocks/>
            </p:cNvSpPr>
            <p:nvPr/>
          </p:nvSpPr>
          <p:spPr bwMode="auto">
            <a:xfrm>
              <a:off x="4521192" y="5170494"/>
              <a:ext cx="430213" cy="25400"/>
            </a:xfrm>
            <a:custGeom>
              <a:avLst/>
              <a:gdLst>
                <a:gd name="T0" fmla="*/ 241 w 241"/>
                <a:gd name="T1" fmla="*/ 7 h 14"/>
                <a:gd name="T2" fmla="*/ 234 w 241"/>
                <a:gd name="T3" fmla="*/ 14 h 14"/>
                <a:gd name="T4" fmla="*/ 7 w 241"/>
                <a:gd name="T5" fmla="*/ 14 h 14"/>
                <a:gd name="T6" fmla="*/ 0 w 241"/>
                <a:gd name="T7" fmla="*/ 7 h 14"/>
                <a:gd name="T8" fmla="*/ 0 w 241"/>
                <a:gd name="T9" fmla="*/ 7 h 14"/>
                <a:gd name="T10" fmla="*/ 7 w 241"/>
                <a:gd name="T11" fmla="*/ 0 h 14"/>
                <a:gd name="T12" fmla="*/ 234 w 241"/>
                <a:gd name="T13" fmla="*/ 0 h 14"/>
                <a:gd name="T14" fmla="*/ 241 w 24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4">
                  <a:moveTo>
                    <a:pt x="241" y="7"/>
                  </a:moveTo>
                  <a:cubicBezTo>
                    <a:pt x="241" y="11"/>
                    <a:pt x="238" y="14"/>
                    <a:pt x="234" y="14"/>
                  </a:cubicBezTo>
                  <a:cubicBezTo>
                    <a:pt x="7" y="14"/>
                    <a:pt x="7" y="14"/>
                    <a:pt x="7" y="14"/>
                  </a:cubicBezTo>
                  <a:cubicBezTo>
                    <a:pt x="3" y="14"/>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 name="圆角矩形 3"/>
          <p:cNvSpPr/>
          <p:nvPr/>
        </p:nvSpPr>
        <p:spPr>
          <a:xfrm>
            <a:off x="822961" y="2005546"/>
            <a:ext cx="7504599" cy="715089"/>
          </a:xfrm>
          <a:prstGeom prst="roundRect">
            <a:avLst/>
          </a:prstGeom>
          <a:solidFill>
            <a:schemeClr val="bg1">
              <a:lumMod val="95000"/>
            </a:schemeClr>
          </a:solidFill>
        </p:spPr>
        <p:txBody>
          <a:bodyPr wrap="square">
            <a:spAutoFit/>
          </a:bodyPr>
          <a:lstStyle/>
          <a:p>
            <a:r>
              <a:rPr lang="en-US" altLang="zh-CN" dirty="0"/>
              <a:t>We present the design, security proof, and implementation of an anonymous subscription service. </a:t>
            </a:r>
          </a:p>
        </p:txBody>
      </p:sp>
      <p:sp>
        <p:nvSpPr>
          <p:cNvPr id="7" name="圆角矩形 6"/>
          <p:cNvSpPr/>
          <p:nvPr/>
        </p:nvSpPr>
        <p:spPr>
          <a:xfrm>
            <a:off x="822961" y="3203100"/>
            <a:ext cx="7504599" cy="715089"/>
          </a:xfrm>
          <a:prstGeom prst="roundRect">
            <a:avLst/>
          </a:prstGeom>
          <a:solidFill>
            <a:schemeClr val="bg1">
              <a:lumMod val="95000"/>
            </a:schemeClr>
          </a:solidFill>
        </p:spPr>
        <p:txBody>
          <a:bodyPr wrap="square">
            <a:spAutoFit/>
          </a:bodyPr>
          <a:lstStyle/>
          <a:p>
            <a:r>
              <a:rPr lang="en-US" altLang="zh-CN" dirty="0"/>
              <a:t>We </a:t>
            </a:r>
            <a:r>
              <a:rPr lang="en-US" altLang="zh-CN" dirty="0" smtClean="0"/>
              <a:t>add</a:t>
            </a:r>
            <a:r>
              <a:rPr lang="zh-CN" altLang="en-US" dirty="0" smtClean="0"/>
              <a:t> </a:t>
            </a:r>
            <a:r>
              <a:rPr lang="en-US" altLang="zh-CN" dirty="0" smtClean="0"/>
              <a:t>an </a:t>
            </a:r>
            <a:r>
              <a:rPr lang="en-US" altLang="zh-CN" dirty="0"/>
              <a:t>efficient operation for clients who do not need </a:t>
            </a:r>
            <a:r>
              <a:rPr lang="en-US" altLang="zh-CN" dirty="0" err="1"/>
              <a:t>unlinkability</a:t>
            </a:r>
            <a:r>
              <a:rPr lang="en-US" altLang="zh-CN" dirty="0"/>
              <a:t> to cheaply re-authenticate themselves for the next time period. </a:t>
            </a:r>
          </a:p>
        </p:txBody>
      </p:sp>
      <p:sp>
        <p:nvSpPr>
          <p:cNvPr id="8" name="圆角矩形 7"/>
          <p:cNvSpPr/>
          <p:nvPr/>
        </p:nvSpPr>
        <p:spPr>
          <a:xfrm>
            <a:off x="822961" y="4480243"/>
            <a:ext cx="7504599" cy="715089"/>
          </a:xfrm>
          <a:prstGeom prst="roundRect">
            <a:avLst/>
          </a:prstGeom>
          <a:solidFill>
            <a:schemeClr val="bg1">
              <a:lumMod val="95000"/>
            </a:schemeClr>
          </a:solidFill>
        </p:spPr>
        <p:txBody>
          <a:bodyPr wrap="square">
            <a:spAutoFit/>
          </a:bodyPr>
          <a:lstStyle/>
          <a:p>
            <a:r>
              <a:rPr lang="en-US" altLang="zh-CN" dirty="0"/>
              <a:t>We implement a music service, an Android-based subway-pass application, and a web proxy</a:t>
            </a:r>
            <a:r>
              <a:rPr lang="en-US" altLang="zh-CN" dirty="0" smtClean="0"/>
              <a:t>,</a:t>
            </a:r>
            <a:r>
              <a:rPr lang="en-US" altLang="zh-CN" dirty="0"/>
              <a:t>.</a:t>
            </a:r>
          </a:p>
        </p:txBody>
      </p:sp>
      <p:sp>
        <p:nvSpPr>
          <p:cNvPr id="29" name="椭圆 28"/>
          <p:cNvSpPr/>
          <p:nvPr/>
        </p:nvSpPr>
        <p:spPr>
          <a:xfrm>
            <a:off x="589807" y="1778810"/>
            <a:ext cx="360040" cy="36004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30" name="椭圆 29"/>
          <p:cNvSpPr/>
          <p:nvPr/>
        </p:nvSpPr>
        <p:spPr>
          <a:xfrm>
            <a:off x="595795" y="3051301"/>
            <a:ext cx="360040" cy="36004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1" name="椭圆 30"/>
          <p:cNvSpPr/>
          <p:nvPr/>
        </p:nvSpPr>
        <p:spPr>
          <a:xfrm>
            <a:off x="628193" y="4300223"/>
            <a:ext cx="360040" cy="36004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Tree>
    <p:extLst>
      <p:ext uri="{BB962C8B-B14F-4D97-AF65-F5344CB8AC3E}">
        <p14:creationId xmlns:p14="http://schemas.microsoft.com/office/powerpoint/2010/main" val="208310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450" decel="100000" fill="hold"/>
                                        <p:tgtEl>
                                          <p:spTgt spid="29"/>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29"/>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anim calcmode="lin" valueType="num">
                                      <p:cBhvr>
                                        <p:cTn id="15" dur="500" fill="hold"/>
                                        <p:tgtEl>
                                          <p:spTgt spid="30"/>
                                        </p:tgtEl>
                                        <p:attrNameLst>
                                          <p:attrName>ppt_x</p:attrName>
                                        </p:attrNameLst>
                                      </p:cBhvr>
                                      <p:tavLst>
                                        <p:tav tm="0">
                                          <p:val>
                                            <p:strVal val="#ppt_x"/>
                                          </p:val>
                                        </p:tav>
                                        <p:tav tm="100000">
                                          <p:val>
                                            <p:strVal val="#ppt_x"/>
                                          </p:val>
                                        </p:tav>
                                      </p:tavLst>
                                    </p:anim>
                                    <p:anim calcmode="lin" valueType="num">
                                      <p:cBhvr>
                                        <p:cTn id="16" dur="450" decel="100000" fill="hold"/>
                                        <p:tgtEl>
                                          <p:spTgt spid="30"/>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30"/>
                                        </p:tgtEl>
                                        <p:attrNameLst>
                                          <p:attrName>ppt_y</p:attrName>
                                        </p:attrNameLst>
                                      </p:cBhvr>
                                      <p:tavLst>
                                        <p:tav tm="0">
                                          <p:val>
                                            <p:strVal val="#ppt_y-.03"/>
                                          </p:val>
                                        </p:tav>
                                        <p:tav tm="100000">
                                          <p:val>
                                            <p:strVal val="#ppt_y"/>
                                          </p:val>
                                        </p:tav>
                                      </p:tavLst>
                                    </p:anim>
                                  </p:childTnLst>
                                </p:cTn>
                              </p:par>
                            </p:childTnLst>
                          </p:cTn>
                        </p:par>
                        <p:par>
                          <p:cTn id="18" fill="hold">
                            <p:stCondLst>
                              <p:cond delay="1000"/>
                            </p:stCondLst>
                            <p:childTnLst>
                              <p:par>
                                <p:cTn id="19" presetID="37"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anim calcmode="lin" valueType="num">
                                      <p:cBhvr>
                                        <p:cTn id="22" dur="500" fill="hold"/>
                                        <p:tgtEl>
                                          <p:spTgt spid="31"/>
                                        </p:tgtEl>
                                        <p:attrNameLst>
                                          <p:attrName>ppt_x</p:attrName>
                                        </p:attrNameLst>
                                      </p:cBhvr>
                                      <p:tavLst>
                                        <p:tav tm="0">
                                          <p:val>
                                            <p:strVal val="#ppt_x"/>
                                          </p:val>
                                        </p:tav>
                                        <p:tav tm="100000">
                                          <p:val>
                                            <p:strVal val="#ppt_x"/>
                                          </p:val>
                                        </p:tav>
                                      </p:tavLst>
                                    </p:anim>
                                    <p:anim calcmode="lin" valueType="num">
                                      <p:cBhvr>
                                        <p:cTn id="23" dur="450" decel="100000" fill="hold"/>
                                        <p:tgtEl>
                                          <p:spTgt spid="31"/>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3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26</a:t>
            </a:fld>
            <a:endParaRPr kumimoji="1" lang="zh-CN" altLang="en-US"/>
          </a:p>
        </p:txBody>
      </p:sp>
      <p:sp>
        <p:nvSpPr>
          <p:cNvPr id="4" name="TextBox 1"/>
          <p:cNvSpPr txBox="1"/>
          <p:nvPr/>
        </p:nvSpPr>
        <p:spPr>
          <a:xfrm>
            <a:off x="607575" y="4499354"/>
            <a:ext cx="2278500" cy="830997"/>
          </a:xfrm>
          <a:prstGeom prst="rect">
            <a:avLst/>
          </a:prstGeom>
          <a:noFill/>
          <a:ln>
            <a:noFill/>
          </a:ln>
        </p:spPr>
        <p:txBody>
          <a:bodyPr wrap="square">
            <a:spAutoFit/>
          </a:bodyPr>
          <a:lstStyle/>
          <a:p>
            <a:pPr algn="ctr" eaLnBrk="1" hangingPunct="1">
              <a:defRPr/>
            </a:pPr>
            <a:r>
              <a:rPr lang="en-US" altLang="zh-CN" sz="4800" dirty="0" smtClean="0">
                <a:solidFill>
                  <a:schemeClr val="tx1">
                    <a:lumMod val="65000"/>
                    <a:lumOff val="35000"/>
                  </a:schemeClr>
                </a:solidFill>
                <a:latin typeface="Georgia" pitchFamily="18" charset="0"/>
                <a:ea typeface="Tahoma" pitchFamily="34" charset="0"/>
                <a:cs typeface="Courier New" pitchFamily="49" charset="0"/>
              </a:rPr>
              <a:t>Thanks</a:t>
            </a:r>
            <a:r>
              <a:rPr lang="en-US" altLang="zh-CN" sz="4800" dirty="0">
                <a:solidFill>
                  <a:schemeClr val="tx1">
                    <a:lumMod val="65000"/>
                    <a:lumOff val="35000"/>
                  </a:schemeClr>
                </a:solidFill>
                <a:latin typeface="Georgia" pitchFamily="18" charset="0"/>
                <a:ea typeface="Tahoma" pitchFamily="34" charset="0"/>
                <a:cs typeface="Courier New" pitchFamily="49" charset="0"/>
              </a:rPr>
              <a:t>!</a:t>
            </a:r>
            <a:endParaRPr lang="zh-CN" altLang="en-US" sz="4800" dirty="0">
              <a:solidFill>
                <a:schemeClr val="tx1">
                  <a:lumMod val="65000"/>
                  <a:lumOff val="35000"/>
                </a:schemeClr>
              </a:solidFill>
              <a:latin typeface="Georgia" pitchFamily="18" charset="0"/>
              <a:ea typeface="Tahoma" pitchFamily="34" charset="0"/>
              <a:cs typeface="Courier New" pitchFamily="49" charset="0"/>
            </a:endParaRPr>
          </a:p>
        </p:txBody>
      </p:sp>
      <p:cxnSp>
        <p:nvCxnSpPr>
          <p:cNvPr id="5" name="直接连接符 2"/>
          <p:cNvCxnSpPr/>
          <p:nvPr/>
        </p:nvCxnSpPr>
        <p:spPr>
          <a:xfrm>
            <a:off x="611560" y="5373216"/>
            <a:ext cx="7848872" cy="0"/>
          </a:xfrm>
          <a:prstGeom prst="line">
            <a:avLst/>
          </a:prstGeom>
          <a:ln w="19050" cmpd="sng">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Freeform 145"/>
          <p:cNvSpPr>
            <a:spLocks noChangeAspect="1" noEditPoints="1"/>
          </p:cNvSpPr>
          <p:nvPr/>
        </p:nvSpPr>
        <p:spPr bwMode="auto">
          <a:xfrm>
            <a:off x="2857800" y="4735849"/>
            <a:ext cx="468000" cy="472414"/>
          </a:xfrm>
          <a:custGeom>
            <a:avLst/>
            <a:gdLst>
              <a:gd name="T0" fmla="*/ 43 w 98"/>
              <a:gd name="T1" fmla="*/ 76 h 99"/>
              <a:gd name="T2" fmla="*/ 40 w 98"/>
              <a:gd name="T3" fmla="*/ 70 h 99"/>
              <a:gd name="T4" fmla="*/ 37 w 98"/>
              <a:gd name="T5" fmla="*/ 74 h 99"/>
              <a:gd name="T6" fmla="*/ 35 w 98"/>
              <a:gd name="T7" fmla="*/ 76 h 99"/>
              <a:gd name="T8" fmla="*/ 32 w 98"/>
              <a:gd name="T9" fmla="*/ 75 h 99"/>
              <a:gd name="T10" fmla="*/ 2 w 98"/>
              <a:gd name="T11" fmla="*/ 45 h 99"/>
              <a:gd name="T12" fmla="*/ 7 w 98"/>
              <a:gd name="T13" fmla="*/ 10 h 99"/>
              <a:gd name="T14" fmla="*/ 40 w 98"/>
              <a:gd name="T15" fmla="*/ 26 h 99"/>
              <a:gd name="T16" fmla="*/ 71 w 98"/>
              <a:gd name="T17" fmla="*/ 0 h 99"/>
              <a:gd name="T18" fmla="*/ 48 w 98"/>
              <a:gd name="T19" fmla="*/ 79 h 99"/>
              <a:gd name="T20" fmla="*/ 35 w 98"/>
              <a:gd name="T21" fmla="*/ 99 h 99"/>
              <a:gd name="T22" fmla="*/ 29 w 98"/>
              <a:gd name="T23" fmla="*/ 95 h 99"/>
              <a:gd name="T24" fmla="*/ 43 w 98"/>
              <a:gd name="T25" fmla="*/ 76 h 99"/>
              <a:gd name="T26" fmla="*/ 47 w 98"/>
              <a:gd name="T27" fmla="*/ 57 h 99"/>
              <a:gd name="T28" fmla="*/ 50 w 98"/>
              <a:gd name="T29" fmla="*/ 63 h 99"/>
              <a:gd name="T30" fmla="*/ 65 w 98"/>
              <a:gd name="T31" fmla="*/ 18 h 99"/>
              <a:gd name="T32" fmla="*/ 47 w 98"/>
              <a:gd name="T33" fmla="*/ 32 h 99"/>
              <a:gd name="T34" fmla="*/ 46 w 98"/>
              <a:gd name="T35" fmla="*/ 34 h 99"/>
              <a:gd name="T36" fmla="*/ 47 w 98"/>
              <a:gd name="T37" fmla="*/ 57 h 99"/>
              <a:gd name="T38" fmla="*/ 28 w 98"/>
              <a:gd name="T39" fmla="*/ 63 h 99"/>
              <a:gd name="T40" fmla="*/ 16 w 98"/>
              <a:gd name="T41" fmla="*/ 24 h 99"/>
              <a:gd name="T42" fmla="*/ 16 w 98"/>
              <a:gd name="T43" fmla="*/ 24 h 99"/>
              <a:gd name="T44" fmla="*/ 33 w 98"/>
              <a:gd name="T45" fmla="*/ 61 h 99"/>
              <a:gd name="T46" fmla="*/ 13 w 98"/>
              <a:gd name="T47" fmla="*/ 21 h 99"/>
              <a:gd name="T48" fmla="*/ 10 w 98"/>
              <a:gd name="T49" fmla="*/ 44 h 99"/>
              <a:gd name="T50" fmla="*/ 28 w 98"/>
              <a:gd name="T51" fmla="*/ 63 h 99"/>
              <a:gd name="T52" fmla="*/ 55 w 98"/>
              <a:gd name="T53" fmla="*/ 64 h 99"/>
              <a:gd name="T54" fmla="*/ 68 w 98"/>
              <a:gd name="T55" fmla="*/ 18 h 99"/>
              <a:gd name="T56" fmla="*/ 55 w 98"/>
              <a:gd name="T57" fmla="*/ 6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chemeClr val="accent2">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51229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3</a:t>
            </a:fld>
            <a:endParaRPr kumimoji="1" lang="zh-CN" altLang="en-US"/>
          </a:p>
        </p:txBody>
      </p:sp>
      <p:sp>
        <p:nvSpPr>
          <p:cNvPr id="19" name="矩形 18"/>
          <p:cNvSpPr/>
          <p:nvPr/>
        </p:nvSpPr>
        <p:spPr>
          <a:xfrm>
            <a:off x="0" y="2670048"/>
            <a:ext cx="9144000" cy="850392"/>
          </a:xfrm>
          <a:prstGeom prst="rect">
            <a:avLst/>
          </a:prstGeom>
          <a:solidFill>
            <a:schemeClr val="accent1">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20" name="矩形 19"/>
          <p:cNvSpPr/>
          <p:nvPr/>
        </p:nvSpPr>
        <p:spPr>
          <a:xfrm>
            <a:off x="0" y="3648456"/>
            <a:ext cx="9144000" cy="716648"/>
          </a:xfrm>
          <a:prstGeom prst="rect">
            <a:avLst/>
          </a:prstGeom>
          <a:solidFill>
            <a:schemeClr val="accent1"/>
          </a:solidFill>
          <a:ln w="12700" cap="flat" cmpd="sng" algn="ctr">
            <a:noFill/>
            <a:prstDash val="solid"/>
            <a:miter lim="800000"/>
          </a:ln>
          <a:effectLst/>
        </p:spPr>
        <p:txBody>
          <a:bodyPr rtlCol="0" anchor="b"/>
          <a:lstStyle/>
          <a:p>
            <a:pPr>
              <a:lnSpc>
                <a:spcPct val="150000"/>
              </a:lnSpc>
            </a:pPr>
            <a:r>
              <a:rPr lang="en-US" altLang="zh-CN" sz="3800" kern="0" dirty="0" smtClean="0">
                <a:solidFill>
                  <a:prstClr val="white"/>
                </a:solidFill>
                <a:ea typeface="幼圆" panose="02010509060101010101" pitchFamily="49" charset="-122"/>
              </a:rPr>
              <a:t>Motivation</a:t>
            </a:r>
            <a:endParaRPr lang="en-US" altLang="zh-CN" sz="3800" kern="0" dirty="0">
              <a:solidFill>
                <a:prstClr val="white"/>
              </a:solidFill>
              <a:ea typeface="幼圆" panose="02010509060101010101" pitchFamily="49" charset="-122"/>
            </a:endParaRPr>
          </a:p>
        </p:txBody>
      </p:sp>
      <p:sp>
        <p:nvSpPr>
          <p:cNvPr id="7" name="椭圆 6"/>
          <p:cNvSpPr/>
          <p:nvPr/>
        </p:nvSpPr>
        <p:spPr>
          <a:xfrm>
            <a:off x="5667984" y="2343151"/>
            <a:ext cx="1814512" cy="1807641"/>
          </a:xfrm>
          <a:prstGeom prst="ellipse">
            <a:avLst/>
          </a:prstGeom>
          <a:solidFill>
            <a:schemeClr val="bg1">
              <a:lumMod val="65000"/>
            </a:schemeClr>
          </a:solidFill>
          <a:ln w="76200">
            <a:solidFill>
              <a:schemeClr val="bg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2" name="组 21"/>
          <p:cNvGrpSpPr>
            <a:grpSpLocks noChangeAspect="1"/>
          </p:cNvGrpSpPr>
          <p:nvPr/>
        </p:nvGrpSpPr>
        <p:grpSpPr>
          <a:xfrm>
            <a:off x="6085233" y="2788075"/>
            <a:ext cx="983370" cy="972000"/>
            <a:chOff x="5859437" y="1130289"/>
            <a:chExt cx="549276" cy="542925"/>
          </a:xfrm>
          <a:solidFill>
            <a:srgbClr val="FCF9EE"/>
          </a:solidFill>
        </p:grpSpPr>
        <p:sp>
          <p:nvSpPr>
            <p:cNvPr id="23" name="Freeform 107"/>
            <p:cNvSpPr>
              <a:spLocks noEditPoints="1"/>
            </p:cNvSpPr>
            <p:nvPr/>
          </p:nvSpPr>
          <p:spPr bwMode="auto">
            <a:xfrm>
              <a:off x="5859437" y="1130289"/>
              <a:ext cx="369888" cy="363538"/>
            </a:xfrm>
            <a:custGeom>
              <a:avLst/>
              <a:gdLst>
                <a:gd name="T0" fmla="*/ 99 w 129"/>
                <a:gd name="T1" fmla="*/ 118 h 129"/>
                <a:gd name="T2" fmla="*/ 95 w 129"/>
                <a:gd name="T3" fmla="*/ 102 h 129"/>
                <a:gd name="T4" fmla="*/ 101 w 129"/>
                <a:gd name="T5" fmla="*/ 96 h 129"/>
                <a:gd name="T6" fmla="*/ 117 w 129"/>
                <a:gd name="T7" fmla="*/ 100 h 129"/>
                <a:gd name="T8" fmla="*/ 122 w 129"/>
                <a:gd name="T9" fmla="*/ 98 h 129"/>
                <a:gd name="T10" fmla="*/ 128 w 129"/>
                <a:gd name="T11" fmla="*/ 83 h 129"/>
                <a:gd name="T12" fmla="*/ 126 w 129"/>
                <a:gd name="T13" fmla="*/ 78 h 129"/>
                <a:gd name="T14" fmla="*/ 112 w 129"/>
                <a:gd name="T15" fmla="*/ 70 h 129"/>
                <a:gd name="T16" fmla="*/ 113 w 129"/>
                <a:gd name="T17" fmla="*/ 65 h 129"/>
                <a:gd name="T18" fmla="*/ 112 w 129"/>
                <a:gd name="T19" fmla="*/ 61 h 129"/>
                <a:gd name="T20" fmla="*/ 126 w 129"/>
                <a:gd name="T21" fmla="*/ 52 h 129"/>
                <a:gd name="T22" fmla="*/ 128 w 129"/>
                <a:gd name="T23" fmla="*/ 47 h 129"/>
                <a:gd name="T24" fmla="*/ 122 w 129"/>
                <a:gd name="T25" fmla="*/ 33 h 129"/>
                <a:gd name="T26" fmla="*/ 117 w 129"/>
                <a:gd name="T27" fmla="*/ 30 h 129"/>
                <a:gd name="T28" fmla="*/ 102 w 129"/>
                <a:gd name="T29" fmla="*/ 34 h 129"/>
                <a:gd name="T30" fmla="*/ 95 w 129"/>
                <a:gd name="T31" fmla="*/ 28 h 129"/>
                <a:gd name="T32" fmla="*/ 99 w 129"/>
                <a:gd name="T33" fmla="*/ 12 h 129"/>
                <a:gd name="T34" fmla="*/ 97 w 129"/>
                <a:gd name="T35" fmla="*/ 8 h 129"/>
                <a:gd name="T36" fmla="*/ 82 w 129"/>
                <a:gd name="T37" fmla="*/ 1 h 129"/>
                <a:gd name="T38" fmla="*/ 77 w 129"/>
                <a:gd name="T39" fmla="*/ 3 h 129"/>
                <a:gd name="T40" fmla="*/ 69 w 129"/>
                <a:gd name="T41" fmla="*/ 17 h 129"/>
                <a:gd name="T42" fmla="*/ 60 w 129"/>
                <a:gd name="T43" fmla="*/ 17 h 129"/>
                <a:gd name="T44" fmla="*/ 52 w 129"/>
                <a:gd name="T45" fmla="*/ 3 h 129"/>
                <a:gd name="T46" fmla="*/ 47 w 129"/>
                <a:gd name="T47" fmla="*/ 1 h 129"/>
                <a:gd name="T48" fmla="*/ 32 w 129"/>
                <a:gd name="T49" fmla="*/ 7 h 129"/>
                <a:gd name="T50" fmla="*/ 30 w 129"/>
                <a:gd name="T51" fmla="*/ 12 h 129"/>
                <a:gd name="T52" fmla="*/ 34 w 129"/>
                <a:gd name="T53" fmla="*/ 27 h 129"/>
                <a:gd name="T54" fmla="*/ 27 w 129"/>
                <a:gd name="T55" fmla="*/ 34 h 129"/>
                <a:gd name="T56" fmla="*/ 12 w 129"/>
                <a:gd name="T57" fmla="*/ 30 h 129"/>
                <a:gd name="T58" fmla="*/ 7 w 129"/>
                <a:gd name="T59" fmla="*/ 32 h 129"/>
                <a:gd name="T60" fmla="*/ 1 w 129"/>
                <a:gd name="T61" fmla="*/ 47 h 129"/>
                <a:gd name="T62" fmla="*/ 2 w 129"/>
                <a:gd name="T63" fmla="*/ 52 h 129"/>
                <a:gd name="T64" fmla="*/ 16 w 129"/>
                <a:gd name="T65" fmla="*/ 60 h 129"/>
                <a:gd name="T66" fmla="*/ 16 w 129"/>
                <a:gd name="T67" fmla="*/ 65 h 129"/>
                <a:gd name="T68" fmla="*/ 16 w 129"/>
                <a:gd name="T69" fmla="*/ 69 h 129"/>
                <a:gd name="T70" fmla="*/ 2 w 129"/>
                <a:gd name="T71" fmla="*/ 77 h 129"/>
                <a:gd name="T72" fmla="*/ 0 w 129"/>
                <a:gd name="T73" fmla="*/ 82 h 129"/>
                <a:gd name="T74" fmla="*/ 7 w 129"/>
                <a:gd name="T75" fmla="*/ 97 h 129"/>
                <a:gd name="T76" fmla="*/ 11 w 129"/>
                <a:gd name="T77" fmla="*/ 99 h 129"/>
                <a:gd name="T78" fmla="*/ 27 w 129"/>
                <a:gd name="T79" fmla="*/ 95 h 129"/>
                <a:gd name="T80" fmla="*/ 33 w 129"/>
                <a:gd name="T81" fmla="*/ 102 h 129"/>
                <a:gd name="T82" fmla="*/ 29 w 129"/>
                <a:gd name="T83" fmla="*/ 118 h 129"/>
                <a:gd name="T84" fmla="*/ 31 w 129"/>
                <a:gd name="T85" fmla="*/ 122 h 129"/>
                <a:gd name="T86" fmla="*/ 46 w 129"/>
                <a:gd name="T87" fmla="*/ 128 h 129"/>
                <a:gd name="T88" fmla="*/ 51 w 129"/>
                <a:gd name="T89" fmla="*/ 127 h 129"/>
                <a:gd name="T90" fmla="*/ 59 w 129"/>
                <a:gd name="T91" fmla="*/ 113 h 129"/>
                <a:gd name="T92" fmla="*/ 68 w 129"/>
                <a:gd name="T93" fmla="*/ 113 h 129"/>
                <a:gd name="T94" fmla="*/ 77 w 129"/>
                <a:gd name="T95" fmla="*/ 127 h 129"/>
                <a:gd name="T96" fmla="*/ 80 w 129"/>
                <a:gd name="T97" fmla="*/ 129 h 129"/>
                <a:gd name="T98" fmla="*/ 82 w 129"/>
                <a:gd name="T99" fmla="*/ 129 h 129"/>
                <a:gd name="T100" fmla="*/ 96 w 129"/>
                <a:gd name="T101" fmla="*/ 123 h 129"/>
                <a:gd name="T102" fmla="*/ 99 w 129"/>
                <a:gd name="T103" fmla="*/ 118 h 129"/>
                <a:gd name="T104" fmla="*/ 75 w 129"/>
                <a:gd name="T105" fmla="*/ 76 h 129"/>
                <a:gd name="T106" fmla="*/ 53 w 129"/>
                <a:gd name="T107" fmla="*/ 76 h 129"/>
                <a:gd name="T108" fmla="*/ 48 w 129"/>
                <a:gd name="T109" fmla="*/ 65 h 129"/>
                <a:gd name="T110" fmla="*/ 53 w 129"/>
                <a:gd name="T111" fmla="*/ 54 h 129"/>
                <a:gd name="T112" fmla="*/ 64 w 129"/>
                <a:gd name="T113" fmla="*/ 49 h 129"/>
                <a:gd name="T114" fmla="*/ 75 w 129"/>
                <a:gd name="T115" fmla="*/ 54 h 129"/>
                <a:gd name="T116" fmla="*/ 80 w 129"/>
                <a:gd name="T117" fmla="*/ 65 h 129"/>
                <a:gd name="T118" fmla="*/ 75 w 129"/>
                <a:gd name="T119" fmla="*/ 7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9" h="129">
                  <a:moveTo>
                    <a:pt x="99" y="118"/>
                  </a:moveTo>
                  <a:cubicBezTo>
                    <a:pt x="95" y="102"/>
                    <a:pt x="95" y="102"/>
                    <a:pt x="95" y="102"/>
                  </a:cubicBezTo>
                  <a:cubicBezTo>
                    <a:pt x="97" y="100"/>
                    <a:pt x="99" y="98"/>
                    <a:pt x="101" y="96"/>
                  </a:cubicBezTo>
                  <a:cubicBezTo>
                    <a:pt x="117" y="100"/>
                    <a:pt x="117" y="100"/>
                    <a:pt x="117" y="100"/>
                  </a:cubicBezTo>
                  <a:cubicBezTo>
                    <a:pt x="119" y="100"/>
                    <a:pt x="121" y="99"/>
                    <a:pt x="122" y="98"/>
                  </a:cubicBezTo>
                  <a:cubicBezTo>
                    <a:pt x="128" y="83"/>
                    <a:pt x="128" y="83"/>
                    <a:pt x="128" y="83"/>
                  </a:cubicBezTo>
                  <a:cubicBezTo>
                    <a:pt x="128" y="81"/>
                    <a:pt x="128" y="79"/>
                    <a:pt x="126" y="78"/>
                  </a:cubicBezTo>
                  <a:cubicBezTo>
                    <a:pt x="112" y="70"/>
                    <a:pt x="112" y="70"/>
                    <a:pt x="112" y="70"/>
                  </a:cubicBezTo>
                  <a:cubicBezTo>
                    <a:pt x="112" y="68"/>
                    <a:pt x="113" y="66"/>
                    <a:pt x="113" y="65"/>
                  </a:cubicBezTo>
                  <a:cubicBezTo>
                    <a:pt x="113" y="64"/>
                    <a:pt x="112" y="62"/>
                    <a:pt x="112" y="61"/>
                  </a:cubicBezTo>
                  <a:cubicBezTo>
                    <a:pt x="126" y="52"/>
                    <a:pt x="126" y="52"/>
                    <a:pt x="126" y="52"/>
                  </a:cubicBezTo>
                  <a:cubicBezTo>
                    <a:pt x="128" y="51"/>
                    <a:pt x="129" y="49"/>
                    <a:pt x="128" y="47"/>
                  </a:cubicBezTo>
                  <a:cubicBezTo>
                    <a:pt x="122" y="33"/>
                    <a:pt x="122" y="33"/>
                    <a:pt x="122" y="33"/>
                  </a:cubicBezTo>
                  <a:cubicBezTo>
                    <a:pt x="121" y="31"/>
                    <a:pt x="119" y="30"/>
                    <a:pt x="117" y="30"/>
                  </a:cubicBezTo>
                  <a:cubicBezTo>
                    <a:pt x="102" y="34"/>
                    <a:pt x="102" y="34"/>
                    <a:pt x="102" y="34"/>
                  </a:cubicBezTo>
                  <a:cubicBezTo>
                    <a:pt x="100" y="32"/>
                    <a:pt x="97" y="30"/>
                    <a:pt x="95" y="28"/>
                  </a:cubicBezTo>
                  <a:cubicBezTo>
                    <a:pt x="99" y="12"/>
                    <a:pt x="99" y="12"/>
                    <a:pt x="99" y="12"/>
                  </a:cubicBezTo>
                  <a:cubicBezTo>
                    <a:pt x="100" y="10"/>
                    <a:pt x="99" y="8"/>
                    <a:pt x="97" y="8"/>
                  </a:cubicBezTo>
                  <a:cubicBezTo>
                    <a:pt x="82" y="1"/>
                    <a:pt x="82" y="1"/>
                    <a:pt x="82" y="1"/>
                  </a:cubicBezTo>
                  <a:cubicBezTo>
                    <a:pt x="80" y="1"/>
                    <a:pt x="78" y="1"/>
                    <a:pt x="77" y="3"/>
                  </a:cubicBezTo>
                  <a:cubicBezTo>
                    <a:pt x="69" y="17"/>
                    <a:pt x="69" y="17"/>
                    <a:pt x="69" y="17"/>
                  </a:cubicBezTo>
                  <a:cubicBezTo>
                    <a:pt x="66" y="16"/>
                    <a:pt x="63" y="16"/>
                    <a:pt x="60" y="17"/>
                  </a:cubicBezTo>
                  <a:cubicBezTo>
                    <a:pt x="52" y="3"/>
                    <a:pt x="52" y="3"/>
                    <a:pt x="52" y="3"/>
                  </a:cubicBezTo>
                  <a:cubicBezTo>
                    <a:pt x="51" y="1"/>
                    <a:pt x="49" y="0"/>
                    <a:pt x="47" y="1"/>
                  </a:cubicBezTo>
                  <a:cubicBezTo>
                    <a:pt x="32" y="7"/>
                    <a:pt x="32" y="7"/>
                    <a:pt x="32" y="7"/>
                  </a:cubicBezTo>
                  <a:cubicBezTo>
                    <a:pt x="30" y="8"/>
                    <a:pt x="29" y="10"/>
                    <a:pt x="30" y="12"/>
                  </a:cubicBezTo>
                  <a:cubicBezTo>
                    <a:pt x="34" y="27"/>
                    <a:pt x="34" y="27"/>
                    <a:pt x="34" y="27"/>
                  </a:cubicBezTo>
                  <a:cubicBezTo>
                    <a:pt x="31" y="29"/>
                    <a:pt x="29" y="32"/>
                    <a:pt x="27" y="34"/>
                  </a:cubicBezTo>
                  <a:cubicBezTo>
                    <a:pt x="12" y="30"/>
                    <a:pt x="12" y="30"/>
                    <a:pt x="12" y="30"/>
                  </a:cubicBezTo>
                  <a:cubicBezTo>
                    <a:pt x="10" y="29"/>
                    <a:pt x="8" y="30"/>
                    <a:pt x="7" y="32"/>
                  </a:cubicBezTo>
                  <a:cubicBezTo>
                    <a:pt x="1" y="47"/>
                    <a:pt x="1" y="47"/>
                    <a:pt x="1" y="47"/>
                  </a:cubicBezTo>
                  <a:cubicBezTo>
                    <a:pt x="0" y="49"/>
                    <a:pt x="1" y="51"/>
                    <a:pt x="2" y="52"/>
                  </a:cubicBezTo>
                  <a:cubicBezTo>
                    <a:pt x="16" y="60"/>
                    <a:pt x="16" y="60"/>
                    <a:pt x="16" y="60"/>
                  </a:cubicBezTo>
                  <a:cubicBezTo>
                    <a:pt x="16" y="62"/>
                    <a:pt x="16" y="63"/>
                    <a:pt x="16" y="65"/>
                  </a:cubicBezTo>
                  <a:cubicBezTo>
                    <a:pt x="16" y="66"/>
                    <a:pt x="16" y="68"/>
                    <a:pt x="16" y="69"/>
                  </a:cubicBezTo>
                  <a:cubicBezTo>
                    <a:pt x="2" y="77"/>
                    <a:pt x="2" y="77"/>
                    <a:pt x="2" y="77"/>
                  </a:cubicBezTo>
                  <a:cubicBezTo>
                    <a:pt x="0" y="78"/>
                    <a:pt x="0" y="80"/>
                    <a:pt x="0" y="82"/>
                  </a:cubicBezTo>
                  <a:cubicBezTo>
                    <a:pt x="7" y="97"/>
                    <a:pt x="7" y="97"/>
                    <a:pt x="7" y="97"/>
                  </a:cubicBezTo>
                  <a:cubicBezTo>
                    <a:pt x="7" y="99"/>
                    <a:pt x="9" y="100"/>
                    <a:pt x="11" y="99"/>
                  </a:cubicBezTo>
                  <a:cubicBezTo>
                    <a:pt x="27" y="95"/>
                    <a:pt x="27" y="95"/>
                    <a:pt x="27" y="95"/>
                  </a:cubicBezTo>
                  <a:cubicBezTo>
                    <a:pt x="29" y="98"/>
                    <a:pt x="31" y="100"/>
                    <a:pt x="33" y="102"/>
                  </a:cubicBezTo>
                  <a:cubicBezTo>
                    <a:pt x="29" y="118"/>
                    <a:pt x="29" y="118"/>
                    <a:pt x="29" y="118"/>
                  </a:cubicBezTo>
                  <a:cubicBezTo>
                    <a:pt x="29" y="119"/>
                    <a:pt x="30" y="121"/>
                    <a:pt x="31" y="122"/>
                  </a:cubicBezTo>
                  <a:cubicBezTo>
                    <a:pt x="46" y="128"/>
                    <a:pt x="46" y="128"/>
                    <a:pt x="46" y="128"/>
                  </a:cubicBezTo>
                  <a:cubicBezTo>
                    <a:pt x="48" y="129"/>
                    <a:pt x="50" y="129"/>
                    <a:pt x="51" y="127"/>
                  </a:cubicBezTo>
                  <a:cubicBezTo>
                    <a:pt x="59" y="113"/>
                    <a:pt x="59" y="113"/>
                    <a:pt x="59" y="113"/>
                  </a:cubicBezTo>
                  <a:cubicBezTo>
                    <a:pt x="62" y="113"/>
                    <a:pt x="65" y="113"/>
                    <a:pt x="68" y="113"/>
                  </a:cubicBezTo>
                  <a:cubicBezTo>
                    <a:pt x="77" y="127"/>
                    <a:pt x="77" y="127"/>
                    <a:pt x="77" y="127"/>
                  </a:cubicBezTo>
                  <a:cubicBezTo>
                    <a:pt x="77" y="128"/>
                    <a:pt x="79" y="129"/>
                    <a:pt x="80" y="129"/>
                  </a:cubicBezTo>
                  <a:cubicBezTo>
                    <a:pt x="81" y="129"/>
                    <a:pt x="81" y="129"/>
                    <a:pt x="82" y="129"/>
                  </a:cubicBezTo>
                  <a:cubicBezTo>
                    <a:pt x="96" y="123"/>
                    <a:pt x="96" y="123"/>
                    <a:pt x="96" y="123"/>
                  </a:cubicBezTo>
                  <a:cubicBezTo>
                    <a:pt x="98" y="122"/>
                    <a:pt x="99" y="120"/>
                    <a:pt x="99" y="118"/>
                  </a:cubicBezTo>
                  <a:close/>
                  <a:moveTo>
                    <a:pt x="75" y="76"/>
                  </a:moveTo>
                  <a:cubicBezTo>
                    <a:pt x="69" y="82"/>
                    <a:pt x="59" y="82"/>
                    <a:pt x="53" y="76"/>
                  </a:cubicBezTo>
                  <a:cubicBezTo>
                    <a:pt x="50" y="73"/>
                    <a:pt x="48" y="69"/>
                    <a:pt x="48" y="65"/>
                  </a:cubicBezTo>
                  <a:cubicBezTo>
                    <a:pt x="48" y="61"/>
                    <a:pt x="50" y="57"/>
                    <a:pt x="53" y="54"/>
                  </a:cubicBezTo>
                  <a:cubicBezTo>
                    <a:pt x="56" y="51"/>
                    <a:pt x="60" y="49"/>
                    <a:pt x="64" y="49"/>
                  </a:cubicBezTo>
                  <a:cubicBezTo>
                    <a:pt x="68" y="49"/>
                    <a:pt x="72" y="51"/>
                    <a:pt x="75" y="54"/>
                  </a:cubicBezTo>
                  <a:cubicBezTo>
                    <a:pt x="78" y="57"/>
                    <a:pt x="80" y="61"/>
                    <a:pt x="80" y="65"/>
                  </a:cubicBezTo>
                  <a:cubicBezTo>
                    <a:pt x="80" y="69"/>
                    <a:pt x="78" y="73"/>
                    <a:pt x="75" y="7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08"/>
            <p:cNvSpPr>
              <a:spLocks noEditPoints="1"/>
            </p:cNvSpPr>
            <p:nvPr/>
          </p:nvSpPr>
          <p:spPr bwMode="auto">
            <a:xfrm>
              <a:off x="6134075" y="1403339"/>
              <a:ext cx="274638" cy="269875"/>
            </a:xfrm>
            <a:custGeom>
              <a:avLst/>
              <a:gdLst>
                <a:gd name="T0" fmla="*/ 96 w 96"/>
                <a:gd name="T1" fmla="*/ 42 h 96"/>
                <a:gd name="T2" fmla="*/ 93 w 96"/>
                <a:gd name="T3" fmla="*/ 38 h 96"/>
                <a:gd name="T4" fmla="*/ 82 w 96"/>
                <a:gd name="T5" fmla="*/ 36 h 96"/>
                <a:gd name="T6" fmla="*/ 81 w 96"/>
                <a:gd name="T7" fmla="*/ 34 h 96"/>
                <a:gd name="T8" fmla="*/ 80 w 96"/>
                <a:gd name="T9" fmla="*/ 32 h 96"/>
                <a:gd name="T10" fmla="*/ 86 w 96"/>
                <a:gd name="T11" fmla="*/ 23 h 96"/>
                <a:gd name="T12" fmla="*/ 86 w 96"/>
                <a:gd name="T13" fmla="*/ 18 h 96"/>
                <a:gd name="T14" fmla="*/ 78 w 96"/>
                <a:gd name="T15" fmla="*/ 10 h 96"/>
                <a:gd name="T16" fmla="*/ 73 w 96"/>
                <a:gd name="T17" fmla="*/ 9 h 96"/>
                <a:gd name="T18" fmla="*/ 64 w 96"/>
                <a:gd name="T19" fmla="*/ 16 h 96"/>
                <a:gd name="T20" fmla="*/ 59 w 96"/>
                <a:gd name="T21" fmla="*/ 14 h 96"/>
                <a:gd name="T22" fmla="*/ 58 w 96"/>
                <a:gd name="T23" fmla="*/ 3 h 96"/>
                <a:gd name="T24" fmla="*/ 54 w 96"/>
                <a:gd name="T25" fmla="*/ 0 h 96"/>
                <a:gd name="T26" fmla="*/ 42 w 96"/>
                <a:gd name="T27" fmla="*/ 0 h 96"/>
                <a:gd name="T28" fmla="*/ 38 w 96"/>
                <a:gd name="T29" fmla="*/ 3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4 w 96"/>
                <a:gd name="T49" fmla="*/ 38 h 96"/>
                <a:gd name="T50" fmla="*/ 0 w 96"/>
                <a:gd name="T51" fmla="*/ 42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9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60 w 96"/>
                <a:gd name="T85" fmla="*/ 82 h 96"/>
                <a:gd name="T86" fmla="*/ 62 w 96"/>
                <a:gd name="T87" fmla="*/ 81 h 96"/>
                <a:gd name="T88" fmla="*/ 64 w 96"/>
                <a:gd name="T89" fmla="*/ 80 h 96"/>
                <a:gd name="T90" fmla="*/ 73 w 96"/>
                <a:gd name="T91" fmla="*/ 86 h 96"/>
                <a:gd name="T92" fmla="*/ 78 w 96"/>
                <a:gd name="T93" fmla="*/ 86 h 96"/>
                <a:gd name="T94" fmla="*/ 86 w 96"/>
                <a:gd name="T95" fmla="*/ 77 h 96"/>
                <a:gd name="T96" fmla="*/ 87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6 w 96"/>
                <a:gd name="T109" fmla="*/ 51 h 96"/>
                <a:gd name="T110" fmla="*/ 45 w 96"/>
                <a:gd name="T111" fmla="*/ 55 h 96"/>
                <a:gd name="T112" fmla="*/ 41 w 96"/>
                <a:gd name="T113" fmla="*/ 45 h 96"/>
                <a:gd name="T114" fmla="*/ 48 w 96"/>
                <a:gd name="T115" fmla="*/ 40 h 96"/>
                <a:gd name="T116" fmla="*/ 51 w 96"/>
                <a:gd name="T117" fmla="*/ 40 h 96"/>
                <a:gd name="T118" fmla="*/ 56 w 96"/>
                <a:gd name="T119" fmla="*/ 45 h 96"/>
                <a:gd name="T120" fmla="*/ 56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5" y="38"/>
                    <a:pt x="93" y="38"/>
                  </a:cubicBezTo>
                  <a:cubicBezTo>
                    <a:pt x="82" y="36"/>
                    <a:pt x="82" y="36"/>
                    <a:pt x="82" y="36"/>
                  </a:cubicBezTo>
                  <a:cubicBezTo>
                    <a:pt x="82" y="36"/>
                    <a:pt x="81" y="35"/>
                    <a:pt x="81" y="34"/>
                  </a:cubicBezTo>
                  <a:cubicBezTo>
                    <a:pt x="81" y="33"/>
                    <a:pt x="80" y="32"/>
                    <a:pt x="80" y="32"/>
                  </a:cubicBezTo>
                  <a:cubicBezTo>
                    <a:pt x="86" y="23"/>
                    <a:pt x="86" y="23"/>
                    <a:pt x="86" y="23"/>
                  </a:cubicBezTo>
                  <a:cubicBezTo>
                    <a:pt x="88" y="21"/>
                    <a:pt x="87" y="19"/>
                    <a:pt x="86" y="18"/>
                  </a:cubicBezTo>
                  <a:cubicBezTo>
                    <a:pt x="78" y="10"/>
                    <a:pt x="78" y="10"/>
                    <a:pt x="78" y="10"/>
                  </a:cubicBezTo>
                  <a:cubicBezTo>
                    <a:pt x="76" y="8"/>
                    <a:pt x="74" y="8"/>
                    <a:pt x="73" y="9"/>
                  </a:cubicBezTo>
                  <a:cubicBezTo>
                    <a:pt x="64" y="16"/>
                    <a:pt x="64" y="16"/>
                    <a:pt x="64" y="16"/>
                  </a:cubicBezTo>
                  <a:cubicBezTo>
                    <a:pt x="62" y="15"/>
                    <a:pt x="61" y="14"/>
                    <a:pt x="59" y="14"/>
                  </a:cubicBezTo>
                  <a:cubicBezTo>
                    <a:pt x="58" y="3"/>
                    <a:pt x="58" y="3"/>
                    <a:pt x="58" y="3"/>
                  </a:cubicBezTo>
                  <a:cubicBezTo>
                    <a:pt x="57" y="1"/>
                    <a:pt x="55" y="0"/>
                    <a:pt x="54" y="0"/>
                  </a:cubicBezTo>
                  <a:cubicBezTo>
                    <a:pt x="42" y="0"/>
                    <a:pt x="42" y="0"/>
                    <a:pt x="42" y="0"/>
                  </a:cubicBezTo>
                  <a:cubicBezTo>
                    <a:pt x="40" y="0"/>
                    <a:pt x="38" y="1"/>
                    <a:pt x="38" y="3"/>
                  </a:cubicBezTo>
                  <a:cubicBezTo>
                    <a:pt x="37" y="14"/>
                    <a:pt x="37" y="14"/>
                    <a:pt x="37" y="14"/>
                  </a:cubicBezTo>
                  <a:cubicBezTo>
                    <a:pt x="36" y="14"/>
                    <a:pt x="35" y="15"/>
                    <a:pt x="34" y="15"/>
                  </a:cubicBezTo>
                  <a:cubicBezTo>
                    <a:pt x="33" y="15"/>
                    <a:pt x="33" y="16"/>
                    <a:pt x="32" y="16"/>
                  </a:cubicBezTo>
                  <a:cubicBezTo>
                    <a:pt x="23" y="10"/>
                    <a:pt x="23" y="10"/>
                    <a:pt x="23" y="10"/>
                  </a:cubicBezTo>
                  <a:cubicBezTo>
                    <a:pt x="22" y="9"/>
                    <a:pt x="19" y="9"/>
                    <a:pt x="18" y="10"/>
                  </a:cubicBezTo>
                  <a:cubicBezTo>
                    <a:pt x="10" y="18"/>
                    <a:pt x="10" y="18"/>
                    <a:pt x="10" y="18"/>
                  </a:cubicBezTo>
                  <a:cubicBezTo>
                    <a:pt x="9" y="20"/>
                    <a:pt x="8" y="22"/>
                    <a:pt x="10" y="24"/>
                  </a:cubicBezTo>
                  <a:cubicBezTo>
                    <a:pt x="16" y="32"/>
                    <a:pt x="16" y="32"/>
                    <a:pt x="16" y="32"/>
                  </a:cubicBezTo>
                  <a:cubicBezTo>
                    <a:pt x="15" y="34"/>
                    <a:pt x="15" y="35"/>
                    <a:pt x="14" y="37"/>
                  </a:cubicBezTo>
                  <a:cubicBezTo>
                    <a:pt x="4" y="38"/>
                    <a:pt x="4" y="38"/>
                    <a:pt x="4" y="38"/>
                  </a:cubicBezTo>
                  <a:cubicBezTo>
                    <a:pt x="2" y="39"/>
                    <a:pt x="0" y="40"/>
                    <a:pt x="0" y="42"/>
                  </a:cubicBezTo>
                  <a:cubicBezTo>
                    <a:pt x="0" y="54"/>
                    <a:pt x="0" y="54"/>
                    <a:pt x="0" y="54"/>
                  </a:cubicBezTo>
                  <a:cubicBezTo>
                    <a:pt x="0" y="56"/>
                    <a:pt x="2" y="58"/>
                    <a:pt x="4" y="58"/>
                  </a:cubicBezTo>
                  <a:cubicBezTo>
                    <a:pt x="14" y="59"/>
                    <a:pt x="14" y="59"/>
                    <a:pt x="14" y="59"/>
                  </a:cubicBezTo>
                  <a:cubicBezTo>
                    <a:pt x="15" y="60"/>
                    <a:pt x="15" y="61"/>
                    <a:pt x="15" y="62"/>
                  </a:cubicBezTo>
                  <a:cubicBezTo>
                    <a:pt x="16" y="63"/>
                    <a:pt x="16" y="63"/>
                    <a:pt x="16" y="64"/>
                  </a:cubicBezTo>
                  <a:cubicBezTo>
                    <a:pt x="10" y="73"/>
                    <a:pt x="10" y="73"/>
                    <a:pt x="10" y="73"/>
                  </a:cubicBezTo>
                  <a:cubicBezTo>
                    <a:pt x="9" y="74"/>
                    <a:pt x="9" y="77"/>
                    <a:pt x="10" y="78"/>
                  </a:cubicBezTo>
                  <a:cubicBezTo>
                    <a:pt x="19" y="86"/>
                    <a:pt x="19" y="86"/>
                    <a:pt x="19" y="86"/>
                  </a:cubicBezTo>
                  <a:cubicBezTo>
                    <a:pt x="20" y="87"/>
                    <a:pt x="22" y="88"/>
                    <a:pt x="24" y="86"/>
                  </a:cubicBezTo>
                  <a:cubicBezTo>
                    <a:pt x="32" y="80"/>
                    <a:pt x="32" y="80"/>
                    <a:pt x="32" y="80"/>
                  </a:cubicBezTo>
                  <a:cubicBezTo>
                    <a:pt x="34" y="81"/>
                    <a:pt x="35" y="81"/>
                    <a:pt x="37" y="82"/>
                  </a:cubicBezTo>
                  <a:cubicBezTo>
                    <a:pt x="39" y="93"/>
                    <a:pt x="39" y="93"/>
                    <a:pt x="39" y="93"/>
                  </a:cubicBezTo>
                  <a:cubicBezTo>
                    <a:pt x="39" y="94"/>
                    <a:pt x="41" y="96"/>
                    <a:pt x="43" y="96"/>
                  </a:cubicBezTo>
                  <a:cubicBezTo>
                    <a:pt x="43" y="96"/>
                    <a:pt x="43" y="96"/>
                    <a:pt x="43" y="96"/>
                  </a:cubicBezTo>
                  <a:cubicBezTo>
                    <a:pt x="54" y="96"/>
                    <a:pt x="54" y="96"/>
                    <a:pt x="54" y="96"/>
                  </a:cubicBezTo>
                  <a:cubicBezTo>
                    <a:pt x="56" y="96"/>
                    <a:pt x="58" y="94"/>
                    <a:pt x="58" y="92"/>
                  </a:cubicBezTo>
                  <a:cubicBezTo>
                    <a:pt x="60" y="82"/>
                    <a:pt x="60" y="82"/>
                    <a:pt x="60" y="82"/>
                  </a:cubicBezTo>
                  <a:cubicBezTo>
                    <a:pt x="60" y="81"/>
                    <a:pt x="61" y="81"/>
                    <a:pt x="62" y="81"/>
                  </a:cubicBezTo>
                  <a:cubicBezTo>
                    <a:pt x="63" y="80"/>
                    <a:pt x="64" y="80"/>
                    <a:pt x="64" y="80"/>
                  </a:cubicBezTo>
                  <a:cubicBezTo>
                    <a:pt x="73" y="86"/>
                    <a:pt x="73" y="86"/>
                    <a:pt x="73" y="86"/>
                  </a:cubicBezTo>
                  <a:cubicBezTo>
                    <a:pt x="75" y="87"/>
                    <a:pt x="77" y="87"/>
                    <a:pt x="78" y="86"/>
                  </a:cubicBezTo>
                  <a:cubicBezTo>
                    <a:pt x="86" y="77"/>
                    <a:pt x="86" y="77"/>
                    <a:pt x="86" y="77"/>
                  </a:cubicBezTo>
                  <a:cubicBezTo>
                    <a:pt x="88" y="76"/>
                    <a:pt x="88" y="74"/>
                    <a:pt x="87" y="72"/>
                  </a:cubicBezTo>
                  <a:cubicBezTo>
                    <a:pt x="80" y="64"/>
                    <a:pt x="80" y="64"/>
                    <a:pt x="80" y="64"/>
                  </a:cubicBezTo>
                  <a:cubicBezTo>
                    <a:pt x="81" y="62"/>
                    <a:pt x="82" y="61"/>
                    <a:pt x="82" y="59"/>
                  </a:cubicBezTo>
                  <a:cubicBezTo>
                    <a:pt x="93" y="57"/>
                    <a:pt x="93" y="57"/>
                    <a:pt x="93" y="57"/>
                  </a:cubicBezTo>
                  <a:cubicBezTo>
                    <a:pt x="95" y="57"/>
                    <a:pt x="96" y="55"/>
                    <a:pt x="96" y="53"/>
                  </a:cubicBezTo>
                  <a:lnTo>
                    <a:pt x="96" y="42"/>
                  </a:lnTo>
                  <a:close/>
                  <a:moveTo>
                    <a:pt x="56" y="51"/>
                  </a:moveTo>
                  <a:cubicBezTo>
                    <a:pt x="54" y="55"/>
                    <a:pt x="49" y="57"/>
                    <a:pt x="45" y="55"/>
                  </a:cubicBezTo>
                  <a:cubicBezTo>
                    <a:pt x="41" y="54"/>
                    <a:pt x="39" y="49"/>
                    <a:pt x="41" y="45"/>
                  </a:cubicBezTo>
                  <a:cubicBezTo>
                    <a:pt x="42" y="42"/>
                    <a:pt x="45" y="40"/>
                    <a:pt x="48" y="40"/>
                  </a:cubicBezTo>
                  <a:cubicBezTo>
                    <a:pt x="49" y="40"/>
                    <a:pt x="50" y="40"/>
                    <a:pt x="51" y="40"/>
                  </a:cubicBezTo>
                  <a:cubicBezTo>
                    <a:pt x="53" y="41"/>
                    <a:pt x="55" y="43"/>
                    <a:pt x="56" y="45"/>
                  </a:cubicBezTo>
                  <a:cubicBezTo>
                    <a:pt x="56" y="47"/>
                    <a:pt x="56" y="49"/>
                    <a:pt x="56" y="5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5" name="文本框 24"/>
          <p:cNvSpPr txBox="1">
            <a:spLocks/>
          </p:cNvSpPr>
          <p:nvPr/>
        </p:nvSpPr>
        <p:spPr>
          <a:xfrm>
            <a:off x="257173" y="2745211"/>
            <a:ext cx="648000" cy="649188"/>
          </a:xfrm>
          <a:prstGeom prst="ellipse">
            <a:avLst/>
          </a:prstGeom>
          <a:solidFill>
            <a:schemeClr val="bg1">
              <a:lumMod val="75000"/>
            </a:schemeClr>
          </a:solidFill>
          <a:effectLst>
            <a:outerShdw blurRad="50800" dist="76200" dir="2700000" algn="tl" rotWithShape="0">
              <a:prstClr val="black">
                <a:alpha val="40000"/>
              </a:prstClr>
            </a:outerShdw>
          </a:effectLst>
        </p:spPr>
        <p:txBody>
          <a:bodyPr wrap="square" rtlCol="0">
            <a:spAutoFit/>
          </a:bodyPr>
          <a:lstStyle/>
          <a:p>
            <a:pPr algn="ctr"/>
            <a:r>
              <a:rPr kumimoji="1" lang="en-US" altLang="zh-CN" sz="2400" dirty="0" smtClean="0">
                <a:solidFill>
                  <a:schemeClr val="bg1"/>
                </a:solidFill>
              </a:rPr>
              <a:t>1</a:t>
            </a:r>
            <a:endParaRPr kumimoji="1" lang="zh-CN" altLang="en-US" sz="2400" dirty="0">
              <a:solidFill>
                <a:schemeClr val="bg1"/>
              </a:solidFill>
            </a:endParaRPr>
          </a:p>
        </p:txBody>
      </p:sp>
    </p:spTree>
    <p:extLst>
      <p:ext uri="{BB962C8B-B14F-4D97-AF65-F5344CB8AC3E}">
        <p14:creationId xmlns:p14="http://schemas.microsoft.com/office/powerpoint/2010/main" val="19477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20"/>
                                        </p:tgtEl>
                                      </p:cBhvr>
                                    </p:animEffect>
                                    <p:animScale>
                                      <p:cBhvr>
                                        <p:cTn id="7" dur="50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4</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Motivation</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&amp;</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Contribution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6" name="组 55"/>
          <p:cNvGrpSpPr>
            <a:grpSpLocks noChangeAspect="1"/>
          </p:cNvGrpSpPr>
          <p:nvPr/>
        </p:nvGrpSpPr>
        <p:grpSpPr>
          <a:xfrm>
            <a:off x="7925689" y="265029"/>
            <a:ext cx="612000" cy="604921"/>
            <a:chOff x="5859437" y="1130289"/>
            <a:chExt cx="549276" cy="542925"/>
          </a:xfrm>
          <a:solidFill>
            <a:schemeClr val="bg1">
              <a:lumMod val="65000"/>
            </a:schemeClr>
          </a:solidFill>
        </p:grpSpPr>
        <p:sp>
          <p:nvSpPr>
            <p:cNvPr id="57" name="Freeform 107"/>
            <p:cNvSpPr>
              <a:spLocks noEditPoints="1"/>
            </p:cNvSpPr>
            <p:nvPr/>
          </p:nvSpPr>
          <p:spPr bwMode="auto">
            <a:xfrm>
              <a:off x="5859437" y="1130289"/>
              <a:ext cx="369888" cy="363538"/>
            </a:xfrm>
            <a:custGeom>
              <a:avLst/>
              <a:gdLst>
                <a:gd name="T0" fmla="*/ 99 w 129"/>
                <a:gd name="T1" fmla="*/ 118 h 129"/>
                <a:gd name="T2" fmla="*/ 95 w 129"/>
                <a:gd name="T3" fmla="*/ 102 h 129"/>
                <a:gd name="T4" fmla="*/ 101 w 129"/>
                <a:gd name="T5" fmla="*/ 96 h 129"/>
                <a:gd name="T6" fmla="*/ 117 w 129"/>
                <a:gd name="T7" fmla="*/ 100 h 129"/>
                <a:gd name="T8" fmla="*/ 122 w 129"/>
                <a:gd name="T9" fmla="*/ 98 h 129"/>
                <a:gd name="T10" fmla="*/ 128 w 129"/>
                <a:gd name="T11" fmla="*/ 83 h 129"/>
                <a:gd name="T12" fmla="*/ 126 w 129"/>
                <a:gd name="T13" fmla="*/ 78 h 129"/>
                <a:gd name="T14" fmla="*/ 112 w 129"/>
                <a:gd name="T15" fmla="*/ 70 h 129"/>
                <a:gd name="T16" fmla="*/ 113 w 129"/>
                <a:gd name="T17" fmla="*/ 65 h 129"/>
                <a:gd name="T18" fmla="*/ 112 w 129"/>
                <a:gd name="T19" fmla="*/ 61 h 129"/>
                <a:gd name="T20" fmla="*/ 126 w 129"/>
                <a:gd name="T21" fmla="*/ 52 h 129"/>
                <a:gd name="T22" fmla="*/ 128 w 129"/>
                <a:gd name="T23" fmla="*/ 47 h 129"/>
                <a:gd name="T24" fmla="*/ 122 w 129"/>
                <a:gd name="T25" fmla="*/ 33 h 129"/>
                <a:gd name="T26" fmla="*/ 117 w 129"/>
                <a:gd name="T27" fmla="*/ 30 h 129"/>
                <a:gd name="T28" fmla="*/ 102 w 129"/>
                <a:gd name="T29" fmla="*/ 34 h 129"/>
                <a:gd name="T30" fmla="*/ 95 w 129"/>
                <a:gd name="T31" fmla="*/ 28 h 129"/>
                <a:gd name="T32" fmla="*/ 99 w 129"/>
                <a:gd name="T33" fmla="*/ 12 h 129"/>
                <a:gd name="T34" fmla="*/ 97 w 129"/>
                <a:gd name="T35" fmla="*/ 8 h 129"/>
                <a:gd name="T36" fmla="*/ 82 w 129"/>
                <a:gd name="T37" fmla="*/ 1 h 129"/>
                <a:gd name="T38" fmla="*/ 77 w 129"/>
                <a:gd name="T39" fmla="*/ 3 h 129"/>
                <a:gd name="T40" fmla="*/ 69 w 129"/>
                <a:gd name="T41" fmla="*/ 17 h 129"/>
                <a:gd name="T42" fmla="*/ 60 w 129"/>
                <a:gd name="T43" fmla="*/ 17 h 129"/>
                <a:gd name="T44" fmla="*/ 52 w 129"/>
                <a:gd name="T45" fmla="*/ 3 h 129"/>
                <a:gd name="T46" fmla="*/ 47 w 129"/>
                <a:gd name="T47" fmla="*/ 1 h 129"/>
                <a:gd name="T48" fmla="*/ 32 w 129"/>
                <a:gd name="T49" fmla="*/ 7 h 129"/>
                <a:gd name="T50" fmla="*/ 30 w 129"/>
                <a:gd name="T51" fmla="*/ 12 h 129"/>
                <a:gd name="T52" fmla="*/ 34 w 129"/>
                <a:gd name="T53" fmla="*/ 27 h 129"/>
                <a:gd name="T54" fmla="*/ 27 w 129"/>
                <a:gd name="T55" fmla="*/ 34 h 129"/>
                <a:gd name="T56" fmla="*/ 12 w 129"/>
                <a:gd name="T57" fmla="*/ 30 h 129"/>
                <a:gd name="T58" fmla="*/ 7 w 129"/>
                <a:gd name="T59" fmla="*/ 32 h 129"/>
                <a:gd name="T60" fmla="*/ 1 w 129"/>
                <a:gd name="T61" fmla="*/ 47 h 129"/>
                <a:gd name="T62" fmla="*/ 2 w 129"/>
                <a:gd name="T63" fmla="*/ 52 h 129"/>
                <a:gd name="T64" fmla="*/ 16 w 129"/>
                <a:gd name="T65" fmla="*/ 60 h 129"/>
                <a:gd name="T66" fmla="*/ 16 w 129"/>
                <a:gd name="T67" fmla="*/ 65 h 129"/>
                <a:gd name="T68" fmla="*/ 16 w 129"/>
                <a:gd name="T69" fmla="*/ 69 h 129"/>
                <a:gd name="T70" fmla="*/ 2 w 129"/>
                <a:gd name="T71" fmla="*/ 77 h 129"/>
                <a:gd name="T72" fmla="*/ 0 w 129"/>
                <a:gd name="T73" fmla="*/ 82 h 129"/>
                <a:gd name="T74" fmla="*/ 7 w 129"/>
                <a:gd name="T75" fmla="*/ 97 h 129"/>
                <a:gd name="T76" fmla="*/ 11 w 129"/>
                <a:gd name="T77" fmla="*/ 99 h 129"/>
                <a:gd name="T78" fmla="*/ 27 w 129"/>
                <a:gd name="T79" fmla="*/ 95 h 129"/>
                <a:gd name="T80" fmla="*/ 33 w 129"/>
                <a:gd name="T81" fmla="*/ 102 h 129"/>
                <a:gd name="T82" fmla="*/ 29 w 129"/>
                <a:gd name="T83" fmla="*/ 118 h 129"/>
                <a:gd name="T84" fmla="*/ 31 w 129"/>
                <a:gd name="T85" fmla="*/ 122 h 129"/>
                <a:gd name="T86" fmla="*/ 46 w 129"/>
                <a:gd name="T87" fmla="*/ 128 h 129"/>
                <a:gd name="T88" fmla="*/ 51 w 129"/>
                <a:gd name="T89" fmla="*/ 127 h 129"/>
                <a:gd name="T90" fmla="*/ 59 w 129"/>
                <a:gd name="T91" fmla="*/ 113 h 129"/>
                <a:gd name="T92" fmla="*/ 68 w 129"/>
                <a:gd name="T93" fmla="*/ 113 h 129"/>
                <a:gd name="T94" fmla="*/ 77 w 129"/>
                <a:gd name="T95" fmla="*/ 127 h 129"/>
                <a:gd name="T96" fmla="*/ 80 w 129"/>
                <a:gd name="T97" fmla="*/ 129 h 129"/>
                <a:gd name="T98" fmla="*/ 82 w 129"/>
                <a:gd name="T99" fmla="*/ 129 h 129"/>
                <a:gd name="T100" fmla="*/ 96 w 129"/>
                <a:gd name="T101" fmla="*/ 123 h 129"/>
                <a:gd name="T102" fmla="*/ 99 w 129"/>
                <a:gd name="T103" fmla="*/ 118 h 129"/>
                <a:gd name="T104" fmla="*/ 75 w 129"/>
                <a:gd name="T105" fmla="*/ 76 h 129"/>
                <a:gd name="T106" fmla="*/ 53 w 129"/>
                <a:gd name="T107" fmla="*/ 76 h 129"/>
                <a:gd name="T108" fmla="*/ 48 w 129"/>
                <a:gd name="T109" fmla="*/ 65 h 129"/>
                <a:gd name="T110" fmla="*/ 53 w 129"/>
                <a:gd name="T111" fmla="*/ 54 h 129"/>
                <a:gd name="T112" fmla="*/ 64 w 129"/>
                <a:gd name="T113" fmla="*/ 49 h 129"/>
                <a:gd name="T114" fmla="*/ 75 w 129"/>
                <a:gd name="T115" fmla="*/ 54 h 129"/>
                <a:gd name="T116" fmla="*/ 80 w 129"/>
                <a:gd name="T117" fmla="*/ 65 h 129"/>
                <a:gd name="T118" fmla="*/ 75 w 129"/>
                <a:gd name="T119" fmla="*/ 7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9" h="129">
                  <a:moveTo>
                    <a:pt x="99" y="118"/>
                  </a:moveTo>
                  <a:cubicBezTo>
                    <a:pt x="95" y="102"/>
                    <a:pt x="95" y="102"/>
                    <a:pt x="95" y="102"/>
                  </a:cubicBezTo>
                  <a:cubicBezTo>
                    <a:pt x="97" y="100"/>
                    <a:pt x="99" y="98"/>
                    <a:pt x="101" y="96"/>
                  </a:cubicBezTo>
                  <a:cubicBezTo>
                    <a:pt x="117" y="100"/>
                    <a:pt x="117" y="100"/>
                    <a:pt x="117" y="100"/>
                  </a:cubicBezTo>
                  <a:cubicBezTo>
                    <a:pt x="119" y="100"/>
                    <a:pt x="121" y="99"/>
                    <a:pt x="122" y="98"/>
                  </a:cubicBezTo>
                  <a:cubicBezTo>
                    <a:pt x="128" y="83"/>
                    <a:pt x="128" y="83"/>
                    <a:pt x="128" y="83"/>
                  </a:cubicBezTo>
                  <a:cubicBezTo>
                    <a:pt x="128" y="81"/>
                    <a:pt x="128" y="79"/>
                    <a:pt x="126" y="78"/>
                  </a:cubicBezTo>
                  <a:cubicBezTo>
                    <a:pt x="112" y="70"/>
                    <a:pt x="112" y="70"/>
                    <a:pt x="112" y="70"/>
                  </a:cubicBezTo>
                  <a:cubicBezTo>
                    <a:pt x="112" y="68"/>
                    <a:pt x="113" y="66"/>
                    <a:pt x="113" y="65"/>
                  </a:cubicBezTo>
                  <a:cubicBezTo>
                    <a:pt x="113" y="64"/>
                    <a:pt x="112" y="62"/>
                    <a:pt x="112" y="61"/>
                  </a:cubicBezTo>
                  <a:cubicBezTo>
                    <a:pt x="126" y="52"/>
                    <a:pt x="126" y="52"/>
                    <a:pt x="126" y="52"/>
                  </a:cubicBezTo>
                  <a:cubicBezTo>
                    <a:pt x="128" y="51"/>
                    <a:pt x="129" y="49"/>
                    <a:pt x="128" y="47"/>
                  </a:cubicBezTo>
                  <a:cubicBezTo>
                    <a:pt x="122" y="33"/>
                    <a:pt x="122" y="33"/>
                    <a:pt x="122" y="33"/>
                  </a:cubicBezTo>
                  <a:cubicBezTo>
                    <a:pt x="121" y="31"/>
                    <a:pt x="119" y="30"/>
                    <a:pt x="117" y="30"/>
                  </a:cubicBezTo>
                  <a:cubicBezTo>
                    <a:pt x="102" y="34"/>
                    <a:pt x="102" y="34"/>
                    <a:pt x="102" y="34"/>
                  </a:cubicBezTo>
                  <a:cubicBezTo>
                    <a:pt x="100" y="32"/>
                    <a:pt x="97" y="30"/>
                    <a:pt x="95" y="28"/>
                  </a:cubicBezTo>
                  <a:cubicBezTo>
                    <a:pt x="99" y="12"/>
                    <a:pt x="99" y="12"/>
                    <a:pt x="99" y="12"/>
                  </a:cubicBezTo>
                  <a:cubicBezTo>
                    <a:pt x="100" y="10"/>
                    <a:pt x="99" y="8"/>
                    <a:pt x="97" y="8"/>
                  </a:cubicBezTo>
                  <a:cubicBezTo>
                    <a:pt x="82" y="1"/>
                    <a:pt x="82" y="1"/>
                    <a:pt x="82" y="1"/>
                  </a:cubicBezTo>
                  <a:cubicBezTo>
                    <a:pt x="80" y="1"/>
                    <a:pt x="78" y="1"/>
                    <a:pt x="77" y="3"/>
                  </a:cubicBezTo>
                  <a:cubicBezTo>
                    <a:pt x="69" y="17"/>
                    <a:pt x="69" y="17"/>
                    <a:pt x="69" y="17"/>
                  </a:cubicBezTo>
                  <a:cubicBezTo>
                    <a:pt x="66" y="16"/>
                    <a:pt x="63" y="16"/>
                    <a:pt x="60" y="17"/>
                  </a:cubicBezTo>
                  <a:cubicBezTo>
                    <a:pt x="52" y="3"/>
                    <a:pt x="52" y="3"/>
                    <a:pt x="52" y="3"/>
                  </a:cubicBezTo>
                  <a:cubicBezTo>
                    <a:pt x="51" y="1"/>
                    <a:pt x="49" y="0"/>
                    <a:pt x="47" y="1"/>
                  </a:cubicBezTo>
                  <a:cubicBezTo>
                    <a:pt x="32" y="7"/>
                    <a:pt x="32" y="7"/>
                    <a:pt x="32" y="7"/>
                  </a:cubicBezTo>
                  <a:cubicBezTo>
                    <a:pt x="30" y="8"/>
                    <a:pt x="29" y="10"/>
                    <a:pt x="30" y="12"/>
                  </a:cubicBezTo>
                  <a:cubicBezTo>
                    <a:pt x="34" y="27"/>
                    <a:pt x="34" y="27"/>
                    <a:pt x="34" y="27"/>
                  </a:cubicBezTo>
                  <a:cubicBezTo>
                    <a:pt x="31" y="29"/>
                    <a:pt x="29" y="32"/>
                    <a:pt x="27" y="34"/>
                  </a:cubicBezTo>
                  <a:cubicBezTo>
                    <a:pt x="12" y="30"/>
                    <a:pt x="12" y="30"/>
                    <a:pt x="12" y="30"/>
                  </a:cubicBezTo>
                  <a:cubicBezTo>
                    <a:pt x="10" y="29"/>
                    <a:pt x="8" y="30"/>
                    <a:pt x="7" y="32"/>
                  </a:cubicBezTo>
                  <a:cubicBezTo>
                    <a:pt x="1" y="47"/>
                    <a:pt x="1" y="47"/>
                    <a:pt x="1" y="47"/>
                  </a:cubicBezTo>
                  <a:cubicBezTo>
                    <a:pt x="0" y="49"/>
                    <a:pt x="1" y="51"/>
                    <a:pt x="2" y="52"/>
                  </a:cubicBezTo>
                  <a:cubicBezTo>
                    <a:pt x="16" y="60"/>
                    <a:pt x="16" y="60"/>
                    <a:pt x="16" y="60"/>
                  </a:cubicBezTo>
                  <a:cubicBezTo>
                    <a:pt x="16" y="62"/>
                    <a:pt x="16" y="63"/>
                    <a:pt x="16" y="65"/>
                  </a:cubicBezTo>
                  <a:cubicBezTo>
                    <a:pt x="16" y="66"/>
                    <a:pt x="16" y="68"/>
                    <a:pt x="16" y="69"/>
                  </a:cubicBezTo>
                  <a:cubicBezTo>
                    <a:pt x="2" y="77"/>
                    <a:pt x="2" y="77"/>
                    <a:pt x="2" y="77"/>
                  </a:cubicBezTo>
                  <a:cubicBezTo>
                    <a:pt x="0" y="78"/>
                    <a:pt x="0" y="80"/>
                    <a:pt x="0" y="82"/>
                  </a:cubicBezTo>
                  <a:cubicBezTo>
                    <a:pt x="7" y="97"/>
                    <a:pt x="7" y="97"/>
                    <a:pt x="7" y="97"/>
                  </a:cubicBezTo>
                  <a:cubicBezTo>
                    <a:pt x="7" y="99"/>
                    <a:pt x="9" y="100"/>
                    <a:pt x="11" y="99"/>
                  </a:cubicBezTo>
                  <a:cubicBezTo>
                    <a:pt x="27" y="95"/>
                    <a:pt x="27" y="95"/>
                    <a:pt x="27" y="95"/>
                  </a:cubicBezTo>
                  <a:cubicBezTo>
                    <a:pt x="29" y="98"/>
                    <a:pt x="31" y="100"/>
                    <a:pt x="33" y="102"/>
                  </a:cubicBezTo>
                  <a:cubicBezTo>
                    <a:pt x="29" y="118"/>
                    <a:pt x="29" y="118"/>
                    <a:pt x="29" y="118"/>
                  </a:cubicBezTo>
                  <a:cubicBezTo>
                    <a:pt x="29" y="119"/>
                    <a:pt x="30" y="121"/>
                    <a:pt x="31" y="122"/>
                  </a:cubicBezTo>
                  <a:cubicBezTo>
                    <a:pt x="46" y="128"/>
                    <a:pt x="46" y="128"/>
                    <a:pt x="46" y="128"/>
                  </a:cubicBezTo>
                  <a:cubicBezTo>
                    <a:pt x="48" y="129"/>
                    <a:pt x="50" y="129"/>
                    <a:pt x="51" y="127"/>
                  </a:cubicBezTo>
                  <a:cubicBezTo>
                    <a:pt x="59" y="113"/>
                    <a:pt x="59" y="113"/>
                    <a:pt x="59" y="113"/>
                  </a:cubicBezTo>
                  <a:cubicBezTo>
                    <a:pt x="62" y="113"/>
                    <a:pt x="65" y="113"/>
                    <a:pt x="68" y="113"/>
                  </a:cubicBezTo>
                  <a:cubicBezTo>
                    <a:pt x="77" y="127"/>
                    <a:pt x="77" y="127"/>
                    <a:pt x="77" y="127"/>
                  </a:cubicBezTo>
                  <a:cubicBezTo>
                    <a:pt x="77" y="128"/>
                    <a:pt x="79" y="129"/>
                    <a:pt x="80" y="129"/>
                  </a:cubicBezTo>
                  <a:cubicBezTo>
                    <a:pt x="81" y="129"/>
                    <a:pt x="81" y="129"/>
                    <a:pt x="82" y="129"/>
                  </a:cubicBezTo>
                  <a:cubicBezTo>
                    <a:pt x="96" y="123"/>
                    <a:pt x="96" y="123"/>
                    <a:pt x="96" y="123"/>
                  </a:cubicBezTo>
                  <a:cubicBezTo>
                    <a:pt x="98" y="122"/>
                    <a:pt x="99" y="120"/>
                    <a:pt x="99" y="118"/>
                  </a:cubicBezTo>
                  <a:close/>
                  <a:moveTo>
                    <a:pt x="75" y="76"/>
                  </a:moveTo>
                  <a:cubicBezTo>
                    <a:pt x="69" y="82"/>
                    <a:pt x="59" y="82"/>
                    <a:pt x="53" y="76"/>
                  </a:cubicBezTo>
                  <a:cubicBezTo>
                    <a:pt x="50" y="73"/>
                    <a:pt x="48" y="69"/>
                    <a:pt x="48" y="65"/>
                  </a:cubicBezTo>
                  <a:cubicBezTo>
                    <a:pt x="48" y="61"/>
                    <a:pt x="50" y="57"/>
                    <a:pt x="53" y="54"/>
                  </a:cubicBezTo>
                  <a:cubicBezTo>
                    <a:pt x="56" y="51"/>
                    <a:pt x="60" y="49"/>
                    <a:pt x="64" y="49"/>
                  </a:cubicBezTo>
                  <a:cubicBezTo>
                    <a:pt x="68" y="49"/>
                    <a:pt x="72" y="51"/>
                    <a:pt x="75" y="54"/>
                  </a:cubicBezTo>
                  <a:cubicBezTo>
                    <a:pt x="78" y="57"/>
                    <a:pt x="80" y="61"/>
                    <a:pt x="80" y="65"/>
                  </a:cubicBezTo>
                  <a:cubicBezTo>
                    <a:pt x="80" y="69"/>
                    <a:pt x="78" y="73"/>
                    <a:pt x="75" y="7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08"/>
            <p:cNvSpPr>
              <a:spLocks noEditPoints="1"/>
            </p:cNvSpPr>
            <p:nvPr/>
          </p:nvSpPr>
          <p:spPr bwMode="auto">
            <a:xfrm>
              <a:off x="6134075" y="1403339"/>
              <a:ext cx="274638" cy="269875"/>
            </a:xfrm>
            <a:custGeom>
              <a:avLst/>
              <a:gdLst>
                <a:gd name="T0" fmla="*/ 96 w 96"/>
                <a:gd name="T1" fmla="*/ 42 h 96"/>
                <a:gd name="T2" fmla="*/ 93 w 96"/>
                <a:gd name="T3" fmla="*/ 38 h 96"/>
                <a:gd name="T4" fmla="*/ 82 w 96"/>
                <a:gd name="T5" fmla="*/ 36 h 96"/>
                <a:gd name="T6" fmla="*/ 81 w 96"/>
                <a:gd name="T7" fmla="*/ 34 h 96"/>
                <a:gd name="T8" fmla="*/ 80 w 96"/>
                <a:gd name="T9" fmla="*/ 32 h 96"/>
                <a:gd name="T10" fmla="*/ 86 w 96"/>
                <a:gd name="T11" fmla="*/ 23 h 96"/>
                <a:gd name="T12" fmla="*/ 86 w 96"/>
                <a:gd name="T13" fmla="*/ 18 h 96"/>
                <a:gd name="T14" fmla="*/ 78 w 96"/>
                <a:gd name="T15" fmla="*/ 10 h 96"/>
                <a:gd name="T16" fmla="*/ 73 w 96"/>
                <a:gd name="T17" fmla="*/ 9 h 96"/>
                <a:gd name="T18" fmla="*/ 64 w 96"/>
                <a:gd name="T19" fmla="*/ 16 h 96"/>
                <a:gd name="T20" fmla="*/ 59 w 96"/>
                <a:gd name="T21" fmla="*/ 14 h 96"/>
                <a:gd name="T22" fmla="*/ 58 w 96"/>
                <a:gd name="T23" fmla="*/ 3 h 96"/>
                <a:gd name="T24" fmla="*/ 54 w 96"/>
                <a:gd name="T25" fmla="*/ 0 h 96"/>
                <a:gd name="T26" fmla="*/ 42 w 96"/>
                <a:gd name="T27" fmla="*/ 0 h 96"/>
                <a:gd name="T28" fmla="*/ 38 w 96"/>
                <a:gd name="T29" fmla="*/ 3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4 w 96"/>
                <a:gd name="T49" fmla="*/ 38 h 96"/>
                <a:gd name="T50" fmla="*/ 0 w 96"/>
                <a:gd name="T51" fmla="*/ 42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9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60 w 96"/>
                <a:gd name="T85" fmla="*/ 82 h 96"/>
                <a:gd name="T86" fmla="*/ 62 w 96"/>
                <a:gd name="T87" fmla="*/ 81 h 96"/>
                <a:gd name="T88" fmla="*/ 64 w 96"/>
                <a:gd name="T89" fmla="*/ 80 h 96"/>
                <a:gd name="T90" fmla="*/ 73 w 96"/>
                <a:gd name="T91" fmla="*/ 86 h 96"/>
                <a:gd name="T92" fmla="*/ 78 w 96"/>
                <a:gd name="T93" fmla="*/ 86 h 96"/>
                <a:gd name="T94" fmla="*/ 86 w 96"/>
                <a:gd name="T95" fmla="*/ 77 h 96"/>
                <a:gd name="T96" fmla="*/ 87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6 w 96"/>
                <a:gd name="T109" fmla="*/ 51 h 96"/>
                <a:gd name="T110" fmla="*/ 45 w 96"/>
                <a:gd name="T111" fmla="*/ 55 h 96"/>
                <a:gd name="T112" fmla="*/ 41 w 96"/>
                <a:gd name="T113" fmla="*/ 45 h 96"/>
                <a:gd name="T114" fmla="*/ 48 w 96"/>
                <a:gd name="T115" fmla="*/ 40 h 96"/>
                <a:gd name="T116" fmla="*/ 51 w 96"/>
                <a:gd name="T117" fmla="*/ 40 h 96"/>
                <a:gd name="T118" fmla="*/ 56 w 96"/>
                <a:gd name="T119" fmla="*/ 45 h 96"/>
                <a:gd name="T120" fmla="*/ 56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5" y="38"/>
                    <a:pt x="93" y="38"/>
                  </a:cubicBezTo>
                  <a:cubicBezTo>
                    <a:pt x="82" y="36"/>
                    <a:pt x="82" y="36"/>
                    <a:pt x="82" y="36"/>
                  </a:cubicBezTo>
                  <a:cubicBezTo>
                    <a:pt x="82" y="36"/>
                    <a:pt x="81" y="35"/>
                    <a:pt x="81" y="34"/>
                  </a:cubicBezTo>
                  <a:cubicBezTo>
                    <a:pt x="81" y="33"/>
                    <a:pt x="80" y="32"/>
                    <a:pt x="80" y="32"/>
                  </a:cubicBezTo>
                  <a:cubicBezTo>
                    <a:pt x="86" y="23"/>
                    <a:pt x="86" y="23"/>
                    <a:pt x="86" y="23"/>
                  </a:cubicBezTo>
                  <a:cubicBezTo>
                    <a:pt x="88" y="21"/>
                    <a:pt x="87" y="19"/>
                    <a:pt x="86" y="18"/>
                  </a:cubicBezTo>
                  <a:cubicBezTo>
                    <a:pt x="78" y="10"/>
                    <a:pt x="78" y="10"/>
                    <a:pt x="78" y="10"/>
                  </a:cubicBezTo>
                  <a:cubicBezTo>
                    <a:pt x="76" y="8"/>
                    <a:pt x="74" y="8"/>
                    <a:pt x="73" y="9"/>
                  </a:cubicBezTo>
                  <a:cubicBezTo>
                    <a:pt x="64" y="16"/>
                    <a:pt x="64" y="16"/>
                    <a:pt x="64" y="16"/>
                  </a:cubicBezTo>
                  <a:cubicBezTo>
                    <a:pt x="62" y="15"/>
                    <a:pt x="61" y="14"/>
                    <a:pt x="59" y="14"/>
                  </a:cubicBezTo>
                  <a:cubicBezTo>
                    <a:pt x="58" y="3"/>
                    <a:pt x="58" y="3"/>
                    <a:pt x="58" y="3"/>
                  </a:cubicBezTo>
                  <a:cubicBezTo>
                    <a:pt x="57" y="1"/>
                    <a:pt x="55" y="0"/>
                    <a:pt x="54" y="0"/>
                  </a:cubicBezTo>
                  <a:cubicBezTo>
                    <a:pt x="42" y="0"/>
                    <a:pt x="42" y="0"/>
                    <a:pt x="42" y="0"/>
                  </a:cubicBezTo>
                  <a:cubicBezTo>
                    <a:pt x="40" y="0"/>
                    <a:pt x="38" y="1"/>
                    <a:pt x="38" y="3"/>
                  </a:cubicBezTo>
                  <a:cubicBezTo>
                    <a:pt x="37" y="14"/>
                    <a:pt x="37" y="14"/>
                    <a:pt x="37" y="14"/>
                  </a:cubicBezTo>
                  <a:cubicBezTo>
                    <a:pt x="36" y="14"/>
                    <a:pt x="35" y="15"/>
                    <a:pt x="34" y="15"/>
                  </a:cubicBezTo>
                  <a:cubicBezTo>
                    <a:pt x="33" y="15"/>
                    <a:pt x="33" y="16"/>
                    <a:pt x="32" y="16"/>
                  </a:cubicBezTo>
                  <a:cubicBezTo>
                    <a:pt x="23" y="10"/>
                    <a:pt x="23" y="10"/>
                    <a:pt x="23" y="10"/>
                  </a:cubicBezTo>
                  <a:cubicBezTo>
                    <a:pt x="22" y="9"/>
                    <a:pt x="19" y="9"/>
                    <a:pt x="18" y="10"/>
                  </a:cubicBezTo>
                  <a:cubicBezTo>
                    <a:pt x="10" y="18"/>
                    <a:pt x="10" y="18"/>
                    <a:pt x="10" y="18"/>
                  </a:cubicBezTo>
                  <a:cubicBezTo>
                    <a:pt x="9" y="20"/>
                    <a:pt x="8" y="22"/>
                    <a:pt x="10" y="24"/>
                  </a:cubicBezTo>
                  <a:cubicBezTo>
                    <a:pt x="16" y="32"/>
                    <a:pt x="16" y="32"/>
                    <a:pt x="16" y="32"/>
                  </a:cubicBezTo>
                  <a:cubicBezTo>
                    <a:pt x="15" y="34"/>
                    <a:pt x="15" y="35"/>
                    <a:pt x="14" y="37"/>
                  </a:cubicBezTo>
                  <a:cubicBezTo>
                    <a:pt x="4" y="38"/>
                    <a:pt x="4" y="38"/>
                    <a:pt x="4" y="38"/>
                  </a:cubicBezTo>
                  <a:cubicBezTo>
                    <a:pt x="2" y="39"/>
                    <a:pt x="0" y="40"/>
                    <a:pt x="0" y="42"/>
                  </a:cubicBezTo>
                  <a:cubicBezTo>
                    <a:pt x="0" y="54"/>
                    <a:pt x="0" y="54"/>
                    <a:pt x="0" y="54"/>
                  </a:cubicBezTo>
                  <a:cubicBezTo>
                    <a:pt x="0" y="56"/>
                    <a:pt x="2" y="58"/>
                    <a:pt x="4" y="58"/>
                  </a:cubicBezTo>
                  <a:cubicBezTo>
                    <a:pt x="14" y="59"/>
                    <a:pt x="14" y="59"/>
                    <a:pt x="14" y="59"/>
                  </a:cubicBezTo>
                  <a:cubicBezTo>
                    <a:pt x="15" y="60"/>
                    <a:pt x="15" y="61"/>
                    <a:pt x="15" y="62"/>
                  </a:cubicBezTo>
                  <a:cubicBezTo>
                    <a:pt x="16" y="63"/>
                    <a:pt x="16" y="63"/>
                    <a:pt x="16" y="64"/>
                  </a:cubicBezTo>
                  <a:cubicBezTo>
                    <a:pt x="10" y="73"/>
                    <a:pt x="10" y="73"/>
                    <a:pt x="10" y="73"/>
                  </a:cubicBezTo>
                  <a:cubicBezTo>
                    <a:pt x="9" y="74"/>
                    <a:pt x="9" y="77"/>
                    <a:pt x="10" y="78"/>
                  </a:cubicBezTo>
                  <a:cubicBezTo>
                    <a:pt x="19" y="86"/>
                    <a:pt x="19" y="86"/>
                    <a:pt x="19" y="86"/>
                  </a:cubicBezTo>
                  <a:cubicBezTo>
                    <a:pt x="20" y="87"/>
                    <a:pt x="22" y="88"/>
                    <a:pt x="24" y="86"/>
                  </a:cubicBezTo>
                  <a:cubicBezTo>
                    <a:pt x="32" y="80"/>
                    <a:pt x="32" y="80"/>
                    <a:pt x="32" y="80"/>
                  </a:cubicBezTo>
                  <a:cubicBezTo>
                    <a:pt x="34" y="81"/>
                    <a:pt x="35" y="81"/>
                    <a:pt x="37" y="82"/>
                  </a:cubicBezTo>
                  <a:cubicBezTo>
                    <a:pt x="39" y="93"/>
                    <a:pt x="39" y="93"/>
                    <a:pt x="39" y="93"/>
                  </a:cubicBezTo>
                  <a:cubicBezTo>
                    <a:pt x="39" y="94"/>
                    <a:pt x="41" y="96"/>
                    <a:pt x="43" y="96"/>
                  </a:cubicBezTo>
                  <a:cubicBezTo>
                    <a:pt x="43" y="96"/>
                    <a:pt x="43" y="96"/>
                    <a:pt x="43" y="96"/>
                  </a:cubicBezTo>
                  <a:cubicBezTo>
                    <a:pt x="54" y="96"/>
                    <a:pt x="54" y="96"/>
                    <a:pt x="54" y="96"/>
                  </a:cubicBezTo>
                  <a:cubicBezTo>
                    <a:pt x="56" y="96"/>
                    <a:pt x="58" y="94"/>
                    <a:pt x="58" y="92"/>
                  </a:cubicBezTo>
                  <a:cubicBezTo>
                    <a:pt x="60" y="82"/>
                    <a:pt x="60" y="82"/>
                    <a:pt x="60" y="82"/>
                  </a:cubicBezTo>
                  <a:cubicBezTo>
                    <a:pt x="60" y="81"/>
                    <a:pt x="61" y="81"/>
                    <a:pt x="62" y="81"/>
                  </a:cubicBezTo>
                  <a:cubicBezTo>
                    <a:pt x="63" y="80"/>
                    <a:pt x="64" y="80"/>
                    <a:pt x="64" y="80"/>
                  </a:cubicBezTo>
                  <a:cubicBezTo>
                    <a:pt x="73" y="86"/>
                    <a:pt x="73" y="86"/>
                    <a:pt x="73" y="86"/>
                  </a:cubicBezTo>
                  <a:cubicBezTo>
                    <a:pt x="75" y="87"/>
                    <a:pt x="77" y="87"/>
                    <a:pt x="78" y="86"/>
                  </a:cubicBezTo>
                  <a:cubicBezTo>
                    <a:pt x="86" y="77"/>
                    <a:pt x="86" y="77"/>
                    <a:pt x="86" y="77"/>
                  </a:cubicBezTo>
                  <a:cubicBezTo>
                    <a:pt x="88" y="76"/>
                    <a:pt x="88" y="74"/>
                    <a:pt x="87" y="72"/>
                  </a:cubicBezTo>
                  <a:cubicBezTo>
                    <a:pt x="80" y="64"/>
                    <a:pt x="80" y="64"/>
                    <a:pt x="80" y="64"/>
                  </a:cubicBezTo>
                  <a:cubicBezTo>
                    <a:pt x="81" y="62"/>
                    <a:pt x="82" y="61"/>
                    <a:pt x="82" y="59"/>
                  </a:cubicBezTo>
                  <a:cubicBezTo>
                    <a:pt x="93" y="57"/>
                    <a:pt x="93" y="57"/>
                    <a:pt x="93" y="57"/>
                  </a:cubicBezTo>
                  <a:cubicBezTo>
                    <a:pt x="95" y="57"/>
                    <a:pt x="96" y="55"/>
                    <a:pt x="96" y="53"/>
                  </a:cubicBezTo>
                  <a:lnTo>
                    <a:pt x="96" y="42"/>
                  </a:lnTo>
                  <a:close/>
                  <a:moveTo>
                    <a:pt x="56" y="51"/>
                  </a:moveTo>
                  <a:cubicBezTo>
                    <a:pt x="54" y="55"/>
                    <a:pt x="49" y="57"/>
                    <a:pt x="45" y="55"/>
                  </a:cubicBezTo>
                  <a:cubicBezTo>
                    <a:pt x="41" y="54"/>
                    <a:pt x="39" y="49"/>
                    <a:pt x="41" y="45"/>
                  </a:cubicBezTo>
                  <a:cubicBezTo>
                    <a:pt x="42" y="42"/>
                    <a:pt x="45" y="40"/>
                    <a:pt x="48" y="40"/>
                  </a:cubicBezTo>
                  <a:cubicBezTo>
                    <a:pt x="49" y="40"/>
                    <a:pt x="50" y="40"/>
                    <a:pt x="51" y="40"/>
                  </a:cubicBezTo>
                  <a:cubicBezTo>
                    <a:pt x="53" y="41"/>
                    <a:pt x="55" y="43"/>
                    <a:pt x="56" y="45"/>
                  </a:cubicBezTo>
                  <a:cubicBezTo>
                    <a:pt x="56" y="47"/>
                    <a:pt x="56" y="49"/>
                    <a:pt x="56" y="5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4" name="圆角矩形 3"/>
          <p:cNvSpPr/>
          <p:nvPr/>
        </p:nvSpPr>
        <p:spPr>
          <a:xfrm>
            <a:off x="923669" y="4701011"/>
            <a:ext cx="6978936" cy="1021556"/>
          </a:xfrm>
          <a:prstGeom prst="roundRect">
            <a:avLst/>
          </a:prstGeom>
          <a:ln>
            <a:solidFill>
              <a:schemeClr val="accent3">
                <a:lumMod val="50000"/>
              </a:schemeClr>
            </a:solidFill>
          </a:ln>
        </p:spPr>
        <p:txBody>
          <a:bodyPr wrap="square">
            <a:spAutoFit/>
          </a:bodyPr>
          <a:lstStyle/>
          <a:p>
            <a:r>
              <a:rPr lang="en-US" altLang="zh-CN" dirty="0"/>
              <a:t>Today, widespread electronic-subscription services are used to manage access to streaming music and video, journalistic and academic articles, Internet hotspots, and public </a:t>
            </a:r>
            <a:r>
              <a:rPr lang="en-US" altLang="zh-CN" dirty="0" smtClean="0"/>
              <a:t>transportation</a:t>
            </a:r>
            <a:r>
              <a:rPr lang="en-US" altLang="zh-CN" dirty="0"/>
              <a:t>. </a:t>
            </a:r>
            <a:endParaRPr lang="zh-CN" altLang="en-US" dirty="0" smtClean="0"/>
          </a:p>
        </p:txBody>
      </p:sp>
      <p:sp>
        <p:nvSpPr>
          <p:cNvPr id="11" name="文本框 10"/>
          <p:cNvSpPr txBox="1"/>
          <p:nvPr/>
        </p:nvSpPr>
        <p:spPr>
          <a:xfrm>
            <a:off x="557337" y="1168161"/>
            <a:ext cx="1330458"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Motivation</a:t>
            </a:r>
            <a:endParaRPr kumimoji="1" lang="zh-CN" altLang="en-US" dirty="0">
              <a:solidFill>
                <a:schemeClr val="bg1"/>
              </a:solidFill>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6992" y="2873042"/>
            <a:ext cx="1159387" cy="1159387"/>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4047" y="2154291"/>
            <a:ext cx="1300480" cy="1300480"/>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4322" y="1857664"/>
            <a:ext cx="970625" cy="970625"/>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4123" y="2140492"/>
            <a:ext cx="965200" cy="965200"/>
          </a:xfrm>
          <a:prstGeom prst="rect">
            <a:avLst/>
          </a:prstGeom>
        </p:spPr>
      </p:pic>
      <p:cxnSp>
        <p:nvCxnSpPr>
          <p:cNvPr id="13" name="直线箭头连接符 12"/>
          <p:cNvCxnSpPr/>
          <p:nvPr/>
        </p:nvCxnSpPr>
        <p:spPr>
          <a:xfrm>
            <a:off x="2846439" y="2828289"/>
            <a:ext cx="225650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808697" y="2413077"/>
            <a:ext cx="2331985" cy="369332"/>
          </a:xfrm>
          <a:prstGeom prst="rect">
            <a:avLst/>
          </a:prstGeom>
        </p:spPr>
        <p:txBody>
          <a:bodyPr wrap="none">
            <a:spAutoFit/>
          </a:bodyPr>
          <a:lstStyle/>
          <a:p>
            <a:r>
              <a:rPr lang="en-US" altLang="zh-CN"/>
              <a:t>electronic-subscription</a:t>
            </a:r>
            <a:endParaRPr lang="zh-CN" altLang="en-US" dirty="0"/>
          </a:p>
        </p:txBody>
      </p:sp>
    </p:spTree>
    <p:extLst>
      <p:ext uri="{BB962C8B-B14F-4D97-AF65-F5344CB8AC3E}">
        <p14:creationId xmlns:p14="http://schemas.microsoft.com/office/powerpoint/2010/main" val="520563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形标注 26"/>
          <p:cNvSpPr/>
          <p:nvPr/>
        </p:nvSpPr>
        <p:spPr>
          <a:xfrm>
            <a:off x="1858297" y="1685348"/>
            <a:ext cx="6674516" cy="2406591"/>
          </a:xfrm>
          <a:prstGeom prst="wedgeEllipseCallout">
            <a:avLst>
              <a:gd name="adj1" fmla="val -53845"/>
              <a:gd name="adj2" fmla="val 40449"/>
            </a:avLst>
          </a:prstGeom>
          <a:solidFill>
            <a:schemeClr val="bg1">
              <a:lumMod val="95000"/>
            </a:schemeClr>
          </a:solidFill>
          <a:ln w="285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p>
        </p:txBody>
      </p:sp>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5</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Motivation</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&amp;</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Contribution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6" name="组 55"/>
          <p:cNvGrpSpPr>
            <a:grpSpLocks noChangeAspect="1"/>
          </p:cNvGrpSpPr>
          <p:nvPr/>
        </p:nvGrpSpPr>
        <p:grpSpPr>
          <a:xfrm>
            <a:off x="7925689" y="265029"/>
            <a:ext cx="612000" cy="604921"/>
            <a:chOff x="5859437" y="1130289"/>
            <a:chExt cx="549276" cy="542925"/>
          </a:xfrm>
          <a:solidFill>
            <a:schemeClr val="bg1">
              <a:lumMod val="65000"/>
            </a:schemeClr>
          </a:solidFill>
        </p:grpSpPr>
        <p:sp>
          <p:nvSpPr>
            <p:cNvPr id="57" name="Freeform 107"/>
            <p:cNvSpPr>
              <a:spLocks noEditPoints="1"/>
            </p:cNvSpPr>
            <p:nvPr/>
          </p:nvSpPr>
          <p:spPr bwMode="auto">
            <a:xfrm>
              <a:off x="5859437" y="1130289"/>
              <a:ext cx="369888" cy="363538"/>
            </a:xfrm>
            <a:custGeom>
              <a:avLst/>
              <a:gdLst>
                <a:gd name="T0" fmla="*/ 99 w 129"/>
                <a:gd name="T1" fmla="*/ 118 h 129"/>
                <a:gd name="T2" fmla="*/ 95 w 129"/>
                <a:gd name="T3" fmla="*/ 102 h 129"/>
                <a:gd name="T4" fmla="*/ 101 w 129"/>
                <a:gd name="T5" fmla="*/ 96 h 129"/>
                <a:gd name="T6" fmla="*/ 117 w 129"/>
                <a:gd name="T7" fmla="*/ 100 h 129"/>
                <a:gd name="T8" fmla="*/ 122 w 129"/>
                <a:gd name="T9" fmla="*/ 98 h 129"/>
                <a:gd name="T10" fmla="*/ 128 w 129"/>
                <a:gd name="T11" fmla="*/ 83 h 129"/>
                <a:gd name="T12" fmla="*/ 126 w 129"/>
                <a:gd name="T13" fmla="*/ 78 h 129"/>
                <a:gd name="T14" fmla="*/ 112 w 129"/>
                <a:gd name="T15" fmla="*/ 70 h 129"/>
                <a:gd name="T16" fmla="*/ 113 w 129"/>
                <a:gd name="T17" fmla="*/ 65 h 129"/>
                <a:gd name="T18" fmla="*/ 112 w 129"/>
                <a:gd name="T19" fmla="*/ 61 h 129"/>
                <a:gd name="T20" fmla="*/ 126 w 129"/>
                <a:gd name="T21" fmla="*/ 52 h 129"/>
                <a:gd name="T22" fmla="*/ 128 w 129"/>
                <a:gd name="T23" fmla="*/ 47 h 129"/>
                <a:gd name="T24" fmla="*/ 122 w 129"/>
                <a:gd name="T25" fmla="*/ 33 h 129"/>
                <a:gd name="T26" fmla="*/ 117 w 129"/>
                <a:gd name="T27" fmla="*/ 30 h 129"/>
                <a:gd name="T28" fmla="*/ 102 w 129"/>
                <a:gd name="T29" fmla="*/ 34 h 129"/>
                <a:gd name="T30" fmla="*/ 95 w 129"/>
                <a:gd name="T31" fmla="*/ 28 h 129"/>
                <a:gd name="T32" fmla="*/ 99 w 129"/>
                <a:gd name="T33" fmla="*/ 12 h 129"/>
                <a:gd name="T34" fmla="*/ 97 w 129"/>
                <a:gd name="T35" fmla="*/ 8 h 129"/>
                <a:gd name="T36" fmla="*/ 82 w 129"/>
                <a:gd name="T37" fmla="*/ 1 h 129"/>
                <a:gd name="T38" fmla="*/ 77 w 129"/>
                <a:gd name="T39" fmla="*/ 3 h 129"/>
                <a:gd name="T40" fmla="*/ 69 w 129"/>
                <a:gd name="T41" fmla="*/ 17 h 129"/>
                <a:gd name="T42" fmla="*/ 60 w 129"/>
                <a:gd name="T43" fmla="*/ 17 h 129"/>
                <a:gd name="T44" fmla="*/ 52 w 129"/>
                <a:gd name="T45" fmla="*/ 3 h 129"/>
                <a:gd name="T46" fmla="*/ 47 w 129"/>
                <a:gd name="T47" fmla="*/ 1 h 129"/>
                <a:gd name="T48" fmla="*/ 32 w 129"/>
                <a:gd name="T49" fmla="*/ 7 h 129"/>
                <a:gd name="T50" fmla="*/ 30 w 129"/>
                <a:gd name="T51" fmla="*/ 12 h 129"/>
                <a:gd name="T52" fmla="*/ 34 w 129"/>
                <a:gd name="T53" fmla="*/ 27 h 129"/>
                <a:gd name="T54" fmla="*/ 27 w 129"/>
                <a:gd name="T55" fmla="*/ 34 h 129"/>
                <a:gd name="T56" fmla="*/ 12 w 129"/>
                <a:gd name="T57" fmla="*/ 30 h 129"/>
                <a:gd name="T58" fmla="*/ 7 w 129"/>
                <a:gd name="T59" fmla="*/ 32 h 129"/>
                <a:gd name="T60" fmla="*/ 1 w 129"/>
                <a:gd name="T61" fmla="*/ 47 h 129"/>
                <a:gd name="T62" fmla="*/ 2 w 129"/>
                <a:gd name="T63" fmla="*/ 52 h 129"/>
                <a:gd name="T64" fmla="*/ 16 w 129"/>
                <a:gd name="T65" fmla="*/ 60 h 129"/>
                <a:gd name="T66" fmla="*/ 16 w 129"/>
                <a:gd name="T67" fmla="*/ 65 h 129"/>
                <a:gd name="T68" fmla="*/ 16 w 129"/>
                <a:gd name="T69" fmla="*/ 69 h 129"/>
                <a:gd name="T70" fmla="*/ 2 w 129"/>
                <a:gd name="T71" fmla="*/ 77 h 129"/>
                <a:gd name="T72" fmla="*/ 0 w 129"/>
                <a:gd name="T73" fmla="*/ 82 h 129"/>
                <a:gd name="T74" fmla="*/ 7 w 129"/>
                <a:gd name="T75" fmla="*/ 97 h 129"/>
                <a:gd name="T76" fmla="*/ 11 w 129"/>
                <a:gd name="T77" fmla="*/ 99 h 129"/>
                <a:gd name="T78" fmla="*/ 27 w 129"/>
                <a:gd name="T79" fmla="*/ 95 h 129"/>
                <a:gd name="T80" fmla="*/ 33 w 129"/>
                <a:gd name="T81" fmla="*/ 102 h 129"/>
                <a:gd name="T82" fmla="*/ 29 w 129"/>
                <a:gd name="T83" fmla="*/ 118 h 129"/>
                <a:gd name="T84" fmla="*/ 31 w 129"/>
                <a:gd name="T85" fmla="*/ 122 h 129"/>
                <a:gd name="T86" fmla="*/ 46 w 129"/>
                <a:gd name="T87" fmla="*/ 128 h 129"/>
                <a:gd name="T88" fmla="*/ 51 w 129"/>
                <a:gd name="T89" fmla="*/ 127 h 129"/>
                <a:gd name="T90" fmla="*/ 59 w 129"/>
                <a:gd name="T91" fmla="*/ 113 h 129"/>
                <a:gd name="T92" fmla="*/ 68 w 129"/>
                <a:gd name="T93" fmla="*/ 113 h 129"/>
                <a:gd name="T94" fmla="*/ 77 w 129"/>
                <a:gd name="T95" fmla="*/ 127 h 129"/>
                <a:gd name="T96" fmla="*/ 80 w 129"/>
                <a:gd name="T97" fmla="*/ 129 h 129"/>
                <a:gd name="T98" fmla="*/ 82 w 129"/>
                <a:gd name="T99" fmla="*/ 129 h 129"/>
                <a:gd name="T100" fmla="*/ 96 w 129"/>
                <a:gd name="T101" fmla="*/ 123 h 129"/>
                <a:gd name="T102" fmla="*/ 99 w 129"/>
                <a:gd name="T103" fmla="*/ 118 h 129"/>
                <a:gd name="T104" fmla="*/ 75 w 129"/>
                <a:gd name="T105" fmla="*/ 76 h 129"/>
                <a:gd name="T106" fmla="*/ 53 w 129"/>
                <a:gd name="T107" fmla="*/ 76 h 129"/>
                <a:gd name="T108" fmla="*/ 48 w 129"/>
                <a:gd name="T109" fmla="*/ 65 h 129"/>
                <a:gd name="T110" fmla="*/ 53 w 129"/>
                <a:gd name="T111" fmla="*/ 54 h 129"/>
                <a:gd name="T112" fmla="*/ 64 w 129"/>
                <a:gd name="T113" fmla="*/ 49 h 129"/>
                <a:gd name="T114" fmla="*/ 75 w 129"/>
                <a:gd name="T115" fmla="*/ 54 h 129"/>
                <a:gd name="T116" fmla="*/ 80 w 129"/>
                <a:gd name="T117" fmla="*/ 65 h 129"/>
                <a:gd name="T118" fmla="*/ 75 w 129"/>
                <a:gd name="T119" fmla="*/ 7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9" h="129">
                  <a:moveTo>
                    <a:pt x="99" y="118"/>
                  </a:moveTo>
                  <a:cubicBezTo>
                    <a:pt x="95" y="102"/>
                    <a:pt x="95" y="102"/>
                    <a:pt x="95" y="102"/>
                  </a:cubicBezTo>
                  <a:cubicBezTo>
                    <a:pt x="97" y="100"/>
                    <a:pt x="99" y="98"/>
                    <a:pt x="101" y="96"/>
                  </a:cubicBezTo>
                  <a:cubicBezTo>
                    <a:pt x="117" y="100"/>
                    <a:pt x="117" y="100"/>
                    <a:pt x="117" y="100"/>
                  </a:cubicBezTo>
                  <a:cubicBezTo>
                    <a:pt x="119" y="100"/>
                    <a:pt x="121" y="99"/>
                    <a:pt x="122" y="98"/>
                  </a:cubicBezTo>
                  <a:cubicBezTo>
                    <a:pt x="128" y="83"/>
                    <a:pt x="128" y="83"/>
                    <a:pt x="128" y="83"/>
                  </a:cubicBezTo>
                  <a:cubicBezTo>
                    <a:pt x="128" y="81"/>
                    <a:pt x="128" y="79"/>
                    <a:pt x="126" y="78"/>
                  </a:cubicBezTo>
                  <a:cubicBezTo>
                    <a:pt x="112" y="70"/>
                    <a:pt x="112" y="70"/>
                    <a:pt x="112" y="70"/>
                  </a:cubicBezTo>
                  <a:cubicBezTo>
                    <a:pt x="112" y="68"/>
                    <a:pt x="113" y="66"/>
                    <a:pt x="113" y="65"/>
                  </a:cubicBezTo>
                  <a:cubicBezTo>
                    <a:pt x="113" y="64"/>
                    <a:pt x="112" y="62"/>
                    <a:pt x="112" y="61"/>
                  </a:cubicBezTo>
                  <a:cubicBezTo>
                    <a:pt x="126" y="52"/>
                    <a:pt x="126" y="52"/>
                    <a:pt x="126" y="52"/>
                  </a:cubicBezTo>
                  <a:cubicBezTo>
                    <a:pt x="128" y="51"/>
                    <a:pt x="129" y="49"/>
                    <a:pt x="128" y="47"/>
                  </a:cubicBezTo>
                  <a:cubicBezTo>
                    <a:pt x="122" y="33"/>
                    <a:pt x="122" y="33"/>
                    <a:pt x="122" y="33"/>
                  </a:cubicBezTo>
                  <a:cubicBezTo>
                    <a:pt x="121" y="31"/>
                    <a:pt x="119" y="30"/>
                    <a:pt x="117" y="30"/>
                  </a:cubicBezTo>
                  <a:cubicBezTo>
                    <a:pt x="102" y="34"/>
                    <a:pt x="102" y="34"/>
                    <a:pt x="102" y="34"/>
                  </a:cubicBezTo>
                  <a:cubicBezTo>
                    <a:pt x="100" y="32"/>
                    <a:pt x="97" y="30"/>
                    <a:pt x="95" y="28"/>
                  </a:cubicBezTo>
                  <a:cubicBezTo>
                    <a:pt x="99" y="12"/>
                    <a:pt x="99" y="12"/>
                    <a:pt x="99" y="12"/>
                  </a:cubicBezTo>
                  <a:cubicBezTo>
                    <a:pt x="100" y="10"/>
                    <a:pt x="99" y="8"/>
                    <a:pt x="97" y="8"/>
                  </a:cubicBezTo>
                  <a:cubicBezTo>
                    <a:pt x="82" y="1"/>
                    <a:pt x="82" y="1"/>
                    <a:pt x="82" y="1"/>
                  </a:cubicBezTo>
                  <a:cubicBezTo>
                    <a:pt x="80" y="1"/>
                    <a:pt x="78" y="1"/>
                    <a:pt x="77" y="3"/>
                  </a:cubicBezTo>
                  <a:cubicBezTo>
                    <a:pt x="69" y="17"/>
                    <a:pt x="69" y="17"/>
                    <a:pt x="69" y="17"/>
                  </a:cubicBezTo>
                  <a:cubicBezTo>
                    <a:pt x="66" y="16"/>
                    <a:pt x="63" y="16"/>
                    <a:pt x="60" y="17"/>
                  </a:cubicBezTo>
                  <a:cubicBezTo>
                    <a:pt x="52" y="3"/>
                    <a:pt x="52" y="3"/>
                    <a:pt x="52" y="3"/>
                  </a:cubicBezTo>
                  <a:cubicBezTo>
                    <a:pt x="51" y="1"/>
                    <a:pt x="49" y="0"/>
                    <a:pt x="47" y="1"/>
                  </a:cubicBezTo>
                  <a:cubicBezTo>
                    <a:pt x="32" y="7"/>
                    <a:pt x="32" y="7"/>
                    <a:pt x="32" y="7"/>
                  </a:cubicBezTo>
                  <a:cubicBezTo>
                    <a:pt x="30" y="8"/>
                    <a:pt x="29" y="10"/>
                    <a:pt x="30" y="12"/>
                  </a:cubicBezTo>
                  <a:cubicBezTo>
                    <a:pt x="34" y="27"/>
                    <a:pt x="34" y="27"/>
                    <a:pt x="34" y="27"/>
                  </a:cubicBezTo>
                  <a:cubicBezTo>
                    <a:pt x="31" y="29"/>
                    <a:pt x="29" y="32"/>
                    <a:pt x="27" y="34"/>
                  </a:cubicBezTo>
                  <a:cubicBezTo>
                    <a:pt x="12" y="30"/>
                    <a:pt x="12" y="30"/>
                    <a:pt x="12" y="30"/>
                  </a:cubicBezTo>
                  <a:cubicBezTo>
                    <a:pt x="10" y="29"/>
                    <a:pt x="8" y="30"/>
                    <a:pt x="7" y="32"/>
                  </a:cubicBezTo>
                  <a:cubicBezTo>
                    <a:pt x="1" y="47"/>
                    <a:pt x="1" y="47"/>
                    <a:pt x="1" y="47"/>
                  </a:cubicBezTo>
                  <a:cubicBezTo>
                    <a:pt x="0" y="49"/>
                    <a:pt x="1" y="51"/>
                    <a:pt x="2" y="52"/>
                  </a:cubicBezTo>
                  <a:cubicBezTo>
                    <a:pt x="16" y="60"/>
                    <a:pt x="16" y="60"/>
                    <a:pt x="16" y="60"/>
                  </a:cubicBezTo>
                  <a:cubicBezTo>
                    <a:pt x="16" y="62"/>
                    <a:pt x="16" y="63"/>
                    <a:pt x="16" y="65"/>
                  </a:cubicBezTo>
                  <a:cubicBezTo>
                    <a:pt x="16" y="66"/>
                    <a:pt x="16" y="68"/>
                    <a:pt x="16" y="69"/>
                  </a:cubicBezTo>
                  <a:cubicBezTo>
                    <a:pt x="2" y="77"/>
                    <a:pt x="2" y="77"/>
                    <a:pt x="2" y="77"/>
                  </a:cubicBezTo>
                  <a:cubicBezTo>
                    <a:pt x="0" y="78"/>
                    <a:pt x="0" y="80"/>
                    <a:pt x="0" y="82"/>
                  </a:cubicBezTo>
                  <a:cubicBezTo>
                    <a:pt x="7" y="97"/>
                    <a:pt x="7" y="97"/>
                    <a:pt x="7" y="97"/>
                  </a:cubicBezTo>
                  <a:cubicBezTo>
                    <a:pt x="7" y="99"/>
                    <a:pt x="9" y="100"/>
                    <a:pt x="11" y="99"/>
                  </a:cubicBezTo>
                  <a:cubicBezTo>
                    <a:pt x="27" y="95"/>
                    <a:pt x="27" y="95"/>
                    <a:pt x="27" y="95"/>
                  </a:cubicBezTo>
                  <a:cubicBezTo>
                    <a:pt x="29" y="98"/>
                    <a:pt x="31" y="100"/>
                    <a:pt x="33" y="102"/>
                  </a:cubicBezTo>
                  <a:cubicBezTo>
                    <a:pt x="29" y="118"/>
                    <a:pt x="29" y="118"/>
                    <a:pt x="29" y="118"/>
                  </a:cubicBezTo>
                  <a:cubicBezTo>
                    <a:pt x="29" y="119"/>
                    <a:pt x="30" y="121"/>
                    <a:pt x="31" y="122"/>
                  </a:cubicBezTo>
                  <a:cubicBezTo>
                    <a:pt x="46" y="128"/>
                    <a:pt x="46" y="128"/>
                    <a:pt x="46" y="128"/>
                  </a:cubicBezTo>
                  <a:cubicBezTo>
                    <a:pt x="48" y="129"/>
                    <a:pt x="50" y="129"/>
                    <a:pt x="51" y="127"/>
                  </a:cubicBezTo>
                  <a:cubicBezTo>
                    <a:pt x="59" y="113"/>
                    <a:pt x="59" y="113"/>
                    <a:pt x="59" y="113"/>
                  </a:cubicBezTo>
                  <a:cubicBezTo>
                    <a:pt x="62" y="113"/>
                    <a:pt x="65" y="113"/>
                    <a:pt x="68" y="113"/>
                  </a:cubicBezTo>
                  <a:cubicBezTo>
                    <a:pt x="77" y="127"/>
                    <a:pt x="77" y="127"/>
                    <a:pt x="77" y="127"/>
                  </a:cubicBezTo>
                  <a:cubicBezTo>
                    <a:pt x="77" y="128"/>
                    <a:pt x="79" y="129"/>
                    <a:pt x="80" y="129"/>
                  </a:cubicBezTo>
                  <a:cubicBezTo>
                    <a:pt x="81" y="129"/>
                    <a:pt x="81" y="129"/>
                    <a:pt x="82" y="129"/>
                  </a:cubicBezTo>
                  <a:cubicBezTo>
                    <a:pt x="96" y="123"/>
                    <a:pt x="96" y="123"/>
                    <a:pt x="96" y="123"/>
                  </a:cubicBezTo>
                  <a:cubicBezTo>
                    <a:pt x="98" y="122"/>
                    <a:pt x="99" y="120"/>
                    <a:pt x="99" y="118"/>
                  </a:cubicBezTo>
                  <a:close/>
                  <a:moveTo>
                    <a:pt x="75" y="76"/>
                  </a:moveTo>
                  <a:cubicBezTo>
                    <a:pt x="69" y="82"/>
                    <a:pt x="59" y="82"/>
                    <a:pt x="53" y="76"/>
                  </a:cubicBezTo>
                  <a:cubicBezTo>
                    <a:pt x="50" y="73"/>
                    <a:pt x="48" y="69"/>
                    <a:pt x="48" y="65"/>
                  </a:cubicBezTo>
                  <a:cubicBezTo>
                    <a:pt x="48" y="61"/>
                    <a:pt x="50" y="57"/>
                    <a:pt x="53" y="54"/>
                  </a:cubicBezTo>
                  <a:cubicBezTo>
                    <a:pt x="56" y="51"/>
                    <a:pt x="60" y="49"/>
                    <a:pt x="64" y="49"/>
                  </a:cubicBezTo>
                  <a:cubicBezTo>
                    <a:pt x="68" y="49"/>
                    <a:pt x="72" y="51"/>
                    <a:pt x="75" y="54"/>
                  </a:cubicBezTo>
                  <a:cubicBezTo>
                    <a:pt x="78" y="57"/>
                    <a:pt x="80" y="61"/>
                    <a:pt x="80" y="65"/>
                  </a:cubicBezTo>
                  <a:cubicBezTo>
                    <a:pt x="80" y="69"/>
                    <a:pt x="78" y="73"/>
                    <a:pt x="75" y="7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08"/>
            <p:cNvSpPr>
              <a:spLocks noEditPoints="1"/>
            </p:cNvSpPr>
            <p:nvPr/>
          </p:nvSpPr>
          <p:spPr bwMode="auto">
            <a:xfrm>
              <a:off x="6134075" y="1403339"/>
              <a:ext cx="274638" cy="269875"/>
            </a:xfrm>
            <a:custGeom>
              <a:avLst/>
              <a:gdLst>
                <a:gd name="T0" fmla="*/ 96 w 96"/>
                <a:gd name="T1" fmla="*/ 42 h 96"/>
                <a:gd name="T2" fmla="*/ 93 w 96"/>
                <a:gd name="T3" fmla="*/ 38 h 96"/>
                <a:gd name="T4" fmla="*/ 82 w 96"/>
                <a:gd name="T5" fmla="*/ 36 h 96"/>
                <a:gd name="T6" fmla="*/ 81 w 96"/>
                <a:gd name="T7" fmla="*/ 34 h 96"/>
                <a:gd name="T8" fmla="*/ 80 w 96"/>
                <a:gd name="T9" fmla="*/ 32 h 96"/>
                <a:gd name="T10" fmla="*/ 86 w 96"/>
                <a:gd name="T11" fmla="*/ 23 h 96"/>
                <a:gd name="T12" fmla="*/ 86 w 96"/>
                <a:gd name="T13" fmla="*/ 18 h 96"/>
                <a:gd name="T14" fmla="*/ 78 w 96"/>
                <a:gd name="T15" fmla="*/ 10 h 96"/>
                <a:gd name="T16" fmla="*/ 73 w 96"/>
                <a:gd name="T17" fmla="*/ 9 h 96"/>
                <a:gd name="T18" fmla="*/ 64 w 96"/>
                <a:gd name="T19" fmla="*/ 16 h 96"/>
                <a:gd name="T20" fmla="*/ 59 w 96"/>
                <a:gd name="T21" fmla="*/ 14 h 96"/>
                <a:gd name="T22" fmla="*/ 58 w 96"/>
                <a:gd name="T23" fmla="*/ 3 h 96"/>
                <a:gd name="T24" fmla="*/ 54 w 96"/>
                <a:gd name="T25" fmla="*/ 0 h 96"/>
                <a:gd name="T26" fmla="*/ 42 w 96"/>
                <a:gd name="T27" fmla="*/ 0 h 96"/>
                <a:gd name="T28" fmla="*/ 38 w 96"/>
                <a:gd name="T29" fmla="*/ 3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4 w 96"/>
                <a:gd name="T49" fmla="*/ 38 h 96"/>
                <a:gd name="T50" fmla="*/ 0 w 96"/>
                <a:gd name="T51" fmla="*/ 42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9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60 w 96"/>
                <a:gd name="T85" fmla="*/ 82 h 96"/>
                <a:gd name="T86" fmla="*/ 62 w 96"/>
                <a:gd name="T87" fmla="*/ 81 h 96"/>
                <a:gd name="T88" fmla="*/ 64 w 96"/>
                <a:gd name="T89" fmla="*/ 80 h 96"/>
                <a:gd name="T90" fmla="*/ 73 w 96"/>
                <a:gd name="T91" fmla="*/ 86 h 96"/>
                <a:gd name="T92" fmla="*/ 78 w 96"/>
                <a:gd name="T93" fmla="*/ 86 h 96"/>
                <a:gd name="T94" fmla="*/ 86 w 96"/>
                <a:gd name="T95" fmla="*/ 77 h 96"/>
                <a:gd name="T96" fmla="*/ 87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6 w 96"/>
                <a:gd name="T109" fmla="*/ 51 h 96"/>
                <a:gd name="T110" fmla="*/ 45 w 96"/>
                <a:gd name="T111" fmla="*/ 55 h 96"/>
                <a:gd name="T112" fmla="*/ 41 w 96"/>
                <a:gd name="T113" fmla="*/ 45 h 96"/>
                <a:gd name="T114" fmla="*/ 48 w 96"/>
                <a:gd name="T115" fmla="*/ 40 h 96"/>
                <a:gd name="T116" fmla="*/ 51 w 96"/>
                <a:gd name="T117" fmla="*/ 40 h 96"/>
                <a:gd name="T118" fmla="*/ 56 w 96"/>
                <a:gd name="T119" fmla="*/ 45 h 96"/>
                <a:gd name="T120" fmla="*/ 56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5" y="38"/>
                    <a:pt x="93" y="38"/>
                  </a:cubicBezTo>
                  <a:cubicBezTo>
                    <a:pt x="82" y="36"/>
                    <a:pt x="82" y="36"/>
                    <a:pt x="82" y="36"/>
                  </a:cubicBezTo>
                  <a:cubicBezTo>
                    <a:pt x="82" y="36"/>
                    <a:pt x="81" y="35"/>
                    <a:pt x="81" y="34"/>
                  </a:cubicBezTo>
                  <a:cubicBezTo>
                    <a:pt x="81" y="33"/>
                    <a:pt x="80" y="32"/>
                    <a:pt x="80" y="32"/>
                  </a:cubicBezTo>
                  <a:cubicBezTo>
                    <a:pt x="86" y="23"/>
                    <a:pt x="86" y="23"/>
                    <a:pt x="86" y="23"/>
                  </a:cubicBezTo>
                  <a:cubicBezTo>
                    <a:pt x="88" y="21"/>
                    <a:pt x="87" y="19"/>
                    <a:pt x="86" y="18"/>
                  </a:cubicBezTo>
                  <a:cubicBezTo>
                    <a:pt x="78" y="10"/>
                    <a:pt x="78" y="10"/>
                    <a:pt x="78" y="10"/>
                  </a:cubicBezTo>
                  <a:cubicBezTo>
                    <a:pt x="76" y="8"/>
                    <a:pt x="74" y="8"/>
                    <a:pt x="73" y="9"/>
                  </a:cubicBezTo>
                  <a:cubicBezTo>
                    <a:pt x="64" y="16"/>
                    <a:pt x="64" y="16"/>
                    <a:pt x="64" y="16"/>
                  </a:cubicBezTo>
                  <a:cubicBezTo>
                    <a:pt x="62" y="15"/>
                    <a:pt x="61" y="14"/>
                    <a:pt x="59" y="14"/>
                  </a:cubicBezTo>
                  <a:cubicBezTo>
                    <a:pt x="58" y="3"/>
                    <a:pt x="58" y="3"/>
                    <a:pt x="58" y="3"/>
                  </a:cubicBezTo>
                  <a:cubicBezTo>
                    <a:pt x="57" y="1"/>
                    <a:pt x="55" y="0"/>
                    <a:pt x="54" y="0"/>
                  </a:cubicBezTo>
                  <a:cubicBezTo>
                    <a:pt x="42" y="0"/>
                    <a:pt x="42" y="0"/>
                    <a:pt x="42" y="0"/>
                  </a:cubicBezTo>
                  <a:cubicBezTo>
                    <a:pt x="40" y="0"/>
                    <a:pt x="38" y="1"/>
                    <a:pt x="38" y="3"/>
                  </a:cubicBezTo>
                  <a:cubicBezTo>
                    <a:pt x="37" y="14"/>
                    <a:pt x="37" y="14"/>
                    <a:pt x="37" y="14"/>
                  </a:cubicBezTo>
                  <a:cubicBezTo>
                    <a:pt x="36" y="14"/>
                    <a:pt x="35" y="15"/>
                    <a:pt x="34" y="15"/>
                  </a:cubicBezTo>
                  <a:cubicBezTo>
                    <a:pt x="33" y="15"/>
                    <a:pt x="33" y="16"/>
                    <a:pt x="32" y="16"/>
                  </a:cubicBezTo>
                  <a:cubicBezTo>
                    <a:pt x="23" y="10"/>
                    <a:pt x="23" y="10"/>
                    <a:pt x="23" y="10"/>
                  </a:cubicBezTo>
                  <a:cubicBezTo>
                    <a:pt x="22" y="9"/>
                    <a:pt x="19" y="9"/>
                    <a:pt x="18" y="10"/>
                  </a:cubicBezTo>
                  <a:cubicBezTo>
                    <a:pt x="10" y="18"/>
                    <a:pt x="10" y="18"/>
                    <a:pt x="10" y="18"/>
                  </a:cubicBezTo>
                  <a:cubicBezTo>
                    <a:pt x="9" y="20"/>
                    <a:pt x="8" y="22"/>
                    <a:pt x="10" y="24"/>
                  </a:cubicBezTo>
                  <a:cubicBezTo>
                    <a:pt x="16" y="32"/>
                    <a:pt x="16" y="32"/>
                    <a:pt x="16" y="32"/>
                  </a:cubicBezTo>
                  <a:cubicBezTo>
                    <a:pt x="15" y="34"/>
                    <a:pt x="15" y="35"/>
                    <a:pt x="14" y="37"/>
                  </a:cubicBezTo>
                  <a:cubicBezTo>
                    <a:pt x="4" y="38"/>
                    <a:pt x="4" y="38"/>
                    <a:pt x="4" y="38"/>
                  </a:cubicBezTo>
                  <a:cubicBezTo>
                    <a:pt x="2" y="39"/>
                    <a:pt x="0" y="40"/>
                    <a:pt x="0" y="42"/>
                  </a:cubicBezTo>
                  <a:cubicBezTo>
                    <a:pt x="0" y="54"/>
                    <a:pt x="0" y="54"/>
                    <a:pt x="0" y="54"/>
                  </a:cubicBezTo>
                  <a:cubicBezTo>
                    <a:pt x="0" y="56"/>
                    <a:pt x="2" y="58"/>
                    <a:pt x="4" y="58"/>
                  </a:cubicBezTo>
                  <a:cubicBezTo>
                    <a:pt x="14" y="59"/>
                    <a:pt x="14" y="59"/>
                    <a:pt x="14" y="59"/>
                  </a:cubicBezTo>
                  <a:cubicBezTo>
                    <a:pt x="15" y="60"/>
                    <a:pt x="15" y="61"/>
                    <a:pt x="15" y="62"/>
                  </a:cubicBezTo>
                  <a:cubicBezTo>
                    <a:pt x="16" y="63"/>
                    <a:pt x="16" y="63"/>
                    <a:pt x="16" y="64"/>
                  </a:cubicBezTo>
                  <a:cubicBezTo>
                    <a:pt x="10" y="73"/>
                    <a:pt x="10" y="73"/>
                    <a:pt x="10" y="73"/>
                  </a:cubicBezTo>
                  <a:cubicBezTo>
                    <a:pt x="9" y="74"/>
                    <a:pt x="9" y="77"/>
                    <a:pt x="10" y="78"/>
                  </a:cubicBezTo>
                  <a:cubicBezTo>
                    <a:pt x="19" y="86"/>
                    <a:pt x="19" y="86"/>
                    <a:pt x="19" y="86"/>
                  </a:cubicBezTo>
                  <a:cubicBezTo>
                    <a:pt x="20" y="87"/>
                    <a:pt x="22" y="88"/>
                    <a:pt x="24" y="86"/>
                  </a:cubicBezTo>
                  <a:cubicBezTo>
                    <a:pt x="32" y="80"/>
                    <a:pt x="32" y="80"/>
                    <a:pt x="32" y="80"/>
                  </a:cubicBezTo>
                  <a:cubicBezTo>
                    <a:pt x="34" y="81"/>
                    <a:pt x="35" y="81"/>
                    <a:pt x="37" y="82"/>
                  </a:cubicBezTo>
                  <a:cubicBezTo>
                    <a:pt x="39" y="93"/>
                    <a:pt x="39" y="93"/>
                    <a:pt x="39" y="93"/>
                  </a:cubicBezTo>
                  <a:cubicBezTo>
                    <a:pt x="39" y="94"/>
                    <a:pt x="41" y="96"/>
                    <a:pt x="43" y="96"/>
                  </a:cubicBezTo>
                  <a:cubicBezTo>
                    <a:pt x="43" y="96"/>
                    <a:pt x="43" y="96"/>
                    <a:pt x="43" y="96"/>
                  </a:cubicBezTo>
                  <a:cubicBezTo>
                    <a:pt x="54" y="96"/>
                    <a:pt x="54" y="96"/>
                    <a:pt x="54" y="96"/>
                  </a:cubicBezTo>
                  <a:cubicBezTo>
                    <a:pt x="56" y="96"/>
                    <a:pt x="58" y="94"/>
                    <a:pt x="58" y="92"/>
                  </a:cubicBezTo>
                  <a:cubicBezTo>
                    <a:pt x="60" y="82"/>
                    <a:pt x="60" y="82"/>
                    <a:pt x="60" y="82"/>
                  </a:cubicBezTo>
                  <a:cubicBezTo>
                    <a:pt x="60" y="81"/>
                    <a:pt x="61" y="81"/>
                    <a:pt x="62" y="81"/>
                  </a:cubicBezTo>
                  <a:cubicBezTo>
                    <a:pt x="63" y="80"/>
                    <a:pt x="64" y="80"/>
                    <a:pt x="64" y="80"/>
                  </a:cubicBezTo>
                  <a:cubicBezTo>
                    <a:pt x="73" y="86"/>
                    <a:pt x="73" y="86"/>
                    <a:pt x="73" y="86"/>
                  </a:cubicBezTo>
                  <a:cubicBezTo>
                    <a:pt x="75" y="87"/>
                    <a:pt x="77" y="87"/>
                    <a:pt x="78" y="86"/>
                  </a:cubicBezTo>
                  <a:cubicBezTo>
                    <a:pt x="86" y="77"/>
                    <a:pt x="86" y="77"/>
                    <a:pt x="86" y="77"/>
                  </a:cubicBezTo>
                  <a:cubicBezTo>
                    <a:pt x="88" y="76"/>
                    <a:pt x="88" y="74"/>
                    <a:pt x="87" y="72"/>
                  </a:cubicBezTo>
                  <a:cubicBezTo>
                    <a:pt x="80" y="64"/>
                    <a:pt x="80" y="64"/>
                    <a:pt x="80" y="64"/>
                  </a:cubicBezTo>
                  <a:cubicBezTo>
                    <a:pt x="81" y="62"/>
                    <a:pt x="82" y="61"/>
                    <a:pt x="82" y="59"/>
                  </a:cubicBezTo>
                  <a:cubicBezTo>
                    <a:pt x="93" y="57"/>
                    <a:pt x="93" y="57"/>
                    <a:pt x="93" y="57"/>
                  </a:cubicBezTo>
                  <a:cubicBezTo>
                    <a:pt x="95" y="57"/>
                    <a:pt x="96" y="55"/>
                    <a:pt x="96" y="53"/>
                  </a:cubicBezTo>
                  <a:lnTo>
                    <a:pt x="96" y="42"/>
                  </a:lnTo>
                  <a:close/>
                  <a:moveTo>
                    <a:pt x="56" y="51"/>
                  </a:moveTo>
                  <a:cubicBezTo>
                    <a:pt x="54" y="55"/>
                    <a:pt x="49" y="57"/>
                    <a:pt x="45" y="55"/>
                  </a:cubicBezTo>
                  <a:cubicBezTo>
                    <a:pt x="41" y="54"/>
                    <a:pt x="39" y="49"/>
                    <a:pt x="41" y="45"/>
                  </a:cubicBezTo>
                  <a:cubicBezTo>
                    <a:pt x="42" y="42"/>
                    <a:pt x="45" y="40"/>
                    <a:pt x="48" y="40"/>
                  </a:cubicBezTo>
                  <a:cubicBezTo>
                    <a:pt x="49" y="40"/>
                    <a:pt x="50" y="40"/>
                    <a:pt x="51" y="40"/>
                  </a:cubicBezTo>
                  <a:cubicBezTo>
                    <a:pt x="53" y="41"/>
                    <a:pt x="55" y="43"/>
                    <a:pt x="56" y="45"/>
                  </a:cubicBezTo>
                  <a:cubicBezTo>
                    <a:pt x="56" y="47"/>
                    <a:pt x="56" y="49"/>
                    <a:pt x="56" y="5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4" name="圆角矩形 3"/>
          <p:cNvSpPr/>
          <p:nvPr/>
        </p:nvSpPr>
        <p:spPr>
          <a:xfrm>
            <a:off x="939573" y="4994671"/>
            <a:ext cx="7218376" cy="1021556"/>
          </a:xfrm>
          <a:prstGeom prst="roundRect">
            <a:avLst/>
          </a:prstGeom>
          <a:ln>
            <a:solidFill>
              <a:schemeClr val="accent3">
                <a:lumMod val="75000"/>
              </a:schemeClr>
            </a:solidFill>
          </a:ln>
        </p:spPr>
        <p:txBody>
          <a:bodyPr wrap="square">
            <a:spAutoFit/>
          </a:bodyPr>
          <a:lstStyle/>
          <a:p>
            <a:r>
              <a:rPr lang="en-US" altLang="zh-CN" dirty="0" smtClean="0"/>
              <a:t>Unfortunately</a:t>
            </a:r>
            <a:r>
              <a:rPr lang="en-US" altLang="zh-CN" dirty="0"/>
              <a:t>, it is extremely easy for the service provider to monitor the online activities of a user, and as a result, sensitive information about the subscriber’s personal habits and interests may be exposed. </a:t>
            </a:r>
          </a:p>
        </p:txBody>
      </p:sp>
      <p:sp>
        <p:nvSpPr>
          <p:cNvPr id="11" name="文本框 10"/>
          <p:cNvSpPr txBox="1"/>
          <p:nvPr/>
        </p:nvSpPr>
        <p:spPr>
          <a:xfrm>
            <a:off x="557336" y="1168161"/>
            <a:ext cx="1300961"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Motivation</a:t>
            </a:r>
            <a:endParaRPr kumimoji="1" lang="zh-CN" altLang="en-US" dirty="0">
              <a:solidFill>
                <a:schemeClr val="bg1"/>
              </a:solidFill>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36072" y="3510284"/>
            <a:ext cx="946999" cy="944638"/>
          </a:xfrm>
          <a:prstGeom prst="rect">
            <a:avLst/>
          </a:prstGeom>
        </p:spPr>
      </p:pic>
      <p:grpSp>
        <p:nvGrpSpPr>
          <p:cNvPr id="18" name="组 17"/>
          <p:cNvGrpSpPr>
            <a:grpSpLocks noChangeAspect="1"/>
          </p:cNvGrpSpPr>
          <p:nvPr/>
        </p:nvGrpSpPr>
        <p:grpSpPr>
          <a:xfrm>
            <a:off x="2852000" y="2210658"/>
            <a:ext cx="1517265" cy="900000"/>
            <a:chOff x="6665632" y="5111079"/>
            <a:chExt cx="1254687" cy="744247"/>
          </a:xfrm>
        </p:grpSpPr>
        <p:sp>
          <p:nvSpPr>
            <p:cNvPr id="19" name="Freeform 377"/>
            <p:cNvSpPr>
              <a:spLocks noChangeAspect="1" noEditPoints="1"/>
            </p:cNvSpPr>
            <p:nvPr/>
          </p:nvSpPr>
          <p:spPr bwMode="auto">
            <a:xfrm>
              <a:off x="6665632" y="5111079"/>
              <a:ext cx="1040278" cy="720000"/>
            </a:xfrm>
            <a:custGeom>
              <a:avLst/>
              <a:gdLst>
                <a:gd name="T0" fmla="*/ 6 w 213"/>
                <a:gd name="T1" fmla="*/ 18 h 148"/>
                <a:gd name="T2" fmla="*/ 139 w 213"/>
                <a:gd name="T3" fmla="*/ 18 h 148"/>
                <a:gd name="T4" fmla="*/ 145 w 213"/>
                <a:gd name="T5" fmla="*/ 18 h 148"/>
                <a:gd name="T6" fmla="*/ 145 w 213"/>
                <a:gd name="T7" fmla="*/ 24 h 148"/>
                <a:gd name="T8" fmla="*/ 145 w 213"/>
                <a:gd name="T9" fmla="*/ 118 h 148"/>
                <a:gd name="T10" fmla="*/ 145 w 213"/>
                <a:gd name="T11" fmla="*/ 124 h 148"/>
                <a:gd name="T12" fmla="*/ 139 w 213"/>
                <a:gd name="T13" fmla="*/ 124 h 148"/>
                <a:gd name="T14" fmla="*/ 89 w 213"/>
                <a:gd name="T15" fmla="*/ 124 h 148"/>
                <a:gd name="T16" fmla="*/ 89 w 213"/>
                <a:gd name="T17" fmla="*/ 128 h 148"/>
                <a:gd name="T18" fmla="*/ 125 w 213"/>
                <a:gd name="T19" fmla="*/ 139 h 148"/>
                <a:gd name="T20" fmla="*/ 125 w 213"/>
                <a:gd name="T21" fmla="*/ 148 h 148"/>
                <a:gd name="T22" fmla="*/ 22 w 213"/>
                <a:gd name="T23" fmla="*/ 148 h 148"/>
                <a:gd name="T24" fmla="*/ 22 w 213"/>
                <a:gd name="T25" fmla="*/ 139 h 148"/>
                <a:gd name="T26" fmla="*/ 57 w 213"/>
                <a:gd name="T27" fmla="*/ 129 h 148"/>
                <a:gd name="T28" fmla="*/ 57 w 213"/>
                <a:gd name="T29" fmla="*/ 124 h 148"/>
                <a:gd name="T30" fmla="*/ 6 w 213"/>
                <a:gd name="T31" fmla="*/ 124 h 148"/>
                <a:gd name="T32" fmla="*/ 0 w 213"/>
                <a:gd name="T33" fmla="*/ 124 h 148"/>
                <a:gd name="T34" fmla="*/ 0 w 213"/>
                <a:gd name="T35" fmla="*/ 118 h 148"/>
                <a:gd name="T36" fmla="*/ 0 w 213"/>
                <a:gd name="T37" fmla="*/ 24 h 148"/>
                <a:gd name="T38" fmla="*/ 0 w 213"/>
                <a:gd name="T39" fmla="*/ 18 h 148"/>
                <a:gd name="T40" fmla="*/ 6 w 213"/>
                <a:gd name="T41" fmla="*/ 18 h 148"/>
                <a:gd name="T42" fmla="*/ 153 w 213"/>
                <a:gd name="T43" fmla="*/ 148 h 148"/>
                <a:gd name="T44" fmla="*/ 213 w 213"/>
                <a:gd name="T45" fmla="*/ 148 h 148"/>
                <a:gd name="T46" fmla="*/ 213 w 213"/>
                <a:gd name="T47" fmla="*/ 0 h 148"/>
                <a:gd name="T48" fmla="*/ 153 w 213"/>
                <a:gd name="T49" fmla="*/ 0 h 148"/>
                <a:gd name="T50" fmla="*/ 153 w 213"/>
                <a:gd name="T51" fmla="*/ 148 h 148"/>
                <a:gd name="T52" fmla="*/ 161 w 213"/>
                <a:gd name="T53" fmla="*/ 13 h 148"/>
                <a:gd name="T54" fmla="*/ 207 w 213"/>
                <a:gd name="T55" fmla="*/ 13 h 148"/>
                <a:gd name="T56" fmla="*/ 207 w 213"/>
                <a:gd name="T57" fmla="*/ 27 h 148"/>
                <a:gd name="T58" fmla="*/ 161 w 213"/>
                <a:gd name="T59" fmla="*/ 27 h 148"/>
                <a:gd name="T60" fmla="*/ 161 w 213"/>
                <a:gd name="T61" fmla="*/ 13 h 148"/>
                <a:gd name="T62" fmla="*/ 161 w 213"/>
                <a:gd name="T63" fmla="*/ 35 h 148"/>
                <a:gd name="T64" fmla="*/ 207 w 213"/>
                <a:gd name="T65" fmla="*/ 35 h 148"/>
                <a:gd name="T66" fmla="*/ 207 w 213"/>
                <a:gd name="T67" fmla="*/ 50 h 148"/>
                <a:gd name="T68" fmla="*/ 161 w 213"/>
                <a:gd name="T69" fmla="*/ 50 h 148"/>
                <a:gd name="T70" fmla="*/ 161 w 213"/>
                <a:gd name="T71" fmla="*/ 35 h 148"/>
                <a:gd name="T72" fmla="*/ 160 w 213"/>
                <a:gd name="T73" fmla="*/ 62 h 148"/>
                <a:gd name="T74" fmla="*/ 176 w 213"/>
                <a:gd name="T75" fmla="*/ 62 h 148"/>
                <a:gd name="T76" fmla="*/ 176 w 213"/>
                <a:gd name="T77" fmla="*/ 73 h 148"/>
                <a:gd name="T78" fmla="*/ 160 w 213"/>
                <a:gd name="T79" fmla="*/ 73 h 148"/>
                <a:gd name="T80" fmla="*/ 160 w 213"/>
                <a:gd name="T81" fmla="*/ 62 h 148"/>
                <a:gd name="T82" fmla="*/ 160 w 213"/>
                <a:gd name="T83" fmla="*/ 80 h 148"/>
                <a:gd name="T84" fmla="*/ 176 w 213"/>
                <a:gd name="T85" fmla="*/ 80 h 148"/>
                <a:gd name="T86" fmla="*/ 176 w 213"/>
                <a:gd name="T87" fmla="*/ 91 h 148"/>
                <a:gd name="T88" fmla="*/ 160 w 213"/>
                <a:gd name="T89" fmla="*/ 91 h 148"/>
                <a:gd name="T90" fmla="*/ 160 w 213"/>
                <a:gd name="T91" fmla="*/ 80 h 148"/>
                <a:gd name="T92" fmla="*/ 133 w 213"/>
                <a:gd name="T93" fmla="*/ 30 h 148"/>
                <a:gd name="T94" fmla="*/ 13 w 213"/>
                <a:gd name="T95" fmla="*/ 30 h 148"/>
                <a:gd name="T96" fmla="*/ 13 w 213"/>
                <a:gd name="T97" fmla="*/ 112 h 148"/>
                <a:gd name="T98" fmla="*/ 133 w 213"/>
                <a:gd name="T99" fmla="*/ 112 h 148"/>
                <a:gd name="T100" fmla="*/ 133 w 213"/>
                <a:gd name="T101" fmla="*/ 3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3" h="148">
                  <a:moveTo>
                    <a:pt x="6" y="18"/>
                  </a:moveTo>
                  <a:cubicBezTo>
                    <a:pt x="139" y="18"/>
                    <a:pt x="139" y="18"/>
                    <a:pt x="139" y="18"/>
                  </a:cubicBezTo>
                  <a:cubicBezTo>
                    <a:pt x="145" y="18"/>
                    <a:pt x="145" y="18"/>
                    <a:pt x="145" y="18"/>
                  </a:cubicBezTo>
                  <a:cubicBezTo>
                    <a:pt x="145" y="24"/>
                    <a:pt x="145" y="24"/>
                    <a:pt x="145" y="24"/>
                  </a:cubicBezTo>
                  <a:cubicBezTo>
                    <a:pt x="145" y="118"/>
                    <a:pt x="145" y="118"/>
                    <a:pt x="145" y="118"/>
                  </a:cubicBezTo>
                  <a:cubicBezTo>
                    <a:pt x="145" y="124"/>
                    <a:pt x="145" y="124"/>
                    <a:pt x="145" y="124"/>
                  </a:cubicBezTo>
                  <a:cubicBezTo>
                    <a:pt x="139" y="124"/>
                    <a:pt x="139" y="124"/>
                    <a:pt x="139" y="124"/>
                  </a:cubicBezTo>
                  <a:cubicBezTo>
                    <a:pt x="89" y="124"/>
                    <a:pt x="89" y="124"/>
                    <a:pt x="89" y="124"/>
                  </a:cubicBezTo>
                  <a:cubicBezTo>
                    <a:pt x="89" y="128"/>
                    <a:pt x="89" y="128"/>
                    <a:pt x="89" y="128"/>
                  </a:cubicBezTo>
                  <a:cubicBezTo>
                    <a:pt x="101" y="130"/>
                    <a:pt x="113" y="133"/>
                    <a:pt x="125" y="139"/>
                  </a:cubicBezTo>
                  <a:cubicBezTo>
                    <a:pt x="125" y="142"/>
                    <a:pt x="125" y="145"/>
                    <a:pt x="125" y="148"/>
                  </a:cubicBezTo>
                  <a:cubicBezTo>
                    <a:pt x="90" y="148"/>
                    <a:pt x="56" y="148"/>
                    <a:pt x="22" y="148"/>
                  </a:cubicBezTo>
                  <a:cubicBezTo>
                    <a:pt x="22" y="145"/>
                    <a:pt x="22" y="142"/>
                    <a:pt x="22" y="139"/>
                  </a:cubicBezTo>
                  <a:cubicBezTo>
                    <a:pt x="34" y="134"/>
                    <a:pt x="45" y="130"/>
                    <a:pt x="57" y="129"/>
                  </a:cubicBezTo>
                  <a:cubicBezTo>
                    <a:pt x="57" y="124"/>
                    <a:pt x="57" y="124"/>
                    <a:pt x="57" y="124"/>
                  </a:cubicBezTo>
                  <a:cubicBezTo>
                    <a:pt x="6" y="124"/>
                    <a:pt x="6" y="124"/>
                    <a:pt x="6" y="124"/>
                  </a:cubicBezTo>
                  <a:cubicBezTo>
                    <a:pt x="0" y="124"/>
                    <a:pt x="0" y="124"/>
                    <a:pt x="0" y="124"/>
                  </a:cubicBezTo>
                  <a:cubicBezTo>
                    <a:pt x="0" y="118"/>
                    <a:pt x="0" y="118"/>
                    <a:pt x="0" y="118"/>
                  </a:cubicBezTo>
                  <a:cubicBezTo>
                    <a:pt x="0" y="24"/>
                    <a:pt x="0" y="24"/>
                    <a:pt x="0" y="24"/>
                  </a:cubicBezTo>
                  <a:cubicBezTo>
                    <a:pt x="0" y="18"/>
                    <a:pt x="0" y="18"/>
                    <a:pt x="0" y="18"/>
                  </a:cubicBezTo>
                  <a:cubicBezTo>
                    <a:pt x="6" y="18"/>
                    <a:pt x="6" y="18"/>
                    <a:pt x="6" y="18"/>
                  </a:cubicBezTo>
                  <a:close/>
                  <a:moveTo>
                    <a:pt x="153" y="148"/>
                  </a:moveTo>
                  <a:cubicBezTo>
                    <a:pt x="213" y="148"/>
                    <a:pt x="213" y="148"/>
                    <a:pt x="213" y="148"/>
                  </a:cubicBezTo>
                  <a:cubicBezTo>
                    <a:pt x="213" y="0"/>
                    <a:pt x="213" y="0"/>
                    <a:pt x="213" y="0"/>
                  </a:cubicBezTo>
                  <a:cubicBezTo>
                    <a:pt x="153" y="0"/>
                    <a:pt x="153" y="0"/>
                    <a:pt x="153" y="0"/>
                  </a:cubicBezTo>
                  <a:cubicBezTo>
                    <a:pt x="153" y="148"/>
                    <a:pt x="153" y="148"/>
                    <a:pt x="153" y="148"/>
                  </a:cubicBezTo>
                  <a:close/>
                  <a:moveTo>
                    <a:pt x="161" y="13"/>
                  </a:moveTo>
                  <a:cubicBezTo>
                    <a:pt x="207" y="13"/>
                    <a:pt x="207" y="13"/>
                    <a:pt x="207" y="13"/>
                  </a:cubicBezTo>
                  <a:cubicBezTo>
                    <a:pt x="207" y="27"/>
                    <a:pt x="207" y="27"/>
                    <a:pt x="207" y="27"/>
                  </a:cubicBezTo>
                  <a:cubicBezTo>
                    <a:pt x="161" y="27"/>
                    <a:pt x="161" y="27"/>
                    <a:pt x="161" y="27"/>
                  </a:cubicBezTo>
                  <a:cubicBezTo>
                    <a:pt x="161" y="13"/>
                    <a:pt x="161" y="13"/>
                    <a:pt x="161" y="13"/>
                  </a:cubicBezTo>
                  <a:close/>
                  <a:moveTo>
                    <a:pt x="161" y="35"/>
                  </a:moveTo>
                  <a:cubicBezTo>
                    <a:pt x="207" y="35"/>
                    <a:pt x="207" y="35"/>
                    <a:pt x="207" y="35"/>
                  </a:cubicBezTo>
                  <a:cubicBezTo>
                    <a:pt x="207" y="50"/>
                    <a:pt x="207" y="50"/>
                    <a:pt x="207" y="50"/>
                  </a:cubicBezTo>
                  <a:cubicBezTo>
                    <a:pt x="161" y="50"/>
                    <a:pt x="161" y="50"/>
                    <a:pt x="161" y="50"/>
                  </a:cubicBezTo>
                  <a:cubicBezTo>
                    <a:pt x="161" y="35"/>
                    <a:pt x="161" y="35"/>
                    <a:pt x="161" y="35"/>
                  </a:cubicBezTo>
                  <a:close/>
                  <a:moveTo>
                    <a:pt x="160" y="62"/>
                  </a:moveTo>
                  <a:cubicBezTo>
                    <a:pt x="176" y="62"/>
                    <a:pt x="176" y="62"/>
                    <a:pt x="176" y="62"/>
                  </a:cubicBezTo>
                  <a:cubicBezTo>
                    <a:pt x="176" y="73"/>
                    <a:pt x="176" y="73"/>
                    <a:pt x="176" y="73"/>
                  </a:cubicBezTo>
                  <a:cubicBezTo>
                    <a:pt x="160" y="73"/>
                    <a:pt x="160" y="73"/>
                    <a:pt x="160" y="73"/>
                  </a:cubicBezTo>
                  <a:cubicBezTo>
                    <a:pt x="160" y="62"/>
                    <a:pt x="160" y="62"/>
                    <a:pt x="160" y="62"/>
                  </a:cubicBezTo>
                  <a:close/>
                  <a:moveTo>
                    <a:pt x="160" y="80"/>
                  </a:moveTo>
                  <a:cubicBezTo>
                    <a:pt x="176" y="80"/>
                    <a:pt x="176" y="80"/>
                    <a:pt x="176" y="80"/>
                  </a:cubicBezTo>
                  <a:cubicBezTo>
                    <a:pt x="176" y="91"/>
                    <a:pt x="176" y="91"/>
                    <a:pt x="176" y="91"/>
                  </a:cubicBezTo>
                  <a:cubicBezTo>
                    <a:pt x="160" y="91"/>
                    <a:pt x="160" y="91"/>
                    <a:pt x="160" y="91"/>
                  </a:cubicBezTo>
                  <a:cubicBezTo>
                    <a:pt x="160" y="80"/>
                    <a:pt x="160" y="80"/>
                    <a:pt x="160" y="80"/>
                  </a:cubicBezTo>
                  <a:close/>
                  <a:moveTo>
                    <a:pt x="133" y="30"/>
                  </a:moveTo>
                  <a:cubicBezTo>
                    <a:pt x="13" y="30"/>
                    <a:pt x="13" y="30"/>
                    <a:pt x="13" y="30"/>
                  </a:cubicBezTo>
                  <a:cubicBezTo>
                    <a:pt x="13" y="112"/>
                    <a:pt x="13" y="112"/>
                    <a:pt x="13" y="112"/>
                  </a:cubicBezTo>
                  <a:cubicBezTo>
                    <a:pt x="133" y="112"/>
                    <a:pt x="133" y="112"/>
                    <a:pt x="133" y="112"/>
                  </a:cubicBezTo>
                  <a:lnTo>
                    <a:pt x="133" y="30"/>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0" name="磁盘 19"/>
            <p:cNvSpPr/>
            <p:nvPr/>
          </p:nvSpPr>
          <p:spPr>
            <a:xfrm>
              <a:off x="7608072" y="5351930"/>
              <a:ext cx="312247" cy="503396"/>
            </a:xfrm>
            <a:prstGeom prst="flowChartMagneticDisk">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1" name="组 20"/>
          <p:cNvGrpSpPr>
            <a:grpSpLocks noChangeAspect="1"/>
          </p:cNvGrpSpPr>
          <p:nvPr/>
        </p:nvGrpSpPr>
        <p:grpSpPr>
          <a:xfrm>
            <a:off x="6864062" y="2141997"/>
            <a:ext cx="669530" cy="1008000"/>
            <a:chOff x="5464335" y="4274235"/>
            <a:chExt cx="285750" cy="430212"/>
          </a:xfrm>
          <a:solidFill>
            <a:schemeClr val="accent3">
              <a:lumMod val="50000"/>
            </a:schemeClr>
          </a:solidFill>
        </p:grpSpPr>
        <p:sp>
          <p:nvSpPr>
            <p:cNvPr id="22" name="Freeform 229"/>
            <p:cNvSpPr>
              <a:spLocks/>
            </p:cNvSpPr>
            <p:nvPr/>
          </p:nvSpPr>
          <p:spPr bwMode="auto">
            <a:xfrm>
              <a:off x="5464335" y="4491722"/>
              <a:ext cx="285750" cy="212725"/>
            </a:xfrm>
            <a:custGeom>
              <a:avLst/>
              <a:gdLst>
                <a:gd name="T0" fmla="*/ 95 w 122"/>
                <a:gd name="T1" fmla="*/ 0 h 91"/>
                <a:gd name="T2" fmla="*/ 68 w 122"/>
                <a:gd name="T3" fmla="*/ 45 h 91"/>
                <a:gd name="T4" fmla="*/ 65 w 122"/>
                <a:gd name="T5" fmla="*/ 25 h 91"/>
                <a:gd name="T6" fmla="*/ 69 w 122"/>
                <a:gd name="T7" fmla="*/ 18 h 91"/>
                <a:gd name="T8" fmla="*/ 61 w 122"/>
                <a:gd name="T9" fmla="*/ 11 h 91"/>
                <a:gd name="T10" fmla="*/ 54 w 122"/>
                <a:gd name="T11" fmla="*/ 18 h 91"/>
                <a:gd name="T12" fmla="*/ 57 w 122"/>
                <a:gd name="T13" fmla="*/ 25 h 91"/>
                <a:gd name="T14" fmla="*/ 54 w 122"/>
                <a:gd name="T15" fmla="*/ 44 h 91"/>
                <a:gd name="T16" fmla="*/ 28 w 122"/>
                <a:gd name="T17" fmla="*/ 0 h 91"/>
                <a:gd name="T18" fmla="*/ 1 w 122"/>
                <a:gd name="T19" fmla="*/ 29 h 91"/>
                <a:gd name="T20" fmla="*/ 0 w 122"/>
                <a:gd name="T21" fmla="*/ 84 h 91"/>
                <a:gd name="T22" fmla="*/ 61 w 122"/>
                <a:gd name="T23" fmla="*/ 91 h 91"/>
                <a:gd name="T24" fmla="*/ 122 w 122"/>
                <a:gd name="T25" fmla="*/ 84 h 91"/>
                <a:gd name="T26" fmla="*/ 122 w 122"/>
                <a:gd name="T27" fmla="*/ 29 h 91"/>
                <a:gd name="T28" fmla="*/ 95 w 122"/>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91">
                  <a:moveTo>
                    <a:pt x="95" y="0"/>
                  </a:moveTo>
                  <a:cubicBezTo>
                    <a:pt x="68" y="45"/>
                    <a:pt x="68" y="45"/>
                    <a:pt x="68" y="45"/>
                  </a:cubicBezTo>
                  <a:cubicBezTo>
                    <a:pt x="65" y="25"/>
                    <a:pt x="65" y="25"/>
                    <a:pt x="65" y="25"/>
                  </a:cubicBezTo>
                  <a:cubicBezTo>
                    <a:pt x="67" y="23"/>
                    <a:pt x="69" y="21"/>
                    <a:pt x="69" y="18"/>
                  </a:cubicBezTo>
                  <a:cubicBezTo>
                    <a:pt x="69" y="14"/>
                    <a:pt x="65" y="11"/>
                    <a:pt x="61" y="11"/>
                  </a:cubicBezTo>
                  <a:cubicBezTo>
                    <a:pt x="57" y="11"/>
                    <a:pt x="54" y="14"/>
                    <a:pt x="54" y="18"/>
                  </a:cubicBezTo>
                  <a:cubicBezTo>
                    <a:pt x="54" y="21"/>
                    <a:pt x="55" y="23"/>
                    <a:pt x="57" y="25"/>
                  </a:cubicBezTo>
                  <a:cubicBezTo>
                    <a:pt x="54" y="44"/>
                    <a:pt x="54" y="44"/>
                    <a:pt x="54" y="44"/>
                  </a:cubicBezTo>
                  <a:cubicBezTo>
                    <a:pt x="28" y="0"/>
                    <a:pt x="28" y="0"/>
                    <a:pt x="28" y="0"/>
                  </a:cubicBezTo>
                  <a:cubicBezTo>
                    <a:pt x="13" y="7"/>
                    <a:pt x="3" y="17"/>
                    <a:pt x="1" y="29"/>
                  </a:cubicBezTo>
                  <a:cubicBezTo>
                    <a:pt x="0" y="84"/>
                    <a:pt x="0" y="84"/>
                    <a:pt x="0" y="84"/>
                  </a:cubicBezTo>
                  <a:cubicBezTo>
                    <a:pt x="0" y="84"/>
                    <a:pt x="32" y="91"/>
                    <a:pt x="61" y="91"/>
                  </a:cubicBezTo>
                  <a:cubicBezTo>
                    <a:pt x="91" y="91"/>
                    <a:pt x="122" y="84"/>
                    <a:pt x="122" y="84"/>
                  </a:cubicBezTo>
                  <a:cubicBezTo>
                    <a:pt x="122" y="29"/>
                    <a:pt x="122" y="29"/>
                    <a:pt x="122" y="29"/>
                  </a:cubicBezTo>
                  <a:cubicBezTo>
                    <a:pt x="120" y="17"/>
                    <a:pt x="109" y="7"/>
                    <a:pt x="9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30"/>
            <p:cNvSpPr>
              <a:spLocks/>
            </p:cNvSpPr>
            <p:nvPr/>
          </p:nvSpPr>
          <p:spPr bwMode="auto">
            <a:xfrm>
              <a:off x="5504023" y="4274235"/>
              <a:ext cx="207963" cy="215900"/>
            </a:xfrm>
            <a:custGeom>
              <a:avLst/>
              <a:gdLst>
                <a:gd name="T0" fmla="*/ 12 w 89"/>
                <a:gd name="T1" fmla="*/ 58 h 92"/>
                <a:gd name="T2" fmla="*/ 13 w 89"/>
                <a:gd name="T3" fmla="*/ 58 h 92"/>
                <a:gd name="T4" fmla="*/ 44 w 89"/>
                <a:gd name="T5" fmla="*/ 92 h 92"/>
                <a:gd name="T6" fmla="*/ 76 w 89"/>
                <a:gd name="T7" fmla="*/ 58 h 92"/>
                <a:gd name="T8" fmla="*/ 77 w 89"/>
                <a:gd name="T9" fmla="*/ 58 h 92"/>
                <a:gd name="T10" fmla="*/ 87 w 89"/>
                <a:gd name="T11" fmla="*/ 48 h 92"/>
                <a:gd name="T12" fmla="*/ 82 w 89"/>
                <a:gd name="T13" fmla="*/ 35 h 92"/>
                <a:gd name="T14" fmla="*/ 80 w 89"/>
                <a:gd name="T15" fmla="*/ 35 h 92"/>
                <a:gd name="T16" fmla="*/ 80 w 89"/>
                <a:gd name="T17" fmla="*/ 33 h 92"/>
                <a:gd name="T18" fmla="*/ 44 w 89"/>
                <a:gd name="T19" fmla="*/ 0 h 92"/>
                <a:gd name="T20" fmla="*/ 9 w 89"/>
                <a:gd name="T21" fmla="*/ 33 h 92"/>
                <a:gd name="T22" fmla="*/ 9 w 89"/>
                <a:gd name="T23" fmla="*/ 35 h 92"/>
                <a:gd name="T24" fmla="*/ 7 w 89"/>
                <a:gd name="T25" fmla="*/ 35 h 92"/>
                <a:gd name="T26" fmla="*/ 1 w 89"/>
                <a:gd name="T27" fmla="*/ 48 h 92"/>
                <a:gd name="T28" fmla="*/ 12 w 89"/>
                <a:gd name="T29" fmla="*/ 5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 h="92">
                  <a:moveTo>
                    <a:pt x="12" y="58"/>
                  </a:moveTo>
                  <a:cubicBezTo>
                    <a:pt x="12" y="58"/>
                    <a:pt x="12" y="58"/>
                    <a:pt x="13" y="58"/>
                  </a:cubicBezTo>
                  <a:cubicBezTo>
                    <a:pt x="17" y="76"/>
                    <a:pt x="29" y="92"/>
                    <a:pt x="44" y="92"/>
                  </a:cubicBezTo>
                  <a:cubicBezTo>
                    <a:pt x="60" y="92"/>
                    <a:pt x="72" y="76"/>
                    <a:pt x="76" y="58"/>
                  </a:cubicBezTo>
                  <a:cubicBezTo>
                    <a:pt x="76" y="58"/>
                    <a:pt x="76" y="58"/>
                    <a:pt x="77" y="58"/>
                  </a:cubicBezTo>
                  <a:cubicBezTo>
                    <a:pt x="81" y="59"/>
                    <a:pt x="86" y="54"/>
                    <a:pt x="87" y="48"/>
                  </a:cubicBezTo>
                  <a:cubicBezTo>
                    <a:pt x="89" y="42"/>
                    <a:pt x="86" y="36"/>
                    <a:pt x="82" y="35"/>
                  </a:cubicBezTo>
                  <a:cubicBezTo>
                    <a:pt x="81" y="34"/>
                    <a:pt x="80" y="34"/>
                    <a:pt x="80" y="35"/>
                  </a:cubicBezTo>
                  <a:cubicBezTo>
                    <a:pt x="80" y="34"/>
                    <a:pt x="80" y="34"/>
                    <a:pt x="80" y="33"/>
                  </a:cubicBezTo>
                  <a:cubicBezTo>
                    <a:pt x="80" y="15"/>
                    <a:pt x="64" y="0"/>
                    <a:pt x="44" y="0"/>
                  </a:cubicBezTo>
                  <a:cubicBezTo>
                    <a:pt x="25" y="0"/>
                    <a:pt x="9" y="15"/>
                    <a:pt x="9" y="33"/>
                  </a:cubicBezTo>
                  <a:cubicBezTo>
                    <a:pt x="9" y="34"/>
                    <a:pt x="9" y="34"/>
                    <a:pt x="9" y="35"/>
                  </a:cubicBezTo>
                  <a:cubicBezTo>
                    <a:pt x="9" y="34"/>
                    <a:pt x="8" y="34"/>
                    <a:pt x="7" y="35"/>
                  </a:cubicBezTo>
                  <a:cubicBezTo>
                    <a:pt x="3" y="36"/>
                    <a:pt x="0" y="42"/>
                    <a:pt x="1" y="48"/>
                  </a:cubicBezTo>
                  <a:cubicBezTo>
                    <a:pt x="3" y="54"/>
                    <a:pt x="8" y="59"/>
                    <a:pt x="12"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矩形 12"/>
          <p:cNvSpPr/>
          <p:nvPr/>
        </p:nvSpPr>
        <p:spPr>
          <a:xfrm>
            <a:off x="2600101" y="3272911"/>
            <a:ext cx="2104102" cy="369332"/>
          </a:xfrm>
          <a:prstGeom prst="rect">
            <a:avLst/>
          </a:prstGeom>
        </p:spPr>
        <p:txBody>
          <a:bodyPr wrap="none">
            <a:spAutoFit/>
          </a:bodyPr>
          <a:lstStyle/>
          <a:p>
            <a:r>
              <a:rPr lang="en-US" altLang="zh-CN" dirty="0" smtClean="0"/>
              <a:t>The Service Provider</a:t>
            </a:r>
            <a:endParaRPr lang="zh-CN" altLang="en-US" dirty="0"/>
          </a:p>
        </p:txBody>
      </p:sp>
      <p:sp>
        <p:nvSpPr>
          <p:cNvPr id="17" name="矩形 16"/>
          <p:cNvSpPr/>
          <p:nvPr/>
        </p:nvSpPr>
        <p:spPr>
          <a:xfrm>
            <a:off x="6724280" y="3289278"/>
            <a:ext cx="1019831" cy="369332"/>
          </a:xfrm>
          <a:prstGeom prst="rect">
            <a:avLst/>
          </a:prstGeom>
        </p:spPr>
        <p:txBody>
          <a:bodyPr wrap="none">
            <a:spAutoFit/>
          </a:bodyPr>
          <a:lstStyle/>
          <a:p>
            <a:r>
              <a:rPr lang="en-US" altLang="zh-CN" dirty="0" smtClean="0"/>
              <a:t>The</a:t>
            </a:r>
            <a:r>
              <a:rPr lang="zh-CN" altLang="en-US" dirty="0" smtClean="0"/>
              <a:t> </a:t>
            </a:r>
            <a:r>
              <a:rPr lang="en-US" altLang="zh-CN" dirty="0"/>
              <a:t>U</a:t>
            </a:r>
            <a:r>
              <a:rPr lang="en-US" altLang="zh-CN" dirty="0" smtClean="0"/>
              <a:t>ser</a:t>
            </a:r>
            <a:endParaRPr lang="zh-CN" altLang="en-US" dirty="0"/>
          </a:p>
        </p:txBody>
      </p:sp>
      <p:cxnSp>
        <p:nvCxnSpPr>
          <p:cNvPr id="25" name="直线箭头连接符 24"/>
          <p:cNvCxnSpPr/>
          <p:nvPr/>
        </p:nvCxnSpPr>
        <p:spPr>
          <a:xfrm>
            <a:off x="4483514" y="2787138"/>
            <a:ext cx="2240766"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636034" y="2416714"/>
            <a:ext cx="1868268" cy="369332"/>
          </a:xfrm>
          <a:prstGeom prst="rect">
            <a:avLst/>
          </a:prstGeom>
        </p:spPr>
        <p:txBody>
          <a:bodyPr wrap="none">
            <a:spAutoFit/>
          </a:bodyPr>
          <a:lstStyle/>
          <a:p>
            <a:r>
              <a:rPr lang="en-US" altLang="zh-CN" smtClean="0"/>
              <a:t>Monitor the users</a:t>
            </a:r>
            <a:endParaRPr lang="zh-CN" altLang="en-US" dirty="0"/>
          </a:p>
        </p:txBody>
      </p:sp>
    </p:spTree>
    <p:extLst>
      <p:ext uri="{BB962C8B-B14F-4D97-AF65-F5344CB8AC3E}">
        <p14:creationId xmlns:p14="http://schemas.microsoft.com/office/powerpoint/2010/main" val="875892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6</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Motivation</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&amp;</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Contribution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6" name="组 55"/>
          <p:cNvGrpSpPr>
            <a:grpSpLocks noChangeAspect="1"/>
          </p:cNvGrpSpPr>
          <p:nvPr/>
        </p:nvGrpSpPr>
        <p:grpSpPr>
          <a:xfrm>
            <a:off x="7925689" y="265029"/>
            <a:ext cx="612000" cy="604921"/>
            <a:chOff x="5859437" y="1130289"/>
            <a:chExt cx="549276" cy="542925"/>
          </a:xfrm>
          <a:solidFill>
            <a:schemeClr val="bg1">
              <a:lumMod val="65000"/>
            </a:schemeClr>
          </a:solidFill>
        </p:grpSpPr>
        <p:sp>
          <p:nvSpPr>
            <p:cNvPr id="57" name="Freeform 107"/>
            <p:cNvSpPr>
              <a:spLocks noEditPoints="1"/>
            </p:cNvSpPr>
            <p:nvPr/>
          </p:nvSpPr>
          <p:spPr bwMode="auto">
            <a:xfrm>
              <a:off x="5859437" y="1130289"/>
              <a:ext cx="369888" cy="363538"/>
            </a:xfrm>
            <a:custGeom>
              <a:avLst/>
              <a:gdLst>
                <a:gd name="T0" fmla="*/ 99 w 129"/>
                <a:gd name="T1" fmla="*/ 118 h 129"/>
                <a:gd name="T2" fmla="*/ 95 w 129"/>
                <a:gd name="T3" fmla="*/ 102 h 129"/>
                <a:gd name="T4" fmla="*/ 101 w 129"/>
                <a:gd name="T5" fmla="*/ 96 h 129"/>
                <a:gd name="T6" fmla="*/ 117 w 129"/>
                <a:gd name="T7" fmla="*/ 100 h 129"/>
                <a:gd name="T8" fmla="*/ 122 w 129"/>
                <a:gd name="T9" fmla="*/ 98 h 129"/>
                <a:gd name="T10" fmla="*/ 128 w 129"/>
                <a:gd name="T11" fmla="*/ 83 h 129"/>
                <a:gd name="T12" fmla="*/ 126 w 129"/>
                <a:gd name="T13" fmla="*/ 78 h 129"/>
                <a:gd name="T14" fmla="*/ 112 w 129"/>
                <a:gd name="T15" fmla="*/ 70 h 129"/>
                <a:gd name="T16" fmla="*/ 113 w 129"/>
                <a:gd name="T17" fmla="*/ 65 h 129"/>
                <a:gd name="T18" fmla="*/ 112 w 129"/>
                <a:gd name="T19" fmla="*/ 61 h 129"/>
                <a:gd name="T20" fmla="*/ 126 w 129"/>
                <a:gd name="T21" fmla="*/ 52 h 129"/>
                <a:gd name="T22" fmla="*/ 128 w 129"/>
                <a:gd name="T23" fmla="*/ 47 h 129"/>
                <a:gd name="T24" fmla="*/ 122 w 129"/>
                <a:gd name="T25" fmla="*/ 33 h 129"/>
                <a:gd name="T26" fmla="*/ 117 w 129"/>
                <a:gd name="T27" fmla="*/ 30 h 129"/>
                <a:gd name="T28" fmla="*/ 102 w 129"/>
                <a:gd name="T29" fmla="*/ 34 h 129"/>
                <a:gd name="T30" fmla="*/ 95 w 129"/>
                <a:gd name="T31" fmla="*/ 28 h 129"/>
                <a:gd name="T32" fmla="*/ 99 w 129"/>
                <a:gd name="T33" fmla="*/ 12 h 129"/>
                <a:gd name="T34" fmla="*/ 97 w 129"/>
                <a:gd name="T35" fmla="*/ 8 h 129"/>
                <a:gd name="T36" fmla="*/ 82 w 129"/>
                <a:gd name="T37" fmla="*/ 1 h 129"/>
                <a:gd name="T38" fmla="*/ 77 w 129"/>
                <a:gd name="T39" fmla="*/ 3 h 129"/>
                <a:gd name="T40" fmla="*/ 69 w 129"/>
                <a:gd name="T41" fmla="*/ 17 h 129"/>
                <a:gd name="T42" fmla="*/ 60 w 129"/>
                <a:gd name="T43" fmla="*/ 17 h 129"/>
                <a:gd name="T44" fmla="*/ 52 w 129"/>
                <a:gd name="T45" fmla="*/ 3 h 129"/>
                <a:gd name="T46" fmla="*/ 47 w 129"/>
                <a:gd name="T47" fmla="*/ 1 h 129"/>
                <a:gd name="T48" fmla="*/ 32 w 129"/>
                <a:gd name="T49" fmla="*/ 7 h 129"/>
                <a:gd name="T50" fmla="*/ 30 w 129"/>
                <a:gd name="T51" fmla="*/ 12 h 129"/>
                <a:gd name="T52" fmla="*/ 34 w 129"/>
                <a:gd name="T53" fmla="*/ 27 h 129"/>
                <a:gd name="T54" fmla="*/ 27 w 129"/>
                <a:gd name="T55" fmla="*/ 34 h 129"/>
                <a:gd name="T56" fmla="*/ 12 w 129"/>
                <a:gd name="T57" fmla="*/ 30 h 129"/>
                <a:gd name="T58" fmla="*/ 7 w 129"/>
                <a:gd name="T59" fmla="*/ 32 h 129"/>
                <a:gd name="T60" fmla="*/ 1 w 129"/>
                <a:gd name="T61" fmla="*/ 47 h 129"/>
                <a:gd name="T62" fmla="*/ 2 w 129"/>
                <a:gd name="T63" fmla="*/ 52 h 129"/>
                <a:gd name="T64" fmla="*/ 16 w 129"/>
                <a:gd name="T65" fmla="*/ 60 h 129"/>
                <a:gd name="T66" fmla="*/ 16 w 129"/>
                <a:gd name="T67" fmla="*/ 65 h 129"/>
                <a:gd name="T68" fmla="*/ 16 w 129"/>
                <a:gd name="T69" fmla="*/ 69 h 129"/>
                <a:gd name="T70" fmla="*/ 2 w 129"/>
                <a:gd name="T71" fmla="*/ 77 h 129"/>
                <a:gd name="T72" fmla="*/ 0 w 129"/>
                <a:gd name="T73" fmla="*/ 82 h 129"/>
                <a:gd name="T74" fmla="*/ 7 w 129"/>
                <a:gd name="T75" fmla="*/ 97 h 129"/>
                <a:gd name="T76" fmla="*/ 11 w 129"/>
                <a:gd name="T77" fmla="*/ 99 h 129"/>
                <a:gd name="T78" fmla="*/ 27 w 129"/>
                <a:gd name="T79" fmla="*/ 95 h 129"/>
                <a:gd name="T80" fmla="*/ 33 w 129"/>
                <a:gd name="T81" fmla="*/ 102 h 129"/>
                <a:gd name="T82" fmla="*/ 29 w 129"/>
                <a:gd name="T83" fmla="*/ 118 h 129"/>
                <a:gd name="T84" fmla="*/ 31 w 129"/>
                <a:gd name="T85" fmla="*/ 122 h 129"/>
                <a:gd name="T86" fmla="*/ 46 w 129"/>
                <a:gd name="T87" fmla="*/ 128 h 129"/>
                <a:gd name="T88" fmla="*/ 51 w 129"/>
                <a:gd name="T89" fmla="*/ 127 h 129"/>
                <a:gd name="T90" fmla="*/ 59 w 129"/>
                <a:gd name="T91" fmla="*/ 113 h 129"/>
                <a:gd name="T92" fmla="*/ 68 w 129"/>
                <a:gd name="T93" fmla="*/ 113 h 129"/>
                <a:gd name="T94" fmla="*/ 77 w 129"/>
                <a:gd name="T95" fmla="*/ 127 h 129"/>
                <a:gd name="T96" fmla="*/ 80 w 129"/>
                <a:gd name="T97" fmla="*/ 129 h 129"/>
                <a:gd name="T98" fmla="*/ 82 w 129"/>
                <a:gd name="T99" fmla="*/ 129 h 129"/>
                <a:gd name="T100" fmla="*/ 96 w 129"/>
                <a:gd name="T101" fmla="*/ 123 h 129"/>
                <a:gd name="T102" fmla="*/ 99 w 129"/>
                <a:gd name="T103" fmla="*/ 118 h 129"/>
                <a:gd name="T104" fmla="*/ 75 w 129"/>
                <a:gd name="T105" fmla="*/ 76 h 129"/>
                <a:gd name="T106" fmla="*/ 53 w 129"/>
                <a:gd name="T107" fmla="*/ 76 h 129"/>
                <a:gd name="T108" fmla="*/ 48 w 129"/>
                <a:gd name="T109" fmla="*/ 65 h 129"/>
                <a:gd name="T110" fmla="*/ 53 w 129"/>
                <a:gd name="T111" fmla="*/ 54 h 129"/>
                <a:gd name="T112" fmla="*/ 64 w 129"/>
                <a:gd name="T113" fmla="*/ 49 h 129"/>
                <a:gd name="T114" fmla="*/ 75 w 129"/>
                <a:gd name="T115" fmla="*/ 54 h 129"/>
                <a:gd name="T116" fmla="*/ 80 w 129"/>
                <a:gd name="T117" fmla="*/ 65 h 129"/>
                <a:gd name="T118" fmla="*/ 75 w 129"/>
                <a:gd name="T119" fmla="*/ 7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9" h="129">
                  <a:moveTo>
                    <a:pt x="99" y="118"/>
                  </a:moveTo>
                  <a:cubicBezTo>
                    <a:pt x="95" y="102"/>
                    <a:pt x="95" y="102"/>
                    <a:pt x="95" y="102"/>
                  </a:cubicBezTo>
                  <a:cubicBezTo>
                    <a:pt x="97" y="100"/>
                    <a:pt x="99" y="98"/>
                    <a:pt x="101" y="96"/>
                  </a:cubicBezTo>
                  <a:cubicBezTo>
                    <a:pt x="117" y="100"/>
                    <a:pt x="117" y="100"/>
                    <a:pt x="117" y="100"/>
                  </a:cubicBezTo>
                  <a:cubicBezTo>
                    <a:pt x="119" y="100"/>
                    <a:pt x="121" y="99"/>
                    <a:pt x="122" y="98"/>
                  </a:cubicBezTo>
                  <a:cubicBezTo>
                    <a:pt x="128" y="83"/>
                    <a:pt x="128" y="83"/>
                    <a:pt x="128" y="83"/>
                  </a:cubicBezTo>
                  <a:cubicBezTo>
                    <a:pt x="128" y="81"/>
                    <a:pt x="128" y="79"/>
                    <a:pt x="126" y="78"/>
                  </a:cubicBezTo>
                  <a:cubicBezTo>
                    <a:pt x="112" y="70"/>
                    <a:pt x="112" y="70"/>
                    <a:pt x="112" y="70"/>
                  </a:cubicBezTo>
                  <a:cubicBezTo>
                    <a:pt x="112" y="68"/>
                    <a:pt x="113" y="66"/>
                    <a:pt x="113" y="65"/>
                  </a:cubicBezTo>
                  <a:cubicBezTo>
                    <a:pt x="113" y="64"/>
                    <a:pt x="112" y="62"/>
                    <a:pt x="112" y="61"/>
                  </a:cubicBezTo>
                  <a:cubicBezTo>
                    <a:pt x="126" y="52"/>
                    <a:pt x="126" y="52"/>
                    <a:pt x="126" y="52"/>
                  </a:cubicBezTo>
                  <a:cubicBezTo>
                    <a:pt x="128" y="51"/>
                    <a:pt x="129" y="49"/>
                    <a:pt x="128" y="47"/>
                  </a:cubicBezTo>
                  <a:cubicBezTo>
                    <a:pt x="122" y="33"/>
                    <a:pt x="122" y="33"/>
                    <a:pt x="122" y="33"/>
                  </a:cubicBezTo>
                  <a:cubicBezTo>
                    <a:pt x="121" y="31"/>
                    <a:pt x="119" y="30"/>
                    <a:pt x="117" y="30"/>
                  </a:cubicBezTo>
                  <a:cubicBezTo>
                    <a:pt x="102" y="34"/>
                    <a:pt x="102" y="34"/>
                    <a:pt x="102" y="34"/>
                  </a:cubicBezTo>
                  <a:cubicBezTo>
                    <a:pt x="100" y="32"/>
                    <a:pt x="97" y="30"/>
                    <a:pt x="95" y="28"/>
                  </a:cubicBezTo>
                  <a:cubicBezTo>
                    <a:pt x="99" y="12"/>
                    <a:pt x="99" y="12"/>
                    <a:pt x="99" y="12"/>
                  </a:cubicBezTo>
                  <a:cubicBezTo>
                    <a:pt x="100" y="10"/>
                    <a:pt x="99" y="8"/>
                    <a:pt x="97" y="8"/>
                  </a:cubicBezTo>
                  <a:cubicBezTo>
                    <a:pt x="82" y="1"/>
                    <a:pt x="82" y="1"/>
                    <a:pt x="82" y="1"/>
                  </a:cubicBezTo>
                  <a:cubicBezTo>
                    <a:pt x="80" y="1"/>
                    <a:pt x="78" y="1"/>
                    <a:pt x="77" y="3"/>
                  </a:cubicBezTo>
                  <a:cubicBezTo>
                    <a:pt x="69" y="17"/>
                    <a:pt x="69" y="17"/>
                    <a:pt x="69" y="17"/>
                  </a:cubicBezTo>
                  <a:cubicBezTo>
                    <a:pt x="66" y="16"/>
                    <a:pt x="63" y="16"/>
                    <a:pt x="60" y="17"/>
                  </a:cubicBezTo>
                  <a:cubicBezTo>
                    <a:pt x="52" y="3"/>
                    <a:pt x="52" y="3"/>
                    <a:pt x="52" y="3"/>
                  </a:cubicBezTo>
                  <a:cubicBezTo>
                    <a:pt x="51" y="1"/>
                    <a:pt x="49" y="0"/>
                    <a:pt x="47" y="1"/>
                  </a:cubicBezTo>
                  <a:cubicBezTo>
                    <a:pt x="32" y="7"/>
                    <a:pt x="32" y="7"/>
                    <a:pt x="32" y="7"/>
                  </a:cubicBezTo>
                  <a:cubicBezTo>
                    <a:pt x="30" y="8"/>
                    <a:pt x="29" y="10"/>
                    <a:pt x="30" y="12"/>
                  </a:cubicBezTo>
                  <a:cubicBezTo>
                    <a:pt x="34" y="27"/>
                    <a:pt x="34" y="27"/>
                    <a:pt x="34" y="27"/>
                  </a:cubicBezTo>
                  <a:cubicBezTo>
                    <a:pt x="31" y="29"/>
                    <a:pt x="29" y="32"/>
                    <a:pt x="27" y="34"/>
                  </a:cubicBezTo>
                  <a:cubicBezTo>
                    <a:pt x="12" y="30"/>
                    <a:pt x="12" y="30"/>
                    <a:pt x="12" y="30"/>
                  </a:cubicBezTo>
                  <a:cubicBezTo>
                    <a:pt x="10" y="29"/>
                    <a:pt x="8" y="30"/>
                    <a:pt x="7" y="32"/>
                  </a:cubicBezTo>
                  <a:cubicBezTo>
                    <a:pt x="1" y="47"/>
                    <a:pt x="1" y="47"/>
                    <a:pt x="1" y="47"/>
                  </a:cubicBezTo>
                  <a:cubicBezTo>
                    <a:pt x="0" y="49"/>
                    <a:pt x="1" y="51"/>
                    <a:pt x="2" y="52"/>
                  </a:cubicBezTo>
                  <a:cubicBezTo>
                    <a:pt x="16" y="60"/>
                    <a:pt x="16" y="60"/>
                    <a:pt x="16" y="60"/>
                  </a:cubicBezTo>
                  <a:cubicBezTo>
                    <a:pt x="16" y="62"/>
                    <a:pt x="16" y="63"/>
                    <a:pt x="16" y="65"/>
                  </a:cubicBezTo>
                  <a:cubicBezTo>
                    <a:pt x="16" y="66"/>
                    <a:pt x="16" y="68"/>
                    <a:pt x="16" y="69"/>
                  </a:cubicBezTo>
                  <a:cubicBezTo>
                    <a:pt x="2" y="77"/>
                    <a:pt x="2" y="77"/>
                    <a:pt x="2" y="77"/>
                  </a:cubicBezTo>
                  <a:cubicBezTo>
                    <a:pt x="0" y="78"/>
                    <a:pt x="0" y="80"/>
                    <a:pt x="0" y="82"/>
                  </a:cubicBezTo>
                  <a:cubicBezTo>
                    <a:pt x="7" y="97"/>
                    <a:pt x="7" y="97"/>
                    <a:pt x="7" y="97"/>
                  </a:cubicBezTo>
                  <a:cubicBezTo>
                    <a:pt x="7" y="99"/>
                    <a:pt x="9" y="100"/>
                    <a:pt x="11" y="99"/>
                  </a:cubicBezTo>
                  <a:cubicBezTo>
                    <a:pt x="27" y="95"/>
                    <a:pt x="27" y="95"/>
                    <a:pt x="27" y="95"/>
                  </a:cubicBezTo>
                  <a:cubicBezTo>
                    <a:pt x="29" y="98"/>
                    <a:pt x="31" y="100"/>
                    <a:pt x="33" y="102"/>
                  </a:cubicBezTo>
                  <a:cubicBezTo>
                    <a:pt x="29" y="118"/>
                    <a:pt x="29" y="118"/>
                    <a:pt x="29" y="118"/>
                  </a:cubicBezTo>
                  <a:cubicBezTo>
                    <a:pt x="29" y="119"/>
                    <a:pt x="30" y="121"/>
                    <a:pt x="31" y="122"/>
                  </a:cubicBezTo>
                  <a:cubicBezTo>
                    <a:pt x="46" y="128"/>
                    <a:pt x="46" y="128"/>
                    <a:pt x="46" y="128"/>
                  </a:cubicBezTo>
                  <a:cubicBezTo>
                    <a:pt x="48" y="129"/>
                    <a:pt x="50" y="129"/>
                    <a:pt x="51" y="127"/>
                  </a:cubicBezTo>
                  <a:cubicBezTo>
                    <a:pt x="59" y="113"/>
                    <a:pt x="59" y="113"/>
                    <a:pt x="59" y="113"/>
                  </a:cubicBezTo>
                  <a:cubicBezTo>
                    <a:pt x="62" y="113"/>
                    <a:pt x="65" y="113"/>
                    <a:pt x="68" y="113"/>
                  </a:cubicBezTo>
                  <a:cubicBezTo>
                    <a:pt x="77" y="127"/>
                    <a:pt x="77" y="127"/>
                    <a:pt x="77" y="127"/>
                  </a:cubicBezTo>
                  <a:cubicBezTo>
                    <a:pt x="77" y="128"/>
                    <a:pt x="79" y="129"/>
                    <a:pt x="80" y="129"/>
                  </a:cubicBezTo>
                  <a:cubicBezTo>
                    <a:pt x="81" y="129"/>
                    <a:pt x="81" y="129"/>
                    <a:pt x="82" y="129"/>
                  </a:cubicBezTo>
                  <a:cubicBezTo>
                    <a:pt x="96" y="123"/>
                    <a:pt x="96" y="123"/>
                    <a:pt x="96" y="123"/>
                  </a:cubicBezTo>
                  <a:cubicBezTo>
                    <a:pt x="98" y="122"/>
                    <a:pt x="99" y="120"/>
                    <a:pt x="99" y="118"/>
                  </a:cubicBezTo>
                  <a:close/>
                  <a:moveTo>
                    <a:pt x="75" y="76"/>
                  </a:moveTo>
                  <a:cubicBezTo>
                    <a:pt x="69" y="82"/>
                    <a:pt x="59" y="82"/>
                    <a:pt x="53" y="76"/>
                  </a:cubicBezTo>
                  <a:cubicBezTo>
                    <a:pt x="50" y="73"/>
                    <a:pt x="48" y="69"/>
                    <a:pt x="48" y="65"/>
                  </a:cubicBezTo>
                  <a:cubicBezTo>
                    <a:pt x="48" y="61"/>
                    <a:pt x="50" y="57"/>
                    <a:pt x="53" y="54"/>
                  </a:cubicBezTo>
                  <a:cubicBezTo>
                    <a:pt x="56" y="51"/>
                    <a:pt x="60" y="49"/>
                    <a:pt x="64" y="49"/>
                  </a:cubicBezTo>
                  <a:cubicBezTo>
                    <a:pt x="68" y="49"/>
                    <a:pt x="72" y="51"/>
                    <a:pt x="75" y="54"/>
                  </a:cubicBezTo>
                  <a:cubicBezTo>
                    <a:pt x="78" y="57"/>
                    <a:pt x="80" y="61"/>
                    <a:pt x="80" y="65"/>
                  </a:cubicBezTo>
                  <a:cubicBezTo>
                    <a:pt x="80" y="69"/>
                    <a:pt x="78" y="73"/>
                    <a:pt x="75" y="7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08"/>
            <p:cNvSpPr>
              <a:spLocks noEditPoints="1"/>
            </p:cNvSpPr>
            <p:nvPr/>
          </p:nvSpPr>
          <p:spPr bwMode="auto">
            <a:xfrm>
              <a:off x="6134075" y="1403339"/>
              <a:ext cx="274638" cy="269875"/>
            </a:xfrm>
            <a:custGeom>
              <a:avLst/>
              <a:gdLst>
                <a:gd name="T0" fmla="*/ 96 w 96"/>
                <a:gd name="T1" fmla="*/ 42 h 96"/>
                <a:gd name="T2" fmla="*/ 93 w 96"/>
                <a:gd name="T3" fmla="*/ 38 h 96"/>
                <a:gd name="T4" fmla="*/ 82 w 96"/>
                <a:gd name="T5" fmla="*/ 36 h 96"/>
                <a:gd name="T6" fmla="*/ 81 w 96"/>
                <a:gd name="T7" fmla="*/ 34 h 96"/>
                <a:gd name="T8" fmla="*/ 80 w 96"/>
                <a:gd name="T9" fmla="*/ 32 h 96"/>
                <a:gd name="T10" fmla="*/ 86 w 96"/>
                <a:gd name="T11" fmla="*/ 23 h 96"/>
                <a:gd name="T12" fmla="*/ 86 w 96"/>
                <a:gd name="T13" fmla="*/ 18 h 96"/>
                <a:gd name="T14" fmla="*/ 78 w 96"/>
                <a:gd name="T15" fmla="*/ 10 h 96"/>
                <a:gd name="T16" fmla="*/ 73 w 96"/>
                <a:gd name="T17" fmla="*/ 9 h 96"/>
                <a:gd name="T18" fmla="*/ 64 w 96"/>
                <a:gd name="T19" fmla="*/ 16 h 96"/>
                <a:gd name="T20" fmla="*/ 59 w 96"/>
                <a:gd name="T21" fmla="*/ 14 h 96"/>
                <a:gd name="T22" fmla="*/ 58 w 96"/>
                <a:gd name="T23" fmla="*/ 3 h 96"/>
                <a:gd name="T24" fmla="*/ 54 w 96"/>
                <a:gd name="T25" fmla="*/ 0 h 96"/>
                <a:gd name="T26" fmla="*/ 42 w 96"/>
                <a:gd name="T27" fmla="*/ 0 h 96"/>
                <a:gd name="T28" fmla="*/ 38 w 96"/>
                <a:gd name="T29" fmla="*/ 3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4 w 96"/>
                <a:gd name="T49" fmla="*/ 38 h 96"/>
                <a:gd name="T50" fmla="*/ 0 w 96"/>
                <a:gd name="T51" fmla="*/ 42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9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60 w 96"/>
                <a:gd name="T85" fmla="*/ 82 h 96"/>
                <a:gd name="T86" fmla="*/ 62 w 96"/>
                <a:gd name="T87" fmla="*/ 81 h 96"/>
                <a:gd name="T88" fmla="*/ 64 w 96"/>
                <a:gd name="T89" fmla="*/ 80 h 96"/>
                <a:gd name="T90" fmla="*/ 73 w 96"/>
                <a:gd name="T91" fmla="*/ 86 h 96"/>
                <a:gd name="T92" fmla="*/ 78 w 96"/>
                <a:gd name="T93" fmla="*/ 86 h 96"/>
                <a:gd name="T94" fmla="*/ 86 w 96"/>
                <a:gd name="T95" fmla="*/ 77 h 96"/>
                <a:gd name="T96" fmla="*/ 87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6 w 96"/>
                <a:gd name="T109" fmla="*/ 51 h 96"/>
                <a:gd name="T110" fmla="*/ 45 w 96"/>
                <a:gd name="T111" fmla="*/ 55 h 96"/>
                <a:gd name="T112" fmla="*/ 41 w 96"/>
                <a:gd name="T113" fmla="*/ 45 h 96"/>
                <a:gd name="T114" fmla="*/ 48 w 96"/>
                <a:gd name="T115" fmla="*/ 40 h 96"/>
                <a:gd name="T116" fmla="*/ 51 w 96"/>
                <a:gd name="T117" fmla="*/ 40 h 96"/>
                <a:gd name="T118" fmla="*/ 56 w 96"/>
                <a:gd name="T119" fmla="*/ 45 h 96"/>
                <a:gd name="T120" fmla="*/ 56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5" y="38"/>
                    <a:pt x="93" y="38"/>
                  </a:cubicBezTo>
                  <a:cubicBezTo>
                    <a:pt x="82" y="36"/>
                    <a:pt x="82" y="36"/>
                    <a:pt x="82" y="36"/>
                  </a:cubicBezTo>
                  <a:cubicBezTo>
                    <a:pt x="82" y="36"/>
                    <a:pt x="81" y="35"/>
                    <a:pt x="81" y="34"/>
                  </a:cubicBezTo>
                  <a:cubicBezTo>
                    <a:pt x="81" y="33"/>
                    <a:pt x="80" y="32"/>
                    <a:pt x="80" y="32"/>
                  </a:cubicBezTo>
                  <a:cubicBezTo>
                    <a:pt x="86" y="23"/>
                    <a:pt x="86" y="23"/>
                    <a:pt x="86" y="23"/>
                  </a:cubicBezTo>
                  <a:cubicBezTo>
                    <a:pt x="88" y="21"/>
                    <a:pt x="87" y="19"/>
                    <a:pt x="86" y="18"/>
                  </a:cubicBezTo>
                  <a:cubicBezTo>
                    <a:pt x="78" y="10"/>
                    <a:pt x="78" y="10"/>
                    <a:pt x="78" y="10"/>
                  </a:cubicBezTo>
                  <a:cubicBezTo>
                    <a:pt x="76" y="8"/>
                    <a:pt x="74" y="8"/>
                    <a:pt x="73" y="9"/>
                  </a:cubicBezTo>
                  <a:cubicBezTo>
                    <a:pt x="64" y="16"/>
                    <a:pt x="64" y="16"/>
                    <a:pt x="64" y="16"/>
                  </a:cubicBezTo>
                  <a:cubicBezTo>
                    <a:pt x="62" y="15"/>
                    <a:pt x="61" y="14"/>
                    <a:pt x="59" y="14"/>
                  </a:cubicBezTo>
                  <a:cubicBezTo>
                    <a:pt x="58" y="3"/>
                    <a:pt x="58" y="3"/>
                    <a:pt x="58" y="3"/>
                  </a:cubicBezTo>
                  <a:cubicBezTo>
                    <a:pt x="57" y="1"/>
                    <a:pt x="55" y="0"/>
                    <a:pt x="54" y="0"/>
                  </a:cubicBezTo>
                  <a:cubicBezTo>
                    <a:pt x="42" y="0"/>
                    <a:pt x="42" y="0"/>
                    <a:pt x="42" y="0"/>
                  </a:cubicBezTo>
                  <a:cubicBezTo>
                    <a:pt x="40" y="0"/>
                    <a:pt x="38" y="1"/>
                    <a:pt x="38" y="3"/>
                  </a:cubicBezTo>
                  <a:cubicBezTo>
                    <a:pt x="37" y="14"/>
                    <a:pt x="37" y="14"/>
                    <a:pt x="37" y="14"/>
                  </a:cubicBezTo>
                  <a:cubicBezTo>
                    <a:pt x="36" y="14"/>
                    <a:pt x="35" y="15"/>
                    <a:pt x="34" y="15"/>
                  </a:cubicBezTo>
                  <a:cubicBezTo>
                    <a:pt x="33" y="15"/>
                    <a:pt x="33" y="16"/>
                    <a:pt x="32" y="16"/>
                  </a:cubicBezTo>
                  <a:cubicBezTo>
                    <a:pt x="23" y="10"/>
                    <a:pt x="23" y="10"/>
                    <a:pt x="23" y="10"/>
                  </a:cubicBezTo>
                  <a:cubicBezTo>
                    <a:pt x="22" y="9"/>
                    <a:pt x="19" y="9"/>
                    <a:pt x="18" y="10"/>
                  </a:cubicBezTo>
                  <a:cubicBezTo>
                    <a:pt x="10" y="18"/>
                    <a:pt x="10" y="18"/>
                    <a:pt x="10" y="18"/>
                  </a:cubicBezTo>
                  <a:cubicBezTo>
                    <a:pt x="9" y="20"/>
                    <a:pt x="8" y="22"/>
                    <a:pt x="10" y="24"/>
                  </a:cubicBezTo>
                  <a:cubicBezTo>
                    <a:pt x="16" y="32"/>
                    <a:pt x="16" y="32"/>
                    <a:pt x="16" y="32"/>
                  </a:cubicBezTo>
                  <a:cubicBezTo>
                    <a:pt x="15" y="34"/>
                    <a:pt x="15" y="35"/>
                    <a:pt x="14" y="37"/>
                  </a:cubicBezTo>
                  <a:cubicBezTo>
                    <a:pt x="4" y="38"/>
                    <a:pt x="4" y="38"/>
                    <a:pt x="4" y="38"/>
                  </a:cubicBezTo>
                  <a:cubicBezTo>
                    <a:pt x="2" y="39"/>
                    <a:pt x="0" y="40"/>
                    <a:pt x="0" y="42"/>
                  </a:cubicBezTo>
                  <a:cubicBezTo>
                    <a:pt x="0" y="54"/>
                    <a:pt x="0" y="54"/>
                    <a:pt x="0" y="54"/>
                  </a:cubicBezTo>
                  <a:cubicBezTo>
                    <a:pt x="0" y="56"/>
                    <a:pt x="2" y="58"/>
                    <a:pt x="4" y="58"/>
                  </a:cubicBezTo>
                  <a:cubicBezTo>
                    <a:pt x="14" y="59"/>
                    <a:pt x="14" y="59"/>
                    <a:pt x="14" y="59"/>
                  </a:cubicBezTo>
                  <a:cubicBezTo>
                    <a:pt x="15" y="60"/>
                    <a:pt x="15" y="61"/>
                    <a:pt x="15" y="62"/>
                  </a:cubicBezTo>
                  <a:cubicBezTo>
                    <a:pt x="16" y="63"/>
                    <a:pt x="16" y="63"/>
                    <a:pt x="16" y="64"/>
                  </a:cubicBezTo>
                  <a:cubicBezTo>
                    <a:pt x="10" y="73"/>
                    <a:pt x="10" y="73"/>
                    <a:pt x="10" y="73"/>
                  </a:cubicBezTo>
                  <a:cubicBezTo>
                    <a:pt x="9" y="74"/>
                    <a:pt x="9" y="77"/>
                    <a:pt x="10" y="78"/>
                  </a:cubicBezTo>
                  <a:cubicBezTo>
                    <a:pt x="19" y="86"/>
                    <a:pt x="19" y="86"/>
                    <a:pt x="19" y="86"/>
                  </a:cubicBezTo>
                  <a:cubicBezTo>
                    <a:pt x="20" y="87"/>
                    <a:pt x="22" y="88"/>
                    <a:pt x="24" y="86"/>
                  </a:cubicBezTo>
                  <a:cubicBezTo>
                    <a:pt x="32" y="80"/>
                    <a:pt x="32" y="80"/>
                    <a:pt x="32" y="80"/>
                  </a:cubicBezTo>
                  <a:cubicBezTo>
                    <a:pt x="34" y="81"/>
                    <a:pt x="35" y="81"/>
                    <a:pt x="37" y="82"/>
                  </a:cubicBezTo>
                  <a:cubicBezTo>
                    <a:pt x="39" y="93"/>
                    <a:pt x="39" y="93"/>
                    <a:pt x="39" y="93"/>
                  </a:cubicBezTo>
                  <a:cubicBezTo>
                    <a:pt x="39" y="94"/>
                    <a:pt x="41" y="96"/>
                    <a:pt x="43" y="96"/>
                  </a:cubicBezTo>
                  <a:cubicBezTo>
                    <a:pt x="43" y="96"/>
                    <a:pt x="43" y="96"/>
                    <a:pt x="43" y="96"/>
                  </a:cubicBezTo>
                  <a:cubicBezTo>
                    <a:pt x="54" y="96"/>
                    <a:pt x="54" y="96"/>
                    <a:pt x="54" y="96"/>
                  </a:cubicBezTo>
                  <a:cubicBezTo>
                    <a:pt x="56" y="96"/>
                    <a:pt x="58" y="94"/>
                    <a:pt x="58" y="92"/>
                  </a:cubicBezTo>
                  <a:cubicBezTo>
                    <a:pt x="60" y="82"/>
                    <a:pt x="60" y="82"/>
                    <a:pt x="60" y="82"/>
                  </a:cubicBezTo>
                  <a:cubicBezTo>
                    <a:pt x="60" y="81"/>
                    <a:pt x="61" y="81"/>
                    <a:pt x="62" y="81"/>
                  </a:cubicBezTo>
                  <a:cubicBezTo>
                    <a:pt x="63" y="80"/>
                    <a:pt x="64" y="80"/>
                    <a:pt x="64" y="80"/>
                  </a:cubicBezTo>
                  <a:cubicBezTo>
                    <a:pt x="73" y="86"/>
                    <a:pt x="73" y="86"/>
                    <a:pt x="73" y="86"/>
                  </a:cubicBezTo>
                  <a:cubicBezTo>
                    <a:pt x="75" y="87"/>
                    <a:pt x="77" y="87"/>
                    <a:pt x="78" y="86"/>
                  </a:cubicBezTo>
                  <a:cubicBezTo>
                    <a:pt x="86" y="77"/>
                    <a:pt x="86" y="77"/>
                    <a:pt x="86" y="77"/>
                  </a:cubicBezTo>
                  <a:cubicBezTo>
                    <a:pt x="88" y="76"/>
                    <a:pt x="88" y="74"/>
                    <a:pt x="87" y="72"/>
                  </a:cubicBezTo>
                  <a:cubicBezTo>
                    <a:pt x="80" y="64"/>
                    <a:pt x="80" y="64"/>
                    <a:pt x="80" y="64"/>
                  </a:cubicBezTo>
                  <a:cubicBezTo>
                    <a:pt x="81" y="62"/>
                    <a:pt x="82" y="61"/>
                    <a:pt x="82" y="59"/>
                  </a:cubicBezTo>
                  <a:cubicBezTo>
                    <a:pt x="93" y="57"/>
                    <a:pt x="93" y="57"/>
                    <a:pt x="93" y="57"/>
                  </a:cubicBezTo>
                  <a:cubicBezTo>
                    <a:pt x="95" y="57"/>
                    <a:pt x="96" y="55"/>
                    <a:pt x="96" y="53"/>
                  </a:cubicBezTo>
                  <a:lnTo>
                    <a:pt x="96" y="42"/>
                  </a:lnTo>
                  <a:close/>
                  <a:moveTo>
                    <a:pt x="56" y="51"/>
                  </a:moveTo>
                  <a:cubicBezTo>
                    <a:pt x="54" y="55"/>
                    <a:pt x="49" y="57"/>
                    <a:pt x="45" y="55"/>
                  </a:cubicBezTo>
                  <a:cubicBezTo>
                    <a:pt x="41" y="54"/>
                    <a:pt x="39" y="49"/>
                    <a:pt x="41" y="45"/>
                  </a:cubicBezTo>
                  <a:cubicBezTo>
                    <a:pt x="42" y="42"/>
                    <a:pt x="45" y="40"/>
                    <a:pt x="48" y="40"/>
                  </a:cubicBezTo>
                  <a:cubicBezTo>
                    <a:pt x="49" y="40"/>
                    <a:pt x="50" y="40"/>
                    <a:pt x="51" y="40"/>
                  </a:cubicBezTo>
                  <a:cubicBezTo>
                    <a:pt x="53" y="41"/>
                    <a:pt x="55" y="43"/>
                    <a:pt x="56" y="45"/>
                  </a:cubicBezTo>
                  <a:cubicBezTo>
                    <a:pt x="56" y="47"/>
                    <a:pt x="56" y="49"/>
                    <a:pt x="56" y="5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1" name="文本框 10"/>
          <p:cNvSpPr txBox="1"/>
          <p:nvPr/>
        </p:nvSpPr>
        <p:spPr>
          <a:xfrm>
            <a:off x="557336" y="1168161"/>
            <a:ext cx="1300961"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Motivation</a:t>
            </a:r>
            <a:endParaRPr kumimoji="1" lang="zh-CN" altLang="en-US" dirty="0">
              <a:solidFill>
                <a:schemeClr val="bg1"/>
              </a:solidFill>
            </a:endParaRPr>
          </a:p>
        </p:txBody>
      </p:sp>
      <p:sp>
        <p:nvSpPr>
          <p:cNvPr id="7" name="矩形 6"/>
          <p:cNvSpPr/>
          <p:nvPr/>
        </p:nvSpPr>
        <p:spPr>
          <a:xfrm>
            <a:off x="936398" y="1881143"/>
            <a:ext cx="7552171" cy="646331"/>
          </a:xfrm>
          <a:prstGeom prst="rect">
            <a:avLst/>
          </a:prstGeom>
        </p:spPr>
        <p:txBody>
          <a:bodyPr wrap="square">
            <a:spAutoFit/>
          </a:bodyPr>
          <a:lstStyle/>
          <a:p>
            <a:r>
              <a:rPr lang="en-US" altLang="zh-CN" dirty="0"/>
              <a:t>In such </a:t>
            </a:r>
            <a:r>
              <a:rPr lang="en-US" altLang="zh-CN" dirty="0" smtClean="0"/>
              <a:t>subscription</a:t>
            </a:r>
            <a:r>
              <a:rPr lang="zh-CN" altLang="en-US" dirty="0" smtClean="0"/>
              <a:t> </a:t>
            </a:r>
            <a:r>
              <a:rPr lang="en-US" altLang="zh-CN" dirty="0" smtClean="0"/>
              <a:t>systems </a:t>
            </a:r>
            <a:r>
              <a:rPr lang="en-US" altLang="zh-CN" dirty="0"/>
              <a:t>there is a fundamental tension between enforcing </a:t>
            </a:r>
            <a:r>
              <a:rPr lang="en-US" altLang="zh-CN" dirty="0">
                <a:solidFill>
                  <a:srgbClr val="C00000"/>
                </a:solidFill>
              </a:rPr>
              <a:t>admission control</a:t>
            </a:r>
            <a:r>
              <a:rPr lang="en-US" altLang="zh-CN" dirty="0"/>
              <a:t> and providing a user with </a:t>
            </a:r>
            <a:r>
              <a:rPr lang="en-US" altLang="zh-CN" dirty="0">
                <a:solidFill>
                  <a:srgbClr val="C00000"/>
                </a:solidFill>
              </a:rPr>
              <a:t>anonymity and privacy</a:t>
            </a:r>
            <a:r>
              <a:rPr lang="en-US" altLang="zh-CN" dirty="0"/>
              <a:t>. </a:t>
            </a:r>
          </a:p>
        </p:txBody>
      </p:sp>
      <p:grpSp>
        <p:nvGrpSpPr>
          <p:cNvPr id="28" name="组 27"/>
          <p:cNvGrpSpPr>
            <a:grpSpLocks noChangeAspect="1"/>
          </p:cNvGrpSpPr>
          <p:nvPr/>
        </p:nvGrpSpPr>
        <p:grpSpPr>
          <a:xfrm>
            <a:off x="616370" y="2091300"/>
            <a:ext cx="252000" cy="392291"/>
            <a:chOff x="3503613" y="3263900"/>
            <a:chExt cx="2127250" cy="3311525"/>
          </a:xfrm>
        </p:grpSpPr>
        <p:sp>
          <p:nvSpPr>
            <p:cNvPr id="29" name="Freeform 49"/>
            <p:cNvSpPr>
              <a:spLocks/>
            </p:cNvSpPr>
            <p:nvPr/>
          </p:nvSpPr>
          <p:spPr bwMode="auto">
            <a:xfrm>
              <a:off x="3503613" y="3263900"/>
              <a:ext cx="2127250" cy="3311525"/>
            </a:xfrm>
            <a:custGeom>
              <a:avLst/>
              <a:gdLst>
                <a:gd name="T0" fmla="*/ 980072 w 842"/>
                <a:gd name="T1" fmla="*/ 3312235 h 1312"/>
                <a:gd name="T2" fmla="*/ 858826 w 842"/>
                <a:gd name="T3" fmla="*/ 3193580 h 1312"/>
                <a:gd name="T4" fmla="*/ 866404 w 842"/>
                <a:gd name="T5" fmla="*/ 3153187 h 1312"/>
                <a:gd name="T6" fmla="*/ 702217 w 842"/>
                <a:gd name="T7" fmla="*/ 3153187 h 1312"/>
                <a:gd name="T8" fmla="*/ 575919 w 842"/>
                <a:gd name="T9" fmla="*/ 3026959 h 1312"/>
                <a:gd name="T10" fmla="*/ 608756 w 842"/>
                <a:gd name="T11" fmla="*/ 2938599 h 1312"/>
                <a:gd name="T12" fmla="*/ 553185 w 842"/>
                <a:gd name="T13" fmla="*/ 2830042 h 1312"/>
                <a:gd name="T14" fmla="*/ 586023 w 842"/>
                <a:gd name="T15" fmla="*/ 2741682 h 1312"/>
                <a:gd name="T16" fmla="*/ 495088 w 842"/>
                <a:gd name="T17" fmla="*/ 2580110 h 1312"/>
                <a:gd name="T18" fmla="*/ 495088 w 842"/>
                <a:gd name="T19" fmla="*/ 2479127 h 1312"/>
                <a:gd name="T20" fmla="*/ 495088 w 842"/>
                <a:gd name="T21" fmla="*/ 2479127 h 1312"/>
                <a:gd name="T22" fmla="*/ 495088 w 842"/>
                <a:gd name="T23" fmla="*/ 2463980 h 1312"/>
                <a:gd name="T24" fmla="*/ 495088 w 842"/>
                <a:gd name="T25" fmla="*/ 2390767 h 1312"/>
                <a:gd name="T26" fmla="*/ 497614 w 842"/>
                <a:gd name="T27" fmla="*/ 2373095 h 1312"/>
                <a:gd name="T28" fmla="*/ 497614 w 842"/>
                <a:gd name="T29" fmla="*/ 2315030 h 1312"/>
                <a:gd name="T30" fmla="*/ 454673 w 842"/>
                <a:gd name="T31" fmla="*/ 2143359 h 1312"/>
                <a:gd name="T32" fmla="*/ 325849 w 842"/>
                <a:gd name="T33" fmla="*/ 1966640 h 1312"/>
                <a:gd name="T34" fmla="*/ 0 w 842"/>
                <a:gd name="T35" fmla="*/ 1057795 h 1312"/>
                <a:gd name="T36" fmla="*/ 1058377 w 842"/>
                <a:gd name="T37" fmla="*/ 0 h 1312"/>
                <a:gd name="T38" fmla="*/ 1068481 w 842"/>
                <a:gd name="T39" fmla="*/ 0 h 1312"/>
                <a:gd name="T40" fmla="*/ 2126858 w 842"/>
                <a:gd name="T41" fmla="*/ 1057795 h 1312"/>
                <a:gd name="T42" fmla="*/ 1801009 w 842"/>
                <a:gd name="T43" fmla="*/ 1966640 h 1312"/>
                <a:gd name="T44" fmla="*/ 1672185 w 842"/>
                <a:gd name="T45" fmla="*/ 2143359 h 1312"/>
                <a:gd name="T46" fmla="*/ 1634296 w 842"/>
                <a:gd name="T47" fmla="*/ 2269588 h 1312"/>
                <a:gd name="T48" fmla="*/ 1631770 w 842"/>
                <a:gd name="T49" fmla="*/ 2582634 h 1312"/>
                <a:gd name="T50" fmla="*/ 1540835 w 842"/>
                <a:gd name="T51" fmla="*/ 2741682 h 1312"/>
                <a:gd name="T52" fmla="*/ 1573673 w 842"/>
                <a:gd name="T53" fmla="*/ 2830042 h 1312"/>
                <a:gd name="T54" fmla="*/ 1518102 w 842"/>
                <a:gd name="T55" fmla="*/ 2938599 h 1312"/>
                <a:gd name="T56" fmla="*/ 1550939 w 842"/>
                <a:gd name="T57" fmla="*/ 3026959 h 1312"/>
                <a:gd name="T58" fmla="*/ 1424641 w 842"/>
                <a:gd name="T59" fmla="*/ 3153187 h 1312"/>
                <a:gd name="T60" fmla="*/ 1260454 w 842"/>
                <a:gd name="T61" fmla="*/ 3153187 h 1312"/>
                <a:gd name="T62" fmla="*/ 1268032 w 842"/>
                <a:gd name="T63" fmla="*/ 3193580 h 1312"/>
                <a:gd name="T64" fmla="*/ 1149312 w 842"/>
                <a:gd name="T65" fmla="*/ 3312235 h 1312"/>
                <a:gd name="T66" fmla="*/ 980072 w 842"/>
                <a:gd name="T67" fmla="*/ 3312235 h 131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42" h="1312">
                  <a:moveTo>
                    <a:pt x="388" y="1312"/>
                  </a:moveTo>
                  <a:cubicBezTo>
                    <a:pt x="362" y="1312"/>
                    <a:pt x="340" y="1291"/>
                    <a:pt x="340" y="1265"/>
                  </a:cubicBezTo>
                  <a:cubicBezTo>
                    <a:pt x="340" y="1259"/>
                    <a:pt x="341" y="1254"/>
                    <a:pt x="343" y="1249"/>
                  </a:cubicBezTo>
                  <a:cubicBezTo>
                    <a:pt x="278" y="1249"/>
                    <a:pt x="278" y="1249"/>
                    <a:pt x="278" y="1249"/>
                  </a:cubicBezTo>
                  <a:cubicBezTo>
                    <a:pt x="250" y="1249"/>
                    <a:pt x="228" y="1226"/>
                    <a:pt x="228" y="1199"/>
                  </a:cubicBezTo>
                  <a:cubicBezTo>
                    <a:pt x="228" y="1186"/>
                    <a:pt x="233" y="1173"/>
                    <a:pt x="241" y="1164"/>
                  </a:cubicBezTo>
                  <a:cubicBezTo>
                    <a:pt x="228" y="1156"/>
                    <a:pt x="219" y="1140"/>
                    <a:pt x="219" y="1121"/>
                  </a:cubicBezTo>
                  <a:cubicBezTo>
                    <a:pt x="219" y="1108"/>
                    <a:pt x="223" y="1095"/>
                    <a:pt x="232" y="1086"/>
                  </a:cubicBezTo>
                  <a:cubicBezTo>
                    <a:pt x="210" y="1073"/>
                    <a:pt x="196" y="1049"/>
                    <a:pt x="196" y="1022"/>
                  </a:cubicBezTo>
                  <a:cubicBezTo>
                    <a:pt x="196" y="982"/>
                    <a:pt x="196" y="982"/>
                    <a:pt x="196" y="982"/>
                  </a:cubicBezTo>
                  <a:cubicBezTo>
                    <a:pt x="196" y="982"/>
                    <a:pt x="196" y="982"/>
                    <a:pt x="196" y="982"/>
                  </a:cubicBezTo>
                  <a:cubicBezTo>
                    <a:pt x="196" y="976"/>
                    <a:pt x="196" y="976"/>
                    <a:pt x="196" y="976"/>
                  </a:cubicBezTo>
                  <a:cubicBezTo>
                    <a:pt x="196" y="966"/>
                    <a:pt x="196" y="957"/>
                    <a:pt x="196" y="947"/>
                  </a:cubicBezTo>
                  <a:cubicBezTo>
                    <a:pt x="197" y="940"/>
                    <a:pt x="197" y="940"/>
                    <a:pt x="197" y="940"/>
                  </a:cubicBezTo>
                  <a:cubicBezTo>
                    <a:pt x="197" y="917"/>
                    <a:pt x="197" y="917"/>
                    <a:pt x="197" y="917"/>
                  </a:cubicBezTo>
                  <a:cubicBezTo>
                    <a:pt x="196" y="897"/>
                    <a:pt x="194" y="871"/>
                    <a:pt x="180" y="849"/>
                  </a:cubicBezTo>
                  <a:cubicBezTo>
                    <a:pt x="166" y="824"/>
                    <a:pt x="148" y="802"/>
                    <a:pt x="129" y="779"/>
                  </a:cubicBezTo>
                  <a:cubicBezTo>
                    <a:pt x="69" y="706"/>
                    <a:pt x="0" y="623"/>
                    <a:pt x="0" y="419"/>
                  </a:cubicBezTo>
                  <a:cubicBezTo>
                    <a:pt x="0" y="188"/>
                    <a:pt x="188" y="0"/>
                    <a:pt x="419" y="0"/>
                  </a:cubicBezTo>
                  <a:cubicBezTo>
                    <a:pt x="423" y="0"/>
                    <a:pt x="423" y="0"/>
                    <a:pt x="423" y="0"/>
                  </a:cubicBezTo>
                  <a:cubicBezTo>
                    <a:pt x="654" y="0"/>
                    <a:pt x="842" y="188"/>
                    <a:pt x="842" y="419"/>
                  </a:cubicBezTo>
                  <a:cubicBezTo>
                    <a:pt x="842" y="623"/>
                    <a:pt x="773" y="706"/>
                    <a:pt x="713" y="779"/>
                  </a:cubicBezTo>
                  <a:cubicBezTo>
                    <a:pt x="694" y="802"/>
                    <a:pt x="676" y="824"/>
                    <a:pt x="662" y="849"/>
                  </a:cubicBezTo>
                  <a:cubicBezTo>
                    <a:pt x="653" y="863"/>
                    <a:pt x="649" y="879"/>
                    <a:pt x="647" y="899"/>
                  </a:cubicBezTo>
                  <a:cubicBezTo>
                    <a:pt x="646" y="1023"/>
                    <a:pt x="646" y="1023"/>
                    <a:pt x="646" y="1023"/>
                  </a:cubicBezTo>
                  <a:cubicBezTo>
                    <a:pt x="646" y="1049"/>
                    <a:pt x="632" y="1073"/>
                    <a:pt x="610" y="1086"/>
                  </a:cubicBezTo>
                  <a:cubicBezTo>
                    <a:pt x="619" y="1095"/>
                    <a:pt x="623" y="1108"/>
                    <a:pt x="623" y="1121"/>
                  </a:cubicBezTo>
                  <a:cubicBezTo>
                    <a:pt x="623" y="1140"/>
                    <a:pt x="614" y="1156"/>
                    <a:pt x="601" y="1164"/>
                  </a:cubicBezTo>
                  <a:cubicBezTo>
                    <a:pt x="609" y="1173"/>
                    <a:pt x="614" y="1186"/>
                    <a:pt x="614" y="1199"/>
                  </a:cubicBezTo>
                  <a:cubicBezTo>
                    <a:pt x="614" y="1226"/>
                    <a:pt x="592" y="1249"/>
                    <a:pt x="564" y="1249"/>
                  </a:cubicBezTo>
                  <a:cubicBezTo>
                    <a:pt x="499" y="1249"/>
                    <a:pt x="499" y="1249"/>
                    <a:pt x="499" y="1249"/>
                  </a:cubicBezTo>
                  <a:cubicBezTo>
                    <a:pt x="501" y="1254"/>
                    <a:pt x="502" y="1259"/>
                    <a:pt x="502" y="1265"/>
                  </a:cubicBezTo>
                  <a:cubicBezTo>
                    <a:pt x="502" y="1291"/>
                    <a:pt x="480" y="1312"/>
                    <a:pt x="455" y="1312"/>
                  </a:cubicBezTo>
                  <a:lnTo>
                    <a:pt x="388" y="1312"/>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Freeform 50"/>
            <p:cNvSpPr>
              <a:spLocks/>
            </p:cNvSpPr>
            <p:nvPr/>
          </p:nvSpPr>
          <p:spPr bwMode="auto">
            <a:xfrm>
              <a:off x="4451350" y="6434138"/>
              <a:ext cx="233363" cy="65087"/>
            </a:xfrm>
            <a:custGeom>
              <a:avLst/>
              <a:gdLst>
                <a:gd name="T0" fmla="*/ 32680 w 93"/>
                <a:gd name="T1" fmla="*/ 65714 h 26"/>
                <a:gd name="T2" fmla="*/ 0 w 93"/>
                <a:gd name="T3" fmla="*/ 32857 h 26"/>
                <a:gd name="T4" fmla="*/ 32680 w 93"/>
                <a:gd name="T5" fmla="*/ 0 h 26"/>
                <a:gd name="T6" fmla="*/ 201110 w 93"/>
                <a:gd name="T7" fmla="*/ 0 h 26"/>
                <a:gd name="T8" fmla="*/ 233790 w 93"/>
                <a:gd name="T9" fmla="*/ 32857 h 26"/>
                <a:gd name="T10" fmla="*/ 201110 w 93"/>
                <a:gd name="T11" fmla="*/ 65714 h 26"/>
                <a:gd name="T12" fmla="*/ 32680 w 93"/>
                <a:gd name="T13" fmla="*/ 65714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 h="26">
                  <a:moveTo>
                    <a:pt x="13" y="26"/>
                  </a:moveTo>
                  <a:cubicBezTo>
                    <a:pt x="5" y="26"/>
                    <a:pt x="0" y="20"/>
                    <a:pt x="0" y="13"/>
                  </a:cubicBezTo>
                  <a:cubicBezTo>
                    <a:pt x="0" y="6"/>
                    <a:pt x="5" y="0"/>
                    <a:pt x="13" y="0"/>
                  </a:cubicBezTo>
                  <a:cubicBezTo>
                    <a:pt x="80" y="0"/>
                    <a:pt x="80" y="0"/>
                    <a:pt x="80" y="0"/>
                  </a:cubicBezTo>
                  <a:cubicBezTo>
                    <a:pt x="87" y="0"/>
                    <a:pt x="93" y="6"/>
                    <a:pt x="93" y="13"/>
                  </a:cubicBezTo>
                  <a:cubicBezTo>
                    <a:pt x="93" y="20"/>
                    <a:pt x="87" y="26"/>
                    <a:pt x="80" y="26"/>
                  </a:cubicBezTo>
                  <a:lnTo>
                    <a:pt x="13" y="26"/>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51"/>
            <p:cNvSpPr>
              <a:spLocks/>
            </p:cNvSpPr>
            <p:nvPr/>
          </p:nvSpPr>
          <p:spPr bwMode="auto">
            <a:xfrm>
              <a:off x="4165600" y="6257925"/>
              <a:ext cx="803275" cy="82550"/>
            </a:xfrm>
            <a:custGeom>
              <a:avLst/>
              <a:gdLst>
                <a:gd name="T0" fmla="*/ 40376 w 318"/>
                <a:gd name="T1" fmla="*/ 83406 h 33"/>
                <a:gd name="T2" fmla="*/ 0 w 318"/>
                <a:gd name="T3" fmla="*/ 40439 h 33"/>
                <a:gd name="T4" fmla="*/ 40376 w 318"/>
                <a:gd name="T5" fmla="*/ 0 h 33"/>
                <a:gd name="T6" fmla="*/ 762093 w 318"/>
                <a:gd name="T7" fmla="*/ 0 h 33"/>
                <a:gd name="T8" fmla="*/ 802469 w 318"/>
                <a:gd name="T9" fmla="*/ 40439 h 33"/>
                <a:gd name="T10" fmla="*/ 762093 w 318"/>
                <a:gd name="T11" fmla="*/ 83406 h 33"/>
                <a:gd name="T12" fmla="*/ 40376 w 318"/>
                <a:gd name="T13" fmla="*/ 83406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8" h="33">
                  <a:moveTo>
                    <a:pt x="16" y="33"/>
                  </a:moveTo>
                  <a:cubicBezTo>
                    <a:pt x="7" y="33"/>
                    <a:pt x="0" y="25"/>
                    <a:pt x="0" y="16"/>
                  </a:cubicBezTo>
                  <a:cubicBezTo>
                    <a:pt x="0" y="7"/>
                    <a:pt x="7" y="0"/>
                    <a:pt x="16" y="0"/>
                  </a:cubicBezTo>
                  <a:cubicBezTo>
                    <a:pt x="302" y="0"/>
                    <a:pt x="302" y="0"/>
                    <a:pt x="302" y="0"/>
                  </a:cubicBezTo>
                  <a:cubicBezTo>
                    <a:pt x="311" y="0"/>
                    <a:pt x="318" y="7"/>
                    <a:pt x="318" y="16"/>
                  </a:cubicBezTo>
                  <a:cubicBezTo>
                    <a:pt x="318" y="25"/>
                    <a:pt x="311" y="33"/>
                    <a:pt x="302" y="33"/>
                  </a:cubicBezTo>
                  <a:lnTo>
                    <a:pt x="16" y="33"/>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52"/>
            <p:cNvSpPr>
              <a:spLocks/>
            </p:cNvSpPr>
            <p:nvPr/>
          </p:nvSpPr>
          <p:spPr bwMode="auto">
            <a:xfrm>
              <a:off x="4140200" y="6046788"/>
              <a:ext cx="838200" cy="85725"/>
            </a:xfrm>
            <a:custGeom>
              <a:avLst/>
              <a:gdLst>
                <a:gd name="T0" fmla="*/ 42902 w 332"/>
                <a:gd name="T1" fmla="*/ 85934 h 34"/>
                <a:gd name="T2" fmla="*/ 0 w 332"/>
                <a:gd name="T3" fmla="*/ 42967 h 34"/>
                <a:gd name="T4" fmla="*/ 42902 w 332"/>
                <a:gd name="T5" fmla="*/ 0 h 34"/>
                <a:gd name="T6" fmla="*/ 794951 w 332"/>
                <a:gd name="T7" fmla="*/ 0 h 34"/>
                <a:gd name="T8" fmla="*/ 837853 w 332"/>
                <a:gd name="T9" fmla="*/ 42967 h 34"/>
                <a:gd name="T10" fmla="*/ 794951 w 332"/>
                <a:gd name="T11" fmla="*/ 85934 h 34"/>
                <a:gd name="T12" fmla="*/ 42902 w 332"/>
                <a:gd name="T13" fmla="*/ 85934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2" h="34">
                  <a:moveTo>
                    <a:pt x="17" y="34"/>
                  </a:moveTo>
                  <a:cubicBezTo>
                    <a:pt x="8" y="34"/>
                    <a:pt x="0" y="26"/>
                    <a:pt x="0" y="17"/>
                  </a:cubicBezTo>
                  <a:cubicBezTo>
                    <a:pt x="0" y="7"/>
                    <a:pt x="8" y="0"/>
                    <a:pt x="17" y="0"/>
                  </a:cubicBezTo>
                  <a:cubicBezTo>
                    <a:pt x="315" y="0"/>
                    <a:pt x="315" y="0"/>
                    <a:pt x="315" y="0"/>
                  </a:cubicBezTo>
                  <a:cubicBezTo>
                    <a:pt x="324" y="0"/>
                    <a:pt x="332" y="7"/>
                    <a:pt x="332" y="17"/>
                  </a:cubicBezTo>
                  <a:cubicBezTo>
                    <a:pt x="332" y="26"/>
                    <a:pt x="324" y="34"/>
                    <a:pt x="315" y="34"/>
                  </a:cubicBezTo>
                  <a:lnTo>
                    <a:pt x="17" y="34"/>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53"/>
            <p:cNvSpPr>
              <a:spLocks/>
            </p:cNvSpPr>
            <p:nvPr/>
          </p:nvSpPr>
          <p:spPr bwMode="auto">
            <a:xfrm>
              <a:off x="4079875" y="5500688"/>
              <a:ext cx="974725" cy="439737"/>
            </a:xfrm>
            <a:custGeom>
              <a:avLst/>
              <a:gdLst>
                <a:gd name="T0" fmla="*/ 7573 w 386"/>
                <a:gd name="T1" fmla="*/ 75824 h 174"/>
                <a:gd name="T2" fmla="*/ 7573 w 386"/>
                <a:gd name="T3" fmla="*/ 75824 h 174"/>
                <a:gd name="T4" fmla="*/ 7573 w 386"/>
                <a:gd name="T5" fmla="*/ 136483 h 174"/>
                <a:gd name="T6" fmla="*/ 5048 w 386"/>
                <a:gd name="T7" fmla="*/ 156703 h 174"/>
                <a:gd name="T8" fmla="*/ 7573 w 386"/>
                <a:gd name="T9" fmla="*/ 156703 h 174"/>
                <a:gd name="T10" fmla="*/ 5048 w 386"/>
                <a:gd name="T11" fmla="*/ 346262 h 174"/>
                <a:gd name="T12" fmla="*/ 68153 w 386"/>
                <a:gd name="T13" fmla="*/ 439778 h 174"/>
                <a:gd name="T14" fmla="*/ 906183 w 386"/>
                <a:gd name="T15" fmla="*/ 439778 h 174"/>
                <a:gd name="T16" fmla="*/ 969288 w 386"/>
                <a:gd name="T17" fmla="*/ 343735 h 174"/>
                <a:gd name="T18" fmla="*/ 971812 w 386"/>
                <a:gd name="T19" fmla="*/ 27802 h 174"/>
                <a:gd name="T20" fmla="*/ 971812 w 386"/>
                <a:gd name="T21" fmla="*/ 25275 h 174"/>
                <a:gd name="T22" fmla="*/ 974336 w 386"/>
                <a:gd name="T23" fmla="*/ 0 h 174"/>
                <a:gd name="T24" fmla="*/ 0 w 386"/>
                <a:gd name="T25" fmla="*/ 0 h 174"/>
                <a:gd name="T26" fmla="*/ 7573 w 386"/>
                <a:gd name="T27" fmla="*/ 75824 h 1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6" h="174">
                  <a:moveTo>
                    <a:pt x="3" y="30"/>
                  </a:moveTo>
                  <a:cubicBezTo>
                    <a:pt x="3" y="30"/>
                    <a:pt x="3" y="30"/>
                    <a:pt x="3" y="30"/>
                  </a:cubicBezTo>
                  <a:cubicBezTo>
                    <a:pt x="3" y="54"/>
                    <a:pt x="3" y="54"/>
                    <a:pt x="3" y="54"/>
                  </a:cubicBezTo>
                  <a:cubicBezTo>
                    <a:pt x="3" y="54"/>
                    <a:pt x="2" y="62"/>
                    <a:pt x="2" y="62"/>
                  </a:cubicBezTo>
                  <a:cubicBezTo>
                    <a:pt x="3" y="62"/>
                    <a:pt x="3" y="62"/>
                    <a:pt x="3" y="62"/>
                  </a:cubicBezTo>
                  <a:cubicBezTo>
                    <a:pt x="2" y="137"/>
                    <a:pt x="2" y="137"/>
                    <a:pt x="2" y="137"/>
                  </a:cubicBezTo>
                  <a:cubicBezTo>
                    <a:pt x="2" y="153"/>
                    <a:pt x="12" y="168"/>
                    <a:pt x="27" y="174"/>
                  </a:cubicBezTo>
                  <a:cubicBezTo>
                    <a:pt x="34" y="173"/>
                    <a:pt x="359" y="174"/>
                    <a:pt x="359" y="174"/>
                  </a:cubicBezTo>
                  <a:cubicBezTo>
                    <a:pt x="374" y="168"/>
                    <a:pt x="384" y="153"/>
                    <a:pt x="384" y="136"/>
                  </a:cubicBezTo>
                  <a:cubicBezTo>
                    <a:pt x="385" y="11"/>
                    <a:pt x="385" y="11"/>
                    <a:pt x="385" y="11"/>
                  </a:cubicBezTo>
                  <a:cubicBezTo>
                    <a:pt x="385" y="10"/>
                    <a:pt x="385" y="10"/>
                    <a:pt x="385" y="10"/>
                  </a:cubicBezTo>
                  <a:cubicBezTo>
                    <a:pt x="385" y="6"/>
                    <a:pt x="385" y="3"/>
                    <a:pt x="386" y="0"/>
                  </a:cubicBezTo>
                  <a:cubicBezTo>
                    <a:pt x="0" y="0"/>
                    <a:pt x="0" y="0"/>
                    <a:pt x="0" y="0"/>
                  </a:cubicBezTo>
                  <a:cubicBezTo>
                    <a:pt x="2" y="11"/>
                    <a:pt x="2" y="21"/>
                    <a:pt x="3" y="3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Freeform 54"/>
            <p:cNvSpPr>
              <a:spLocks/>
            </p:cNvSpPr>
            <p:nvPr/>
          </p:nvSpPr>
          <p:spPr bwMode="auto">
            <a:xfrm>
              <a:off x="3592513" y="3349625"/>
              <a:ext cx="1952625" cy="2052638"/>
            </a:xfrm>
            <a:custGeom>
              <a:avLst/>
              <a:gdLst>
                <a:gd name="T0" fmla="*/ 1507918 w 773"/>
                <a:gd name="T1" fmla="*/ 2011906 h 813"/>
                <a:gd name="T2" fmla="*/ 1646838 w 773"/>
                <a:gd name="T3" fmla="*/ 1825105 h 813"/>
                <a:gd name="T4" fmla="*/ 1952463 w 773"/>
                <a:gd name="T5" fmla="*/ 971874 h 813"/>
                <a:gd name="T6" fmla="*/ 980020 w 773"/>
                <a:gd name="T7" fmla="*/ 0 h 813"/>
                <a:gd name="T8" fmla="*/ 969917 w 773"/>
                <a:gd name="T9" fmla="*/ 0 h 813"/>
                <a:gd name="T10" fmla="*/ 0 w 773"/>
                <a:gd name="T11" fmla="*/ 971874 h 813"/>
                <a:gd name="T12" fmla="*/ 303099 w 773"/>
                <a:gd name="T13" fmla="*/ 1825105 h 813"/>
                <a:gd name="T14" fmla="*/ 442019 w 773"/>
                <a:gd name="T15" fmla="*/ 2011906 h 813"/>
                <a:gd name="T16" fmla="*/ 462226 w 773"/>
                <a:gd name="T17" fmla="*/ 2052296 h 813"/>
                <a:gd name="T18" fmla="*/ 1487711 w 773"/>
                <a:gd name="T19" fmla="*/ 2052296 h 813"/>
                <a:gd name="T20" fmla="*/ 1507918 w 773"/>
                <a:gd name="T21" fmla="*/ 2011906 h 8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73" h="813">
                  <a:moveTo>
                    <a:pt x="597" y="797"/>
                  </a:moveTo>
                  <a:cubicBezTo>
                    <a:pt x="613" y="771"/>
                    <a:pt x="632" y="748"/>
                    <a:pt x="652" y="723"/>
                  </a:cubicBezTo>
                  <a:cubicBezTo>
                    <a:pt x="709" y="655"/>
                    <a:pt x="773" y="577"/>
                    <a:pt x="773" y="385"/>
                  </a:cubicBezTo>
                  <a:cubicBezTo>
                    <a:pt x="773" y="173"/>
                    <a:pt x="600" y="0"/>
                    <a:pt x="388" y="0"/>
                  </a:cubicBezTo>
                  <a:cubicBezTo>
                    <a:pt x="384" y="0"/>
                    <a:pt x="384" y="0"/>
                    <a:pt x="384" y="0"/>
                  </a:cubicBezTo>
                  <a:cubicBezTo>
                    <a:pt x="172" y="0"/>
                    <a:pt x="0" y="173"/>
                    <a:pt x="0" y="385"/>
                  </a:cubicBezTo>
                  <a:cubicBezTo>
                    <a:pt x="0" y="577"/>
                    <a:pt x="64" y="655"/>
                    <a:pt x="120" y="723"/>
                  </a:cubicBezTo>
                  <a:cubicBezTo>
                    <a:pt x="140" y="748"/>
                    <a:pt x="159" y="771"/>
                    <a:pt x="175" y="797"/>
                  </a:cubicBezTo>
                  <a:cubicBezTo>
                    <a:pt x="178" y="803"/>
                    <a:pt x="180" y="808"/>
                    <a:pt x="183" y="813"/>
                  </a:cubicBezTo>
                  <a:cubicBezTo>
                    <a:pt x="589" y="813"/>
                    <a:pt x="589" y="813"/>
                    <a:pt x="589" y="813"/>
                  </a:cubicBezTo>
                  <a:cubicBezTo>
                    <a:pt x="592" y="808"/>
                    <a:pt x="594" y="802"/>
                    <a:pt x="597" y="797"/>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cxnSp>
        <p:nvCxnSpPr>
          <p:cNvPr id="35" name="直线连接符 34"/>
          <p:cNvCxnSpPr/>
          <p:nvPr/>
        </p:nvCxnSpPr>
        <p:spPr>
          <a:xfrm>
            <a:off x="960595" y="2599203"/>
            <a:ext cx="7448768"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剪去同侧角的矩形 35"/>
          <p:cNvSpPr/>
          <p:nvPr/>
        </p:nvSpPr>
        <p:spPr>
          <a:xfrm>
            <a:off x="3591304" y="5369742"/>
            <a:ext cx="1944216" cy="216024"/>
          </a:xfrm>
          <a:prstGeom prst="snip2SameRect">
            <a:avLst>
              <a:gd name="adj1" fmla="val 50000"/>
              <a:gd name="adj2" fmla="val 0"/>
            </a:avLst>
          </a:prstGeom>
          <a:solidFill>
            <a:schemeClr val="bg1">
              <a:lumMod val="65000"/>
            </a:schemeClr>
          </a:soli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7" name="剪去同侧角的矩形 36"/>
          <p:cNvSpPr/>
          <p:nvPr/>
        </p:nvSpPr>
        <p:spPr>
          <a:xfrm>
            <a:off x="4397307" y="2993478"/>
            <a:ext cx="252028" cy="2376264"/>
          </a:xfrm>
          <a:prstGeom prst="snip2SameRect">
            <a:avLst/>
          </a:prstGeom>
          <a:solidFill>
            <a:schemeClr val="bg1">
              <a:lumMod val="65000"/>
            </a:schemeClr>
          </a:soli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8" name="剪去同侧角的矩形 37"/>
          <p:cNvSpPr/>
          <p:nvPr/>
        </p:nvSpPr>
        <p:spPr>
          <a:xfrm>
            <a:off x="1359056" y="3281510"/>
            <a:ext cx="6408712" cy="216024"/>
          </a:xfrm>
          <a:prstGeom prst="snip2SameRect">
            <a:avLst>
              <a:gd name="adj1" fmla="val 50000"/>
              <a:gd name="adj2" fmla="val 0"/>
            </a:avLst>
          </a:prstGeom>
          <a:solidFill>
            <a:schemeClr val="bg1">
              <a:lumMod val="65000"/>
            </a:schemeClr>
          </a:soli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1207816" y="4798129"/>
            <a:ext cx="2024867" cy="369332"/>
          </a:xfrm>
          <a:prstGeom prst="rect">
            <a:avLst/>
          </a:prstGeom>
          <a:noFill/>
        </p:spPr>
        <p:txBody>
          <a:bodyPr wrap="square" rtlCol="0">
            <a:spAutoFit/>
          </a:bodyPr>
          <a:lstStyle/>
          <a:p>
            <a:r>
              <a:rPr kumimoji="1" lang="en-US" altLang="zh-CN" dirty="0" smtClean="0"/>
              <a:t>Admission</a:t>
            </a:r>
            <a:r>
              <a:rPr kumimoji="1" lang="zh-CN" altLang="en-US" dirty="0" smtClean="0"/>
              <a:t> </a:t>
            </a:r>
            <a:r>
              <a:rPr kumimoji="1" lang="en-US" altLang="zh-CN" dirty="0" smtClean="0"/>
              <a:t>control</a:t>
            </a:r>
            <a:endParaRPr kumimoji="1" lang="zh-CN" altLang="en-US" dirty="0"/>
          </a:p>
        </p:txBody>
      </p:sp>
      <p:sp>
        <p:nvSpPr>
          <p:cNvPr id="40" name="文本框 39"/>
          <p:cNvSpPr txBox="1"/>
          <p:nvPr/>
        </p:nvSpPr>
        <p:spPr>
          <a:xfrm>
            <a:off x="5830283" y="4808286"/>
            <a:ext cx="2559027" cy="369332"/>
          </a:xfrm>
          <a:prstGeom prst="rect">
            <a:avLst/>
          </a:prstGeom>
          <a:noFill/>
        </p:spPr>
        <p:txBody>
          <a:bodyPr wrap="square" rtlCol="0">
            <a:spAutoFit/>
          </a:bodyPr>
          <a:lstStyle/>
          <a:p>
            <a:r>
              <a:rPr kumimoji="1" lang="en-US" altLang="zh-CN" dirty="0" smtClean="0"/>
              <a:t>Anonymity</a:t>
            </a:r>
            <a:r>
              <a:rPr kumimoji="1" lang="zh-CN" altLang="en-US" dirty="0" smtClean="0"/>
              <a:t> </a:t>
            </a:r>
            <a:r>
              <a:rPr kumimoji="1" lang="en-US" altLang="zh-CN" dirty="0" smtClean="0"/>
              <a:t>and</a:t>
            </a:r>
            <a:r>
              <a:rPr kumimoji="1" lang="zh-CN" altLang="en-US" dirty="0" smtClean="0"/>
              <a:t> </a:t>
            </a:r>
            <a:r>
              <a:rPr kumimoji="1" lang="en-US" altLang="zh-CN" dirty="0" smtClean="0"/>
              <a:t>privacy</a:t>
            </a:r>
            <a:endParaRPr kumimoji="1" lang="zh-CN" altLang="en-US" dirty="0"/>
          </a:p>
        </p:txBody>
      </p:sp>
      <p:sp>
        <p:nvSpPr>
          <p:cNvPr id="41" name="Freeform 125"/>
          <p:cNvSpPr>
            <a:spLocks noChangeAspect="1" noEditPoints="1"/>
          </p:cNvSpPr>
          <p:nvPr/>
        </p:nvSpPr>
        <p:spPr bwMode="auto">
          <a:xfrm>
            <a:off x="1474837" y="3790660"/>
            <a:ext cx="1054485" cy="792000"/>
          </a:xfrm>
          <a:custGeom>
            <a:avLst/>
            <a:gdLst>
              <a:gd name="T0" fmla="*/ 3 w 108"/>
              <a:gd name="T1" fmla="*/ 54 h 81"/>
              <a:gd name="T2" fmla="*/ 21 w 108"/>
              <a:gd name="T3" fmla="*/ 47 h 81"/>
              <a:gd name="T4" fmla="*/ 25 w 108"/>
              <a:gd name="T5" fmla="*/ 44 h 81"/>
              <a:gd name="T6" fmla="*/ 35 w 108"/>
              <a:gd name="T7" fmla="*/ 62 h 81"/>
              <a:gd name="T8" fmla="*/ 43 w 108"/>
              <a:gd name="T9" fmla="*/ 44 h 81"/>
              <a:gd name="T10" fmla="*/ 48 w 108"/>
              <a:gd name="T11" fmla="*/ 47 h 81"/>
              <a:gd name="T12" fmla="*/ 60 w 108"/>
              <a:gd name="T13" fmla="*/ 52 h 81"/>
              <a:gd name="T14" fmla="*/ 60 w 108"/>
              <a:gd name="T15" fmla="*/ 51 h 81"/>
              <a:gd name="T16" fmla="*/ 72 w 108"/>
              <a:gd name="T17" fmla="*/ 47 h 81"/>
              <a:gd name="T18" fmla="*/ 83 w 108"/>
              <a:gd name="T19" fmla="*/ 61 h 81"/>
              <a:gd name="T20" fmla="*/ 96 w 108"/>
              <a:gd name="T21" fmla="*/ 47 h 81"/>
              <a:gd name="T22" fmla="*/ 105 w 108"/>
              <a:gd name="T23" fmla="*/ 49 h 81"/>
              <a:gd name="T24" fmla="*/ 108 w 108"/>
              <a:gd name="T25" fmla="*/ 72 h 81"/>
              <a:gd name="T26" fmla="*/ 69 w 108"/>
              <a:gd name="T27" fmla="*/ 72 h 81"/>
              <a:gd name="T28" fmla="*/ 69 w 108"/>
              <a:gd name="T29" fmla="*/ 81 h 81"/>
              <a:gd name="T30" fmla="*/ 0 w 108"/>
              <a:gd name="T31" fmla="*/ 81 h 81"/>
              <a:gd name="T32" fmla="*/ 3 w 108"/>
              <a:gd name="T33" fmla="*/ 54 h 81"/>
              <a:gd name="T34" fmla="*/ 73 w 108"/>
              <a:gd name="T35" fmla="*/ 27 h 81"/>
              <a:gd name="T36" fmla="*/ 93 w 108"/>
              <a:gd name="T37" fmla="*/ 25 h 81"/>
              <a:gd name="T38" fmla="*/ 92 w 108"/>
              <a:gd name="T39" fmla="*/ 37 h 81"/>
              <a:gd name="T40" fmla="*/ 88 w 108"/>
              <a:gd name="T41" fmla="*/ 42 h 81"/>
              <a:gd name="T42" fmla="*/ 99 w 108"/>
              <a:gd name="T43" fmla="*/ 42 h 81"/>
              <a:gd name="T44" fmla="*/ 98 w 108"/>
              <a:gd name="T45" fmla="*/ 32 h 81"/>
              <a:gd name="T46" fmla="*/ 69 w 108"/>
              <a:gd name="T47" fmla="*/ 32 h 81"/>
              <a:gd name="T48" fmla="*/ 68 w 108"/>
              <a:gd name="T49" fmla="*/ 42 h 81"/>
              <a:gd name="T50" fmla="*/ 78 w 108"/>
              <a:gd name="T51" fmla="*/ 42 h 81"/>
              <a:gd name="T52" fmla="*/ 75 w 108"/>
              <a:gd name="T53" fmla="*/ 37 h 81"/>
              <a:gd name="T54" fmla="*/ 73 w 108"/>
              <a:gd name="T55" fmla="*/ 27 h 81"/>
              <a:gd name="T56" fmla="*/ 73 w 108"/>
              <a:gd name="T57" fmla="*/ 27 h 81"/>
              <a:gd name="T58" fmla="*/ 21 w 108"/>
              <a:gd name="T59" fmla="*/ 31 h 81"/>
              <a:gd name="T60" fmla="*/ 22 w 108"/>
              <a:gd name="T61" fmla="*/ 16 h 81"/>
              <a:gd name="T62" fmla="*/ 46 w 108"/>
              <a:gd name="T63" fmla="*/ 16 h 81"/>
              <a:gd name="T64" fmla="*/ 47 w 108"/>
              <a:gd name="T65" fmla="*/ 31 h 81"/>
              <a:gd name="T66" fmla="*/ 52 w 108"/>
              <a:gd name="T67" fmla="*/ 25 h 81"/>
              <a:gd name="T68" fmla="*/ 50 w 108"/>
              <a:gd name="T69" fmla="*/ 8 h 81"/>
              <a:gd name="T70" fmla="*/ 19 w 108"/>
              <a:gd name="T71" fmla="*/ 7 h 81"/>
              <a:gd name="T72" fmla="*/ 18 w 108"/>
              <a:gd name="T73" fmla="*/ 28 h 81"/>
              <a:gd name="T74" fmla="*/ 21 w 108"/>
              <a:gd name="T75" fmla="*/ 3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81">
                <a:moveTo>
                  <a:pt x="3" y="54"/>
                </a:moveTo>
                <a:cubicBezTo>
                  <a:pt x="9" y="52"/>
                  <a:pt x="15" y="49"/>
                  <a:pt x="21" y="47"/>
                </a:cubicBezTo>
                <a:cubicBezTo>
                  <a:pt x="22" y="46"/>
                  <a:pt x="24" y="45"/>
                  <a:pt x="25" y="44"/>
                </a:cubicBezTo>
                <a:cubicBezTo>
                  <a:pt x="35" y="62"/>
                  <a:pt x="35" y="62"/>
                  <a:pt x="35" y="62"/>
                </a:cubicBezTo>
                <a:cubicBezTo>
                  <a:pt x="43" y="44"/>
                  <a:pt x="43" y="44"/>
                  <a:pt x="43" y="44"/>
                </a:cubicBezTo>
                <a:cubicBezTo>
                  <a:pt x="45" y="45"/>
                  <a:pt x="46" y="46"/>
                  <a:pt x="48" y="47"/>
                </a:cubicBezTo>
                <a:cubicBezTo>
                  <a:pt x="60" y="52"/>
                  <a:pt x="60" y="52"/>
                  <a:pt x="60" y="52"/>
                </a:cubicBezTo>
                <a:cubicBezTo>
                  <a:pt x="60" y="51"/>
                  <a:pt x="60" y="51"/>
                  <a:pt x="60" y="51"/>
                </a:cubicBezTo>
                <a:cubicBezTo>
                  <a:pt x="65" y="49"/>
                  <a:pt x="69" y="47"/>
                  <a:pt x="72" y="47"/>
                </a:cubicBezTo>
                <a:cubicBezTo>
                  <a:pt x="74" y="53"/>
                  <a:pt x="78" y="57"/>
                  <a:pt x="83" y="61"/>
                </a:cubicBezTo>
                <a:cubicBezTo>
                  <a:pt x="89" y="57"/>
                  <a:pt x="93" y="52"/>
                  <a:pt x="96" y="47"/>
                </a:cubicBezTo>
                <a:cubicBezTo>
                  <a:pt x="98" y="47"/>
                  <a:pt x="102" y="48"/>
                  <a:pt x="105" y="49"/>
                </a:cubicBezTo>
                <a:cubicBezTo>
                  <a:pt x="108" y="54"/>
                  <a:pt x="108" y="65"/>
                  <a:pt x="108" y="72"/>
                </a:cubicBezTo>
                <a:cubicBezTo>
                  <a:pt x="69" y="72"/>
                  <a:pt x="69" y="72"/>
                  <a:pt x="69" y="72"/>
                </a:cubicBezTo>
                <a:cubicBezTo>
                  <a:pt x="70" y="75"/>
                  <a:pt x="70" y="78"/>
                  <a:pt x="69" y="81"/>
                </a:cubicBezTo>
                <a:cubicBezTo>
                  <a:pt x="46" y="81"/>
                  <a:pt x="23" y="81"/>
                  <a:pt x="0" y="81"/>
                </a:cubicBezTo>
                <a:cubicBezTo>
                  <a:pt x="0" y="68"/>
                  <a:pt x="0" y="59"/>
                  <a:pt x="3" y="54"/>
                </a:cubicBezTo>
                <a:close/>
                <a:moveTo>
                  <a:pt x="73" y="27"/>
                </a:moveTo>
                <a:cubicBezTo>
                  <a:pt x="79" y="28"/>
                  <a:pt x="89" y="27"/>
                  <a:pt x="93" y="25"/>
                </a:cubicBezTo>
                <a:cubicBezTo>
                  <a:pt x="93" y="27"/>
                  <a:pt x="93" y="33"/>
                  <a:pt x="92" y="37"/>
                </a:cubicBezTo>
                <a:cubicBezTo>
                  <a:pt x="91" y="39"/>
                  <a:pt x="90" y="41"/>
                  <a:pt x="88" y="42"/>
                </a:cubicBezTo>
                <a:cubicBezTo>
                  <a:pt x="99" y="42"/>
                  <a:pt x="99" y="42"/>
                  <a:pt x="99" y="42"/>
                </a:cubicBezTo>
                <a:cubicBezTo>
                  <a:pt x="99" y="42"/>
                  <a:pt x="98" y="34"/>
                  <a:pt x="98" y="32"/>
                </a:cubicBezTo>
                <a:cubicBezTo>
                  <a:pt x="102" y="3"/>
                  <a:pt x="64" y="3"/>
                  <a:pt x="69" y="32"/>
                </a:cubicBezTo>
                <a:cubicBezTo>
                  <a:pt x="69" y="34"/>
                  <a:pt x="68" y="42"/>
                  <a:pt x="68" y="42"/>
                </a:cubicBezTo>
                <a:cubicBezTo>
                  <a:pt x="78" y="42"/>
                  <a:pt x="78" y="42"/>
                  <a:pt x="78" y="42"/>
                </a:cubicBezTo>
                <a:cubicBezTo>
                  <a:pt x="77" y="41"/>
                  <a:pt x="76" y="39"/>
                  <a:pt x="75" y="37"/>
                </a:cubicBezTo>
                <a:cubicBezTo>
                  <a:pt x="73" y="34"/>
                  <a:pt x="73" y="30"/>
                  <a:pt x="73" y="27"/>
                </a:cubicBezTo>
                <a:cubicBezTo>
                  <a:pt x="73" y="27"/>
                  <a:pt x="73" y="27"/>
                  <a:pt x="73" y="27"/>
                </a:cubicBezTo>
                <a:close/>
                <a:moveTo>
                  <a:pt x="21" y="31"/>
                </a:moveTo>
                <a:cubicBezTo>
                  <a:pt x="21" y="25"/>
                  <a:pt x="21" y="21"/>
                  <a:pt x="22" y="16"/>
                </a:cubicBezTo>
                <a:cubicBezTo>
                  <a:pt x="29" y="12"/>
                  <a:pt x="37" y="18"/>
                  <a:pt x="46" y="16"/>
                </a:cubicBezTo>
                <a:cubicBezTo>
                  <a:pt x="47" y="20"/>
                  <a:pt x="48" y="25"/>
                  <a:pt x="47" y="31"/>
                </a:cubicBezTo>
                <a:cubicBezTo>
                  <a:pt x="47" y="31"/>
                  <a:pt x="51" y="28"/>
                  <a:pt x="52" y="25"/>
                </a:cubicBezTo>
                <a:cubicBezTo>
                  <a:pt x="52" y="22"/>
                  <a:pt x="51" y="10"/>
                  <a:pt x="50" y="8"/>
                </a:cubicBezTo>
                <a:cubicBezTo>
                  <a:pt x="45" y="0"/>
                  <a:pt x="25" y="0"/>
                  <a:pt x="19" y="7"/>
                </a:cubicBezTo>
                <a:cubicBezTo>
                  <a:pt x="18" y="9"/>
                  <a:pt x="16" y="25"/>
                  <a:pt x="18" y="28"/>
                </a:cubicBezTo>
                <a:cubicBezTo>
                  <a:pt x="19" y="30"/>
                  <a:pt x="21" y="31"/>
                  <a:pt x="21" y="31"/>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515"/>
          <p:cNvSpPr>
            <a:spLocks/>
          </p:cNvSpPr>
          <p:nvPr/>
        </p:nvSpPr>
        <p:spPr bwMode="auto">
          <a:xfrm>
            <a:off x="2081100" y="4044278"/>
            <a:ext cx="706438" cy="682625"/>
          </a:xfrm>
          <a:custGeom>
            <a:avLst/>
            <a:gdLst>
              <a:gd name="T0" fmla="*/ 645057 w 15756"/>
              <a:gd name="T1" fmla="*/ 82804 h 16364"/>
              <a:gd name="T2" fmla="*/ 577713 w 15756"/>
              <a:gd name="T3" fmla="*/ 156682 h 16364"/>
              <a:gd name="T4" fmla="*/ 513284 w 15756"/>
              <a:gd name="T5" fmla="*/ 230726 h 16364"/>
              <a:gd name="T6" fmla="*/ 451769 w 15756"/>
              <a:gd name="T7" fmla="*/ 305020 h 16364"/>
              <a:gd name="T8" fmla="*/ 393616 w 15756"/>
              <a:gd name="T9" fmla="*/ 378939 h 16364"/>
              <a:gd name="T10" fmla="*/ 339499 w 15756"/>
              <a:gd name="T11" fmla="*/ 451607 h 16364"/>
              <a:gd name="T12" fmla="*/ 289552 w 15756"/>
              <a:gd name="T13" fmla="*/ 523023 h 16364"/>
              <a:gd name="T14" fmla="*/ 243684 w 15756"/>
              <a:gd name="T15" fmla="*/ 593230 h 16364"/>
              <a:gd name="T16" fmla="*/ 223329 w 15756"/>
              <a:gd name="T17" fmla="*/ 627269 h 16364"/>
              <a:gd name="T18" fmla="*/ 206112 w 15756"/>
              <a:gd name="T19" fmla="*/ 651589 h 16364"/>
              <a:gd name="T20" fmla="*/ 184949 w 15756"/>
              <a:gd name="T21" fmla="*/ 668275 h 16364"/>
              <a:gd name="T22" fmla="*/ 159168 w 15756"/>
              <a:gd name="T23" fmla="*/ 678579 h 16364"/>
              <a:gd name="T24" fmla="*/ 128769 w 15756"/>
              <a:gd name="T25" fmla="*/ 682583 h 16364"/>
              <a:gd name="T26" fmla="*/ 101688 w 15756"/>
              <a:gd name="T27" fmla="*/ 681624 h 16364"/>
              <a:gd name="T28" fmla="*/ 85592 w 15756"/>
              <a:gd name="T29" fmla="*/ 678370 h 16364"/>
              <a:gd name="T30" fmla="*/ 80167 w 15756"/>
              <a:gd name="T31" fmla="*/ 675492 h 16364"/>
              <a:gd name="T32" fmla="*/ 74114 w 15756"/>
              <a:gd name="T33" fmla="*/ 670152 h 16364"/>
              <a:gd name="T34" fmla="*/ 63264 w 15756"/>
              <a:gd name="T35" fmla="*/ 654759 h 16364"/>
              <a:gd name="T36" fmla="*/ 51068 w 15756"/>
              <a:gd name="T37" fmla="*/ 630982 h 16364"/>
              <a:gd name="T38" fmla="*/ 39590 w 15756"/>
              <a:gd name="T39" fmla="*/ 605077 h 16364"/>
              <a:gd name="T40" fmla="*/ 25332 w 15756"/>
              <a:gd name="T41" fmla="*/ 566699 h 16364"/>
              <a:gd name="T42" fmla="*/ 8609 w 15756"/>
              <a:gd name="T43" fmla="*/ 510300 h 16364"/>
              <a:gd name="T44" fmla="*/ 1435 w 15756"/>
              <a:gd name="T45" fmla="*/ 476219 h 16364"/>
              <a:gd name="T46" fmla="*/ 0 w 15756"/>
              <a:gd name="T47" fmla="*/ 461076 h 16364"/>
              <a:gd name="T48" fmla="*/ 942 w 15756"/>
              <a:gd name="T49" fmla="*/ 448979 h 16364"/>
              <a:gd name="T50" fmla="*/ 4215 w 15756"/>
              <a:gd name="T51" fmla="*/ 439635 h 16364"/>
              <a:gd name="T52" fmla="*/ 10940 w 15756"/>
              <a:gd name="T53" fmla="*/ 431584 h 16364"/>
              <a:gd name="T54" fmla="*/ 22597 w 15756"/>
              <a:gd name="T55" fmla="*/ 422490 h 16364"/>
              <a:gd name="T56" fmla="*/ 41698 w 15756"/>
              <a:gd name="T57" fmla="*/ 411477 h 16364"/>
              <a:gd name="T58" fmla="*/ 63533 w 15756"/>
              <a:gd name="T59" fmla="*/ 402300 h 16364"/>
              <a:gd name="T60" fmla="*/ 85368 w 15756"/>
              <a:gd name="T61" fmla="*/ 396001 h 16364"/>
              <a:gd name="T62" fmla="*/ 103796 w 15756"/>
              <a:gd name="T63" fmla="*/ 393581 h 16364"/>
              <a:gd name="T64" fmla="*/ 112001 w 15756"/>
              <a:gd name="T65" fmla="*/ 395834 h 16364"/>
              <a:gd name="T66" fmla="*/ 119712 w 15756"/>
              <a:gd name="T67" fmla="*/ 404094 h 16364"/>
              <a:gd name="T68" fmla="*/ 128186 w 15756"/>
              <a:gd name="T69" fmla="*/ 418402 h 16364"/>
              <a:gd name="T70" fmla="*/ 137378 w 15756"/>
              <a:gd name="T71" fmla="*/ 438717 h 16364"/>
              <a:gd name="T72" fmla="*/ 141099 w 15756"/>
              <a:gd name="T73" fmla="*/ 448228 h 16364"/>
              <a:gd name="T74" fmla="*/ 147107 w 15756"/>
              <a:gd name="T75" fmla="*/ 463371 h 16364"/>
              <a:gd name="T76" fmla="*/ 155312 w 15756"/>
              <a:gd name="T77" fmla="*/ 481517 h 16364"/>
              <a:gd name="T78" fmla="*/ 162800 w 15756"/>
              <a:gd name="T79" fmla="*/ 493864 h 16364"/>
              <a:gd name="T80" fmla="*/ 169615 w 15756"/>
              <a:gd name="T81" fmla="*/ 500414 h 16364"/>
              <a:gd name="T82" fmla="*/ 175847 w 15756"/>
              <a:gd name="T83" fmla="*/ 500622 h 16364"/>
              <a:gd name="T84" fmla="*/ 187460 w 15756"/>
              <a:gd name="T85" fmla="*/ 489109 h 16364"/>
              <a:gd name="T86" fmla="*/ 206605 w 15756"/>
              <a:gd name="T87" fmla="*/ 464497 h 16364"/>
              <a:gd name="T88" fmla="*/ 245209 w 15756"/>
              <a:gd name="T89" fmla="*/ 409183 h 16364"/>
              <a:gd name="T90" fmla="*/ 315646 w 15756"/>
              <a:gd name="T91" fmla="*/ 306981 h 16364"/>
              <a:gd name="T92" fmla="*/ 387339 w 15756"/>
              <a:gd name="T93" fmla="*/ 210661 h 16364"/>
              <a:gd name="T94" fmla="*/ 438408 w 15756"/>
              <a:gd name="T95" fmla="*/ 146795 h 16364"/>
              <a:gd name="T96" fmla="*/ 481675 w 15756"/>
              <a:gd name="T97" fmla="*/ 96821 h 16364"/>
              <a:gd name="T98" fmla="*/ 517454 w 15756"/>
              <a:gd name="T99" fmla="*/ 59569 h 16364"/>
              <a:gd name="T100" fmla="*/ 535657 w 15756"/>
              <a:gd name="T101" fmla="*/ 43592 h 16364"/>
              <a:gd name="T102" fmla="*/ 547718 w 15756"/>
              <a:gd name="T103" fmla="*/ 35792 h 16364"/>
              <a:gd name="T104" fmla="*/ 578341 w 15756"/>
              <a:gd name="T105" fmla="*/ 23277 h 16364"/>
              <a:gd name="T106" fmla="*/ 616497 w 15756"/>
              <a:gd name="T107" fmla="*/ 12681 h 16364"/>
              <a:gd name="T108" fmla="*/ 660346 w 15756"/>
              <a:gd name="T109" fmla="*/ 4672 h 16364"/>
              <a:gd name="T110" fmla="*/ 706438 w 15756"/>
              <a:gd name="T111" fmla="*/ 18313 h 1636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5756" h="16364">
                <a:moveTo>
                  <a:pt x="15756" y="439"/>
                </a:moveTo>
                <a:lnTo>
                  <a:pt x="15557" y="659"/>
                </a:lnTo>
                <a:lnTo>
                  <a:pt x="15359" y="881"/>
                </a:lnTo>
                <a:lnTo>
                  <a:pt x="15163" y="1101"/>
                </a:lnTo>
                <a:lnTo>
                  <a:pt x="14967" y="1322"/>
                </a:lnTo>
                <a:lnTo>
                  <a:pt x="14772" y="1543"/>
                </a:lnTo>
                <a:lnTo>
                  <a:pt x="14579" y="1764"/>
                </a:lnTo>
                <a:lnTo>
                  <a:pt x="14387" y="1985"/>
                </a:lnTo>
                <a:lnTo>
                  <a:pt x="14196" y="2207"/>
                </a:lnTo>
                <a:lnTo>
                  <a:pt x="14005" y="2427"/>
                </a:lnTo>
                <a:lnTo>
                  <a:pt x="13816" y="2649"/>
                </a:lnTo>
                <a:lnTo>
                  <a:pt x="13627" y="2870"/>
                </a:lnTo>
                <a:lnTo>
                  <a:pt x="13440" y="3091"/>
                </a:lnTo>
                <a:lnTo>
                  <a:pt x="13253" y="3313"/>
                </a:lnTo>
                <a:lnTo>
                  <a:pt x="13069" y="3535"/>
                </a:lnTo>
                <a:lnTo>
                  <a:pt x="12885" y="3756"/>
                </a:lnTo>
                <a:lnTo>
                  <a:pt x="12701" y="3978"/>
                </a:lnTo>
                <a:lnTo>
                  <a:pt x="12519" y="4199"/>
                </a:lnTo>
                <a:lnTo>
                  <a:pt x="12338" y="4421"/>
                </a:lnTo>
                <a:lnTo>
                  <a:pt x="12158" y="4643"/>
                </a:lnTo>
                <a:lnTo>
                  <a:pt x="11979" y="4865"/>
                </a:lnTo>
                <a:lnTo>
                  <a:pt x="11801" y="5088"/>
                </a:lnTo>
                <a:lnTo>
                  <a:pt x="11624" y="5309"/>
                </a:lnTo>
                <a:lnTo>
                  <a:pt x="11448" y="5531"/>
                </a:lnTo>
                <a:lnTo>
                  <a:pt x="11273" y="5754"/>
                </a:lnTo>
                <a:lnTo>
                  <a:pt x="11099" y="5976"/>
                </a:lnTo>
                <a:lnTo>
                  <a:pt x="10927" y="6198"/>
                </a:lnTo>
                <a:lnTo>
                  <a:pt x="10754" y="6422"/>
                </a:lnTo>
                <a:lnTo>
                  <a:pt x="10583" y="6644"/>
                </a:lnTo>
                <a:lnTo>
                  <a:pt x="10413" y="6867"/>
                </a:lnTo>
                <a:lnTo>
                  <a:pt x="10244" y="7090"/>
                </a:lnTo>
                <a:lnTo>
                  <a:pt x="10076" y="7312"/>
                </a:lnTo>
                <a:lnTo>
                  <a:pt x="9911" y="7536"/>
                </a:lnTo>
                <a:lnTo>
                  <a:pt x="9745" y="7758"/>
                </a:lnTo>
                <a:lnTo>
                  <a:pt x="9580" y="7981"/>
                </a:lnTo>
                <a:lnTo>
                  <a:pt x="9417" y="8202"/>
                </a:lnTo>
                <a:lnTo>
                  <a:pt x="9255" y="8423"/>
                </a:lnTo>
                <a:lnTo>
                  <a:pt x="9095" y="8644"/>
                </a:lnTo>
                <a:lnTo>
                  <a:pt x="8936" y="8864"/>
                </a:lnTo>
                <a:lnTo>
                  <a:pt x="8779" y="9084"/>
                </a:lnTo>
                <a:lnTo>
                  <a:pt x="8623" y="9304"/>
                </a:lnTo>
                <a:lnTo>
                  <a:pt x="8468" y="9522"/>
                </a:lnTo>
                <a:lnTo>
                  <a:pt x="8316" y="9740"/>
                </a:lnTo>
                <a:lnTo>
                  <a:pt x="8164" y="9959"/>
                </a:lnTo>
                <a:lnTo>
                  <a:pt x="8015" y="10176"/>
                </a:lnTo>
                <a:lnTo>
                  <a:pt x="7865" y="10393"/>
                </a:lnTo>
                <a:lnTo>
                  <a:pt x="7719" y="10609"/>
                </a:lnTo>
                <a:lnTo>
                  <a:pt x="7572" y="10826"/>
                </a:lnTo>
                <a:lnTo>
                  <a:pt x="7428" y="11041"/>
                </a:lnTo>
                <a:lnTo>
                  <a:pt x="7285" y="11256"/>
                </a:lnTo>
                <a:lnTo>
                  <a:pt x="7144" y="11471"/>
                </a:lnTo>
                <a:lnTo>
                  <a:pt x="7004" y="11685"/>
                </a:lnTo>
                <a:lnTo>
                  <a:pt x="6865" y="11898"/>
                </a:lnTo>
                <a:lnTo>
                  <a:pt x="6727" y="12113"/>
                </a:lnTo>
                <a:lnTo>
                  <a:pt x="6592" y="12325"/>
                </a:lnTo>
                <a:lnTo>
                  <a:pt x="6458" y="12538"/>
                </a:lnTo>
                <a:lnTo>
                  <a:pt x="6325" y="12749"/>
                </a:lnTo>
                <a:lnTo>
                  <a:pt x="6193" y="12961"/>
                </a:lnTo>
                <a:lnTo>
                  <a:pt x="6063" y="13172"/>
                </a:lnTo>
                <a:lnTo>
                  <a:pt x="5935" y="13382"/>
                </a:lnTo>
                <a:lnTo>
                  <a:pt x="5808" y="13593"/>
                </a:lnTo>
                <a:lnTo>
                  <a:pt x="5682" y="13803"/>
                </a:lnTo>
                <a:lnTo>
                  <a:pt x="5558" y="14012"/>
                </a:lnTo>
                <a:lnTo>
                  <a:pt x="5435" y="14221"/>
                </a:lnTo>
                <a:lnTo>
                  <a:pt x="5313" y="14429"/>
                </a:lnTo>
                <a:lnTo>
                  <a:pt x="5272" y="14500"/>
                </a:lnTo>
                <a:lnTo>
                  <a:pt x="5229" y="14578"/>
                </a:lnTo>
                <a:lnTo>
                  <a:pt x="5184" y="14660"/>
                </a:lnTo>
                <a:lnTo>
                  <a:pt x="5136" y="14746"/>
                </a:lnTo>
                <a:lnTo>
                  <a:pt x="5087" y="14839"/>
                </a:lnTo>
                <a:lnTo>
                  <a:pt x="5034" y="14935"/>
                </a:lnTo>
                <a:lnTo>
                  <a:pt x="4981" y="15037"/>
                </a:lnTo>
                <a:lnTo>
                  <a:pt x="4926" y="15144"/>
                </a:lnTo>
                <a:lnTo>
                  <a:pt x="4884" y="15219"/>
                </a:lnTo>
                <a:lnTo>
                  <a:pt x="4840" y="15292"/>
                </a:lnTo>
                <a:lnTo>
                  <a:pt x="4795" y="15362"/>
                </a:lnTo>
                <a:lnTo>
                  <a:pt x="4748" y="15430"/>
                </a:lnTo>
                <a:lnTo>
                  <a:pt x="4699" y="15496"/>
                </a:lnTo>
                <a:lnTo>
                  <a:pt x="4649" y="15559"/>
                </a:lnTo>
                <a:lnTo>
                  <a:pt x="4597" y="15620"/>
                </a:lnTo>
                <a:lnTo>
                  <a:pt x="4544" y="15678"/>
                </a:lnTo>
                <a:lnTo>
                  <a:pt x="4488" y="15734"/>
                </a:lnTo>
                <a:lnTo>
                  <a:pt x="4432" y="15788"/>
                </a:lnTo>
                <a:lnTo>
                  <a:pt x="4374" y="15839"/>
                </a:lnTo>
                <a:lnTo>
                  <a:pt x="4314" y="15888"/>
                </a:lnTo>
                <a:lnTo>
                  <a:pt x="4253" y="15934"/>
                </a:lnTo>
                <a:lnTo>
                  <a:pt x="4189" y="15978"/>
                </a:lnTo>
                <a:lnTo>
                  <a:pt x="4125" y="16020"/>
                </a:lnTo>
                <a:lnTo>
                  <a:pt x="4058" y="16059"/>
                </a:lnTo>
                <a:lnTo>
                  <a:pt x="3991" y="16096"/>
                </a:lnTo>
                <a:lnTo>
                  <a:pt x="3921" y="16131"/>
                </a:lnTo>
                <a:lnTo>
                  <a:pt x="3850" y="16163"/>
                </a:lnTo>
                <a:lnTo>
                  <a:pt x="3778" y="16192"/>
                </a:lnTo>
                <a:lnTo>
                  <a:pt x="3703" y="16220"/>
                </a:lnTo>
                <a:lnTo>
                  <a:pt x="3627" y="16245"/>
                </a:lnTo>
                <a:lnTo>
                  <a:pt x="3550" y="16267"/>
                </a:lnTo>
                <a:lnTo>
                  <a:pt x="3471" y="16288"/>
                </a:lnTo>
                <a:lnTo>
                  <a:pt x="3390" y="16305"/>
                </a:lnTo>
                <a:lnTo>
                  <a:pt x="3308" y="16321"/>
                </a:lnTo>
                <a:lnTo>
                  <a:pt x="3225" y="16334"/>
                </a:lnTo>
                <a:lnTo>
                  <a:pt x="3139" y="16344"/>
                </a:lnTo>
                <a:lnTo>
                  <a:pt x="3051" y="16353"/>
                </a:lnTo>
                <a:lnTo>
                  <a:pt x="2962" y="16358"/>
                </a:lnTo>
                <a:lnTo>
                  <a:pt x="2872" y="16363"/>
                </a:lnTo>
                <a:lnTo>
                  <a:pt x="2781" y="16364"/>
                </a:lnTo>
                <a:lnTo>
                  <a:pt x="2697" y="16364"/>
                </a:lnTo>
                <a:lnTo>
                  <a:pt x="2616" y="16362"/>
                </a:lnTo>
                <a:lnTo>
                  <a:pt x="2540" y="16360"/>
                </a:lnTo>
                <a:lnTo>
                  <a:pt x="2467" y="16356"/>
                </a:lnTo>
                <a:lnTo>
                  <a:pt x="2397" y="16351"/>
                </a:lnTo>
                <a:lnTo>
                  <a:pt x="2330" y="16346"/>
                </a:lnTo>
                <a:lnTo>
                  <a:pt x="2268" y="16340"/>
                </a:lnTo>
                <a:lnTo>
                  <a:pt x="2209" y="16333"/>
                </a:lnTo>
                <a:lnTo>
                  <a:pt x="2153" y="16325"/>
                </a:lnTo>
                <a:lnTo>
                  <a:pt x="2101" y="16315"/>
                </a:lnTo>
                <a:lnTo>
                  <a:pt x="2052" y="16305"/>
                </a:lnTo>
                <a:lnTo>
                  <a:pt x="2007" y="16294"/>
                </a:lnTo>
                <a:lnTo>
                  <a:pt x="1965" y="16282"/>
                </a:lnTo>
                <a:lnTo>
                  <a:pt x="1927" y="16269"/>
                </a:lnTo>
                <a:lnTo>
                  <a:pt x="1909" y="16262"/>
                </a:lnTo>
                <a:lnTo>
                  <a:pt x="1892" y="16255"/>
                </a:lnTo>
                <a:lnTo>
                  <a:pt x="1877" y="16247"/>
                </a:lnTo>
                <a:lnTo>
                  <a:pt x="1861" y="16240"/>
                </a:lnTo>
                <a:lnTo>
                  <a:pt x="1846" y="16231"/>
                </a:lnTo>
                <a:lnTo>
                  <a:pt x="1832" y="16223"/>
                </a:lnTo>
                <a:lnTo>
                  <a:pt x="1817" y="16214"/>
                </a:lnTo>
                <a:lnTo>
                  <a:pt x="1802" y="16204"/>
                </a:lnTo>
                <a:lnTo>
                  <a:pt x="1788" y="16193"/>
                </a:lnTo>
                <a:lnTo>
                  <a:pt x="1772" y="16181"/>
                </a:lnTo>
                <a:lnTo>
                  <a:pt x="1758" y="16170"/>
                </a:lnTo>
                <a:lnTo>
                  <a:pt x="1743" y="16157"/>
                </a:lnTo>
                <a:lnTo>
                  <a:pt x="1728" y="16143"/>
                </a:lnTo>
                <a:lnTo>
                  <a:pt x="1713" y="16129"/>
                </a:lnTo>
                <a:lnTo>
                  <a:pt x="1697" y="16114"/>
                </a:lnTo>
                <a:lnTo>
                  <a:pt x="1683" y="16098"/>
                </a:lnTo>
                <a:lnTo>
                  <a:pt x="1653" y="16065"/>
                </a:lnTo>
                <a:lnTo>
                  <a:pt x="1623" y="16028"/>
                </a:lnTo>
                <a:lnTo>
                  <a:pt x="1593" y="15990"/>
                </a:lnTo>
                <a:lnTo>
                  <a:pt x="1562" y="15948"/>
                </a:lnTo>
                <a:lnTo>
                  <a:pt x="1533" y="15903"/>
                </a:lnTo>
                <a:lnTo>
                  <a:pt x="1502" y="15855"/>
                </a:lnTo>
                <a:lnTo>
                  <a:pt x="1471" y="15805"/>
                </a:lnTo>
                <a:lnTo>
                  <a:pt x="1441" y="15752"/>
                </a:lnTo>
                <a:lnTo>
                  <a:pt x="1411" y="15696"/>
                </a:lnTo>
                <a:lnTo>
                  <a:pt x="1380" y="15637"/>
                </a:lnTo>
                <a:lnTo>
                  <a:pt x="1344" y="15566"/>
                </a:lnTo>
                <a:lnTo>
                  <a:pt x="1309" y="15495"/>
                </a:lnTo>
                <a:lnTo>
                  <a:pt x="1274" y="15422"/>
                </a:lnTo>
                <a:lnTo>
                  <a:pt x="1240" y="15349"/>
                </a:lnTo>
                <a:lnTo>
                  <a:pt x="1206" y="15275"/>
                </a:lnTo>
                <a:lnTo>
                  <a:pt x="1172" y="15200"/>
                </a:lnTo>
                <a:lnTo>
                  <a:pt x="1139" y="15126"/>
                </a:lnTo>
                <a:lnTo>
                  <a:pt x="1105" y="15051"/>
                </a:lnTo>
                <a:lnTo>
                  <a:pt x="1073" y="14974"/>
                </a:lnTo>
                <a:lnTo>
                  <a:pt x="1041" y="14898"/>
                </a:lnTo>
                <a:lnTo>
                  <a:pt x="1008" y="14820"/>
                </a:lnTo>
                <a:lnTo>
                  <a:pt x="976" y="14742"/>
                </a:lnTo>
                <a:lnTo>
                  <a:pt x="946" y="14663"/>
                </a:lnTo>
                <a:lnTo>
                  <a:pt x="914" y="14585"/>
                </a:lnTo>
                <a:lnTo>
                  <a:pt x="883" y="14505"/>
                </a:lnTo>
                <a:lnTo>
                  <a:pt x="853" y="14424"/>
                </a:lnTo>
                <a:lnTo>
                  <a:pt x="823" y="14343"/>
                </a:lnTo>
                <a:lnTo>
                  <a:pt x="793" y="14262"/>
                </a:lnTo>
                <a:lnTo>
                  <a:pt x="763" y="14179"/>
                </a:lnTo>
                <a:lnTo>
                  <a:pt x="734" y="14096"/>
                </a:lnTo>
                <a:lnTo>
                  <a:pt x="676" y="13929"/>
                </a:lnTo>
                <a:lnTo>
                  <a:pt x="620" y="13759"/>
                </a:lnTo>
                <a:lnTo>
                  <a:pt x="565" y="13585"/>
                </a:lnTo>
                <a:lnTo>
                  <a:pt x="510" y="13410"/>
                </a:lnTo>
                <a:lnTo>
                  <a:pt x="457" y="13233"/>
                </a:lnTo>
                <a:lnTo>
                  <a:pt x="405" y="13052"/>
                </a:lnTo>
                <a:lnTo>
                  <a:pt x="356" y="12875"/>
                </a:lnTo>
                <a:lnTo>
                  <a:pt x="311" y="12704"/>
                </a:lnTo>
                <a:lnTo>
                  <a:pt x="268" y="12540"/>
                </a:lnTo>
                <a:lnTo>
                  <a:pt x="228" y="12383"/>
                </a:lnTo>
                <a:lnTo>
                  <a:pt x="192" y="12233"/>
                </a:lnTo>
                <a:lnTo>
                  <a:pt x="158" y="12088"/>
                </a:lnTo>
                <a:lnTo>
                  <a:pt x="128" y="11951"/>
                </a:lnTo>
                <a:lnTo>
                  <a:pt x="102" y="11821"/>
                </a:lnTo>
                <a:lnTo>
                  <a:pt x="78" y="11697"/>
                </a:lnTo>
                <a:lnTo>
                  <a:pt x="58" y="11579"/>
                </a:lnTo>
                <a:lnTo>
                  <a:pt x="49" y="11522"/>
                </a:lnTo>
                <a:lnTo>
                  <a:pt x="40" y="11468"/>
                </a:lnTo>
                <a:lnTo>
                  <a:pt x="32" y="11416"/>
                </a:lnTo>
                <a:lnTo>
                  <a:pt x="26" y="11365"/>
                </a:lnTo>
                <a:lnTo>
                  <a:pt x="20" y="11314"/>
                </a:lnTo>
                <a:lnTo>
                  <a:pt x="15" y="11267"/>
                </a:lnTo>
                <a:lnTo>
                  <a:pt x="11" y="11221"/>
                </a:lnTo>
                <a:lnTo>
                  <a:pt x="7" y="11176"/>
                </a:lnTo>
                <a:lnTo>
                  <a:pt x="3" y="11134"/>
                </a:lnTo>
                <a:lnTo>
                  <a:pt x="2" y="11092"/>
                </a:lnTo>
                <a:lnTo>
                  <a:pt x="0" y="11053"/>
                </a:lnTo>
                <a:lnTo>
                  <a:pt x="0" y="11015"/>
                </a:lnTo>
                <a:lnTo>
                  <a:pt x="0" y="10976"/>
                </a:lnTo>
                <a:lnTo>
                  <a:pt x="2" y="10938"/>
                </a:lnTo>
                <a:lnTo>
                  <a:pt x="4" y="10900"/>
                </a:lnTo>
                <a:lnTo>
                  <a:pt x="8" y="10864"/>
                </a:lnTo>
                <a:lnTo>
                  <a:pt x="11" y="10830"/>
                </a:lnTo>
                <a:lnTo>
                  <a:pt x="16" y="10796"/>
                </a:lnTo>
                <a:lnTo>
                  <a:pt x="21" y="10763"/>
                </a:lnTo>
                <a:lnTo>
                  <a:pt x="27" y="10731"/>
                </a:lnTo>
                <a:lnTo>
                  <a:pt x="34" y="10700"/>
                </a:lnTo>
                <a:lnTo>
                  <a:pt x="42" y="10671"/>
                </a:lnTo>
                <a:lnTo>
                  <a:pt x="51" y="10642"/>
                </a:lnTo>
                <a:lnTo>
                  <a:pt x="61" y="10614"/>
                </a:lnTo>
                <a:lnTo>
                  <a:pt x="71" y="10588"/>
                </a:lnTo>
                <a:lnTo>
                  <a:pt x="81" y="10562"/>
                </a:lnTo>
                <a:lnTo>
                  <a:pt x="94" y="10539"/>
                </a:lnTo>
                <a:lnTo>
                  <a:pt x="106" y="10515"/>
                </a:lnTo>
                <a:lnTo>
                  <a:pt x="120" y="10492"/>
                </a:lnTo>
                <a:lnTo>
                  <a:pt x="137" y="10469"/>
                </a:lnTo>
                <a:lnTo>
                  <a:pt x="155" y="10445"/>
                </a:lnTo>
                <a:lnTo>
                  <a:pt x="175" y="10421"/>
                </a:lnTo>
                <a:lnTo>
                  <a:pt x="196" y="10397"/>
                </a:lnTo>
                <a:lnTo>
                  <a:pt x="219" y="10372"/>
                </a:lnTo>
                <a:lnTo>
                  <a:pt x="244" y="10346"/>
                </a:lnTo>
                <a:lnTo>
                  <a:pt x="271" y="10320"/>
                </a:lnTo>
                <a:lnTo>
                  <a:pt x="298" y="10295"/>
                </a:lnTo>
                <a:lnTo>
                  <a:pt x="328" y="10268"/>
                </a:lnTo>
                <a:lnTo>
                  <a:pt x="360" y="10240"/>
                </a:lnTo>
                <a:lnTo>
                  <a:pt x="394" y="10213"/>
                </a:lnTo>
                <a:lnTo>
                  <a:pt x="429" y="10185"/>
                </a:lnTo>
                <a:lnTo>
                  <a:pt x="465" y="10156"/>
                </a:lnTo>
                <a:lnTo>
                  <a:pt x="504" y="10128"/>
                </a:lnTo>
                <a:lnTo>
                  <a:pt x="544" y="10099"/>
                </a:lnTo>
                <a:lnTo>
                  <a:pt x="596" y="10063"/>
                </a:lnTo>
                <a:lnTo>
                  <a:pt x="651" y="10028"/>
                </a:lnTo>
                <a:lnTo>
                  <a:pt x="705" y="9993"/>
                </a:lnTo>
                <a:lnTo>
                  <a:pt x="760" y="9960"/>
                </a:lnTo>
                <a:lnTo>
                  <a:pt x="816" y="9927"/>
                </a:lnTo>
                <a:lnTo>
                  <a:pt x="873" y="9895"/>
                </a:lnTo>
                <a:lnTo>
                  <a:pt x="930" y="9864"/>
                </a:lnTo>
                <a:lnTo>
                  <a:pt x="989" y="9833"/>
                </a:lnTo>
                <a:lnTo>
                  <a:pt x="1047" y="9804"/>
                </a:lnTo>
                <a:lnTo>
                  <a:pt x="1107" y="9775"/>
                </a:lnTo>
                <a:lnTo>
                  <a:pt x="1167" y="9747"/>
                </a:lnTo>
                <a:lnTo>
                  <a:pt x="1228" y="9721"/>
                </a:lnTo>
                <a:lnTo>
                  <a:pt x="1291" y="9694"/>
                </a:lnTo>
                <a:lnTo>
                  <a:pt x="1353" y="9669"/>
                </a:lnTo>
                <a:lnTo>
                  <a:pt x="1417" y="9644"/>
                </a:lnTo>
                <a:lnTo>
                  <a:pt x="1481" y="9620"/>
                </a:lnTo>
                <a:lnTo>
                  <a:pt x="1546" y="9598"/>
                </a:lnTo>
                <a:lnTo>
                  <a:pt x="1608" y="9577"/>
                </a:lnTo>
                <a:lnTo>
                  <a:pt x="1670" y="9557"/>
                </a:lnTo>
                <a:lnTo>
                  <a:pt x="1730" y="9539"/>
                </a:lnTo>
                <a:lnTo>
                  <a:pt x="1789" y="9522"/>
                </a:lnTo>
                <a:lnTo>
                  <a:pt x="1847" y="9507"/>
                </a:lnTo>
                <a:lnTo>
                  <a:pt x="1904" y="9493"/>
                </a:lnTo>
                <a:lnTo>
                  <a:pt x="1960" y="9481"/>
                </a:lnTo>
                <a:lnTo>
                  <a:pt x="2014" y="9470"/>
                </a:lnTo>
                <a:lnTo>
                  <a:pt x="2067" y="9460"/>
                </a:lnTo>
                <a:lnTo>
                  <a:pt x="2119" y="9452"/>
                </a:lnTo>
                <a:lnTo>
                  <a:pt x="2171" y="9446"/>
                </a:lnTo>
                <a:lnTo>
                  <a:pt x="2220" y="9441"/>
                </a:lnTo>
                <a:lnTo>
                  <a:pt x="2268" y="9437"/>
                </a:lnTo>
                <a:lnTo>
                  <a:pt x="2315" y="9435"/>
                </a:lnTo>
                <a:lnTo>
                  <a:pt x="2361" y="9434"/>
                </a:lnTo>
                <a:lnTo>
                  <a:pt x="2380" y="9436"/>
                </a:lnTo>
                <a:lnTo>
                  <a:pt x="2399" y="9439"/>
                </a:lnTo>
                <a:lnTo>
                  <a:pt x="2419" y="9444"/>
                </a:lnTo>
                <a:lnTo>
                  <a:pt x="2438" y="9452"/>
                </a:lnTo>
                <a:lnTo>
                  <a:pt x="2458" y="9463"/>
                </a:lnTo>
                <a:lnTo>
                  <a:pt x="2478" y="9475"/>
                </a:lnTo>
                <a:lnTo>
                  <a:pt x="2498" y="9489"/>
                </a:lnTo>
                <a:lnTo>
                  <a:pt x="2519" y="9507"/>
                </a:lnTo>
                <a:lnTo>
                  <a:pt x="2540" y="9525"/>
                </a:lnTo>
                <a:lnTo>
                  <a:pt x="2561" y="9547"/>
                </a:lnTo>
                <a:lnTo>
                  <a:pt x="2582" y="9570"/>
                </a:lnTo>
                <a:lnTo>
                  <a:pt x="2604" y="9597"/>
                </a:lnTo>
                <a:lnTo>
                  <a:pt x="2626" y="9624"/>
                </a:lnTo>
                <a:lnTo>
                  <a:pt x="2648" y="9655"/>
                </a:lnTo>
                <a:lnTo>
                  <a:pt x="2670" y="9687"/>
                </a:lnTo>
                <a:lnTo>
                  <a:pt x="2693" y="9722"/>
                </a:lnTo>
                <a:lnTo>
                  <a:pt x="2716" y="9760"/>
                </a:lnTo>
                <a:lnTo>
                  <a:pt x="2739" y="9799"/>
                </a:lnTo>
                <a:lnTo>
                  <a:pt x="2763" y="9841"/>
                </a:lnTo>
                <a:lnTo>
                  <a:pt x="2786" y="9885"/>
                </a:lnTo>
                <a:lnTo>
                  <a:pt x="2810" y="9931"/>
                </a:lnTo>
                <a:lnTo>
                  <a:pt x="2834" y="9979"/>
                </a:lnTo>
                <a:lnTo>
                  <a:pt x="2859" y="10030"/>
                </a:lnTo>
                <a:lnTo>
                  <a:pt x="2883" y="10083"/>
                </a:lnTo>
                <a:lnTo>
                  <a:pt x="2908" y="10138"/>
                </a:lnTo>
                <a:lnTo>
                  <a:pt x="2934" y="10195"/>
                </a:lnTo>
                <a:lnTo>
                  <a:pt x="2959" y="10256"/>
                </a:lnTo>
                <a:lnTo>
                  <a:pt x="2985" y="10317"/>
                </a:lnTo>
                <a:lnTo>
                  <a:pt x="3010" y="10382"/>
                </a:lnTo>
                <a:lnTo>
                  <a:pt x="3037" y="10448"/>
                </a:lnTo>
                <a:lnTo>
                  <a:pt x="3064" y="10517"/>
                </a:lnTo>
                <a:lnTo>
                  <a:pt x="3090" y="10588"/>
                </a:lnTo>
                <a:lnTo>
                  <a:pt x="3101" y="10616"/>
                </a:lnTo>
                <a:lnTo>
                  <a:pt x="3109" y="10643"/>
                </a:lnTo>
                <a:lnTo>
                  <a:pt x="3118" y="10668"/>
                </a:lnTo>
                <a:lnTo>
                  <a:pt x="3126" y="10690"/>
                </a:lnTo>
                <a:lnTo>
                  <a:pt x="3133" y="10711"/>
                </a:lnTo>
                <a:lnTo>
                  <a:pt x="3141" y="10728"/>
                </a:lnTo>
                <a:lnTo>
                  <a:pt x="3147" y="10745"/>
                </a:lnTo>
                <a:lnTo>
                  <a:pt x="3153" y="10760"/>
                </a:lnTo>
                <a:lnTo>
                  <a:pt x="3160" y="10786"/>
                </a:lnTo>
                <a:lnTo>
                  <a:pt x="3172" y="10819"/>
                </a:lnTo>
                <a:lnTo>
                  <a:pt x="3188" y="10860"/>
                </a:lnTo>
                <a:lnTo>
                  <a:pt x="3207" y="10910"/>
                </a:lnTo>
                <a:lnTo>
                  <a:pt x="3232" y="10978"/>
                </a:lnTo>
                <a:lnTo>
                  <a:pt x="3256" y="11044"/>
                </a:lnTo>
                <a:lnTo>
                  <a:pt x="3281" y="11108"/>
                </a:lnTo>
                <a:lnTo>
                  <a:pt x="3304" y="11170"/>
                </a:lnTo>
                <a:lnTo>
                  <a:pt x="3328" y="11229"/>
                </a:lnTo>
                <a:lnTo>
                  <a:pt x="3351" y="11288"/>
                </a:lnTo>
                <a:lnTo>
                  <a:pt x="3374" y="11343"/>
                </a:lnTo>
                <a:lnTo>
                  <a:pt x="3397" y="11396"/>
                </a:lnTo>
                <a:lnTo>
                  <a:pt x="3419" y="11448"/>
                </a:lnTo>
                <a:lnTo>
                  <a:pt x="3442" y="11496"/>
                </a:lnTo>
                <a:lnTo>
                  <a:pt x="3464" y="11543"/>
                </a:lnTo>
                <a:lnTo>
                  <a:pt x="3486" y="11587"/>
                </a:lnTo>
                <a:lnTo>
                  <a:pt x="3507" y="11630"/>
                </a:lnTo>
                <a:lnTo>
                  <a:pt x="3529" y="11670"/>
                </a:lnTo>
                <a:lnTo>
                  <a:pt x="3550" y="11708"/>
                </a:lnTo>
                <a:lnTo>
                  <a:pt x="3571" y="11744"/>
                </a:lnTo>
                <a:lnTo>
                  <a:pt x="3591" y="11778"/>
                </a:lnTo>
                <a:lnTo>
                  <a:pt x="3612" y="11809"/>
                </a:lnTo>
                <a:lnTo>
                  <a:pt x="3631" y="11839"/>
                </a:lnTo>
                <a:lnTo>
                  <a:pt x="3652" y="11866"/>
                </a:lnTo>
                <a:lnTo>
                  <a:pt x="3671" y="11891"/>
                </a:lnTo>
                <a:lnTo>
                  <a:pt x="3691" y="11914"/>
                </a:lnTo>
                <a:lnTo>
                  <a:pt x="3709" y="11934"/>
                </a:lnTo>
                <a:lnTo>
                  <a:pt x="3727" y="11953"/>
                </a:lnTo>
                <a:lnTo>
                  <a:pt x="3746" y="11969"/>
                </a:lnTo>
                <a:lnTo>
                  <a:pt x="3764" y="11984"/>
                </a:lnTo>
                <a:lnTo>
                  <a:pt x="3783" y="11996"/>
                </a:lnTo>
                <a:lnTo>
                  <a:pt x="3800" y="12005"/>
                </a:lnTo>
                <a:lnTo>
                  <a:pt x="3818" y="12013"/>
                </a:lnTo>
                <a:lnTo>
                  <a:pt x="3835" y="12018"/>
                </a:lnTo>
                <a:lnTo>
                  <a:pt x="3851" y="12021"/>
                </a:lnTo>
                <a:lnTo>
                  <a:pt x="3868" y="12022"/>
                </a:lnTo>
                <a:lnTo>
                  <a:pt x="3883" y="12020"/>
                </a:lnTo>
                <a:lnTo>
                  <a:pt x="3902" y="12013"/>
                </a:lnTo>
                <a:lnTo>
                  <a:pt x="3922" y="12001"/>
                </a:lnTo>
                <a:lnTo>
                  <a:pt x="3946" y="11984"/>
                </a:lnTo>
                <a:lnTo>
                  <a:pt x="3971" y="11961"/>
                </a:lnTo>
                <a:lnTo>
                  <a:pt x="4000" y="11934"/>
                </a:lnTo>
                <a:lnTo>
                  <a:pt x="4031" y="11903"/>
                </a:lnTo>
                <a:lnTo>
                  <a:pt x="4064" y="11866"/>
                </a:lnTo>
                <a:lnTo>
                  <a:pt x="4100" y="11824"/>
                </a:lnTo>
                <a:lnTo>
                  <a:pt x="4139" y="11777"/>
                </a:lnTo>
                <a:lnTo>
                  <a:pt x="4181" y="11725"/>
                </a:lnTo>
                <a:lnTo>
                  <a:pt x="4225" y="11669"/>
                </a:lnTo>
                <a:lnTo>
                  <a:pt x="4272" y="11607"/>
                </a:lnTo>
                <a:lnTo>
                  <a:pt x="4321" y="11541"/>
                </a:lnTo>
                <a:lnTo>
                  <a:pt x="4374" y="11469"/>
                </a:lnTo>
                <a:lnTo>
                  <a:pt x="4429" y="11393"/>
                </a:lnTo>
                <a:lnTo>
                  <a:pt x="4485" y="11312"/>
                </a:lnTo>
                <a:lnTo>
                  <a:pt x="4546" y="11226"/>
                </a:lnTo>
                <a:lnTo>
                  <a:pt x="4608" y="11135"/>
                </a:lnTo>
                <a:lnTo>
                  <a:pt x="4674" y="11039"/>
                </a:lnTo>
                <a:lnTo>
                  <a:pt x="4741" y="10938"/>
                </a:lnTo>
                <a:lnTo>
                  <a:pt x="4812" y="10833"/>
                </a:lnTo>
                <a:lnTo>
                  <a:pt x="4885" y="10721"/>
                </a:lnTo>
                <a:lnTo>
                  <a:pt x="4961" y="10606"/>
                </a:lnTo>
                <a:lnTo>
                  <a:pt x="5119" y="10360"/>
                </a:lnTo>
                <a:lnTo>
                  <a:pt x="5289" y="10094"/>
                </a:lnTo>
                <a:lnTo>
                  <a:pt x="5469" y="9809"/>
                </a:lnTo>
                <a:lnTo>
                  <a:pt x="5659" y="9504"/>
                </a:lnTo>
                <a:lnTo>
                  <a:pt x="5856" y="9190"/>
                </a:lnTo>
                <a:lnTo>
                  <a:pt x="6051" y="8878"/>
                </a:lnTo>
                <a:lnTo>
                  <a:pt x="6248" y="8570"/>
                </a:lnTo>
                <a:lnTo>
                  <a:pt x="6446" y="8263"/>
                </a:lnTo>
                <a:lnTo>
                  <a:pt x="6643" y="7959"/>
                </a:lnTo>
                <a:lnTo>
                  <a:pt x="6841" y="7658"/>
                </a:lnTo>
                <a:lnTo>
                  <a:pt x="7040" y="7359"/>
                </a:lnTo>
                <a:lnTo>
                  <a:pt x="7238" y="7061"/>
                </a:lnTo>
                <a:lnTo>
                  <a:pt x="7437" y="6767"/>
                </a:lnTo>
                <a:lnTo>
                  <a:pt x="7637" y="6475"/>
                </a:lnTo>
                <a:lnTo>
                  <a:pt x="7837" y="6185"/>
                </a:lnTo>
                <a:lnTo>
                  <a:pt x="8036" y="5897"/>
                </a:lnTo>
                <a:lnTo>
                  <a:pt x="8237" y="5612"/>
                </a:lnTo>
                <a:lnTo>
                  <a:pt x="8438" y="5330"/>
                </a:lnTo>
                <a:lnTo>
                  <a:pt x="8639" y="5050"/>
                </a:lnTo>
                <a:lnTo>
                  <a:pt x="8841" y="4772"/>
                </a:lnTo>
                <a:lnTo>
                  <a:pt x="8981" y="4581"/>
                </a:lnTo>
                <a:lnTo>
                  <a:pt x="9118" y="4394"/>
                </a:lnTo>
                <a:lnTo>
                  <a:pt x="9254" y="4211"/>
                </a:lnTo>
                <a:lnTo>
                  <a:pt x="9388" y="4032"/>
                </a:lnTo>
                <a:lnTo>
                  <a:pt x="9520" y="3857"/>
                </a:lnTo>
                <a:lnTo>
                  <a:pt x="9650" y="3686"/>
                </a:lnTo>
                <a:lnTo>
                  <a:pt x="9778" y="3519"/>
                </a:lnTo>
                <a:lnTo>
                  <a:pt x="9905" y="3356"/>
                </a:lnTo>
                <a:lnTo>
                  <a:pt x="10030" y="3196"/>
                </a:lnTo>
                <a:lnTo>
                  <a:pt x="10153" y="3040"/>
                </a:lnTo>
                <a:lnTo>
                  <a:pt x="10275" y="2888"/>
                </a:lnTo>
                <a:lnTo>
                  <a:pt x="10395" y="2741"/>
                </a:lnTo>
                <a:lnTo>
                  <a:pt x="10513" y="2596"/>
                </a:lnTo>
                <a:lnTo>
                  <a:pt x="10628" y="2457"/>
                </a:lnTo>
                <a:lnTo>
                  <a:pt x="10743" y="2321"/>
                </a:lnTo>
                <a:lnTo>
                  <a:pt x="10855" y="2187"/>
                </a:lnTo>
                <a:lnTo>
                  <a:pt x="10964" y="2060"/>
                </a:lnTo>
                <a:lnTo>
                  <a:pt x="11071" y="1939"/>
                </a:lnTo>
                <a:lnTo>
                  <a:pt x="11172" y="1825"/>
                </a:lnTo>
                <a:lnTo>
                  <a:pt x="11271" y="1717"/>
                </a:lnTo>
                <a:lnTo>
                  <a:pt x="11365" y="1615"/>
                </a:lnTo>
                <a:lnTo>
                  <a:pt x="11455" y="1518"/>
                </a:lnTo>
                <a:lnTo>
                  <a:pt x="11541" y="1428"/>
                </a:lnTo>
                <a:lnTo>
                  <a:pt x="11624" y="1345"/>
                </a:lnTo>
                <a:lnTo>
                  <a:pt x="11702" y="1267"/>
                </a:lnTo>
                <a:lnTo>
                  <a:pt x="11777" y="1195"/>
                </a:lnTo>
                <a:lnTo>
                  <a:pt x="11812" y="1163"/>
                </a:lnTo>
                <a:lnTo>
                  <a:pt x="11847" y="1131"/>
                </a:lnTo>
                <a:lnTo>
                  <a:pt x="11882" y="1101"/>
                </a:lnTo>
                <a:lnTo>
                  <a:pt x="11915" y="1072"/>
                </a:lnTo>
                <a:lnTo>
                  <a:pt x="11947" y="1045"/>
                </a:lnTo>
                <a:lnTo>
                  <a:pt x="11977" y="1019"/>
                </a:lnTo>
                <a:lnTo>
                  <a:pt x="12008" y="996"/>
                </a:lnTo>
                <a:lnTo>
                  <a:pt x="12037" y="973"/>
                </a:lnTo>
                <a:lnTo>
                  <a:pt x="12064" y="952"/>
                </a:lnTo>
                <a:lnTo>
                  <a:pt x="12092" y="933"/>
                </a:lnTo>
                <a:lnTo>
                  <a:pt x="12118" y="915"/>
                </a:lnTo>
                <a:lnTo>
                  <a:pt x="12143" y="899"/>
                </a:lnTo>
                <a:lnTo>
                  <a:pt x="12216" y="858"/>
                </a:lnTo>
                <a:lnTo>
                  <a:pt x="12292" y="818"/>
                </a:lnTo>
                <a:lnTo>
                  <a:pt x="12371" y="778"/>
                </a:lnTo>
                <a:lnTo>
                  <a:pt x="12453" y="740"/>
                </a:lnTo>
                <a:lnTo>
                  <a:pt x="12537" y="702"/>
                </a:lnTo>
                <a:lnTo>
                  <a:pt x="12623" y="665"/>
                </a:lnTo>
                <a:lnTo>
                  <a:pt x="12713" y="629"/>
                </a:lnTo>
                <a:lnTo>
                  <a:pt x="12805" y="593"/>
                </a:lnTo>
                <a:lnTo>
                  <a:pt x="12899" y="558"/>
                </a:lnTo>
                <a:lnTo>
                  <a:pt x="12996" y="523"/>
                </a:lnTo>
                <a:lnTo>
                  <a:pt x="13097" y="489"/>
                </a:lnTo>
                <a:lnTo>
                  <a:pt x="13199" y="456"/>
                </a:lnTo>
                <a:lnTo>
                  <a:pt x="13305" y="425"/>
                </a:lnTo>
                <a:lnTo>
                  <a:pt x="13412" y="393"/>
                </a:lnTo>
                <a:lnTo>
                  <a:pt x="13523" y="362"/>
                </a:lnTo>
                <a:lnTo>
                  <a:pt x="13636" y="332"/>
                </a:lnTo>
                <a:lnTo>
                  <a:pt x="13750" y="304"/>
                </a:lnTo>
                <a:lnTo>
                  <a:pt x="13866" y="276"/>
                </a:lnTo>
                <a:lnTo>
                  <a:pt x="13984" y="249"/>
                </a:lnTo>
                <a:lnTo>
                  <a:pt x="14104" y="224"/>
                </a:lnTo>
                <a:lnTo>
                  <a:pt x="14225" y="199"/>
                </a:lnTo>
                <a:lnTo>
                  <a:pt x="14348" y="176"/>
                </a:lnTo>
                <a:lnTo>
                  <a:pt x="14473" y="154"/>
                </a:lnTo>
                <a:lnTo>
                  <a:pt x="14600" y="133"/>
                </a:lnTo>
                <a:lnTo>
                  <a:pt x="14728" y="112"/>
                </a:lnTo>
                <a:lnTo>
                  <a:pt x="14858" y="94"/>
                </a:lnTo>
                <a:lnTo>
                  <a:pt x="14989" y="75"/>
                </a:lnTo>
                <a:lnTo>
                  <a:pt x="15123" y="58"/>
                </a:lnTo>
                <a:lnTo>
                  <a:pt x="15258" y="42"/>
                </a:lnTo>
                <a:lnTo>
                  <a:pt x="15394" y="27"/>
                </a:lnTo>
                <a:lnTo>
                  <a:pt x="15532" y="14"/>
                </a:lnTo>
                <a:lnTo>
                  <a:pt x="15672" y="0"/>
                </a:lnTo>
                <a:lnTo>
                  <a:pt x="15756" y="439"/>
                </a:lnTo>
              </a:path>
            </a:pathLst>
          </a:custGeom>
          <a:solidFill>
            <a:schemeClr val="accent3"/>
          </a:solidFill>
          <a:ln>
            <a:solidFill>
              <a:schemeClr val="bg1"/>
            </a:solidFill>
          </a:ln>
          <a:extLst/>
        </p:spPr>
        <p:txBody>
          <a:bodyPr/>
          <a:lstStyle/>
          <a:p>
            <a:endParaRPr lang="en-GB"/>
          </a:p>
        </p:txBody>
      </p:sp>
      <p:sp>
        <p:nvSpPr>
          <p:cNvPr id="43" name="Freeform 231"/>
          <p:cNvSpPr>
            <a:spLocks noChangeAspect="1" noEditPoints="1"/>
          </p:cNvSpPr>
          <p:nvPr/>
        </p:nvSpPr>
        <p:spPr bwMode="auto">
          <a:xfrm>
            <a:off x="6395135" y="3828703"/>
            <a:ext cx="1150733" cy="864000"/>
          </a:xfrm>
          <a:custGeom>
            <a:avLst/>
            <a:gdLst>
              <a:gd name="T0" fmla="*/ 184 w 316"/>
              <a:gd name="T1" fmla="*/ 0 h 237"/>
              <a:gd name="T2" fmla="*/ 316 w 316"/>
              <a:gd name="T3" fmla="*/ 72 h 237"/>
              <a:gd name="T4" fmla="*/ 174 w 316"/>
              <a:gd name="T5" fmla="*/ 200 h 237"/>
              <a:gd name="T6" fmla="*/ 192 w 316"/>
              <a:gd name="T7" fmla="*/ 157 h 237"/>
              <a:gd name="T8" fmla="*/ 222 w 316"/>
              <a:gd name="T9" fmla="*/ 173 h 237"/>
              <a:gd name="T10" fmla="*/ 196 w 316"/>
              <a:gd name="T11" fmla="*/ 124 h 237"/>
              <a:gd name="T12" fmla="*/ 195 w 316"/>
              <a:gd name="T13" fmla="*/ 80 h 237"/>
              <a:gd name="T14" fmla="*/ 211 w 316"/>
              <a:gd name="T15" fmla="*/ 83 h 237"/>
              <a:gd name="T16" fmla="*/ 192 w 316"/>
              <a:gd name="T17" fmla="*/ 53 h 237"/>
              <a:gd name="T18" fmla="*/ 190 w 316"/>
              <a:gd name="T19" fmla="*/ 47 h 237"/>
              <a:gd name="T20" fmla="*/ 187 w 316"/>
              <a:gd name="T21" fmla="*/ 26 h 237"/>
              <a:gd name="T22" fmla="*/ 166 w 316"/>
              <a:gd name="T23" fmla="*/ 30 h 237"/>
              <a:gd name="T24" fmla="*/ 162 w 316"/>
              <a:gd name="T25" fmla="*/ 31 h 237"/>
              <a:gd name="T26" fmla="*/ 184 w 316"/>
              <a:gd name="T27" fmla="*/ 0 h 237"/>
              <a:gd name="T28" fmla="*/ 16 w 316"/>
              <a:gd name="T29" fmla="*/ 53 h 237"/>
              <a:gd name="T30" fmla="*/ 91 w 316"/>
              <a:gd name="T31" fmla="*/ 237 h 237"/>
              <a:gd name="T32" fmla="*/ 166 w 316"/>
              <a:gd name="T33" fmla="*/ 53 h 237"/>
              <a:gd name="T34" fmla="*/ 16 w 316"/>
              <a:gd name="T35" fmla="*/ 53 h 237"/>
              <a:gd name="T36" fmla="*/ 52 w 316"/>
              <a:gd name="T37" fmla="*/ 165 h 237"/>
              <a:gd name="T38" fmla="*/ 131 w 316"/>
              <a:gd name="T39" fmla="*/ 165 h 237"/>
              <a:gd name="T40" fmla="*/ 52 w 316"/>
              <a:gd name="T41" fmla="*/ 165 h 237"/>
              <a:gd name="T42" fmla="*/ 76 w 316"/>
              <a:gd name="T43" fmla="*/ 118 h 237"/>
              <a:gd name="T44" fmla="*/ 36 w 316"/>
              <a:gd name="T45" fmla="*/ 110 h 237"/>
              <a:gd name="T46" fmla="*/ 76 w 316"/>
              <a:gd name="T47" fmla="*/ 118 h 237"/>
              <a:gd name="T48" fmla="*/ 107 w 316"/>
              <a:gd name="T49" fmla="*/ 118 h 237"/>
              <a:gd name="T50" fmla="*/ 148 w 316"/>
              <a:gd name="T51" fmla="*/ 110 h 237"/>
              <a:gd name="T52" fmla="*/ 107 w 316"/>
              <a:gd name="T53" fmla="*/ 118 h 237"/>
              <a:gd name="T54" fmla="*/ 233 w 316"/>
              <a:gd name="T55" fmla="*/ 94 h 237"/>
              <a:gd name="T56" fmla="*/ 268 w 316"/>
              <a:gd name="T57" fmla="*/ 117 h 237"/>
              <a:gd name="T58" fmla="*/ 233 w 316"/>
              <a:gd name="T59" fmla="*/ 9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6" h="237">
                <a:moveTo>
                  <a:pt x="184" y="0"/>
                </a:moveTo>
                <a:cubicBezTo>
                  <a:pt x="223" y="31"/>
                  <a:pt x="269" y="56"/>
                  <a:pt x="316" y="72"/>
                </a:cubicBezTo>
                <a:cubicBezTo>
                  <a:pt x="291" y="148"/>
                  <a:pt x="251" y="206"/>
                  <a:pt x="174" y="200"/>
                </a:cubicBezTo>
                <a:cubicBezTo>
                  <a:pt x="182" y="187"/>
                  <a:pt x="188" y="172"/>
                  <a:pt x="192" y="157"/>
                </a:cubicBezTo>
                <a:cubicBezTo>
                  <a:pt x="222" y="173"/>
                  <a:pt x="222" y="173"/>
                  <a:pt x="222" y="173"/>
                </a:cubicBezTo>
                <a:cubicBezTo>
                  <a:pt x="233" y="153"/>
                  <a:pt x="217" y="132"/>
                  <a:pt x="196" y="124"/>
                </a:cubicBezTo>
                <a:cubicBezTo>
                  <a:pt x="197" y="109"/>
                  <a:pt x="197" y="95"/>
                  <a:pt x="195" y="80"/>
                </a:cubicBezTo>
                <a:cubicBezTo>
                  <a:pt x="200" y="81"/>
                  <a:pt x="205" y="82"/>
                  <a:pt x="211" y="83"/>
                </a:cubicBezTo>
                <a:cubicBezTo>
                  <a:pt x="215" y="69"/>
                  <a:pt x="205" y="52"/>
                  <a:pt x="192" y="53"/>
                </a:cubicBezTo>
                <a:cubicBezTo>
                  <a:pt x="191" y="51"/>
                  <a:pt x="191" y="49"/>
                  <a:pt x="190" y="47"/>
                </a:cubicBezTo>
                <a:cubicBezTo>
                  <a:pt x="187" y="26"/>
                  <a:pt x="187" y="26"/>
                  <a:pt x="187" y="26"/>
                </a:cubicBezTo>
                <a:cubicBezTo>
                  <a:pt x="166" y="30"/>
                  <a:pt x="166" y="30"/>
                  <a:pt x="166" y="30"/>
                </a:cubicBezTo>
                <a:cubicBezTo>
                  <a:pt x="165" y="30"/>
                  <a:pt x="163" y="31"/>
                  <a:pt x="162" y="31"/>
                </a:cubicBezTo>
                <a:cubicBezTo>
                  <a:pt x="169" y="21"/>
                  <a:pt x="176" y="10"/>
                  <a:pt x="184" y="0"/>
                </a:cubicBezTo>
                <a:close/>
                <a:moveTo>
                  <a:pt x="16" y="53"/>
                </a:moveTo>
                <a:cubicBezTo>
                  <a:pt x="0" y="135"/>
                  <a:pt x="10" y="208"/>
                  <a:pt x="91" y="237"/>
                </a:cubicBezTo>
                <a:cubicBezTo>
                  <a:pt x="172" y="208"/>
                  <a:pt x="181" y="135"/>
                  <a:pt x="166" y="53"/>
                </a:cubicBezTo>
                <a:cubicBezTo>
                  <a:pt x="117" y="62"/>
                  <a:pt x="65" y="61"/>
                  <a:pt x="16" y="53"/>
                </a:cubicBezTo>
                <a:close/>
                <a:moveTo>
                  <a:pt x="52" y="165"/>
                </a:moveTo>
                <a:cubicBezTo>
                  <a:pt x="131" y="165"/>
                  <a:pt x="131" y="165"/>
                  <a:pt x="131" y="165"/>
                </a:cubicBezTo>
                <a:cubicBezTo>
                  <a:pt x="131" y="207"/>
                  <a:pt x="52" y="207"/>
                  <a:pt x="52" y="165"/>
                </a:cubicBezTo>
                <a:close/>
                <a:moveTo>
                  <a:pt x="76" y="118"/>
                </a:moveTo>
                <a:cubicBezTo>
                  <a:pt x="59" y="121"/>
                  <a:pt x="46" y="118"/>
                  <a:pt x="36" y="110"/>
                </a:cubicBezTo>
                <a:cubicBezTo>
                  <a:pt x="50" y="77"/>
                  <a:pt x="78" y="99"/>
                  <a:pt x="76" y="118"/>
                </a:cubicBezTo>
                <a:close/>
                <a:moveTo>
                  <a:pt x="107" y="118"/>
                </a:moveTo>
                <a:cubicBezTo>
                  <a:pt x="106" y="99"/>
                  <a:pt x="133" y="77"/>
                  <a:pt x="148" y="110"/>
                </a:cubicBezTo>
                <a:cubicBezTo>
                  <a:pt x="138" y="118"/>
                  <a:pt x="124" y="121"/>
                  <a:pt x="107" y="118"/>
                </a:cubicBezTo>
                <a:close/>
                <a:moveTo>
                  <a:pt x="233" y="94"/>
                </a:moveTo>
                <a:cubicBezTo>
                  <a:pt x="244" y="108"/>
                  <a:pt x="255" y="116"/>
                  <a:pt x="268" y="117"/>
                </a:cubicBezTo>
                <a:cubicBezTo>
                  <a:pt x="281" y="84"/>
                  <a:pt x="246" y="80"/>
                  <a:pt x="233" y="94"/>
                </a:cubicBez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乘 3"/>
          <p:cNvSpPr/>
          <p:nvPr/>
        </p:nvSpPr>
        <p:spPr>
          <a:xfrm>
            <a:off x="1508115" y="4271615"/>
            <a:ext cx="540000" cy="540000"/>
          </a:xfrm>
          <a:prstGeom prst="mathMultiply">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92761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38"/>
                                        </p:tgtEl>
                                        <p:attrNameLst>
                                          <p:attrName>r</p:attrName>
                                        </p:attrNameLst>
                                      </p:cBhvr>
                                    </p:animRot>
                                    <p:animRot by="-240000">
                                      <p:cBhvr>
                                        <p:cTn id="7" dur="200" fill="hold">
                                          <p:stCondLst>
                                            <p:cond delay="200"/>
                                          </p:stCondLst>
                                        </p:cTn>
                                        <p:tgtEl>
                                          <p:spTgt spid="38"/>
                                        </p:tgtEl>
                                        <p:attrNameLst>
                                          <p:attrName>r</p:attrName>
                                        </p:attrNameLst>
                                      </p:cBhvr>
                                    </p:animRot>
                                    <p:animRot by="240000">
                                      <p:cBhvr>
                                        <p:cTn id="8" dur="200" fill="hold">
                                          <p:stCondLst>
                                            <p:cond delay="400"/>
                                          </p:stCondLst>
                                        </p:cTn>
                                        <p:tgtEl>
                                          <p:spTgt spid="38"/>
                                        </p:tgtEl>
                                        <p:attrNameLst>
                                          <p:attrName>r</p:attrName>
                                        </p:attrNameLst>
                                      </p:cBhvr>
                                    </p:animRot>
                                    <p:animRot by="-240000">
                                      <p:cBhvr>
                                        <p:cTn id="9" dur="200" fill="hold">
                                          <p:stCondLst>
                                            <p:cond delay="600"/>
                                          </p:stCondLst>
                                        </p:cTn>
                                        <p:tgtEl>
                                          <p:spTgt spid="38"/>
                                        </p:tgtEl>
                                        <p:attrNameLst>
                                          <p:attrName>r</p:attrName>
                                        </p:attrNameLst>
                                      </p:cBhvr>
                                    </p:animRot>
                                    <p:animRot by="120000">
                                      <p:cBhvr>
                                        <p:cTn id="10" dur="200" fill="hold">
                                          <p:stCondLst>
                                            <p:cond delay="800"/>
                                          </p:stCondLst>
                                        </p:cTn>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7</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Motivation</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&amp;</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Contribution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6" name="组 55"/>
          <p:cNvGrpSpPr>
            <a:grpSpLocks noChangeAspect="1"/>
          </p:cNvGrpSpPr>
          <p:nvPr/>
        </p:nvGrpSpPr>
        <p:grpSpPr>
          <a:xfrm>
            <a:off x="7925689" y="265029"/>
            <a:ext cx="612000" cy="604921"/>
            <a:chOff x="5859437" y="1130289"/>
            <a:chExt cx="549276" cy="542925"/>
          </a:xfrm>
          <a:solidFill>
            <a:schemeClr val="bg1">
              <a:lumMod val="65000"/>
            </a:schemeClr>
          </a:solidFill>
        </p:grpSpPr>
        <p:sp>
          <p:nvSpPr>
            <p:cNvPr id="57" name="Freeform 107"/>
            <p:cNvSpPr>
              <a:spLocks noEditPoints="1"/>
            </p:cNvSpPr>
            <p:nvPr/>
          </p:nvSpPr>
          <p:spPr bwMode="auto">
            <a:xfrm>
              <a:off x="5859437" y="1130289"/>
              <a:ext cx="369888" cy="363538"/>
            </a:xfrm>
            <a:custGeom>
              <a:avLst/>
              <a:gdLst>
                <a:gd name="T0" fmla="*/ 99 w 129"/>
                <a:gd name="T1" fmla="*/ 118 h 129"/>
                <a:gd name="T2" fmla="*/ 95 w 129"/>
                <a:gd name="T3" fmla="*/ 102 h 129"/>
                <a:gd name="T4" fmla="*/ 101 w 129"/>
                <a:gd name="T5" fmla="*/ 96 h 129"/>
                <a:gd name="T6" fmla="*/ 117 w 129"/>
                <a:gd name="T7" fmla="*/ 100 h 129"/>
                <a:gd name="T8" fmla="*/ 122 w 129"/>
                <a:gd name="T9" fmla="*/ 98 h 129"/>
                <a:gd name="T10" fmla="*/ 128 w 129"/>
                <a:gd name="T11" fmla="*/ 83 h 129"/>
                <a:gd name="T12" fmla="*/ 126 w 129"/>
                <a:gd name="T13" fmla="*/ 78 h 129"/>
                <a:gd name="T14" fmla="*/ 112 w 129"/>
                <a:gd name="T15" fmla="*/ 70 h 129"/>
                <a:gd name="T16" fmla="*/ 113 w 129"/>
                <a:gd name="T17" fmla="*/ 65 h 129"/>
                <a:gd name="T18" fmla="*/ 112 w 129"/>
                <a:gd name="T19" fmla="*/ 61 h 129"/>
                <a:gd name="T20" fmla="*/ 126 w 129"/>
                <a:gd name="T21" fmla="*/ 52 h 129"/>
                <a:gd name="T22" fmla="*/ 128 w 129"/>
                <a:gd name="T23" fmla="*/ 47 h 129"/>
                <a:gd name="T24" fmla="*/ 122 w 129"/>
                <a:gd name="T25" fmla="*/ 33 h 129"/>
                <a:gd name="T26" fmla="*/ 117 w 129"/>
                <a:gd name="T27" fmla="*/ 30 h 129"/>
                <a:gd name="T28" fmla="*/ 102 w 129"/>
                <a:gd name="T29" fmla="*/ 34 h 129"/>
                <a:gd name="T30" fmla="*/ 95 w 129"/>
                <a:gd name="T31" fmla="*/ 28 h 129"/>
                <a:gd name="T32" fmla="*/ 99 w 129"/>
                <a:gd name="T33" fmla="*/ 12 h 129"/>
                <a:gd name="T34" fmla="*/ 97 w 129"/>
                <a:gd name="T35" fmla="*/ 8 h 129"/>
                <a:gd name="T36" fmla="*/ 82 w 129"/>
                <a:gd name="T37" fmla="*/ 1 h 129"/>
                <a:gd name="T38" fmla="*/ 77 w 129"/>
                <a:gd name="T39" fmla="*/ 3 h 129"/>
                <a:gd name="T40" fmla="*/ 69 w 129"/>
                <a:gd name="T41" fmla="*/ 17 h 129"/>
                <a:gd name="T42" fmla="*/ 60 w 129"/>
                <a:gd name="T43" fmla="*/ 17 h 129"/>
                <a:gd name="T44" fmla="*/ 52 w 129"/>
                <a:gd name="T45" fmla="*/ 3 h 129"/>
                <a:gd name="T46" fmla="*/ 47 w 129"/>
                <a:gd name="T47" fmla="*/ 1 h 129"/>
                <a:gd name="T48" fmla="*/ 32 w 129"/>
                <a:gd name="T49" fmla="*/ 7 h 129"/>
                <a:gd name="T50" fmla="*/ 30 w 129"/>
                <a:gd name="T51" fmla="*/ 12 h 129"/>
                <a:gd name="T52" fmla="*/ 34 w 129"/>
                <a:gd name="T53" fmla="*/ 27 h 129"/>
                <a:gd name="T54" fmla="*/ 27 w 129"/>
                <a:gd name="T55" fmla="*/ 34 h 129"/>
                <a:gd name="T56" fmla="*/ 12 w 129"/>
                <a:gd name="T57" fmla="*/ 30 h 129"/>
                <a:gd name="T58" fmla="*/ 7 w 129"/>
                <a:gd name="T59" fmla="*/ 32 h 129"/>
                <a:gd name="T60" fmla="*/ 1 w 129"/>
                <a:gd name="T61" fmla="*/ 47 h 129"/>
                <a:gd name="T62" fmla="*/ 2 w 129"/>
                <a:gd name="T63" fmla="*/ 52 h 129"/>
                <a:gd name="T64" fmla="*/ 16 w 129"/>
                <a:gd name="T65" fmla="*/ 60 h 129"/>
                <a:gd name="T66" fmla="*/ 16 w 129"/>
                <a:gd name="T67" fmla="*/ 65 h 129"/>
                <a:gd name="T68" fmla="*/ 16 w 129"/>
                <a:gd name="T69" fmla="*/ 69 h 129"/>
                <a:gd name="T70" fmla="*/ 2 w 129"/>
                <a:gd name="T71" fmla="*/ 77 h 129"/>
                <a:gd name="T72" fmla="*/ 0 w 129"/>
                <a:gd name="T73" fmla="*/ 82 h 129"/>
                <a:gd name="T74" fmla="*/ 7 w 129"/>
                <a:gd name="T75" fmla="*/ 97 h 129"/>
                <a:gd name="T76" fmla="*/ 11 w 129"/>
                <a:gd name="T77" fmla="*/ 99 h 129"/>
                <a:gd name="T78" fmla="*/ 27 w 129"/>
                <a:gd name="T79" fmla="*/ 95 h 129"/>
                <a:gd name="T80" fmla="*/ 33 w 129"/>
                <a:gd name="T81" fmla="*/ 102 h 129"/>
                <a:gd name="T82" fmla="*/ 29 w 129"/>
                <a:gd name="T83" fmla="*/ 118 h 129"/>
                <a:gd name="T84" fmla="*/ 31 w 129"/>
                <a:gd name="T85" fmla="*/ 122 h 129"/>
                <a:gd name="T86" fmla="*/ 46 w 129"/>
                <a:gd name="T87" fmla="*/ 128 h 129"/>
                <a:gd name="T88" fmla="*/ 51 w 129"/>
                <a:gd name="T89" fmla="*/ 127 h 129"/>
                <a:gd name="T90" fmla="*/ 59 w 129"/>
                <a:gd name="T91" fmla="*/ 113 h 129"/>
                <a:gd name="T92" fmla="*/ 68 w 129"/>
                <a:gd name="T93" fmla="*/ 113 h 129"/>
                <a:gd name="T94" fmla="*/ 77 w 129"/>
                <a:gd name="T95" fmla="*/ 127 h 129"/>
                <a:gd name="T96" fmla="*/ 80 w 129"/>
                <a:gd name="T97" fmla="*/ 129 h 129"/>
                <a:gd name="T98" fmla="*/ 82 w 129"/>
                <a:gd name="T99" fmla="*/ 129 h 129"/>
                <a:gd name="T100" fmla="*/ 96 w 129"/>
                <a:gd name="T101" fmla="*/ 123 h 129"/>
                <a:gd name="T102" fmla="*/ 99 w 129"/>
                <a:gd name="T103" fmla="*/ 118 h 129"/>
                <a:gd name="T104" fmla="*/ 75 w 129"/>
                <a:gd name="T105" fmla="*/ 76 h 129"/>
                <a:gd name="T106" fmla="*/ 53 w 129"/>
                <a:gd name="T107" fmla="*/ 76 h 129"/>
                <a:gd name="T108" fmla="*/ 48 w 129"/>
                <a:gd name="T109" fmla="*/ 65 h 129"/>
                <a:gd name="T110" fmla="*/ 53 w 129"/>
                <a:gd name="T111" fmla="*/ 54 h 129"/>
                <a:gd name="T112" fmla="*/ 64 w 129"/>
                <a:gd name="T113" fmla="*/ 49 h 129"/>
                <a:gd name="T114" fmla="*/ 75 w 129"/>
                <a:gd name="T115" fmla="*/ 54 h 129"/>
                <a:gd name="T116" fmla="*/ 80 w 129"/>
                <a:gd name="T117" fmla="*/ 65 h 129"/>
                <a:gd name="T118" fmla="*/ 75 w 129"/>
                <a:gd name="T119" fmla="*/ 7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9" h="129">
                  <a:moveTo>
                    <a:pt x="99" y="118"/>
                  </a:moveTo>
                  <a:cubicBezTo>
                    <a:pt x="95" y="102"/>
                    <a:pt x="95" y="102"/>
                    <a:pt x="95" y="102"/>
                  </a:cubicBezTo>
                  <a:cubicBezTo>
                    <a:pt x="97" y="100"/>
                    <a:pt x="99" y="98"/>
                    <a:pt x="101" y="96"/>
                  </a:cubicBezTo>
                  <a:cubicBezTo>
                    <a:pt x="117" y="100"/>
                    <a:pt x="117" y="100"/>
                    <a:pt x="117" y="100"/>
                  </a:cubicBezTo>
                  <a:cubicBezTo>
                    <a:pt x="119" y="100"/>
                    <a:pt x="121" y="99"/>
                    <a:pt x="122" y="98"/>
                  </a:cubicBezTo>
                  <a:cubicBezTo>
                    <a:pt x="128" y="83"/>
                    <a:pt x="128" y="83"/>
                    <a:pt x="128" y="83"/>
                  </a:cubicBezTo>
                  <a:cubicBezTo>
                    <a:pt x="128" y="81"/>
                    <a:pt x="128" y="79"/>
                    <a:pt x="126" y="78"/>
                  </a:cubicBezTo>
                  <a:cubicBezTo>
                    <a:pt x="112" y="70"/>
                    <a:pt x="112" y="70"/>
                    <a:pt x="112" y="70"/>
                  </a:cubicBezTo>
                  <a:cubicBezTo>
                    <a:pt x="112" y="68"/>
                    <a:pt x="113" y="66"/>
                    <a:pt x="113" y="65"/>
                  </a:cubicBezTo>
                  <a:cubicBezTo>
                    <a:pt x="113" y="64"/>
                    <a:pt x="112" y="62"/>
                    <a:pt x="112" y="61"/>
                  </a:cubicBezTo>
                  <a:cubicBezTo>
                    <a:pt x="126" y="52"/>
                    <a:pt x="126" y="52"/>
                    <a:pt x="126" y="52"/>
                  </a:cubicBezTo>
                  <a:cubicBezTo>
                    <a:pt x="128" y="51"/>
                    <a:pt x="129" y="49"/>
                    <a:pt x="128" y="47"/>
                  </a:cubicBezTo>
                  <a:cubicBezTo>
                    <a:pt x="122" y="33"/>
                    <a:pt x="122" y="33"/>
                    <a:pt x="122" y="33"/>
                  </a:cubicBezTo>
                  <a:cubicBezTo>
                    <a:pt x="121" y="31"/>
                    <a:pt x="119" y="30"/>
                    <a:pt x="117" y="30"/>
                  </a:cubicBezTo>
                  <a:cubicBezTo>
                    <a:pt x="102" y="34"/>
                    <a:pt x="102" y="34"/>
                    <a:pt x="102" y="34"/>
                  </a:cubicBezTo>
                  <a:cubicBezTo>
                    <a:pt x="100" y="32"/>
                    <a:pt x="97" y="30"/>
                    <a:pt x="95" y="28"/>
                  </a:cubicBezTo>
                  <a:cubicBezTo>
                    <a:pt x="99" y="12"/>
                    <a:pt x="99" y="12"/>
                    <a:pt x="99" y="12"/>
                  </a:cubicBezTo>
                  <a:cubicBezTo>
                    <a:pt x="100" y="10"/>
                    <a:pt x="99" y="8"/>
                    <a:pt x="97" y="8"/>
                  </a:cubicBezTo>
                  <a:cubicBezTo>
                    <a:pt x="82" y="1"/>
                    <a:pt x="82" y="1"/>
                    <a:pt x="82" y="1"/>
                  </a:cubicBezTo>
                  <a:cubicBezTo>
                    <a:pt x="80" y="1"/>
                    <a:pt x="78" y="1"/>
                    <a:pt x="77" y="3"/>
                  </a:cubicBezTo>
                  <a:cubicBezTo>
                    <a:pt x="69" y="17"/>
                    <a:pt x="69" y="17"/>
                    <a:pt x="69" y="17"/>
                  </a:cubicBezTo>
                  <a:cubicBezTo>
                    <a:pt x="66" y="16"/>
                    <a:pt x="63" y="16"/>
                    <a:pt x="60" y="17"/>
                  </a:cubicBezTo>
                  <a:cubicBezTo>
                    <a:pt x="52" y="3"/>
                    <a:pt x="52" y="3"/>
                    <a:pt x="52" y="3"/>
                  </a:cubicBezTo>
                  <a:cubicBezTo>
                    <a:pt x="51" y="1"/>
                    <a:pt x="49" y="0"/>
                    <a:pt x="47" y="1"/>
                  </a:cubicBezTo>
                  <a:cubicBezTo>
                    <a:pt x="32" y="7"/>
                    <a:pt x="32" y="7"/>
                    <a:pt x="32" y="7"/>
                  </a:cubicBezTo>
                  <a:cubicBezTo>
                    <a:pt x="30" y="8"/>
                    <a:pt x="29" y="10"/>
                    <a:pt x="30" y="12"/>
                  </a:cubicBezTo>
                  <a:cubicBezTo>
                    <a:pt x="34" y="27"/>
                    <a:pt x="34" y="27"/>
                    <a:pt x="34" y="27"/>
                  </a:cubicBezTo>
                  <a:cubicBezTo>
                    <a:pt x="31" y="29"/>
                    <a:pt x="29" y="32"/>
                    <a:pt x="27" y="34"/>
                  </a:cubicBezTo>
                  <a:cubicBezTo>
                    <a:pt x="12" y="30"/>
                    <a:pt x="12" y="30"/>
                    <a:pt x="12" y="30"/>
                  </a:cubicBezTo>
                  <a:cubicBezTo>
                    <a:pt x="10" y="29"/>
                    <a:pt x="8" y="30"/>
                    <a:pt x="7" y="32"/>
                  </a:cubicBezTo>
                  <a:cubicBezTo>
                    <a:pt x="1" y="47"/>
                    <a:pt x="1" y="47"/>
                    <a:pt x="1" y="47"/>
                  </a:cubicBezTo>
                  <a:cubicBezTo>
                    <a:pt x="0" y="49"/>
                    <a:pt x="1" y="51"/>
                    <a:pt x="2" y="52"/>
                  </a:cubicBezTo>
                  <a:cubicBezTo>
                    <a:pt x="16" y="60"/>
                    <a:pt x="16" y="60"/>
                    <a:pt x="16" y="60"/>
                  </a:cubicBezTo>
                  <a:cubicBezTo>
                    <a:pt x="16" y="62"/>
                    <a:pt x="16" y="63"/>
                    <a:pt x="16" y="65"/>
                  </a:cubicBezTo>
                  <a:cubicBezTo>
                    <a:pt x="16" y="66"/>
                    <a:pt x="16" y="68"/>
                    <a:pt x="16" y="69"/>
                  </a:cubicBezTo>
                  <a:cubicBezTo>
                    <a:pt x="2" y="77"/>
                    <a:pt x="2" y="77"/>
                    <a:pt x="2" y="77"/>
                  </a:cubicBezTo>
                  <a:cubicBezTo>
                    <a:pt x="0" y="78"/>
                    <a:pt x="0" y="80"/>
                    <a:pt x="0" y="82"/>
                  </a:cubicBezTo>
                  <a:cubicBezTo>
                    <a:pt x="7" y="97"/>
                    <a:pt x="7" y="97"/>
                    <a:pt x="7" y="97"/>
                  </a:cubicBezTo>
                  <a:cubicBezTo>
                    <a:pt x="7" y="99"/>
                    <a:pt x="9" y="100"/>
                    <a:pt x="11" y="99"/>
                  </a:cubicBezTo>
                  <a:cubicBezTo>
                    <a:pt x="27" y="95"/>
                    <a:pt x="27" y="95"/>
                    <a:pt x="27" y="95"/>
                  </a:cubicBezTo>
                  <a:cubicBezTo>
                    <a:pt x="29" y="98"/>
                    <a:pt x="31" y="100"/>
                    <a:pt x="33" y="102"/>
                  </a:cubicBezTo>
                  <a:cubicBezTo>
                    <a:pt x="29" y="118"/>
                    <a:pt x="29" y="118"/>
                    <a:pt x="29" y="118"/>
                  </a:cubicBezTo>
                  <a:cubicBezTo>
                    <a:pt x="29" y="119"/>
                    <a:pt x="30" y="121"/>
                    <a:pt x="31" y="122"/>
                  </a:cubicBezTo>
                  <a:cubicBezTo>
                    <a:pt x="46" y="128"/>
                    <a:pt x="46" y="128"/>
                    <a:pt x="46" y="128"/>
                  </a:cubicBezTo>
                  <a:cubicBezTo>
                    <a:pt x="48" y="129"/>
                    <a:pt x="50" y="129"/>
                    <a:pt x="51" y="127"/>
                  </a:cubicBezTo>
                  <a:cubicBezTo>
                    <a:pt x="59" y="113"/>
                    <a:pt x="59" y="113"/>
                    <a:pt x="59" y="113"/>
                  </a:cubicBezTo>
                  <a:cubicBezTo>
                    <a:pt x="62" y="113"/>
                    <a:pt x="65" y="113"/>
                    <a:pt x="68" y="113"/>
                  </a:cubicBezTo>
                  <a:cubicBezTo>
                    <a:pt x="77" y="127"/>
                    <a:pt x="77" y="127"/>
                    <a:pt x="77" y="127"/>
                  </a:cubicBezTo>
                  <a:cubicBezTo>
                    <a:pt x="77" y="128"/>
                    <a:pt x="79" y="129"/>
                    <a:pt x="80" y="129"/>
                  </a:cubicBezTo>
                  <a:cubicBezTo>
                    <a:pt x="81" y="129"/>
                    <a:pt x="81" y="129"/>
                    <a:pt x="82" y="129"/>
                  </a:cubicBezTo>
                  <a:cubicBezTo>
                    <a:pt x="96" y="123"/>
                    <a:pt x="96" y="123"/>
                    <a:pt x="96" y="123"/>
                  </a:cubicBezTo>
                  <a:cubicBezTo>
                    <a:pt x="98" y="122"/>
                    <a:pt x="99" y="120"/>
                    <a:pt x="99" y="118"/>
                  </a:cubicBezTo>
                  <a:close/>
                  <a:moveTo>
                    <a:pt x="75" y="76"/>
                  </a:moveTo>
                  <a:cubicBezTo>
                    <a:pt x="69" y="82"/>
                    <a:pt x="59" y="82"/>
                    <a:pt x="53" y="76"/>
                  </a:cubicBezTo>
                  <a:cubicBezTo>
                    <a:pt x="50" y="73"/>
                    <a:pt x="48" y="69"/>
                    <a:pt x="48" y="65"/>
                  </a:cubicBezTo>
                  <a:cubicBezTo>
                    <a:pt x="48" y="61"/>
                    <a:pt x="50" y="57"/>
                    <a:pt x="53" y="54"/>
                  </a:cubicBezTo>
                  <a:cubicBezTo>
                    <a:pt x="56" y="51"/>
                    <a:pt x="60" y="49"/>
                    <a:pt x="64" y="49"/>
                  </a:cubicBezTo>
                  <a:cubicBezTo>
                    <a:pt x="68" y="49"/>
                    <a:pt x="72" y="51"/>
                    <a:pt x="75" y="54"/>
                  </a:cubicBezTo>
                  <a:cubicBezTo>
                    <a:pt x="78" y="57"/>
                    <a:pt x="80" y="61"/>
                    <a:pt x="80" y="65"/>
                  </a:cubicBezTo>
                  <a:cubicBezTo>
                    <a:pt x="80" y="69"/>
                    <a:pt x="78" y="73"/>
                    <a:pt x="75" y="7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08"/>
            <p:cNvSpPr>
              <a:spLocks noEditPoints="1"/>
            </p:cNvSpPr>
            <p:nvPr/>
          </p:nvSpPr>
          <p:spPr bwMode="auto">
            <a:xfrm>
              <a:off x="6134075" y="1403339"/>
              <a:ext cx="274638" cy="269875"/>
            </a:xfrm>
            <a:custGeom>
              <a:avLst/>
              <a:gdLst>
                <a:gd name="T0" fmla="*/ 96 w 96"/>
                <a:gd name="T1" fmla="*/ 42 h 96"/>
                <a:gd name="T2" fmla="*/ 93 w 96"/>
                <a:gd name="T3" fmla="*/ 38 h 96"/>
                <a:gd name="T4" fmla="*/ 82 w 96"/>
                <a:gd name="T5" fmla="*/ 36 h 96"/>
                <a:gd name="T6" fmla="*/ 81 w 96"/>
                <a:gd name="T7" fmla="*/ 34 h 96"/>
                <a:gd name="T8" fmla="*/ 80 w 96"/>
                <a:gd name="T9" fmla="*/ 32 h 96"/>
                <a:gd name="T10" fmla="*/ 86 w 96"/>
                <a:gd name="T11" fmla="*/ 23 h 96"/>
                <a:gd name="T12" fmla="*/ 86 w 96"/>
                <a:gd name="T13" fmla="*/ 18 h 96"/>
                <a:gd name="T14" fmla="*/ 78 w 96"/>
                <a:gd name="T15" fmla="*/ 10 h 96"/>
                <a:gd name="T16" fmla="*/ 73 w 96"/>
                <a:gd name="T17" fmla="*/ 9 h 96"/>
                <a:gd name="T18" fmla="*/ 64 w 96"/>
                <a:gd name="T19" fmla="*/ 16 h 96"/>
                <a:gd name="T20" fmla="*/ 59 w 96"/>
                <a:gd name="T21" fmla="*/ 14 h 96"/>
                <a:gd name="T22" fmla="*/ 58 w 96"/>
                <a:gd name="T23" fmla="*/ 3 h 96"/>
                <a:gd name="T24" fmla="*/ 54 w 96"/>
                <a:gd name="T25" fmla="*/ 0 h 96"/>
                <a:gd name="T26" fmla="*/ 42 w 96"/>
                <a:gd name="T27" fmla="*/ 0 h 96"/>
                <a:gd name="T28" fmla="*/ 38 w 96"/>
                <a:gd name="T29" fmla="*/ 3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4 w 96"/>
                <a:gd name="T49" fmla="*/ 38 h 96"/>
                <a:gd name="T50" fmla="*/ 0 w 96"/>
                <a:gd name="T51" fmla="*/ 42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9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60 w 96"/>
                <a:gd name="T85" fmla="*/ 82 h 96"/>
                <a:gd name="T86" fmla="*/ 62 w 96"/>
                <a:gd name="T87" fmla="*/ 81 h 96"/>
                <a:gd name="T88" fmla="*/ 64 w 96"/>
                <a:gd name="T89" fmla="*/ 80 h 96"/>
                <a:gd name="T90" fmla="*/ 73 w 96"/>
                <a:gd name="T91" fmla="*/ 86 h 96"/>
                <a:gd name="T92" fmla="*/ 78 w 96"/>
                <a:gd name="T93" fmla="*/ 86 h 96"/>
                <a:gd name="T94" fmla="*/ 86 w 96"/>
                <a:gd name="T95" fmla="*/ 77 h 96"/>
                <a:gd name="T96" fmla="*/ 87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6 w 96"/>
                <a:gd name="T109" fmla="*/ 51 h 96"/>
                <a:gd name="T110" fmla="*/ 45 w 96"/>
                <a:gd name="T111" fmla="*/ 55 h 96"/>
                <a:gd name="T112" fmla="*/ 41 w 96"/>
                <a:gd name="T113" fmla="*/ 45 h 96"/>
                <a:gd name="T114" fmla="*/ 48 w 96"/>
                <a:gd name="T115" fmla="*/ 40 h 96"/>
                <a:gd name="T116" fmla="*/ 51 w 96"/>
                <a:gd name="T117" fmla="*/ 40 h 96"/>
                <a:gd name="T118" fmla="*/ 56 w 96"/>
                <a:gd name="T119" fmla="*/ 45 h 96"/>
                <a:gd name="T120" fmla="*/ 56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5" y="38"/>
                    <a:pt x="93" y="38"/>
                  </a:cubicBezTo>
                  <a:cubicBezTo>
                    <a:pt x="82" y="36"/>
                    <a:pt x="82" y="36"/>
                    <a:pt x="82" y="36"/>
                  </a:cubicBezTo>
                  <a:cubicBezTo>
                    <a:pt x="82" y="36"/>
                    <a:pt x="81" y="35"/>
                    <a:pt x="81" y="34"/>
                  </a:cubicBezTo>
                  <a:cubicBezTo>
                    <a:pt x="81" y="33"/>
                    <a:pt x="80" y="32"/>
                    <a:pt x="80" y="32"/>
                  </a:cubicBezTo>
                  <a:cubicBezTo>
                    <a:pt x="86" y="23"/>
                    <a:pt x="86" y="23"/>
                    <a:pt x="86" y="23"/>
                  </a:cubicBezTo>
                  <a:cubicBezTo>
                    <a:pt x="88" y="21"/>
                    <a:pt x="87" y="19"/>
                    <a:pt x="86" y="18"/>
                  </a:cubicBezTo>
                  <a:cubicBezTo>
                    <a:pt x="78" y="10"/>
                    <a:pt x="78" y="10"/>
                    <a:pt x="78" y="10"/>
                  </a:cubicBezTo>
                  <a:cubicBezTo>
                    <a:pt x="76" y="8"/>
                    <a:pt x="74" y="8"/>
                    <a:pt x="73" y="9"/>
                  </a:cubicBezTo>
                  <a:cubicBezTo>
                    <a:pt x="64" y="16"/>
                    <a:pt x="64" y="16"/>
                    <a:pt x="64" y="16"/>
                  </a:cubicBezTo>
                  <a:cubicBezTo>
                    <a:pt x="62" y="15"/>
                    <a:pt x="61" y="14"/>
                    <a:pt x="59" y="14"/>
                  </a:cubicBezTo>
                  <a:cubicBezTo>
                    <a:pt x="58" y="3"/>
                    <a:pt x="58" y="3"/>
                    <a:pt x="58" y="3"/>
                  </a:cubicBezTo>
                  <a:cubicBezTo>
                    <a:pt x="57" y="1"/>
                    <a:pt x="55" y="0"/>
                    <a:pt x="54" y="0"/>
                  </a:cubicBezTo>
                  <a:cubicBezTo>
                    <a:pt x="42" y="0"/>
                    <a:pt x="42" y="0"/>
                    <a:pt x="42" y="0"/>
                  </a:cubicBezTo>
                  <a:cubicBezTo>
                    <a:pt x="40" y="0"/>
                    <a:pt x="38" y="1"/>
                    <a:pt x="38" y="3"/>
                  </a:cubicBezTo>
                  <a:cubicBezTo>
                    <a:pt x="37" y="14"/>
                    <a:pt x="37" y="14"/>
                    <a:pt x="37" y="14"/>
                  </a:cubicBezTo>
                  <a:cubicBezTo>
                    <a:pt x="36" y="14"/>
                    <a:pt x="35" y="15"/>
                    <a:pt x="34" y="15"/>
                  </a:cubicBezTo>
                  <a:cubicBezTo>
                    <a:pt x="33" y="15"/>
                    <a:pt x="33" y="16"/>
                    <a:pt x="32" y="16"/>
                  </a:cubicBezTo>
                  <a:cubicBezTo>
                    <a:pt x="23" y="10"/>
                    <a:pt x="23" y="10"/>
                    <a:pt x="23" y="10"/>
                  </a:cubicBezTo>
                  <a:cubicBezTo>
                    <a:pt x="22" y="9"/>
                    <a:pt x="19" y="9"/>
                    <a:pt x="18" y="10"/>
                  </a:cubicBezTo>
                  <a:cubicBezTo>
                    <a:pt x="10" y="18"/>
                    <a:pt x="10" y="18"/>
                    <a:pt x="10" y="18"/>
                  </a:cubicBezTo>
                  <a:cubicBezTo>
                    <a:pt x="9" y="20"/>
                    <a:pt x="8" y="22"/>
                    <a:pt x="10" y="24"/>
                  </a:cubicBezTo>
                  <a:cubicBezTo>
                    <a:pt x="16" y="32"/>
                    <a:pt x="16" y="32"/>
                    <a:pt x="16" y="32"/>
                  </a:cubicBezTo>
                  <a:cubicBezTo>
                    <a:pt x="15" y="34"/>
                    <a:pt x="15" y="35"/>
                    <a:pt x="14" y="37"/>
                  </a:cubicBezTo>
                  <a:cubicBezTo>
                    <a:pt x="4" y="38"/>
                    <a:pt x="4" y="38"/>
                    <a:pt x="4" y="38"/>
                  </a:cubicBezTo>
                  <a:cubicBezTo>
                    <a:pt x="2" y="39"/>
                    <a:pt x="0" y="40"/>
                    <a:pt x="0" y="42"/>
                  </a:cubicBezTo>
                  <a:cubicBezTo>
                    <a:pt x="0" y="54"/>
                    <a:pt x="0" y="54"/>
                    <a:pt x="0" y="54"/>
                  </a:cubicBezTo>
                  <a:cubicBezTo>
                    <a:pt x="0" y="56"/>
                    <a:pt x="2" y="58"/>
                    <a:pt x="4" y="58"/>
                  </a:cubicBezTo>
                  <a:cubicBezTo>
                    <a:pt x="14" y="59"/>
                    <a:pt x="14" y="59"/>
                    <a:pt x="14" y="59"/>
                  </a:cubicBezTo>
                  <a:cubicBezTo>
                    <a:pt x="15" y="60"/>
                    <a:pt x="15" y="61"/>
                    <a:pt x="15" y="62"/>
                  </a:cubicBezTo>
                  <a:cubicBezTo>
                    <a:pt x="16" y="63"/>
                    <a:pt x="16" y="63"/>
                    <a:pt x="16" y="64"/>
                  </a:cubicBezTo>
                  <a:cubicBezTo>
                    <a:pt x="10" y="73"/>
                    <a:pt x="10" y="73"/>
                    <a:pt x="10" y="73"/>
                  </a:cubicBezTo>
                  <a:cubicBezTo>
                    <a:pt x="9" y="74"/>
                    <a:pt x="9" y="77"/>
                    <a:pt x="10" y="78"/>
                  </a:cubicBezTo>
                  <a:cubicBezTo>
                    <a:pt x="19" y="86"/>
                    <a:pt x="19" y="86"/>
                    <a:pt x="19" y="86"/>
                  </a:cubicBezTo>
                  <a:cubicBezTo>
                    <a:pt x="20" y="87"/>
                    <a:pt x="22" y="88"/>
                    <a:pt x="24" y="86"/>
                  </a:cubicBezTo>
                  <a:cubicBezTo>
                    <a:pt x="32" y="80"/>
                    <a:pt x="32" y="80"/>
                    <a:pt x="32" y="80"/>
                  </a:cubicBezTo>
                  <a:cubicBezTo>
                    <a:pt x="34" y="81"/>
                    <a:pt x="35" y="81"/>
                    <a:pt x="37" y="82"/>
                  </a:cubicBezTo>
                  <a:cubicBezTo>
                    <a:pt x="39" y="93"/>
                    <a:pt x="39" y="93"/>
                    <a:pt x="39" y="93"/>
                  </a:cubicBezTo>
                  <a:cubicBezTo>
                    <a:pt x="39" y="94"/>
                    <a:pt x="41" y="96"/>
                    <a:pt x="43" y="96"/>
                  </a:cubicBezTo>
                  <a:cubicBezTo>
                    <a:pt x="43" y="96"/>
                    <a:pt x="43" y="96"/>
                    <a:pt x="43" y="96"/>
                  </a:cubicBezTo>
                  <a:cubicBezTo>
                    <a:pt x="54" y="96"/>
                    <a:pt x="54" y="96"/>
                    <a:pt x="54" y="96"/>
                  </a:cubicBezTo>
                  <a:cubicBezTo>
                    <a:pt x="56" y="96"/>
                    <a:pt x="58" y="94"/>
                    <a:pt x="58" y="92"/>
                  </a:cubicBezTo>
                  <a:cubicBezTo>
                    <a:pt x="60" y="82"/>
                    <a:pt x="60" y="82"/>
                    <a:pt x="60" y="82"/>
                  </a:cubicBezTo>
                  <a:cubicBezTo>
                    <a:pt x="60" y="81"/>
                    <a:pt x="61" y="81"/>
                    <a:pt x="62" y="81"/>
                  </a:cubicBezTo>
                  <a:cubicBezTo>
                    <a:pt x="63" y="80"/>
                    <a:pt x="64" y="80"/>
                    <a:pt x="64" y="80"/>
                  </a:cubicBezTo>
                  <a:cubicBezTo>
                    <a:pt x="73" y="86"/>
                    <a:pt x="73" y="86"/>
                    <a:pt x="73" y="86"/>
                  </a:cubicBezTo>
                  <a:cubicBezTo>
                    <a:pt x="75" y="87"/>
                    <a:pt x="77" y="87"/>
                    <a:pt x="78" y="86"/>
                  </a:cubicBezTo>
                  <a:cubicBezTo>
                    <a:pt x="86" y="77"/>
                    <a:pt x="86" y="77"/>
                    <a:pt x="86" y="77"/>
                  </a:cubicBezTo>
                  <a:cubicBezTo>
                    <a:pt x="88" y="76"/>
                    <a:pt x="88" y="74"/>
                    <a:pt x="87" y="72"/>
                  </a:cubicBezTo>
                  <a:cubicBezTo>
                    <a:pt x="80" y="64"/>
                    <a:pt x="80" y="64"/>
                    <a:pt x="80" y="64"/>
                  </a:cubicBezTo>
                  <a:cubicBezTo>
                    <a:pt x="81" y="62"/>
                    <a:pt x="82" y="61"/>
                    <a:pt x="82" y="59"/>
                  </a:cubicBezTo>
                  <a:cubicBezTo>
                    <a:pt x="93" y="57"/>
                    <a:pt x="93" y="57"/>
                    <a:pt x="93" y="57"/>
                  </a:cubicBezTo>
                  <a:cubicBezTo>
                    <a:pt x="95" y="57"/>
                    <a:pt x="96" y="55"/>
                    <a:pt x="96" y="53"/>
                  </a:cubicBezTo>
                  <a:lnTo>
                    <a:pt x="96" y="42"/>
                  </a:lnTo>
                  <a:close/>
                  <a:moveTo>
                    <a:pt x="56" y="51"/>
                  </a:moveTo>
                  <a:cubicBezTo>
                    <a:pt x="54" y="55"/>
                    <a:pt x="49" y="57"/>
                    <a:pt x="45" y="55"/>
                  </a:cubicBezTo>
                  <a:cubicBezTo>
                    <a:pt x="41" y="54"/>
                    <a:pt x="39" y="49"/>
                    <a:pt x="41" y="45"/>
                  </a:cubicBezTo>
                  <a:cubicBezTo>
                    <a:pt x="42" y="42"/>
                    <a:pt x="45" y="40"/>
                    <a:pt x="48" y="40"/>
                  </a:cubicBezTo>
                  <a:cubicBezTo>
                    <a:pt x="49" y="40"/>
                    <a:pt x="50" y="40"/>
                    <a:pt x="51" y="40"/>
                  </a:cubicBezTo>
                  <a:cubicBezTo>
                    <a:pt x="53" y="41"/>
                    <a:pt x="55" y="43"/>
                    <a:pt x="56" y="45"/>
                  </a:cubicBezTo>
                  <a:cubicBezTo>
                    <a:pt x="56" y="47"/>
                    <a:pt x="56" y="49"/>
                    <a:pt x="56" y="5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1" name="文本框 10"/>
          <p:cNvSpPr txBox="1"/>
          <p:nvPr/>
        </p:nvSpPr>
        <p:spPr>
          <a:xfrm>
            <a:off x="557336" y="1168161"/>
            <a:ext cx="1669670"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Contribution</a:t>
            </a:r>
            <a:endParaRPr kumimoji="1" lang="zh-CN" altLang="en-US" dirty="0">
              <a:solidFill>
                <a:schemeClr val="bg1"/>
              </a:solidFill>
            </a:endParaRPr>
          </a:p>
        </p:txBody>
      </p:sp>
      <p:sp>
        <p:nvSpPr>
          <p:cNvPr id="4" name="圆角矩形 3"/>
          <p:cNvSpPr/>
          <p:nvPr/>
        </p:nvSpPr>
        <p:spPr>
          <a:xfrm>
            <a:off x="580771" y="1907701"/>
            <a:ext cx="7922545" cy="408623"/>
          </a:xfrm>
          <a:prstGeom prst="roundRect">
            <a:avLst/>
          </a:prstGeom>
          <a:ln>
            <a:solidFill>
              <a:schemeClr val="accent3">
                <a:lumMod val="75000"/>
              </a:schemeClr>
            </a:solidFill>
          </a:ln>
        </p:spPr>
        <p:txBody>
          <a:bodyPr wrap="square">
            <a:spAutoFit/>
          </a:bodyPr>
          <a:lstStyle/>
          <a:p>
            <a:r>
              <a:rPr lang="en-US" altLang="zh-CN" dirty="0" smtClean="0"/>
              <a:t>A</a:t>
            </a:r>
            <a:r>
              <a:rPr lang="zh-CN" altLang="en-US" dirty="0" smtClean="0"/>
              <a:t> </a:t>
            </a:r>
            <a:r>
              <a:rPr lang="en-US" altLang="zh-CN" dirty="0" smtClean="0"/>
              <a:t>new </a:t>
            </a:r>
            <a:r>
              <a:rPr lang="en-US" altLang="zh-CN" dirty="0"/>
              <a:t>primitive </a:t>
            </a:r>
            <a:r>
              <a:rPr lang="en-US" altLang="zh-CN" dirty="0" smtClean="0"/>
              <a:t>called </a:t>
            </a:r>
            <a:r>
              <a:rPr lang="en-US" altLang="zh-CN" dirty="0"/>
              <a:t>an </a:t>
            </a:r>
            <a:r>
              <a:rPr lang="en-US" altLang="zh-CN" i="1" dirty="0"/>
              <a:t>anonymous subscription scheme with conditional linkage</a:t>
            </a:r>
            <a:r>
              <a:rPr lang="en-US" altLang="zh-CN" dirty="0"/>
              <a:t>. </a:t>
            </a:r>
          </a:p>
        </p:txBody>
      </p:sp>
      <p:sp>
        <p:nvSpPr>
          <p:cNvPr id="9" name="圆角矩形 8"/>
          <p:cNvSpPr/>
          <p:nvPr/>
        </p:nvSpPr>
        <p:spPr>
          <a:xfrm>
            <a:off x="610268" y="5449441"/>
            <a:ext cx="7727548" cy="715089"/>
          </a:xfrm>
          <a:prstGeom prst="roundRect">
            <a:avLst/>
          </a:prstGeom>
          <a:solidFill>
            <a:schemeClr val="bg1">
              <a:lumMod val="95000"/>
            </a:schemeClr>
          </a:solidFill>
          <a:ln>
            <a:solidFill>
              <a:schemeClr val="bg2"/>
            </a:solidFill>
          </a:ln>
        </p:spPr>
        <p:txBody>
          <a:bodyPr wrap="square">
            <a:spAutoFit/>
          </a:bodyPr>
          <a:lstStyle/>
          <a:p>
            <a:r>
              <a:rPr lang="en-US" altLang="zh-CN" dirty="0"/>
              <a:t>Anon-Pass is designed for anonymous access to modern web services like audio streaming, video streaming, and reading articles. </a:t>
            </a:r>
          </a:p>
        </p:txBody>
      </p:sp>
      <p:sp>
        <p:nvSpPr>
          <p:cNvPr id="64" name="椭圆 63"/>
          <p:cNvSpPr>
            <a:spLocks noChangeAspect="1"/>
          </p:cNvSpPr>
          <p:nvPr/>
        </p:nvSpPr>
        <p:spPr>
          <a:xfrm>
            <a:off x="628840" y="2507711"/>
            <a:ext cx="2268000" cy="2268000"/>
          </a:xfrm>
          <a:prstGeom prst="ellipse">
            <a:avLst/>
          </a:prstGeom>
          <a:solidFill>
            <a:schemeClr val="accent3"/>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椭圆 64"/>
          <p:cNvSpPr>
            <a:spLocks noChangeAspect="1"/>
          </p:cNvSpPr>
          <p:nvPr/>
        </p:nvSpPr>
        <p:spPr>
          <a:xfrm>
            <a:off x="3739003" y="2540536"/>
            <a:ext cx="2268000" cy="2268000"/>
          </a:xfrm>
          <a:prstGeom prst="ellipse">
            <a:avLst/>
          </a:prstGeom>
          <a:solidFill>
            <a:schemeClr val="accent4">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charset="2"/>
              <a:buChar char="ü"/>
            </a:pPr>
            <a:endParaRPr lang="en-US" altLang="zh-CN" dirty="0"/>
          </a:p>
        </p:txBody>
      </p:sp>
      <p:sp>
        <p:nvSpPr>
          <p:cNvPr id="12" name="矩形 11"/>
          <p:cNvSpPr/>
          <p:nvPr/>
        </p:nvSpPr>
        <p:spPr>
          <a:xfrm>
            <a:off x="746769" y="3146805"/>
            <a:ext cx="2223366" cy="1046440"/>
          </a:xfrm>
          <a:prstGeom prst="rect">
            <a:avLst/>
          </a:prstGeom>
        </p:spPr>
        <p:txBody>
          <a:bodyPr wrap="none">
            <a:spAutoFit/>
          </a:bodyPr>
          <a:lstStyle/>
          <a:p>
            <a:pPr marL="285750" indent="-285750">
              <a:buFont typeface="Wingdings" charset="2"/>
              <a:buChar char="ü"/>
            </a:pPr>
            <a:r>
              <a:rPr lang="en-US" altLang="zh-CN" dirty="0" smtClean="0">
                <a:solidFill>
                  <a:schemeClr val="bg1"/>
                </a:solidFill>
              </a:rPr>
              <a:t>Correctness</a:t>
            </a:r>
            <a:endParaRPr lang="zh-CN" altLang="en-US" dirty="0" smtClean="0">
              <a:solidFill>
                <a:schemeClr val="bg1"/>
              </a:solidFill>
            </a:endParaRPr>
          </a:p>
          <a:p>
            <a:pPr marL="285750" indent="-285750">
              <a:buFont typeface="Wingdings" charset="2"/>
              <a:buChar char="ü"/>
            </a:pPr>
            <a:r>
              <a:rPr lang="en-US" altLang="zh-CN" dirty="0" err="1">
                <a:solidFill>
                  <a:schemeClr val="bg1"/>
                </a:solidFill>
              </a:rPr>
              <a:t>Unforgeability</a:t>
            </a:r>
            <a:r>
              <a:rPr lang="en-US" altLang="zh-CN" dirty="0">
                <a:solidFill>
                  <a:schemeClr val="bg1"/>
                </a:solidFill>
              </a:rPr>
              <a:t> </a:t>
            </a:r>
          </a:p>
          <a:p>
            <a:pPr marL="285750" indent="-285750">
              <a:buFont typeface="Wingdings" charset="2"/>
              <a:buChar char="ü"/>
            </a:pPr>
            <a:r>
              <a:rPr lang="en-US" altLang="zh-CN" dirty="0">
                <a:solidFill>
                  <a:schemeClr val="bg1"/>
                </a:solidFill>
              </a:rPr>
              <a:t>Sharing resistance </a:t>
            </a:r>
          </a:p>
          <a:p>
            <a:pPr marL="285750" indent="-285750">
              <a:buFont typeface="Wingdings" charset="2"/>
              <a:buChar char="ü"/>
            </a:pPr>
            <a:endParaRPr lang="en-US" altLang="zh-CN" sz="800" dirty="0">
              <a:solidFill>
                <a:schemeClr val="bg1"/>
              </a:solidFill>
              <a:effectLst/>
            </a:endParaRPr>
          </a:p>
        </p:txBody>
      </p:sp>
      <p:sp>
        <p:nvSpPr>
          <p:cNvPr id="13" name="矩形 12"/>
          <p:cNvSpPr/>
          <p:nvPr/>
        </p:nvSpPr>
        <p:spPr>
          <a:xfrm>
            <a:off x="3947393" y="3309758"/>
            <a:ext cx="1852174" cy="646331"/>
          </a:xfrm>
          <a:prstGeom prst="rect">
            <a:avLst/>
          </a:prstGeom>
        </p:spPr>
        <p:txBody>
          <a:bodyPr wrap="none">
            <a:spAutoFit/>
          </a:bodyPr>
          <a:lstStyle/>
          <a:p>
            <a:pPr marL="285750" indent="-285750">
              <a:buFont typeface="Wingdings" charset="2"/>
              <a:buChar char="ü"/>
            </a:pPr>
            <a:r>
              <a:rPr lang="en-US" altLang="zh-CN" dirty="0" err="1">
                <a:solidFill>
                  <a:schemeClr val="bg1"/>
                </a:solidFill>
              </a:rPr>
              <a:t>Pseudonymity</a:t>
            </a:r>
            <a:r>
              <a:rPr lang="en-US" altLang="zh-CN" dirty="0">
                <a:solidFill>
                  <a:schemeClr val="bg1"/>
                </a:solidFill>
              </a:rPr>
              <a:t> </a:t>
            </a:r>
            <a:endParaRPr lang="zh-CN" altLang="en-US" dirty="0" smtClean="0">
              <a:solidFill>
                <a:schemeClr val="bg1"/>
              </a:solidFill>
            </a:endParaRPr>
          </a:p>
          <a:p>
            <a:pPr marL="285750" indent="-285750">
              <a:buFont typeface="Wingdings" charset="2"/>
              <a:buChar char="ü"/>
            </a:pPr>
            <a:r>
              <a:rPr lang="en-US" altLang="zh-CN" dirty="0" err="1" smtClean="0">
                <a:solidFill>
                  <a:schemeClr val="bg1"/>
                </a:solidFill>
              </a:rPr>
              <a:t>Unlinkability</a:t>
            </a:r>
            <a:r>
              <a:rPr lang="en-US" altLang="zh-CN" dirty="0" smtClean="0">
                <a:solidFill>
                  <a:schemeClr val="bg1"/>
                </a:solidFill>
              </a:rPr>
              <a:t> </a:t>
            </a:r>
            <a:endParaRPr lang="en-US" altLang="zh-CN" dirty="0">
              <a:solidFill>
                <a:schemeClr val="bg1"/>
              </a:solidFill>
            </a:endParaRPr>
          </a:p>
        </p:txBody>
      </p:sp>
      <p:sp>
        <p:nvSpPr>
          <p:cNvPr id="14" name="矩形 13"/>
          <p:cNvSpPr/>
          <p:nvPr/>
        </p:nvSpPr>
        <p:spPr>
          <a:xfrm>
            <a:off x="1171060" y="4868606"/>
            <a:ext cx="1210588" cy="369332"/>
          </a:xfrm>
          <a:prstGeom prst="rect">
            <a:avLst/>
          </a:prstGeom>
        </p:spPr>
        <p:txBody>
          <a:bodyPr wrap="none">
            <a:spAutoFit/>
          </a:bodyPr>
          <a:lstStyle/>
          <a:p>
            <a:r>
              <a:rPr lang="en-US" altLang="zh-CN" i="1" dirty="0"/>
              <a:t>soundness </a:t>
            </a:r>
            <a:endParaRPr lang="en-US" altLang="zh-CN" dirty="0">
              <a:effectLst/>
            </a:endParaRPr>
          </a:p>
        </p:txBody>
      </p:sp>
      <p:sp>
        <p:nvSpPr>
          <p:cNvPr id="66" name="矩形 65"/>
          <p:cNvSpPr/>
          <p:nvPr/>
        </p:nvSpPr>
        <p:spPr>
          <a:xfrm>
            <a:off x="4332131" y="4858778"/>
            <a:ext cx="1225657" cy="369332"/>
          </a:xfrm>
          <a:prstGeom prst="rect">
            <a:avLst/>
          </a:prstGeom>
        </p:spPr>
        <p:txBody>
          <a:bodyPr wrap="none">
            <a:spAutoFit/>
          </a:bodyPr>
          <a:lstStyle/>
          <a:p>
            <a:r>
              <a:rPr lang="en-US" altLang="zh-CN" i="1" dirty="0"/>
              <a:t>anonymity </a:t>
            </a:r>
            <a:endParaRPr lang="en-US" altLang="zh-CN" dirty="0">
              <a:effectLst/>
            </a:endParaRPr>
          </a:p>
        </p:txBody>
      </p:sp>
      <p:sp>
        <p:nvSpPr>
          <p:cNvPr id="15" name="加号 14"/>
          <p:cNvSpPr>
            <a:spLocks noChangeAspect="1"/>
          </p:cNvSpPr>
          <p:nvPr/>
        </p:nvSpPr>
        <p:spPr>
          <a:xfrm>
            <a:off x="3105230" y="3439664"/>
            <a:ext cx="360000" cy="360000"/>
          </a:xfrm>
          <a:prstGeom prst="mathPlus">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 name="直线箭头连接符 7"/>
          <p:cNvCxnSpPr/>
          <p:nvPr/>
        </p:nvCxnSpPr>
        <p:spPr>
          <a:xfrm>
            <a:off x="6312310" y="3613355"/>
            <a:ext cx="648929" cy="0"/>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7106451" y="3439664"/>
            <a:ext cx="1191211" cy="408623"/>
          </a:xfrm>
          <a:prstGeom prst="roundRect">
            <a:avLst/>
          </a:prstGeom>
          <a:solidFill>
            <a:schemeClr val="bg2"/>
          </a:solidFill>
          <a:ln>
            <a:solidFill>
              <a:schemeClr val="bg2"/>
            </a:solidFill>
          </a:ln>
        </p:spPr>
        <p:txBody>
          <a:bodyPr wrap="none">
            <a:spAutoFit/>
          </a:bodyPr>
          <a:lstStyle/>
          <a:p>
            <a:r>
              <a:rPr lang="en-US" altLang="zh-CN" dirty="0"/>
              <a:t>Anon-Pass</a:t>
            </a:r>
            <a:endParaRPr lang="zh-CN" altLang="en-US" dirty="0"/>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4004" y="3888445"/>
            <a:ext cx="1625600" cy="609600"/>
          </a:xfrm>
          <a:prstGeom prst="rect">
            <a:avLst/>
          </a:prstGeom>
        </p:spPr>
      </p:pic>
    </p:spTree>
    <p:extLst>
      <p:ext uri="{BB962C8B-B14F-4D97-AF65-F5344CB8AC3E}">
        <p14:creationId xmlns:p14="http://schemas.microsoft.com/office/powerpoint/2010/main" val="590817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8</a:t>
            </a:fld>
            <a:endParaRPr kumimoji="1" lang="zh-CN" altLang="en-US"/>
          </a:p>
        </p:txBody>
      </p:sp>
      <p:sp>
        <p:nvSpPr>
          <p:cNvPr id="19" name="矩形 18"/>
          <p:cNvSpPr/>
          <p:nvPr/>
        </p:nvSpPr>
        <p:spPr>
          <a:xfrm>
            <a:off x="0" y="2670048"/>
            <a:ext cx="9144000" cy="850392"/>
          </a:xfrm>
          <a:prstGeom prst="rect">
            <a:avLst/>
          </a:prstGeom>
          <a:solidFill>
            <a:schemeClr val="accent1">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20" name="矩形 19"/>
          <p:cNvSpPr/>
          <p:nvPr/>
        </p:nvSpPr>
        <p:spPr>
          <a:xfrm>
            <a:off x="0" y="3648456"/>
            <a:ext cx="9144000" cy="716648"/>
          </a:xfrm>
          <a:prstGeom prst="rect">
            <a:avLst/>
          </a:prstGeom>
          <a:solidFill>
            <a:schemeClr val="accent1"/>
          </a:solidFill>
          <a:ln w="12700" cap="flat" cmpd="sng" algn="ctr">
            <a:noFill/>
            <a:prstDash val="solid"/>
            <a:miter lim="800000"/>
          </a:ln>
          <a:effectLst/>
        </p:spPr>
        <p:txBody>
          <a:bodyPr rtlCol="0" anchor="b"/>
          <a:lstStyle/>
          <a:p>
            <a:r>
              <a:rPr kumimoji="1" lang="en-US" altLang="zh-CN" sz="4000" dirty="0" smtClean="0">
                <a:solidFill>
                  <a:schemeClr val="bg1"/>
                </a:solidFill>
              </a:rPr>
              <a:t>Construction</a:t>
            </a:r>
            <a:endParaRPr kumimoji="1" lang="zh-CN" altLang="en-US" sz="4000" dirty="0">
              <a:solidFill>
                <a:schemeClr val="bg1"/>
              </a:solidFill>
            </a:endParaRPr>
          </a:p>
        </p:txBody>
      </p:sp>
      <p:sp>
        <p:nvSpPr>
          <p:cNvPr id="7" name="椭圆 6"/>
          <p:cNvSpPr/>
          <p:nvPr/>
        </p:nvSpPr>
        <p:spPr>
          <a:xfrm>
            <a:off x="5667984" y="2343151"/>
            <a:ext cx="1814512" cy="1807641"/>
          </a:xfrm>
          <a:prstGeom prst="ellipse">
            <a:avLst/>
          </a:prstGeom>
          <a:solidFill>
            <a:schemeClr val="bg1">
              <a:lumMod val="65000"/>
            </a:schemeClr>
          </a:solidFill>
          <a:ln w="76200">
            <a:solidFill>
              <a:schemeClr val="bg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a:spLocks/>
          </p:cNvSpPr>
          <p:nvPr/>
        </p:nvSpPr>
        <p:spPr>
          <a:xfrm>
            <a:off x="257173" y="2745211"/>
            <a:ext cx="648000" cy="649188"/>
          </a:xfrm>
          <a:prstGeom prst="ellipse">
            <a:avLst/>
          </a:prstGeom>
          <a:solidFill>
            <a:schemeClr val="bg1">
              <a:lumMod val="75000"/>
            </a:schemeClr>
          </a:solidFill>
          <a:effectLst>
            <a:outerShdw blurRad="50800" dist="76200" dir="2700000" algn="tl" rotWithShape="0">
              <a:prstClr val="black">
                <a:alpha val="40000"/>
              </a:prstClr>
            </a:outerShdw>
          </a:effectLst>
        </p:spPr>
        <p:txBody>
          <a:bodyPr wrap="square" rtlCol="0">
            <a:spAutoFit/>
          </a:bodyPr>
          <a:lstStyle/>
          <a:p>
            <a:pPr algn="ctr"/>
            <a:r>
              <a:rPr kumimoji="1" lang="en-US" altLang="zh-CN" sz="2400" dirty="0" smtClean="0">
                <a:solidFill>
                  <a:schemeClr val="bg1"/>
                </a:solidFill>
              </a:rPr>
              <a:t>2</a:t>
            </a:r>
            <a:endParaRPr kumimoji="1" lang="zh-CN" altLang="en-US" sz="2400" dirty="0">
              <a:solidFill>
                <a:schemeClr val="bg1"/>
              </a:solidFill>
            </a:endParaRPr>
          </a:p>
        </p:txBody>
      </p:sp>
      <p:sp>
        <p:nvSpPr>
          <p:cNvPr id="11" name="Freeform 133"/>
          <p:cNvSpPr>
            <a:spLocks noChangeAspect="1" noEditPoints="1"/>
          </p:cNvSpPr>
          <p:nvPr/>
        </p:nvSpPr>
        <p:spPr bwMode="auto">
          <a:xfrm>
            <a:off x="6268574" y="2899090"/>
            <a:ext cx="820251" cy="900000"/>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rgbClr val="FCF9EE"/>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5244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0"/>
                                        </p:tgtEl>
                                      </p:cBhvr>
                                    </p:animEffect>
                                    <p:animScale>
                                      <p:cBhvr>
                                        <p:cTn id="7" dur="25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15/10/25</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9</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Construction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reeform 133"/>
          <p:cNvSpPr>
            <a:spLocks noChangeAspect="1" noEditPoints="1"/>
          </p:cNvSpPr>
          <p:nvPr/>
        </p:nvSpPr>
        <p:spPr bwMode="auto">
          <a:xfrm>
            <a:off x="8063469" y="346242"/>
            <a:ext cx="524961" cy="576000"/>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557336" y="1168161"/>
            <a:ext cx="1126491"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smtClean="0">
                <a:solidFill>
                  <a:schemeClr val="bg1"/>
                </a:solidFill>
              </a:rPr>
              <a:t>Overview</a:t>
            </a:r>
            <a:endParaRPr kumimoji="1" lang="zh-CN" altLang="en-US" dirty="0">
              <a:solidFill>
                <a:schemeClr val="bg1"/>
              </a:solidFill>
            </a:endParaRPr>
          </a:p>
        </p:txBody>
      </p:sp>
      <p:sp>
        <p:nvSpPr>
          <p:cNvPr id="8" name="Freeform 5"/>
          <p:cNvSpPr>
            <a:spLocks/>
          </p:cNvSpPr>
          <p:nvPr/>
        </p:nvSpPr>
        <p:spPr bwMode="auto">
          <a:xfrm>
            <a:off x="1507614" y="4630120"/>
            <a:ext cx="5832000" cy="84137"/>
          </a:xfrm>
          <a:custGeom>
            <a:avLst/>
            <a:gdLst>
              <a:gd name="T0" fmla="*/ 0 w 5998"/>
              <a:gd name="T1" fmla="*/ 0 h 74"/>
              <a:gd name="T2" fmla="*/ 2147483646 w 5998"/>
              <a:gd name="T3" fmla="*/ 0 h 74"/>
              <a:gd name="T4" fmla="*/ 2147483646 w 5998"/>
              <a:gd name="T5" fmla="*/ 96143577 h 74"/>
              <a:gd name="T6" fmla="*/ 0 w 5998"/>
              <a:gd name="T7" fmla="*/ 96143577 h 74"/>
              <a:gd name="T8" fmla="*/ 0 w 5998"/>
              <a:gd name="T9" fmla="*/ 0 h 74"/>
              <a:gd name="T10" fmla="*/ 0 w 5998"/>
              <a:gd name="T11" fmla="*/ 0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98" h="74">
                <a:moveTo>
                  <a:pt x="0" y="0"/>
                </a:moveTo>
                <a:lnTo>
                  <a:pt x="5998" y="0"/>
                </a:lnTo>
                <a:lnTo>
                  <a:pt x="5998" y="74"/>
                </a:lnTo>
                <a:lnTo>
                  <a:pt x="0" y="74"/>
                </a:lnTo>
                <a:lnTo>
                  <a:pt x="0" y="0"/>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Oval 6"/>
          <p:cNvSpPr>
            <a:spLocks noChangeArrowheads="1"/>
          </p:cNvSpPr>
          <p:nvPr/>
        </p:nvSpPr>
        <p:spPr bwMode="auto">
          <a:xfrm>
            <a:off x="1331402" y="4495182"/>
            <a:ext cx="352425" cy="354013"/>
          </a:xfrm>
          <a:prstGeom prst="ellipse">
            <a:avLst/>
          </a:pr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 name="Oval 7"/>
          <p:cNvSpPr>
            <a:spLocks noChangeArrowheads="1"/>
          </p:cNvSpPr>
          <p:nvPr/>
        </p:nvSpPr>
        <p:spPr bwMode="auto">
          <a:xfrm>
            <a:off x="1404427" y="4565032"/>
            <a:ext cx="204787" cy="2063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3" name="Oval 9"/>
          <p:cNvSpPr>
            <a:spLocks noChangeArrowheads="1"/>
          </p:cNvSpPr>
          <p:nvPr/>
        </p:nvSpPr>
        <p:spPr bwMode="auto">
          <a:xfrm>
            <a:off x="2471227" y="4495182"/>
            <a:ext cx="352425" cy="354013"/>
          </a:xfrm>
          <a:prstGeom prst="ellipse">
            <a:avLst/>
          </a:pr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 name="Oval 10"/>
          <p:cNvSpPr>
            <a:spLocks noChangeArrowheads="1"/>
          </p:cNvSpPr>
          <p:nvPr/>
        </p:nvSpPr>
        <p:spPr bwMode="auto">
          <a:xfrm>
            <a:off x="2542664" y="4565032"/>
            <a:ext cx="211138" cy="2063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5" name="Oval 12"/>
          <p:cNvSpPr>
            <a:spLocks noChangeArrowheads="1"/>
          </p:cNvSpPr>
          <p:nvPr/>
        </p:nvSpPr>
        <p:spPr bwMode="auto">
          <a:xfrm>
            <a:off x="3612639" y="4495182"/>
            <a:ext cx="352425" cy="354013"/>
          </a:xfrm>
          <a:prstGeom prst="ellipse">
            <a:avLst/>
          </a:pr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6" name="Oval 13"/>
          <p:cNvSpPr>
            <a:spLocks noChangeArrowheads="1"/>
          </p:cNvSpPr>
          <p:nvPr/>
        </p:nvSpPr>
        <p:spPr bwMode="auto">
          <a:xfrm>
            <a:off x="3687252" y="4565032"/>
            <a:ext cx="203200" cy="2063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7" name="Oval 15"/>
          <p:cNvSpPr>
            <a:spLocks noChangeArrowheads="1"/>
          </p:cNvSpPr>
          <p:nvPr/>
        </p:nvSpPr>
        <p:spPr bwMode="auto">
          <a:xfrm>
            <a:off x="4747702" y="4495182"/>
            <a:ext cx="352425" cy="354013"/>
          </a:xfrm>
          <a:prstGeom prst="ellipse">
            <a:avLst/>
          </a:pr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8" name="Oval 16"/>
          <p:cNvSpPr>
            <a:spLocks noChangeArrowheads="1"/>
          </p:cNvSpPr>
          <p:nvPr/>
        </p:nvSpPr>
        <p:spPr bwMode="auto">
          <a:xfrm>
            <a:off x="4820727" y="4565032"/>
            <a:ext cx="204787" cy="2063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9" name="Oval 18"/>
          <p:cNvSpPr>
            <a:spLocks noChangeArrowheads="1"/>
          </p:cNvSpPr>
          <p:nvPr/>
        </p:nvSpPr>
        <p:spPr bwMode="auto">
          <a:xfrm>
            <a:off x="5889114" y="4495182"/>
            <a:ext cx="350838" cy="354013"/>
          </a:xfrm>
          <a:prstGeom prst="ellipse">
            <a:avLst/>
          </a:pr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20" name="Oval 19"/>
          <p:cNvSpPr>
            <a:spLocks noChangeArrowheads="1"/>
          </p:cNvSpPr>
          <p:nvPr/>
        </p:nvSpPr>
        <p:spPr bwMode="auto">
          <a:xfrm>
            <a:off x="5962139" y="4569795"/>
            <a:ext cx="204788" cy="2047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21" name="Oval 21"/>
          <p:cNvSpPr>
            <a:spLocks noChangeArrowheads="1"/>
          </p:cNvSpPr>
          <p:nvPr/>
        </p:nvSpPr>
        <p:spPr bwMode="auto">
          <a:xfrm>
            <a:off x="7022589" y="4495182"/>
            <a:ext cx="352425" cy="354013"/>
          </a:xfrm>
          <a:prstGeom prst="ellipse">
            <a:avLst/>
          </a:pr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22" name="Oval 22"/>
          <p:cNvSpPr>
            <a:spLocks noChangeArrowheads="1"/>
          </p:cNvSpPr>
          <p:nvPr/>
        </p:nvSpPr>
        <p:spPr bwMode="auto">
          <a:xfrm>
            <a:off x="7097202" y="4569795"/>
            <a:ext cx="204787" cy="2047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25" name="Oval 26"/>
          <p:cNvSpPr>
            <a:spLocks noChangeArrowheads="1"/>
          </p:cNvSpPr>
          <p:nvPr/>
        </p:nvSpPr>
        <p:spPr bwMode="auto">
          <a:xfrm>
            <a:off x="7134735" y="4601545"/>
            <a:ext cx="139700" cy="141287"/>
          </a:xfrm>
          <a:prstGeom prst="ellipse">
            <a:avLst/>
          </a:prstGeom>
          <a:solidFill>
            <a:srgbClr val="7B60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26" name="任意多边形 52"/>
          <p:cNvSpPr>
            <a:spLocks/>
          </p:cNvSpPr>
          <p:nvPr/>
        </p:nvSpPr>
        <p:spPr bwMode="auto">
          <a:xfrm>
            <a:off x="1667952" y="3382345"/>
            <a:ext cx="1944687" cy="1360487"/>
          </a:xfrm>
          <a:custGeom>
            <a:avLst/>
            <a:gdLst>
              <a:gd name="T0" fmla="*/ 0 w 1944870"/>
              <a:gd name="T1" fmla="*/ 0 h 1359808"/>
              <a:gd name="T2" fmla="*/ 1944687 w 1944870"/>
              <a:gd name="T3" fmla="*/ 0 h 1359808"/>
              <a:gd name="T4" fmla="*/ 1944687 w 1944870"/>
              <a:gd name="T5" fmla="*/ 744267 h 1359808"/>
              <a:gd name="T6" fmla="*/ 1000909 w 1944870"/>
              <a:gd name="T7" fmla="*/ 744267 h 1359808"/>
              <a:gd name="T8" fmla="*/ 1000909 w 1944870"/>
              <a:gd name="T9" fmla="*/ 1223027 h 1359808"/>
              <a:gd name="T10" fmla="*/ 1007123 w 1944870"/>
              <a:gd name="T11" fmla="*/ 1224293 h 1359808"/>
              <a:gd name="T12" fmla="*/ 1050040 w 1944870"/>
              <a:gd name="T13" fmla="*/ 1289605 h 1359808"/>
              <a:gd name="T14" fmla="*/ 979771 w 1944870"/>
              <a:gd name="T15" fmla="*/ 1360487 h 1359808"/>
              <a:gd name="T16" fmla="*/ 909501 w 1944870"/>
              <a:gd name="T17" fmla="*/ 1289605 h 1359808"/>
              <a:gd name="T18" fmla="*/ 952419 w 1944870"/>
              <a:gd name="T19" fmla="*/ 1224293 h 1359808"/>
              <a:gd name="T20" fmla="*/ 958633 w 1944870"/>
              <a:gd name="T21" fmla="*/ 1223027 h 1359808"/>
              <a:gd name="T22" fmla="*/ 958633 w 1944870"/>
              <a:gd name="T23" fmla="*/ 744267 h 1359808"/>
              <a:gd name="T24" fmla="*/ 0 w 1944870"/>
              <a:gd name="T25" fmla="*/ 744267 h 13598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44870"/>
              <a:gd name="T40" fmla="*/ 0 h 1359808"/>
              <a:gd name="T41" fmla="*/ 1944870 w 1944870"/>
              <a:gd name="T42" fmla="*/ 1359808 h 13598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44870" h="1359808">
                <a:moveTo>
                  <a:pt x="0" y="0"/>
                </a:moveTo>
                <a:lnTo>
                  <a:pt x="1944870" y="0"/>
                </a:lnTo>
                <a:lnTo>
                  <a:pt x="1944870" y="743896"/>
                </a:lnTo>
                <a:lnTo>
                  <a:pt x="1001003" y="743896"/>
                </a:lnTo>
                <a:lnTo>
                  <a:pt x="1001003" y="1222417"/>
                </a:lnTo>
                <a:lnTo>
                  <a:pt x="1007218" y="1223682"/>
                </a:lnTo>
                <a:cubicBezTo>
                  <a:pt x="1032441" y="1234437"/>
                  <a:pt x="1050139" y="1259615"/>
                  <a:pt x="1050139" y="1288961"/>
                </a:cubicBezTo>
                <a:cubicBezTo>
                  <a:pt x="1050139" y="1328089"/>
                  <a:pt x="1018675" y="1359808"/>
                  <a:pt x="979863" y="1359808"/>
                </a:cubicBezTo>
                <a:cubicBezTo>
                  <a:pt x="941051" y="1359808"/>
                  <a:pt x="909587" y="1328089"/>
                  <a:pt x="909587" y="1288961"/>
                </a:cubicBezTo>
                <a:cubicBezTo>
                  <a:pt x="909587" y="1259615"/>
                  <a:pt x="927286" y="1234437"/>
                  <a:pt x="952509" y="1223682"/>
                </a:cubicBezTo>
                <a:lnTo>
                  <a:pt x="958723" y="1222417"/>
                </a:lnTo>
                <a:lnTo>
                  <a:pt x="958723" y="743896"/>
                </a:lnTo>
                <a:lnTo>
                  <a:pt x="0" y="743896"/>
                </a:lnTo>
                <a:lnTo>
                  <a:pt x="0" y="0"/>
                </a:lnTo>
                <a:close/>
              </a:path>
            </a:pathLst>
          </a:custGeom>
          <a:solidFill>
            <a:srgbClr val="CCB77F"/>
          </a:solidFill>
          <a:ln>
            <a:noFill/>
          </a:ln>
          <a:extLst>
            <a:ext uri="{91240B29-F687-4F45-9708-019B960494DF}">
              <a14:hiddenLine xmlns:a14="http://schemas.microsoft.com/office/drawing/2010/main" w="9525">
                <a:solidFill>
                  <a:srgbClr val="000000"/>
                </a:solidFill>
                <a:round/>
                <a:headEnd/>
                <a:tailEnd/>
              </a14:hiddenLine>
            </a:ext>
          </a:extLst>
        </p:spPr>
        <p:txBody>
          <a:bodyPr tIns="108000"/>
          <a:lstStyle/>
          <a:p>
            <a:pPr algn="ctr">
              <a:lnSpc>
                <a:spcPct val="110000"/>
              </a:lnSpc>
            </a:pPr>
            <a:endParaRPr lang="en-US" altLang="zh-CN" sz="1600" dirty="0">
              <a:solidFill>
                <a:srgbClr val="FFFFFF"/>
              </a:solidFill>
              <a:latin typeface="幼圆" pitchFamily="49" charset="-122"/>
              <a:ea typeface="幼圆" pitchFamily="49" charset="-122"/>
            </a:endParaRPr>
          </a:p>
        </p:txBody>
      </p:sp>
      <p:sp>
        <p:nvSpPr>
          <p:cNvPr id="28" name="任意多边形 58"/>
          <p:cNvSpPr>
            <a:spLocks/>
          </p:cNvSpPr>
          <p:nvPr/>
        </p:nvSpPr>
        <p:spPr bwMode="auto">
          <a:xfrm>
            <a:off x="3952364" y="3382345"/>
            <a:ext cx="1943100" cy="1360487"/>
          </a:xfrm>
          <a:custGeom>
            <a:avLst/>
            <a:gdLst>
              <a:gd name="T0" fmla="*/ 0 w 1943728"/>
              <a:gd name="T1" fmla="*/ 0 h 1359808"/>
              <a:gd name="T2" fmla="*/ 1943100 w 1943728"/>
              <a:gd name="T3" fmla="*/ 0 h 1359808"/>
              <a:gd name="T4" fmla="*/ 1943100 w 1943728"/>
              <a:gd name="T5" fmla="*/ 744267 h 1359808"/>
              <a:gd name="T6" fmla="*/ 992683 w 1943728"/>
              <a:gd name="T7" fmla="*/ 744267 h 1359808"/>
              <a:gd name="T8" fmla="*/ 992683 w 1943728"/>
              <a:gd name="T9" fmla="*/ 1223027 h 1359808"/>
              <a:gd name="T10" fmla="*/ 998895 w 1943728"/>
              <a:gd name="T11" fmla="*/ 1224293 h 1359808"/>
              <a:gd name="T12" fmla="*/ 1041802 w 1943728"/>
              <a:gd name="T13" fmla="*/ 1289605 h 1359808"/>
              <a:gd name="T14" fmla="*/ 971549 w 1943728"/>
              <a:gd name="T15" fmla="*/ 1360487 h 1359808"/>
              <a:gd name="T16" fmla="*/ 901296 w 1943728"/>
              <a:gd name="T17" fmla="*/ 1289605 h 1359808"/>
              <a:gd name="T18" fmla="*/ 944204 w 1943728"/>
              <a:gd name="T19" fmla="*/ 1224293 h 1359808"/>
              <a:gd name="T20" fmla="*/ 950417 w 1943728"/>
              <a:gd name="T21" fmla="*/ 1223027 h 1359808"/>
              <a:gd name="T22" fmla="*/ 950417 w 1943728"/>
              <a:gd name="T23" fmla="*/ 744267 h 1359808"/>
              <a:gd name="T24" fmla="*/ 0 w 1943728"/>
              <a:gd name="T25" fmla="*/ 744267 h 13598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43728"/>
              <a:gd name="T40" fmla="*/ 0 h 1359808"/>
              <a:gd name="T41" fmla="*/ 1943728 w 1943728"/>
              <a:gd name="T42" fmla="*/ 1359808 h 13598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43728" h="1359808">
                <a:moveTo>
                  <a:pt x="0" y="0"/>
                </a:moveTo>
                <a:lnTo>
                  <a:pt x="1943728" y="0"/>
                </a:lnTo>
                <a:lnTo>
                  <a:pt x="1943728" y="743896"/>
                </a:lnTo>
                <a:lnTo>
                  <a:pt x="993004" y="743896"/>
                </a:lnTo>
                <a:lnTo>
                  <a:pt x="993004" y="1222417"/>
                </a:lnTo>
                <a:lnTo>
                  <a:pt x="999218" y="1223682"/>
                </a:lnTo>
                <a:cubicBezTo>
                  <a:pt x="1024441" y="1234437"/>
                  <a:pt x="1042139" y="1259615"/>
                  <a:pt x="1042139" y="1288961"/>
                </a:cubicBezTo>
                <a:cubicBezTo>
                  <a:pt x="1042139" y="1328089"/>
                  <a:pt x="1010675" y="1359808"/>
                  <a:pt x="971863" y="1359808"/>
                </a:cubicBezTo>
                <a:cubicBezTo>
                  <a:pt x="933051" y="1359808"/>
                  <a:pt x="901587" y="1328089"/>
                  <a:pt x="901587" y="1288961"/>
                </a:cubicBezTo>
                <a:cubicBezTo>
                  <a:pt x="901587" y="1259615"/>
                  <a:pt x="919286" y="1234437"/>
                  <a:pt x="944509" y="1223682"/>
                </a:cubicBezTo>
                <a:lnTo>
                  <a:pt x="950724" y="1222417"/>
                </a:lnTo>
                <a:lnTo>
                  <a:pt x="950724" y="743896"/>
                </a:lnTo>
                <a:lnTo>
                  <a:pt x="0" y="743896"/>
                </a:lnTo>
                <a:lnTo>
                  <a:pt x="0" y="0"/>
                </a:lnTo>
                <a:close/>
              </a:path>
            </a:pathLst>
          </a:custGeom>
          <a:solidFill>
            <a:schemeClr val="accent4">
              <a:lumMod val="50000"/>
            </a:schemeClr>
          </a:solidFill>
          <a:ln>
            <a:noFill/>
          </a:ln>
          <a:extLst/>
        </p:spPr>
        <p:txBody>
          <a:bodyPr tIns="108000"/>
          <a:lstStyle/>
          <a:p>
            <a:pPr algn="ctr">
              <a:lnSpc>
                <a:spcPct val="110000"/>
              </a:lnSpc>
            </a:pPr>
            <a:endParaRPr lang="en-US" altLang="zh-CN" sz="1600" dirty="0">
              <a:solidFill>
                <a:srgbClr val="FFFFFF"/>
              </a:solidFill>
              <a:latin typeface="幼圆" pitchFamily="49" charset="-122"/>
              <a:ea typeface="幼圆" pitchFamily="49" charset="-122"/>
            </a:endParaRPr>
          </a:p>
        </p:txBody>
      </p:sp>
      <p:sp>
        <p:nvSpPr>
          <p:cNvPr id="29" name="任意多边形 59"/>
          <p:cNvSpPr>
            <a:spLocks/>
          </p:cNvSpPr>
          <p:nvPr/>
        </p:nvSpPr>
        <p:spPr bwMode="auto">
          <a:xfrm>
            <a:off x="5909752" y="2334595"/>
            <a:ext cx="1951037" cy="2408237"/>
          </a:xfrm>
          <a:custGeom>
            <a:avLst/>
            <a:gdLst>
              <a:gd name="T0" fmla="*/ 0 w 1950584"/>
              <a:gd name="T1" fmla="*/ 0 h 2407662"/>
              <a:gd name="T2" fmla="*/ 1951037 w 1950584"/>
              <a:gd name="T3" fmla="*/ 0 h 2407662"/>
              <a:gd name="T4" fmla="*/ 1951037 w 1950584"/>
              <a:gd name="T5" fmla="*/ 750931 h 2407662"/>
              <a:gd name="T6" fmla="*/ 176016 w 1950584"/>
              <a:gd name="T7" fmla="*/ 750931 h 2407662"/>
              <a:gd name="T8" fmla="*/ 176016 w 1950584"/>
              <a:gd name="T9" fmla="*/ 2270813 h 2407662"/>
              <a:gd name="T10" fmla="*/ 182233 w 1950584"/>
              <a:gd name="T11" fmla="*/ 2272078 h 2407662"/>
              <a:gd name="T12" fmla="*/ 225164 w 1950584"/>
              <a:gd name="T13" fmla="*/ 2337373 h 2407662"/>
              <a:gd name="T14" fmla="*/ 154872 w 1950584"/>
              <a:gd name="T15" fmla="*/ 2408237 h 2407662"/>
              <a:gd name="T16" fmla="*/ 84580 w 1950584"/>
              <a:gd name="T17" fmla="*/ 2337373 h 2407662"/>
              <a:gd name="T18" fmla="*/ 127512 w 1950584"/>
              <a:gd name="T19" fmla="*/ 2272078 h 2407662"/>
              <a:gd name="T20" fmla="*/ 133726 w 1950584"/>
              <a:gd name="T21" fmla="*/ 2270813 h 2407662"/>
              <a:gd name="T22" fmla="*/ 133726 w 1950584"/>
              <a:gd name="T23" fmla="*/ 750931 h 2407662"/>
              <a:gd name="T24" fmla="*/ 0 w 1950584"/>
              <a:gd name="T25" fmla="*/ 750931 h 24076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50584"/>
              <a:gd name="T40" fmla="*/ 0 h 2407662"/>
              <a:gd name="T41" fmla="*/ 1950584 w 1950584"/>
              <a:gd name="T42" fmla="*/ 2407662 h 24076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50584" h="2407662">
                <a:moveTo>
                  <a:pt x="0" y="0"/>
                </a:moveTo>
                <a:lnTo>
                  <a:pt x="1950584" y="0"/>
                </a:lnTo>
                <a:lnTo>
                  <a:pt x="1950584" y="750752"/>
                </a:lnTo>
                <a:lnTo>
                  <a:pt x="175975" y="750752"/>
                </a:lnTo>
                <a:lnTo>
                  <a:pt x="175975" y="2270271"/>
                </a:lnTo>
                <a:lnTo>
                  <a:pt x="182191" y="2271536"/>
                </a:lnTo>
                <a:cubicBezTo>
                  <a:pt x="207414" y="2282291"/>
                  <a:pt x="225112" y="2307469"/>
                  <a:pt x="225112" y="2336815"/>
                </a:cubicBezTo>
                <a:cubicBezTo>
                  <a:pt x="225112" y="2375943"/>
                  <a:pt x="193648" y="2407662"/>
                  <a:pt x="154836" y="2407662"/>
                </a:cubicBezTo>
                <a:cubicBezTo>
                  <a:pt x="116024" y="2407662"/>
                  <a:pt x="84560" y="2375943"/>
                  <a:pt x="84560" y="2336815"/>
                </a:cubicBezTo>
                <a:cubicBezTo>
                  <a:pt x="84560" y="2307469"/>
                  <a:pt x="102259" y="2282291"/>
                  <a:pt x="127482" y="2271536"/>
                </a:cubicBezTo>
                <a:lnTo>
                  <a:pt x="133695" y="2270271"/>
                </a:lnTo>
                <a:lnTo>
                  <a:pt x="133695" y="750752"/>
                </a:lnTo>
                <a:lnTo>
                  <a:pt x="0" y="750752"/>
                </a:lnTo>
                <a:lnTo>
                  <a:pt x="0" y="0"/>
                </a:lnTo>
                <a:close/>
              </a:path>
            </a:pathLst>
          </a:custGeom>
          <a:solidFill>
            <a:srgbClr val="74A7AE"/>
          </a:solidFill>
          <a:ln>
            <a:noFill/>
          </a:ln>
          <a:extLst>
            <a:ext uri="{91240B29-F687-4F45-9708-019B960494DF}">
              <a14:hiddenLine xmlns:a14="http://schemas.microsoft.com/office/drawing/2010/main" w="9525">
                <a:solidFill>
                  <a:srgbClr val="000000"/>
                </a:solidFill>
                <a:round/>
                <a:headEnd/>
                <a:tailEnd/>
              </a14:hiddenLine>
            </a:ext>
          </a:extLst>
        </p:spPr>
        <p:txBody>
          <a:bodyPr tIns="108000"/>
          <a:lstStyle/>
          <a:p>
            <a:pPr algn="ctr">
              <a:lnSpc>
                <a:spcPct val="110000"/>
              </a:lnSpc>
            </a:pPr>
            <a:endParaRPr lang="en-US" altLang="zh-CN" sz="2000" dirty="0">
              <a:solidFill>
                <a:schemeClr val="bg1"/>
              </a:solidFill>
            </a:endParaRPr>
          </a:p>
        </p:txBody>
      </p:sp>
      <p:sp>
        <p:nvSpPr>
          <p:cNvPr id="30" name="任意多边形 57"/>
          <p:cNvSpPr>
            <a:spLocks/>
          </p:cNvSpPr>
          <p:nvPr/>
        </p:nvSpPr>
        <p:spPr bwMode="auto">
          <a:xfrm>
            <a:off x="3626927" y="2334595"/>
            <a:ext cx="1952625" cy="2408237"/>
          </a:xfrm>
          <a:custGeom>
            <a:avLst/>
            <a:gdLst>
              <a:gd name="T0" fmla="*/ 0 w 1951726"/>
              <a:gd name="T1" fmla="*/ 0 h 2407662"/>
              <a:gd name="T2" fmla="*/ 1952625 w 1951726"/>
              <a:gd name="T3" fmla="*/ 0 h 2407662"/>
              <a:gd name="T4" fmla="*/ 1952625 w 1951726"/>
              <a:gd name="T5" fmla="*/ 750931 h 2407662"/>
              <a:gd name="T6" fmla="*/ 184059 w 1951726"/>
              <a:gd name="T7" fmla="*/ 750931 h 2407662"/>
              <a:gd name="T8" fmla="*/ 184059 w 1951726"/>
              <a:gd name="T9" fmla="*/ 2271844 h 2407662"/>
              <a:gd name="T10" fmla="*/ 185162 w 1951726"/>
              <a:gd name="T11" fmla="*/ 2272078 h 2407662"/>
              <a:gd name="T12" fmla="*/ 226358 w 1951726"/>
              <a:gd name="T13" fmla="*/ 2337373 h 2407662"/>
              <a:gd name="T14" fmla="*/ 158908 w 1951726"/>
              <a:gd name="T15" fmla="*/ 2408237 h 2407662"/>
              <a:gd name="T16" fmla="*/ 91458 w 1951726"/>
              <a:gd name="T17" fmla="*/ 2337373 h 2407662"/>
              <a:gd name="T18" fmla="*/ 132654 w 1951726"/>
              <a:gd name="T19" fmla="*/ 2272078 h 2407662"/>
              <a:gd name="T20" fmla="*/ 133757 w 1951726"/>
              <a:gd name="T21" fmla="*/ 2271844 h 2407662"/>
              <a:gd name="T22" fmla="*/ 133757 w 1951726"/>
              <a:gd name="T23" fmla="*/ 750931 h 2407662"/>
              <a:gd name="T24" fmla="*/ 0 w 1951726"/>
              <a:gd name="T25" fmla="*/ 750931 h 24076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51726"/>
              <a:gd name="T40" fmla="*/ 0 h 2407662"/>
              <a:gd name="T41" fmla="*/ 1951726 w 1951726"/>
              <a:gd name="T42" fmla="*/ 2407662 h 24076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51726" h="2407662">
                <a:moveTo>
                  <a:pt x="0" y="0"/>
                </a:moveTo>
                <a:lnTo>
                  <a:pt x="1951726" y="0"/>
                </a:lnTo>
                <a:lnTo>
                  <a:pt x="1951726" y="750752"/>
                </a:lnTo>
                <a:lnTo>
                  <a:pt x="183974" y="750752"/>
                </a:lnTo>
                <a:lnTo>
                  <a:pt x="183974" y="2271302"/>
                </a:lnTo>
                <a:lnTo>
                  <a:pt x="185077" y="2271536"/>
                </a:lnTo>
                <a:cubicBezTo>
                  <a:pt x="209275" y="2282291"/>
                  <a:pt x="226254" y="2307469"/>
                  <a:pt x="226254" y="2336815"/>
                </a:cubicBezTo>
                <a:cubicBezTo>
                  <a:pt x="226254" y="2375943"/>
                  <a:pt x="196069" y="2407662"/>
                  <a:pt x="158835" y="2407662"/>
                </a:cubicBezTo>
                <a:cubicBezTo>
                  <a:pt x="121601" y="2407662"/>
                  <a:pt x="91416" y="2375943"/>
                  <a:pt x="91416" y="2336815"/>
                </a:cubicBezTo>
                <a:cubicBezTo>
                  <a:pt x="91416" y="2307469"/>
                  <a:pt x="108395" y="2282291"/>
                  <a:pt x="132593" y="2271536"/>
                </a:cubicBezTo>
                <a:lnTo>
                  <a:pt x="133695" y="2271302"/>
                </a:lnTo>
                <a:lnTo>
                  <a:pt x="133695" y="750752"/>
                </a:lnTo>
                <a:lnTo>
                  <a:pt x="0" y="750752"/>
                </a:lnTo>
                <a:lnTo>
                  <a:pt x="0" y="0"/>
                </a:lnTo>
                <a:close/>
              </a:path>
            </a:pathLst>
          </a:custGeom>
          <a:solidFill>
            <a:schemeClr val="accent3"/>
          </a:solidFill>
          <a:ln>
            <a:noFill/>
          </a:ln>
          <a:extLst/>
        </p:spPr>
        <p:txBody>
          <a:bodyPr tIns="108000"/>
          <a:lstStyle/>
          <a:p>
            <a:pPr algn="ctr">
              <a:lnSpc>
                <a:spcPct val="110000"/>
              </a:lnSpc>
            </a:pPr>
            <a:endParaRPr lang="en-US" altLang="zh-CN" sz="1600" dirty="0">
              <a:solidFill>
                <a:srgbClr val="FFFFFF"/>
              </a:solidFill>
              <a:latin typeface="幼圆" pitchFamily="49" charset="-122"/>
              <a:ea typeface="幼圆" pitchFamily="49" charset="-122"/>
            </a:endParaRPr>
          </a:p>
        </p:txBody>
      </p:sp>
      <p:sp>
        <p:nvSpPr>
          <p:cNvPr id="31" name="任意多边形 51"/>
          <p:cNvSpPr>
            <a:spLocks/>
          </p:cNvSpPr>
          <p:nvPr/>
        </p:nvSpPr>
        <p:spPr bwMode="auto">
          <a:xfrm>
            <a:off x="1331402" y="2334595"/>
            <a:ext cx="1951037" cy="2408237"/>
          </a:xfrm>
          <a:custGeom>
            <a:avLst/>
            <a:gdLst>
              <a:gd name="T0" fmla="*/ 0 w 1950584"/>
              <a:gd name="T1" fmla="*/ 0 h 2407662"/>
              <a:gd name="T2" fmla="*/ 1951037 w 1950584"/>
              <a:gd name="T3" fmla="*/ 0 h 2407662"/>
              <a:gd name="T4" fmla="*/ 1951037 w 1950584"/>
              <a:gd name="T5" fmla="*/ 750931 h 2407662"/>
              <a:gd name="T6" fmla="*/ 196591 w 1950584"/>
              <a:gd name="T7" fmla="*/ 750931 h 2407662"/>
              <a:gd name="T8" fmla="*/ 196591 w 1950584"/>
              <a:gd name="T9" fmla="*/ 2275339 h 2407662"/>
              <a:gd name="T10" fmla="*/ 225150 w 1950584"/>
              <a:gd name="T11" fmla="*/ 2287265 h 2407662"/>
              <a:gd name="T12" fmla="*/ 245738 w 1950584"/>
              <a:gd name="T13" fmla="*/ 2337373 h 2407662"/>
              <a:gd name="T14" fmla="*/ 175446 w 1950584"/>
              <a:gd name="T15" fmla="*/ 2408237 h 2407662"/>
              <a:gd name="T16" fmla="*/ 105153 w 1950584"/>
              <a:gd name="T17" fmla="*/ 2337373 h 2407662"/>
              <a:gd name="T18" fmla="*/ 125741 w 1950584"/>
              <a:gd name="T19" fmla="*/ 2287265 h 2407662"/>
              <a:gd name="T20" fmla="*/ 154301 w 1950584"/>
              <a:gd name="T21" fmla="*/ 2275339 h 2407662"/>
              <a:gd name="T22" fmla="*/ 154301 w 1950584"/>
              <a:gd name="T23" fmla="*/ 750931 h 2407662"/>
              <a:gd name="T24" fmla="*/ 0 w 1950584"/>
              <a:gd name="T25" fmla="*/ 750931 h 24076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50584"/>
              <a:gd name="T40" fmla="*/ 0 h 2407662"/>
              <a:gd name="T41" fmla="*/ 1950584 w 1950584"/>
              <a:gd name="T42" fmla="*/ 2407662 h 24076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50584" h="2407662">
                <a:moveTo>
                  <a:pt x="0" y="0"/>
                </a:moveTo>
                <a:lnTo>
                  <a:pt x="1950584" y="0"/>
                </a:lnTo>
                <a:lnTo>
                  <a:pt x="1950584" y="750752"/>
                </a:lnTo>
                <a:lnTo>
                  <a:pt x="196545" y="750752"/>
                </a:lnTo>
                <a:lnTo>
                  <a:pt x="196545" y="2274796"/>
                </a:lnTo>
                <a:lnTo>
                  <a:pt x="225098" y="2286719"/>
                </a:lnTo>
                <a:cubicBezTo>
                  <a:pt x="237815" y="2299540"/>
                  <a:pt x="245681" y="2317251"/>
                  <a:pt x="245681" y="2336815"/>
                </a:cubicBezTo>
                <a:cubicBezTo>
                  <a:pt x="245681" y="2375943"/>
                  <a:pt x="214217" y="2407662"/>
                  <a:pt x="175405" y="2407662"/>
                </a:cubicBezTo>
                <a:cubicBezTo>
                  <a:pt x="136593" y="2407662"/>
                  <a:pt x="105129" y="2375943"/>
                  <a:pt x="105129" y="2336815"/>
                </a:cubicBezTo>
                <a:cubicBezTo>
                  <a:pt x="105129" y="2317251"/>
                  <a:pt x="112995" y="2299540"/>
                  <a:pt x="125712" y="2286719"/>
                </a:cubicBezTo>
                <a:lnTo>
                  <a:pt x="154265" y="2274796"/>
                </a:lnTo>
                <a:lnTo>
                  <a:pt x="154265" y="750752"/>
                </a:lnTo>
                <a:lnTo>
                  <a:pt x="0" y="750752"/>
                </a:lnTo>
                <a:lnTo>
                  <a:pt x="0" y="0"/>
                </a:lnTo>
                <a:close/>
              </a:path>
            </a:pathLst>
          </a:custGeom>
          <a:solidFill>
            <a:srgbClr val="74A7AE"/>
          </a:solidFill>
          <a:ln>
            <a:noFill/>
          </a:ln>
          <a:extLst>
            <a:ext uri="{91240B29-F687-4F45-9708-019B960494DF}">
              <a14:hiddenLine xmlns:a14="http://schemas.microsoft.com/office/drawing/2010/main" w="9525">
                <a:solidFill>
                  <a:srgbClr val="000000"/>
                </a:solidFill>
                <a:round/>
                <a:headEnd/>
                <a:tailEnd/>
              </a14:hiddenLine>
            </a:ext>
          </a:extLst>
        </p:spPr>
        <p:txBody>
          <a:bodyPr tIns="108000"/>
          <a:lstStyle/>
          <a:p>
            <a:r>
              <a:rPr lang="en-US" altLang="zh-CN" sz="2000" dirty="0" smtClean="0">
                <a:solidFill>
                  <a:schemeClr val="bg1"/>
                </a:solidFill>
              </a:rPr>
              <a:t> </a:t>
            </a:r>
            <a:endParaRPr lang="en-US" altLang="zh-CN" sz="2000" dirty="0">
              <a:solidFill>
                <a:schemeClr val="bg1"/>
              </a:solidFill>
            </a:endParaRPr>
          </a:p>
        </p:txBody>
      </p:sp>
      <p:sp>
        <p:nvSpPr>
          <p:cNvPr id="33" name="文本框 32"/>
          <p:cNvSpPr txBox="1"/>
          <p:nvPr/>
        </p:nvSpPr>
        <p:spPr>
          <a:xfrm>
            <a:off x="1311479" y="4893645"/>
            <a:ext cx="282450" cy="400110"/>
          </a:xfrm>
          <a:prstGeom prst="rect">
            <a:avLst/>
          </a:prstGeom>
          <a:noFill/>
        </p:spPr>
        <p:txBody>
          <a:bodyPr wrap="none">
            <a:spAutoFit/>
          </a:bodyPr>
          <a:lstStyle/>
          <a:p>
            <a:pPr eaLnBrk="1" fontAlgn="auto" hangingPunct="1">
              <a:spcBef>
                <a:spcPts val="0"/>
              </a:spcBef>
              <a:spcAft>
                <a:spcPts val="0"/>
              </a:spcAft>
              <a:defRPr/>
            </a:pPr>
            <a:r>
              <a:rPr lang="en-US" altLang="zh-CN" sz="2000" dirty="0" smtClean="0">
                <a:solidFill>
                  <a:schemeClr val="tx1">
                    <a:lumMod val="65000"/>
                    <a:lumOff val="35000"/>
                  </a:schemeClr>
                </a:solidFill>
                <a:latin typeface="Impact" panose="020B0806030902050204" pitchFamily="34" charset="0"/>
                <a:ea typeface="+mn-ea"/>
              </a:rPr>
              <a:t>1</a:t>
            </a:r>
            <a:endParaRPr lang="zh-CN" altLang="en-US" sz="2000" dirty="0">
              <a:solidFill>
                <a:schemeClr val="tx1">
                  <a:lumMod val="65000"/>
                  <a:lumOff val="35000"/>
                </a:schemeClr>
              </a:solidFill>
              <a:latin typeface="Impact" panose="020B0806030902050204" pitchFamily="34" charset="0"/>
              <a:ea typeface="+mn-ea"/>
            </a:endParaRPr>
          </a:p>
        </p:txBody>
      </p:sp>
      <p:sp>
        <p:nvSpPr>
          <p:cNvPr id="34" name="文本框 33"/>
          <p:cNvSpPr txBox="1"/>
          <p:nvPr/>
        </p:nvSpPr>
        <p:spPr>
          <a:xfrm>
            <a:off x="2482388" y="4893645"/>
            <a:ext cx="312906" cy="400110"/>
          </a:xfrm>
          <a:prstGeom prst="rect">
            <a:avLst/>
          </a:prstGeom>
          <a:noFill/>
        </p:spPr>
        <p:txBody>
          <a:bodyPr wrap="none">
            <a:spAutoFit/>
          </a:bodyPr>
          <a:lstStyle/>
          <a:p>
            <a:pPr eaLnBrk="1" fontAlgn="auto" hangingPunct="1">
              <a:spcBef>
                <a:spcPts val="0"/>
              </a:spcBef>
              <a:spcAft>
                <a:spcPts val="0"/>
              </a:spcAft>
              <a:defRPr/>
            </a:pPr>
            <a:r>
              <a:rPr lang="en-US" altLang="zh-CN" sz="2000" dirty="0" smtClean="0">
                <a:solidFill>
                  <a:schemeClr val="tx1">
                    <a:lumMod val="65000"/>
                    <a:lumOff val="35000"/>
                  </a:schemeClr>
                </a:solidFill>
                <a:latin typeface="Impact" panose="020B0806030902050204" pitchFamily="34" charset="0"/>
                <a:ea typeface="+mn-ea"/>
              </a:rPr>
              <a:t>2</a:t>
            </a:r>
            <a:endParaRPr lang="zh-CN" altLang="en-US" sz="2000" dirty="0">
              <a:solidFill>
                <a:schemeClr val="tx1">
                  <a:lumMod val="65000"/>
                  <a:lumOff val="35000"/>
                </a:schemeClr>
              </a:solidFill>
              <a:latin typeface="Impact" panose="020B0806030902050204" pitchFamily="34" charset="0"/>
              <a:ea typeface="+mn-ea"/>
            </a:endParaRPr>
          </a:p>
        </p:txBody>
      </p:sp>
      <p:sp>
        <p:nvSpPr>
          <p:cNvPr id="35" name="文本框 34"/>
          <p:cNvSpPr txBox="1"/>
          <p:nvPr/>
        </p:nvSpPr>
        <p:spPr>
          <a:xfrm>
            <a:off x="3610640" y="4893645"/>
            <a:ext cx="320922" cy="400110"/>
          </a:xfrm>
          <a:prstGeom prst="rect">
            <a:avLst/>
          </a:prstGeom>
          <a:noFill/>
        </p:spPr>
        <p:txBody>
          <a:bodyPr wrap="none">
            <a:spAutoFit/>
          </a:bodyPr>
          <a:lstStyle/>
          <a:p>
            <a:pPr eaLnBrk="1" fontAlgn="auto" hangingPunct="1">
              <a:spcBef>
                <a:spcPts val="0"/>
              </a:spcBef>
              <a:spcAft>
                <a:spcPts val="0"/>
              </a:spcAft>
              <a:defRPr/>
            </a:pPr>
            <a:r>
              <a:rPr lang="en-US" altLang="zh-CN" sz="2000" dirty="0" smtClean="0">
                <a:solidFill>
                  <a:schemeClr val="tx1">
                    <a:lumMod val="65000"/>
                    <a:lumOff val="35000"/>
                  </a:schemeClr>
                </a:solidFill>
                <a:latin typeface="Impact" panose="020B0806030902050204" pitchFamily="34" charset="0"/>
                <a:ea typeface="+mn-ea"/>
              </a:rPr>
              <a:t>3</a:t>
            </a:r>
            <a:endParaRPr lang="zh-CN" altLang="en-US" sz="2000" dirty="0">
              <a:solidFill>
                <a:schemeClr val="tx1">
                  <a:lumMod val="65000"/>
                  <a:lumOff val="35000"/>
                </a:schemeClr>
              </a:solidFill>
              <a:latin typeface="Impact" panose="020B0806030902050204" pitchFamily="34" charset="0"/>
              <a:ea typeface="+mn-ea"/>
            </a:endParaRPr>
          </a:p>
        </p:txBody>
      </p:sp>
      <p:sp>
        <p:nvSpPr>
          <p:cNvPr id="36" name="文本框 35"/>
          <p:cNvSpPr txBox="1"/>
          <p:nvPr/>
        </p:nvSpPr>
        <p:spPr>
          <a:xfrm>
            <a:off x="4737304" y="4893645"/>
            <a:ext cx="312906" cy="400110"/>
          </a:xfrm>
          <a:prstGeom prst="rect">
            <a:avLst/>
          </a:prstGeom>
          <a:noFill/>
        </p:spPr>
        <p:txBody>
          <a:bodyPr wrap="none">
            <a:spAutoFit/>
          </a:bodyPr>
          <a:lstStyle/>
          <a:p>
            <a:pPr eaLnBrk="1" fontAlgn="auto" hangingPunct="1">
              <a:spcBef>
                <a:spcPts val="0"/>
              </a:spcBef>
              <a:spcAft>
                <a:spcPts val="0"/>
              </a:spcAft>
              <a:defRPr/>
            </a:pPr>
            <a:r>
              <a:rPr lang="en-US" altLang="zh-CN" sz="2000" dirty="0" smtClean="0">
                <a:solidFill>
                  <a:schemeClr val="tx1">
                    <a:lumMod val="65000"/>
                    <a:lumOff val="35000"/>
                  </a:schemeClr>
                </a:solidFill>
                <a:latin typeface="Impact" panose="020B0806030902050204" pitchFamily="34" charset="0"/>
                <a:ea typeface="+mn-ea"/>
              </a:rPr>
              <a:t>4</a:t>
            </a:r>
            <a:endParaRPr lang="zh-CN" altLang="en-US" sz="2000" dirty="0">
              <a:solidFill>
                <a:schemeClr val="tx1">
                  <a:lumMod val="65000"/>
                  <a:lumOff val="35000"/>
                </a:schemeClr>
              </a:solidFill>
              <a:latin typeface="Impact" panose="020B0806030902050204" pitchFamily="34" charset="0"/>
              <a:ea typeface="+mn-ea"/>
            </a:endParaRPr>
          </a:p>
        </p:txBody>
      </p:sp>
      <p:sp>
        <p:nvSpPr>
          <p:cNvPr id="37" name="文本框 36"/>
          <p:cNvSpPr txBox="1"/>
          <p:nvPr/>
        </p:nvSpPr>
        <p:spPr>
          <a:xfrm>
            <a:off x="5893465" y="4893645"/>
            <a:ext cx="322524" cy="400110"/>
          </a:xfrm>
          <a:prstGeom prst="rect">
            <a:avLst/>
          </a:prstGeom>
          <a:noFill/>
        </p:spPr>
        <p:txBody>
          <a:bodyPr wrap="none">
            <a:spAutoFit/>
          </a:bodyPr>
          <a:lstStyle/>
          <a:p>
            <a:pPr eaLnBrk="1" fontAlgn="auto" hangingPunct="1">
              <a:spcBef>
                <a:spcPts val="0"/>
              </a:spcBef>
              <a:spcAft>
                <a:spcPts val="0"/>
              </a:spcAft>
              <a:defRPr/>
            </a:pPr>
            <a:r>
              <a:rPr lang="en-US" altLang="zh-CN" sz="2000" dirty="0" smtClean="0">
                <a:solidFill>
                  <a:schemeClr val="tx1">
                    <a:lumMod val="65000"/>
                    <a:lumOff val="35000"/>
                  </a:schemeClr>
                </a:solidFill>
                <a:latin typeface="Impact" panose="020B0806030902050204" pitchFamily="34" charset="0"/>
                <a:ea typeface="+mn-ea"/>
              </a:rPr>
              <a:t>5</a:t>
            </a:r>
            <a:endParaRPr lang="zh-CN" altLang="en-US" sz="2000" dirty="0">
              <a:solidFill>
                <a:schemeClr val="tx1">
                  <a:lumMod val="65000"/>
                  <a:lumOff val="35000"/>
                </a:schemeClr>
              </a:solidFill>
              <a:latin typeface="Impact" panose="020B0806030902050204" pitchFamily="34" charset="0"/>
              <a:ea typeface="+mn-ea"/>
            </a:endParaRPr>
          </a:p>
        </p:txBody>
      </p:sp>
      <p:sp>
        <p:nvSpPr>
          <p:cNvPr id="38" name="文本框 37"/>
          <p:cNvSpPr txBox="1"/>
          <p:nvPr/>
        </p:nvSpPr>
        <p:spPr>
          <a:xfrm>
            <a:off x="6947977" y="4893645"/>
            <a:ext cx="558166" cy="400110"/>
          </a:xfrm>
          <a:prstGeom prst="rect">
            <a:avLst/>
          </a:prstGeom>
          <a:noFill/>
        </p:spPr>
        <p:txBody>
          <a:bodyPr wrap="none">
            <a:spAutoFit/>
          </a:bodyPr>
          <a:lstStyle/>
          <a:p>
            <a:pPr eaLnBrk="1" fontAlgn="auto" hangingPunct="1">
              <a:spcBef>
                <a:spcPts val="0"/>
              </a:spcBef>
              <a:spcAft>
                <a:spcPts val="0"/>
              </a:spcAft>
              <a:defRPr/>
            </a:pPr>
            <a:r>
              <a:rPr lang="en-US" altLang="zh-CN" sz="2000" dirty="0" smtClean="0">
                <a:solidFill>
                  <a:schemeClr val="tx1">
                    <a:lumMod val="65000"/>
                    <a:lumOff val="35000"/>
                  </a:schemeClr>
                </a:solidFill>
                <a:latin typeface="Impact" panose="020B0806030902050204" pitchFamily="34" charset="0"/>
                <a:ea typeface="+mn-ea"/>
              </a:rPr>
              <a:t>End</a:t>
            </a:r>
            <a:endParaRPr lang="zh-CN" altLang="en-US" sz="2000" dirty="0">
              <a:solidFill>
                <a:schemeClr val="tx1">
                  <a:lumMod val="65000"/>
                  <a:lumOff val="35000"/>
                </a:schemeClr>
              </a:solidFill>
              <a:latin typeface="Impact" panose="020B0806030902050204" pitchFamily="34" charset="0"/>
              <a:ea typeface="+mn-ea"/>
            </a:endParaRPr>
          </a:p>
        </p:txBody>
      </p:sp>
      <p:sp>
        <p:nvSpPr>
          <p:cNvPr id="4" name="矩形 3"/>
          <p:cNvSpPr/>
          <p:nvPr/>
        </p:nvSpPr>
        <p:spPr>
          <a:xfrm>
            <a:off x="1495144" y="2515808"/>
            <a:ext cx="1671291" cy="369332"/>
          </a:xfrm>
          <a:prstGeom prst="rect">
            <a:avLst/>
          </a:prstGeom>
        </p:spPr>
        <p:txBody>
          <a:bodyPr wrap="none">
            <a:spAutoFit/>
          </a:bodyPr>
          <a:lstStyle/>
          <a:p>
            <a:r>
              <a:rPr lang="en-US" altLang="zh-CN" dirty="0">
                <a:solidFill>
                  <a:schemeClr val="bg1"/>
                </a:solidFill>
              </a:rPr>
              <a:t>setup algorithm</a:t>
            </a:r>
            <a:endParaRPr lang="zh-CN" altLang="en-US" dirty="0"/>
          </a:p>
        </p:txBody>
      </p:sp>
      <p:sp>
        <p:nvSpPr>
          <p:cNvPr id="39" name="矩形 38"/>
          <p:cNvSpPr/>
          <p:nvPr/>
        </p:nvSpPr>
        <p:spPr>
          <a:xfrm>
            <a:off x="1983175" y="3552868"/>
            <a:ext cx="1442254" cy="400110"/>
          </a:xfrm>
          <a:prstGeom prst="rect">
            <a:avLst/>
          </a:prstGeom>
        </p:spPr>
        <p:txBody>
          <a:bodyPr wrap="none">
            <a:spAutoFit/>
          </a:bodyPr>
          <a:lstStyle/>
          <a:p>
            <a:r>
              <a:rPr lang="en-US" altLang="zh-CN" sz="2000" dirty="0">
                <a:solidFill>
                  <a:schemeClr val="bg1"/>
                </a:solidFill>
              </a:rPr>
              <a:t>registration </a:t>
            </a:r>
            <a:endParaRPr lang="en-US" altLang="zh-CN" sz="900" dirty="0">
              <a:solidFill>
                <a:schemeClr val="bg1"/>
              </a:solidFill>
              <a:effectLst/>
            </a:endParaRPr>
          </a:p>
        </p:txBody>
      </p:sp>
      <p:sp>
        <p:nvSpPr>
          <p:cNvPr id="40" name="矩形 39"/>
          <p:cNvSpPr/>
          <p:nvPr/>
        </p:nvSpPr>
        <p:spPr>
          <a:xfrm>
            <a:off x="3822051" y="2508617"/>
            <a:ext cx="1683025" cy="400110"/>
          </a:xfrm>
          <a:prstGeom prst="rect">
            <a:avLst/>
          </a:prstGeom>
        </p:spPr>
        <p:txBody>
          <a:bodyPr wrap="none">
            <a:spAutoFit/>
          </a:bodyPr>
          <a:lstStyle/>
          <a:p>
            <a:r>
              <a:rPr lang="en-US" altLang="zh-CN" sz="2000" dirty="0">
                <a:solidFill>
                  <a:schemeClr val="bg1"/>
                </a:solidFill>
              </a:rPr>
              <a:t>login protocol </a:t>
            </a:r>
            <a:endParaRPr lang="en-US" altLang="zh-CN" sz="900" dirty="0">
              <a:solidFill>
                <a:schemeClr val="bg1"/>
              </a:solidFill>
              <a:effectLst/>
            </a:endParaRPr>
          </a:p>
        </p:txBody>
      </p:sp>
      <p:sp>
        <p:nvSpPr>
          <p:cNvPr id="41" name="矩形 40"/>
          <p:cNvSpPr/>
          <p:nvPr/>
        </p:nvSpPr>
        <p:spPr>
          <a:xfrm>
            <a:off x="4161649" y="3539217"/>
            <a:ext cx="1545167" cy="400110"/>
          </a:xfrm>
          <a:prstGeom prst="rect">
            <a:avLst/>
          </a:prstGeom>
        </p:spPr>
        <p:txBody>
          <a:bodyPr wrap="none">
            <a:spAutoFit/>
          </a:bodyPr>
          <a:lstStyle/>
          <a:p>
            <a:r>
              <a:rPr lang="en-US" altLang="zh-CN" sz="2000" dirty="0">
                <a:solidFill>
                  <a:schemeClr val="bg1"/>
                </a:solidFill>
              </a:rPr>
              <a:t>link protocol </a:t>
            </a:r>
            <a:endParaRPr lang="en-US" altLang="zh-CN" sz="900" dirty="0">
              <a:solidFill>
                <a:schemeClr val="bg1"/>
              </a:solidFill>
              <a:effectLst/>
            </a:endParaRPr>
          </a:p>
        </p:txBody>
      </p:sp>
      <p:sp>
        <p:nvSpPr>
          <p:cNvPr id="42" name="矩形 41"/>
          <p:cNvSpPr/>
          <p:nvPr/>
        </p:nvSpPr>
        <p:spPr>
          <a:xfrm>
            <a:off x="6196617" y="2492229"/>
            <a:ext cx="1502719" cy="397032"/>
          </a:xfrm>
          <a:prstGeom prst="rect">
            <a:avLst/>
          </a:prstGeom>
        </p:spPr>
        <p:txBody>
          <a:bodyPr wrap="none">
            <a:spAutoFit/>
          </a:bodyPr>
          <a:lstStyle/>
          <a:p>
            <a:pPr algn="ctr">
              <a:lnSpc>
                <a:spcPct val="110000"/>
              </a:lnSpc>
            </a:pPr>
            <a:r>
              <a:rPr lang="en-US" altLang="zh-CN">
                <a:solidFill>
                  <a:schemeClr val="bg1"/>
                </a:solidFill>
              </a:rPr>
              <a:t>end-of-epoch </a:t>
            </a:r>
            <a:endParaRPr lang="en-US" altLang="zh-CN" dirty="0">
              <a:solidFill>
                <a:schemeClr val="bg1"/>
              </a:solidFill>
            </a:endParaRPr>
          </a:p>
        </p:txBody>
      </p:sp>
      <p:cxnSp>
        <p:nvCxnSpPr>
          <p:cNvPr id="23" name="直线箭头连接符 22"/>
          <p:cNvCxnSpPr/>
          <p:nvPr/>
        </p:nvCxnSpPr>
        <p:spPr>
          <a:xfrm>
            <a:off x="1330687" y="5427406"/>
            <a:ext cx="6101716" cy="0"/>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821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怀旧">
  <a:themeElements>
    <a:clrScheme name="淡绿 1">
      <a:dk1>
        <a:srgbClr val="000000"/>
      </a:dk1>
      <a:lt1>
        <a:srgbClr val="FFFFFF"/>
      </a:lt1>
      <a:dk2>
        <a:srgbClr val="455F51"/>
      </a:dk2>
      <a:lt2>
        <a:srgbClr val="E2DFCC"/>
      </a:lt2>
      <a:accent1>
        <a:srgbClr val="07CB88"/>
      </a:accent1>
      <a:accent2>
        <a:srgbClr val="29CB8C"/>
      </a:accent2>
      <a:accent3>
        <a:srgbClr val="37A76F"/>
      </a:accent3>
      <a:accent4>
        <a:srgbClr val="44C1A3"/>
      </a:accent4>
      <a:accent5>
        <a:srgbClr val="4EB3CF"/>
      </a:accent5>
      <a:accent6>
        <a:srgbClr val="51C3F9"/>
      </a:accent6>
      <a:hlink>
        <a:srgbClr val="EE7B08"/>
      </a:hlink>
      <a:folHlink>
        <a:srgbClr val="977B2D"/>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641</TotalTime>
  <Words>1169</Words>
  <Application>Microsoft Macintosh PowerPoint</Application>
  <PresentationFormat>全屏显示(4:3)</PresentationFormat>
  <Paragraphs>245</Paragraphs>
  <Slides>26</Slides>
  <Notes>26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Arial</vt:lpstr>
      <vt:lpstr>Calibri</vt:lpstr>
      <vt:lpstr>Calibri Light</vt:lpstr>
      <vt:lpstr>Cambria Math</vt:lpstr>
      <vt:lpstr>Courier New</vt:lpstr>
      <vt:lpstr>DengXian</vt:lpstr>
      <vt:lpstr>Georgia</vt:lpstr>
      <vt:lpstr>Impact</vt:lpstr>
      <vt:lpstr>Tahoma</vt:lpstr>
      <vt:lpstr>Wingdings</vt:lpstr>
      <vt:lpstr>宋体</vt:lpstr>
      <vt:lpstr>微软雅黑</vt:lpstr>
      <vt:lpstr>幼圆</vt:lpstr>
      <vt:lpstr>怀旧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614</cp:revision>
  <dcterms:created xsi:type="dcterms:W3CDTF">2015-10-22T03:36:12Z</dcterms:created>
  <dcterms:modified xsi:type="dcterms:W3CDTF">2015-10-25T05:06:55Z</dcterms:modified>
</cp:coreProperties>
</file>